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en-US" altLang="ko-KR" smtClean="0"/>
              <a:t>(Convolutional </a:t>
            </a:r>
            <a:r>
              <a:rPr lang="en-US" altLang="ko-KR" dirty="0" smtClean="0"/>
              <a:t>Neural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Max pooling</a:t>
            </a:r>
            <a:r>
              <a:rPr lang="ko-KR" altLang="en-US" dirty="0" smtClean="0"/>
              <a:t>을 많이 사용함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50" y="2470151"/>
            <a:ext cx="7877700" cy="37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2x2 Max Pooling with Stride=1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045404" y="2052130"/>
            <a:ext cx="1163967" cy="1262723"/>
            <a:chOff x="3976254" y="1549800"/>
            <a:chExt cx="798024" cy="723210"/>
          </a:xfrm>
          <a:solidFill>
            <a:schemeClr val="accent4">
              <a:lumMod val="75000"/>
            </a:schemeClr>
          </a:solidFill>
        </p:grpSpPr>
        <p:sp>
          <p:nvSpPr>
            <p:cNvPr id="46" name="직사각형 45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045404" y="4480528"/>
            <a:ext cx="1163967" cy="1262723"/>
            <a:chOff x="3976254" y="1549800"/>
            <a:chExt cx="798024" cy="723210"/>
          </a:xfrm>
          <a:solidFill>
            <a:srgbClr val="7030A0"/>
          </a:solidFill>
        </p:grpSpPr>
        <p:sp>
          <p:nvSpPr>
            <p:cNvPr id="37" name="직사각형 36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916065" y="2262584"/>
            <a:ext cx="775978" cy="841815"/>
            <a:chOff x="4860051" y="2375511"/>
            <a:chExt cx="532016" cy="482140"/>
          </a:xfrm>
        </p:grpSpPr>
        <p:sp>
          <p:nvSpPr>
            <p:cNvPr id="56" name="직사각형 55"/>
            <p:cNvSpPr/>
            <p:nvPr/>
          </p:nvSpPr>
          <p:spPr>
            <a:xfrm>
              <a:off x="4860051" y="2375511"/>
              <a:ext cx="266008" cy="241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126059" y="2375511"/>
              <a:ext cx="266008" cy="241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60051" y="2616581"/>
              <a:ext cx="266008" cy="241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126059" y="2616581"/>
              <a:ext cx="266008" cy="241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916065" y="4690982"/>
            <a:ext cx="775978" cy="841815"/>
            <a:chOff x="4909927" y="4050762"/>
            <a:chExt cx="532016" cy="482140"/>
          </a:xfrm>
        </p:grpSpPr>
        <p:sp>
          <p:nvSpPr>
            <p:cNvPr id="67" name="직사각형 66"/>
            <p:cNvSpPr/>
            <p:nvPr/>
          </p:nvSpPr>
          <p:spPr>
            <a:xfrm>
              <a:off x="4909927" y="4050762"/>
              <a:ext cx="266008" cy="241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5935" y="4050762"/>
              <a:ext cx="266008" cy="241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909927" y="4291832"/>
              <a:ext cx="266008" cy="241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175935" y="4291832"/>
              <a:ext cx="266008" cy="241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직선 화살표 연결선 77"/>
          <p:cNvCxnSpPr/>
          <p:nvPr/>
        </p:nvCxnSpPr>
        <p:spPr>
          <a:xfrm>
            <a:off x="5339544" y="2683490"/>
            <a:ext cx="146303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86772" y="2337757"/>
            <a:ext cx="151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max pooling</a:t>
            </a:r>
            <a:endParaRPr lang="ko-KR" altLang="en-US" sz="16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5336834" y="5119068"/>
            <a:ext cx="146303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284062" y="4773335"/>
            <a:ext cx="151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max pooling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928867" y="1887976"/>
            <a:ext cx="982999" cy="1079026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0"/>
                  <a:lumMod val="4000"/>
                  <a:lumOff val="96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Global Average </a:t>
            </a:r>
            <a:r>
              <a:rPr lang="en-US" altLang="ko-KR" sz="3600" dirty="0" smtClean="0"/>
              <a:t>Pooling : Class </a:t>
            </a:r>
            <a:r>
              <a:rPr lang="en-US" altLang="ko-KR" sz="3600" dirty="0" smtClean="0"/>
              <a:t>Activation Map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Global average pooling</a:t>
            </a:r>
            <a:r>
              <a:rPr lang="ko-KR" altLang="en-US" sz="2400" dirty="0" smtClean="0"/>
              <a:t>을 사용하면</a:t>
            </a:r>
            <a:r>
              <a:rPr lang="en-US" altLang="ko-KR" sz="2400" dirty="0" smtClean="0"/>
              <a:t>, parameter </a:t>
            </a:r>
            <a:r>
              <a:rPr lang="ko-KR" altLang="en-US" sz="2400" dirty="0" smtClean="0"/>
              <a:t>수를 획기적으로 줄일 수 있음</a:t>
            </a:r>
            <a:r>
              <a:rPr lang="en-US" altLang="ko-KR" sz="2400" dirty="0" smtClean="0"/>
              <a:t>(CNN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parameter</a:t>
            </a:r>
            <a:r>
              <a:rPr lang="ko-KR" altLang="en-US" sz="2400" dirty="0" smtClean="0"/>
              <a:t>의 대부분은 </a:t>
            </a:r>
            <a:r>
              <a:rPr lang="en-US" altLang="ko-KR" sz="2400" dirty="0" smtClean="0"/>
              <a:t>fc layer</a:t>
            </a:r>
            <a:r>
              <a:rPr lang="ko-KR" altLang="en-US" sz="2400" dirty="0" smtClean="0"/>
              <a:t>에 있음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Class activation map</a:t>
            </a:r>
            <a:r>
              <a:rPr lang="ko-KR" altLang="en-US" sz="2400" dirty="0" smtClean="0"/>
              <a:t>을 이용하여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컴퓨터가 각 </a:t>
            </a:r>
            <a:r>
              <a:rPr lang="en-US" altLang="ko-KR" sz="2400" dirty="0" smtClean="0"/>
              <a:t>class</a:t>
            </a:r>
            <a:r>
              <a:rPr lang="ko-KR" altLang="en-US" sz="2400" dirty="0"/>
              <a:t>를</a:t>
            </a:r>
            <a:r>
              <a:rPr lang="ko-KR" altLang="en-US" sz="2400" dirty="0" smtClean="0"/>
              <a:t> 어떻게 판단했는지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확인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해당 </a:t>
            </a:r>
            <a:r>
              <a:rPr lang="en-US" altLang="ko-KR" sz="2400" dirty="0" smtClean="0"/>
              <a:t>class</a:t>
            </a:r>
            <a:r>
              <a:rPr lang="ko-KR" altLang="en-US" sz="2400" dirty="0" smtClean="0"/>
              <a:t>의 대략적 위치도 찾을 수 있음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444" y="3621706"/>
            <a:ext cx="7483793" cy="3081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4801" y="6564862"/>
            <a:ext cx="7134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“Learning Deep Features for Discriminative Localization”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0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Fully Connected </a:t>
            </a:r>
            <a:r>
              <a:rPr lang="en-US" altLang="ko-KR" dirty="0" smtClean="0"/>
              <a:t>Layer (Dense Layer)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2200276" y="1863455"/>
            <a:ext cx="7779322" cy="4045699"/>
            <a:chOff x="778501" y="2206354"/>
            <a:chExt cx="7779322" cy="4045699"/>
          </a:xfrm>
        </p:grpSpPr>
        <p:grpSp>
          <p:nvGrpSpPr>
            <p:cNvPr id="25" name="그룹 24"/>
            <p:cNvGrpSpPr/>
            <p:nvPr/>
          </p:nvGrpSpPr>
          <p:grpSpPr>
            <a:xfrm>
              <a:off x="778501" y="3242820"/>
              <a:ext cx="775978" cy="1985475"/>
              <a:chOff x="662123" y="3085544"/>
              <a:chExt cx="775978" cy="1985475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662123" y="3085544"/>
                <a:ext cx="775978" cy="841815"/>
                <a:chOff x="4860051" y="2375511"/>
                <a:chExt cx="532016" cy="482140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4860051" y="2375511"/>
                  <a:ext cx="266008" cy="241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5126059" y="2375511"/>
                  <a:ext cx="266008" cy="241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4860051" y="2616581"/>
                  <a:ext cx="266008" cy="241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5126059" y="2616581"/>
                  <a:ext cx="266008" cy="241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123" y="4229204"/>
                <a:ext cx="775978" cy="841815"/>
                <a:chOff x="4909927" y="4050762"/>
                <a:chExt cx="532016" cy="48214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4909927" y="4050762"/>
                  <a:ext cx="266008" cy="24107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2610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5175935" y="4050762"/>
                  <a:ext cx="266008" cy="24107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2610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4909927" y="4291832"/>
                  <a:ext cx="266008" cy="24107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2610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5175935" y="4291832"/>
                  <a:ext cx="266008" cy="24107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2610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5" name="그룹 34"/>
            <p:cNvGrpSpPr/>
            <p:nvPr/>
          </p:nvGrpSpPr>
          <p:grpSpPr>
            <a:xfrm>
              <a:off x="2756002" y="2206354"/>
              <a:ext cx="390570" cy="4045699"/>
              <a:chOff x="3416402" y="2206354"/>
              <a:chExt cx="390570" cy="404569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416405" y="2206354"/>
                <a:ext cx="387989" cy="42090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3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416405" y="2724587"/>
                <a:ext cx="387989" cy="42090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2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416405" y="3242820"/>
                <a:ext cx="387989" cy="42090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2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416404" y="3761053"/>
                <a:ext cx="387989" cy="42090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3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416403" y="4279286"/>
                <a:ext cx="387989" cy="4209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1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416403" y="4797519"/>
                <a:ext cx="387989" cy="4209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1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416402" y="5314332"/>
                <a:ext cx="387989" cy="4209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3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418983" y="5831145"/>
                <a:ext cx="387989" cy="4209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1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130905" y="3453274"/>
              <a:ext cx="387989" cy="4209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30904" y="4489740"/>
              <a:ext cx="387989" cy="4209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직선 연결선 37"/>
            <p:cNvCxnSpPr>
              <a:stCxn id="15" idx="3"/>
              <a:endCxn id="34" idx="1"/>
            </p:cNvCxnSpPr>
            <p:nvPr/>
          </p:nvCxnSpPr>
          <p:spPr>
            <a:xfrm>
              <a:off x="3143994" y="2416808"/>
              <a:ext cx="1986911" cy="124692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6" idx="3"/>
              <a:endCxn id="34" idx="1"/>
            </p:cNvCxnSpPr>
            <p:nvPr/>
          </p:nvCxnSpPr>
          <p:spPr>
            <a:xfrm>
              <a:off x="3143994" y="2935041"/>
              <a:ext cx="1986911" cy="72868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7" idx="3"/>
              <a:endCxn id="34" idx="1"/>
            </p:cNvCxnSpPr>
            <p:nvPr/>
          </p:nvCxnSpPr>
          <p:spPr>
            <a:xfrm>
              <a:off x="3143994" y="3453274"/>
              <a:ext cx="1986911" cy="21045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18" idx="3"/>
              <a:endCxn id="34" idx="1"/>
            </p:cNvCxnSpPr>
            <p:nvPr/>
          </p:nvCxnSpPr>
          <p:spPr>
            <a:xfrm flipV="1">
              <a:off x="3143993" y="3663728"/>
              <a:ext cx="1986912" cy="30777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20" idx="3"/>
              <a:endCxn id="34" idx="1"/>
            </p:cNvCxnSpPr>
            <p:nvPr/>
          </p:nvCxnSpPr>
          <p:spPr>
            <a:xfrm flipV="1">
              <a:off x="3143992" y="3663728"/>
              <a:ext cx="1986913" cy="82601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1" idx="3"/>
              <a:endCxn id="34" idx="1"/>
            </p:cNvCxnSpPr>
            <p:nvPr/>
          </p:nvCxnSpPr>
          <p:spPr>
            <a:xfrm flipV="1">
              <a:off x="3143992" y="3663728"/>
              <a:ext cx="1986913" cy="134424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22" idx="3"/>
              <a:endCxn id="34" idx="1"/>
            </p:cNvCxnSpPr>
            <p:nvPr/>
          </p:nvCxnSpPr>
          <p:spPr>
            <a:xfrm flipV="1">
              <a:off x="3143991" y="3663728"/>
              <a:ext cx="1986914" cy="18610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23" idx="3"/>
              <a:endCxn id="34" idx="1"/>
            </p:cNvCxnSpPr>
            <p:nvPr/>
          </p:nvCxnSpPr>
          <p:spPr>
            <a:xfrm flipV="1">
              <a:off x="3146572" y="3663728"/>
              <a:ext cx="1984333" cy="237787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3"/>
              <a:endCxn id="36" idx="1"/>
            </p:cNvCxnSpPr>
            <p:nvPr/>
          </p:nvCxnSpPr>
          <p:spPr>
            <a:xfrm>
              <a:off x="3143994" y="2416808"/>
              <a:ext cx="1986910" cy="228338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6" idx="3"/>
              <a:endCxn id="36" idx="1"/>
            </p:cNvCxnSpPr>
            <p:nvPr/>
          </p:nvCxnSpPr>
          <p:spPr>
            <a:xfrm>
              <a:off x="3143994" y="2935041"/>
              <a:ext cx="1986910" cy="17651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7" idx="3"/>
              <a:endCxn id="36" idx="1"/>
            </p:cNvCxnSpPr>
            <p:nvPr/>
          </p:nvCxnSpPr>
          <p:spPr>
            <a:xfrm>
              <a:off x="3143994" y="3453274"/>
              <a:ext cx="1986910" cy="124692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3"/>
              <a:endCxn id="36" idx="1"/>
            </p:cNvCxnSpPr>
            <p:nvPr/>
          </p:nvCxnSpPr>
          <p:spPr>
            <a:xfrm>
              <a:off x="3143993" y="3971507"/>
              <a:ext cx="1986911" cy="72868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20" idx="3"/>
              <a:endCxn id="36" idx="1"/>
            </p:cNvCxnSpPr>
            <p:nvPr/>
          </p:nvCxnSpPr>
          <p:spPr>
            <a:xfrm>
              <a:off x="3143992" y="4489740"/>
              <a:ext cx="1986912" cy="21045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21" idx="3"/>
              <a:endCxn id="36" idx="1"/>
            </p:cNvCxnSpPr>
            <p:nvPr/>
          </p:nvCxnSpPr>
          <p:spPr>
            <a:xfrm flipV="1">
              <a:off x="3143992" y="4700194"/>
              <a:ext cx="1986912" cy="30777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22" idx="3"/>
              <a:endCxn id="36" idx="1"/>
            </p:cNvCxnSpPr>
            <p:nvPr/>
          </p:nvCxnSpPr>
          <p:spPr>
            <a:xfrm flipV="1">
              <a:off x="3143991" y="4700194"/>
              <a:ext cx="1986913" cy="8245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23" idx="3"/>
              <a:endCxn id="36" idx="1"/>
            </p:cNvCxnSpPr>
            <p:nvPr/>
          </p:nvCxnSpPr>
          <p:spPr>
            <a:xfrm flipV="1">
              <a:off x="3146572" y="4700194"/>
              <a:ext cx="1984332" cy="13414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1790700" y="3663727"/>
              <a:ext cx="685800" cy="0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1790700" y="4797519"/>
              <a:ext cx="685800" cy="0"/>
            </a:xfrm>
            <a:prstGeom prst="straightConnector1">
              <a:avLst/>
            </a:prstGeom>
            <a:ln w="19050">
              <a:solidFill>
                <a:srgbClr val="2610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모서리가 둥근 직사각형 73"/>
            <p:cNvSpPr/>
            <p:nvPr/>
          </p:nvSpPr>
          <p:spPr>
            <a:xfrm>
              <a:off x="5919685" y="3453274"/>
              <a:ext cx="1060235" cy="14573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softmax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/>
            <p:cNvCxnSpPr>
              <a:stCxn id="34" idx="3"/>
            </p:cNvCxnSpPr>
            <p:nvPr/>
          </p:nvCxnSpPr>
          <p:spPr>
            <a:xfrm flipV="1">
              <a:off x="5518894" y="3663727"/>
              <a:ext cx="400791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36" idx="3"/>
            </p:cNvCxnSpPr>
            <p:nvPr/>
          </p:nvCxnSpPr>
          <p:spPr>
            <a:xfrm>
              <a:off x="5518893" y="4700194"/>
              <a:ext cx="40079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6979920" y="3663727"/>
              <a:ext cx="419100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6979920" y="4700194"/>
              <a:ext cx="4191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5795" y="3479061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0.8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45795" y="4515528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0.2</a:t>
              </a:r>
              <a:endParaRPr lang="ko-KR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892773" y="3468162"/>
              <a:ext cx="66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Cat</a:t>
              </a:r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92773" y="4515528"/>
              <a:ext cx="66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Dog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99021" y="3453274"/>
              <a:ext cx="1056578" cy="420907"/>
            </a:xfrm>
            <a:prstGeom prst="rect">
              <a:avLst/>
            </a:pr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22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Average Pooling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200276" y="2899921"/>
            <a:ext cx="7779322" cy="1985475"/>
            <a:chOff x="676276" y="2899920"/>
            <a:chExt cx="7779322" cy="1985475"/>
          </a:xfrm>
        </p:grpSpPr>
        <p:grpSp>
          <p:nvGrpSpPr>
            <p:cNvPr id="5" name="그룹 4"/>
            <p:cNvGrpSpPr/>
            <p:nvPr/>
          </p:nvGrpSpPr>
          <p:grpSpPr>
            <a:xfrm>
              <a:off x="676276" y="2899920"/>
              <a:ext cx="775978" cy="1985475"/>
              <a:chOff x="662123" y="3085544"/>
              <a:chExt cx="775978" cy="1985475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662123" y="3085544"/>
                <a:ext cx="775978" cy="841815"/>
                <a:chOff x="4860051" y="2375511"/>
                <a:chExt cx="532016" cy="48214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860051" y="2375511"/>
                  <a:ext cx="266008" cy="241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5126059" y="2375511"/>
                  <a:ext cx="266008" cy="241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860051" y="2616581"/>
                  <a:ext cx="266008" cy="241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126059" y="2616581"/>
                  <a:ext cx="266008" cy="241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662123" y="4229204"/>
                <a:ext cx="775978" cy="841815"/>
                <a:chOff x="4909927" y="4050762"/>
                <a:chExt cx="532016" cy="48214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4909927" y="4050762"/>
                  <a:ext cx="266008" cy="24107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2610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175935" y="4050762"/>
                  <a:ext cx="266008" cy="24107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2610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4909927" y="4291832"/>
                  <a:ext cx="266008" cy="24107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2610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175935" y="4291832"/>
                  <a:ext cx="266008" cy="24107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2610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6" name="직사각형 5"/>
            <p:cNvSpPr/>
            <p:nvPr/>
          </p:nvSpPr>
          <p:spPr>
            <a:xfrm>
              <a:off x="2627258" y="3099474"/>
              <a:ext cx="387989" cy="4209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2.5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27258" y="4244165"/>
              <a:ext cx="387989" cy="42090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28680" y="3168565"/>
              <a:ext cx="387989" cy="4209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28679" y="4146840"/>
              <a:ext cx="387989" cy="4209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연결선 9"/>
            <p:cNvCxnSpPr>
              <a:stCxn id="6" idx="3"/>
              <a:endCxn id="8" idx="1"/>
            </p:cNvCxnSpPr>
            <p:nvPr/>
          </p:nvCxnSpPr>
          <p:spPr>
            <a:xfrm>
              <a:off x="3015247" y="3309928"/>
              <a:ext cx="2013433" cy="6909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3"/>
              <a:endCxn id="9" idx="1"/>
            </p:cNvCxnSpPr>
            <p:nvPr/>
          </p:nvCxnSpPr>
          <p:spPr>
            <a:xfrm>
              <a:off x="3015247" y="3309928"/>
              <a:ext cx="2013432" cy="104736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3"/>
              <a:endCxn id="9" idx="1"/>
            </p:cNvCxnSpPr>
            <p:nvPr/>
          </p:nvCxnSpPr>
          <p:spPr>
            <a:xfrm flipV="1">
              <a:off x="3015247" y="4357294"/>
              <a:ext cx="2013432" cy="9732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602248" y="3320827"/>
              <a:ext cx="916508" cy="0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1602248" y="4454619"/>
              <a:ext cx="916508" cy="0"/>
            </a:xfrm>
            <a:prstGeom prst="straightConnector1">
              <a:avLst/>
            </a:prstGeom>
            <a:ln w="19050">
              <a:solidFill>
                <a:srgbClr val="2610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14"/>
            <p:cNvSpPr/>
            <p:nvPr/>
          </p:nvSpPr>
          <p:spPr>
            <a:xfrm>
              <a:off x="5817460" y="3110374"/>
              <a:ext cx="1060235" cy="14573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softmax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5416669" y="3370705"/>
              <a:ext cx="400791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3"/>
            </p:cNvCxnSpPr>
            <p:nvPr/>
          </p:nvCxnSpPr>
          <p:spPr>
            <a:xfrm>
              <a:off x="5416668" y="4357294"/>
              <a:ext cx="40079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6877695" y="3320827"/>
              <a:ext cx="419100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877695" y="4357294"/>
              <a:ext cx="4191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343570" y="3136161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0.8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3570" y="4172628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0.2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0548" y="3125262"/>
              <a:ext cx="66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Cat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0548" y="4172628"/>
              <a:ext cx="66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Dog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96796" y="3110374"/>
              <a:ext cx="1056578" cy="420907"/>
            </a:xfrm>
            <a:prstGeom prst="rect">
              <a:avLst/>
            </a:pr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stCxn id="7" idx="3"/>
              <a:endCxn id="8" idx="1"/>
            </p:cNvCxnSpPr>
            <p:nvPr/>
          </p:nvCxnSpPr>
          <p:spPr>
            <a:xfrm flipV="1">
              <a:off x="3015247" y="3379019"/>
              <a:ext cx="2013433" cy="1075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92402" y="3036696"/>
              <a:ext cx="1018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average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51498" y="4172628"/>
              <a:ext cx="1018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average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518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이진원 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/ Seoul National 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University</a:t>
            </a:r>
          </a:p>
          <a:p>
            <a:pPr lvl="1"/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발표자료 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: 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인공지능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ko-KR" altLang="en-US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기계학습 그리고 </a:t>
            </a:r>
            <a:r>
              <a:rPr lang="ko-KR" altLang="en-US" dirty="0" err="1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딥러닝</a:t>
            </a:r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9629" y="288325"/>
            <a:ext cx="8257890" cy="988541"/>
          </a:xfrm>
        </p:spPr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3254660" y="5100009"/>
            <a:ext cx="5492878" cy="1205350"/>
            <a:chOff x="691100" y="3619899"/>
            <a:chExt cx="5492878" cy="1205350"/>
          </a:xfrm>
        </p:grpSpPr>
        <p:grpSp>
          <p:nvGrpSpPr>
            <p:cNvPr id="55" name="그룹 54"/>
            <p:cNvGrpSpPr/>
            <p:nvPr/>
          </p:nvGrpSpPr>
          <p:grpSpPr>
            <a:xfrm>
              <a:off x="691100" y="3619899"/>
              <a:ext cx="1330040" cy="1205350"/>
              <a:chOff x="1778925" y="1397400"/>
              <a:chExt cx="1330040" cy="120535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778925" y="139740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044933" y="139740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310941" y="139740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576949" y="139740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842957" y="139740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778925" y="163847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044933" y="163847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10941" y="163847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576949" y="163847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842957" y="163847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778925" y="187954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044933" y="187954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310941" y="187954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576949" y="187954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842957" y="187954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778925" y="212061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044933" y="212061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310941" y="212061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576949" y="212061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842957" y="212061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778925" y="236168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044933" y="236168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310941" y="236168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576949" y="236168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842957" y="236168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622040" y="3860969"/>
              <a:ext cx="798024" cy="723210"/>
              <a:chOff x="3976254" y="1549800"/>
              <a:chExt cx="798024" cy="72321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82" name="직사각형 81"/>
              <p:cNvSpPr/>
              <p:nvPr/>
            </p:nvSpPr>
            <p:spPr>
              <a:xfrm>
                <a:off x="3976254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40000"/>
                    </a:solidFill>
                  </a:rPr>
                  <a:t>1</a:t>
                </a:r>
                <a:endParaRPr lang="ko-KR" altLang="en-US" dirty="0">
                  <a:solidFill>
                    <a:srgbClr val="540000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42262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40000"/>
                    </a:solidFill>
                  </a:rPr>
                  <a:t>0</a:t>
                </a:r>
                <a:endParaRPr lang="ko-KR" altLang="en-US" dirty="0">
                  <a:solidFill>
                    <a:srgbClr val="540000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4508270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40000"/>
                    </a:solidFill>
                  </a:rPr>
                  <a:t>1</a:t>
                </a:r>
                <a:endParaRPr lang="ko-KR" altLang="en-US" dirty="0">
                  <a:solidFill>
                    <a:srgbClr val="540000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976254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40000"/>
                    </a:solidFill>
                  </a:rPr>
                  <a:t>0</a:t>
                </a:r>
                <a:endParaRPr lang="ko-KR" altLang="en-US" dirty="0">
                  <a:solidFill>
                    <a:srgbClr val="54000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4242262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40000"/>
                    </a:solidFill>
                  </a:rPr>
                  <a:t>1</a:t>
                </a:r>
                <a:endParaRPr lang="ko-KR" altLang="en-US" dirty="0">
                  <a:solidFill>
                    <a:srgbClr val="540000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508270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40000"/>
                    </a:solidFill>
                  </a:rPr>
                  <a:t>0</a:t>
                </a:r>
                <a:endParaRPr lang="ko-KR" altLang="en-US" dirty="0">
                  <a:solidFill>
                    <a:srgbClr val="540000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976254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40000"/>
                    </a:solidFill>
                  </a:rPr>
                  <a:t>1</a:t>
                </a:r>
                <a:endParaRPr lang="ko-KR" altLang="en-US" dirty="0">
                  <a:solidFill>
                    <a:srgbClr val="540000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42262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40000"/>
                    </a:solidFill>
                  </a:rPr>
                  <a:t>0</a:t>
                </a:r>
                <a:endParaRPr lang="ko-KR" altLang="en-US" dirty="0">
                  <a:solidFill>
                    <a:srgbClr val="540000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508270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40000"/>
                    </a:solidFill>
                  </a:rPr>
                  <a:t>1</a:t>
                </a:r>
                <a:endParaRPr lang="ko-KR" altLang="en-US" dirty="0">
                  <a:solidFill>
                    <a:srgbClr val="540000"/>
                  </a:solidFill>
                </a:endParaRPr>
              </a:p>
            </p:txBody>
          </p:sp>
        </p:grpSp>
        <p:sp>
          <p:nvSpPr>
            <p:cNvPr id="91" name="순서도: 가산 접합 90"/>
            <p:cNvSpPr/>
            <p:nvPr/>
          </p:nvSpPr>
          <p:spPr>
            <a:xfrm>
              <a:off x="2649211" y="4048007"/>
              <a:ext cx="349135" cy="349135"/>
            </a:xfrm>
            <a:prstGeom prst="flowChartSummingJunction">
              <a:avLst/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5385954" y="3860970"/>
              <a:ext cx="798024" cy="723210"/>
              <a:chOff x="3976254" y="1549800"/>
              <a:chExt cx="798024" cy="72321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93" name="직사각형 92"/>
              <p:cNvSpPr/>
              <p:nvPr/>
            </p:nvSpPr>
            <p:spPr>
              <a:xfrm>
                <a:off x="3976254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4242262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508270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976254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42262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508270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976254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4242262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508270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4642074" y="3935477"/>
              <a:ext cx="520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=</a:t>
              </a:r>
              <a:endParaRPr lang="ko-KR" altLang="en-US" sz="2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36346" y="4397142"/>
              <a:ext cx="128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convolution</a:t>
              </a:r>
              <a:endParaRPr lang="ko-KR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582536" y="1313994"/>
            <a:ext cx="6585941" cy="1646660"/>
            <a:chOff x="1058535" y="1691365"/>
            <a:chExt cx="6585941" cy="1646660"/>
          </a:xfrm>
        </p:grpSpPr>
        <p:grpSp>
          <p:nvGrpSpPr>
            <p:cNvPr id="105" name="그룹 104"/>
            <p:cNvGrpSpPr/>
            <p:nvPr/>
          </p:nvGrpSpPr>
          <p:grpSpPr>
            <a:xfrm>
              <a:off x="1728746" y="1691365"/>
              <a:ext cx="5492878" cy="1205350"/>
              <a:chOff x="691100" y="1600599"/>
              <a:chExt cx="5492878" cy="1205350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691100" y="1600599"/>
                <a:ext cx="1330040" cy="1205350"/>
                <a:chOff x="1778925" y="1397400"/>
                <a:chExt cx="1330040" cy="1205350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1778925" y="1397400"/>
                  <a:ext cx="266008" cy="24107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044933" y="1397400"/>
                  <a:ext cx="266008" cy="24107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2310941" y="1397400"/>
                  <a:ext cx="266008" cy="24107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2576949" y="139740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2842957" y="139740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1778925" y="1638470"/>
                  <a:ext cx="266008" cy="24107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2044933" y="1638470"/>
                  <a:ext cx="266008" cy="24107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2310941" y="1638470"/>
                  <a:ext cx="266008" cy="24107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2576949" y="163847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842957" y="163847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778925" y="1879540"/>
                  <a:ext cx="266008" cy="24107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044933" y="1879540"/>
                  <a:ext cx="266008" cy="24107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2310941" y="1879540"/>
                  <a:ext cx="266008" cy="24107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2576949" y="187954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842957" y="187954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778925" y="212061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2044933" y="212061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310941" y="212061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576949" y="212061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842957" y="212061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1778925" y="236168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2044933" y="236168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310941" y="236168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576949" y="236168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842957" y="2361680"/>
                  <a:ext cx="266008" cy="241070"/>
                </a:xfrm>
                <a:prstGeom prst="rect">
                  <a:avLst/>
                </a:prstGeom>
                <a:solidFill>
                  <a:srgbClr val="FF9F9F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3622040" y="1841669"/>
                <a:ext cx="798024" cy="723210"/>
                <a:chOff x="3976254" y="1549800"/>
                <a:chExt cx="798024" cy="723210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3976254" y="154980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540000"/>
                      </a:solidFill>
                    </a:rPr>
                    <a:t>1</a:t>
                  </a:r>
                  <a:endParaRPr lang="ko-KR" altLang="en-US" dirty="0">
                    <a:solidFill>
                      <a:srgbClr val="540000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4242262" y="154980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540000"/>
                      </a:solidFill>
                    </a:rPr>
                    <a:t>0</a:t>
                  </a:r>
                  <a:endParaRPr lang="ko-KR" altLang="en-US" dirty="0">
                    <a:solidFill>
                      <a:srgbClr val="540000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4508270" y="154980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540000"/>
                      </a:solidFill>
                    </a:rPr>
                    <a:t>1</a:t>
                  </a:r>
                  <a:endParaRPr lang="ko-KR" altLang="en-US" dirty="0">
                    <a:solidFill>
                      <a:srgbClr val="540000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3976254" y="179087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540000"/>
                      </a:solidFill>
                    </a:rPr>
                    <a:t>0</a:t>
                  </a:r>
                  <a:endParaRPr lang="ko-KR" altLang="en-US" dirty="0">
                    <a:solidFill>
                      <a:srgbClr val="540000"/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4242262" y="179087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540000"/>
                      </a:solidFill>
                    </a:rPr>
                    <a:t>1</a:t>
                  </a:r>
                  <a:endParaRPr lang="ko-KR" altLang="en-US" dirty="0">
                    <a:solidFill>
                      <a:srgbClr val="540000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508270" y="179087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540000"/>
                      </a:solidFill>
                    </a:rPr>
                    <a:t>0</a:t>
                  </a:r>
                  <a:endParaRPr lang="ko-KR" altLang="en-US" dirty="0">
                    <a:solidFill>
                      <a:srgbClr val="540000"/>
                    </a:solidFill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3976254" y="203194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540000"/>
                      </a:solidFill>
                    </a:rPr>
                    <a:t>1</a:t>
                  </a:r>
                  <a:endParaRPr lang="ko-KR" altLang="en-US" dirty="0">
                    <a:solidFill>
                      <a:srgbClr val="540000"/>
                    </a:solidFill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4242262" y="203194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540000"/>
                      </a:solidFill>
                    </a:rPr>
                    <a:t>0</a:t>
                  </a:r>
                  <a:endParaRPr lang="ko-KR" altLang="en-US" dirty="0">
                    <a:solidFill>
                      <a:srgbClr val="540000"/>
                    </a:solidFill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4508270" y="203194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540000"/>
                      </a:solidFill>
                    </a:rPr>
                    <a:t>1</a:t>
                  </a:r>
                  <a:endParaRPr lang="ko-KR" altLang="en-US" dirty="0">
                    <a:solidFill>
                      <a:srgbClr val="540000"/>
                    </a:solidFill>
                  </a:endParaRPr>
                </a:p>
              </p:txBody>
            </p:sp>
          </p:grpSp>
          <p:sp>
            <p:nvSpPr>
              <p:cNvPr id="42" name="순서도: 가산 접합 41"/>
              <p:cNvSpPr/>
              <p:nvPr/>
            </p:nvSpPr>
            <p:spPr>
              <a:xfrm>
                <a:off x="2649211" y="1800107"/>
                <a:ext cx="349135" cy="349135"/>
              </a:xfrm>
              <a:prstGeom prst="flowChartSummingJunction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5385954" y="1841670"/>
                <a:ext cx="798024" cy="723210"/>
                <a:chOff x="3976254" y="1549800"/>
                <a:chExt cx="798024" cy="723210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3976254" y="154980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4242262" y="154980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508270" y="154980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3976254" y="179087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4242262" y="179087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4508270" y="179087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3976254" y="203194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4242262" y="203194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4508270" y="2031940"/>
                  <a:ext cx="266008" cy="241070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4642074" y="1916177"/>
                <a:ext cx="520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/>
                  <a:t>=</a:t>
                </a:r>
                <a:endParaRPr lang="ko-KR" altLang="en-US" sz="24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36346" y="2149242"/>
                <a:ext cx="1282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convolution</a:t>
                </a:r>
                <a:endParaRPr lang="ko-KR" alt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07" name="직선 연결선 106"/>
            <p:cNvCxnSpPr/>
            <p:nvPr/>
          </p:nvCxnSpPr>
          <p:spPr>
            <a:xfrm>
              <a:off x="2526770" y="1691365"/>
              <a:ext cx="2132916" cy="24107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2526770" y="2419350"/>
              <a:ext cx="2132916" cy="24709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457710" y="1932435"/>
              <a:ext cx="965890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5457710" y="2173505"/>
              <a:ext cx="965890" cy="48214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236834" y="2709677"/>
              <a:ext cx="164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filter</a:t>
              </a:r>
              <a:endParaRPr lang="ko-KR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000748" y="2707535"/>
              <a:ext cx="164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feature map</a:t>
              </a:r>
              <a:endParaRPr lang="ko-KR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58535" y="2968693"/>
              <a:ext cx="2670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Input or feature map</a:t>
              </a:r>
              <a:endParaRPr lang="ko-KR" alt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760835" y="6064289"/>
            <a:ext cx="164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524749" y="6062147"/>
            <a:ext cx="164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feature map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582537" y="6323305"/>
            <a:ext cx="267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or feature map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252746" y="3467100"/>
            <a:ext cx="574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9" name="내용 개체 틀 2"/>
          <p:cNvSpPr>
            <a:spLocks noGrp="1"/>
          </p:cNvSpPr>
          <p:nvPr>
            <p:ph idx="1"/>
          </p:nvPr>
        </p:nvSpPr>
        <p:spPr>
          <a:xfrm>
            <a:off x="2152650" y="3161715"/>
            <a:ext cx="8350593" cy="1851067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</a:rPr>
              <a:t>Convolution </a:t>
            </a:r>
            <a:r>
              <a:rPr lang="ko-KR" altLang="en-US" sz="2000" dirty="0" smtClean="0">
                <a:latin typeface="+mn-ea"/>
              </a:rPr>
              <a:t>연산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같은 위치에 있는 </a:t>
            </a:r>
            <a:r>
              <a:rPr lang="ko-KR" altLang="en-US" sz="2000" dirty="0" err="1" smtClean="0">
                <a:latin typeface="+mn-ea"/>
              </a:rPr>
              <a:t>숫자끼리</a:t>
            </a:r>
            <a:r>
              <a:rPr lang="ko-KR" altLang="en-US" sz="2000" dirty="0" smtClean="0">
                <a:latin typeface="+mn-ea"/>
              </a:rPr>
              <a:t> 곱한 후 모두 더함 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1x1 + 1x0 + 1x1 + 0x0 + 1x1 + 1x0 + 0x1 + 0x0 + 1x1 = 4</a:t>
            </a:r>
          </a:p>
          <a:p>
            <a:r>
              <a:rPr lang="en-US" altLang="ko-KR" sz="2000" dirty="0" smtClean="0">
                <a:latin typeface="+mn-ea"/>
              </a:rPr>
              <a:t>Filter</a:t>
            </a:r>
            <a:r>
              <a:rPr lang="ko-KR" altLang="en-US" sz="2000" dirty="0" smtClean="0">
                <a:latin typeface="+mn-ea"/>
              </a:rPr>
              <a:t>가 옆으로 이동 후 같은 연산 수행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옆으로 모두 이동한 이후에는 아래로 이동 후 같은 연산 수행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72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04" y="1455744"/>
            <a:ext cx="6206368" cy="45308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61090" y="6564862"/>
            <a:ext cx="2618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Credit : Leonardo’s </a:t>
            </a:r>
            <a:r>
              <a:rPr lang="en-US" altLang="ko-KR" sz="1200" dirty="0" err="1"/>
              <a:t>gitbook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85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Extractor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8" y="1499287"/>
            <a:ext cx="5944430" cy="2648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22" y="4147608"/>
            <a:ext cx="6144482" cy="2181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1090" y="6564862"/>
            <a:ext cx="2618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Credit : </a:t>
            </a:r>
            <a:r>
              <a:rPr lang="en-US" altLang="ko-KR" sz="1200" dirty="0" err="1"/>
              <a:t>Adit</a:t>
            </a:r>
            <a:r>
              <a:rPr lang="en-US" altLang="ko-KR" sz="1200" dirty="0"/>
              <a:t> Deshpande’s blog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7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Feature Extractor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25" y="1325119"/>
            <a:ext cx="6773220" cy="2553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26" y="3878176"/>
            <a:ext cx="6839905" cy="2391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1090" y="6564862"/>
            <a:ext cx="2618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Credit : </a:t>
            </a:r>
            <a:r>
              <a:rPr lang="en-US" altLang="ko-KR" sz="1200" dirty="0" err="1"/>
              <a:t>Adit</a:t>
            </a:r>
            <a:r>
              <a:rPr lang="en-US" altLang="ko-KR" sz="1200" dirty="0"/>
              <a:t> Deshpande’s blog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34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Convolution (</a:t>
            </a:r>
            <a:r>
              <a:rPr lang="en-US" altLang="ko-KR" sz="4000" dirty="0" smtClean="0"/>
              <a:t>Multi Channel, Many Filters)</a:t>
            </a:r>
            <a:endParaRPr lang="ko-KR" altLang="en-US" sz="4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687799" y="3122132"/>
            <a:ext cx="1661205" cy="1446935"/>
            <a:chOff x="1213671" y="3971939"/>
            <a:chExt cx="1661205" cy="1446935"/>
          </a:xfrm>
        </p:grpSpPr>
        <p:grpSp>
          <p:nvGrpSpPr>
            <p:cNvPr id="5" name="그룹 4"/>
            <p:cNvGrpSpPr/>
            <p:nvPr/>
          </p:nvGrpSpPr>
          <p:grpSpPr>
            <a:xfrm>
              <a:off x="1544836" y="3971939"/>
              <a:ext cx="1330040" cy="1205350"/>
              <a:chOff x="1388225" y="1845425"/>
              <a:chExt cx="1330040" cy="120535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8" name="직사각형 57"/>
              <p:cNvSpPr/>
              <p:nvPr/>
            </p:nvSpPr>
            <p:spPr>
              <a:xfrm>
                <a:off x="1388225" y="184542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54233" y="184542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920241" y="184542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186249" y="184542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2257" y="184542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388225" y="208649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654233" y="208649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920241" y="208649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186249" y="208649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452257" y="208649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388225" y="232756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654233" y="232756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920241" y="232756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186249" y="232756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452257" y="232756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388225" y="256863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654233" y="256863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920241" y="256863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186249" y="256863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452257" y="256863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388225" y="280970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654233" y="280970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920241" y="280970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2186249" y="280970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452257" y="280970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377189" y="4092474"/>
              <a:ext cx="1330040" cy="1205350"/>
              <a:chOff x="1388225" y="1845425"/>
              <a:chExt cx="1330040" cy="120535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1388225" y="184542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654233" y="184542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920241" y="184542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186249" y="184542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452257" y="184542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388225" y="208649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654233" y="208649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920241" y="208649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186249" y="208649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452257" y="208649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388225" y="232756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654233" y="232756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920241" y="232756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186249" y="232756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452257" y="232756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388225" y="256863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654233" y="256863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920241" y="256863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186249" y="256863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452257" y="256863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388225" y="280970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654233" y="280970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920241" y="280970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86249" y="280970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452257" y="2809705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213671" y="4213524"/>
              <a:ext cx="1330040" cy="1205350"/>
              <a:chOff x="1778925" y="1397400"/>
              <a:chExt cx="1330040" cy="120535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778925" y="139740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44933" y="139740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310941" y="139740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76949" y="139740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842957" y="139740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778925" y="163847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044933" y="163847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310941" y="163847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576949" y="163847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842957" y="163847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778925" y="187954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044933" y="187954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310941" y="187954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576949" y="187954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842957" y="187954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778925" y="212061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44933" y="212061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310941" y="212061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576949" y="212061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842957" y="212061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778925" y="236168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044933" y="236168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310941" y="236168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576949" y="236168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842957" y="2361680"/>
                <a:ext cx="266008" cy="241070"/>
              </a:xfrm>
              <a:prstGeom prst="rect">
                <a:avLst/>
              </a:prstGeom>
              <a:solidFill>
                <a:srgbClr val="FF9F9F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5940827" y="2768840"/>
            <a:ext cx="1094546" cy="955967"/>
            <a:chOff x="3992879" y="3272020"/>
            <a:chExt cx="1094546" cy="955967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9401" y="3272020"/>
              <a:ext cx="798024" cy="723210"/>
              <a:chOff x="3976254" y="1549800"/>
              <a:chExt cx="798024" cy="72321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5" name="직사각형 104"/>
              <p:cNvSpPr/>
              <p:nvPr/>
            </p:nvSpPr>
            <p:spPr>
              <a:xfrm>
                <a:off x="3976254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4242262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508270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976254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4242262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1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4508270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3976254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242262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508270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4142509" y="3384242"/>
              <a:ext cx="798024" cy="723210"/>
              <a:chOff x="3976254" y="1549800"/>
              <a:chExt cx="798024" cy="72321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96" name="직사각형 95"/>
              <p:cNvSpPr/>
              <p:nvPr/>
            </p:nvSpPr>
            <p:spPr>
              <a:xfrm>
                <a:off x="3976254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42262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508270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976254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4242262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508270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976254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4242262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508270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3992879" y="3504777"/>
              <a:ext cx="798024" cy="723210"/>
              <a:chOff x="3976254" y="1549800"/>
              <a:chExt cx="798024" cy="72321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87" name="직사각형 86"/>
              <p:cNvSpPr/>
              <p:nvPr/>
            </p:nvSpPr>
            <p:spPr>
              <a:xfrm>
                <a:off x="3976254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1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242262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508270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1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976254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242262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1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508270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976254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1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4242262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508270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1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14" name="그룹 113"/>
          <p:cNvGrpSpPr/>
          <p:nvPr/>
        </p:nvGrpSpPr>
        <p:grpSpPr>
          <a:xfrm>
            <a:off x="5940827" y="4100356"/>
            <a:ext cx="1094546" cy="955967"/>
            <a:chOff x="3992879" y="3272020"/>
            <a:chExt cx="1094546" cy="955967"/>
          </a:xfrm>
          <a:solidFill>
            <a:srgbClr val="D3B5E9"/>
          </a:solidFill>
        </p:grpSpPr>
        <p:grpSp>
          <p:nvGrpSpPr>
            <p:cNvPr id="115" name="그룹 114"/>
            <p:cNvGrpSpPr/>
            <p:nvPr/>
          </p:nvGrpSpPr>
          <p:grpSpPr>
            <a:xfrm>
              <a:off x="4289401" y="3272020"/>
              <a:ext cx="798024" cy="723210"/>
              <a:chOff x="3976254" y="1549800"/>
              <a:chExt cx="798024" cy="723210"/>
            </a:xfrm>
            <a:grpFill/>
          </p:grpSpPr>
          <p:sp>
            <p:nvSpPr>
              <p:cNvPr id="136" name="직사각형 135"/>
              <p:cNvSpPr/>
              <p:nvPr/>
            </p:nvSpPr>
            <p:spPr>
              <a:xfrm>
                <a:off x="3976254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4242262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508270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3976254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4242262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1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4508270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3976254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4242262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508270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142509" y="3384242"/>
              <a:ext cx="798024" cy="723210"/>
              <a:chOff x="3976254" y="1549800"/>
              <a:chExt cx="798024" cy="723210"/>
            </a:xfrm>
            <a:grpFill/>
          </p:grpSpPr>
          <p:sp>
            <p:nvSpPr>
              <p:cNvPr id="127" name="직사각형 126"/>
              <p:cNvSpPr/>
              <p:nvPr/>
            </p:nvSpPr>
            <p:spPr>
              <a:xfrm>
                <a:off x="3976254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4242262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508270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3976254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4242262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508270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3976254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4242262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-1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4508270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3992879" y="3504777"/>
              <a:ext cx="798024" cy="723210"/>
              <a:chOff x="3976254" y="1549800"/>
              <a:chExt cx="798024" cy="723210"/>
            </a:xfrm>
            <a:grpFill/>
          </p:grpSpPr>
          <p:sp>
            <p:nvSpPr>
              <p:cNvPr id="118" name="직사각형 117"/>
              <p:cNvSpPr/>
              <p:nvPr/>
            </p:nvSpPr>
            <p:spPr>
              <a:xfrm>
                <a:off x="3976254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1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242262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4508270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1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3976254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4242262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-1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4508270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976254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1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4242262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508270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1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65" name="그룹 164"/>
          <p:cNvGrpSpPr/>
          <p:nvPr/>
        </p:nvGrpSpPr>
        <p:grpSpPr>
          <a:xfrm>
            <a:off x="8104944" y="3346613"/>
            <a:ext cx="931028" cy="841075"/>
            <a:chOff x="7146210" y="1900944"/>
            <a:chExt cx="931028" cy="841075"/>
          </a:xfrm>
        </p:grpSpPr>
        <p:grpSp>
          <p:nvGrpSpPr>
            <p:cNvPr id="155" name="그룹 154"/>
            <p:cNvGrpSpPr/>
            <p:nvPr/>
          </p:nvGrpSpPr>
          <p:grpSpPr>
            <a:xfrm>
              <a:off x="7279214" y="1900944"/>
              <a:ext cx="798024" cy="723210"/>
              <a:chOff x="3976254" y="1549800"/>
              <a:chExt cx="798024" cy="723210"/>
            </a:xfrm>
            <a:solidFill>
              <a:srgbClr val="7030A0"/>
            </a:solidFill>
          </p:grpSpPr>
          <p:sp>
            <p:nvSpPr>
              <p:cNvPr id="156" name="직사각형 155"/>
              <p:cNvSpPr/>
              <p:nvPr/>
            </p:nvSpPr>
            <p:spPr>
              <a:xfrm>
                <a:off x="3976254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4242262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-1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4508270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3976254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4242262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-1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4508270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-1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3976254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4242262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4508270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rgbClr val="261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146210" y="2018809"/>
              <a:ext cx="798024" cy="723210"/>
              <a:chOff x="3976254" y="1549800"/>
              <a:chExt cx="798024" cy="72321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46" name="직사각형 145"/>
              <p:cNvSpPr/>
              <p:nvPr/>
            </p:nvSpPr>
            <p:spPr>
              <a:xfrm>
                <a:off x="3976254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242262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508270" y="154980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976254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-2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4242262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508270" y="179087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3976254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4242262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4508270" y="2031940"/>
                <a:ext cx="266008" cy="24107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6" name="순서도: 가산 접합 165"/>
          <p:cNvSpPr/>
          <p:nvPr/>
        </p:nvSpPr>
        <p:spPr>
          <a:xfrm>
            <a:off x="5110247" y="3611306"/>
            <a:ext cx="349135" cy="349135"/>
          </a:xfrm>
          <a:prstGeom prst="flowChartSummingJunction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7318236" y="3555040"/>
            <a:ext cx="52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=</a:t>
            </a:r>
            <a:endParaRPr lang="ko-KR" altLang="en-US" sz="2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697381" y="3960441"/>
            <a:ext cx="128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convolution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450888" y="5183026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channel : 3</a:t>
            </a:r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7619362" y="5190795"/>
            <a:ext cx="230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 channel : 2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5242707" y="5183026"/>
            <a:ext cx="23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 of filters 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4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Convolution (</a:t>
            </a:r>
            <a:r>
              <a:rPr lang="en-US" altLang="ko-KR" sz="4000" dirty="0"/>
              <a:t>Multi Channel, Many Filters)</a:t>
            </a:r>
            <a:endParaRPr lang="ko-KR" altLang="en-US" sz="4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737044" y="5071922"/>
            <a:ext cx="1330040" cy="1205350"/>
            <a:chOff x="1388225" y="1845425"/>
            <a:chExt cx="1330040" cy="120535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1388225" y="184542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654233" y="184542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920241" y="184542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186249" y="184542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52257" y="184542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388225" y="208649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654233" y="208649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920241" y="208649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86249" y="208649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452257" y="208649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388225" y="232756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54233" y="232756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920241" y="232756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86249" y="232756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52257" y="232756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388225" y="256863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54233" y="256863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920241" y="256863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186249" y="256863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52257" y="256863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388225" y="280970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654233" y="280970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920241" y="280970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186249" y="280970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52257" y="2809705"/>
              <a:ext cx="266008" cy="24107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737044" y="3418386"/>
            <a:ext cx="1330040" cy="1205350"/>
            <a:chOff x="1388225" y="1845425"/>
            <a:chExt cx="1330040" cy="120535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1388225" y="184542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54233" y="184542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920241" y="184542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186249" y="184542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52257" y="184542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88225" y="208649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654233" y="208649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920241" y="208649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186249" y="208649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452257" y="208649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88225" y="232756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654233" y="232756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20241" y="232756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86249" y="232756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52257" y="232756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388225" y="256863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54233" y="256863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20241" y="256863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186249" y="256863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452257" y="256863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388225" y="280970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654233" y="280970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20241" y="280970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186249" y="280970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52257" y="2809705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737044" y="1763775"/>
            <a:ext cx="1330040" cy="1205350"/>
            <a:chOff x="1778925" y="1397400"/>
            <a:chExt cx="1330040" cy="1205350"/>
          </a:xfrm>
        </p:grpSpPr>
        <p:sp>
          <p:nvSpPr>
            <p:cNvPr id="8" name="직사각형 7"/>
            <p:cNvSpPr/>
            <p:nvPr/>
          </p:nvSpPr>
          <p:spPr>
            <a:xfrm>
              <a:off x="1778925" y="139740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44933" y="139740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10941" y="139740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76949" y="139740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42957" y="139740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78925" y="163847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44933" y="163847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310941" y="163847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76949" y="163847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42957" y="163847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8925" y="187954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44933" y="187954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10941" y="187954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76949" y="187954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42957" y="187954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78925" y="212061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44933" y="212061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10941" y="212061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76949" y="212061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42957" y="212061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78925" y="236168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044933" y="236168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10941" y="236168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76949" y="236168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2957" y="2361680"/>
              <a:ext cx="266008" cy="241070"/>
            </a:xfrm>
            <a:prstGeom prst="rect">
              <a:avLst/>
            </a:prstGeom>
            <a:solidFill>
              <a:srgbClr val="FF9F9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733046" y="4924553"/>
            <a:ext cx="798024" cy="723210"/>
            <a:chOff x="3976254" y="1549800"/>
            <a:chExt cx="798024" cy="72321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5" name="직사각형 104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733046" y="3226413"/>
            <a:ext cx="798024" cy="723210"/>
            <a:chOff x="3976254" y="1549800"/>
            <a:chExt cx="798024" cy="72321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96" name="직사각형 95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733046" y="1522705"/>
            <a:ext cx="798024" cy="723210"/>
            <a:chOff x="3976254" y="1549800"/>
            <a:chExt cx="798024" cy="72321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7" name="직사각형 86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8404202" y="2623738"/>
            <a:ext cx="798024" cy="723210"/>
            <a:chOff x="3976254" y="1549800"/>
            <a:chExt cx="798024" cy="723210"/>
          </a:xfrm>
          <a:solidFill>
            <a:schemeClr val="accent4">
              <a:lumMod val="75000"/>
            </a:schemeClr>
          </a:solidFill>
        </p:grpSpPr>
        <p:sp>
          <p:nvSpPr>
            <p:cNvPr id="146" name="직사각형 145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8404202" y="4279053"/>
            <a:ext cx="798024" cy="723210"/>
            <a:chOff x="3976254" y="1549800"/>
            <a:chExt cx="798024" cy="723210"/>
          </a:xfrm>
          <a:solidFill>
            <a:srgbClr val="7030A0"/>
          </a:solidFill>
        </p:grpSpPr>
        <p:sp>
          <p:nvSpPr>
            <p:cNvPr id="156" name="직사각형 155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5733046" y="5734344"/>
            <a:ext cx="798024" cy="723210"/>
            <a:chOff x="3976254" y="1549800"/>
            <a:chExt cx="798024" cy="723210"/>
          </a:xfrm>
          <a:solidFill>
            <a:srgbClr val="D3B5E9"/>
          </a:solidFill>
        </p:grpSpPr>
        <p:sp>
          <p:nvSpPr>
            <p:cNvPr id="187" name="직사각형 186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5735857" y="4030636"/>
            <a:ext cx="798024" cy="723210"/>
            <a:chOff x="3976254" y="1549800"/>
            <a:chExt cx="798024" cy="723210"/>
          </a:xfrm>
          <a:solidFill>
            <a:srgbClr val="D3B5E9"/>
          </a:solidFill>
        </p:grpSpPr>
        <p:sp>
          <p:nvSpPr>
            <p:cNvPr id="178" name="직사각형 177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-1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5733046" y="2332496"/>
            <a:ext cx="798024" cy="723210"/>
            <a:chOff x="3976254" y="1549800"/>
            <a:chExt cx="798024" cy="723210"/>
          </a:xfrm>
          <a:solidFill>
            <a:srgbClr val="D3B5E9"/>
          </a:solidFill>
        </p:grpSpPr>
        <p:sp>
          <p:nvSpPr>
            <p:cNvPr id="169" name="직사각형 168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-1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1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97" name="직선 연결선 196"/>
          <p:cNvCxnSpPr/>
          <p:nvPr/>
        </p:nvCxnSpPr>
        <p:spPr>
          <a:xfrm flipV="1">
            <a:off x="4067084" y="1522705"/>
            <a:ext cx="1665962" cy="241070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4067084" y="2245915"/>
            <a:ext cx="1665962" cy="723210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6531070" y="1522706"/>
            <a:ext cx="1873132" cy="1101033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6531070" y="2245916"/>
            <a:ext cx="1873132" cy="1101033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flipV="1">
            <a:off x="4067084" y="3226414"/>
            <a:ext cx="1665962" cy="191973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4067084" y="3949624"/>
            <a:ext cx="1665962" cy="674113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4067084" y="1763776"/>
            <a:ext cx="1665962" cy="568721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4067084" y="2969126"/>
            <a:ext cx="1665962" cy="86581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4067084" y="3418386"/>
            <a:ext cx="1665962" cy="612250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>
            <a:off x="4067084" y="4623736"/>
            <a:ext cx="1665962" cy="130110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 flipV="1">
            <a:off x="4067084" y="4924554"/>
            <a:ext cx="1665962" cy="147369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 flipV="1">
            <a:off x="4067084" y="5647764"/>
            <a:ext cx="1665962" cy="629509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4067084" y="5071922"/>
            <a:ext cx="1665962" cy="662422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/>
          <p:nvPr/>
        </p:nvCxnSpPr>
        <p:spPr>
          <a:xfrm>
            <a:off x="4067084" y="6277272"/>
            <a:ext cx="1665962" cy="180282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 flipV="1">
            <a:off x="6531070" y="2623739"/>
            <a:ext cx="1873132" cy="602675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 flipV="1">
            <a:off x="6531070" y="3346949"/>
            <a:ext cx="1873132" cy="602675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 flipV="1">
            <a:off x="6531070" y="2623739"/>
            <a:ext cx="1873132" cy="2300815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flipV="1">
            <a:off x="6531070" y="3346949"/>
            <a:ext cx="1873132" cy="2300815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>
            <a:off x="6531070" y="2332496"/>
            <a:ext cx="1873132" cy="1939210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>
            <a:off x="6531070" y="3055707"/>
            <a:ext cx="1873132" cy="1946557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6531070" y="4030637"/>
            <a:ext cx="1873132" cy="248417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6531070" y="4753847"/>
            <a:ext cx="1873132" cy="248417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flipV="1">
            <a:off x="6531070" y="4279054"/>
            <a:ext cx="1873132" cy="1455291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 flipV="1">
            <a:off x="6531070" y="5002264"/>
            <a:ext cx="1873132" cy="1455291"/>
          </a:xfrm>
          <a:prstGeom prst="line">
            <a:avLst/>
          </a:prstGeom>
          <a:ln w="15875">
            <a:solidFill>
              <a:srgbClr val="261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229232" y="6450868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channel : 3</a:t>
            </a:r>
            <a:endParaRPr lang="ko-KR" alt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7678394" y="5552358"/>
            <a:ext cx="230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 channel : 2</a:t>
            </a:r>
            <a:endParaRPr lang="ko-KR" alt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4968258" y="6488668"/>
            <a:ext cx="23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 of filters : 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9100" y="1920241"/>
            <a:ext cx="12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convolution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299100" y="2427064"/>
            <a:ext cx="12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convolution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299100" y="3523647"/>
            <a:ext cx="12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convolution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299100" y="4115221"/>
            <a:ext cx="12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convolution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317137" y="5189058"/>
            <a:ext cx="12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convolution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298423" y="5841234"/>
            <a:ext cx="12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convolution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276" grpId="0"/>
      <p:bldP spid="277" grpId="0"/>
      <p:bldP spid="4" grpId="0"/>
      <p:bldP spid="196" grpId="0"/>
      <p:bldP spid="198" grpId="0"/>
      <p:bldP spid="200" grpId="0"/>
      <p:bldP spid="202" grpId="0"/>
      <p:bldP spid="2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Visualization of a Convolution Layer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08" y="1857828"/>
            <a:ext cx="8677030" cy="4318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3430" y="6564862"/>
            <a:ext cx="6496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Picture Credit : fundamentals of deep learning by Nikhil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33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6770" y="221824"/>
            <a:ext cx="8257890" cy="988541"/>
          </a:xfrm>
        </p:spPr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(</a:t>
            </a:r>
            <a:r>
              <a:rPr lang="en-US" altLang="ko-KR" dirty="0" smtClean="0"/>
              <a:t>Rectified Linear Unit)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561820" y="2036619"/>
            <a:ext cx="1014790" cy="1023403"/>
            <a:chOff x="3976254" y="1549800"/>
            <a:chExt cx="798024" cy="723210"/>
          </a:xfrm>
          <a:solidFill>
            <a:schemeClr val="accent4">
              <a:lumMod val="7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-2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61820" y="4379028"/>
            <a:ext cx="1014790" cy="1023403"/>
            <a:chOff x="3976254" y="1549800"/>
            <a:chExt cx="798024" cy="723210"/>
          </a:xfrm>
          <a:solidFill>
            <a:srgbClr val="7030A0"/>
          </a:solidFill>
        </p:grpSpPr>
        <p:sp>
          <p:nvSpPr>
            <p:cNvPr id="15" name="직사각형 14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-1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-1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-1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11951" y="2310201"/>
            <a:ext cx="427527" cy="476237"/>
            <a:chOff x="3620655" y="2604235"/>
            <a:chExt cx="336204" cy="336543"/>
          </a:xfrm>
        </p:grpSpPr>
        <p:sp>
          <p:nvSpPr>
            <p:cNvPr id="24" name="타원 23"/>
            <p:cNvSpPr/>
            <p:nvPr/>
          </p:nvSpPr>
          <p:spPr>
            <a:xfrm>
              <a:off x="3620655" y="2604235"/>
              <a:ext cx="336204" cy="33654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681196" y="2651231"/>
                  <a:ext cx="169171" cy="1957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196" y="2651231"/>
                  <a:ext cx="169171" cy="195747"/>
                </a:xfrm>
                <a:prstGeom prst="rect">
                  <a:avLst/>
                </a:prstGeom>
                <a:blipFill>
                  <a:blip r:embed="rId2"/>
                  <a:stretch>
                    <a:fillRect l="-30556" r="-27778" b="-4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/>
          <p:cNvGrpSpPr/>
          <p:nvPr/>
        </p:nvGrpSpPr>
        <p:grpSpPr>
          <a:xfrm>
            <a:off x="7074819" y="2036619"/>
            <a:ext cx="1014790" cy="1023403"/>
            <a:chOff x="3976254" y="1549800"/>
            <a:chExt cx="798024" cy="723210"/>
          </a:xfrm>
          <a:solidFill>
            <a:schemeClr val="accent4">
              <a:lumMod val="75000"/>
            </a:schemeClr>
          </a:solidFill>
        </p:grpSpPr>
        <p:sp>
          <p:nvSpPr>
            <p:cNvPr id="27" name="직사각형 26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직선 화살표 연결선 38"/>
          <p:cNvCxnSpPr>
            <a:stCxn id="10" idx="3"/>
            <a:endCxn id="24" idx="2"/>
          </p:cNvCxnSpPr>
          <p:nvPr/>
        </p:nvCxnSpPr>
        <p:spPr>
          <a:xfrm>
            <a:off x="4576610" y="2548319"/>
            <a:ext cx="1035340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4" idx="6"/>
          </p:cNvCxnSpPr>
          <p:nvPr/>
        </p:nvCxnSpPr>
        <p:spPr>
          <a:xfrm flipV="1">
            <a:off x="6039478" y="2548319"/>
            <a:ext cx="960127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611951" y="4658896"/>
            <a:ext cx="427527" cy="476237"/>
            <a:chOff x="3620655" y="2604235"/>
            <a:chExt cx="336204" cy="336543"/>
          </a:xfrm>
        </p:grpSpPr>
        <p:sp>
          <p:nvSpPr>
            <p:cNvPr id="43" name="타원 42"/>
            <p:cNvSpPr/>
            <p:nvPr/>
          </p:nvSpPr>
          <p:spPr>
            <a:xfrm>
              <a:off x="3620655" y="2604235"/>
              <a:ext cx="336204" cy="33654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81196" y="2657105"/>
                  <a:ext cx="169171" cy="1957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196" y="2657105"/>
                  <a:ext cx="169171" cy="195747"/>
                </a:xfrm>
                <a:prstGeom prst="rect">
                  <a:avLst/>
                </a:prstGeom>
                <a:blipFill>
                  <a:blip r:embed="rId3"/>
                  <a:stretch>
                    <a:fillRect l="-30556" r="-27778" b="-4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직선 화살표 연결선 44"/>
          <p:cNvCxnSpPr>
            <a:endCxn id="43" idx="2"/>
          </p:cNvCxnSpPr>
          <p:nvPr/>
        </p:nvCxnSpPr>
        <p:spPr>
          <a:xfrm>
            <a:off x="4576610" y="4897014"/>
            <a:ext cx="1035340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3" idx="6"/>
          </p:cNvCxnSpPr>
          <p:nvPr/>
        </p:nvCxnSpPr>
        <p:spPr>
          <a:xfrm flipV="1">
            <a:off x="6039478" y="4897014"/>
            <a:ext cx="960127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7020881" y="4379028"/>
            <a:ext cx="1014790" cy="1023403"/>
            <a:chOff x="3976254" y="1549800"/>
            <a:chExt cx="798024" cy="723210"/>
          </a:xfrm>
          <a:solidFill>
            <a:srgbClr val="7030A0"/>
          </a:solidFill>
        </p:grpSpPr>
        <p:sp>
          <p:nvSpPr>
            <p:cNvPr id="48" name="직사각형 47"/>
            <p:cNvSpPr/>
            <p:nvPr/>
          </p:nvSpPr>
          <p:spPr>
            <a:xfrm>
              <a:off x="3976254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242262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08270" y="154980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976254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262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508270" y="179087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976254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42262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508270" y="2031940"/>
              <a:ext cx="266008" cy="241070"/>
            </a:xfrm>
            <a:prstGeom prst="rect">
              <a:avLst/>
            </a:prstGeom>
            <a:grpFill/>
            <a:ln>
              <a:solidFill>
                <a:srgbClr val="261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450817" y="196996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74089" y="4318657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0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16531</TotalTime>
  <Words>780</Words>
  <Application>Microsoft Office PowerPoint</Application>
  <PresentationFormat>와이드스크린</PresentationFormat>
  <Paragraphs>536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Segoe UI Black</vt:lpstr>
      <vt:lpstr>Office 테마</vt:lpstr>
      <vt:lpstr>4차산업혁명 어떻게 대비할까</vt:lpstr>
      <vt:lpstr>Convolution</vt:lpstr>
      <vt:lpstr>Convolution</vt:lpstr>
      <vt:lpstr>Feature Extractor</vt:lpstr>
      <vt:lpstr>Feature Extractor</vt:lpstr>
      <vt:lpstr>Convolution (Multi Channel, Many Filters)</vt:lpstr>
      <vt:lpstr>Convolution (Multi Channel, Many Filters)</vt:lpstr>
      <vt:lpstr>Visualization of a Convolution Layer</vt:lpstr>
      <vt:lpstr>ReLU (Rectified Linear Unit)</vt:lpstr>
      <vt:lpstr>Pooling Layer</vt:lpstr>
      <vt:lpstr>2x2 Max Pooling with Stride=1</vt:lpstr>
      <vt:lpstr>Global Average Pooling : Class Activation Map</vt:lpstr>
      <vt:lpstr>Fully Connected Layer (Dense Layer)</vt:lpstr>
      <vt:lpstr>Global Average Pooling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450</cp:revision>
  <dcterms:created xsi:type="dcterms:W3CDTF">2017-04-21T01:26:38Z</dcterms:created>
  <dcterms:modified xsi:type="dcterms:W3CDTF">2017-11-29T09:42:46Z</dcterms:modified>
</cp:coreProperties>
</file>