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71" r:id="rId5"/>
    <p:sldId id="379" r:id="rId6"/>
    <p:sldId id="372" r:id="rId7"/>
    <p:sldId id="374" r:id="rId8"/>
    <p:sldId id="383" r:id="rId9"/>
    <p:sldId id="373" r:id="rId10"/>
    <p:sldId id="376" r:id="rId11"/>
    <p:sldId id="378" r:id="rId12"/>
    <p:sldId id="377" r:id="rId13"/>
    <p:sldId id="280" r:id="rId14"/>
    <p:sldId id="382" r:id="rId15"/>
    <p:sldId id="380" r:id="rId16"/>
    <p:sldId id="3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39E"/>
    <a:srgbClr val="F117A8"/>
    <a:srgbClr val="F1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8" autoAdjust="0"/>
  </p:normalViewPr>
  <p:slideViewPr>
    <p:cSldViewPr snapToGrid="0">
      <p:cViewPr varScale="1">
        <p:scale>
          <a:sx n="107" d="100"/>
          <a:sy n="107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7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FA74-3580-40AE-ABBA-B0AE97308F37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B31-D29D-47F7-A76C-54685F6BF1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2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Jmbkp9TCXY&amp;t=476s" TargetMode="External"/><Relationship Id="rId2" Type="http://schemas.openxmlformats.org/officeDocument/2006/relationships/hyperlink" Target="http://colah.github.io/posts/2015-09-Visual-Infor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MYhthKw1PU&amp;t=1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888/notebooks/GitHub2/course/TechtreeAI/InformationTher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차산업혁명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대비할까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theory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이론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복수 변수</a:t>
            </a:r>
            <a:r>
              <a:rPr lang="en-US" altLang="ko-KR" dirty="0" smtClean="0"/>
              <a:t>(X:</a:t>
            </a:r>
            <a:r>
              <a:rPr lang="ko-KR" altLang="en-US" dirty="0" smtClean="0"/>
              <a:t>옷</a:t>
            </a:r>
            <a:r>
              <a:rPr lang="en-US" altLang="ko-KR" dirty="0" smtClean="0"/>
              <a:t>, Y: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엔트로피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차원식</a:t>
            </a:r>
            <a:r>
              <a:rPr lang="ko-KR" altLang="en-US" dirty="0" smtClean="0"/>
              <a:t> 도표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76760" y="2910924"/>
            <a:ext cx="817120" cy="581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0893" y="3328541"/>
            <a:ext cx="817120" cy="227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24430" y="5626139"/>
            <a:ext cx="1812546" cy="51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62%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36977" y="5626139"/>
            <a:ext cx="1006154" cy="56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38%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1802" y="244534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P(X, Y)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24430" y="3346315"/>
            <a:ext cx="1812547" cy="2260757"/>
          </a:xfrm>
          <a:prstGeom prst="rect">
            <a:avLst/>
          </a:prstGeom>
          <a:solidFill>
            <a:srgbClr val="F17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56%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224431" y="3056818"/>
            <a:ext cx="1812546" cy="289497"/>
          </a:xfrm>
          <a:prstGeom prst="rect">
            <a:avLst/>
          </a:prstGeom>
          <a:solidFill>
            <a:srgbClr val="F11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6%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36979" y="4325215"/>
            <a:ext cx="1006152" cy="1281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036979" y="3068282"/>
            <a:ext cx="1006152" cy="123786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19%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39928" y="3083936"/>
            <a:ext cx="817120" cy="1222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39739" y="4346352"/>
            <a:ext cx="817120" cy="127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08583" y="3033774"/>
            <a:ext cx="1812548" cy="2573298"/>
            <a:chOff x="7332242" y="3973550"/>
            <a:chExt cx="1812548" cy="2089588"/>
          </a:xfrm>
        </p:grpSpPr>
        <p:sp>
          <p:nvSpPr>
            <p:cNvPr id="28" name="직사각형 27"/>
            <p:cNvSpPr/>
            <p:nvPr/>
          </p:nvSpPr>
          <p:spPr>
            <a:xfrm>
              <a:off x="7332243" y="4593271"/>
              <a:ext cx="1812547" cy="1080271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56%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32242" y="3973550"/>
              <a:ext cx="1812546" cy="201496"/>
            </a:xfrm>
            <a:prstGeom prst="rect">
              <a:avLst/>
            </a:prstGeom>
            <a:solidFill>
              <a:srgbClr val="F117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6%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332243" y="5665939"/>
              <a:ext cx="1812546" cy="397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32243" y="4186510"/>
              <a:ext cx="1812545" cy="408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19%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821129" y="5127290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21129" y="3796952"/>
            <a:ext cx="1812546" cy="1330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맑음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31092" y="3320711"/>
            <a:ext cx="1812546" cy="47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외투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31092" y="3033774"/>
            <a:ext cx="1812546" cy="260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티셔츠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복수 변수</a:t>
            </a:r>
            <a:r>
              <a:rPr lang="en-US" altLang="ko-KR" dirty="0"/>
              <a:t>(X:</a:t>
            </a:r>
            <a:r>
              <a:rPr lang="ko-KR" altLang="en-US" dirty="0"/>
              <a:t>옷</a:t>
            </a:r>
            <a:r>
              <a:rPr lang="en-US" altLang="ko-KR" dirty="0"/>
              <a:t>, Y:</a:t>
            </a:r>
            <a:r>
              <a:rPr lang="ko-KR" altLang="en-US" dirty="0"/>
              <a:t>날씨</a:t>
            </a:r>
            <a:r>
              <a:rPr lang="en-US" altLang="ko-KR" dirty="0"/>
              <a:t>)</a:t>
            </a:r>
            <a:r>
              <a:rPr lang="ko-KR" altLang="en-US" dirty="0"/>
              <a:t>와 엔트로피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내용 개체 틀 2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X, 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joint entropy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22" name="내용 개체 틀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Conditional </a:t>
                </a:r>
                <a:r>
                  <a:rPr lang="en-US" altLang="ko-KR" dirty="0"/>
                  <a:t>entropy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Mutual information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상호정보량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=information gain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정보획득량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308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Mutual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I(X,Y) = H(X) + H(Y) – H(X,Y)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 smtClean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 smtClean="0">
                <a:latin typeface="+mn-ea"/>
              </a:rPr>
              <a:t>The inequality (</a:t>
            </a:r>
            <a:r>
              <a:rPr lang="ko-KR" altLang="en-US" sz="1400" dirty="0" smtClean="0">
                <a:latin typeface="+mn-ea"/>
              </a:rPr>
              <a:t>부등식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</a:t>
            </a:r>
            <a:r>
              <a:rPr lang="en-US" altLang="ko-KR" sz="1400" dirty="0" smtClean="0">
                <a:latin typeface="+mn-ea"/>
              </a:rPr>
              <a:t>≥ H(X</a:t>
            </a:r>
            <a:r>
              <a:rPr lang="en-US" altLang="ko-KR" sz="1400" dirty="0">
                <a:latin typeface="+mn-ea"/>
              </a:rPr>
              <a:t>) ≥</a:t>
            </a:r>
            <a:r>
              <a:rPr lang="en-US" altLang="ko-KR" sz="1400" dirty="0" smtClean="0">
                <a:latin typeface="+mn-ea"/>
              </a:rPr>
              <a:t> H(X|Y)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dirty="0">
                <a:latin typeface="+mn-ea"/>
              </a:rPr>
              <a:t>H(X,Y) ≥ </a:t>
            </a:r>
            <a:r>
              <a:rPr lang="en-US" altLang="ko-KR" sz="1400" dirty="0" smtClean="0">
                <a:latin typeface="+mn-ea"/>
              </a:rPr>
              <a:t>H(Y) </a:t>
            </a:r>
            <a:r>
              <a:rPr lang="en-US" altLang="ko-KR" sz="1400" dirty="0">
                <a:latin typeface="+mn-ea"/>
              </a:rPr>
              <a:t>≥ </a:t>
            </a:r>
            <a:r>
              <a:rPr lang="en-US" altLang="ko-KR" sz="1400" dirty="0" smtClean="0">
                <a:latin typeface="+mn-ea"/>
              </a:rPr>
              <a:t>H(Y|X)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Variation of information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 smtClean="0">
                <a:latin typeface="+mn-ea"/>
              </a:rPr>
              <a:t>V(X,Y) = H(X,Y) – I(X,Y)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37214" y="3028454"/>
            <a:ext cx="4599216" cy="1001710"/>
            <a:chOff x="837214" y="2908809"/>
            <a:chExt cx="4599216" cy="1630555"/>
          </a:xfrm>
        </p:grpSpPr>
        <p:sp>
          <p:nvSpPr>
            <p:cNvPr id="7" name="직사각형 6"/>
            <p:cNvSpPr/>
            <p:nvPr/>
          </p:nvSpPr>
          <p:spPr>
            <a:xfrm>
              <a:off x="837214" y="354665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75375" y="4050219"/>
              <a:ext cx="2661055" cy="4891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7215" y="2908809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37214" y="4308347"/>
            <a:ext cx="4600200" cy="975816"/>
            <a:chOff x="836229" y="5112642"/>
            <a:chExt cx="4600200" cy="1605324"/>
          </a:xfrm>
        </p:grpSpPr>
        <p:sp>
          <p:nvSpPr>
            <p:cNvPr id="16" name="직사각형 15"/>
            <p:cNvSpPr/>
            <p:nvPr/>
          </p:nvSpPr>
          <p:spPr>
            <a:xfrm>
              <a:off x="837213" y="5750492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14285" y="6234229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37214" y="5112642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36229" y="6234229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69333" y="5737681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583569" y="3243679"/>
            <a:ext cx="4608056" cy="2933284"/>
            <a:chOff x="6583569" y="3243679"/>
            <a:chExt cx="4608056" cy="2933284"/>
          </a:xfrm>
        </p:grpSpPr>
        <p:sp>
          <p:nvSpPr>
            <p:cNvPr id="21" name="직사각형 20"/>
            <p:cNvSpPr/>
            <p:nvPr/>
          </p:nvSpPr>
          <p:spPr>
            <a:xfrm>
              <a:off x="6584553" y="3243679"/>
              <a:ext cx="2833105" cy="483737"/>
            </a:xfrm>
            <a:prstGeom prst="rect">
              <a:avLst/>
            </a:prstGeom>
            <a:solidFill>
              <a:srgbClr val="F17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61625" y="4204190"/>
              <a:ext cx="2622144" cy="4689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2410" y="4911208"/>
              <a:ext cx="4599215" cy="50326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H(X,Y)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83569" y="3727416"/>
              <a:ext cx="1978056" cy="483737"/>
            </a:xfrm>
            <a:prstGeom prst="rect">
              <a:avLst/>
            </a:prstGeom>
            <a:solidFill>
              <a:srgbClr val="BF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H(X|Y)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416674" y="3708134"/>
              <a:ext cx="1767095" cy="48914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H(Y|X)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561625" y="3728349"/>
              <a:ext cx="855049" cy="46893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I(X,Y)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83569" y="5689816"/>
              <a:ext cx="1978056" cy="48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V(X,Y)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416673" y="5684408"/>
              <a:ext cx="1767095" cy="4891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585140" y="5697181"/>
              <a:ext cx="831533" cy="479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………...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78228" y="2761922"/>
            <a:ext cx="23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400" dirty="0" smtClean="0">
                <a:latin typeface="+mn-ea"/>
              </a:rPr>
              <a:t>H(X,Y) = H(X</a:t>
            </a:r>
            <a:r>
              <a:rPr lang="en-US" altLang="ko-KR" sz="1400" dirty="0">
                <a:latin typeface="+mn-ea"/>
              </a:rPr>
              <a:t>) </a:t>
            </a:r>
            <a:r>
              <a:rPr lang="en-US" altLang="ko-KR" sz="1400" dirty="0" smtClean="0">
                <a:latin typeface="+mn-ea"/>
              </a:rPr>
              <a:t>U </a:t>
            </a:r>
            <a:r>
              <a:rPr lang="en-US" altLang="ko-KR" sz="1400" dirty="0">
                <a:latin typeface="+mn-ea"/>
              </a:rPr>
              <a:t>H(Y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9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Information theory</a:t>
            </a: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http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://colah.github.io/posts/2015-09-Visual-Information</a:t>
            </a:r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2"/>
              </a:rPr>
              <a:t>/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3"/>
              </a:rPr>
              <a:t>https://www.youtube.com/watch?v=zJmbkp9TCXY&amp;t=476s</a:t>
            </a:r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ko-KR" dirty="0" smtClean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https</a:t>
            </a:r>
            <a:r>
              <a:rPr lang="en-US" altLang="ko-KR" dirty="0">
                <a:solidFill>
                  <a:srgbClr val="321704"/>
                </a:solidFill>
                <a:ea typeface="Segoe UI Black" panose="020B0A02040204020203" pitchFamily="34" charset="0"/>
                <a:cs typeface="Segoe UI Black" panose="020B0A02040204020203" pitchFamily="34" charset="0"/>
                <a:hlinkClick r:id="rId4"/>
              </a:rPr>
              <a:t>://www.youtube.com/watch?v=uMYhthKw1PU&amp;t=1s</a:t>
            </a:r>
            <a:endParaRPr lang="en-US" altLang="ko-KR" dirty="0" smtClean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altLang="ko-KR" dirty="0">
              <a:solidFill>
                <a:srgbClr val="321704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KL divergence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2186528"/>
            <a:ext cx="8554644" cy="3629532"/>
          </a:xfrm>
        </p:spPr>
      </p:pic>
    </p:spTree>
    <p:extLst>
      <p:ext uri="{BB962C8B-B14F-4D97-AF65-F5344CB8AC3E}">
        <p14:creationId xmlns:p14="http://schemas.microsoft.com/office/powerpoint/2010/main" val="30567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: KL divergence, JS divergence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92" y="1825625"/>
            <a:ext cx="8403216" cy="4351338"/>
          </a:xfrm>
        </p:spPr>
      </p:pic>
    </p:spTree>
    <p:extLst>
      <p:ext uri="{BB962C8B-B14F-4D97-AF65-F5344CB8AC3E}">
        <p14:creationId xmlns:p14="http://schemas.microsoft.com/office/powerpoint/2010/main" val="8340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8" y="0"/>
            <a:ext cx="4579828" cy="6858000"/>
          </a:xfrm>
        </p:spPr>
      </p:pic>
      <p:sp>
        <p:nvSpPr>
          <p:cNvPr id="3" name="TextBox 2"/>
          <p:cNvSpPr txBox="1"/>
          <p:nvPr/>
        </p:nvSpPr>
        <p:spPr>
          <a:xfrm>
            <a:off x="654425" y="36512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2017</a:t>
            </a:r>
            <a:r>
              <a:rPr lang="ko-KR" altLang="en-US" sz="3200" dirty="0" smtClean="0"/>
              <a:t>년 수능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05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838200" y="1808533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: 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단어만 말한다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“dog”, “cat”, “fish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“bird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나에게 코드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문장을 보낸다면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코드값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10583" y="3546009"/>
            <a:ext cx="4970834" cy="2705711"/>
            <a:chOff x="2198451" y="4001294"/>
            <a:chExt cx="4970834" cy="270571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8451" y="4001294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700408" y="4001294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861880" y="4901884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98451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0407" y="63376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내용 개체 틀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16488" y="3180127"/>
            <a:ext cx="10959023" cy="3539877"/>
            <a:chOff x="908721" y="3145671"/>
            <a:chExt cx="10959023" cy="3539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96910" y="3425839"/>
              <a:ext cx="1468877" cy="22276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cat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fish</a:t>
              </a:r>
              <a:r>
                <a:rPr lang="en-US" altLang="ko-KR" dirty="0" smtClean="0"/>
                <a:t>”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“</a:t>
              </a:r>
              <a:r>
                <a:rPr lang="en-US" altLang="ko-KR" dirty="0"/>
                <a:t>bird”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398867" y="3425839"/>
              <a:ext cx="1468877" cy="22276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/>
                <a:t>111</a:t>
              </a:r>
              <a:endParaRPr lang="ko-KR" altLang="en-US" dirty="0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8560339" y="4326429"/>
              <a:ext cx="1643975" cy="42645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96910" y="5762218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symbols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98866" y="5762218"/>
              <a:ext cx="1468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codewords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(Huffman coding)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073939" y="3145671"/>
              <a:ext cx="1926077" cy="1583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“dog</a:t>
              </a:r>
              <a:r>
                <a:rPr lang="en-US" altLang="ko-KR" dirty="0" smtClean="0"/>
                <a:t>”</a:t>
              </a:r>
              <a:endParaRPr lang="en-US" altLang="ko-KR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073939" y="4685459"/>
              <a:ext cx="1926077" cy="7911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“cat”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73938" y="5476638"/>
              <a:ext cx="1926077" cy="41602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“fish”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73938" y="5861418"/>
              <a:ext cx="1926077" cy="4160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“bird”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6817" y="3145671"/>
              <a:ext cx="817120" cy="1583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1/2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6817" y="4685459"/>
              <a:ext cx="817120" cy="7911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1/4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56816" y="547663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6816" y="5861418"/>
              <a:ext cx="817120" cy="416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1/8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8721" y="450079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p(x)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i="1" dirty="0" smtClean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i="1" dirty="0" smtClean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800" i="1" dirty="0" err="1" smtClean="0">
                    <a:latin typeface="Cambria Math" panose="02040503050406030204" pitchFamily="18" charset="0"/>
                  </a:rPr>
                  <a:t>월화수목금토일</a:t>
                </a:r>
                <a:endParaRPr lang="en-US" altLang="ko-KR" sz="1800" i="1" dirty="0" smtClean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ko-KR" sz="1600" dirty="0" smtClean="0"/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ko-KR" sz="1600" dirty="0"/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7= </m:t>
                    </m:r>
                  </m:oMath>
                </a14:m>
                <a:r>
                  <a:rPr lang="en-US" altLang="ko-KR" sz="1800" dirty="0"/>
                  <a:t>2.81 </a:t>
                </a:r>
                <a:r>
                  <a:rPr lang="en-US" altLang="ko-KR" sz="1800" dirty="0" smtClean="0"/>
                  <a:t>bits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3421"/>
              </p:ext>
            </p:extLst>
          </p:nvPr>
        </p:nvGraphicFramePr>
        <p:xfrm>
          <a:off x="2402684" y="3504807"/>
          <a:ext cx="54593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10">
                  <a:extLst>
                    <a:ext uri="{9D8B030D-6E8A-4147-A177-3AD203B41FA5}">
                      <a16:colId xmlns:a16="http://schemas.microsoft.com/office/drawing/2014/main" val="356897959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00169136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496424602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475230927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360770938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1338151664"/>
                    </a:ext>
                  </a:extLst>
                </a:gridCol>
                <a:gridCol w="779910">
                  <a:extLst>
                    <a:ext uri="{9D8B030D-6E8A-4147-A177-3AD203B41FA5}">
                      <a16:colId xmlns:a16="http://schemas.microsoft.com/office/drawing/2014/main" val="27989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41071"/>
                  </a:ext>
                </a:extLst>
              </a:tr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9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이론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Information theory*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400" dirty="0" smtClean="0"/>
                  <a:t>Entropy : </a:t>
                </a:r>
                <a:r>
                  <a:rPr lang="ko-KR" altLang="en-US" sz="2400" dirty="0" smtClean="0"/>
                  <a:t>정보를 최적으로 압축하는 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정보 엔트로피</a:t>
                </a:r>
                <a:r>
                  <a:rPr lang="en-US" altLang="ko-KR" sz="2400" dirty="0" smtClean="0"/>
                  <a:t>)</a:t>
                </a:r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2000" dirty="0" smtClean="0">
                    <a:latin typeface="Cambria Math" panose="02040503050406030204" pitchFamily="18" charset="0"/>
                  </a:rPr>
                  <a:t>N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개의 문자의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빈도값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다를 때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>
                    <a:latin typeface="Cambria Math" panose="02040503050406030204" pitchFamily="18" charset="0"/>
                  </a:rPr>
                  <a:t>문자 예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: A~Z (ABCD : 90%, E~Z : 10%)</a:t>
                </a: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1</a:t>
                </a:r>
                <a:r>
                  <a:rPr lang="en-US" altLang="ko-KR" sz="16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bit : ABCD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판별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ABCD : 90%/4=22.5%, E~Z : 10%/22=0.45</a:t>
                </a:r>
                <a:r>
                  <a:rPr lang="en-US" altLang="ko-KR" sz="1600" dirty="0" smtClean="0">
                    <a:latin typeface="Cambria Math" panose="02040503050406030204" pitchFamily="18" charset="0"/>
                  </a:rPr>
                  <a:t>%</a:t>
                </a: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ko-KR" altLang="en-US" sz="1800" dirty="0" smtClean="0">
                    <a:latin typeface="Cambria Math" panose="02040503050406030204" pitchFamily="18" charset="0"/>
                  </a:rPr>
                  <a:t>정보 엔트로피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800" dirty="0" smtClean="0">
                    <a:latin typeface="Cambria Math" panose="02040503050406030204" pitchFamily="18" charset="0"/>
                  </a:rPr>
                  <a:t>확률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>
                    <a:latin typeface="Cambria Math" panose="02040503050406030204" pitchFamily="18" charset="0"/>
                  </a:rPr>
                  <a:t> : information gain)</a:t>
                </a:r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:r>
                  <a:rPr lang="en-US" altLang="ko-KR" sz="1800" dirty="0" smtClean="0"/>
                  <a:t>4*0.225*log(1/0.225)+22*0.0045*log(1/0.0045) = 2.71 bits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9601579" y="843240"/>
            <a:ext cx="2095500" cy="3267293"/>
            <a:chOff x="9601579" y="843240"/>
            <a:chExt cx="2095500" cy="3267293"/>
          </a:xfrm>
        </p:grpSpPr>
        <p:pic>
          <p:nvPicPr>
            <p:cNvPr id="1026" name="Picture 2" descr="ClaudeShannon MFO380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1579" y="1157782"/>
              <a:ext cx="209550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601579" y="843240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Claude Shannon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2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가정</a:t>
            </a:r>
            <a:r>
              <a:rPr lang="en-US" altLang="ko-KR" dirty="0" smtClean="0"/>
              <a:t> 2 : Bob</a:t>
            </a:r>
            <a:r>
              <a:rPr lang="ko-KR" altLang="en-US" dirty="0" smtClean="0"/>
              <a:t>은 개를 특히 좋아했다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dirty="0" smtClean="0"/>
              <a:t>Bob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사용 확률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정보 엔트로피는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ko-KR" dirty="0" smtClean="0"/>
                  <a:t>H(p)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1261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73939" y="3410594"/>
            <a:ext cx="1926077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073939" y="4950382"/>
            <a:ext cx="1926077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073938" y="5741561"/>
            <a:ext cx="1926077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073938" y="6126341"/>
            <a:ext cx="1926077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256817" y="3410594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6817" y="4950382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56816" y="574156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6816" y="6126341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8721" y="4765716"/>
            <a:ext cx="14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/>
              <a:t>가정</a:t>
            </a:r>
            <a:r>
              <a:rPr lang="en-US" altLang="ko-KR" sz="2400" dirty="0" smtClean="0"/>
              <a:t> 3 : </a:t>
            </a:r>
            <a:r>
              <a:rPr lang="ko-KR" altLang="en-US" sz="2400" dirty="0" smtClean="0"/>
              <a:t>개를 좋아하는 </a:t>
            </a:r>
            <a:r>
              <a:rPr lang="en-US" altLang="ko-KR" sz="2400" dirty="0" smtClean="0"/>
              <a:t>Bob</a:t>
            </a:r>
            <a:r>
              <a:rPr lang="ko-KR" altLang="en-US" sz="2400" dirty="0" smtClean="0"/>
              <a:t>이 고양이를 좋아하는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와 결혼했다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Bob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Alice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word </a:t>
            </a:r>
            <a:r>
              <a:rPr lang="ko-KR" altLang="en-US" sz="2400" dirty="0" smtClean="0"/>
              <a:t>사용 확률</a:t>
            </a:r>
            <a:endParaRPr lang="en-US" altLang="ko-KR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정보 엔트로피는</a:t>
                </a:r>
                <a:r>
                  <a:rPr lang="en-US" altLang="ko-KR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H(q)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log2+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log4+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log8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= </a:t>
                </a:r>
                <a:r>
                  <a:rPr lang="en-US" altLang="ko-KR" dirty="0"/>
                  <a:t>1.75</a:t>
                </a:r>
                <a:r>
                  <a:rPr lang="ko-KR" altLang="en-US" dirty="0" smtClean="0"/>
                  <a:t>비트</a:t>
                </a:r>
                <a:endParaRPr lang="en-US" altLang="ko-KR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정보엔트로피와 같음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8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+mn-ea"/>
              </a:rPr>
              <a:t>가정</a:t>
            </a:r>
            <a:r>
              <a:rPr lang="en-US" altLang="ko-KR" sz="1800" dirty="0" smtClean="0">
                <a:latin typeface="+mn-ea"/>
              </a:rPr>
              <a:t> 3 : </a:t>
            </a:r>
            <a:r>
              <a:rPr lang="ko-KR" altLang="en-US" sz="1800" dirty="0" smtClean="0">
                <a:latin typeface="+mn-ea"/>
              </a:rPr>
              <a:t>개를 좋아하는 </a:t>
            </a: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이 고양이를 좋아하는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와 결혼했다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word </a:t>
            </a:r>
            <a:r>
              <a:rPr lang="ko-KR" altLang="en-US" sz="1800" dirty="0" smtClean="0">
                <a:latin typeface="+mn-ea"/>
              </a:rPr>
              <a:t>사용 확률</a:t>
            </a:r>
            <a:endParaRPr lang="en-US" altLang="ko-KR" sz="1800" dirty="0" smtClean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25586" y="1448507"/>
                <a:ext cx="5181600" cy="53999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>
                    <a:latin typeface="+mn-ea"/>
                  </a:rPr>
                  <a:t>Alice</a:t>
                </a:r>
                <a:r>
                  <a:rPr lang="ko-KR" altLang="en-US" sz="1800" dirty="0" smtClean="0">
                    <a:latin typeface="+mn-ea"/>
                  </a:rPr>
                  <a:t>가 나와 대화 </a:t>
                </a:r>
                <a:r>
                  <a:rPr lang="en-US" altLang="ko-KR" sz="1800" dirty="0" smtClean="0">
                    <a:latin typeface="+mn-ea"/>
                  </a:rPr>
                  <a:t>(</a:t>
                </a:r>
                <a:r>
                  <a:rPr lang="en-US" altLang="ko-KR" sz="1800" b="1" i="1" u="sng" dirty="0" smtClean="0">
                    <a:solidFill>
                      <a:srgbClr val="0070C0"/>
                    </a:solidFill>
                    <a:latin typeface="+mn-ea"/>
                  </a:rPr>
                  <a:t>Bob</a:t>
                </a:r>
                <a:r>
                  <a:rPr lang="ko-KR" altLang="en-US" sz="1800" b="1" i="1" u="sng" dirty="0" smtClean="0">
                    <a:solidFill>
                      <a:srgbClr val="0070C0"/>
                    </a:solidFill>
                    <a:latin typeface="+mn-ea"/>
                  </a:rPr>
                  <a:t>의 </a:t>
                </a:r>
                <a:r>
                  <a:rPr lang="ko-KR" altLang="en-US" sz="1800" b="1" i="1" u="sng" dirty="0" err="1" smtClean="0">
                    <a:solidFill>
                      <a:srgbClr val="0070C0"/>
                    </a:solidFill>
                    <a:latin typeface="+mn-ea"/>
                  </a:rPr>
                  <a:t>비트값으로</a:t>
                </a:r>
                <a:r>
                  <a:rPr lang="en-US" altLang="ko-KR" sz="18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6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ko-KR" altLang="en-US" sz="1400" dirty="0" smtClean="0">
                    <a:latin typeface="+mn-ea"/>
                  </a:rPr>
                  <a:t>이것을 </a:t>
                </a:r>
                <a:r>
                  <a:rPr lang="en-US" altLang="ko-KR" sz="1400" dirty="0" smtClean="0">
                    <a:latin typeface="+mn-ea"/>
                  </a:rPr>
                  <a:t>Cross-entropy</a:t>
                </a:r>
                <a:r>
                  <a:rPr lang="ko-KR" altLang="en-US" sz="1400" dirty="0" smtClean="0">
                    <a:latin typeface="+mn-ea"/>
                  </a:rPr>
                  <a:t>라고 한다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sz="1800" dirty="0" smtClean="0">
                    <a:latin typeface="+mn-ea"/>
                  </a:rPr>
                  <a:t>각 경우의 </a:t>
                </a:r>
                <a:r>
                  <a:rPr lang="en-US" altLang="ko-KR" sz="1800" dirty="0" smtClean="0">
                    <a:latin typeface="+mn-ea"/>
                  </a:rPr>
                  <a:t>information entropy </a:t>
                </a:r>
                <a:r>
                  <a:rPr lang="ko-KR" altLang="en-US" sz="1800" dirty="0" smtClean="0">
                    <a:latin typeface="+mn-ea"/>
                  </a:rPr>
                  <a:t>및 </a:t>
                </a:r>
                <a:r>
                  <a:rPr lang="en-US" altLang="ko-KR" sz="1800" dirty="0" smtClean="0">
                    <a:latin typeface="+mn-ea"/>
                  </a:rPr>
                  <a:t>cross-entropy </a:t>
                </a:r>
                <a:r>
                  <a:rPr lang="ko-KR" altLang="en-US" sz="1800" dirty="0" smtClean="0">
                    <a:latin typeface="+mn-ea"/>
                  </a:rPr>
                  <a:t>값을 구해보자</a:t>
                </a:r>
                <a:r>
                  <a:rPr lang="en-US" altLang="ko-KR" sz="1800" dirty="0" smtClean="0">
                    <a:latin typeface="+mn-ea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H(p) = 1.75 bits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H(q) = 1.75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 </a:t>
                </a:r>
                <a:r>
                  <a:rPr lang="en-US" altLang="ko-KR" sz="1600" dirty="0" smtClean="0">
                    <a:latin typeface="+mn-ea"/>
                  </a:rPr>
                  <a:t>= 2.25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=2.375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ko-KR" sz="16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>
                    <a:latin typeface="+mn-ea"/>
                  </a:rPr>
                  <a:t>Cross-entropy </a:t>
                </a:r>
                <a:r>
                  <a:rPr lang="ko-KR" altLang="en-US" sz="1800" dirty="0" smtClean="0">
                    <a:latin typeface="+mn-ea"/>
                  </a:rPr>
                  <a:t>값은 </a:t>
                </a:r>
                <a:r>
                  <a:rPr lang="ko-KR" altLang="en-US" sz="1800" dirty="0" err="1" smtClean="0">
                    <a:latin typeface="+mn-ea"/>
                  </a:rPr>
                  <a:t>대칭하지</a:t>
                </a:r>
                <a:r>
                  <a:rPr lang="ko-KR" altLang="en-US" sz="1800" dirty="0" smtClean="0">
                    <a:latin typeface="+mn-ea"/>
                  </a:rPr>
                  <a:t> 않는다</a:t>
                </a:r>
                <a:r>
                  <a:rPr lang="en-US" altLang="ko-KR" sz="1800" dirty="0" smtClean="0">
                    <a:latin typeface="+mn-ea"/>
                  </a:rPr>
                  <a:t>. </a:t>
                </a:r>
                <a:r>
                  <a:rPr lang="ko-KR" altLang="en-US" sz="1800" dirty="0" smtClean="0">
                    <a:latin typeface="+mn-ea"/>
                  </a:rPr>
                  <a:t>더불어</a:t>
                </a:r>
                <a:r>
                  <a:rPr lang="en-US" altLang="ko-KR" sz="1800" dirty="0" smtClean="0">
                    <a:latin typeface="+mn-ea"/>
                  </a:rPr>
                  <a:t>, cross-entropy </a:t>
                </a:r>
                <a:r>
                  <a:rPr lang="ko-KR" altLang="en-US" sz="1800" dirty="0" err="1" smtClean="0">
                    <a:latin typeface="+mn-ea"/>
                  </a:rPr>
                  <a:t>값들</a:t>
                </a:r>
                <a:r>
                  <a:rPr lang="ko-KR" altLang="en-US" sz="1800" dirty="0" err="1">
                    <a:latin typeface="+mn-ea"/>
                  </a:rPr>
                  <a:t>과</a:t>
                </a:r>
                <a:r>
                  <a:rPr lang="ko-KR" altLang="en-US" sz="1800" dirty="0" err="1" smtClean="0">
                    <a:latin typeface="+mn-ea"/>
                  </a:rPr>
                  <a:t>의</a:t>
                </a:r>
                <a:r>
                  <a:rPr lang="ko-KR" altLang="en-US" sz="1800" dirty="0" smtClean="0">
                    <a:latin typeface="+mn-ea"/>
                  </a:rPr>
                  <a:t> 차이를 </a:t>
                </a:r>
                <a:r>
                  <a:rPr lang="en-US" altLang="ko-KR" sz="1800" dirty="0" smtClean="0">
                    <a:latin typeface="+mn-ea"/>
                  </a:rPr>
                  <a:t>KL divergence</a:t>
                </a:r>
                <a:r>
                  <a:rPr lang="ko-KR" altLang="en-US" sz="1800" dirty="0" smtClean="0">
                    <a:latin typeface="+mn-ea"/>
                  </a:rPr>
                  <a:t>라고 한다</a:t>
                </a:r>
                <a:r>
                  <a:rPr lang="en-US" altLang="ko-KR" sz="1800" dirty="0" smtClean="0">
                    <a:latin typeface="+mn-ea"/>
                  </a:rPr>
                  <a:t>. (</a:t>
                </a:r>
                <a:r>
                  <a:rPr lang="en-US" altLang="ko-KR" sz="1800" dirty="0" err="1" smtClean="0">
                    <a:latin typeface="+mn-ea"/>
                  </a:rPr>
                  <a:t>Kullback-Leibler</a:t>
                </a:r>
                <a:r>
                  <a:rPr lang="en-US" altLang="ko-KR" sz="1800" dirty="0" smtClean="0">
                    <a:latin typeface="+mn-ea"/>
                  </a:rPr>
                  <a:t> divergence)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600" dirty="0">
                    <a:latin typeface="+mn-ea"/>
                  </a:rPr>
                  <a:t>q</a:t>
                </a:r>
                <a:r>
                  <a:rPr lang="ko-KR" altLang="en-US" sz="1600" dirty="0" smtClean="0">
                    <a:latin typeface="+mn-ea"/>
                  </a:rPr>
                  <a:t>에 </a:t>
                </a:r>
                <a:r>
                  <a:rPr lang="ko-KR" altLang="en-US" sz="1600" dirty="0">
                    <a:latin typeface="+mn-ea"/>
                  </a:rPr>
                  <a:t>대한 </a:t>
                </a:r>
                <a:r>
                  <a:rPr lang="en-US" altLang="ko-KR" sz="1600" dirty="0">
                    <a:latin typeface="+mn-ea"/>
                  </a:rPr>
                  <a:t>p</a:t>
                </a:r>
                <a:r>
                  <a:rPr lang="ko-KR" altLang="en-US" sz="1600" dirty="0">
                    <a:latin typeface="+mn-ea"/>
                  </a:rPr>
                  <a:t>의 </a:t>
                </a:r>
                <a:r>
                  <a:rPr lang="en-US" altLang="ko-KR" sz="1600" dirty="0">
                    <a:latin typeface="+mn-ea"/>
                  </a:rPr>
                  <a:t>KL divergence </a:t>
                </a:r>
                <a:r>
                  <a:rPr lang="ko-KR" altLang="en-US" sz="1600" dirty="0">
                    <a:latin typeface="+mn-ea"/>
                  </a:rPr>
                  <a:t>값</a:t>
                </a:r>
                <a:endParaRPr lang="en-US" altLang="ko-KR" sz="16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>
                  <a:latin typeface="+mn-ea"/>
                </a:endParaRPr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25586" y="1448507"/>
                <a:ext cx="5181600" cy="5399928"/>
              </a:xfrm>
              <a:blipFill>
                <a:blip r:embed="rId2"/>
                <a:stretch>
                  <a:fillRect l="-824" t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Codes (Bob’s story)</a:t>
            </a:r>
            <a:endParaRPr lang="ko-KR" altLang="en-US" sz="2400" dirty="0"/>
          </a:p>
        </p:txBody>
      </p:sp>
      <p:sp>
        <p:nvSpPr>
          <p:cNvPr id="22" name="내용 개체 틀 2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 smtClean="0">
                <a:latin typeface="+mn-ea"/>
              </a:rPr>
              <a:t>가정</a:t>
            </a:r>
            <a:r>
              <a:rPr lang="en-US" altLang="ko-KR" sz="1800" dirty="0" smtClean="0">
                <a:latin typeface="+mn-ea"/>
              </a:rPr>
              <a:t> 3 : </a:t>
            </a:r>
            <a:r>
              <a:rPr lang="ko-KR" altLang="en-US" sz="1800" dirty="0" smtClean="0">
                <a:latin typeface="+mn-ea"/>
              </a:rPr>
              <a:t>개를 좋아하는 </a:t>
            </a: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이 고양이를 좋아하는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와 결혼했다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+mn-ea"/>
              </a:rPr>
              <a:t>Bob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Alice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word </a:t>
            </a:r>
            <a:r>
              <a:rPr lang="ko-KR" altLang="en-US" sz="1800" dirty="0" smtClean="0">
                <a:latin typeface="+mn-ea"/>
              </a:rPr>
              <a:t>사용 확률</a:t>
            </a:r>
            <a:endParaRPr lang="en-US" altLang="ko-KR" sz="1800" dirty="0" smtClean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204025"/>
                <a:ext cx="5181600" cy="56539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>
                    <a:latin typeface="+mn-ea"/>
                  </a:rPr>
                  <a:t>(</a:t>
                </a:r>
                <a:r>
                  <a:rPr lang="ko-KR" altLang="en-US" sz="1800" dirty="0" smtClean="0">
                    <a:latin typeface="+mn-ea"/>
                  </a:rPr>
                  <a:t>앞과 동일</a:t>
                </a:r>
                <a:r>
                  <a:rPr lang="en-US" altLang="ko-KR" sz="1800" dirty="0" smtClean="0">
                    <a:latin typeface="+mn-ea"/>
                  </a:rPr>
                  <a:t>) Alice</a:t>
                </a:r>
                <a:r>
                  <a:rPr lang="ko-KR" altLang="en-US" sz="1800" dirty="0">
                    <a:latin typeface="+mn-ea"/>
                  </a:rPr>
                  <a:t>가 나와 대화 </a:t>
                </a:r>
                <a:r>
                  <a:rPr lang="en-US" altLang="ko-KR" sz="1800" dirty="0">
                    <a:latin typeface="+mn-ea"/>
                  </a:rPr>
                  <a:t>(</a:t>
                </a:r>
                <a:r>
                  <a:rPr lang="en-US" altLang="ko-KR" sz="1800" b="1" i="1" u="sng" dirty="0">
                    <a:solidFill>
                      <a:srgbClr val="0070C0"/>
                    </a:solidFill>
                    <a:latin typeface="+mn-ea"/>
                  </a:rPr>
                  <a:t>Bob</a:t>
                </a:r>
                <a:r>
                  <a:rPr lang="ko-KR" altLang="en-US" sz="1800" b="1" i="1" u="sng" dirty="0">
                    <a:solidFill>
                      <a:srgbClr val="0070C0"/>
                    </a:solidFill>
                    <a:latin typeface="+mn-ea"/>
                  </a:rPr>
                  <a:t>의 </a:t>
                </a:r>
                <a:r>
                  <a:rPr lang="ko-KR" altLang="en-US" sz="1800" b="1" i="1" u="sng" dirty="0" err="1">
                    <a:solidFill>
                      <a:srgbClr val="0070C0"/>
                    </a:solidFill>
                    <a:latin typeface="+mn-ea"/>
                  </a:rPr>
                  <a:t>비트값으로</a:t>
                </a:r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600" dirty="0" smtClean="0">
                    <a:latin typeface="+mn-ea"/>
                  </a:rPr>
                  <a:t> (</a:t>
                </a:r>
                <a:r>
                  <a:rPr lang="ko-KR" altLang="en-US" sz="1400" dirty="0" smtClean="0">
                    <a:latin typeface="+mn-ea"/>
                  </a:rPr>
                  <a:t>이것을 </a:t>
                </a:r>
                <a:r>
                  <a:rPr lang="en-US" altLang="ko-KR" sz="1400" dirty="0">
                    <a:latin typeface="+mn-ea"/>
                  </a:rPr>
                  <a:t>Cross-entropy</a:t>
                </a:r>
                <a:r>
                  <a:rPr lang="ko-KR" altLang="en-US" sz="1400" dirty="0">
                    <a:latin typeface="+mn-ea"/>
                  </a:rPr>
                  <a:t>라고 한다</a:t>
                </a:r>
                <a:r>
                  <a:rPr lang="en-US" altLang="ko-KR" sz="1400" dirty="0" smtClean="0">
                    <a:latin typeface="+mn-ea"/>
                  </a:rPr>
                  <a:t>.)</a:t>
                </a: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+mn-ea"/>
                  </a:rPr>
                  <a:t>(</a:t>
                </a:r>
                <a:r>
                  <a:rPr lang="ko-KR" altLang="en-US" sz="1800" dirty="0">
                    <a:latin typeface="+mn-ea"/>
                  </a:rPr>
                  <a:t>앞과 동일</a:t>
                </a:r>
                <a:r>
                  <a:rPr lang="en-US" altLang="ko-KR" sz="1800" dirty="0">
                    <a:latin typeface="+mn-ea"/>
                  </a:rPr>
                  <a:t>) </a:t>
                </a:r>
                <a:r>
                  <a:rPr lang="ko-KR" altLang="en-US" sz="1800" dirty="0" smtClean="0">
                    <a:latin typeface="+mn-ea"/>
                  </a:rPr>
                  <a:t>각 </a:t>
                </a:r>
                <a:r>
                  <a:rPr lang="ko-KR" altLang="en-US" sz="1800" dirty="0" smtClean="0">
                    <a:latin typeface="+mn-ea"/>
                  </a:rPr>
                  <a:t>경우의 </a:t>
                </a:r>
                <a:r>
                  <a:rPr lang="en-US" altLang="ko-KR" sz="1800" dirty="0" smtClean="0">
                    <a:latin typeface="+mn-ea"/>
                  </a:rPr>
                  <a:t>information entropy </a:t>
                </a:r>
                <a:r>
                  <a:rPr lang="ko-KR" altLang="en-US" sz="1800" dirty="0" smtClean="0">
                    <a:latin typeface="+mn-ea"/>
                  </a:rPr>
                  <a:t>및 </a:t>
                </a:r>
                <a:r>
                  <a:rPr lang="en-US" altLang="ko-KR" sz="1800" dirty="0" smtClean="0">
                    <a:latin typeface="+mn-ea"/>
                  </a:rPr>
                  <a:t>cross-entropy </a:t>
                </a:r>
                <a:r>
                  <a:rPr lang="ko-KR" altLang="en-US" sz="1800" dirty="0" smtClean="0">
                    <a:latin typeface="+mn-ea"/>
                  </a:rPr>
                  <a:t>값을 구해보자</a:t>
                </a:r>
                <a:r>
                  <a:rPr lang="en-US" altLang="ko-KR" sz="1800" dirty="0" smtClean="0">
                    <a:latin typeface="+mn-ea"/>
                  </a:rPr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600" dirty="0" smtClean="0">
                    <a:latin typeface="+mn-ea"/>
                  </a:rPr>
                  <a:t>H(p) = 1.75 </a:t>
                </a:r>
                <a:r>
                  <a:rPr lang="en-US" altLang="ko-KR" sz="1600" dirty="0" smtClean="0">
                    <a:latin typeface="+mn-ea"/>
                  </a:rPr>
                  <a:t>bits, H(q</a:t>
                </a:r>
                <a:r>
                  <a:rPr lang="en-US" altLang="ko-KR" sz="1600" dirty="0" smtClean="0">
                    <a:latin typeface="+mn-ea"/>
                  </a:rPr>
                  <a:t>) = 1.75 bits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 </a:t>
                </a:r>
                <a:r>
                  <a:rPr lang="en-US" altLang="ko-KR" sz="1600" dirty="0" smtClean="0">
                    <a:latin typeface="+mn-ea"/>
                  </a:rPr>
                  <a:t>= 2.25 </a:t>
                </a:r>
                <a:r>
                  <a:rPr lang="en-US" altLang="ko-KR" sz="1600" dirty="0" smtClean="0">
                    <a:latin typeface="+mn-ea"/>
                  </a:rPr>
                  <a:t>bits,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=2.375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ko-KR" sz="16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>
                    <a:latin typeface="+mn-ea"/>
                  </a:rPr>
                  <a:t>Cross-entropy </a:t>
                </a:r>
                <a:r>
                  <a:rPr lang="ko-KR" altLang="en-US" sz="1800" dirty="0" smtClean="0">
                    <a:latin typeface="+mn-ea"/>
                  </a:rPr>
                  <a:t>값은 </a:t>
                </a:r>
                <a:r>
                  <a:rPr lang="ko-KR" altLang="en-US" sz="1800" dirty="0" err="1" smtClean="0">
                    <a:latin typeface="+mn-ea"/>
                  </a:rPr>
                  <a:t>대칭하지</a:t>
                </a:r>
                <a:r>
                  <a:rPr lang="ko-KR" altLang="en-US" sz="1800" dirty="0" smtClean="0">
                    <a:latin typeface="+mn-ea"/>
                  </a:rPr>
                  <a:t> 않는다</a:t>
                </a:r>
                <a:r>
                  <a:rPr lang="en-US" altLang="ko-KR" sz="1800" dirty="0" smtClean="0">
                    <a:latin typeface="+mn-ea"/>
                  </a:rPr>
                  <a:t>. </a:t>
                </a:r>
                <a:r>
                  <a:rPr lang="ko-KR" altLang="en-US" sz="1800" dirty="0" smtClean="0">
                    <a:latin typeface="+mn-ea"/>
                  </a:rPr>
                  <a:t>더불어</a:t>
                </a:r>
                <a:r>
                  <a:rPr lang="en-US" altLang="ko-KR" sz="1800" dirty="0" smtClean="0">
                    <a:latin typeface="+mn-ea"/>
                  </a:rPr>
                  <a:t>, cross-entropy </a:t>
                </a:r>
                <a:r>
                  <a:rPr lang="ko-KR" altLang="en-US" sz="1800" dirty="0" err="1" smtClean="0">
                    <a:latin typeface="+mn-ea"/>
                  </a:rPr>
                  <a:t>값들</a:t>
                </a:r>
                <a:r>
                  <a:rPr lang="ko-KR" altLang="en-US" sz="1800" dirty="0" err="1">
                    <a:latin typeface="+mn-ea"/>
                  </a:rPr>
                  <a:t>과</a:t>
                </a:r>
                <a:r>
                  <a:rPr lang="ko-KR" altLang="en-US" sz="1800" dirty="0" err="1" smtClean="0">
                    <a:latin typeface="+mn-ea"/>
                  </a:rPr>
                  <a:t>의</a:t>
                </a:r>
                <a:r>
                  <a:rPr lang="ko-KR" altLang="en-US" sz="1800" dirty="0" smtClean="0">
                    <a:latin typeface="+mn-ea"/>
                  </a:rPr>
                  <a:t> 차이를 </a:t>
                </a:r>
                <a:r>
                  <a:rPr lang="en-US" altLang="ko-KR" sz="1800" dirty="0" smtClean="0">
                    <a:latin typeface="+mn-ea"/>
                  </a:rPr>
                  <a:t>KL divergence</a:t>
                </a:r>
                <a:r>
                  <a:rPr lang="ko-KR" altLang="en-US" sz="1800" dirty="0" smtClean="0">
                    <a:latin typeface="+mn-ea"/>
                  </a:rPr>
                  <a:t>라고 한다</a:t>
                </a:r>
                <a:r>
                  <a:rPr lang="en-US" altLang="ko-KR" sz="1800" dirty="0" smtClean="0">
                    <a:latin typeface="+mn-ea"/>
                  </a:rPr>
                  <a:t>. (</a:t>
                </a:r>
                <a:r>
                  <a:rPr lang="en-US" altLang="ko-KR" sz="1800" dirty="0" err="1" smtClean="0">
                    <a:latin typeface="+mn-ea"/>
                  </a:rPr>
                  <a:t>Kullback-Leibler</a:t>
                </a:r>
                <a:r>
                  <a:rPr lang="en-US" altLang="ko-KR" sz="1800" dirty="0" smtClean="0">
                    <a:latin typeface="+mn-ea"/>
                  </a:rPr>
                  <a:t> divergence)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600" dirty="0">
                    <a:latin typeface="+mn-ea"/>
                  </a:rPr>
                  <a:t>q</a:t>
                </a:r>
                <a:r>
                  <a:rPr lang="ko-KR" altLang="en-US" sz="1600" dirty="0" smtClean="0">
                    <a:latin typeface="+mn-ea"/>
                  </a:rPr>
                  <a:t>에 </a:t>
                </a:r>
                <a:r>
                  <a:rPr lang="ko-KR" altLang="en-US" sz="1600" dirty="0">
                    <a:latin typeface="+mn-ea"/>
                  </a:rPr>
                  <a:t>대한 </a:t>
                </a:r>
                <a:r>
                  <a:rPr lang="en-US" altLang="ko-KR" sz="1600" dirty="0">
                    <a:latin typeface="+mn-ea"/>
                  </a:rPr>
                  <a:t>p</a:t>
                </a:r>
                <a:r>
                  <a:rPr lang="ko-KR" altLang="en-US" sz="1600" dirty="0">
                    <a:latin typeface="+mn-ea"/>
                  </a:rPr>
                  <a:t>의 </a:t>
                </a:r>
                <a:r>
                  <a:rPr lang="en-US" altLang="ko-KR" sz="1600" dirty="0">
                    <a:latin typeface="+mn-ea"/>
                  </a:rPr>
                  <a:t>KL divergence </a:t>
                </a:r>
                <a:r>
                  <a:rPr lang="ko-KR" altLang="en-US" sz="1600" dirty="0">
                    <a:latin typeface="+mn-ea"/>
                  </a:rPr>
                  <a:t>값</a:t>
                </a:r>
                <a:endParaRPr lang="en-US" altLang="ko-KR" sz="1600" dirty="0" smtClean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ko-KR" sz="1400" b="0" dirty="0" smtClean="0">
                    <a:latin typeface="+mn-ea"/>
                  </a:rPr>
                  <a:t> = 2.375 – 1.75 = 0.625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1600" dirty="0">
                    <a:latin typeface="+mn-ea"/>
                  </a:rPr>
                  <a:t>p </a:t>
                </a:r>
                <a:r>
                  <a:rPr lang="ko-KR" altLang="en-US" sz="1600" dirty="0" smtClean="0">
                    <a:latin typeface="+mn-ea"/>
                  </a:rPr>
                  <a:t>에 </a:t>
                </a:r>
                <a:r>
                  <a:rPr lang="ko-KR" altLang="en-US" sz="1600" dirty="0">
                    <a:latin typeface="+mn-ea"/>
                  </a:rPr>
                  <a:t>대한 </a:t>
                </a:r>
                <a:r>
                  <a:rPr lang="en-US" altLang="ko-KR" sz="1600" dirty="0">
                    <a:latin typeface="+mn-ea"/>
                  </a:rPr>
                  <a:t>q </a:t>
                </a:r>
                <a:r>
                  <a:rPr lang="ko-KR" altLang="en-US" sz="1600" dirty="0" smtClean="0">
                    <a:latin typeface="+mn-ea"/>
                  </a:rPr>
                  <a:t>의 </a:t>
                </a:r>
                <a:r>
                  <a:rPr lang="en-US" altLang="ko-KR" sz="1600" dirty="0">
                    <a:latin typeface="+mn-ea"/>
                  </a:rPr>
                  <a:t>KL divergence </a:t>
                </a:r>
                <a:r>
                  <a:rPr lang="ko-KR" altLang="en-US" sz="1600" dirty="0">
                    <a:latin typeface="+mn-ea"/>
                  </a:rPr>
                  <a:t>값</a:t>
                </a:r>
                <a:endParaRPr lang="en-US" altLang="ko-KR" sz="1600" dirty="0">
                  <a:latin typeface="+mn-ea"/>
                </a:endParaRP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en-US" altLang="ko-KR" sz="1400" dirty="0" smtClean="0">
                    <a:latin typeface="+mn-ea"/>
                  </a:rPr>
                  <a:t>= 2.25 – 1.75 = 0.5</a:t>
                </a:r>
                <a:endParaRPr lang="ko-KR" altLang="en-US" sz="1400" dirty="0">
                  <a:latin typeface="+mn-ea"/>
                </a:endParaRPr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204025"/>
                <a:ext cx="5181600" cy="5653975"/>
              </a:xfrm>
              <a:blipFill>
                <a:blip r:embed="rId2"/>
                <a:stretch>
                  <a:fillRect l="-824" t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4644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9537" y="3347250"/>
            <a:ext cx="1417400" cy="1583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549537" y="4887038"/>
            <a:ext cx="1417400" cy="791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549536" y="5678217"/>
            <a:ext cx="1417400" cy="416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549536" y="6062997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732414" y="3347250"/>
            <a:ext cx="817120" cy="158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2414" y="4887038"/>
            <a:ext cx="817120" cy="791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2413" y="567821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2413" y="6062997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132" y="4695867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p(x)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31128" y="3318638"/>
            <a:ext cx="1417400" cy="407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“dog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231127" y="3719035"/>
            <a:ext cx="1417400" cy="1514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“cat”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4231127" y="5233578"/>
            <a:ext cx="1417400" cy="832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“fish”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4231127" y="6034384"/>
            <a:ext cx="1417400" cy="416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“bird”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4005" y="3318637"/>
            <a:ext cx="817120" cy="40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4002" y="3728969"/>
            <a:ext cx="817120" cy="1504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4004" y="5230509"/>
            <a:ext cx="817120" cy="83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1/4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4004" y="6034384"/>
            <a:ext cx="817120" cy="416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1/8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0723" y="4667254"/>
            <a:ext cx="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2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16464</TotalTime>
  <Words>689</Words>
  <Application>Microsoft Office PowerPoint</Application>
  <PresentationFormat>와이드스크린</PresentationFormat>
  <Paragraphs>249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Segoe UI Black</vt:lpstr>
      <vt:lpstr>Office 테마</vt:lpstr>
      <vt:lpstr>4차산업혁명 어떻게 대비할까</vt:lpstr>
      <vt:lpstr>Codes (Bob’s story)</vt:lpstr>
      <vt:lpstr>Codes (Bob’s story)</vt:lpstr>
      <vt:lpstr>정보 이론(Information theory*)</vt:lpstr>
      <vt:lpstr>정보 이론(Information theory*)</vt:lpstr>
      <vt:lpstr>Codes (Bob’s story)</vt:lpstr>
      <vt:lpstr>Codes (Bob’s story)</vt:lpstr>
      <vt:lpstr>Codes (Bob’s story)</vt:lpstr>
      <vt:lpstr>Codes (Bob’s story)</vt:lpstr>
      <vt:lpstr>복수 변수(X:옷, Y:날씨)와 엔트로피</vt:lpstr>
      <vt:lpstr>복수 변수(X:옷, Y:날씨)와 엔트로피</vt:lpstr>
      <vt:lpstr>Mutual information  (상호정보량,  =information gain : 정보획득량)</vt:lpstr>
      <vt:lpstr>Reference</vt:lpstr>
      <vt:lpstr>Appendix : KL divergence</vt:lpstr>
      <vt:lpstr>Appendix : KL divergence, JS divergence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어떻게 대비할까</dc:title>
  <dc:creator>sasa</dc:creator>
  <cp:lastModifiedBy>Windows 사용자</cp:lastModifiedBy>
  <cp:revision>463</cp:revision>
  <dcterms:created xsi:type="dcterms:W3CDTF">2017-04-21T01:26:38Z</dcterms:created>
  <dcterms:modified xsi:type="dcterms:W3CDTF">2017-12-09T11:13:48Z</dcterms:modified>
</cp:coreProperties>
</file>