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933"/>
    <a:srgbClr val="CAE8B3"/>
    <a:srgbClr val="FADEB6"/>
    <a:srgbClr val="8CC56E"/>
    <a:srgbClr val="A7CE80"/>
    <a:srgbClr val="8DD965"/>
    <a:srgbClr val="8DD959"/>
    <a:srgbClr val="55A62C"/>
    <a:srgbClr val="B7D4A1"/>
    <a:srgbClr val="9DC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CB399-E31E-4EB9-8620-061F223C9022}" v="414" dt="2020-11-14T18:15:43.718"/>
    <p1510:client id="{BCF1C197-4C71-D5D9-D9C3-ABA6A54A0DEB}" v="1460" dt="2020-11-14T18:53:44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0" d="100"/>
          <a:sy n="70" d="100"/>
        </p:scale>
        <p:origin x="-52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11/15/2020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909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E37D79B6-6C39-4BB0-BBB0-8C4FFC1EA3DA}"/>
              </a:ext>
            </a:extLst>
          </p:cNvPr>
          <p:cNvSpPr/>
          <p:nvPr/>
        </p:nvSpPr>
        <p:spPr>
          <a:xfrm>
            <a:off x="8869282" y="4005142"/>
            <a:ext cx="3870654" cy="3847731"/>
          </a:xfrm>
          <a:prstGeom prst="ellipse">
            <a:avLst/>
          </a:prstGeom>
          <a:solidFill>
            <a:srgbClr val="CAE8B3"/>
          </a:solidFill>
          <a:ln>
            <a:solidFill>
              <a:srgbClr val="B7D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0A282CA-AEB1-496D-84B5-C1EF6B9EDE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41305" y="5767456"/>
            <a:ext cx="355269" cy="469689"/>
          </a:xfrm>
          <a:custGeom>
            <a:avLst/>
            <a:gdLst>
              <a:gd name="connsiteX0" fmla="*/ 20669 w 202882"/>
              <a:gd name="connsiteY0" fmla="*/ 268224 h 268223"/>
              <a:gd name="connsiteX1" fmla="*/ 0 w 202882"/>
              <a:gd name="connsiteY1" fmla="*/ 268224 h 268223"/>
              <a:gd name="connsiteX2" fmla="*/ 182118 w 202882"/>
              <a:gd name="connsiteY2" fmla="*/ 0 h 268223"/>
              <a:gd name="connsiteX3" fmla="*/ 202883 w 202882"/>
              <a:gd name="connsiteY3" fmla="*/ 0 h 26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" h="268223">
                <a:moveTo>
                  <a:pt x="20669" y="268224"/>
                </a:moveTo>
                <a:lnTo>
                  <a:pt x="0" y="268224"/>
                </a:lnTo>
                <a:lnTo>
                  <a:pt x="182118" y="0"/>
                </a:lnTo>
                <a:lnTo>
                  <a:pt x="202883" y="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854ED34-9102-4F5A-B6F5-8E55AE8B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17271" y="5770598"/>
            <a:ext cx="355269" cy="469689"/>
          </a:xfrm>
          <a:custGeom>
            <a:avLst/>
            <a:gdLst>
              <a:gd name="connsiteX0" fmla="*/ 20669 w 202882"/>
              <a:gd name="connsiteY0" fmla="*/ 268224 h 268223"/>
              <a:gd name="connsiteX1" fmla="*/ 0 w 202882"/>
              <a:gd name="connsiteY1" fmla="*/ 268224 h 268223"/>
              <a:gd name="connsiteX2" fmla="*/ 182118 w 202882"/>
              <a:gd name="connsiteY2" fmla="*/ 0 h 268223"/>
              <a:gd name="connsiteX3" fmla="*/ 202883 w 202882"/>
              <a:gd name="connsiteY3" fmla="*/ 0 h 26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" h="268223">
                <a:moveTo>
                  <a:pt x="20669" y="268224"/>
                </a:moveTo>
                <a:lnTo>
                  <a:pt x="0" y="268224"/>
                </a:lnTo>
                <a:lnTo>
                  <a:pt x="182118" y="0"/>
                </a:lnTo>
                <a:lnTo>
                  <a:pt x="202883" y="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A8744F8-4894-44AF-BAFF-ED4AD1CEA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93239" y="5773740"/>
            <a:ext cx="355269" cy="469689"/>
          </a:xfrm>
          <a:custGeom>
            <a:avLst/>
            <a:gdLst>
              <a:gd name="connsiteX0" fmla="*/ 20669 w 202882"/>
              <a:gd name="connsiteY0" fmla="*/ 268224 h 268223"/>
              <a:gd name="connsiteX1" fmla="*/ 0 w 202882"/>
              <a:gd name="connsiteY1" fmla="*/ 268224 h 268223"/>
              <a:gd name="connsiteX2" fmla="*/ 182118 w 202882"/>
              <a:gd name="connsiteY2" fmla="*/ 0 h 268223"/>
              <a:gd name="connsiteX3" fmla="*/ 202883 w 202882"/>
              <a:gd name="connsiteY3" fmla="*/ 0 h 26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" h="268223">
                <a:moveTo>
                  <a:pt x="20669" y="268224"/>
                </a:moveTo>
                <a:lnTo>
                  <a:pt x="0" y="268224"/>
                </a:lnTo>
                <a:lnTo>
                  <a:pt x="182118" y="0"/>
                </a:lnTo>
                <a:lnTo>
                  <a:pt x="202883" y="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F8D65B8-3E8B-4DEC-8658-79454F6E1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569205" y="5776882"/>
            <a:ext cx="355269" cy="469689"/>
          </a:xfrm>
          <a:custGeom>
            <a:avLst/>
            <a:gdLst>
              <a:gd name="connsiteX0" fmla="*/ 20669 w 202882"/>
              <a:gd name="connsiteY0" fmla="*/ 268224 h 268223"/>
              <a:gd name="connsiteX1" fmla="*/ 0 w 202882"/>
              <a:gd name="connsiteY1" fmla="*/ 268224 h 268223"/>
              <a:gd name="connsiteX2" fmla="*/ 182118 w 202882"/>
              <a:gd name="connsiteY2" fmla="*/ 0 h 268223"/>
              <a:gd name="connsiteX3" fmla="*/ 202883 w 202882"/>
              <a:gd name="connsiteY3" fmla="*/ 0 h 26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" h="268223">
                <a:moveTo>
                  <a:pt x="20669" y="268224"/>
                </a:moveTo>
                <a:lnTo>
                  <a:pt x="0" y="268224"/>
                </a:lnTo>
                <a:lnTo>
                  <a:pt x="182118" y="0"/>
                </a:lnTo>
                <a:lnTo>
                  <a:pt x="202883" y="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489BBB2-A3CA-4005-A8D9-0E74E547F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48315" y="5775311"/>
            <a:ext cx="355269" cy="469689"/>
          </a:xfrm>
          <a:custGeom>
            <a:avLst/>
            <a:gdLst>
              <a:gd name="connsiteX0" fmla="*/ 20669 w 202882"/>
              <a:gd name="connsiteY0" fmla="*/ 268224 h 268223"/>
              <a:gd name="connsiteX1" fmla="*/ 0 w 202882"/>
              <a:gd name="connsiteY1" fmla="*/ 268224 h 268223"/>
              <a:gd name="connsiteX2" fmla="*/ 182118 w 202882"/>
              <a:gd name="connsiteY2" fmla="*/ 0 h 268223"/>
              <a:gd name="connsiteX3" fmla="*/ 202883 w 202882"/>
              <a:gd name="connsiteY3" fmla="*/ 0 h 26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" h="268223">
                <a:moveTo>
                  <a:pt x="20669" y="268224"/>
                </a:moveTo>
                <a:lnTo>
                  <a:pt x="0" y="268224"/>
                </a:lnTo>
                <a:lnTo>
                  <a:pt x="182118" y="0"/>
                </a:lnTo>
                <a:lnTo>
                  <a:pt x="202883" y="0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28F6EC0-22A1-4E62-BED1-B863449C2DB5}"/>
              </a:ext>
            </a:extLst>
          </p:cNvPr>
          <p:cNvSpPr/>
          <p:nvPr/>
        </p:nvSpPr>
        <p:spPr>
          <a:xfrm>
            <a:off x="-1350943" y="-1643084"/>
            <a:ext cx="5378941" cy="5246039"/>
          </a:xfrm>
          <a:prstGeom prst="ellipse">
            <a:avLst/>
          </a:prstGeom>
          <a:solidFill>
            <a:srgbClr val="FFF1DE"/>
          </a:solidFill>
          <a:ln>
            <a:solidFill>
              <a:srgbClr val="FF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B143A3C-D7AC-4010-8C7C-DD822A7E2E25}"/>
              </a:ext>
            </a:extLst>
          </p:cNvPr>
          <p:cNvSpPr/>
          <p:nvPr/>
        </p:nvSpPr>
        <p:spPr>
          <a:xfrm>
            <a:off x="-447541" y="-904651"/>
            <a:ext cx="3572138" cy="3769174"/>
          </a:xfrm>
          <a:prstGeom prst="ellipse">
            <a:avLst/>
          </a:prstGeom>
          <a:solidFill>
            <a:srgbClr val="FADEB6"/>
          </a:solidFill>
          <a:ln>
            <a:solidFill>
              <a:srgbClr val="FF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42F43F9-C8A2-4FCD-BC49-0AC9EB98941A}"/>
              </a:ext>
            </a:extLst>
          </p:cNvPr>
          <p:cNvSpPr/>
          <p:nvPr/>
        </p:nvSpPr>
        <p:spPr>
          <a:xfrm>
            <a:off x="2512243" y="591531"/>
            <a:ext cx="7258637" cy="5797482"/>
          </a:xfrm>
          <a:prstGeom prst="rect">
            <a:avLst/>
          </a:prstGeom>
          <a:solidFill>
            <a:srgbClr val="FFF1DE"/>
          </a:solidFill>
          <a:ln>
            <a:solidFill>
              <a:srgbClr val="FF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85EFE29-8C77-4B85-BFB2-7B21F2D155D2}"/>
              </a:ext>
            </a:extLst>
          </p:cNvPr>
          <p:cNvSpPr/>
          <p:nvPr/>
        </p:nvSpPr>
        <p:spPr>
          <a:xfrm>
            <a:off x="2465107" y="591531"/>
            <a:ext cx="6975834" cy="5640369"/>
          </a:xfrm>
          <a:prstGeom prst="rect">
            <a:avLst/>
          </a:prstGeom>
          <a:solidFill>
            <a:srgbClr val="FADEB6"/>
          </a:solidFill>
          <a:ln>
            <a:solidFill>
              <a:srgbClr val="FF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b="1" dirty="0">
              <a:solidFill>
                <a:srgbClr val="283842"/>
              </a:solidFill>
              <a:latin typeface="Open Sans"/>
              <a:ea typeface="Open Sans"/>
              <a:cs typeface="Open Sans"/>
            </a:endParaRPr>
          </a:p>
          <a:p>
            <a:endParaRPr lang="en-US" b="1">
              <a:solidFill>
                <a:srgbClr val="283842"/>
              </a:solidFill>
              <a:latin typeface="Open Sans"/>
              <a:ea typeface="Open Sans"/>
              <a:cs typeface="Open Sans"/>
            </a:endParaRPr>
          </a:p>
          <a:p>
            <a:endParaRPr lang="en-US" b="1">
              <a:solidFill>
                <a:srgbClr val="283842"/>
              </a:solidFill>
              <a:latin typeface="Open Sans"/>
              <a:ea typeface="Open Sans"/>
              <a:cs typeface="Open Sans"/>
            </a:endParaRPr>
          </a:p>
          <a:p>
            <a:endParaRPr lang="en-US">
              <a:solidFill>
                <a:srgbClr val="28384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B6CC3C4-F200-4404-8C23-7B176E97E749}"/>
              </a:ext>
            </a:extLst>
          </p:cNvPr>
          <p:cNvSpPr/>
          <p:nvPr/>
        </p:nvSpPr>
        <p:spPr>
          <a:xfrm>
            <a:off x="7981593" y="-48383"/>
            <a:ext cx="979767" cy="956844"/>
          </a:xfrm>
          <a:prstGeom prst="ellipse">
            <a:avLst/>
          </a:prstGeom>
          <a:solidFill>
            <a:srgbClr val="FFF1DE"/>
          </a:solidFill>
          <a:ln>
            <a:solidFill>
              <a:srgbClr val="FF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D91C0E27-C94B-4968-9434-F1BB7623E06F}"/>
              </a:ext>
            </a:extLst>
          </p:cNvPr>
          <p:cNvSpPr/>
          <p:nvPr/>
        </p:nvSpPr>
        <p:spPr>
          <a:xfrm>
            <a:off x="8193697" y="148009"/>
            <a:ext cx="555561" cy="564061"/>
          </a:xfrm>
          <a:prstGeom prst="ellipse">
            <a:avLst/>
          </a:prstGeom>
          <a:solidFill>
            <a:srgbClr val="FADEB6"/>
          </a:solidFill>
          <a:ln>
            <a:solidFill>
              <a:srgbClr val="FF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xmlns="" id="{2EE1BFB3-DFDE-4F02-BC88-2E8F07C6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" r="48137"/>
          <a:stretch/>
        </p:blipFill>
        <p:spPr>
          <a:xfrm>
            <a:off x="3142" y="1242416"/>
            <a:ext cx="1642626" cy="9480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F3DD1D7-867A-4C93-89CC-B7ACFF2C5E4F}"/>
              </a:ext>
            </a:extLst>
          </p:cNvPr>
          <p:cNvSpPr txBox="1"/>
          <p:nvPr/>
        </p:nvSpPr>
        <p:spPr>
          <a:xfrm>
            <a:off x="3388936" y="1244338"/>
            <a:ext cx="57126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solidFill>
                  <a:srgbClr val="9DCC6A"/>
                </a:solidFill>
                <a:latin typeface="Aharoni"/>
                <a:cs typeface="Lucida Sans Unicode"/>
              </a:rPr>
              <a:t>Free Teacher.</a:t>
            </a:r>
            <a:r>
              <a:rPr lang="en-US" sz="3600">
                <a:solidFill>
                  <a:srgbClr val="9DCC6A"/>
                </a:solidFill>
                <a:latin typeface="Aharoni"/>
                <a:cs typeface="Lucida Sans Unicode"/>
              </a:rPr>
              <a:t>org</a:t>
            </a:r>
            <a:endParaRPr lang="en-US" sz="6000">
              <a:solidFill>
                <a:srgbClr val="9DCC6A"/>
              </a:solidFill>
              <a:latin typeface="Aharoni"/>
              <a:cs typeface="Lucida Sans Unicod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2E38AC-5E4B-4237-8422-300F74C64C0D}"/>
              </a:ext>
            </a:extLst>
          </p:cNvPr>
          <p:cNvSpPr txBox="1"/>
          <p:nvPr/>
        </p:nvSpPr>
        <p:spPr>
          <a:xfrm>
            <a:off x="3043472" y="2968521"/>
            <a:ext cx="606601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Free teacher is a volunteering interface with the aim of connecting students in need of educational assistance or extra support with teachers willing to help.</a:t>
            </a:r>
            <a:endParaRPr lang="en-GB" sz="2000" dirty="0">
              <a:solidFill>
                <a:schemeClr val="bg1"/>
              </a:solidFill>
              <a:ea typeface="Source Sans Pro"/>
            </a:endParaRPr>
          </a:p>
          <a:p>
            <a:endParaRPr lang="en-GB" sz="2000" dirty="0">
              <a:solidFill>
                <a:schemeClr val="bg1"/>
              </a:solidFill>
              <a:ea typeface="Source Sans Pro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ea typeface="Source Sans Pro"/>
              </a:rPr>
              <a:t>A place where students can achieve.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Source Sans Pr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1DE4156-1656-4E04-AD83-8D3EC5C0E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11083" y1="11461" x2="19018" y2="252"/>
                        <a14:backgroundMark x1="882" y1="40428" x2="7053" y2="19018"/>
                        <a14:backgroundMark x1="1134" y1="39295" x2="0" y2="43829"/>
                        <a14:backgroundMark x1="4408" y1="29093" x2="12217" y2="15743"/>
                        <a14:backgroundMark x1="9572" y1="20277" x2="21788" y2="6045"/>
                        <a14:backgroundMark x1="14610" y1="14484" x2="31108" y2="0"/>
                        <a14:backgroundMark x1="19773" y1="10076" x2="34761" y2="0"/>
                        <a14:backgroundMark x1="26196" y1="5542" x2="41436" y2="0"/>
                        <a14:backgroundMark x1="38917" y1="1134" x2="43703" y2="504"/>
                        <a14:backgroundMark x1="73300" y1="4534" x2="96725" y2="21788"/>
                        <a14:backgroundMark x1="78841" y1="8816" x2="92065" y2="19647"/>
                        <a14:backgroundMark x1="86146" y1="14610" x2="99874" y2="33627"/>
                        <a14:backgroundMark x1="93955" y1="25315" x2="99874" y2="39421"/>
                        <a14:backgroundMark x1="97985" y1="34761" x2="99874" y2="45214"/>
                        <a14:backgroundMark x1="71537" y1="4408" x2="56423" y2="0"/>
                        <a14:backgroundMark x1="68136" y1="3149" x2="81108" y2="8690"/>
                        <a14:backgroundMark x1="71914" y1="4030" x2="84131" y2="11713"/>
                        <a14:backgroundMark x1="71662" y1="4282" x2="81486" y2="98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3787" y="22858"/>
            <a:ext cx="1541459" cy="15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17224-D784-428A-9D63-31B9D4883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48" y="242528"/>
            <a:ext cx="10055257" cy="1319229"/>
          </a:xfrm>
        </p:spPr>
        <p:txBody>
          <a:bodyPr/>
          <a:lstStyle/>
          <a:p>
            <a:r>
              <a:rPr lang="en-US" dirty="0">
                <a:solidFill>
                  <a:srgbClr val="9DCC6A"/>
                </a:solidFill>
                <a:ea typeface="Source Sans Pro SemiBold"/>
              </a:rPr>
              <a:t>THE PROBLEM: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8CB0EE-DC9F-4CEB-8153-9C9226D80E79}"/>
              </a:ext>
            </a:extLst>
          </p:cNvPr>
          <p:cNvSpPr txBox="1"/>
          <p:nvPr/>
        </p:nvSpPr>
        <p:spPr>
          <a:xfrm>
            <a:off x="655163" y="1802091"/>
            <a:ext cx="9310539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Source Sans Pro"/>
              </a:rPr>
              <a:t>·</a:t>
            </a:r>
            <a:r>
              <a:rPr lang="en-US" sz="2200" dirty="0">
                <a:solidFill>
                  <a:schemeClr val="bg1"/>
                </a:solidFill>
                <a:ea typeface="Source Sans Pro"/>
              </a:rPr>
              <a:t> A report prepared by the educational platform Euteri.com stated that there had been a "significant expansion of private and support classes" being attended between students ranging from primary school up to university levels, with percentages varying between 20% and 80% of students globally.</a:t>
            </a:r>
          </a:p>
          <a:p>
            <a:endParaRPr lang="en-US" sz="2200" dirty="0">
              <a:solidFill>
                <a:schemeClr val="bg1"/>
              </a:solidFill>
              <a:ea typeface="Source Sans Pro"/>
            </a:endParaRPr>
          </a:p>
          <a:p>
            <a:r>
              <a:rPr lang="en-US" sz="2200" dirty="0">
                <a:solidFill>
                  <a:schemeClr val="bg1"/>
                </a:solidFill>
                <a:ea typeface="Source Sans Pro"/>
              </a:rPr>
              <a:t>· In Spain, this percentage increases up to 50% amongst students who have failed a subject and grows progressively depending on the grade level.</a:t>
            </a:r>
          </a:p>
          <a:p>
            <a:endParaRPr lang="en-US" sz="2200" dirty="0">
              <a:solidFill>
                <a:schemeClr val="bg1"/>
              </a:solidFill>
              <a:ea typeface="Source Sans Pro"/>
            </a:endParaRPr>
          </a:p>
          <a:p>
            <a:r>
              <a:rPr lang="en-US" sz="2200" dirty="0">
                <a:solidFill>
                  <a:schemeClr val="bg1"/>
                </a:solidFill>
                <a:ea typeface="Source Sans Pro"/>
              </a:rPr>
              <a:t>·One of the main problem of support classes is the difficulty of access to them by families with few economic resources. Only families of “medium-high social, economic and educational rank hire this type of services," the platform has clarified, families spend an average of 700 euros in this activity for each child</a:t>
            </a:r>
          </a:p>
          <a:p>
            <a:endParaRPr lang="en-US" dirty="0">
              <a:ea typeface="Source Sans Pr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AFB8BAE-9ED9-41D1-B964-FFF1951D7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73" b="95794" l="26383" r="78298">
                        <a14:foregroundMark x1="60426" y1="11682" x2="56170" y2="13084"/>
                        <a14:foregroundMark x1="61277" y1="11215" x2="65532" y2="7009"/>
                        <a14:foregroundMark x1="41277" y1="33645" x2="42979" y2="38318"/>
                        <a14:foregroundMark x1="62553" y1="13084" x2="60426" y2="19626"/>
                        <a14:foregroundMark x1="61702" y1="18224" x2="66383" y2="12150"/>
                        <a14:foregroundMark x1="66809" y1="10280" x2="61277" y2="14019"/>
                        <a14:foregroundMark x1="46809" y1="90654" x2="54468" y2="90654"/>
                        <a14:foregroundMark x1="46383" y1="92056" x2="54894" y2="9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0467" y="429065"/>
            <a:ext cx="2919703" cy="26587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9E4A95EF-ACCF-4574-B849-D92B6B7D5EB0}"/>
              </a:ext>
            </a:extLst>
          </p:cNvPr>
          <p:cNvSpPr/>
          <p:nvPr/>
        </p:nvSpPr>
        <p:spPr>
          <a:xfrm>
            <a:off x="239151" y="604911"/>
            <a:ext cx="492369" cy="407963"/>
          </a:xfrm>
          <a:prstGeom prst="rect">
            <a:avLst/>
          </a:prstGeom>
          <a:solidFill>
            <a:srgbClr val="FADEB6"/>
          </a:solidFill>
          <a:ln>
            <a:solidFill>
              <a:srgbClr val="FAD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62CA7A1-EED3-41A7-ABD5-9B539273B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11083" y1="11461" x2="19018" y2="252"/>
                        <a14:backgroundMark x1="882" y1="40428" x2="7053" y2="19018"/>
                        <a14:backgroundMark x1="1134" y1="39295" x2="0" y2="43829"/>
                        <a14:backgroundMark x1="4408" y1="29093" x2="12217" y2="15743"/>
                        <a14:backgroundMark x1="9572" y1="20277" x2="21788" y2="6045"/>
                        <a14:backgroundMark x1="14610" y1="14484" x2="31108" y2="0"/>
                        <a14:backgroundMark x1="19773" y1="10076" x2="34761" y2="0"/>
                        <a14:backgroundMark x1="26196" y1="5542" x2="41436" y2="0"/>
                        <a14:backgroundMark x1="38917" y1="1134" x2="43703" y2="504"/>
                        <a14:backgroundMark x1="73300" y1="4534" x2="96725" y2="21788"/>
                        <a14:backgroundMark x1="78841" y1="8816" x2="92065" y2="19647"/>
                        <a14:backgroundMark x1="86146" y1="14610" x2="99874" y2="33627"/>
                        <a14:backgroundMark x1="93955" y1="25315" x2="99874" y2="39421"/>
                        <a14:backgroundMark x1="97985" y1="34761" x2="99874" y2="45214"/>
                        <a14:backgroundMark x1="71537" y1="4408" x2="56423" y2="0"/>
                        <a14:backgroundMark x1="68136" y1="3149" x2="81108" y2="8690"/>
                        <a14:backgroundMark x1="71914" y1="4030" x2="84131" y2="11713"/>
                        <a14:backgroundMark x1="71662" y1="4282" x2="81486" y2="98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792" y="149277"/>
            <a:ext cx="1319229" cy="13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6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B511C4BD-69BC-4D04-8005-7047F530233B}"/>
              </a:ext>
            </a:extLst>
          </p:cNvPr>
          <p:cNvSpPr/>
          <p:nvPr/>
        </p:nvSpPr>
        <p:spPr>
          <a:xfrm>
            <a:off x="189916" y="545085"/>
            <a:ext cx="829994" cy="583809"/>
          </a:xfrm>
          <a:prstGeom prst="rect">
            <a:avLst/>
          </a:prstGeom>
          <a:solidFill>
            <a:srgbClr val="FADEB6"/>
          </a:solidFill>
          <a:ln>
            <a:solidFill>
              <a:srgbClr val="FAD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2150B1-C882-4F87-967C-024306B3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910" y="326720"/>
            <a:ext cx="10874326" cy="1315403"/>
          </a:xfrm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rgbClr val="9DCC6A"/>
                </a:solidFill>
              </a:rPr>
              <a:t>Current</a:t>
            </a:r>
            <a:r>
              <a:rPr lang="es-ES" dirty="0">
                <a:solidFill>
                  <a:srgbClr val="9DCC6A"/>
                </a:solidFill>
              </a:rPr>
              <a:t> </a:t>
            </a:r>
            <a:r>
              <a:rPr lang="es-ES" dirty="0" err="1">
                <a:solidFill>
                  <a:srgbClr val="9DCC6A"/>
                </a:solidFill>
              </a:rPr>
              <a:t>situation</a:t>
            </a:r>
            <a:endParaRPr lang="es-ES" dirty="0">
              <a:solidFill>
                <a:srgbClr val="9DCC6A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D256F6E-550C-45D9-B580-B44C7812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1083" y1="11461" x2="19018" y2="252"/>
                        <a14:backgroundMark x1="882" y1="40428" x2="7053" y2="19018"/>
                        <a14:backgroundMark x1="1134" y1="39295" x2="0" y2="43829"/>
                        <a14:backgroundMark x1="4408" y1="29093" x2="12217" y2="15743"/>
                        <a14:backgroundMark x1="9572" y1="20277" x2="21788" y2="6045"/>
                        <a14:backgroundMark x1="14610" y1="14484" x2="31108" y2="0"/>
                        <a14:backgroundMark x1="19773" y1="10076" x2="34761" y2="0"/>
                        <a14:backgroundMark x1="26196" y1="5542" x2="41436" y2="0"/>
                        <a14:backgroundMark x1="38917" y1="1134" x2="43703" y2="504"/>
                        <a14:backgroundMark x1="73300" y1="4534" x2="96725" y2="21788"/>
                        <a14:backgroundMark x1="78841" y1="8816" x2="92065" y2="19647"/>
                        <a14:backgroundMark x1="86146" y1="14610" x2="99874" y2="33627"/>
                        <a14:backgroundMark x1="93955" y1="25315" x2="99874" y2="39421"/>
                        <a14:backgroundMark x1="97985" y1="34761" x2="99874" y2="45214"/>
                        <a14:backgroundMark x1="71537" y1="4408" x2="56423" y2="0"/>
                        <a14:backgroundMark x1="68136" y1="3149" x2="81108" y2="8690"/>
                        <a14:backgroundMark x1="71914" y1="4030" x2="84131" y2="11713"/>
                        <a14:backgroundMark x1="71662" y1="4282" x2="81486" y2="98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9641"/>
            <a:ext cx="1315404" cy="131540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4DAE8862-F921-4575-A10B-FB1EFBA8624D}"/>
              </a:ext>
            </a:extLst>
          </p:cNvPr>
          <p:cNvSpPr/>
          <p:nvPr/>
        </p:nvSpPr>
        <p:spPr>
          <a:xfrm>
            <a:off x="1131713" y="1807976"/>
            <a:ext cx="4636776" cy="2458190"/>
          </a:xfrm>
          <a:prstGeom prst="rect">
            <a:avLst/>
          </a:prstGeom>
          <a:solidFill>
            <a:srgbClr val="FADEB6"/>
          </a:solidFill>
          <a:ln>
            <a:solidFill>
              <a:srgbClr val="FAD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0B7B9742-2A2C-432E-BB32-2B6AAA7080C5}"/>
              </a:ext>
            </a:extLst>
          </p:cNvPr>
          <p:cNvSpPr/>
          <p:nvPr/>
        </p:nvSpPr>
        <p:spPr>
          <a:xfrm>
            <a:off x="5802923" y="2013046"/>
            <a:ext cx="4509432" cy="2465170"/>
          </a:xfrm>
          <a:prstGeom prst="rect">
            <a:avLst/>
          </a:prstGeom>
          <a:solidFill>
            <a:srgbClr val="CAE8B3"/>
          </a:solidFill>
          <a:ln>
            <a:solidFill>
              <a:srgbClr val="CAE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B2AE2E28-6E20-49EF-99AB-BF50E2ED3733}"/>
              </a:ext>
            </a:extLst>
          </p:cNvPr>
          <p:cNvSpPr/>
          <p:nvPr/>
        </p:nvSpPr>
        <p:spPr>
          <a:xfrm>
            <a:off x="1194279" y="4325814"/>
            <a:ext cx="4608643" cy="2398541"/>
          </a:xfrm>
          <a:prstGeom prst="rect">
            <a:avLst/>
          </a:prstGeom>
          <a:solidFill>
            <a:srgbClr val="8CC56E"/>
          </a:solidFill>
          <a:ln>
            <a:solidFill>
              <a:srgbClr val="9DC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DDF4F3CC-8685-47CF-A7E9-7D197ACDADD4}"/>
              </a:ext>
            </a:extLst>
          </p:cNvPr>
          <p:cNvSpPr/>
          <p:nvPr/>
        </p:nvSpPr>
        <p:spPr>
          <a:xfrm>
            <a:off x="5802924" y="4325814"/>
            <a:ext cx="4509432" cy="2398541"/>
          </a:xfrm>
          <a:prstGeom prst="rect">
            <a:avLst/>
          </a:prstGeom>
          <a:solidFill>
            <a:srgbClr val="8DD965"/>
          </a:solidFill>
          <a:ln>
            <a:solidFill>
              <a:srgbClr val="9DC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F72C6171-4F18-4B1A-9AEB-9F6991DE9EF2}"/>
              </a:ext>
            </a:extLst>
          </p:cNvPr>
          <p:cNvSpPr txBox="1"/>
          <p:nvPr/>
        </p:nvSpPr>
        <p:spPr>
          <a:xfrm>
            <a:off x="6052221" y="2132539"/>
            <a:ext cx="353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No “</a:t>
            </a:r>
            <a:r>
              <a:rPr lang="es-ES" b="1" dirty="0" err="1">
                <a:solidFill>
                  <a:schemeClr val="bg1"/>
                </a:solidFill>
              </a:rPr>
              <a:t>face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to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face</a:t>
            </a:r>
            <a:r>
              <a:rPr lang="es-ES" b="1" dirty="0">
                <a:solidFill>
                  <a:schemeClr val="bg1"/>
                </a:solidFill>
              </a:rPr>
              <a:t>” </a:t>
            </a:r>
            <a:r>
              <a:rPr lang="es-ES" b="1" dirty="0" err="1">
                <a:solidFill>
                  <a:schemeClr val="bg1"/>
                </a:solidFill>
              </a:rPr>
              <a:t>support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available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F9B2FB2-8A68-4D69-AF83-6ECCA8ACBEE4}"/>
              </a:ext>
            </a:extLst>
          </p:cNvPr>
          <p:cNvSpPr txBox="1"/>
          <p:nvPr/>
        </p:nvSpPr>
        <p:spPr>
          <a:xfrm>
            <a:off x="1385668" y="2729188"/>
            <a:ext cx="3909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Currently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market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lacks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platforms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connecting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students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teachers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free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outside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school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pre-determined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platforms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i.e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Teams</a:t>
            </a:r>
            <a:r>
              <a:rPr lang="es-ES" dirty="0">
                <a:solidFill>
                  <a:schemeClr val="bg1"/>
                </a:solidFill>
              </a:rPr>
              <a:t>, Google </a:t>
            </a:r>
            <a:r>
              <a:rPr lang="es-ES" dirty="0" err="1">
                <a:solidFill>
                  <a:schemeClr val="bg1"/>
                </a:solidFill>
              </a:rPr>
              <a:t>Classroom</a:t>
            </a:r>
            <a:r>
              <a:rPr lang="es-ES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E48119A-36B2-4BDD-9ED9-D0D4F1F958E1}"/>
              </a:ext>
            </a:extLst>
          </p:cNvPr>
          <p:cNvSpPr txBox="1"/>
          <p:nvPr/>
        </p:nvSpPr>
        <p:spPr>
          <a:xfrm>
            <a:off x="1538068" y="2079674"/>
            <a:ext cx="35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     No </a:t>
            </a:r>
            <a:r>
              <a:rPr lang="es-ES" b="1" dirty="0" err="1">
                <a:solidFill>
                  <a:schemeClr val="bg1"/>
                </a:solidFill>
              </a:rPr>
              <a:t>usefull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smart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insights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52F48D2E-458F-4FAD-B970-0037D831D92D}"/>
              </a:ext>
            </a:extLst>
          </p:cNvPr>
          <p:cNvSpPr txBox="1"/>
          <p:nvPr/>
        </p:nvSpPr>
        <p:spPr>
          <a:xfrm>
            <a:off x="1438233" y="5266660"/>
            <a:ext cx="390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Eventhough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platforms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provide</a:t>
            </a:r>
            <a:r>
              <a:rPr lang="es-ES" dirty="0"/>
              <a:t> free </a:t>
            </a:r>
            <a:r>
              <a:rPr lang="es-ES" dirty="0" err="1"/>
              <a:t>revision</a:t>
            </a:r>
            <a:r>
              <a:rPr lang="es-ES" dirty="0"/>
              <a:t> </a:t>
            </a:r>
            <a:r>
              <a:rPr lang="es-ES" dirty="0" err="1"/>
              <a:t>guides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students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friendly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younger</a:t>
            </a:r>
            <a:r>
              <a:rPr lang="es-ES" dirty="0"/>
              <a:t> </a:t>
            </a:r>
            <a:r>
              <a:rPr lang="es-ES" dirty="0" err="1"/>
              <a:t>students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4B0E47E4-36DB-4BE8-9F2D-0BE46219E725}"/>
              </a:ext>
            </a:extLst>
          </p:cNvPr>
          <p:cNvSpPr txBox="1"/>
          <p:nvPr/>
        </p:nvSpPr>
        <p:spPr>
          <a:xfrm>
            <a:off x="5980030" y="4563344"/>
            <a:ext cx="35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 </a:t>
            </a:r>
            <a:r>
              <a:rPr lang="es-ES" b="1" dirty="0" err="1"/>
              <a:t>problem</a:t>
            </a:r>
            <a:r>
              <a:rPr lang="es-ES" b="1" dirty="0"/>
              <a:t> </a:t>
            </a:r>
            <a:r>
              <a:rPr lang="es-ES" b="1" dirty="0" err="1"/>
              <a:t>suffered</a:t>
            </a:r>
            <a:r>
              <a:rPr lang="es-ES" b="1" dirty="0"/>
              <a:t> </a:t>
            </a:r>
            <a:r>
              <a:rPr lang="es-ES" b="1" dirty="0" err="1"/>
              <a:t>by</a:t>
            </a:r>
            <a:r>
              <a:rPr lang="es-ES" b="1" dirty="0"/>
              <a:t> </a:t>
            </a:r>
            <a:r>
              <a:rPr lang="es-ES" b="1" dirty="0" err="1"/>
              <a:t>many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DDC2E1F-998B-4501-9816-E4187CDC1081}"/>
              </a:ext>
            </a:extLst>
          </p:cNvPr>
          <p:cNvSpPr txBox="1"/>
          <p:nvPr/>
        </p:nvSpPr>
        <p:spPr>
          <a:xfrm>
            <a:off x="1275588" y="4639962"/>
            <a:ext cx="39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  No </a:t>
            </a:r>
            <a:r>
              <a:rPr lang="es-ES" b="1" dirty="0" err="1"/>
              <a:t>usefull</a:t>
            </a:r>
            <a:r>
              <a:rPr lang="es-ES" b="1" dirty="0"/>
              <a:t> </a:t>
            </a:r>
            <a:r>
              <a:rPr lang="es-ES" b="1" dirty="0" err="1"/>
              <a:t>support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all</a:t>
            </a:r>
            <a:r>
              <a:rPr lang="es-ES" b="1" dirty="0"/>
              <a:t> </a:t>
            </a:r>
            <a:r>
              <a:rPr lang="es-ES" b="1" dirty="0" err="1"/>
              <a:t>age</a:t>
            </a:r>
            <a:r>
              <a:rPr lang="es-ES" b="1" dirty="0"/>
              <a:t> </a:t>
            </a:r>
            <a:r>
              <a:rPr lang="es-ES" b="1" dirty="0" err="1"/>
              <a:t>ranges</a:t>
            </a:r>
            <a:endParaRPr lang="es-ES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1A858747-1321-40A7-AEFE-FFC6C3819DDE}"/>
              </a:ext>
            </a:extLst>
          </p:cNvPr>
          <p:cNvSpPr txBox="1"/>
          <p:nvPr/>
        </p:nvSpPr>
        <p:spPr>
          <a:xfrm>
            <a:off x="5837356" y="2898169"/>
            <a:ext cx="416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At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moment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no web </a:t>
            </a:r>
            <a:r>
              <a:rPr lang="es-ES" dirty="0" err="1">
                <a:solidFill>
                  <a:schemeClr val="bg1"/>
                </a:solidFill>
              </a:rPr>
              <a:t>pages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supply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direct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presonalised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support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students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outside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platforms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used</a:t>
            </a:r>
            <a:r>
              <a:rPr lang="es-ES" dirty="0">
                <a:solidFill>
                  <a:schemeClr val="bg1"/>
                </a:solidFill>
              </a:rPr>
              <a:t> at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edcational</a:t>
            </a:r>
            <a:r>
              <a:rPr lang="es-ES" dirty="0">
                <a:solidFill>
                  <a:schemeClr val="bg1"/>
                </a:solidFill>
              </a:rPr>
              <a:t> center.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9584C579-F776-41D3-AF50-0C11AD30243C}"/>
              </a:ext>
            </a:extLst>
          </p:cNvPr>
          <p:cNvSpPr txBox="1"/>
          <p:nvPr/>
        </p:nvSpPr>
        <p:spPr>
          <a:xfrm>
            <a:off x="5802922" y="5128160"/>
            <a:ext cx="4509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students</a:t>
            </a:r>
            <a:r>
              <a:rPr lang="es-ES" dirty="0"/>
              <a:t>, </a:t>
            </a:r>
            <a:r>
              <a:rPr lang="es-ES" dirty="0" err="1"/>
              <a:t>independently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,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spent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time </a:t>
            </a:r>
            <a:r>
              <a:rPr lang="es-ES" dirty="0" err="1"/>
              <a:t>searching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videos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explanations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topics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didn´t</a:t>
            </a:r>
            <a:r>
              <a:rPr lang="es-ES" dirty="0"/>
              <a:t>  </a:t>
            </a:r>
            <a:r>
              <a:rPr lang="es-ES" dirty="0" err="1"/>
              <a:t>understand</a:t>
            </a:r>
            <a:r>
              <a:rPr lang="es-ES" dirty="0"/>
              <a:t>, and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time,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finding</a:t>
            </a:r>
            <a:r>
              <a:rPr lang="es-ES" dirty="0"/>
              <a:t> </a:t>
            </a:r>
            <a:r>
              <a:rPr lang="es-ES" dirty="0" err="1"/>
              <a:t>exactly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20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B0D62796-9626-4F4C-AB9E-D7366449B18B}"/>
              </a:ext>
            </a:extLst>
          </p:cNvPr>
          <p:cNvSpPr/>
          <p:nvPr/>
        </p:nvSpPr>
        <p:spPr>
          <a:xfrm>
            <a:off x="211015" y="619779"/>
            <a:ext cx="513471" cy="435986"/>
          </a:xfrm>
          <a:prstGeom prst="rect">
            <a:avLst/>
          </a:prstGeom>
          <a:solidFill>
            <a:srgbClr val="FADEB6"/>
          </a:solidFill>
          <a:ln>
            <a:solidFill>
              <a:srgbClr val="FAD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237AD9-CBA2-45B1-8199-0F33A5FA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327" y="471083"/>
            <a:ext cx="8332763" cy="1019981"/>
          </a:xfrm>
        </p:spPr>
        <p:txBody>
          <a:bodyPr/>
          <a:lstStyle/>
          <a:p>
            <a:r>
              <a:rPr lang="es-ES" dirty="0" err="1">
                <a:solidFill>
                  <a:srgbClr val="9DCC6A"/>
                </a:solidFill>
              </a:rPr>
              <a:t>Our</a:t>
            </a:r>
            <a:r>
              <a:rPr lang="es-ES" dirty="0">
                <a:solidFill>
                  <a:srgbClr val="9DCC6A"/>
                </a:solidFill>
              </a:rPr>
              <a:t> </a:t>
            </a:r>
            <a:r>
              <a:rPr lang="es-ES" dirty="0" err="1">
                <a:solidFill>
                  <a:srgbClr val="9DCC6A"/>
                </a:solidFill>
              </a:rPr>
              <a:t>solution</a:t>
            </a:r>
            <a:endParaRPr lang="es-ES" dirty="0">
              <a:solidFill>
                <a:srgbClr val="9DCC6A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3620593-AD5C-42E3-B9B9-9DEC6737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51"/>
            <a:ext cx="1299312" cy="12993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35018E5-A7AE-4C63-BABE-BF6B7AAF3F52}"/>
              </a:ext>
            </a:extLst>
          </p:cNvPr>
          <p:cNvSpPr txBox="1"/>
          <p:nvPr/>
        </p:nvSpPr>
        <p:spPr>
          <a:xfrm>
            <a:off x="1132449" y="1906173"/>
            <a:ext cx="95871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· </a:t>
            </a:r>
            <a:r>
              <a:rPr lang="es-ES" sz="2000" dirty="0" err="1">
                <a:solidFill>
                  <a:schemeClr val="bg1"/>
                </a:solidFill>
              </a:rPr>
              <a:t>We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developed</a:t>
            </a:r>
            <a:r>
              <a:rPr lang="es-ES" sz="2000" dirty="0">
                <a:solidFill>
                  <a:schemeClr val="bg1"/>
                </a:solidFill>
              </a:rPr>
              <a:t> a </a:t>
            </a:r>
            <a:r>
              <a:rPr lang="es-ES" sz="2000" dirty="0" err="1">
                <a:solidFill>
                  <a:schemeClr val="bg1"/>
                </a:solidFill>
              </a:rPr>
              <a:t>user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friendly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interphase</a:t>
            </a:r>
            <a:r>
              <a:rPr lang="es-ES" sz="2000" dirty="0">
                <a:solidFill>
                  <a:schemeClr val="bg1"/>
                </a:solidFill>
              </a:rPr>
              <a:t> in </a:t>
            </a:r>
            <a:r>
              <a:rPr lang="es-ES" sz="2000" dirty="0" err="1">
                <a:solidFill>
                  <a:schemeClr val="bg1"/>
                </a:solidFill>
              </a:rPr>
              <a:t>which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sutends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will</a:t>
            </a:r>
            <a:r>
              <a:rPr lang="es-ES" sz="2000" dirty="0">
                <a:solidFill>
                  <a:schemeClr val="bg1"/>
                </a:solidFill>
              </a:rPr>
              <a:t> be </a:t>
            </a:r>
            <a:r>
              <a:rPr lang="es-ES" sz="2000" dirty="0" err="1">
                <a:solidFill>
                  <a:schemeClr val="bg1"/>
                </a:solidFill>
              </a:rPr>
              <a:t>able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connect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with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teachers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world-wide</a:t>
            </a:r>
            <a:r>
              <a:rPr lang="es-ES" sz="2000" dirty="0">
                <a:solidFill>
                  <a:schemeClr val="bg1"/>
                </a:solidFill>
              </a:rPr>
              <a:t> 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· </a:t>
            </a:r>
            <a:r>
              <a:rPr lang="es-ES" sz="2000" dirty="0" err="1">
                <a:solidFill>
                  <a:schemeClr val="bg1"/>
                </a:solidFill>
              </a:rPr>
              <a:t>Students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will</a:t>
            </a:r>
            <a:r>
              <a:rPr lang="es-ES" sz="2000" dirty="0">
                <a:solidFill>
                  <a:schemeClr val="bg1"/>
                </a:solidFill>
              </a:rPr>
              <a:t> be </a:t>
            </a:r>
            <a:r>
              <a:rPr lang="es-ES" sz="2000" dirty="0" err="1">
                <a:solidFill>
                  <a:schemeClr val="bg1"/>
                </a:solidFill>
              </a:rPr>
              <a:t>able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login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into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web and </a:t>
            </a:r>
            <a:r>
              <a:rPr lang="es-ES" sz="2000" dirty="0" err="1">
                <a:solidFill>
                  <a:schemeClr val="bg1"/>
                </a:solidFill>
              </a:rPr>
              <a:t>select</a:t>
            </a:r>
            <a:r>
              <a:rPr lang="es-ES" sz="2000" dirty="0">
                <a:solidFill>
                  <a:schemeClr val="bg1"/>
                </a:solidFill>
              </a:rPr>
              <a:t> as </a:t>
            </a:r>
            <a:r>
              <a:rPr lang="es-ES" sz="2000" dirty="0" err="1">
                <a:solidFill>
                  <a:schemeClr val="bg1"/>
                </a:solidFill>
              </a:rPr>
              <a:t>many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subject</a:t>
            </a:r>
            <a:r>
              <a:rPr lang="es-ES" sz="2000" dirty="0">
                <a:solidFill>
                  <a:schemeClr val="bg1"/>
                </a:solidFill>
              </a:rPr>
              <a:t> as </a:t>
            </a:r>
            <a:r>
              <a:rPr lang="es-ES" sz="2000" dirty="0" err="1">
                <a:solidFill>
                  <a:schemeClr val="bg1"/>
                </a:solidFill>
              </a:rPr>
              <a:t>they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wish</a:t>
            </a:r>
            <a:r>
              <a:rPr lang="es-ES" sz="2000" dirty="0">
                <a:solidFill>
                  <a:schemeClr val="bg1"/>
                </a:solidFill>
              </a:rPr>
              <a:t>.  </a:t>
            </a:r>
            <a:r>
              <a:rPr lang="es-ES" sz="2000" dirty="0" err="1">
                <a:solidFill>
                  <a:schemeClr val="bg1"/>
                </a:solidFill>
              </a:rPr>
              <a:t>They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will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also</a:t>
            </a:r>
            <a:r>
              <a:rPr lang="es-ES" sz="2000" dirty="0">
                <a:solidFill>
                  <a:schemeClr val="bg1"/>
                </a:solidFill>
              </a:rPr>
              <a:t> be </a:t>
            </a:r>
            <a:r>
              <a:rPr lang="es-ES" sz="2000" dirty="0" err="1">
                <a:solidFill>
                  <a:schemeClr val="bg1"/>
                </a:solidFill>
              </a:rPr>
              <a:t>able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request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lessons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with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any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teacher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registered</a:t>
            </a:r>
            <a:r>
              <a:rPr lang="es-ES" sz="2000" dirty="0">
                <a:solidFill>
                  <a:schemeClr val="bg1"/>
                </a:solidFill>
              </a:rPr>
              <a:t> in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web.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· </a:t>
            </a:r>
            <a:r>
              <a:rPr lang="es-ES" sz="2000" dirty="0" err="1">
                <a:solidFill>
                  <a:schemeClr val="bg1"/>
                </a:solidFill>
              </a:rPr>
              <a:t>Teachers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will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also</a:t>
            </a:r>
            <a:r>
              <a:rPr lang="es-ES" sz="2000" dirty="0">
                <a:solidFill>
                  <a:schemeClr val="bg1"/>
                </a:solidFill>
              </a:rPr>
              <a:t> be </a:t>
            </a:r>
            <a:r>
              <a:rPr lang="es-ES" sz="2000" dirty="0" err="1">
                <a:solidFill>
                  <a:schemeClr val="bg1"/>
                </a:solidFill>
              </a:rPr>
              <a:t>able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login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register</a:t>
            </a:r>
            <a:r>
              <a:rPr lang="es-ES" sz="2000" dirty="0">
                <a:solidFill>
                  <a:schemeClr val="bg1"/>
                </a:solidFill>
              </a:rPr>
              <a:t> and </a:t>
            </a:r>
            <a:r>
              <a:rPr lang="es-ES" sz="2000" dirty="0" err="1">
                <a:solidFill>
                  <a:schemeClr val="bg1"/>
                </a:solidFill>
              </a:rPr>
              <a:t>teach</a:t>
            </a:r>
            <a:r>
              <a:rPr lang="es-ES" sz="2000" dirty="0">
                <a:solidFill>
                  <a:schemeClr val="bg1"/>
                </a:solidFill>
              </a:rPr>
              <a:t> as </a:t>
            </a:r>
            <a:r>
              <a:rPr lang="es-ES" sz="2000" dirty="0" err="1">
                <a:solidFill>
                  <a:schemeClr val="bg1"/>
                </a:solidFill>
              </a:rPr>
              <a:t>many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students</a:t>
            </a:r>
            <a:r>
              <a:rPr lang="es-ES" sz="2000" dirty="0">
                <a:solidFill>
                  <a:schemeClr val="bg1"/>
                </a:solidFill>
              </a:rPr>
              <a:t> as </a:t>
            </a:r>
            <a:r>
              <a:rPr lang="es-ES" sz="2000" dirty="0" err="1">
                <a:solidFill>
                  <a:schemeClr val="bg1"/>
                </a:solidFill>
              </a:rPr>
              <a:t>they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want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  <a:r>
              <a:rPr lang="es-ES" sz="2000" dirty="0" err="1">
                <a:solidFill>
                  <a:schemeClr val="bg1"/>
                </a:solidFill>
              </a:rPr>
              <a:t>To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assure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safety </a:t>
            </a:r>
            <a:r>
              <a:rPr lang="es-ES" sz="2000" dirty="0" err="1">
                <a:solidFill>
                  <a:schemeClr val="bg1"/>
                </a:solidFill>
              </a:rPr>
              <a:t>of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students</a:t>
            </a:r>
            <a:r>
              <a:rPr lang="es-ES" sz="2000" dirty="0">
                <a:solidFill>
                  <a:schemeClr val="bg1"/>
                </a:solidFill>
              </a:rPr>
              <a:t>, </a:t>
            </a:r>
            <a:r>
              <a:rPr lang="es-ES" sz="2000" dirty="0" err="1">
                <a:solidFill>
                  <a:schemeClr val="bg1"/>
                </a:solidFill>
              </a:rPr>
              <a:t>teachers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must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uplode</a:t>
            </a:r>
            <a:r>
              <a:rPr lang="es-ES" sz="2000" dirty="0">
                <a:solidFill>
                  <a:schemeClr val="bg1"/>
                </a:solidFill>
              </a:rPr>
              <a:t> a resume/CV </a:t>
            </a:r>
            <a:r>
              <a:rPr lang="es-ES" sz="2000" dirty="0" err="1">
                <a:solidFill>
                  <a:schemeClr val="bg1"/>
                </a:solidFill>
              </a:rPr>
              <a:t>when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being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registered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into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web so </a:t>
            </a:r>
            <a:r>
              <a:rPr lang="es-ES" sz="2000" dirty="0" err="1">
                <a:solidFill>
                  <a:schemeClr val="bg1"/>
                </a:solidFill>
              </a:rPr>
              <a:t>we</a:t>
            </a:r>
            <a:r>
              <a:rPr lang="es-ES" sz="2000" dirty="0">
                <a:solidFill>
                  <a:schemeClr val="bg1"/>
                </a:solidFill>
              </a:rPr>
              <a:t> can </a:t>
            </a:r>
            <a:r>
              <a:rPr lang="es-ES" sz="2000" dirty="0" err="1">
                <a:solidFill>
                  <a:schemeClr val="bg1"/>
                </a:solidFill>
              </a:rPr>
              <a:t>make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sure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aren´t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predatores</a:t>
            </a:r>
            <a:r>
              <a:rPr lang="es-ES" sz="2000" dirty="0">
                <a:solidFill>
                  <a:schemeClr val="bg1"/>
                </a:solidFill>
              </a:rPr>
              <a:t> and </a:t>
            </a:r>
            <a:r>
              <a:rPr lang="es-ES" sz="2000" dirty="0" err="1">
                <a:solidFill>
                  <a:schemeClr val="bg1"/>
                </a:solidFill>
              </a:rPr>
              <a:t>that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students</a:t>
            </a:r>
            <a:r>
              <a:rPr lang="es-ES" sz="2000" dirty="0">
                <a:solidFill>
                  <a:schemeClr val="bg1"/>
                </a:solidFill>
              </a:rPr>
              <a:t> are </a:t>
            </a:r>
            <a:r>
              <a:rPr lang="es-ES" sz="2000" dirty="0" err="1">
                <a:solidFill>
                  <a:schemeClr val="bg1"/>
                </a:solidFill>
              </a:rPr>
              <a:t>safe</a:t>
            </a:r>
            <a:r>
              <a:rPr lang="es-ES" sz="2000" dirty="0">
                <a:solidFill>
                  <a:schemeClr val="bg1"/>
                </a:solidFill>
              </a:rPr>
              <a:t> at </a:t>
            </a:r>
            <a:r>
              <a:rPr lang="es-ES" sz="2000" dirty="0" err="1">
                <a:solidFill>
                  <a:schemeClr val="bg1"/>
                </a:solidFill>
              </a:rPr>
              <a:t>all</a:t>
            </a:r>
            <a:r>
              <a:rPr lang="es-ES" sz="2000" dirty="0">
                <a:solidFill>
                  <a:schemeClr val="bg1"/>
                </a:solidFill>
              </a:rPr>
              <a:t> times. 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·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web </a:t>
            </a:r>
            <a:r>
              <a:rPr lang="es-ES" sz="2000" dirty="0" err="1">
                <a:solidFill>
                  <a:schemeClr val="bg1"/>
                </a:solidFill>
              </a:rPr>
              <a:t>is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completely</a:t>
            </a:r>
            <a:r>
              <a:rPr lang="es-ES" sz="2000" dirty="0">
                <a:solidFill>
                  <a:schemeClr val="bg1"/>
                </a:solidFill>
              </a:rPr>
              <a:t> free, </a:t>
            </a:r>
            <a:r>
              <a:rPr lang="es-ES" sz="2000" dirty="0" err="1">
                <a:solidFill>
                  <a:schemeClr val="bg1"/>
                </a:solidFill>
              </a:rPr>
              <a:t>making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it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possible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students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with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all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economic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background</a:t>
            </a:r>
            <a:r>
              <a:rPr lang="es-ES" sz="2000" dirty="0">
                <a:solidFill>
                  <a:schemeClr val="bg1"/>
                </a:solidFill>
              </a:rPr>
              <a:t> and </a:t>
            </a:r>
            <a:r>
              <a:rPr lang="es-ES" sz="2000" dirty="0" err="1">
                <a:solidFill>
                  <a:schemeClr val="bg1"/>
                </a:solidFill>
              </a:rPr>
              <a:t>levels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to</a:t>
            </a:r>
            <a:r>
              <a:rPr lang="es-ES" sz="2000" dirty="0">
                <a:solidFill>
                  <a:schemeClr val="bg1"/>
                </a:solidFill>
              </a:rPr>
              <a:t> be </a:t>
            </a:r>
            <a:r>
              <a:rPr lang="es-ES" sz="2000" dirty="0" err="1">
                <a:solidFill>
                  <a:schemeClr val="bg1"/>
                </a:solidFill>
              </a:rPr>
              <a:t>able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to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enrich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their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learning</a:t>
            </a:r>
            <a:r>
              <a:rPr lang="es-ES" sz="2000" dirty="0">
                <a:solidFill>
                  <a:schemeClr val="bg1"/>
                </a:solidFill>
              </a:rPr>
              <a:t> and </a:t>
            </a:r>
            <a:r>
              <a:rPr lang="es-ES" sz="2000" dirty="0" err="1">
                <a:solidFill>
                  <a:schemeClr val="bg1"/>
                </a:solidFill>
              </a:rPr>
              <a:t>acquire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extra </a:t>
            </a:r>
            <a:r>
              <a:rPr lang="es-ES" sz="2000" dirty="0" err="1">
                <a:solidFill>
                  <a:schemeClr val="bg1"/>
                </a:solidFill>
              </a:rPr>
              <a:t>support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they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need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36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07642645-BB5B-4141-A957-39F114F004EF}"/>
              </a:ext>
            </a:extLst>
          </p:cNvPr>
          <p:cNvSpPr/>
          <p:nvPr/>
        </p:nvSpPr>
        <p:spPr>
          <a:xfrm>
            <a:off x="259307" y="620973"/>
            <a:ext cx="525439" cy="395785"/>
          </a:xfrm>
          <a:prstGeom prst="rect">
            <a:avLst/>
          </a:prstGeom>
          <a:solidFill>
            <a:srgbClr val="FADEB6"/>
          </a:solidFill>
          <a:ln>
            <a:solidFill>
              <a:srgbClr val="FAD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99A09E4-F22A-4D6C-A997-0F2A140C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415" y="58834"/>
            <a:ext cx="1278647" cy="12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3837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374</Words>
  <Application>Microsoft Office PowerPoint</Application>
  <PresentationFormat>Personalizado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FunkyShapesDarkVTI</vt:lpstr>
      <vt:lpstr>Presentación de PowerPoint</vt:lpstr>
      <vt:lpstr>THE PROBLEM:</vt:lpstr>
      <vt:lpstr>Current situation</vt:lpstr>
      <vt:lpstr>Our solution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Poveda</dc:creator>
  <cp:lastModifiedBy>JUAN LUIS</cp:lastModifiedBy>
  <cp:revision>431</cp:revision>
  <dcterms:created xsi:type="dcterms:W3CDTF">2020-11-14T16:47:58Z</dcterms:created>
  <dcterms:modified xsi:type="dcterms:W3CDTF">2020-11-15T16:01:35Z</dcterms:modified>
</cp:coreProperties>
</file>