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32" r:id="rId3"/>
    <p:sldId id="333" r:id="rId4"/>
    <p:sldId id="334" r:id="rId5"/>
    <p:sldId id="335" r:id="rId6"/>
    <p:sldId id="337" r:id="rId7"/>
    <p:sldId id="33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50" r:id="rId20"/>
    <p:sldId id="352" r:id="rId21"/>
    <p:sldId id="349" r:id="rId22"/>
    <p:sldId id="357" r:id="rId23"/>
    <p:sldId id="351" r:id="rId24"/>
    <p:sldId id="356" r:id="rId25"/>
  </p:sldIdLst>
  <p:sldSz cx="9906000" cy="6858000" type="A4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2819"/>
    <a:srgbClr val="005F8C"/>
    <a:srgbClr val="0000FF"/>
    <a:srgbClr val="0E3192"/>
    <a:srgbClr val="FF9933"/>
    <a:srgbClr val="D7EAF5"/>
    <a:srgbClr val="4EBCCE"/>
    <a:srgbClr val="263ED0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0" autoAdjust="0"/>
    <p:restoredTop sz="85637" autoAdjust="0"/>
  </p:normalViewPr>
  <p:slideViewPr>
    <p:cSldViewPr snapToObjects="1">
      <p:cViewPr varScale="1">
        <p:scale>
          <a:sx n="69" d="100"/>
          <a:sy n="69" d="100"/>
        </p:scale>
        <p:origin x="904" y="4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1" d="100"/>
          <a:sy n="51" d="100"/>
        </p:scale>
        <p:origin x="2910" y="4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3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3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23293D-4F14-4B2D-BB81-2F9879FAA85D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4985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0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4700" y="766763"/>
            <a:ext cx="5548313" cy="384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61768"/>
            <a:ext cx="5205932" cy="4606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5162"/>
            <a:ext cx="3077137" cy="50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36" tIns="48069" rIns="96136" bIns="48069" numCol="1" anchor="b" anchorCtr="0" compatLnSpc="1">
            <a:prstTxWarp prst="textNoShape">
              <a:avLst/>
            </a:prstTxWarp>
          </a:bodyPr>
          <a:lstStyle>
            <a:lvl1pPr algn="r" defTabSz="962614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C4CD34A-38D5-45A5-8B85-DA8B71A62554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763252"/>
      </p:ext>
    </p:extLst>
  </p:cSld>
  <p:clrMap bg1="lt1" tx1="dk1" bg2="lt2" tx2="dk2" accent1="accent1" accent2="accent2" accent3="accent3" accent4="accent4" accent5="accent5" accent6="accent6" hlink="hlink" folHlink="folHlink"/>
  <p:notesStyle>
    <a:lvl1pPr indent="190500" algn="l" rtl="0" eaLnBrk="0" fontAlgn="base" hangingPunct="0">
      <a:spcBef>
        <a:spcPct val="30000"/>
      </a:spcBef>
      <a:spcAft>
        <a:spcPct val="0"/>
      </a:spcAft>
      <a:buChar char="•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1000" indent="190500" algn="l" rtl="0" eaLnBrk="0" fontAlgn="base" hangingPunct="0">
      <a:spcBef>
        <a:spcPct val="30000"/>
      </a:spcBef>
      <a:spcAft>
        <a:spcPct val="0"/>
      </a:spcAft>
      <a:buChar char="–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62000" indent="190500" algn="l" rtl="0" eaLnBrk="0" fontAlgn="base" hangingPunct="0">
      <a:spcBef>
        <a:spcPct val="30000"/>
      </a:spcBef>
      <a:spcAft>
        <a:spcPct val="0"/>
      </a:spcAft>
      <a:buFont typeface="Symbol" pitchFamily="18" charset="2"/>
      <a:buChar char="®"/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43000" algn="l" rtl="0" eaLnBrk="0" fontAlgn="base" hangingPunct="0">
      <a:spcBef>
        <a:spcPct val="30000"/>
      </a:spcBef>
      <a:spcAft>
        <a:spcPct val="0"/>
      </a:spcAft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33500" algn="l" rtl="0" eaLnBrk="0" fontAlgn="base" hangingPunct="0">
      <a:spcBef>
        <a:spcPct val="30000"/>
      </a:spcBef>
      <a:spcAft>
        <a:spcPct val="0"/>
      </a:spcAft>
      <a:tabLst>
        <a:tab pos="190500" algn="l"/>
        <a:tab pos="571500" algn="l"/>
        <a:tab pos="952500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CD34A-38D5-45A5-8B85-DA8B71A62554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76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C4CD34A-38D5-45A5-8B85-DA8B71A62554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965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005F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>
            <a:spLocks noChangeArrowheads="1"/>
          </p:cNvSpPr>
          <p:nvPr userDrawn="1"/>
        </p:nvSpPr>
        <p:spPr bwMode="auto">
          <a:xfrm rot="10800000" flipH="1">
            <a:off x="1" y="908720"/>
            <a:ext cx="1244588" cy="5040560"/>
          </a:xfrm>
          <a:prstGeom prst="rtTriangle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7" name="AutoShape 7"/>
          <p:cNvSpPr>
            <a:spLocks noChangeArrowheads="1"/>
          </p:cNvSpPr>
          <p:nvPr userDrawn="1"/>
        </p:nvSpPr>
        <p:spPr bwMode="auto">
          <a:xfrm flipH="1">
            <a:off x="1251396" y="0"/>
            <a:ext cx="209216" cy="908720"/>
          </a:xfrm>
          <a:prstGeom prst="rtTriangle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1460612" y="0"/>
            <a:ext cx="8445388" cy="908720"/>
          </a:xfrm>
          <a:prstGeom prst="rect">
            <a:avLst/>
          </a:prstGeom>
          <a:solidFill>
            <a:schemeClr val="bg1"/>
          </a:solidFill>
          <a:ln w="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19170" y="1592659"/>
            <a:ext cx="8153400" cy="1368425"/>
          </a:xfrm>
        </p:spPr>
        <p:txBody>
          <a:bodyPr/>
          <a:lstStyle>
            <a:lvl1pPr algn="ctr">
              <a:spcAft>
                <a:spcPts val="300"/>
              </a:spcAft>
              <a:defRPr sz="3600">
                <a:latin typeface="Calibri" pitchFamily="34" charset="0"/>
              </a:defRPr>
            </a:lvl1pPr>
          </a:lstStyle>
          <a:p>
            <a:pPr lvl="0"/>
            <a:endParaRPr lang="de-DE" noProof="0" dirty="0" smtClean="0"/>
          </a:p>
        </p:txBody>
      </p:sp>
      <p:sp>
        <p:nvSpPr>
          <p:cNvPr id="9" name="AutoShape 1"/>
          <p:cNvSpPr>
            <a:spLocks noChangeArrowheads="1"/>
          </p:cNvSpPr>
          <p:nvPr userDrawn="1"/>
        </p:nvSpPr>
        <p:spPr bwMode="auto">
          <a:xfrm>
            <a:off x="227007" y="57485"/>
            <a:ext cx="792163" cy="792163"/>
          </a:xfrm>
          <a:prstGeom prst="roundRect">
            <a:avLst>
              <a:gd name="adj" fmla="val 199"/>
            </a:avLst>
          </a:prstGeom>
          <a:solidFill>
            <a:srgbClr val="005F8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1" name="Oval 2"/>
          <p:cNvSpPr>
            <a:spLocks noChangeArrowheads="1"/>
          </p:cNvSpPr>
          <p:nvPr userDrawn="1"/>
        </p:nvSpPr>
        <p:spPr bwMode="auto">
          <a:xfrm>
            <a:off x="317495" y="149560"/>
            <a:ext cx="609600" cy="609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2" name="Oval 3"/>
          <p:cNvSpPr>
            <a:spLocks noChangeArrowheads="1"/>
          </p:cNvSpPr>
          <p:nvPr userDrawn="1"/>
        </p:nvSpPr>
        <p:spPr bwMode="auto">
          <a:xfrm>
            <a:off x="439732" y="270210"/>
            <a:ext cx="365125" cy="365125"/>
          </a:xfrm>
          <a:prstGeom prst="ellipse">
            <a:avLst/>
          </a:prstGeom>
          <a:solidFill>
            <a:srgbClr val="005F8C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13" name="Freeform 4"/>
          <p:cNvSpPr>
            <a:spLocks noChangeArrowheads="1"/>
          </p:cNvSpPr>
          <p:nvPr userDrawn="1"/>
        </p:nvSpPr>
        <p:spPr bwMode="auto">
          <a:xfrm>
            <a:off x="577845" y="87648"/>
            <a:ext cx="122237" cy="244475"/>
          </a:xfrm>
          <a:custGeom>
            <a:avLst/>
            <a:gdLst>
              <a:gd name="T0" fmla="*/ 339 w 340"/>
              <a:gd name="T1" fmla="*/ 678 h 679"/>
              <a:gd name="T2" fmla="*/ 0 w 340"/>
              <a:gd name="T3" fmla="*/ 339 h 679"/>
              <a:gd name="T4" fmla="*/ 339 w 340"/>
              <a:gd name="T5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679">
                <a:moveTo>
                  <a:pt x="339" y="678"/>
                </a:moveTo>
                <a:lnTo>
                  <a:pt x="0" y="339"/>
                </a:lnTo>
                <a:lnTo>
                  <a:pt x="339" y="0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4" name="Freeform 5"/>
          <p:cNvSpPr>
            <a:spLocks noChangeArrowheads="1"/>
          </p:cNvSpPr>
          <p:nvPr userDrawn="1"/>
        </p:nvSpPr>
        <p:spPr bwMode="auto">
          <a:xfrm>
            <a:off x="257170" y="376573"/>
            <a:ext cx="244475" cy="122237"/>
          </a:xfrm>
          <a:custGeom>
            <a:avLst/>
            <a:gdLst>
              <a:gd name="T0" fmla="*/ 678 w 679"/>
              <a:gd name="T1" fmla="*/ 0 h 340"/>
              <a:gd name="T2" fmla="*/ 339 w 679"/>
              <a:gd name="T3" fmla="*/ 339 h 340"/>
              <a:gd name="T4" fmla="*/ 0 w 679"/>
              <a:gd name="T5" fmla="*/ 0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9" h="340">
                <a:moveTo>
                  <a:pt x="678" y="0"/>
                </a:moveTo>
                <a:lnTo>
                  <a:pt x="339" y="339"/>
                </a:lnTo>
                <a:lnTo>
                  <a:pt x="0" y="0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5" name="Freeform 6"/>
          <p:cNvSpPr>
            <a:spLocks noChangeArrowheads="1"/>
          </p:cNvSpPr>
          <p:nvPr userDrawn="1"/>
        </p:nvSpPr>
        <p:spPr bwMode="auto">
          <a:xfrm>
            <a:off x="744532" y="408323"/>
            <a:ext cx="244475" cy="122237"/>
          </a:xfrm>
          <a:custGeom>
            <a:avLst/>
            <a:gdLst>
              <a:gd name="T0" fmla="*/ 0 w 679"/>
              <a:gd name="T1" fmla="*/ 339 h 340"/>
              <a:gd name="T2" fmla="*/ 339 w 679"/>
              <a:gd name="T3" fmla="*/ 0 h 340"/>
              <a:gd name="T4" fmla="*/ 678 w 679"/>
              <a:gd name="T5" fmla="*/ 339 h 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9" h="340">
                <a:moveTo>
                  <a:pt x="0" y="339"/>
                </a:moveTo>
                <a:lnTo>
                  <a:pt x="339" y="0"/>
                </a:lnTo>
                <a:lnTo>
                  <a:pt x="678" y="339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16" name="Freeform 7"/>
          <p:cNvSpPr>
            <a:spLocks noChangeArrowheads="1"/>
          </p:cNvSpPr>
          <p:nvPr userDrawn="1"/>
        </p:nvSpPr>
        <p:spPr bwMode="auto">
          <a:xfrm>
            <a:off x="546095" y="575010"/>
            <a:ext cx="122237" cy="244475"/>
          </a:xfrm>
          <a:custGeom>
            <a:avLst/>
            <a:gdLst>
              <a:gd name="T0" fmla="*/ 0 w 340"/>
              <a:gd name="T1" fmla="*/ 0 h 679"/>
              <a:gd name="T2" fmla="*/ 339 w 340"/>
              <a:gd name="T3" fmla="*/ 339 h 679"/>
              <a:gd name="T4" fmla="*/ 0 w 340"/>
              <a:gd name="T5" fmla="*/ 678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0" h="679">
                <a:moveTo>
                  <a:pt x="0" y="0"/>
                </a:moveTo>
                <a:lnTo>
                  <a:pt x="339" y="339"/>
                </a:lnTo>
                <a:lnTo>
                  <a:pt x="0" y="678"/>
                </a:lnTo>
              </a:path>
            </a:pathLst>
          </a:custGeom>
          <a:noFill/>
          <a:ln w="28800">
            <a:solidFill>
              <a:srgbClr val="005F8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7" name="Gruppieren 16"/>
          <p:cNvGrpSpPr>
            <a:grpSpLocks noChangeAspect="1"/>
          </p:cNvGrpSpPr>
          <p:nvPr userDrawn="1"/>
        </p:nvGrpSpPr>
        <p:grpSpPr>
          <a:xfrm>
            <a:off x="6789204" y="164772"/>
            <a:ext cx="2876403" cy="576000"/>
            <a:chOff x="252416" y="311151"/>
            <a:chExt cx="1260491" cy="252411"/>
          </a:xfrm>
        </p:grpSpPr>
        <p:sp>
          <p:nvSpPr>
            <p:cNvPr id="18" name="Freeform 6"/>
            <p:cNvSpPr>
              <a:spLocks noEditPoints="1"/>
            </p:cNvSpPr>
            <p:nvPr userDrawn="1"/>
          </p:nvSpPr>
          <p:spPr bwMode="auto">
            <a:xfrm>
              <a:off x="530231" y="474662"/>
              <a:ext cx="982676" cy="88900"/>
            </a:xfrm>
            <a:custGeom>
              <a:avLst/>
              <a:gdLst>
                <a:gd name="T0" fmla="*/ 46 w 1023"/>
                <a:gd name="T1" fmla="*/ 88 h 89"/>
                <a:gd name="T2" fmla="*/ 63 w 1023"/>
                <a:gd name="T3" fmla="*/ 1 h 89"/>
                <a:gd name="T4" fmla="*/ 0 w 1023"/>
                <a:gd name="T5" fmla="*/ 1 h 89"/>
                <a:gd name="T6" fmla="*/ 99 w 1023"/>
                <a:gd name="T7" fmla="*/ 70 h 89"/>
                <a:gd name="T8" fmla="*/ 106 w 1023"/>
                <a:gd name="T9" fmla="*/ 1 h 89"/>
                <a:gd name="T10" fmla="*/ 113 w 1023"/>
                <a:gd name="T11" fmla="*/ 22 h 89"/>
                <a:gd name="T12" fmla="*/ 111 w 1023"/>
                <a:gd name="T13" fmla="*/ 36 h 89"/>
                <a:gd name="T14" fmla="*/ 182 w 1023"/>
                <a:gd name="T15" fmla="*/ 88 h 89"/>
                <a:gd name="T16" fmla="*/ 237 w 1023"/>
                <a:gd name="T17" fmla="*/ 88 h 89"/>
                <a:gd name="T18" fmla="*/ 247 w 1023"/>
                <a:gd name="T19" fmla="*/ 44 h 89"/>
                <a:gd name="T20" fmla="*/ 220 w 1023"/>
                <a:gd name="T21" fmla="*/ 17 h 89"/>
                <a:gd name="T22" fmla="*/ 243 w 1023"/>
                <a:gd name="T23" fmla="*/ 1 h 89"/>
                <a:gd name="T24" fmla="*/ 201 w 1023"/>
                <a:gd name="T25" fmla="*/ 25 h 89"/>
                <a:gd name="T26" fmla="*/ 237 w 1023"/>
                <a:gd name="T27" fmla="*/ 58 h 89"/>
                <a:gd name="T28" fmla="*/ 213 w 1023"/>
                <a:gd name="T29" fmla="*/ 73 h 89"/>
                <a:gd name="T30" fmla="*/ 328 w 1023"/>
                <a:gd name="T31" fmla="*/ 88 h 89"/>
                <a:gd name="T32" fmla="*/ 324 w 1023"/>
                <a:gd name="T33" fmla="*/ 51 h 89"/>
                <a:gd name="T34" fmla="*/ 327 w 1023"/>
                <a:gd name="T35" fmla="*/ 1 h 89"/>
                <a:gd name="T36" fmla="*/ 364 w 1023"/>
                <a:gd name="T37" fmla="*/ 88 h 89"/>
                <a:gd name="T38" fmla="*/ 392 w 1023"/>
                <a:gd name="T39" fmla="*/ 55 h 89"/>
                <a:gd name="T40" fmla="*/ 393 w 1023"/>
                <a:gd name="T41" fmla="*/ 5 h 89"/>
                <a:gd name="T42" fmla="*/ 353 w 1023"/>
                <a:gd name="T43" fmla="*/ 1 h 89"/>
                <a:gd name="T44" fmla="*/ 364 w 1023"/>
                <a:gd name="T45" fmla="*/ 16 h 89"/>
                <a:gd name="T46" fmla="*/ 382 w 1023"/>
                <a:gd name="T47" fmla="*/ 38 h 89"/>
                <a:gd name="T48" fmla="*/ 434 w 1023"/>
                <a:gd name="T49" fmla="*/ 88 h 89"/>
                <a:gd name="T50" fmla="*/ 480 w 1023"/>
                <a:gd name="T51" fmla="*/ 62 h 89"/>
                <a:gd name="T52" fmla="*/ 445 w 1023"/>
                <a:gd name="T53" fmla="*/ 29 h 89"/>
                <a:gd name="T54" fmla="*/ 473 w 1023"/>
                <a:gd name="T55" fmla="*/ 19 h 89"/>
                <a:gd name="T56" fmla="*/ 434 w 1023"/>
                <a:gd name="T57" fmla="*/ 6 h 89"/>
                <a:gd name="T58" fmla="*/ 445 w 1023"/>
                <a:gd name="T59" fmla="*/ 49 h 89"/>
                <a:gd name="T60" fmla="*/ 449 w 1023"/>
                <a:gd name="T61" fmla="*/ 74 h 89"/>
                <a:gd name="T62" fmla="*/ 424 w 1023"/>
                <a:gd name="T63" fmla="*/ 84 h 89"/>
                <a:gd name="T64" fmla="*/ 514 w 1023"/>
                <a:gd name="T65" fmla="*/ 73 h 89"/>
                <a:gd name="T66" fmla="*/ 579 w 1023"/>
                <a:gd name="T67" fmla="*/ 88 h 89"/>
                <a:gd name="T68" fmla="*/ 635 w 1023"/>
                <a:gd name="T69" fmla="*/ 88 h 89"/>
                <a:gd name="T70" fmla="*/ 596 w 1023"/>
                <a:gd name="T71" fmla="*/ 36 h 89"/>
                <a:gd name="T72" fmla="*/ 609 w 1023"/>
                <a:gd name="T73" fmla="*/ 55 h 89"/>
                <a:gd name="T74" fmla="*/ 692 w 1023"/>
                <a:gd name="T75" fmla="*/ 87 h 89"/>
                <a:gd name="T76" fmla="*/ 694 w 1023"/>
                <a:gd name="T77" fmla="*/ 1 h 89"/>
                <a:gd name="T78" fmla="*/ 668 w 1023"/>
                <a:gd name="T79" fmla="*/ 70 h 89"/>
                <a:gd name="T80" fmla="*/ 648 w 1023"/>
                <a:gd name="T81" fmla="*/ 59 h 89"/>
                <a:gd name="T82" fmla="*/ 765 w 1023"/>
                <a:gd name="T83" fmla="*/ 88 h 89"/>
                <a:gd name="T84" fmla="*/ 723 w 1023"/>
                <a:gd name="T85" fmla="*/ 16 h 89"/>
                <a:gd name="T86" fmla="*/ 823 w 1023"/>
                <a:gd name="T87" fmla="*/ 73 h 89"/>
                <a:gd name="T88" fmla="*/ 823 w 1023"/>
                <a:gd name="T89" fmla="*/ 16 h 89"/>
                <a:gd name="T90" fmla="*/ 859 w 1023"/>
                <a:gd name="T91" fmla="*/ 88 h 89"/>
                <a:gd name="T92" fmla="*/ 921 w 1023"/>
                <a:gd name="T93" fmla="*/ 88 h 89"/>
                <a:gd name="T94" fmla="*/ 931 w 1023"/>
                <a:gd name="T95" fmla="*/ 24 h 89"/>
                <a:gd name="T96" fmla="*/ 895 w 1023"/>
                <a:gd name="T97" fmla="*/ 0 h 89"/>
                <a:gd name="T98" fmla="*/ 893 w 1023"/>
                <a:gd name="T99" fmla="*/ 88 h 89"/>
                <a:gd name="T100" fmla="*/ 912 w 1023"/>
                <a:gd name="T101" fmla="*/ 18 h 89"/>
                <a:gd name="T102" fmla="*/ 893 w 1023"/>
                <a:gd name="T103" fmla="*/ 16 h 89"/>
                <a:gd name="T104" fmla="*/ 972 w 1023"/>
                <a:gd name="T105" fmla="*/ 29 h 89"/>
                <a:gd name="T106" fmla="*/ 1007 w 1023"/>
                <a:gd name="T107" fmla="*/ 1 h 89"/>
                <a:gd name="T108" fmla="*/ 969 w 1023"/>
                <a:gd name="T10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3" h="89">
                  <a:moveTo>
                    <a:pt x="16" y="88"/>
                  </a:moveTo>
                  <a:lnTo>
                    <a:pt x="16" y="88"/>
                  </a:lnTo>
                  <a:lnTo>
                    <a:pt x="16" y="51"/>
                  </a:lnTo>
                  <a:lnTo>
                    <a:pt x="21" y="51"/>
                  </a:lnTo>
                  <a:lnTo>
                    <a:pt x="46" y="88"/>
                  </a:lnTo>
                  <a:lnTo>
                    <a:pt x="67" y="88"/>
                  </a:lnTo>
                  <a:lnTo>
                    <a:pt x="39" y="47"/>
                  </a:lnTo>
                  <a:lnTo>
                    <a:pt x="31" y="43"/>
                  </a:lnTo>
                  <a:lnTo>
                    <a:pt x="38" y="38"/>
                  </a:lnTo>
                  <a:lnTo>
                    <a:pt x="63" y="1"/>
                  </a:lnTo>
                  <a:lnTo>
                    <a:pt x="44" y="1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6" y="1"/>
                  </a:lnTo>
                  <a:lnTo>
                    <a:pt x="0" y="1"/>
                  </a:lnTo>
                  <a:lnTo>
                    <a:pt x="0" y="88"/>
                  </a:lnTo>
                  <a:lnTo>
                    <a:pt x="16" y="88"/>
                  </a:lnTo>
                  <a:close/>
                  <a:moveTo>
                    <a:pt x="93" y="88"/>
                  </a:moveTo>
                  <a:lnTo>
                    <a:pt x="93" y="88"/>
                  </a:lnTo>
                  <a:lnTo>
                    <a:pt x="99" y="70"/>
                  </a:lnTo>
                  <a:lnTo>
                    <a:pt x="128" y="70"/>
                  </a:lnTo>
                  <a:lnTo>
                    <a:pt x="133" y="88"/>
                  </a:lnTo>
                  <a:lnTo>
                    <a:pt x="149" y="88"/>
                  </a:lnTo>
                  <a:lnTo>
                    <a:pt x="118" y="1"/>
                  </a:lnTo>
                  <a:lnTo>
                    <a:pt x="106" y="1"/>
                  </a:lnTo>
                  <a:lnTo>
                    <a:pt x="77" y="88"/>
                  </a:lnTo>
                  <a:lnTo>
                    <a:pt x="93" y="88"/>
                  </a:lnTo>
                  <a:close/>
                  <a:moveTo>
                    <a:pt x="111" y="36"/>
                  </a:moveTo>
                  <a:lnTo>
                    <a:pt x="111" y="36"/>
                  </a:lnTo>
                  <a:lnTo>
                    <a:pt x="113" y="22"/>
                  </a:lnTo>
                  <a:lnTo>
                    <a:pt x="114" y="22"/>
                  </a:lnTo>
                  <a:lnTo>
                    <a:pt x="116" y="36"/>
                  </a:lnTo>
                  <a:lnTo>
                    <a:pt x="123" y="55"/>
                  </a:lnTo>
                  <a:lnTo>
                    <a:pt x="104" y="55"/>
                  </a:lnTo>
                  <a:lnTo>
                    <a:pt x="111" y="36"/>
                  </a:lnTo>
                  <a:close/>
                  <a:moveTo>
                    <a:pt x="182" y="1"/>
                  </a:moveTo>
                  <a:lnTo>
                    <a:pt x="182" y="1"/>
                  </a:lnTo>
                  <a:lnTo>
                    <a:pt x="166" y="1"/>
                  </a:lnTo>
                  <a:lnTo>
                    <a:pt x="166" y="88"/>
                  </a:lnTo>
                  <a:lnTo>
                    <a:pt x="182" y="88"/>
                  </a:lnTo>
                  <a:lnTo>
                    <a:pt x="182" y="1"/>
                  </a:lnTo>
                  <a:close/>
                  <a:moveTo>
                    <a:pt x="209" y="88"/>
                  </a:moveTo>
                  <a:lnTo>
                    <a:pt x="209" y="88"/>
                  </a:lnTo>
                  <a:cubicBezTo>
                    <a:pt x="214" y="89"/>
                    <a:pt x="219" y="89"/>
                    <a:pt x="225" y="89"/>
                  </a:cubicBezTo>
                  <a:cubicBezTo>
                    <a:pt x="230" y="89"/>
                    <a:pt x="234" y="89"/>
                    <a:pt x="237" y="88"/>
                  </a:cubicBezTo>
                  <a:cubicBezTo>
                    <a:pt x="241" y="87"/>
                    <a:pt x="245" y="85"/>
                    <a:pt x="247" y="83"/>
                  </a:cubicBezTo>
                  <a:cubicBezTo>
                    <a:pt x="250" y="80"/>
                    <a:pt x="252" y="78"/>
                    <a:pt x="253" y="74"/>
                  </a:cubicBezTo>
                  <a:cubicBezTo>
                    <a:pt x="255" y="71"/>
                    <a:pt x="256" y="67"/>
                    <a:pt x="256" y="62"/>
                  </a:cubicBezTo>
                  <a:cubicBezTo>
                    <a:pt x="256" y="58"/>
                    <a:pt x="255" y="54"/>
                    <a:pt x="253" y="51"/>
                  </a:cubicBezTo>
                  <a:cubicBezTo>
                    <a:pt x="251" y="48"/>
                    <a:pt x="249" y="46"/>
                    <a:pt x="247" y="44"/>
                  </a:cubicBezTo>
                  <a:cubicBezTo>
                    <a:pt x="244" y="41"/>
                    <a:pt x="241" y="40"/>
                    <a:pt x="238" y="38"/>
                  </a:cubicBezTo>
                  <a:cubicBezTo>
                    <a:pt x="234" y="37"/>
                    <a:pt x="231" y="35"/>
                    <a:pt x="228" y="34"/>
                  </a:cubicBezTo>
                  <a:cubicBezTo>
                    <a:pt x="225" y="32"/>
                    <a:pt x="223" y="31"/>
                    <a:pt x="220" y="29"/>
                  </a:cubicBezTo>
                  <a:cubicBezTo>
                    <a:pt x="218" y="28"/>
                    <a:pt x="217" y="26"/>
                    <a:pt x="217" y="23"/>
                  </a:cubicBezTo>
                  <a:cubicBezTo>
                    <a:pt x="217" y="21"/>
                    <a:pt x="218" y="19"/>
                    <a:pt x="220" y="17"/>
                  </a:cubicBezTo>
                  <a:cubicBezTo>
                    <a:pt x="222" y="15"/>
                    <a:pt x="225" y="15"/>
                    <a:pt x="229" y="15"/>
                  </a:cubicBezTo>
                  <a:cubicBezTo>
                    <a:pt x="233" y="15"/>
                    <a:pt x="237" y="15"/>
                    <a:pt x="241" y="16"/>
                  </a:cubicBezTo>
                  <a:cubicBezTo>
                    <a:pt x="244" y="17"/>
                    <a:pt x="247" y="18"/>
                    <a:pt x="249" y="19"/>
                  </a:cubicBezTo>
                  <a:lnTo>
                    <a:pt x="254" y="5"/>
                  </a:lnTo>
                  <a:cubicBezTo>
                    <a:pt x="251" y="3"/>
                    <a:pt x="247" y="2"/>
                    <a:pt x="243" y="1"/>
                  </a:cubicBezTo>
                  <a:cubicBezTo>
                    <a:pt x="239" y="0"/>
                    <a:pt x="234" y="0"/>
                    <a:pt x="229" y="0"/>
                  </a:cubicBezTo>
                  <a:cubicBezTo>
                    <a:pt x="225" y="0"/>
                    <a:pt x="221" y="0"/>
                    <a:pt x="218" y="1"/>
                  </a:cubicBezTo>
                  <a:cubicBezTo>
                    <a:pt x="215" y="2"/>
                    <a:pt x="212" y="4"/>
                    <a:pt x="209" y="6"/>
                  </a:cubicBezTo>
                  <a:cubicBezTo>
                    <a:pt x="207" y="8"/>
                    <a:pt x="205" y="10"/>
                    <a:pt x="203" y="14"/>
                  </a:cubicBezTo>
                  <a:cubicBezTo>
                    <a:pt x="202" y="17"/>
                    <a:pt x="201" y="20"/>
                    <a:pt x="201" y="25"/>
                  </a:cubicBezTo>
                  <a:cubicBezTo>
                    <a:pt x="201" y="29"/>
                    <a:pt x="202" y="33"/>
                    <a:pt x="204" y="36"/>
                  </a:cubicBezTo>
                  <a:cubicBezTo>
                    <a:pt x="206" y="39"/>
                    <a:pt x="208" y="42"/>
                    <a:pt x="211" y="44"/>
                  </a:cubicBezTo>
                  <a:cubicBezTo>
                    <a:pt x="214" y="46"/>
                    <a:pt x="217" y="48"/>
                    <a:pt x="221" y="49"/>
                  </a:cubicBezTo>
                  <a:cubicBezTo>
                    <a:pt x="224" y="51"/>
                    <a:pt x="227" y="52"/>
                    <a:pt x="230" y="54"/>
                  </a:cubicBezTo>
                  <a:cubicBezTo>
                    <a:pt x="233" y="55"/>
                    <a:pt x="236" y="56"/>
                    <a:pt x="237" y="58"/>
                  </a:cubicBezTo>
                  <a:cubicBezTo>
                    <a:pt x="239" y="60"/>
                    <a:pt x="240" y="62"/>
                    <a:pt x="240" y="64"/>
                  </a:cubicBezTo>
                  <a:cubicBezTo>
                    <a:pt x="240" y="68"/>
                    <a:pt x="238" y="70"/>
                    <a:pt x="236" y="72"/>
                  </a:cubicBezTo>
                  <a:cubicBezTo>
                    <a:pt x="233" y="73"/>
                    <a:pt x="229" y="74"/>
                    <a:pt x="224" y="74"/>
                  </a:cubicBezTo>
                  <a:cubicBezTo>
                    <a:pt x="222" y="74"/>
                    <a:pt x="220" y="74"/>
                    <a:pt x="218" y="74"/>
                  </a:cubicBezTo>
                  <a:cubicBezTo>
                    <a:pt x="216" y="73"/>
                    <a:pt x="214" y="73"/>
                    <a:pt x="213" y="73"/>
                  </a:cubicBezTo>
                  <a:cubicBezTo>
                    <a:pt x="211" y="72"/>
                    <a:pt x="209" y="72"/>
                    <a:pt x="208" y="71"/>
                  </a:cubicBezTo>
                  <a:cubicBezTo>
                    <a:pt x="206" y="70"/>
                    <a:pt x="205" y="70"/>
                    <a:pt x="204" y="69"/>
                  </a:cubicBezTo>
                  <a:lnTo>
                    <a:pt x="199" y="84"/>
                  </a:lnTo>
                  <a:cubicBezTo>
                    <a:pt x="201" y="85"/>
                    <a:pt x="205" y="86"/>
                    <a:pt x="209" y="88"/>
                  </a:cubicBezTo>
                  <a:close/>
                  <a:moveTo>
                    <a:pt x="328" y="88"/>
                  </a:moveTo>
                  <a:lnTo>
                    <a:pt x="328" y="88"/>
                  </a:lnTo>
                  <a:lnTo>
                    <a:pt x="328" y="73"/>
                  </a:lnTo>
                  <a:lnTo>
                    <a:pt x="292" y="73"/>
                  </a:lnTo>
                  <a:lnTo>
                    <a:pt x="292" y="51"/>
                  </a:lnTo>
                  <a:lnTo>
                    <a:pt x="324" y="51"/>
                  </a:lnTo>
                  <a:lnTo>
                    <a:pt x="324" y="36"/>
                  </a:lnTo>
                  <a:lnTo>
                    <a:pt x="292" y="36"/>
                  </a:lnTo>
                  <a:lnTo>
                    <a:pt x="292" y="16"/>
                  </a:lnTo>
                  <a:lnTo>
                    <a:pt x="327" y="16"/>
                  </a:lnTo>
                  <a:lnTo>
                    <a:pt x="327" y="1"/>
                  </a:lnTo>
                  <a:lnTo>
                    <a:pt x="276" y="1"/>
                  </a:lnTo>
                  <a:lnTo>
                    <a:pt x="276" y="88"/>
                  </a:lnTo>
                  <a:lnTo>
                    <a:pt x="328" y="88"/>
                  </a:lnTo>
                  <a:close/>
                  <a:moveTo>
                    <a:pt x="364" y="88"/>
                  </a:moveTo>
                  <a:lnTo>
                    <a:pt x="364" y="88"/>
                  </a:lnTo>
                  <a:lnTo>
                    <a:pt x="364" y="52"/>
                  </a:lnTo>
                  <a:lnTo>
                    <a:pt x="373" y="54"/>
                  </a:lnTo>
                  <a:lnTo>
                    <a:pt x="392" y="88"/>
                  </a:lnTo>
                  <a:lnTo>
                    <a:pt x="412" y="88"/>
                  </a:lnTo>
                  <a:lnTo>
                    <a:pt x="392" y="55"/>
                  </a:lnTo>
                  <a:lnTo>
                    <a:pt x="386" y="51"/>
                  </a:lnTo>
                  <a:cubicBezTo>
                    <a:pt x="391" y="49"/>
                    <a:pt x="395" y="46"/>
                    <a:pt x="398" y="42"/>
                  </a:cubicBezTo>
                  <a:cubicBezTo>
                    <a:pt x="401" y="37"/>
                    <a:pt x="402" y="31"/>
                    <a:pt x="402" y="24"/>
                  </a:cubicBezTo>
                  <a:cubicBezTo>
                    <a:pt x="402" y="20"/>
                    <a:pt x="401" y="16"/>
                    <a:pt x="400" y="13"/>
                  </a:cubicBezTo>
                  <a:cubicBezTo>
                    <a:pt x="398" y="9"/>
                    <a:pt x="395" y="7"/>
                    <a:pt x="393" y="5"/>
                  </a:cubicBezTo>
                  <a:cubicBezTo>
                    <a:pt x="390" y="3"/>
                    <a:pt x="386" y="2"/>
                    <a:pt x="383" y="1"/>
                  </a:cubicBezTo>
                  <a:cubicBezTo>
                    <a:pt x="379" y="1"/>
                    <a:pt x="375" y="0"/>
                    <a:pt x="371" y="0"/>
                  </a:cubicBezTo>
                  <a:cubicBezTo>
                    <a:pt x="370" y="0"/>
                    <a:pt x="368" y="0"/>
                    <a:pt x="366" y="0"/>
                  </a:cubicBezTo>
                  <a:cubicBezTo>
                    <a:pt x="364" y="0"/>
                    <a:pt x="362" y="0"/>
                    <a:pt x="360" y="1"/>
                  </a:cubicBezTo>
                  <a:cubicBezTo>
                    <a:pt x="358" y="1"/>
                    <a:pt x="356" y="1"/>
                    <a:pt x="353" y="1"/>
                  </a:cubicBezTo>
                  <a:cubicBezTo>
                    <a:pt x="351" y="2"/>
                    <a:pt x="349" y="2"/>
                    <a:pt x="348" y="2"/>
                  </a:cubicBezTo>
                  <a:lnTo>
                    <a:pt x="348" y="88"/>
                  </a:lnTo>
                  <a:lnTo>
                    <a:pt x="364" y="88"/>
                  </a:lnTo>
                  <a:close/>
                  <a:moveTo>
                    <a:pt x="364" y="16"/>
                  </a:moveTo>
                  <a:lnTo>
                    <a:pt x="364" y="16"/>
                  </a:lnTo>
                  <a:cubicBezTo>
                    <a:pt x="365" y="16"/>
                    <a:pt x="366" y="15"/>
                    <a:pt x="368" y="15"/>
                  </a:cubicBezTo>
                  <a:cubicBezTo>
                    <a:pt x="369" y="15"/>
                    <a:pt x="371" y="15"/>
                    <a:pt x="373" y="15"/>
                  </a:cubicBezTo>
                  <a:cubicBezTo>
                    <a:pt x="377" y="15"/>
                    <a:pt x="380" y="16"/>
                    <a:pt x="383" y="18"/>
                  </a:cubicBezTo>
                  <a:cubicBezTo>
                    <a:pt x="385" y="20"/>
                    <a:pt x="386" y="23"/>
                    <a:pt x="386" y="27"/>
                  </a:cubicBezTo>
                  <a:cubicBezTo>
                    <a:pt x="386" y="32"/>
                    <a:pt x="385" y="35"/>
                    <a:pt x="382" y="38"/>
                  </a:cubicBezTo>
                  <a:cubicBezTo>
                    <a:pt x="379" y="40"/>
                    <a:pt x="375" y="41"/>
                    <a:pt x="371" y="41"/>
                  </a:cubicBezTo>
                  <a:lnTo>
                    <a:pt x="364" y="41"/>
                  </a:lnTo>
                  <a:lnTo>
                    <a:pt x="364" y="16"/>
                  </a:lnTo>
                  <a:close/>
                  <a:moveTo>
                    <a:pt x="434" y="88"/>
                  </a:moveTo>
                  <a:lnTo>
                    <a:pt x="434" y="88"/>
                  </a:lnTo>
                  <a:cubicBezTo>
                    <a:pt x="438" y="89"/>
                    <a:pt x="444" y="89"/>
                    <a:pt x="449" y="89"/>
                  </a:cubicBezTo>
                  <a:cubicBezTo>
                    <a:pt x="454" y="89"/>
                    <a:pt x="458" y="89"/>
                    <a:pt x="462" y="88"/>
                  </a:cubicBezTo>
                  <a:cubicBezTo>
                    <a:pt x="466" y="87"/>
                    <a:pt x="469" y="85"/>
                    <a:pt x="472" y="83"/>
                  </a:cubicBezTo>
                  <a:cubicBezTo>
                    <a:pt x="474" y="80"/>
                    <a:pt x="476" y="78"/>
                    <a:pt x="478" y="74"/>
                  </a:cubicBezTo>
                  <a:cubicBezTo>
                    <a:pt x="479" y="71"/>
                    <a:pt x="480" y="67"/>
                    <a:pt x="480" y="62"/>
                  </a:cubicBezTo>
                  <a:cubicBezTo>
                    <a:pt x="480" y="58"/>
                    <a:pt x="479" y="54"/>
                    <a:pt x="478" y="51"/>
                  </a:cubicBezTo>
                  <a:cubicBezTo>
                    <a:pt x="476" y="48"/>
                    <a:pt x="474" y="46"/>
                    <a:pt x="471" y="44"/>
                  </a:cubicBezTo>
                  <a:cubicBezTo>
                    <a:pt x="468" y="41"/>
                    <a:pt x="466" y="40"/>
                    <a:pt x="462" y="38"/>
                  </a:cubicBezTo>
                  <a:cubicBezTo>
                    <a:pt x="459" y="37"/>
                    <a:pt x="456" y="35"/>
                    <a:pt x="453" y="34"/>
                  </a:cubicBezTo>
                  <a:cubicBezTo>
                    <a:pt x="450" y="32"/>
                    <a:pt x="447" y="31"/>
                    <a:pt x="445" y="29"/>
                  </a:cubicBezTo>
                  <a:cubicBezTo>
                    <a:pt x="443" y="28"/>
                    <a:pt x="442" y="26"/>
                    <a:pt x="442" y="23"/>
                  </a:cubicBezTo>
                  <a:cubicBezTo>
                    <a:pt x="442" y="21"/>
                    <a:pt x="443" y="19"/>
                    <a:pt x="445" y="17"/>
                  </a:cubicBezTo>
                  <a:cubicBezTo>
                    <a:pt x="447" y="15"/>
                    <a:pt x="450" y="15"/>
                    <a:pt x="454" y="15"/>
                  </a:cubicBezTo>
                  <a:cubicBezTo>
                    <a:pt x="458" y="15"/>
                    <a:pt x="462" y="15"/>
                    <a:pt x="465" y="16"/>
                  </a:cubicBezTo>
                  <a:cubicBezTo>
                    <a:pt x="469" y="17"/>
                    <a:pt x="471" y="18"/>
                    <a:pt x="473" y="19"/>
                  </a:cubicBezTo>
                  <a:lnTo>
                    <a:pt x="478" y="5"/>
                  </a:lnTo>
                  <a:cubicBezTo>
                    <a:pt x="475" y="3"/>
                    <a:pt x="472" y="2"/>
                    <a:pt x="468" y="1"/>
                  </a:cubicBezTo>
                  <a:cubicBezTo>
                    <a:pt x="463" y="0"/>
                    <a:pt x="459" y="0"/>
                    <a:pt x="454" y="0"/>
                  </a:cubicBezTo>
                  <a:cubicBezTo>
                    <a:pt x="450" y="0"/>
                    <a:pt x="446" y="0"/>
                    <a:pt x="442" y="1"/>
                  </a:cubicBezTo>
                  <a:cubicBezTo>
                    <a:pt x="439" y="2"/>
                    <a:pt x="436" y="4"/>
                    <a:pt x="434" y="6"/>
                  </a:cubicBezTo>
                  <a:cubicBezTo>
                    <a:pt x="431" y="8"/>
                    <a:pt x="429" y="10"/>
                    <a:pt x="428" y="14"/>
                  </a:cubicBezTo>
                  <a:cubicBezTo>
                    <a:pt x="426" y="17"/>
                    <a:pt x="426" y="20"/>
                    <a:pt x="426" y="25"/>
                  </a:cubicBezTo>
                  <a:cubicBezTo>
                    <a:pt x="426" y="29"/>
                    <a:pt x="427" y="33"/>
                    <a:pt x="429" y="36"/>
                  </a:cubicBezTo>
                  <a:cubicBezTo>
                    <a:pt x="431" y="39"/>
                    <a:pt x="433" y="42"/>
                    <a:pt x="436" y="44"/>
                  </a:cubicBezTo>
                  <a:cubicBezTo>
                    <a:pt x="439" y="46"/>
                    <a:pt x="442" y="48"/>
                    <a:pt x="445" y="49"/>
                  </a:cubicBezTo>
                  <a:cubicBezTo>
                    <a:pt x="449" y="51"/>
                    <a:pt x="452" y="52"/>
                    <a:pt x="455" y="54"/>
                  </a:cubicBezTo>
                  <a:cubicBezTo>
                    <a:pt x="458" y="55"/>
                    <a:pt x="460" y="56"/>
                    <a:pt x="462" y="58"/>
                  </a:cubicBezTo>
                  <a:cubicBezTo>
                    <a:pt x="463" y="60"/>
                    <a:pt x="464" y="62"/>
                    <a:pt x="464" y="64"/>
                  </a:cubicBezTo>
                  <a:cubicBezTo>
                    <a:pt x="464" y="68"/>
                    <a:pt x="463" y="70"/>
                    <a:pt x="460" y="72"/>
                  </a:cubicBezTo>
                  <a:cubicBezTo>
                    <a:pt x="457" y="73"/>
                    <a:pt x="454" y="74"/>
                    <a:pt x="449" y="74"/>
                  </a:cubicBezTo>
                  <a:cubicBezTo>
                    <a:pt x="447" y="74"/>
                    <a:pt x="445" y="74"/>
                    <a:pt x="443" y="74"/>
                  </a:cubicBezTo>
                  <a:cubicBezTo>
                    <a:pt x="441" y="73"/>
                    <a:pt x="439" y="73"/>
                    <a:pt x="437" y="73"/>
                  </a:cubicBezTo>
                  <a:cubicBezTo>
                    <a:pt x="435" y="72"/>
                    <a:pt x="434" y="72"/>
                    <a:pt x="432" y="71"/>
                  </a:cubicBezTo>
                  <a:cubicBezTo>
                    <a:pt x="431" y="70"/>
                    <a:pt x="430" y="70"/>
                    <a:pt x="429" y="69"/>
                  </a:cubicBezTo>
                  <a:lnTo>
                    <a:pt x="424" y="84"/>
                  </a:lnTo>
                  <a:cubicBezTo>
                    <a:pt x="426" y="85"/>
                    <a:pt x="429" y="86"/>
                    <a:pt x="434" y="88"/>
                  </a:cubicBezTo>
                  <a:close/>
                  <a:moveTo>
                    <a:pt x="553" y="88"/>
                  </a:moveTo>
                  <a:lnTo>
                    <a:pt x="553" y="88"/>
                  </a:lnTo>
                  <a:lnTo>
                    <a:pt x="553" y="73"/>
                  </a:lnTo>
                  <a:lnTo>
                    <a:pt x="514" y="73"/>
                  </a:lnTo>
                  <a:lnTo>
                    <a:pt x="514" y="1"/>
                  </a:lnTo>
                  <a:lnTo>
                    <a:pt x="498" y="1"/>
                  </a:lnTo>
                  <a:lnTo>
                    <a:pt x="498" y="88"/>
                  </a:lnTo>
                  <a:lnTo>
                    <a:pt x="553" y="88"/>
                  </a:lnTo>
                  <a:close/>
                  <a:moveTo>
                    <a:pt x="579" y="88"/>
                  </a:moveTo>
                  <a:lnTo>
                    <a:pt x="579" y="88"/>
                  </a:lnTo>
                  <a:lnTo>
                    <a:pt x="585" y="70"/>
                  </a:lnTo>
                  <a:lnTo>
                    <a:pt x="613" y="70"/>
                  </a:lnTo>
                  <a:lnTo>
                    <a:pt x="619" y="88"/>
                  </a:lnTo>
                  <a:lnTo>
                    <a:pt x="635" y="88"/>
                  </a:lnTo>
                  <a:lnTo>
                    <a:pt x="604" y="1"/>
                  </a:lnTo>
                  <a:lnTo>
                    <a:pt x="592" y="1"/>
                  </a:lnTo>
                  <a:lnTo>
                    <a:pt x="562" y="88"/>
                  </a:lnTo>
                  <a:lnTo>
                    <a:pt x="579" y="88"/>
                  </a:lnTo>
                  <a:close/>
                  <a:moveTo>
                    <a:pt x="596" y="36"/>
                  </a:moveTo>
                  <a:lnTo>
                    <a:pt x="596" y="36"/>
                  </a:lnTo>
                  <a:lnTo>
                    <a:pt x="599" y="22"/>
                  </a:lnTo>
                  <a:lnTo>
                    <a:pt x="600" y="22"/>
                  </a:lnTo>
                  <a:lnTo>
                    <a:pt x="602" y="36"/>
                  </a:lnTo>
                  <a:lnTo>
                    <a:pt x="609" y="55"/>
                  </a:lnTo>
                  <a:lnTo>
                    <a:pt x="590" y="55"/>
                  </a:lnTo>
                  <a:lnTo>
                    <a:pt x="596" y="36"/>
                  </a:lnTo>
                  <a:close/>
                  <a:moveTo>
                    <a:pt x="680" y="89"/>
                  </a:moveTo>
                  <a:lnTo>
                    <a:pt x="680" y="89"/>
                  </a:lnTo>
                  <a:cubicBezTo>
                    <a:pt x="684" y="89"/>
                    <a:pt x="688" y="88"/>
                    <a:pt x="692" y="87"/>
                  </a:cubicBezTo>
                  <a:cubicBezTo>
                    <a:pt x="696" y="86"/>
                    <a:pt x="699" y="84"/>
                    <a:pt x="702" y="81"/>
                  </a:cubicBezTo>
                  <a:cubicBezTo>
                    <a:pt x="704" y="79"/>
                    <a:pt x="706" y="75"/>
                    <a:pt x="708" y="71"/>
                  </a:cubicBezTo>
                  <a:cubicBezTo>
                    <a:pt x="709" y="67"/>
                    <a:pt x="710" y="63"/>
                    <a:pt x="710" y="57"/>
                  </a:cubicBezTo>
                  <a:lnTo>
                    <a:pt x="710" y="1"/>
                  </a:lnTo>
                  <a:lnTo>
                    <a:pt x="694" y="1"/>
                  </a:lnTo>
                  <a:lnTo>
                    <a:pt x="694" y="56"/>
                  </a:lnTo>
                  <a:cubicBezTo>
                    <a:pt x="694" y="62"/>
                    <a:pt x="693" y="67"/>
                    <a:pt x="691" y="70"/>
                  </a:cubicBezTo>
                  <a:cubicBezTo>
                    <a:pt x="688" y="73"/>
                    <a:pt x="684" y="74"/>
                    <a:pt x="679" y="74"/>
                  </a:cubicBezTo>
                  <a:cubicBezTo>
                    <a:pt x="677" y="74"/>
                    <a:pt x="674" y="74"/>
                    <a:pt x="672" y="73"/>
                  </a:cubicBezTo>
                  <a:cubicBezTo>
                    <a:pt x="670" y="72"/>
                    <a:pt x="669" y="71"/>
                    <a:pt x="668" y="70"/>
                  </a:cubicBezTo>
                  <a:cubicBezTo>
                    <a:pt x="666" y="69"/>
                    <a:pt x="665" y="67"/>
                    <a:pt x="665" y="64"/>
                  </a:cubicBezTo>
                  <a:cubicBezTo>
                    <a:pt x="664" y="62"/>
                    <a:pt x="664" y="59"/>
                    <a:pt x="664" y="56"/>
                  </a:cubicBezTo>
                  <a:lnTo>
                    <a:pt x="664" y="1"/>
                  </a:lnTo>
                  <a:lnTo>
                    <a:pt x="648" y="1"/>
                  </a:lnTo>
                  <a:lnTo>
                    <a:pt x="648" y="59"/>
                  </a:lnTo>
                  <a:cubicBezTo>
                    <a:pt x="648" y="79"/>
                    <a:pt x="658" y="89"/>
                    <a:pt x="680" y="89"/>
                  </a:cubicBezTo>
                  <a:close/>
                  <a:moveTo>
                    <a:pt x="749" y="16"/>
                  </a:moveTo>
                  <a:lnTo>
                    <a:pt x="749" y="16"/>
                  </a:lnTo>
                  <a:lnTo>
                    <a:pt x="749" y="88"/>
                  </a:lnTo>
                  <a:lnTo>
                    <a:pt x="765" y="88"/>
                  </a:lnTo>
                  <a:lnTo>
                    <a:pt x="765" y="16"/>
                  </a:lnTo>
                  <a:lnTo>
                    <a:pt x="791" y="16"/>
                  </a:lnTo>
                  <a:lnTo>
                    <a:pt x="791" y="1"/>
                  </a:lnTo>
                  <a:lnTo>
                    <a:pt x="723" y="1"/>
                  </a:lnTo>
                  <a:lnTo>
                    <a:pt x="723" y="16"/>
                  </a:lnTo>
                  <a:lnTo>
                    <a:pt x="749" y="16"/>
                  </a:lnTo>
                  <a:close/>
                  <a:moveTo>
                    <a:pt x="859" y="88"/>
                  </a:moveTo>
                  <a:lnTo>
                    <a:pt x="859" y="88"/>
                  </a:lnTo>
                  <a:lnTo>
                    <a:pt x="859" y="73"/>
                  </a:lnTo>
                  <a:lnTo>
                    <a:pt x="823" y="73"/>
                  </a:lnTo>
                  <a:lnTo>
                    <a:pt x="823" y="51"/>
                  </a:lnTo>
                  <a:lnTo>
                    <a:pt x="855" y="51"/>
                  </a:lnTo>
                  <a:lnTo>
                    <a:pt x="855" y="36"/>
                  </a:lnTo>
                  <a:lnTo>
                    <a:pt x="823" y="36"/>
                  </a:lnTo>
                  <a:lnTo>
                    <a:pt x="823" y="16"/>
                  </a:lnTo>
                  <a:lnTo>
                    <a:pt x="859" y="16"/>
                  </a:lnTo>
                  <a:lnTo>
                    <a:pt x="859" y="1"/>
                  </a:lnTo>
                  <a:lnTo>
                    <a:pt x="807" y="1"/>
                  </a:lnTo>
                  <a:lnTo>
                    <a:pt x="807" y="88"/>
                  </a:lnTo>
                  <a:lnTo>
                    <a:pt x="859" y="88"/>
                  </a:lnTo>
                  <a:close/>
                  <a:moveTo>
                    <a:pt x="893" y="88"/>
                  </a:moveTo>
                  <a:lnTo>
                    <a:pt x="893" y="88"/>
                  </a:lnTo>
                  <a:lnTo>
                    <a:pt x="893" y="52"/>
                  </a:lnTo>
                  <a:lnTo>
                    <a:pt x="902" y="54"/>
                  </a:lnTo>
                  <a:lnTo>
                    <a:pt x="921" y="88"/>
                  </a:lnTo>
                  <a:lnTo>
                    <a:pt x="941" y="88"/>
                  </a:lnTo>
                  <a:lnTo>
                    <a:pt x="921" y="55"/>
                  </a:lnTo>
                  <a:lnTo>
                    <a:pt x="915" y="51"/>
                  </a:lnTo>
                  <a:cubicBezTo>
                    <a:pt x="920" y="49"/>
                    <a:pt x="924" y="46"/>
                    <a:pt x="927" y="42"/>
                  </a:cubicBezTo>
                  <a:cubicBezTo>
                    <a:pt x="930" y="37"/>
                    <a:pt x="931" y="31"/>
                    <a:pt x="931" y="24"/>
                  </a:cubicBezTo>
                  <a:cubicBezTo>
                    <a:pt x="931" y="20"/>
                    <a:pt x="930" y="16"/>
                    <a:pt x="929" y="13"/>
                  </a:cubicBezTo>
                  <a:cubicBezTo>
                    <a:pt x="927" y="9"/>
                    <a:pt x="925" y="7"/>
                    <a:pt x="922" y="5"/>
                  </a:cubicBezTo>
                  <a:cubicBezTo>
                    <a:pt x="919" y="3"/>
                    <a:pt x="915" y="2"/>
                    <a:pt x="912" y="1"/>
                  </a:cubicBezTo>
                  <a:cubicBezTo>
                    <a:pt x="908" y="1"/>
                    <a:pt x="904" y="0"/>
                    <a:pt x="900" y="0"/>
                  </a:cubicBezTo>
                  <a:cubicBezTo>
                    <a:pt x="899" y="0"/>
                    <a:pt x="897" y="0"/>
                    <a:pt x="895" y="0"/>
                  </a:cubicBezTo>
                  <a:cubicBezTo>
                    <a:pt x="893" y="0"/>
                    <a:pt x="891" y="0"/>
                    <a:pt x="889" y="1"/>
                  </a:cubicBezTo>
                  <a:cubicBezTo>
                    <a:pt x="887" y="1"/>
                    <a:pt x="885" y="1"/>
                    <a:pt x="883" y="1"/>
                  </a:cubicBezTo>
                  <a:cubicBezTo>
                    <a:pt x="880" y="2"/>
                    <a:pt x="878" y="2"/>
                    <a:pt x="877" y="2"/>
                  </a:cubicBezTo>
                  <a:lnTo>
                    <a:pt x="877" y="88"/>
                  </a:lnTo>
                  <a:lnTo>
                    <a:pt x="893" y="88"/>
                  </a:lnTo>
                  <a:close/>
                  <a:moveTo>
                    <a:pt x="893" y="16"/>
                  </a:moveTo>
                  <a:lnTo>
                    <a:pt x="893" y="16"/>
                  </a:lnTo>
                  <a:cubicBezTo>
                    <a:pt x="894" y="16"/>
                    <a:pt x="895" y="15"/>
                    <a:pt x="897" y="15"/>
                  </a:cubicBezTo>
                  <a:cubicBezTo>
                    <a:pt x="898" y="15"/>
                    <a:pt x="900" y="15"/>
                    <a:pt x="902" y="15"/>
                  </a:cubicBezTo>
                  <a:cubicBezTo>
                    <a:pt x="906" y="15"/>
                    <a:pt x="910" y="16"/>
                    <a:pt x="912" y="18"/>
                  </a:cubicBezTo>
                  <a:cubicBezTo>
                    <a:pt x="914" y="20"/>
                    <a:pt x="915" y="23"/>
                    <a:pt x="915" y="27"/>
                  </a:cubicBezTo>
                  <a:cubicBezTo>
                    <a:pt x="915" y="32"/>
                    <a:pt x="914" y="35"/>
                    <a:pt x="911" y="38"/>
                  </a:cubicBezTo>
                  <a:cubicBezTo>
                    <a:pt x="908" y="40"/>
                    <a:pt x="905" y="41"/>
                    <a:pt x="900" y="41"/>
                  </a:cubicBezTo>
                  <a:lnTo>
                    <a:pt x="893" y="41"/>
                  </a:lnTo>
                  <a:lnTo>
                    <a:pt x="893" y="16"/>
                  </a:lnTo>
                  <a:close/>
                  <a:moveTo>
                    <a:pt x="973" y="88"/>
                  </a:moveTo>
                  <a:lnTo>
                    <a:pt x="973" y="88"/>
                  </a:lnTo>
                  <a:lnTo>
                    <a:pt x="973" y="43"/>
                  </a:lnTo>
                  <a:lnTo>
                    <a:pt x="971" y="29"/>
                  </a:lnTo>
                  <a:lnTo>
                    <a:pt x="972" y="29"/>
                  </a:lnTo>
                  <a:lnTo>
                    <a:pt x="978" y="43"/>
                  </a:lnTo>
                  <a:lnTo>
                    <a:pt x="1011" y="88"/>
                  </a:lnTo>
                  <a:lnTo>
                    <a:pt x="1023" y="88"/>
                  </a:lnTo>
                  <a:lnTo>
                    <a:pt x="1023" y="1"/>
                  </a:lnTo>
                  <a:lnTo>
                    <a:pt x="1007" y="1"/>
                  </a:lnTo>
                  <a:lnTo>
                    <a:pt x="1007" y="47"/>
                  </a:lnTo>
                  <a:lnTo>
                    <a:pt x="1009" y="60"/>
                  </a:lnTo>
                  <a:lnTo>
                    <a:pt x="1008" y="60"/>
                  </a:lnTo>
                  <a:lnTo>
                    <a:pt x="1002" y="47"/>
                  </a:lnTo>
                  <a:lnTo>
                    <a:pt x="969" y="1"/>
                  </a:lnTo>
                  <a:lnTo>
                    <a:pt x="957" y="1"/>
                  </a:lnTo>
                  <a:lnTo>
                    <a:pt x="957" y="88"/>
                  </a:lnTo>
                  <a:lnTo>
                    <a:pt x="973" y="88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530231" y="371475"/>
              <a:ext cx="982676" cy="76200"/>
            </a:xfrm>
            <a:custGeom>
              <a:avLst/>
              <a:gdLst>
                <a:gd name="T0" fmla="*/ 49 w 1023"/>
                <a:gd name="T1" fmla="*/ 25 h 77"/>
                <a:gd name="T2" fmla="*/ 93 w 1023"/>
                <a:gd name="T3" fmla="*/ 76 h 77"/>
                <a:gd name="T4" fmla="*/ 67 w 1023"/>
                <a:gd name="T5" fmla="*/ 39 h 77"/>
                <a:gd name="T6" fmla="*/ 93 w 1023"/>
                <a:gd name="T7" fmla="*/ 76 h 77"/>
                <a:gd name="T8" fmla="*/ 135 w 1023"/>
                <a:gd name="T9" fmla="*/ 76 h 77"/>
                <a:gd name="T10" fmla="*/ 116 w 1023"/>
                <a:gd name="T11" fmla="*/ 61 h 77"/>
                <a:gd name="T12" fmla="*/ 139 w 1023"/>
                <a:gd name="T13" fmla="*/ 26 h 77"/>
                <a:gd name="T14" fmla="*/ 102 w 1023"/>
                <a:gd name="T15" fmla="*/ 30 h 77"/>
                <a:gd name="T16" fmla="*/ 186 w 1023"/>
                <a:gd name="T17" fmla="*/ 50 h 77"/>
                <a:gd name="T18" fmla="*/ 163 w 1023"/>
                <a:gd name="T19" fmla="*/ 39 h 77"/>
                <a:gd name="T20" fmla="*/ 221 w 1023"/>
                <a:gd name="T21" fmla="*/ 76 h 77"/>
                <a:gd name="T22" fmla="*/ 256 w 1023"/>
                <a:gd name="T23" fmla="*/ 76 h 77"/>
                <a:gd name="T24" fmla="*/ 241 w 1023"/>
                <a:gd name="T25" fmla="*/ 47 h 77"/>
                <a:gd name="T26" fmla="*/ 280 w 1023"/>
                <a:gd name="T27" fmla="*/ 14 h 77"/>
                <a:gd name="T28" fmla="*/ 297 w 1023"/>
                <a:gd name="T29" fmla="*/ 76 h 77"/>
                <a:gd name="T30" fmla="*/ 328 w 1023"/>
                <a:gd name="T31" fmla="*/ 50 h 77"/>
                <a:gd name="T32" fmla="*/ 305 w 1023"/>
                <a:gd name="T33" fmla="*/ 26 h 77"/>
                <a:gd name="T34" fmla="*/ 312 w 1023"/>
                <a:gd name="T35" fmla="*/ 13 h 77"/>
                <a:gd name="T36" fmla="*/ 299 w 1023"/>
                <a:gd name="T37" fmla="*/ 45 h 77"/>
                <a:gd name="T38" fmla="*/ 308 w 1023"/>
                <a:gd name="T39" fmla="*/ 66 h 77"/>
                <a:gd name="T40" fmla="*/ 297 w 1023"/>
                <a:gd name="T41" fmla="*/ 76 h 77"/>
                <a:gd name="T42" fmla="*/ 373 w 1023"/>
                <a:gd name="T43" fmla="*/ 76 h 77"/>
                <a:gd name="T44" fmla="*/ 354 w 1023"/>
                <a:gd name="T45" fmla="*/ 61 h 77"/>
                <a:gd name="T46" fmla="*/ 377 w 1023"/>
                <a:gd name="T47" fmla="*/ 26 h 77"/>
                <a:gd name="T48" fmla="*/ 340 w 1023"/>
                <a:gd name="T49" fmla="*/ 30 h 77"/>
                <a:gd name="T50" fmla="*/ 424 w 1023"/>
                <a:gd name="T51" fmla="*/ 50 h 77"/>
                <a:gd name="T52" fmla="*/ 401 w 1023"/>
                <a:gd name="T53" fmla="*/ 39 h 77"/>
                <a:gd name="T54" fmla="*/ 484 w 1023"/>
                <a:gd name="T55" fmla="*/ 76 h 77"/>
                <a:gd name="T56" fmla="*/ 459 w 1023"/>
                <a:gd name="T57" fmla="*/ 39 h 77"/>
                <a:gd name="T58" fmla="*/ 484 w 1023"/>
                <a:gd name="T59" fmla="*/ 76 h 77"/>
                <a:gd name="T60" fmla="*/ 561 w 1023"/>
                <a:gd name="T61" fmla="*/ 54 h 77"/>
                <a:gd name="T62" fmla="*/ 534 w 1023"/>
                <a:gd name="T63" fmla="*/ 66 h 77"/>
                <a:gd name="T64" fmla="*/ 516 w 1023"/>
                <a:gd name="T65" fmla="*/ 56 h 77"/>
                <a:gd name="T66" fmla="*/ 582 w 1023"/>
                <a:gd name="T67" fmla="*/ 34 h 77"/>
                <a:gd name="T68" fmla="*/ 608 w 1023"/>
                <a:gd name="T69" fmla="*/ 47 h 77"/>
                <a:gd name="T70" fmla="*/ 572 w 1023"/>
                <a:gd name="T71" fmla="*/ 76 h 77"/>
                <a:gd name="T72" fmla="*/ 643 w 1023"/>
                <a:gd name="T73" fmla="*/ 76 h 77"/>
                <a:gd name="T74" fmla="*/ 691 w 1023"/>
                <a:gd name="T75" fmla="*/ 14 h 77"/>
                <a:gd name="T76" fmla="*/ 650 w 1023"/>
                <a:gd name="T77" fmla="*/ 14 h 77"/>
                <a:gd name="T78" fmla="*/ 720 w 1023"/>
                <a:gd name="T79" fmla="*/ 50 h 77"/>
                <a:gd name="T80" fmla="*/ 746 w 1023"/>
                <a:gd name="T81" fmla="*/ 14 h 77"/>
                <a:gd name="T82" fmla="*/ 767 w 1023"/>
                <a:gd name="T83" fmla="*/ 51 h 77"/>
                <a:gd name="T84" fmla="*/ 791 w 1023"/>
                <a:gd name="T85" fmla="*/ 43 h 77"/>
                <a:gd name="T86" fmla="*/ 768 w 1023"/>
                <a:gd name="T87" fmla="*/ 14 h 77"/>
                <a:gd name="T88" fmla="*/ 767 w 1023"/>
                <a:gd name="T89" fmla="*/ 25 h 77"/>
                <a:gd name="T90" fmla="*/ 780 w 1023"/>
                <a:gd name="T91" fmla="*/ 40 h 77"/>
                <a:gd name="T92" fmla="*/ 824 w 1023"/>
                <a:gd name="T93" fmla="*/ 77 h 77"/>
                <a:gd name="T94" fmla="*/ 840 w 1023"/>
                <a:gd name="T95" fmla="*/ 44 h 77"/>
                <a:gd name="T96" fmla="*/ 827 w 1023"/>
                <a:gd name="T97" fmla="*/ 24 h 77"/>
                <a:gd name="T98" fmla="*/ 819 w 1023"/>
                <a:gd name="T99" fmla="*/ 14 h 77"/>
                <a:gd name="T100" fmla="*/ 821 w 1023"/>
                <a:gd name="T101" fmla="*/ 49 h 77"/>
                <a:gd name="T102" fmla="*/ 819 w 1023"/>
                <a:gd name="T103" fmla="*/ 66 h 77"/>
                <a:gd name="T104" fmla="*/ 868 w 1023"/>
                <a:gd name="T105" fmla="*/ 14 h 77"/>
                <a:gd name="T106" fmla="*/ 895 w 1023"/>
                <a:gd name="T107" fmla="*/ 25 h 77"/>
                <a:gd name="T108" fmla="*/ 925 w 1023"/>
                <a:gd name="T109" fmla="*/ 14 h 77"/>
                <a:gd name="T110" fmla="*/ 940 w 1023"/>
                <a:gd name="T111" fmla="*/ 63 h 77"/>
                <a:gd name="T112" fmla="*/ 923 w 1023"/>
                <a:gd name="T113" fmla="*/ 76 h 77"/>
                <a:gd name="T114" fmla="*/ 952 w 1023"/>
                <a:gd name="T115" fmla="*/ 39 h 77"/>
                <a:gd name="T116" fmla="*/ 941 w 1023"/>
                <a:gd name="T117" fmla="*/ 11 h 77"/>
                <a:gd name="T118" fmla="*/ 934 w 1023"/>
                <a:gd name="T119" fmla="*/ 5 h 77"/>
                <a:gd name="T120" fmla="*/ 966 w 1023"/>
                <a:gd name="T121" fmla="*/ 5 h 77"/>
                <a:gd name="T122" fmla="*/ 993 w 1023"/>
                <a:gd name="T123" fmla="*/ 25 h 77"/>
                <a:gd name="T124" fmla="*/ 1023 w 1023"/>
                <a:gd name="T125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3" h="77">
                  <a:moveTo>
                    <a:pt x="19" y="25"/>
                  </a:moveTo>
                  <a:lnTo>
                    <a:pt x="19" y="25"/>
                  </a:lnTo>
                  <a:lnTo>
                    <a:pt x="19" y="76"/>
                  </a:lnTo>
                  <a:lnTo>
                    <a:pt x="30" y="76"/>
                  </a:lnTo>
                  <a:lnTo>
                    <a:pt x="30" y="25"/>
                  </a:lnTo>
                  <a:lnTo>
                    <a:pt x="49" y="25"/>
                  </a:lnTo>
                  <a:lnTo>
                    <a:pt x="49" y="14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19" y="25"/>
                  </a:lnTo>
                  <a:close/>
                  <a:moveTo>
                    <a:pt x="93" y="76"/>
                  </a:moveTo>
                  <a:lnTo>
                    <a:pt x="93" y="76"/>
                  </a:lnTo>
                  <a:lnTo>
                    <a:pt x="93" y="65"/>
                  </a:lnTo>
                  <a:lnTo>
                    <a:pt x="67" y="65"/>
                  </a:lnTo>
                  <a:lnTo>
                    <a:pt x="67" y="5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67" y="39"/>
                  </a:lnTo>
                  <a:lnTo>
                    <a:pt x="67" y="25"/>
                  </a:lnTo>
                  <a:lnTo>
                    <a:pt x="92" y="25"/>
                  </a:lnTo>
                  <a:lnTo>
                    <a:pt x="92" y="14"/>
                  </a:lnTo>
                  <a:lnTo>
                    <a:pt x="56" y="14"/>
                  </a:lnTo>
                  <a:lnTo>
                    <a:pt x="56" y="76"/>
                  </a:lnTo>
                  <a:lnTo>
                    <a:pt x="93" y="76"/>
                  </a:lnTo>
                  <a:close/>
                  <a:moveTo>
                    <a:pt x="102" y="60"/>
                  </a:moveTo>
                  <a:lnTo>
                    <a:pt x="102" y="60"/>
                  </a:lnTo>
                  <a:cubicBezTo>
                    <a:pt x="103" y="64"/>
                    <a:pt x="105" y="67"/>
                    <a:pt x="107" y="70"/>
                  </a:cubicBezTo>
                  <a:cubicBezTo>
                    <a:pt x="110" y="72"/>
                    <a:pt x="113" y="74"/>
                    <a:pt x="116" y="75"/>
                  </a:cubicBezTo>
                  <a:cubicBezTo>
                    <a:pt x="119" y="77"/>
                    <a:pt x="123" y="77"/>
                    <a:pt x="126" y="77"/>
                  </a:cubicBezTo>
                  <a:cubicBezTo>
                    <a:pt x="129" y="77"/>
                    <a:pt x="132" y="77"/>
                    <a:pt x="135" y="76"/>
                  </a:cubicBezTo>
                  <a:cubicBezTo>
                    <a:pt x="138" y="76"/>
                    <a:pt x="141" y="75"/>
                    <a:pt x="142" y="73"/>
                  </a:cubicBezTo>
                  <a:lnTo>
                    <a:pt x="140" y="64"/>
                  </a:lnTo>
                  <a:cubicBezTo>
                    <a:pt x="139" y="64"/>
                    <a:pt x="137" y="65"/>
                    <a:pt x="135" y="66"/>
                  </a:cubicBezTo>
                  <a:cubicBezTo>
                    <a:pt x="133" y="66"/>
                    <a:pt x="131" y="66"/>
                    <a:pt x="129" y="66"/>
                  </a:cubicBezTo>
                  <a:cubicBezTo>
                    <a:pt x="126" y="66"/>
                    <a:pt x="123" y="66"/>
                    <a:pt x="121" y="65"/>
                  </a:cubicBezTo>
                  <a:cubicBezTo>
                    <a:pt x="119" y="64"/>
                    <a:pt x="117" y="62"/>
                    <a:pt x="116" y="61"/>
                  </a:cubicBezTo>
                  <a:cubicBezTo>
                    <a:pt x="114" y="59"/>
                    <a:pt x="113" y="56"/>
                    <a:pt x="113" y="54"/>
                  </a:cubicBezTo>
                  <a:cubicBezTo>
                    <a:pt x="112" y="51"/>
                    <a:pt x="111" y="48"/>
                    <a:pt x="111" y="45"/>
                  </a:cubicBezTo>
                  <a:cubicBezTo>
                    <a:pt x="111" y="38"/>
                    <a:pt x="113" y="33"/>
                    <a:pt x="116" y="29"/>
                  </a:cubicBezTo>
                  <a:cubicBezTo>
                    <a:pt x="119" y="26"/>
                    <a:pt x="123" y="24"/>
                    <a:pt x="128" y="24"/>
                  </a:cubicBezTo>
                  <a:cubicBezTo>
                    <a:pt x="130" y="24"/>
                    <a:pt x="133" y="24"/>
                    <a:pt x="134" y="24"/>
                  </a:cubicBezTo>
                  <a:cubicBezTo>
                    <a:pt x="136" y="25"/>
                    <a:pt x="138" y="25"/>
                    <a:pt x="139" y="26"/>
                  </a:cubicBezTo>
                  <a:lnTo>
                    <a:pt x="142" y="15"/>
                  </a:lnTo>
                  <a:cubicBezTo>
                    <a:pt x="140" y="15"/>
                    <a:pt x="138" y="14"/>
                    <a:pt x="136" y="14"/>
                  </a:cubicBezTo>
                  <a:cubicBezTo>
                    <a:pt x="133" y="13"/>
                    <a:pt x="130" y="13"/>
                    <a:pt x="127" y="13"/>
                  </a:cubicBezTo>
                  <a:cubicBezTo>
                    <a:pt x="123" y="13"/>
                    <a:pt x="120" y="14"/>
                    <a:pt x="117" y="15"/>
                  </a:cubicBezTo>
                  <a:cubicBezTo>
                    <a:pt x="113" y="16"/>
                    <a:pt x="111" y="18"/>
                    <a:pt x="108" y="20"/>
                  </a:cubicBezTo>
                  <a:cubicBezTo>
                    <a:pt x="106" y="23"/>
                    <a:pt x="104" y="26"/>
                    <a:pt x="102" y="30"/>
                  </a:cubicBezTo>
                  <a:cubicBezTo>
                    <a:pt x="101" y="34"/>
                    <a:pt x="100" y="39"/>
                    <a:pt x="100" y="45"/>
                  </a:cubicBezTo>
                  <a:cubicBezTo>
                    <a:pt x="100" y="51"/>
                    <a:pt x="101" y="56"/>
                    <a:pt x="102" y="60"/>
                  </a:cubicBezTo>
                  <a:close/>
                  <a:moveTo>
                    <a:pt x="163" y="76"/>
                  </a:moveTo>
                  <a:lnTo>
                    <a:pt x="163" y="76"/>
                  </a:lnTo>
                  <a:lnTo>
                    <a:pt x="163" y="50"/>
                  </a:lnTo>
                  <a:lnTo>
                    <a:pt x="186" y="50"/>
                  </a:lnTo>
                  <a:lnTo>
                    <a:pt x="186" y="76"/>
                  </a:lnTo>
                  <a:lnTo>
                    <a:pt x="197" y="76"/>
                  </a:lnTo>
                  <a:lnTo>
                    <a:pt x="197" y="14"/>
                  </a:lnTo>
                  <a:lnTo>
                    <a:pt x="186" y="14"/>
                  </a:lnTo>
                  <a:lnTo>
                    <a:pt x="186" y="39"/>
                  </a:lnTo>
                  <a:lnTo>
                    <a:pt x="163" y="39"/>
                  </a:lnTo>
                  <a:lnTo>
                    <a:pt x="163" y="14"/>
                  </a:lnTo>
                  <a:lnTo>
                    <a:pt x="152" y="14"/>
                  </a:lnTo>
                  <a:lnTo>
                    <a:pt x="152" y="76"/>
                  </a:lnTo>
                  <a:lnTo>
                    <a:pt x="163" y="76"/>
                  </a:lnTo>
                  <a:close/>
                  <a:moveTo>
                    <a:pt x="221" y="76"/>
                  </a:moveTo>
                  <a:lnTo>
                    <a:pt x="221" y="76"/>
                  </a:lnTo>
                  <a:lnTo>
                    <a:pt x="221" y="44"/>
                  </a:lnTo>
                  <a:lnTo>
                    <a:pt x="219" y="34"/>
                  </a:lnTo>
                  <a:lnTo>
                    <a:pt x="220" y="34"/>
                  </a:lnTo>
                  <a:lnTo>
                    <a:pt x="225" y="44"/>
                  </a:lnTo>
                  <a:lnTo>
                    <a:pt x="248" y="76"/>
                  </a:lnTo>
                  <a:lnTo>
                    <a:pt x="256" y="76"/>
                  </a:lnTo>
                  <a:lnTo>
                    <a:pt x="256" y="14"/>
                  </a:lnTo>
                  <a:lnTo>
                    <a:pt x="245" y="14"/>
                  </a:lnTo>
                  <a:lnTo>
                    <a:pt x="245" y="47"/>
                  </a:lnTo>
                  <a:lnTo>
                    <a:pt x="246" y="56"/>
                  </a:lnTo>
                  <a:lnTo>
                    <a:pt x="246" y="56"/>
                  </a:lnTo>
                  <a:lnTo>
                    <a:pt x="241" y="47"/>
                  </a:lnTo>
                  <a:lnTo>
                    <a:pt x="218" y="14"/>
                  </a:lnTo>
                  <a:lnTo>
                    <a:pt x="209" y="14"/>
                  </a:lnTo>
                  <a:lnTo>
                    <a:pt x="209" y="76"/>
                  </a:lnTo>
                  <a:lnTo>
                    <a:pt x="221" y="76"/>
                  </a:lnTo>
                  <a:close/>
                  <a:moveTo>
                    <a:pt x="280" y="14"/>
                  </a:moveTo>
                  <a:lnTo>
                    <a:pt x="280" y="14"/>
                  </a:lnTo>
                  <a:lnTo>
                    <a:pt x="269" y="14"/>
                  </a:lnTo>
                  <a:lnTo>
                    <a:pt x="269" y="76"/>
                  </a:lnTo>
                  <a:lnTo>
                    <a:pt x="280" y="76"/>
                  </a:lnTo>
                  <a:lnTo>
                    <a:pt x="280" y="14"/>
                  </a:lnTo>
                  <a:close/>
                  <a:moveTo>
                    <a:pt x="297" y="76"/>
                  </a:moveTo>
                  <a:lnTo>
                    <a:pt x="297" y="76"/>
                  </a:lnTo>
                  <a:cubicBezTo>
                    <a:pt x="300" y="77"/>
                    <a:pt x="304" y="77"/>
                    <a:pt x="308" y="77"/>
                  </a:cubicBezTo>
                  <a:cubicBezTo>
                    <a:pt x="312" y="77"/>
                    <a:pt x="315" y="77"/>
                    <a:pt x="317" y="76"/>
                  </a:cubicBezTo>
                  <a:cubicBezTo>
                    <a:pt x="320" y="75"/>
                    <a:pt x="322" y="74"/>
                    <a:pt x="324" y="72"/>
                  </a:cubicBezTo>
                  <a:cubicBezTo>
                    <a:pt x="326" y="71"/>
                    <a:pt x="328" y="69"/>
                    <a:pt x="329" y="66"/>
                  </a:cubicBezTo>
                  <a:cubicBezTo>
                    <a:pt x="330" y="64"/>
                    <a:pt x="330" y="61"/>
                    <a:pt x="330" y="58"/>
                  </a:cubicBezTo>
                  <a:cubicBezTo>
                    <a:pt x="330" y="55"/>
                    <a:pt x="330" y="52"/>
                    <a:pt x="328" y="50"/>
                  </a:cubicBezTo>
                  <a:cubicBezTo>
                    <a:pt x="327" y="48"/>
                    <a:pt x="326" y="46"/>
                    <a:pt x="324" y="44"/>
                  </a:cubicBezTo>
                  <a:cubicBezTo>
                    <a:pt x="322" y="43"/>
                    <a:pt x="320" y="42"/>
                    <a:pt x="317" y="41"/>
                  </a:cubicBezTo>
                  <a:cubicBezTo>
                    <a:pt x="315" y="40"/>
                    <a:pt x="313" y="38"/>
                    <a:pt x="311" y="38"/>
                  </a:cubicBezTo>
                  <a:cubicBezTo>
                    <a:pt x="309" y="37"/>
                    <a:pt x="307" y="35"/>
                    <a:pt x="305" y="34"/>
                  </a:cubicBezTo>
                  <a:cubicBezTo>
                    <a:pt x="304" y="33"/>
                    <a:pt x="303" y="32"/>
                    <a:pt x="303" y="30"/>
                  </a:cubicBezTo>
                  <a:cubicBezTo>
                    <a:pt x="303" y="28"/>
                    <a:pt x="304" y="27"/>
                    <a:pt x="305" y="26"/>
                  </a:cubicBezTo>
                  <a:cubicBezTo>
                    <a:pt x="307" y="24"/>
                    <a:pt x="309" y="24"/>
                    <a:pt x="312" y="24"/>
                  </a:cubicBezTo>
                  <a:cubicBezTo>
                    <a:pt x="315" y="24"/>
                    <a:pt x="317" y="24"/>
                    <a:pt x="320" y="25"/>
                  </a:cubicBezTo>
                  <a:cubicBezTo>
                    <a:pt x="322" y="26"/>
                    <a:pt x="324" y="26"/>
                    <a:pt x="325" y="27"/>
                  </a:cubicBezTo>
                  <a:lnTo>
                    <a:pt x="329" y="17"/>
                  </a:lnTo>
                  <a:cubicBezTo>
                    <a:pt x="327" y="16"/>
                    <a:pt x="324" y="15"/>
                    <a:pt x="321" y="14"/>
                  </a:cubicBezTo>
                  <a:cubicBezTo>
                    <a:pt x="318" y="13"/>
                    <a:pt x="315" y="13"/>
                    <a:pt x="312" y="13"/>
                  </a:cubicBezTo>
                  <a:cubicBezTo>
                    <a:pt x="309" y="13"/>
                    <a:pt x="306" y="13"/>
                    <a:pt x="303" y="14"/>
                  </a:cubicBezTo>
                  <a:cubicBezTo>
                    <a:pt x="301" y="15"/>
                    <a:pt x="299" y="16"/>
                    <a:pt x="297" y="17"/>
                  </a:cubicBezTo>
                  <a:cubicBezTo>
                    <a:pt x="295" y="19"/>
                    <a:pt x="294" y="21"/>
                    <a:pt x="293" y="23"/>
                  </a:cubicBezTo>
                  <a:cubicBezTo>
                    <a:pt x="292" y="25"/>
                    <a:pt x="291" y="28"/>
                    <a:pt x="291" y="31"/>
                  </a:cubicBezTo>
                  <a:cubicBezTo>
                    <a:pt x="291" y="34"/>
                    <a:pt x="292" y="37"/>
                    <a:pt x="294" y="39"/>
                  </a:cubicBezTo>
                  <a:cubicBezTo>
                    <a:pt x="295" y="42"/>
                    <a:pt x="297" y="43"/>
                    <a:pt x="299" y="45"/>
                  </a:cubicBezTo>
                  <a:cubicBezTo>
                    <a:pt x="301" y="46"/>
                    <a:pt x="303" y="48"/>
                    <a:pt x="305" y="49"/>
                  </a:cubicBezTo>
                  <a:cubicBezTo>
                    <a:pt x="308" y="50"/>
                    <a:pt x="310" y="51"/>
                    <a:pt x="312" y="52"/>
                  </a:cubicBezTo>
                  <a:cubicBezTo>
                    <a:pt x="314" y="53"/>
                    <a:pt x="316" y="54"/>
                    <a:pt x="317" y="55"/>
                  </a:cubicBezTo>
                  <a:cubicBezTo>
                    <a:pt x="318" y="56"/>
                    <a:pt x="319" y="57"/>
                    <a:pt x="319" y="59"/>
                  </a:cubicBezTo>
                  <a:cubicBezTo>
                    <a:pt x="319" y="62"/>
                    <a:pt x="318" y="63"/>
                    <a:pt x="316" y="65"/>
                  </a:cubicBezTo>
                  <a:cubicBezTo>
                    <a:pt x="314" y="66"/>
                    <a:pt x="311" y="66"/>
                    <a:pt x="308" y="66"/>
                  </a:cubicBezTo>
                  <a:cubicBezTo>
                    <a:pt x="306" y="66"/>
                    <a:pt x="305" y="66"/>
                    <a:pt x="304" y="66"/>
                  </a:cubicBezTo>
                  <a:cubicBezTo>
                    <a:pt x="302" y="66"/>
                    <a:pt x="301" y="66"/>
                    <a:pt x="300" y="65"/>
                  </a:cubicBezTo>
                  <a:cubicBezTo>
                    <a:pt x="298" y="65"/>
                    <a:pt x="297" y="64"/>
                    <a:pt x="296" y="64"/>
                  </a:cubicBezTo>
                  <a:cubicBezTo>
                    <a:pt x="295" y="64"/>
                    <a:pt x="294" y="63"/>
                    <a:pt x="294" y="63"/>
                  </a:cubicBezTo>
                  <a:lnTo>
                    <a:pt x="290" y="73"/>
                  </a:lnTo>
                  <a:cubicBezTo>
                    <a:pt x="291" y="74"/>
                    <a:pt x="294" y="75"/>
                    <a:pt x="297" y="76"/>
                  </a:cubicBezTo>
                  <a:close/>
                  <a:moveTo>
                    <a:pt x="340" y="60"/>
                  </a:moveTo>
                  <a:lnTo>
                    <a:pt x="340" y="60"/>
                  </a:lnTo>
                  <a:cubicBezTo>
                    <a:pt x="341" y="64"/>
                    <a:pt x="343" y="67"/>
                    <a:pt x="346" y="70"/>
                  </a:cubicBezTo>
                  <a:cubicBezTo>
                    <a:pt x="348" y="72"/>
                    <a:pt x="351" y="74"/>
                    <a:pt x="354" y="75"/>
                  </a:cubicBezTo>
                  <a:cubicBezTo>
                    <a:pt x="357" y="77"/>
                    <a:pt x="361" y="77"/>
                    <a:pt x="364" y="77"/>
                  </a:cubicBezTo>
                  <a:cubicBezTo>
                    <a:pt x="367" y="77"/>
                    <a:pt x="370" y="77"/>
                    <a:pt x="373" y="76"/>
                  </a:cubicBezTo>
                  <a:cubicBezTo>
                    <a:pt x="376" y="76"/>
                    <a:pt x="379" y="75"/>
                    <a:pt x="380" y="73"/>
                  </a:cubicBezTo>
                  <a:lnTo>
                    <a:pt x="378" y="64"/>
                  </a:lnTo>
                  <a:cubicBezTo>
                    <a:pt x="377" y="64"/>
                    <a:pt x="375" y="65"/>
                    <a:pt x="373" y="66"/>
                  </a:cubicBezTo>
                  <a:cubicBezTo>
                    <a:pt x="371" y="66"/>
                    <a:pt x="369" y="66"/>
                    <a:pt x="367" y="66"/>
                  </a:cubicBezTo>
                  <a:cubicBezTo>
                    <a:pt x="364" y="66"/>
                    <a:pt x="361" y="66"/>
                    <a:pt x="359" y="65"/>
                  </a:cubicBezTo>
                  <a:cubicBezTo>
                    <a:pt x="357" y="64"/>
                    <a:pt x="355" y="62"/>
                    <a:pt x="354" y="61"/>
                  </a:cubicBezTo>
                  <a:cubicBezTo>
                    <a:pt x="352" y="59"/>
                    <a:pt x="351" y="56"/>
                    <a:pt x="351" y="54"/>
                  </a:cubicBezTo>
                  <a:cubicBezTo>
                    <a:pt x="350" y="51"/>
                    <a:pt x="350" y="48"/>
                    <a:pt x="350" y="45"/>
                  </a:cubicBezTo>
                  <a:cubicBezTo>
                    <a:pt x="350" y="38"/>
                    <a:pt x="351" y="33"/>
                    <a:pt x="354" y="29"/>
                  </a:cubicBezTo>
                  <a:cubicBezTo>
                    <a:pt x="357" y="26"/>
                    <a:pt x="361" y="24"/>
                    <a:pt x="366" y="24"/>
                  </a:cubicBezTo>
                  <a:cubicBezTo>
                    <a:pt x="368" y="24"/>
                    <a:pt x="371" y="24"/>
                    <a:pt x="372" y="24"/>
                  </a:cubicBezTo>
                  <a:cubicBezTo>
                    <a:pt x="374" y="25"/>
                    <a:pt x="376" y="25"/>
                    <a:pt x="377" y="26"/>
                  </a:cubicBezTo>
                  <a:lnTo>
                    <a:pt x="380" y="15"/>
                  </a:lnTo>
                  <a:cubicBezTo>
                    <a:pt x="378" y="15"/>
                    <a:pt x="376" y="14"/>
                    <a:pt x="374" y="14"/>
                  </a:cubicBezTo>
                  <a:cubicBezTo>
                    <a:pt x="371" y="13"/>
                    <a:pt x="368" y="13"/>
                    <a:pt x="365" y="13"/>
                  </a:cubicBezTo>
                  <a:cubicBezTo>
                    <a:pt x="361" y="13"/>
                    <a:pt x="358" y="14"/>
                    <a:pt x="355" y="15"/>
                  </a:cubicBezTo>
                  <a:cubicBezTo>
                    <a:pt x="351" y="16"/>
                    <a:pt x="349" y="18"/>
                    <a:pt x="346" y="20"/>
                  </a:cubicBezTo>
                  <a:cubicBezTo>
                    <a:pt x="344" y="23"/>
                    <a:pt x="342" y="26"/>
                    <a:pt x="340" y="30"/>
                  </a:cubicBezTo>
                  <a:cubicBezTo>
                    <a:pt x="339" y="34"/>
                    <a:pt x="338" y="39"/>
                    <a:pt x="338" y="45"/>
                  </a:cubicBezTo>
                  <a:cubicBezTo>
                    <a:pt x="338" y="51"/>
                    <a:pt x="339" y="56"/>
                    <a:pt x="340" y="60"/>
                  </a:cubicBezTo>
                  <a:close/>
                  <a:moveTo>
                    <a:pt x="401" y="76"/>
                  </a:moveTo>
                  <a:lnTo>
                    <a:pt x="401" y="76"/>
                  </a:lnTo>
                  <a:lnTo>
                    <a:pt x="401" y="50"/>
                  </a:lnTo>
                  <a:lnTo>
                    <a:pt x="424" y="50"/>
                  </a:lnTo>
                  <a:lnTo>
                    <a:pt x="424" y="76"/>
                  </a:lnTo>
                  <a:lnTo>
                    <a:pt x="435" y="76"/>
                  </a:lnTo>
                  <a:lnTo>
                    <a:pt x="435" y="14"/>
                  </a:lnTo>
                  <a:lnTo>
                    <a:pt x="424" y="14"/>
                  </a:lnTo>
                  <a:lnTo>
                    <a:pt x="424" y="39"/>
                  </a:lnTo>
                  <a:lnTo>
                    <a:pt x="401" y="39"/>
                  </a:lnTo>
                  <a:lnTo>
                    <a:pt x="401" y="14"/>
                  </a:lnTo>
                  <a:lnTo>
                    <a:pt x="390" y="14"/>
                  </a:lnTo>
                  <a:lnTo>
                    <a:pt x="390" y="76"/>
                  </a:lnTo>
                  <a:lnTo>
                    <a:pt x="401" y="76"/>
                  </a:lnTo>
                  <a:close/>
                  <a:moveTo>
                    <a:pt x="484" y="76"/>
                  </a:moveTo>
                  <a:lnTo>
                    <a:pt x="484" y="76"/>
                  </a:lnTo>
                  <a:lnTo>
                    <a:pt x="484" y="65"/>
                  </a:lnTo>
                  <a:lnTo>
                    <a:pt x="459" y="65"/>
                  </a:lnTo>
                  <a:lnTo>
                    <a:pt x="459" y="50"/>
                  </a:lnTo>
                  <a:lnTo>
                    <a:pt x="482" y="50"/>
                  </a:lnTo>
                  <a:lnTo>
                    <a:pt x="482" y="39"/>
                  </a:lnTo>
                  <a:lnTo>
                    <a:pt x="459" y="39"/>
                  </a:lnTo>
                  <a:lnTo>
                    <a:pt x="459" y="25"/>
                  </a:lnTo>
                  <a:lnTo>
                    <a:pt x="484" y="25"/>
                  </a:lnTo>
                  <a:lnTo>
                    <a:pt x="484" y="14"/>
                  </a:lnTo>
                  <a:lnTo>
                    <a:pt x="447" y="14"/>
                  </a:lnTo>
                  <a:lnTo>
                    <a:pt x="447" y="76"/>
                  </a:lnTo>
                  <a:lnTo>
                    <a:pt x="484" y="76"/>
                  </a:lnTo>
                  <a:close/>
                  <a:moveTo>
                    <a:pt x="539" y="77"/>
                  </a:moveTo>
                  <a:lnTo>
                    <a:pt x="539" y="77"/>
                  </a:lnTo>
                  <a:cubicBezTo>
                    <a:pt x="542" y="77"/>
                    <a:pt x="545" y="77"/>
                    <a:pt x="548" y="76"/>
                  </a:cubicBezTo>
                  <a:cubicBezTo>
                    <a:pt x="551" y="75"/>
                    <a:pt x="553" y="73"/>
                    <a:pt x="555" y="72"/>
                  </a:cubicBezTo>
                  <a:cubicBezTo>
                    <a:pt x="557" y="70"/>
                    <a:pt x="558" y="67"/>
                    <a:pt x="559" y="64"/>
                  </a:cubicBezTo>
                  <a:cubicBezTo>
                    <a:pt x="560" y="62"/>
                    <a:pt x="561" y="58"/>
                    <a:pt x="561" y="54"/>
                  </a:cubicBezTo>
                  <a:lnTo>
                    <a:pt x="561" y="14"/>
                  </a:lnTo>
                  <a:lnTo>
                    <a:pt x="549" y="14"/>
                  </a:lnTo>
                  <a:lnTo>
                    <a:pt x="549" y="53"/>
                  </a:lnTo>
                  <a:cubicBezTo>
                    <a:pt x="549" y="58"/>
                    <a:pt x="548" y="61"/>
                    <a:pt x="547" y="63"/>
                  </a:cubicBezTo>
                  <a:cubicBezTo>
                    <a:pt x="545" y="65"/>
                    <a:pt x="542" y="66"/>
                    <a:pt x="539" y="66"/>
                  </a:cubicBezTo>
                  <a:cubicBezTo>
                    <a:pt x="537" y="66"/>
                    <a:pt x="535" y="66"/>
                    <a:pt x="534" y="66"/>
                  </a:cubicBezTo>
                  <a:cubicBezTo>
                    <a:pt x="532" y="65"/>
                    <a:pt x="531" y="64"/>
                    <a:pt x="530" y="63"/>
                  </a:cubicBezTo>
                  <a:cubicBezTo>
                    <a:pt x="529" y="62"/>
                    <a:pt x="529" y="61"/>
                    <a:pt x="528" y="59"/>
                  </a:cubicBezTo>
                  <a:cubicBezTo>
                    <a:pt x="528" y="58"/>
                    <a:pt x="528" y="56"/>
                    <a:pt x="528" y="53"/>
                  </a:cubicBezTo>
                  <a:lnTo>
                    <a:pt x="528" y="14"/>
                  </a:lnTo>
                  <a:lnTo>
                    <a:pt x="516" y="14"/>
                  </a:lnTo>
                  <a:lnTo>
                    <a:pt x="516" y="56"/>
                  </a:lnTo>
                  <a:cubicBezTo>
                    <a:pt x="516" y="70"/>
                    <a:pt x="524" y="77"/>
                    <a:pt x="539" y="77"/>
                  </a:cubicBezTo>
                  <a:close/>
                  <a:moveTo>
                    <a:pt x="583" y="76"/>
                  </a:moveTo>
                  <a:lnTo>
                    <a:pt x="583" y="76"/>
                  </a:lnTo>
                  <a:lnTo>
                    <a:pt x="583" y="44"/>
                  </a:lnTo>
                  <a:lnTo>
                    <a:pt x="582" y="34"/>
                  </a:lnTo>
                  <a:lnTo>
                    <a:pt x="582" y="34"/>
                  </a:lnTo>
                  <a:lnTo>
                    <a:pt x="587" y="44"/>
                  </a:lnTo>
                  <a:lnTo>
                    <a:pt x="610" y="76"/>
                  </a:lnTo>
                  <a:lnTo>
                    <a:pt x="619" y="76"/>
                  </a:lnTo>
                  <a:lnTo>
                    <a:pt x="619" y="14"/>
                  </a:lnTo>
                  <a:lnTo>
                    <a:pt x="608" y="14"/>
                  </a:lnTo>
                  <a:lnTo>
                    <a:pt x="608" y="47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4" y="47"/>
                  </a:lnTo>
                  <a:lnTo>
                    <a:pt x="581" y="14"/>
                  </a:lnTo>
                  <a:lnTo>
                    <a:pt x="572" y="14"/>
                  </a:lnTo>
                  <a:lnTo>
                    <a:pt x="572" y="76"/>
                  </a:lnTo>
                  <a:lnTo>
                    <a:pt x="583" y="76"/>
                  </a:lnTo>
                  <a:close/>
                  <a:moveTo>
                    <a:pt x="643" y="14"/>
                  </a:moveTo>
                  <a:lnTo>
                    <a:pt x="643" y="14"/>
                  </a:lnTo>
                  <a:lnTo>
                    <a:pt x="631" y="14"/>
                  </a:lnTo>
                  <a:lnTo>
                    <a:pt x="631" y="76"/>
                  </a:lnTo>
                  <a:lnTo>
                    <a:pt x="643" y="76"/>
                  </a:lnTo>
                  <a:lnTo>
                    <a:pt x="643" y="14"/>
                  </a:lnTo>
                  <a:close/>
                  <a:moveTo>
                    <a:pt x="672" y="76"/>
                  </a:moveTo>
                  <a:lnTo>
                    <a:pt x="672" y="76"/>
                  </a:lnTo>
                  <a:lnTo>
                    <a:pt x="680" y="76"/>
                  </a:lnTo>
                  <a:lnTo>
                    <a:pt x="703" y="14"/>
                  </a:lnTo>
                  <a:lnTo>
                    <a:pt x="691" y="14"/>
                  </a:lnTo>
                  <a:lnTo>
                    <a:pt x="680" y="50"/>
                  </a:lnTo>
                  <a:lnTo>
                    <a:pt x="678" y="61"/>
                  </a:lnTo>
                  <a:lnTo>
                    <a:pt x="677" y="61"/>
                  </a:lnTo>
                  <a:lnTo>
                    <a:pt x="676" y="50"/>
                  </a:lnTo>
                  <a:lnTo>
                    <a:pt x="664" y="14"/>
                  </a:lnTo>
                  <a:lnTo>
                    <a:pt x="650" y="14"/>
                  </a:lnTo>
                  <a:lnTo>
                    <a:pt x="672" y="76"/>
                  </a:lnTo>
                  <a:close/>
                  <a:moveTo>
                    <a:pt x="746" y="76"/>
                  </a:moveTo>
                  <a:lnTo>
                    <a:pt x="746" y="76"/>
                  </a:lnTo>
                  <a:lnTo>
                    <a:pt x="746" y="65"/>
                  </a:lnTo>
                  <a:lnTo>
                    <a:pt x="720" y="65"/>
                  </a:lnTo>
                  <a:lnTo>
                    <a:pt x="720" y="50"/>
                  </a:lnTo>
                  <a:lnTo>
                    <a:pt x="743" y="50"/>
                  </a:lnTo>
                  <a:lnTo>
                    <a:pt x="743" y="39"/>
                  </a:lnTo>
                  <a:lnTo>
                    <a:pt x="720" y="39"/>
                  </a:lnTo>
                  <a:lnTo>
                    <a:pt x="720" y="25"/>
                  </a:lnTo>
                  <a:lnTo>
                    <a:pt x="746" y="25"/>
                  </a:lnTo>
                  <a:lnTo>
                    <a:pt x="746" y="14"/>
                  </a:lnTo>
                  <a:lnTo>
                    <a:pt x="709" y="14"/>
                  </a:lnTo>
                  <a:lnTo>
                    <a:pt x="709" y="76"/>
                  </a:lnTo>
                  <a:lnTo>
                    <a:pt x="746" y="76"/>
                  </a:lnTo>
                  <a:close/>
                  <a:moveTo>
                    <a:pt x="767" y="76"/>
                  </a:moveTo>
                  <a:lnTo>
                    <a:pt x="767" y="76"/>
                  </a:lnTo>
                  <a:lnTo>
                    <a:pt x="767" y="51"/>
                  </a:lnTo>
                  <a:lnTo>
                    <a:pt x="773" y="52"/>
                  </a:lnTo>
                  <a:lnTo>
                    <a:pt x="787" y="76"/>
                  </a:lnTo>
                  <a:lnTo>
                    <a:pt x="801" y="76"/>
                  </a:lnTo>
                  <a:lnTo>
                    <a:pt x="787" y="53"/>
                  </a:lnTo>
                  <a:lnTo>
                    <a:pt x="783" y="50"/>
                  </a:lnTo>
                  <a:cubicBezTo>
                    <a:pt x="786" y="48"/>
                    <a:pt x="789" y="46"/>
                    <a:pt x="791" y="43"/>
                  </a:cubicBezTo>
                  <a:cubicBezTo>
                    <a:pt x="793" y="40"/>
                    <a:pt x="794" y="36"/>
                    <a:pt x="794" y="31"/>
                  </a:cubicBezTo>
                  <a:cubicBezTo>
                    <a:pt x="794" y="27"/>
                    <a:pt x="794" y="25"/>
                    <a:pt x="793" y="22"/>
                  </a:cubicBezTo>
                  <a:cubicBezTo>
                    <a:pt x="791" y="20"/>
                    <a:pt x="790" y="18"/>
                    <a:pt x="788" y="17"/>
                  </a:cubicBezTo>
                  <a:cubicBezTo>
                    <a:pt x="785" y="16"/>
                    <a:pt x="783" y="15"/>
                    <a:pt x="780" y="14"/>
                  </a:cubicBezTo>
                  <a:cubicBezTo>
                    <a:pt x="778" y="14"/>
                    <a:pt x="775" y="13"/>
                    <a:pt x="772" y="13"/>
                  </a:cubicBezTo>
                  <a:cubicBezTo>
                    <a:pt x="771" y="13"/>
                    <a:pt x="770" y="13"/>
                    <a:pt x="768" y="14"/>
                  </a:cubicBezTo>
                  <a:cubicBezTo>
                    <a:pt x="767" y="14"/>
                    <a:pt x="766" y="14"/>
                    <a:pt x="764" y="14"/>
                  </a:cubicBezTo>
                  <a:cubicBezTo>
                    <a:pt x="763" y="14"/>
                    <a:pt x="761" y="14"/>
                    <a:pt x="760" y="14"/>
                  </a:cubicBezTo>
                  <a:cubicBezTo>
                    <a:pt x="758" y="15"/>
                    <a:pt x="757" y="15"/>
                    <a:pt x="755" y="15"/>
                  </a:cubicBezTo>
                  <a:lnTo>
                    <a:pt x="755" y="76"/>
                  </a:lnTo>
                  <a:lnTo>
                    <a:pt x="767" y="76"/>
                  </a:lnTo>
                  <a:close/>
                  <a:moveTo>
                    <a:pt x="767" y="25"/>
                  </a:moveTo>
                  <a:lnTo>
                    <a:pt x="767" y="25"/>
                  </a:lnTo>
                  <a:cubicBezTo>
                    <a:pt x="767" y="24"/>
                    <a:pt x="768" y="24"/>
                    <a:pt x="770" y="24"/>
                  </a:cubicBezTo>
                  <a:cubicBezTo>
                    <a:pt x="771" y="24"/>
                    <a:pt x="772" y="24"/>
                    <a:pt x="773" y="24"/>
                  </a:cubicBezTo>
                  <a:cubicBezTo>
                    <a:pt x="776" y="24"/>
                    <a:pt x="779" y="25"/>
                    <a:pt x="781" y="26"/>
                  </a:cubicBezTo>
                  <a:cubicBezTo>
                    <a:pt x="782" y="28"/>
                    <a:pt x="783" y="30"/>
                    <a:pt x="783" y="33"/>
                  </a:cubicBezTo>
                  <a:cubicBezTo>
                    <a:pt x="783" y="36"/>
                    <a:pt x="782" y="39"/>
                    <a:pt x="780" y="40"/>
                  </a:cubicBezTo>
                  <a:cubicBezTo>
                    <a:pt x="778" y="42"/>
                    <a:pt x="775" y="43"/>
                    <a:pt x="772" y="43"/>
                  </a:cubicBezTo>
                  <a:lnTo>
                    <a:pt x="767" y="43"/>
                  </a:lnTo>
                  <a:lnTo>
                    <a:pt x="767" y="25"/>
                  </a:lnTo>
                  <a:close/>
                  <a:moveTo>
                    <a:pt x="813" y="76"/>
                  </a:moveTo>
                  <a:lnTo>
                    <a:pt x="813" y="76"/>
                  </a:lnTo>
                  <a:cubicBezTo>
                    <a:pt x="816" y="77"/>
                    <a:pt x="820" y="77"/>
                    <a:pt x="824" y="77"/>
                  </a:cubicBezTo>
                  <a:cubicBezTo>
                    <a:pt x="827" y="77"/>
                    <a:pt x="830" y="77"/>
                    <a:pt x="833" y="76"/>
                  </a:cubicBezTo>
                  <a:cubicBezTo>
                    <a:pt x="836" y="75"/>
                    <a:pt x="838" y="74"/>
                    <a:pt x="840" y="72"/>
                  </a:cubicBezTo>
                  <a:cubicBezTo>
                    <a:pt x="842" y="71"/>
                    <a:pt x="843" y="69"/>
                    <a:pt x="845" y="66"/>
                  </a:cubicBezTo>
                  <a:cubicBezTo>
                    <a:pt x="846" y="64"/>
                    <a:pt x="846" y="61"/>
                    <a:pt x="846" y="58"/>
                  </a:cubicBezTo>
                  <a:cubicBezTo>
                    <a:pt x="846" y="55"/>
                    <a:pt x="846" y="52"/>
                    <a:pt x="844" y="50"/>
                  </a:cubicBezTo>
                  <a:cubicBezTo>
                    <a:pt x="843" y="48"/>
                    <a:pt x="842" y="46"/>
                    <a:pt x="840" y="44"/>
                  </a:cubicBezTo>
                  <a:cubicBezTo>
                    <a:pt x="838" y="43"/>
                    <a:pt x="836" y="42"/>
                    <a:pt x="833" y="41"/>
                  </a:cubicBezTo>
                  <a:cubicBezTo>
                    <a:pt x="831" y="40"/>
                    <a:pt x="829" y="38"/>
                    <a:pt x="827" y="38"/>
                  </a:cubicBezTo>
                  <a:cubicBezTo>
                    <a:pt x="824" y="37"/>
                    <a:pt x="823" y="35"/>
                    <a:pt x="821" y="34"/>
                  </a:cubicBezTo>
                  <a:cubicBezTo>
                    <a:pt x="819" y="33"/>
                    <a:pt x="819" y="32"/>
                    <a:pt x="819" y="30"/>
                  </a:cubicBezTo>
                  <a:cubicBezTo>
                    <a:pt x="819" y="28"/>
                    <a:pt x="819" y="27"/>
                    <a:pt x="821" y="26"/>
                  </a:cubicBezTo>
                  <a:cubicBezTo>
                    <a:pt x="822" y="24"/>
                    <a:pt x="825" y="24"/>
                    <a:pt x="827" y="24"/>
                  </a:cubicBezTo>
                  <a:cubicBezTo>
                    <a:pt x="830" y="24"/>
                    <a:pt x="833" y="24"/>
                    <a:pt x="836" y="25"/>
                  </a:cubicBezTo>
                  <a:cubicBezTo>
                    <a:pt x="838" y="26"/>
                    <a:pt x="840" y="26"/>
                    <a:pt x="841" y="27"/>
                  </a:cubicBezTo>
                  <a:lnTo>
                    <a:pt x="845" y="17"/>
                  </a:lnTo>
                  <a:cubicBezTo>
                    <a:pt x="843" y="16"/>
                    <a:pt x="840" y="15"/>
                    <a:pt x="837" y="14"/>
                  </a:cubicBezTo>
                  <a:cubicBezTo>
                    <a:pt x="834" y="13"/>
                    <a:pt x="831" y="13"/>
                    <a:pt x="827" y="13"/>
                  </a:cubicBezTo>
                  <a:cubicBezTo>
                    <a:pt x="824" y="13"/>
                    <a:pt x="822" y="13"/>
                    <a:pt x="819" y="14"/>
                  </a:cubicBezTo>
                  <a:cubicBezTo>
                    <a:pt x="817" y="15"/>
                    <a:pt x="815" y="16"/>
                    <a:pt x="813" y="17"/>
                  </a:cubicBezTo>
                  <a:cubicBezTo>
                    <a:pt x="811" y="19"/>
                    <a:pt x="810" y="21"/>
                    <a:pt x="809" y="23"/>
                  </a:cubicBezTo>
                  <a:cubicBezTo>
                    <a:pt x="808" y="25"/>
                    <a:pt x="807" y="28"/>
                    <a:pt x="807" y="31"/>
                  </a:cubicBezTo>
                  <a:cubicBezTo>
                    <a:pt x="807" y="34"/>
                    <a:pt x="808" y="37"/>
                    <a:pt x="809" y="39"/>
                  </a:cubicBezTo>
                  <a:cubicBezTo>
                    <a:pt x="811" y="42"/>
                    <a:pt x="812" y="43"/>
                    <a:pt x="815" y="45"/>
                  </a:cubicBezTo>
                  <a:cubicBezTo>
                    <a:pt x="817" y="46"/>
                    <a:pt x="819" y="48"/>
                    <a:pt x="821" y="49"/>
                  </a:cubicBezTo>
                  <a:cubicBezTo>
                    <a:pt x="824" y="50"/>
                    <a:pt x="826" y="51"/>
                    <a:pt x="828" y="52"/>
                  </a:cubicBezTo>
                  <a:cubicBezTo>
                    <a:pt x="830" y="53"/>
                    <a:pt x="832" y="54"/>
                    <a:pt x="833" y="55"/>
                  </a:cubicBezTo>
                  <a:cubicBezTo>
                    <a:pt x="834" y="56"/>
                    <a:pt x="835" y="57"/>
                    <a:pt x="835" y="59"/>
                  </a:cubicBezTo>
                  <a:cubicBezTo>
                    <a:pt x="835" y="62"/>
                    <a:pt x="834" y="63"/>
                    <a:pt x="832" y="65"/>
                  </a:cubicBezTo>
                  <a:cubicBezTo>
                    <a:pt x="830" y="66"/>
                    <a:pt x="827" y="66"/>
                    <a:pt x="824" y="66"/>
                  </a:cubicBezTo>
                  <a:cubicBezTo>
                    <a:pt x="822" y="66"/>
                    <a:pt x="821" y="66"/>
                    <a:pt x="819" y="66"/>
                  </a:cubicBezTo>
                  <a:cubicBezTo>
                    <a:pt x="818" y="66"/>
                    <a:pt x="817" y="66"/>
                    <a:pt x="815" y="65"/>
                  </a:cubicBezTo>
                  <a:cubicBezTo>
                    <a:pt x="814" y="65"/>
                    <a:pt x="813" y="64"/>
                    <a:pt x="812" y="64"/>
                  </a:cubicBezTo>
                  <a:cubicBezTo>
                    <a:pt x="811" y="64"/>
                    <a:pt x="810" y="63"/>
                    <a:pt x="810" y="63"/>
                  </a:cubicBezTo>
                  <a:lnTo>
                    <a:pt x="806" y="73"/>
                  </a:lnTo>
                  <a:cubicBezTo>
                    <a:pt x="807" y="74"/>
                    <a:pt x="810" y="75"/>
                    <a:pt x="813" y="76"/>
                  </a:cubicBezTo>
                  <a:close/>
                  <a:moveTo>
                    <a:pt x="868" y="14"/>
                  </a:moveTo>
                  <a:lnTo>
                    <a:pt x="868" y="14"/>
                  </a:lnTo>
                  <a:lnTo>
                    <a:pt x="857" y="14"/>
                  </a:lnTo>
                  <a:lnTo>
                    <a:pt x="857" y="76"/>
                  </a:lnTo>
                  <a:lnTo>
                    <a:pt x="868" y="76"/>
                  </a:lnTo>
                  <a:lnTo>
                    <a:pt x="868" y="14"/>
                  </a:lnTo>
                  <a:close/>
                  <a:moveTo>
                    <a:pt x="895" y="25"/>
                  </a:moveTo>
                  <a:lnTo>
                    <a:pt x="895" y="25"/>
                  </a:lnTo>
                  <a:lnTo>
                    <a:pt x="895" y="76"/>
                  </a:lnTo>
                  <a:lnTo>
                    <a:pt x="906" y="76"/>
                  </a:lnTo>
                  <a:lnTo>
                    <a:pt x="906" y="25"/>
                  </a:lnTo>
                  <a:lnTo>
                    <a:pt x="925" y="25"/>
                  </a:lnTo>
                  <a:lnTo>
                    <a:pt x="925" y="14"/>
                  </a:lnTo>
                  <a:lnTo>
                    <a:pt x="876" y="14"/>
                  </a:lnTo>
                  <a:lnTo>
                    <a:pt x="876" y="25"/>
                  </a:lnTo>
                  <a:lnTo>
                    <a:pt x="895" y="25"/>
                  </a:lnTo>
                  <a:close/>
                  <a:moveTo>
                    <a:pt x="935" y="76"/>
                  </a:moveTo>
                  <a:lnTo>
                    <a:pt x="935" y="76"/>
                  </a:lnTo>
                  <a:lnTo>
                    <a:pt x="940" y="63"/>
                  </a:lnTo>
                  <a:lnTo>
                    <a:pt x="960" y="63"/>
                  </a:lnTo>
                  <a:lnTo>
                    <a:pt x="964" y="76"/>
                  </a:lnTo>
                  <a:lnTo>
                    <a:pt x="975" y="76"/>
                  </a:lnTo>
                  <a:lnTo>
                    <a:pt x="953" y="14"/>
                  </a:lnTo>
                  <a:lnTo>
                    <a:pt x="945" y="14"/>
                  </a:lnTo>
                  <a:lnTo>
                    <a:pt x="923" y="76"/>
                  </a:lnTo>
                  <a:lnTo>
                    <a:pt x="935" y="76"/>
                  </a:lnTo>
                  <a:close/>
                  <a:moveTo>
                    <a:pt x="948" y="39"/>
                  </a:moveTo>
                  <a:lnTo>
                    <a:pt x="948" y="39"/>
                  </a:lnTo>
                  <a:lnTo>
                    <a:pt x="949" y="29"/>
                  </a:lnTo>
                  <a:lnTo>
                    <a:pt x="950" y="29"/>
                  </a:lnTo>
                  <a:lnTo>
                    <a:pt x="952" y="39"/>
                  </a:lnTo>
                  <a:lnTo>
                    <a:pt x="956" y="53"/>
                  </a:lnTo>
                  <a:lnTo>
                    <a:pt x="943" y="53"/>
                  </a:lnTo>
                  <a:lnTo>
                    <a:pt x="948" y="39"/>
                  </a:lnTo>
                  <a:close/>
                  <a:moveTo>
                    <a:pt x="936" y="9"/>
                  </a:moveTo>
                  <a:lnTo>
                    <a:pt x="936" y="9"/>
                  </a:lnTo>
                  <a:cubicBezTo>
                    <a:pt x="937" y="10"/>
                    <a:pt x="939" y="11"/>
                    <a:pt x="941" y="11"/>
                  </a:cubicBezTo>
                  <a:cubicBezTo>
                    <a:pt x="943" y="11"/>
                    <a:pt x="945" y="10"/>
                    <a:pt x="946" y="9"/>
                  </a:cubicBezTo>
                  <a:cubicBezTo>
                    <a:pt x="947" y="8"/>
                    <a:pt x="948" y="7"/>
                    <a:pt x="948" y="5"/>
                  </a:cubicBezTo>
                  <a:cubicBezTo>
                    <a:pt x="948" y="4"/>
                    <a:pt x="947" y="2"/>
                    <a:pt x="946" y="1"/>
                  </a:cubicBezTo>
                  <a:cubicBezTo>
                    <a:pt x="945" y="0"/>
                    <a:pt x="943" y="0"/>
                    <a:pt x="941" y="0"/>
                  </a:cubicBezTo>
                  <a:cubicBezTo>
                    <a:pt x="939" y="0"/>
                    <a:pt x="937" y="0"/>
                    <a:pt x="936" y="1"/>
                  </a:cubicBezTo>
                  <a:cubicBezTo>
                    <a:pt x="935" y="2"/>
                    <a:pt x="934" y="4"/>
                    <a:pt x="934" y="5"/>
                  </a:cubicBezTo>
                  <a:cubicBezTo>
                    <a:pt x="934" y="7"/>
                    <a:pt x="935" y="8"/>
                    <a:pt x="936" y="9"/>
                  </a:cubicBezTo>
                  <a:close/>
                  <a:moveTo>
                    <a:pt x="955" y="9"/>
                  </a:moveTo>
                  <a:lnTo>
                    <a:pt x="955" y="9"/>
                  </a:lnTo>
                  <a:cubicBezTo>
                    <a:pt x="956" y="10"/>
                    <a:pt x="957" y="11"/>
                    <a:pt x="960" y="11"/>
                  </a:cubicBezTo>
                  <a:cubicBezTo>
                    <a:pt x="962" y="11"/>
                    <a:pt x="964" y="10"/>
                    <a:pt x="965" y="9"/>
                  </a:cubicBezTo>
                  <a:cubicBezTo>
                    <a:pt x="966" y="8"/>
                    <a:pt x="966" y="7"/>
                    <a:pt x="966" y="5"/>
                  </a:cubicBezTo>
                  <a:cubicBezTo>
                    <a:pt x="966" y="4"/>
                    <a:pt x="966" y="2"/>
                    <a:pt x="965" y="1"/>
                  </a:cubicBezTo>
                  <a:cubicBezTo>
                    <a:pt x="964" y="0"/>
                    <a:pt x="962" y="0"/>
                    <a:pt x="960" y="0"/>
                  </a:cubicBezTo>
                  <a:cubicBezTo>
                    <a:pt x="957" y="0"/>
                    <a:pt x="956" y="0"/>
                    <a:pt x="955" y="1"/>
                  </a:cubicBezTo>
                  <a:cubicBezTo>
                    <a:pt x="954" y="2"/>
                    <a:pt x="953" y="4"/>
                    <a:pt x="953" y="5"/>
                  </a:cubicBezTo>
                  <a:cubicBezTo>
                    <a:pt x="953" y="7"/>
                    <a:pt x="954" y="8"/>
                    <a:pt x="955" y="9"/>
                  </a:cubicBezTo>
                  <a:close/>
                  <a:moveTo>
                    <a:pt x="993" y="25"/>
                  </a:moveTo>
                  <a:lnTo>
                    <a:pt x="993" y="25"/>
                  </a:lnTo>
                  <a:lnTo>
                    <a:pt x="993" y="76"/>
                  </a:lnTo>
                  <a:lnTo>
                    <a:pt x="1004" y="76"/>
                  </a:lnTo>
                  <a:lnTo>
                    <a:pt x="1004" y="25"/>
                  </a:lnTo>
                  <a:lnTo>
                    <a:pt x="1023" y="25"/>
                  </a:lnTo>
                  <a:lnTo>
                    <a:pt x="1023" y="14"/>
                  </a:lnTo>
                  <a:lnTo>
                    <a:pt x="974" y="14"/>
                  </a:lnTo>
                  <a:lnTo>
                    <a:pt x="974" y="25"/>
                  </a:lnTo>
                  <a:lnTo>
                    <a:pt x="993" y="25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277816" y="311151"/>
              <a:ext cx="190502" cy="61913"/>
            </a:xfrm>
            <a:custGeom>
              <a:avLst/>
              <a:gdLst>
                <a:gd name="T0" fmla="*/ 0 w 198"/>
                <a:gd name="T1" fmla="*/ 31 h 62"/>
                <a:gd name="T2" fmla="*/ 0 w 198"/>
                <a:gd name="T3" fmla="*/ 31 h 62"/>
                <a:gd name="T4" fmla="*/ 0 w 198"/>
                <a:gd name="T5" fmla="*/ 62 h 62"/>
                <a:gd name="T6" fmla="*/ 198 w 198"/>
                <a:gd name="T7" fmla="*/ 62 h 62"/>
                <a:gd name="T8" fmla="*/ 198 w 198"/>
                <a:gd name="T9" fmla="*/ 29 h 62"/>
                <a:gd name="T10" fmla="*/ 98 w 198"/>
                <a:gd name="T11" fmla="*/ 0 h 62"/>
                <a:gd name="T12" fmla="*/ 0 w 198"/>
                <a:gd name="T13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62">
                  <a:moveTo>
                    <a:pt x="0" y="3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198" y="62"/>
                  </a:lnTo>
                  <a:lnTo>
                    <a:pt x="198" y="29"/>
                  </a:lnTo>
                  <a:lnTo>
                    <a:pt x="9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252416" y="384176"/>
              <a:ext cx="87314" cy="177800"/>
            </a:xfrm>
            <a:custGeom>
              <a:avLst/>
              <a:gdLst>
                <a:gd name="T0" fmla="*/ 52 w 92"/>
                <a:gd name="T1" fmla="*/ 0 h 179"/>
                <a:gd name="T2" fmla="*/ 52 w 92"/>
                <a:gd name="T3" fmla="*/ 0 h 179"/>
                <a:gd name="T4" fmla="*/ 92 w 92"/>
                <a:gd name="T5" fmla="*/ 0 h 179"/>
                <a:gd name="T6" fmla="*/ 40 w 92"/>
                <a:gd name="T7" fmla="*/ 179 h 179"/>
                <a:gd name="T8" fmla="*/ 0 w 92"/>
                <a:gd name="T9" fmla="*/ 179 h 179"/>
                <a:gd name="T10" fmla="*/ 52 w 92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79">
                  <a:moveTo>
                    <a:pt x="52" y="0"/>
                  </a:moveTo>
                  <a:lnTo>
                    <a:pt x="52" y="0"/>
                  </a:lnTo>
                  <a:lnTo>
                    <a:pt x="92" y="0"/>
                  </a:lnTo>
                  <a:lnTo>
                    <a:pt x="40" y="179"/>
                  </a:lnTo>
                  <a:lnTo>
                    <a:pt x="0" y="17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407993" y="384176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407991" y="450851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07988" y="519113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8431534" y="1050634"/>
            <a:ext cx="1457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14.09.2018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45520" cy="4707570"/>
          </a:xfrm>
          <a:prstGeom prst="rect">
            <a:avLst/>
          </a:prstGeom>
        </p:spPr>
        <p:txBody>
          <a:bodyPr/>
          <a:lstStyle>
            <a:lvl1pPr>
              <a:spcAft>
                <a:spcPts val="300"/>
              </a:spcAft>
              <a:defRPr sz="2000"/>
            </a:lvl1pPr>
            <a:lvl2pPr marL="444500" indent="-266700">
              <a:spcBef>
                <a:spcPts val="300"/>
              </a:spcBef>
              <a:spcAft>
                <a:spcPts val="600"/>
              </a:spcAft>
              <a:buClrTx/>
              <a:buFont typeface="Calibri" pitchFamily="34" charset="0"/>
              <a:buChar char="•"/>
              <a:defRPr sz="1600"/>
            </a:lvl2pPr>
            <a:lvl3pPr marL="896938" indent="-266700">
              <a:spcAft>
                <a:spcPts val="300"/>
              </a:spcAft>
              <a:defRPr sz="1600"/>
            </a:lvl3pPr>
            <a:lvl4pPr>
              <a:spcAft>
                <a:spcPts val="300"/>
              </a:spcAft>
              <a:defRPr sz="1600"/>
            </a:lvl4pPr>
            <a:lvl5pPr>
              <a:spcAft>
                <a:spcPts val="300"/>
              </a:spcAft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6413" y="6629400"/>
            <a:ext cx="9399587" cy="228600"/>
          </a:xfrm>
          <a:prstGeom prst="rect">
            <a:avLst/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77825" y="6629400"/>
            <a:ext cx="414338" cy="228600"/>
          </a:xfrm>
          <a:prstGeom prst="parallelogram">
            <a:avLst>
              <a:gd name="adj" fmla="val 27406"/>
            </a:avLst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5841268"/>
            <a:ext cx="9906000" cy="0"/>
          </a:xfrm>
          <a:prstGeom prst="line">
            <a:avLst/>
          </a:prstGeom>
          <a:noFill/>
          <a:ln w="25400">
            <a:solidFill>
              <a:srgbClr val="B92819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de-DE" dirty="0">
              <a:latin typeface="+mj-lt"/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891257" y="5970661"/>
            <a:ext cx="41404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just"/>
            <a:r>
              <a:rPr lang="de-DE" sz="1000" b="1" baseline="0" dirty="0" smtClean="0">
                <a:latin typeface="Calibri" pitchFamily="34" charset="0"/>
                <a:cs typeface="Arial" pitchFamily="34" charset="0"/>
              </a:rPr>
              <a:t>Patel, Oza, Varsani</a:t>
            </a:r>
          </a:p>
          <a:p>
            <a:pPr algn="l"/>
            <a:r>
              <a:rPr lang="de-DE" sz="1000" b="0" baseline="0" dirty="0" smtClean="0">
                <a:latin typeface="Calibri" pitchFamily="34" charset="0"/>
                <a:cs typeface="Arial" pitchFamily="34" charset="0"/>
              </a:rPr>
              <a:t>Juniorprofessorship for Electromobility</a:t>
            </a:r>
            <a:endParaRPr lang="de-DE" sz="1000" b="0" dirty="0">
              <a:latin typeface="Calibri" pitchFamily="34" charset="0"/>
              <a:cs typeface="Arial" pitchFamily="34" charset="0"/>
            </a:endParaRPr>
          </a:p>
          <a:p>
            <a:pPr algn="just"/>
            <a:r>
              <a:rPr lang="de-DE" sz="1000" b="0" dirty="0" smtClean="0">
                <a:latin typeface="Calibri" pitchFamily="34" charset="0"/>
                <a:cs typeface="Arial" pitchFamily="34" charset="0"/>
              </a:rPr>
              <a:t>TU</a:t>
            </a:r>
            <a:r>
              <a:rPr lang="de-DE" sz="1000" b="0" baseline="0" dirty="0" smtClean="0">
                <a:latin typeface="Calibri" pitchFamily="34" charset="0"/>
                <a:cs typeface="Arial" pitchFamily="34" charset="0"/>
              </a:rPr>
              <a:t> Kaiserslautern</a:t>
            </a:r>
            <a:endParaRPr lang="de-DE" sz="1000" b="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2878138" y="0"/>
            <a:ext cx="7027862" cy="908720"/>
          </a:xfrm>
          <a:prstGeom prst="rect">
            <a:avLst/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auto">
          <a:xfrm>
            <a:off x="2541686" y="0"/>
            <a:ext cx="4427538" cy="908720"/>
          </a:xfrm>
          <a:prstGeom prst="parallelogram">
            <a:avLst>
              <a:gd name="adj" fmla="val 24849"/>
            </a:avLst>
          </a:prstGeom>
          <a:solidFill>
            <a:srgbClr val="005F8C"/>
          </a:solidFill>
          <a:ln w="9525">
            <a:solidFill>
              <a:srgbClr val="005F8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j-lt"/>
            </a:endParaRPr>
          </a:p>
        </p:txBody>
      </p:sp>
      <p:sp>
        <p:nvSpPr>
          <p:cNvPr id="1035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2878138" y="0"/>
            <a:ext cx="7004050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Klicken Sie, um das Titelformat zu bearbeiten</a:t>
            </a:r>
          </a:p>
        </p:txBody>
      </p:sp>
      <p:sp>
        <p:nvSpPr>
          <p:cNvPr id="35" name="Textplatzhalter 10"/>
          <p:cNvSpPr txBox="1">
            <a:spLocks/>
          </p:cNvSpPr>
          <p:nvPr userDrawn="1"/>
        </p:nvSpPr>
        <p:spPr>
          <a:xfrm>
            <a:off x="5061012" y="6012000"/>
            <a:ext cx="4680520" cy="460153"/>
          </a:xfrm>
          <a:prstGeom prst="rect">
            <a:avLst/>
          </a:prstGeom>
        </p:spPr>
        <p:txBody>
          <a:bodyPr tIns="0" bIns="0"/>
          <a:lstStyle/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Seminar Electromobility SS 2018</a:t>
            </a: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r>
              <a:rPr lang="en-US" sz="1000" b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Energy Management Of Parallel Mild Hybrid Electric Vehicle</a:t>
            </a:r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342900" marR="0" lvl="0" indent="-3429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BCCE"/>
              </a:buClr>
              <a:buSzTx/>
              <a:buFontTx/>
              <a:buNone/>
              <a:tabLst/>
              <a:defRPr/>
            </a:pPr>
            <a:fld id="{4C7A5AAA-0048-4D2A-A3CF-13C9E2774CD6}" type="slidenum">
              <a:rPr kumimoji="0" lang="de-DE" sz="1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‹#›</a:t>
            </a:fld>
            <a:endParaRPr kumimoji="0" lang="de-DE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4" name="Freeform 1"/>
          <p:cNvSpPr>
            <a:spLocks noChangeArrowheads="1"/>
          </p:cNvSpPr>
          <p:nvPr userDrawn="1"/>
        </p:nvSpPr>
        <p:spPr bwMode="auto">
          <a:xfrm>
            <a:off x="450850" y="6333257"/>
            <a:ext cx="96838" cy="192087"/>
          </a:xfrm>
          <a:custGeom>
            <a:avLst/>
            <a:gdLst>
              <a:gd name="T0" fmla="*/ 0 w 268"/>
              <a:gd name="T1" fmla="*/ 0 h 534"/>
              <a:gd name="T2" fmla="*/ 267 w 268"/>
              <a:gd name="T3" fmla="*/ 266 h 534"/>
              <a:gd name="T4" fmla="*/ 0 w 268"/>
              <a:gd name="T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0" y="0"/>
                </a:moveTo>
                <a:lnTo>
                  <a:pt x="267" y="266"/>
                </a:lnTo>
                <a:lnTo>
                  <a:pt x="0" y="533"/>
                </a:lnTo>
              </a:path>
            </a:pathLst>
          </a:custGeom>
          <a:noFill/>
          <a:ln w="360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6" name="Oval 2"/>
          <p:cNvSpPr>
            <a:spLocks noChangeArrowheads="1"/>
          </p:cNvSpPr>
          <p:nvPr userDrawn="1"/>
        </p:nvSpPr>
        <p:spPr bwMode="auto">
          <a:xfrm>
            <a:off x="284163" y="5998294"/>
            <a:ext cx="479425" cy="479425"/>
          </a:xfrm>
          <a:prstGeom prst="ellipse">
            <a:avLst/>
          </a:prstGeom>
          <a:solidFill>
            <a:srgbClr val="005F8C"/>
          </a:solidFill>
          <a:ln w="9525">
            <a:solidFill>
              <a:srgbClr val="005F8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7" name="Oval 3"/>
          <p:cNvSpPr>
            <a:spLocks noChangeArrowheads="1"/>
          </p:cNvSpPr>
          <p:nvPr userDrawn="1"/>
        </p:nvSpPr>
        <p:spPr bwMode="auto">
          <a:xfrm>
            <a:off x="379413" y="6093544"/>
            <a:ext cx="287337" cy="287338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38" name="Freeform 4"/>
          <p:cNvSpPr>
            <a:spLocks noChangeArrowheads="1"/>
          </p:cNvSpPr>
          <p:nvPr userDrawn="1"/>
        </p:nvSpPr>
        <p:spPr bwMode="auto">
          <a:xfrm>
            <a:off x="487363" y="5949082"/>
            <a:ext cx="96837" cy="192087"/>
          </a:xfrm>
          <a:custGeom>
            <a:avLst/>
            <a:gdLst>
              <a:gd name="T0" fmla="*/ 267 w 268"/>
              <a:gd name="T1" fmla="*/ 533 h 534"/>
              <a:gd name="T2" fmla="*/ 0 w 268"/>
              <a:gd name="T3" fmla="*/ 267 h 534"/>
              <a:gd name="T4" fmla="*/ 267 w 268"/>
              <a:gd name="T5" fmla="*/ 0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267" y="533"/>
                </a:moveTo>
                <a:lnTo>
                  <a:pt x="0" y="267"/>
                </a:lnTo>
                <a:lnTo>
                  <a:pt x="267" y="0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39" name="Freeform 5"/>
          <p:cNvSpPr>
            <a:spLocks noChangeArrowheads="1"/>
          </p:cNvSpPr>
          <p:nvPr userDrawn="1"/>
        </p:nvSpPr>
        <p:spPr bwMode="auto">
          <a:xfrm>
            <a:off x="463550" y="6333257"/>
            <a:ext cx="96838" cy="192087"/>
          </a:xfrm>
          <a:custGeom>
            <a:avLst/>
            <a:gdLst>
              <a:gd name="T0" fmla="*/ 0 w 268"/>
              <a:gd name="T1" fmla="*/ 0 h 534"/>
              <a:gd name="T2" fmla="*/ 267 w 268"/>
              <a:gd name="T3" fmla="*/ 266 h 534"/>
              <a:gd name="T4" fmla="*/ 0 w 268"/>
              <a:gd name="T5" fmla="*/ 53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8" h="534">
                <a:moveTo>
                  <a:pt x="0" y="0"/>
                </a:moveTo>
                <a:lnTo>
                  <a:pt x="267" y="266"/>
                </a:lnTo>
                <a:lnTo>
                  <a:pt x="0" y="533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0" name="Freeform 6"/>
          <p:cNvSpPr>
            <a:spLocks noChangeArrowheads="1"/>
          </p:cNvSpPr>
          <p:nvPr userDrawn="1"/>
        </p:nvSpPr>
        <p:spPr bwMode="auto">
          <a:xfrm>
            <a:off x="234950" y="6177682"/>
            <a:ext cx="192088" cy="96837"/>
          </a:xfrm>
          <a:custGeom>
            <a:avLst/>
            <a:gdLst>
              <a:gd name="T0" fmla="*/ 533 w 534"/>
              <a:gd name="T1" fmla="*/ 0 h 268"/>
              <a:gd name="T2" fmla="*/ 267 w 534"/>
              <a:gd name="T3" fmla="*/ 267 h 268"/>
              <a:gd name="T4" fmla="*/ 0 w 534"/>
              <a:gd name="T5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268">
                <a:moveTo>
                  <a:pt x="533" y="0"/>
                </a:moveTo>
                <a:lnTo>
                  <a:pt x="267" y="267"/>
                </a:lnTo>
                <a:lnTo>
                  <a:pt x="0" y="0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sp>
        <p:nvSpPr>
          <p:cNvPr id="41" name="Freeform 7"/>
          <p:cNvSpPr>
            <a:spLocks noChangeArrowheads="1"/>
          </p:cNvSpPr>
          <p:nvPr userDrawn="1"/>
        </p:nvSpPr>
        <p:spPr bwMode="auto">
          <a:xfrm>
            <a:off x="619125" y="6201494"/>
            <a:ext cx="192088" cy="96838"/>
          </a:xfrm>
          <a:custGeom>
            <a:avLst/>
            <a:gdLst>
              <a:gd name="T0" fmla="*/ 0 w 534"/>
              <a:gd name="T1" fmla="*/ 267 h 268"/>
              <a:gd name="T2" fmla="*/ 266 w 534"/>
              <a:gd name="T3" fmla="*/ 0 h 268"/>
              <a:gd name="T4" fmla="*/ 533 w 534"/>
              <a:gd name="T5" fmla="*/ 267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4" h="268">
                <a:moveTo>
                  <a:pt x="0" y="267"/>
                </a:moveTo>
                <a:lnTo>
                  <a:pt x="266" y="0"/>
                </a:lnTo>
                <a:lnTo>
                  <a:pt x="533" y="267"/>
                </a:lnTo>
              </a:path>
            </a:pathLst>
          </a:custGeom>
          <a:noFill/>
          <a:ln w="21600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dirty="0"/>
          </a:p>
        </p:txBody>
      </p:sp>
      <p:grpSp>
        <p:nvGrpSpPr>
          <p:cNvPr id="19" name="Gruppieren 18"/>
          <p:cNvGrpSpPr>
            <a:grpSpLocks noChangeAspect="1"/>
          </p:cNvGrpSpPr>
          <p:nvPr userDrawn="1"/>
        </p:nvGrpSpPr>
        <p:grpSpPr>
          <a:xfrm>
            <a:off x="275417" y="238360"/>
            <a:ext cx="2157303" cy="432000"/>
            <a:chOff x="252416" y="311151"/>
            <a:chExt cx="1260491" cy="252411"/>
          </a:xfrm>
        </p:grpSpPr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530231" y="474662"/>
              <a:ext cx="982676" cy="88900"/>
            </a:xfrm>
            <a:custGeom>
              <a:avLst/>
              <a:gdLst>
                <a:gd name="T0" fmla="*/ 46 w 1023"/>
                <a:gd name="T1" fmla="*/ 88 h 89"/>
                <a:gd name="T2" fmla="*/ 63 w 1023"/>
                <a:gd name="T3" fmla="*/ 1 h 89"/>
                <a:gd name="T4" fmla="*/ 0 w 1023"/>
                <a:gd name="T5" fmla="*/ 1 h 89"/>
                <a:gd name="T6" fmla="*/ 99 w 1023"/>
                <a:gd name="T7" fmla="*/ 70 h 89"/>
                <a:gd name="T8" fmla="*/ 106 w 1023"/>
                <a:gd name="T9" fmla="*/ 1 h 89"/>
                <a:gd name="T10" fmla="*/ 113 w 1023"/>
                <a:gd name="T11" fmla="*/ 22 h 89"/>
                <a:gd name="T12" fmla="*/ 111 w 1023"/>
                <a:gd name="T13" fmla="*/ 36 h 89"/>
                <a:gd name="T14" fmla="*/ 182 w 1023"/>
                <a:gd name="T15" fmla="*/ 88 h 89"/>
                <a:gd name="T16" fmla="*/ 237 w 1023"/>
                <a:gd name="T17" fmla="*/ 88 h 89"/>
                <a:gd name="T18" fmla="*/ 247 w 1023"/>
                <a:gd name="T19" fmla="*/ 44 h 89"/>
                <a:gd name="T20" fmla="*/ 220 w 1023"/>
                <a:gd name="T21" fmla="*/ 17 h 89"/>
                <a:gd name="T22" fmla="*/ 243 w 1023"/>
                <a:gd name="T23" fmla="*/ 1 h 89"/>
                <a:gd name="T24" fmla="*/ 201 w 1023"/>
                <a:gd name="T25" fmla="*/ 25 h 89"/>
                <a:gd name="T26" fmla="*/ 237 w 1023"/>
                <a:gd name="T27" fmla="*/ 58 h 89"/>
                <a:gd name="T28" fmla="*/ 213 w 1023"/>
                <a:gd name="T29" fmla="*/ 73 h 89"/>
                <a:gd name="T30" fmla="*/ 328 w 1023"/>
                <a:gd name="T31" fmla="*/ 88 h 89"/>
                <a:gd name="T32" fmla="*/ 324 w 1023"/>
                <a:gd name="T33" fmla="*/ 51 h 89"/>
                <a:gd name="T34" fmla="*/ 327 w 1023"/>
                <a:gd name="T35" fmla="*/ 1 h 89"/>
                <a:gd name="T36" fmla="*/ 364 w 1023"/>
                <a:gd name="T37" fmla="*/ 88 h 89"/>
                <a:gd name="T38" fmla="*/ 392 w 1023"/>
                <a:gd name="T39" fmla="*/ 55 h 89"/>
                <a:gd name="T40" fmla="*/ 393 w 1023"/>
                <a:gd name="T41" fmla="*/ 5 h 89"/>
                <a:gd name="T42" fmla="*/ 353 w 1023"/>
                <a:gd name="T43" fmla="*/ 1 h 89"/>
                <a:gd name="T44" fmla="*/ 364 w 1023"/>
                <a:gd name="T45" fmla="*/ 16 h 89"/>
                <a:gd name="T46" fmla="*/ 382 w 1023"/>
                <a:gd name="T47" fmla="*/ 38 h 89"/>
                <a:gd name="T48" fmla="*/ 434 w 1023"/>
                <a:gd name="T49" fmla="*/ 88 h 89"/>
                <a:gd name="T50" fmla="*/ 480 w 1023"/>
                <a:gd name="T51" fmla="*/ 62 h 89"/>
                <a:gd name="T52" fmla="*/ 445 w 1023"/>
                <a:gd name="T53" fmla="*/ 29 h 89"/>
                <a:gd name="T54" fmla="*/ 473 w 1023"/>
                <a:gd name="T55" fmla="*/ 19 h 89"/>
                <a:gd name="T56" fmla="*/ 434 w 1023"/>
                <a:gd name="T57" fmla="*/ 6 h 89"/>
                <a:gd name="T58" fmla="*/ 445 w 1023"/>
                <a:gd name="T59" fmla="*/ 49 h 89"/>
                <a:gd name="T60" fmla="*/ 449 w 1023"/>
                <a:gd name="T61" fmla="*/ 74 h 89"/>
                <a:gd name="T62" fmla="*/ 424 w 1023"/>
                <a:gd name="T63" fmla="*/ 84 h 89"/>
                <a:gd name="T64" fmla="*/ 514 w 1023"/>
                <a:gd name="T65" fmla="*/ 73 h 89"/>
                <a:gd name="T66" fmla="*/ 579 w 1023"/>
                <a:gd name="T67" fmla="*/ 88 h 89"/>
                <a:gd name="T68" fmla="*/ 635 w 1023"/>
                <a:gd name="T69" fmla="*/ 88 h 89"/>
                <a:gd name="T70" fmla="*/ 596 w 1023"/>
                <a:gd name="T71" fmla="*/ 36 h 89"/>
                <a:gd name="T72" fmla="*/ 609 w 1023"/>
                <a:gd name="T73" fmla="*/ 55 h 89"/>
                <a:gd name="T74" fmla="*/ 692 w 1023"/>
                <a:gd name="T75" fmla="*/ 87 h 89"/>
                <a:gd name="T76" fmla="*/ 694 w 1023"/>
                <a:gd name="T77" fmla="*/ 1 h 89"/>
                <a:gd name="T78" fmla="*/ 668 w 1023"/>
                <a:gd name="T79" fmla="*/ 70 h 89"/>
                <a:gd name="T80" fmla="*/ 648 w 1023"/>
                <a:gd name="T81" fmla="*/ 59 h 89"/>
                <a:gd name="T82" fmla="*/ 765 w 1023"/>
                <a:gd name="T83" fmla="*/ 88 h 89"/>
                <a:gd name="T84" fmla="*/ 723 w 1023"/>
                <a:gd name="T85" fmla="*/ 16 h 89"/>
                <a:gd name="T86" fmla="*/ 823 w 1023"/>
                <a:gd name="T87" fmla="*/ 73 h 89"/>
                <a:gd name="T88" fmla="*/ 823 w 1023"/>
                <a:gd name="T89" fmla="*/ 16 h 89"/>
                <a:gd name="T90" fmla="*/ 859 w 1023"/>
                <a:gd name="T91" fmla="*/ 88 h 89"/>
                <a:gd name="T92" fmla="*/ 921 w 1023"/>
                <a:gd name="T93" fmla="*/ 88 h 89"/>
                <a:gd name="T94" fmla="*/ 931 w 1023"/>
                <a:gd name="T95" fmla="*/ 24 h 89"/>
                <a:gd name="T96" fmla="*/ 895 w 1023"/>
                <a:gd name="T97" fmla="*/ 0 h 89"/>
                <a:gd name="T98" fmla="*/ 893 w 1023"/>
                <a:gd name="T99" fmla="*/ 88 h 89"/>
                <a:gd name="T100" fmla="*/ 912 w 1023"/>
                <a:gd name="T101" fmla="*/ 18 h 89"/>
                <a:gd name="T102" fmla="*/ 893 w 1023"/>
                <a:gd name="T103" fmla="*/ 16 h 89"/>
                <a:gd name="T104" fmla="*/ 972 w 1023"/>
                <a:gd name="T105" fmla="*/ 29 h 89"/>
                <a:gd name="T106" fmla="*/ 1007 w 1023"/>
                <a:gd name="T107" fmla="*/ 1 h 89"/>
                <a:gd name="T108" fmla="*/ 969 w 1023"/>
                <a:gd name="T109" fmla="*/ 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23" h="89">
                  <a:moveTo>
                    <a:pt x="16" y="88"/>
                  </a:moveTo>
                  <a:lnTo>
                    <a:pt x="16" y="88"/>
                  </a:lnTo>
                  <a:lnTo>
                    <a:pt x="16" y="51"/>
                  </a:lnTo>
                  <a:lnTo>
                    <a:pt x="21" y="51"/>
                  </a:lnTo>
                  <a:lnTo>
                    <a:pt x="46" y="88"/>
                  </a:lnTo>
                  <a:lnTo>
                    <a:pt x="67" y="88"/>
                  </a:lnTo>
                  <a:lnTo>
                    <a:pt x="39" y="47"/>
                  </a:lnTo>
                  <a:lnTo>
                    <a:pt x="31" y="43"/>
                  </a:lnTo>
                  <a:lnTo>
                    <a:pt x="38" y="38"/>
                  </a:lnTo>
                  <a:lnTo>
                    <a:pt x="63" y="1"/>
                  </a:lnTo>
                  <a:lnTo>
                    <a:pt x="44" y="1"/>
                  </a:lnTo>
                  <a:lnTo>
                    <a:pt x="20" y="38"/>
                  </a:lnTo>
                  <a:lnTo>
                    <a:pt x="16" y="40"/>
                  </a:lnTo>
                  <a:lnTo>
                    <a:pt x="16" y="1"/>
                  </a:lnTo>
                  <a:lnTo>
                    <a:pt x="0" y="1"/>
                  </a:lnTo>
                  <a:lnTo>
                    <a:pt x="0" y="88"/>
                  </a:lnTo>
                  <a:lnTo>
                    <a:pt x="16" y="88"/>
                  </a:lnTo>
                  <a:close/>
                  <a:moveTo>
                    <a:pt x="93" y="88"/>
                  </a:moveTo>
                  <a:lnTo>
                    <a:pt x="93" y="88"/>
                  </a:lnTo>
                  <a:lnTo>
                    <a:pt x="99" y="70"/>
                  </a:lnTo>
                  <a:lnTo>
                    <a:pt x="128" y="70"/>
                  </a:lnTo>
                  <a:lnTo>
                    <a:pt x="133" y="88"/>
                  </a:lnTo>
                  <a:lnTo>
                    <a:pt x="149" y="88"/>
                  </a:lnTo>
                  <a:lnTo>
                    <a:pt x="118" y="1"/>
                  </a:lnTo>
                  <a:lnTo>
                    <a:pt x="106" y="1"/>
                  </a:lnTo>
                  <a:lnTo>
                    <a:pt x="77" y="88"/>
                  </a:lnTo>
                  <a:lnTo>
                    <a:pt x="93" y="88"/>
                  </a:lnTo>
                  <a:close/>
                  <a:moveTo>
                    <a:pt x="111" y="36"/>
                  </a:moveTo>
                  <a:lnTo>
                    <a:pt x="111" y="36"/>
                  </a:lnTo>
                  <a:lnTo>
                    <a:pt x="113" y="22"/>
                  </a:lnTo>
                  <a:lnTo>
                    <a:pt x="114" y="22"/>
                  </a:lnTo>
                  <a:lnTo>
                    <a:pt x="116" y="36"/>
                  </a:lnTo>
                  <a:lnTo>
                    <a:pt x="123" y="55"/>
                  </a:lnTo>
                  <a:lnTo>
                    <a:pt x="104" y="55"/>
                  </a:lnTo>
                  <a:lnTo>
                    <a:pt x="111" y="36"/>
                  </a:lnTo>
                  <a:close/>
                  <a:moveTo>
                    <a:pt x="182" y="1"/>
                  </a:moveTo>
                  <a:lnTo>
                    <a:pt x="182" y="1"/>
                  </a:lnTo>
                  <a:lnTo>
                    <a:pt x="166" y="1"/>
                  </a:lnTo>
                  <a:lnTo>
                    <a:pt x="166" y="88"/>
                  </a:lnTo>
                  <a:lnTo>
                    <a:pt x="182" y="88"/>
                  </a:lnTo>
                  <a:lnTo>
                    <a:pt x="182" y="1"/>
                  </a:lnTo>
                  <a:close/>
                  <a:moveTo>
                    <a:pt x="209" y="88"/>
                  </a:moveTo>
                  <a:lnTo>
                    <a:pt x="209" y="88"/>
                  </a:lnTo>
                  <a:cubicBezTo>
                    <a:pt x="214" y="89"/>
                    <a:pt x="219" y="89"/>
                    <a:pt x="225" y="89"/>
                  </a:cubicBezTo>
                  <a:cubicBezTo>
                    <a:pt x="230" y="89"/>
                    <a:pt x="234" y="89"/>
                    <a:pt x="237" y="88"/>
                  </a:cubicBezTo>
                  <a:cubicBezTo>
                    <a:pt x="241" y="87"/>
                    <a:pt x="245" y="85"/>
                    <a:pt x="247" y="83"/>
                  </a:cubicBezTo>
                  <a:cubicBezTo>
                    <a:pt x="250" y="80"/>
                    <a:pt x="252" y="78"/>
                    <a:pt x="253" y="74"/>
                  </a:cubicBezTo>
                  <a:cubicBezTo>
                    <a:pt x="255" y="71"/>
                    <a:pt x="256" y="67"/>
                    <a:pt x="256" y="62"/>
                  </a:cubicBezTo>
                  <a:cubicBezTo>
                    <a:pt x="256" y="58"/>
                    <a:pt x="255" y="54"/>
                    <a:pt x="253" y="51"/>
                  </a:cubicBezTo>
                  <a:cubicBezTo>
                    <a:pt x="251" y="48"/>
                    <a:pt x="249" y="46"/>
                    <a:pt x="247" y="44"/>
                  </a:cubicBezTo>
                  <a:cubicBezTo>
                    <a:pt x="244" y="41"/>
                    <a:pt x="241" y="40"/>
                    <a:pt x="238" y="38"/>
                  </a:cubicBezTo>
                  <a:cubicBezTo>
                    <a:pt x="234" y="37"/>
                    <a:pt x="231" y="35"/>
                    <a:pt x="228" y="34"/>
                  </a:cubicBezTo>
                  <a:cubicBezTo>
                    <a:pt x="225" y="32"/>
                    <a:pt x="223" y="31"/>
                    <a:pt x="220" y="29"/>
                  </a:cubicBezTo>
                  <a:cubicBezTo>
                    <a:pt x="218" y="28"/>
                    <a:pt x="217" y="26"/>
                    <a:pt x="217" y="23"/>
                  </a:cubicBezTo>
                  <a:cubicBezTo>
                    <a:pt x="217" y="21"/>
                    <a:pt x="218" y="19"/>
                    <a:pt x="220" y="17"/>
                  </a:cubicBezTo>
                  <a:cubicBezTo>
                    <a:pt x="222" y="15"/>
                    <a:pt x="225" y="15"/>
                    <a:pt x="229" y="15"/>
                  </a:cubicBezTo>
                  <a:cubicBezTo>
                    <a:pt x="233" y="15"/>
                    <a:pt x="237" y="15"/>
                    <a:pt x="241" y="16"/>
                  </a:cubicBezTo>
                  <a:cubicBezTo>
                    <a:pt x="244" y="17"/>
                    <a:pt x="247" y="18"/>
                    <a:pt x="249" y="19"/>
                  </a:cubicBezTo>
                  <a:lnTo>
                    <a:pt x="254" y="5"/>
                  </a:lnTo>
                  <a:cubicBezTo>
                    <a:pt x="251" y="3"/>
                    <a:pt x="247" y="2"/>
                    <a:pt x="243" y="1"/>
                  </a:cubicBezTo>
                  <a:cubicBezTo>
                    <a:pt x="239" y="0"/>
                    <a:pt x="234" y="0"/>
                    <a:pt x="229" y="0"/>
                  </a:cubicBezTo>
                  <a:cubicBezTo>
                    <a:pt x="225" y="0"/>
                    <a:pt x="221" y="0"/>
                    <a:pt x="218" y="1"/>
                  </a:cubicBezTo>
                  <a:cubicBezTo>
                    <a:pt x="215" y="2"/>
                    <a:pt x="212" y="4"/>
                    <a:pt x="209" y="6"/>
                  </a:cubicBezTo>
                  <a:cubicBezTo>
                    <a:pt x="207" y="8"/>
                    <a:pt x="205" y="10"/>
                    <a:pt x="203" y="14"/>
                  </a:cubicBezTo>
                  <a:cubicBezTo>
                    <a:pt x="202" y="17"/>
                    <a:pt x="201" y="20"/>
                    <a:pt x="201" y="25"/>
                  </a:cubicBezTo>
                  <a:cubicBezTo>
                    <a:pt x="201" y="29"/>
                    <a:pt x="202" y="33"/>
                    <a:pt x="204" y="36"/>
                  </a:cubicBezTo>
                  <a:cubicBezTo>
                    <a:pt x="206" y="39"/>
                    <a:pt x="208" y="42"/>
                    <a:pt x="211" y="44"/>
                  </a:cubicBezTo>
                  <a:cubicBezTo>
                    <a:pt x="214" y="46"/>
                    <a:pt x="217" y="48"/>
                    <a:pt x="221" y="49"/>
                  </a:cubicBezTo>
                  <a:cubicBezTo>
                    <a:pt x="224" y="51"/>
                    <a:pt x="227" y="52"/>
                    <a:pt x="230" y="54"/>
                  </a:cubicBezTo>
                  <a:cubicBezTo>
                    <a:pt x="233" y="55"/>
                    <a:pt x="236" y="56"/>
                    <a:pt x="237" y="58"/>
                  </a:cubicBezTo>
                  <a:cubicBezTo>
                    <a:pt x="239" y="60"/>
                    <a:pt x="240" y="62"/>
                    <a:pt x="240" y="64"/>
                  </a:cubicBezTo>
                  <a:cubicBezTo>
                    <a:pt x="240" y="68"/>
                    <a:pt x="238" y="70"/>
                    <a:pt x="236" y="72"/>
                  </a:cubicBezTo>
                  <a:cubicBezTo>
                    <a:pt x="233" y="73"/>
                    <a:pt x="229" y="74"/>
                    <a:pt x="224" y="74"/>
                  </a:cubicBezTo>
                  <a:cubicBezTo>
                    <a:pt x="222" y="74"/>
                    <a:pt x="220" y="74"/>
                    <a:pt x="218" y="74"/>
                  </a:cubicBezTo>
                  <a:cubicBezTo>
                    <a:pt x="216" y="73"/>
                    <a:pt x="214" y="73"/>
                    <a:pt x="213" y="73"/>
                  </a:cubicBezTo>
                  <a:cubicBezTo>
                    <a:pt x="211" y="72"/>
                    <a:pt x="209" y="72"/>
                    <a:pt x="208" y="71"/>
                  </a:cubicBezTo>
                  <a:cubicBezTo>
                    <a:pt x="206" y="70"/>
                    <a:pt x="205" y="70"/>
                    <a:pt x="204" y="69"/>
                  </a:cubicBezTo>
                  <a:lnTo>
                    <a:pt x="199" y="84"/>
                  </a:lnTo>
                  <a:cubicBezTo>
                    <a:pt x="201" y="85"/>
                    <a:pt x="205" y="86"/>
                    <a:pt x="209" y="88"/>
                  </a:cubicBezTo>
                  <a:close/>
                  <a:moveTo>
                    <a:pt x="328" y="88"/>
                  </a:moveTo>
                  <a:lnTo>
                    <a:pt x="328" y="88"/>
                  </a:lnTo>
                  <a:lnTo>
                    <a:pt x="328" y="73"/>
                  </a:lnTo>
                  <a:lnTo>
                    <a:pt x="292" y="73"/>
                  </a:lnTo>
                  <a:lnTo>
                    <a:pt x="292" y="51"/>
                  </a:lnTo>
                  <a:lnTo>
                    <a:pt x="324" y="51"/>
                  </a:lnTo>
                  <a:lnTo>
                    <a:pt x="324" y="36"/>
                  </a:lnTo>
                  <a:lnTo>
                    <a:pt x="292" y="36"/>
                  </a:lnTo>
                  <a:lnTo>
                    <a:pt x="292" y="16"/>
                  </a:lnTo>
                  <a:lnTo>
                    <a:pt x="327" y="16"/>
                  </a:lnTo>
                  <a:lnTo>
                    <a:pt x="327" y="1"/>
                  </a:lnTo>
                  <a:lnTo>
                    <a:pt x="276" y="1"/>
                  </a:lnTo>
                  <a:lnTo>
                    <a:pt x="276" y="88"/>
                  </a:lnTo>
                  <a:lnTo>
                    <a:pt x="328" y="88"/>
                  </a:lnTo>
                  <a:close/>
                  <a:moveTo>
                    <a:pt x="364" y="88"/>
                  </a:moveTo>
                  <a:lnTo>
                    <a:pt x="364" y="88"/>
                  </a:lnTo>
                  <a:lnTo>
                    <a:pt x="364" y="52"/>
                  </a:lnTo>
                  <a:lnTo>
                    <a:pt x="373" y="54"/>
                  </a:lnTo>
                  <a:lnTo>
                    <a:pt x="392" y="88"/>
                  </a:lnTo>
                  <a:lnTo>
                    <a:pt x="412" y="88"/>
                  </a:lnTo>
                  <a:lnTo>
                    <a:pt x="392" y="55"/>
                  </a:lnTo>
                  <a:lnTo>
                    <a:pt x="386" y="51"/>
                  </a:lnTo>
                  <a:cubicBezTo>
                    <a:pt x="391" y="49"/>
                    <a:pt x="395" y="46"/>
                    <a:pt x="398" y="42"/>
                  </a:cubicBezTo>
                  <a:cubicBezTo>
                    <a:pt x="401" y="37"/>
                    <a:pt x="402" y="31"/>
                    <a:pt x="402" y="24"/>
                  </a:cubicBezTo>
                  <a:cubicBezTo>
                    <a:pt x="402" y="20"/>
                    <a:pt x="401" y="16"/>
                    <a:pt x="400" y="13"/>
                  </a:cubicBezTo>
                  <a:cubicBezTo>
                    <a:pt x="398" y="9"/>
                    <a:pt x="395" y="7"/>
                    <a:pt x="393" y="5"/>
                  </a:cubicBezTo>
                  <a:cubicBezTo>
                    <a:pt x="390" y="3"/>
                    <a:pt x="386" y="2"/>
                    <a:pt x="383" y="1"/>
                  </a:cubicBezTo>
                  <a:cubicBezTo>
                    <a:pt x="379" y="1"/>
                    <a:pt x="375" y="0"/>
                    <a:pt x="371" y="0"/>
                  </a:cubicBezTo>
                  <a:cubicBezTo>
                    <a:pt x="370" y="0"/>
                    <a:pt x="368" y="0"/>
                    <a:pt x="366" y="0"/>
                  </a:cubicBezTo>
                  <a:cubicBezTo>
                    <a:pt x="364" y="0"/>
                    <a:pt x="362" y="0"/>
                    <a:pt x="360" y="1"/>
                  </a:cubicBezTo>
                  <a:cubicBezTo>
                    <a:pt x="358" y="1"/>
                    <a:pt x="356" y="1"/>
                    <a:pt x="353" y="1"/>
                  </a:cubicBezTo>
                  <a:cubicBezTo>
                    <a:pt x="351" y="2"/>
                    <a:pt x="349" y="2"/>
                    <a:pt x="348" y="2"/>
                  </a:cubicBezTo>
                  <a:lnTo>
                    <a:pt x="348" y="88"/>
                  </a:lnTo>
                  <a:lnTo>
                    <a:pt x="364" y="88"/>
                  </a:lnTo>
                  <a:close/>
                  <a:moveTo>
                    <a:pt x="364" y="16"/>
                  </a:moveTo>
                  <a:lnTo>
                    <a:pt x="364" y="16"/>
                  </a:lnTo>
                  <a:cubicBezTo>
                    <a:pt x="365" y="16"/>
                    <a:pt x="366" y="15"/>
                    <a:pt x="368" y="15"/>
                  </a:cubicBezTo>
                  <a:cubicBezTo>
                    <a:pt x="369" y="15"/>
                    <a:pt x="371" y="15"/>
                    <a:pt x="373" y="15"/>
                  </a:cubicBezTo>
                  <a:cubicBezTo>
                    <a:pt x="377" y="15"/>
                    <a:pt x="380" y="16"/>
                    <a:pt x="383" y="18"/>
                  </a:cubicBezTo>
                  <a:cubicBezTo>
                    <a:pt x="385" y="20"/>
                    <a:pt x="386" y="23"/>
                    <a:pt x="386" y="27"/>
                  </a:cubicBezTo>
                  <a:cubicBezTo>
                    <a:pt x="386" y="32"/>
                    <a:pt x="385" y="35"/>
                    <a:pt x="382" y="38"/>
                  </a:cubicBezTo>
                  <a:cubicBezTo>
                    <a:pt x="379" y="40"/>
                    <a:pt x="375" y="41"/>
                    <a:pt x="371" y="41"/>
                  </a:cubicBezTo>
                  <a:lnTo>
                    <a:pt x="364" y="41"/>
                  </a:lnTo>
                  <a:lnTo>
                    <a:pt x="364" y="16"/>
                  </a:lnTo>
                  <a:close/>
                  <a:moveTo>
                    <a:pt x="434" y="88"/>
                  </a:moveTo>
                  <a:lnTo>
                    <a:pt x="434" y="88"/>
                  </a:lnTo>
                  <a:cubicBezTo>
                    <a:pt x="438" y="89"/>
                    <a:pt x="444" y="89"/>
                    <a:pt x="449" y="89"/>
                  </a:cubicBezTo>
                  <a:cubicBezTo>
                    <a:pt x="454" y="89"/>
                    <a:pt x="458" y="89"/>
                    <a:pt x="462" y="88"/>
                  </a:cubicBezTo>
                  <a:cubicBezTo>
                    <a:pt x="466" y="87"/>
                    <a:pt x="469" y="85"/>
                    <a:pt x="472" y="83"/>
                  </a:cubicBezTo>
                  <a:cubicBezTo>
                    <a:pt x="474" y="80"/>
                    <a:pt x="476" y="78"/>
                    <a:pt x="478" y="74"/>
                  </a:cubicBezTo>
                  <a:cubicBezTo>
                    <a:pt x="479" y="71"/>
                    <a:pt x="480" y="67"/>
                    <a:pt x="480" y="62"/>
                  </a:cubicBezTo>
                  <a:cubicBezTo>
                    <a:pt x="480" y="58"/>
                    <a:pt x="479" y="54"/>
                    <a:pt x="478" y="51"/>
                  </a:cubicBezTo>
                  <a:cubicBezTo>
                    <a:pt x="476" y="48"/>
                    <a:pt x="474" y="46"/>
                    <a:pt x="471" y="44"/>
                  </a:cubicBezTo>
                  <a:cubicBezTo>
                    <a:pt x="468" y="41"/>
                    <a:pt x="466" y="40"/>
                    <a:pt x="462" y="38"/>
                  </a:cubicBezTo>
                  <a:cubicBezTo>
                    <a:pt x="459" y="37"/>
                    <a:pt x="456" y="35"/>
                    <a:pt x="453" y="34"/>
                  </a:cubicBezTo>
                  <a:cubicBezTo>
                    <a:pt x="450" y="32"/>
                    <a:pt x="447" y="31"/>
                    <a:pt x="445" y="29"/>
                  </a:cubicBezTo>
                  <a:cubicBezTo>
                    <a:pt x="443" y="28"/>
                    <a:pt x="442" y="26"/>
                    <a:pt x="442" y="23"/>
                  </a:cubicBezTo>
                  <a:cubicBezTo>
                    <a:pt x="442" y="21"/>
                    <a:pt x="443" y="19"/>
                    <a:pt x="445" y="17"/>
                  </a:cubicBezTo>
                  <a:cubicBezTo>
                    <a:pt x="447" y="15"/>
                    <a:pt x="450" y="15"/>
                    <a:pt x="454" y="15"/>
                  </a:cubicBezTo>
                  <a:cubicBezTo>
                    <a:pt x="458" y="15"/>
                    <a:pt x="462" y="15"/>
                    <a:pt x="465" y="16"/>
                  </a:cubicBezTo>
                  <a:cubicBezTo>
                    <a:pt x="469" y="17"/>
                    <a:pt x="471" y="18"/>
                    <a:pt x="473" y="19"/>
                  </a:cubicBezTo>
                  <a:lnTo>
                    <a:pt x="478" y="5"/>
                  </a:lnTo>
                  <a:cubicBezTo>
                    <a:pt x="475" y="3"/>
                    <a:pt x="472" y="2"/>
                    <a:pt x="468" y="1"/>
                  </a:cubicBezTo>
                  <a:cubicBezTo>
                    <a:pt x="463" y="0"/>
                    <a:pt x="459" y="0"/>
                    <a:pt x="454" y="0"/>
                  </a:cubicBezTo>
                  <a:cubicBezTo>
                    <a:pt x="450" y="0"/>
                    <a:pt x="446" y="0"/>
                    <a:pt x="442" y="1"/>
                  </a:cubicBezTo>
                  <a:cubicBezTo>
                    <a:pt x="439" y="2"/>
                    <a:pt x="436" y="4"/>
                    <a:pt x="434" y="6"/>
                  </a:cubicBezTo>
                  <a:cubicBezTo>
                    <a:pt x="431" y="8"/>
                    <a:pt x="429" y="10"/>
                    <a:pt x="428" y="14"/>
                  </a:cubicBezTo>
                  <a:cubicBezTo>
                    <a:pt x="426" y="17"/>
                    <a:pt x="426" y="20"/>
                    <a:pt x="426" y="25"/>
                  </a:cubicBezTo>
                  <a:cubicBezTo>
                    <a:pt x="426" y="29"/>
                    <a:pt x="427" y="33"/>
                    <a:pt x="429" y="36"/>
                  </a:cubicBezTo>
                  <a:cubicBezTo>
                    <a:pt x="431" y="39"/>
                    <a:pt x="433" y="42"/>
                    <a:pt x="436" y="44"/>
                  </a:cubicBezTo>
                  <a:cubicBezTo>
                    <a:pt x="439" y="46"/>
                    <a:pt x="442" y="48"/>
                    <a:pt x="445" y="49"/>
                  </a:cubicBezTo>
                  <a:cubicBezTo>
                    <a:pt x="449" y="51"/>
                    <a:pt x="452" y="52"/>
                    <a:pt x="455" y="54"/>
                  </a:cubicBezTo>
                  <a:cubicBezTo>
                    <a:pt x="458" y="55"/>
                    <a:pt x="460" y="56"/>
                    <a:pt x="462" y="58"/>
                  </a:cubicBezTo>
                  <a:cubicBezTo>
                    <a:pt x="463" y="60"/>
                    <a:pt x="464" y="62"/>
                    <a:pt x="464" y="64"/>
                  </a:cubicBezTo>
                  <a:cubicBezTo>
                    <a:pt x="464" y="68"/>
                    <a:pt x="463" y="70"/>
                    <a:pt x="460" y="72"/>
                  </a:cubicBezTo>
                  <a:cubicBezTo>
                    <a:pt x="457" y="73"/>
                    <a:pt x="454" y="74"/>
                    <a:pt x="449" y="74"/>
                  </a:cubicBezTo>
                  <a:cubicBezTo>
                    <a:pt x="447" y="74"/>
                    <a:pt x="445" y="74"/>
                    <a:pt x="443" y="74"/>
                  </a:cubicBezTo>
                  <a:cubicBezTo>
                    <a:pt x="441" y="73"/>
                    <a:pt x="439" y="73"/>
                    <a:pt x="437" y="73"/>
                  </a:cubicBezTo>
                  <a:cubicBezTo>
                    <a:pt x="435" y="72"/>
                    <a:pt x="434" y="72"/>
                    <a:pt x="432" y="71"/>
                  </a:cubicBezTo>
                  <a:cubicBezTo>
                    <a:pt x="431" y="70"/>
                    <a:pt x="430" y="70"/>
                    <a:pt x="429" y="69"/>
                  </a:cubicBezTo>
                  <a:lnTo>
                    <a:pt x="424" y="84"/>
                  </a:lnTo>
                  <a:cubicBezTo>
                    <a:pt x="426" y="85"/>
                    <a:pt x="429" y="86"/>
                    <a:pt x="434" y="88"/>
                  </a:cubicBezTo>
                  <a:close/>
                  <a:moveTo>
                    <a:pt x="553" y="88"/>
                  </a:moveTo>
                  <a:lnTo>
                    <a:pt x="553" y="88"/>
                  </a:lnTo>
                  <a:lnTo>
                    <a:pt x="553" y="73"/>
                  </a:lnTo>
                  <a:lnTo>
                    <a:pt x="514" y="73"/>
                  </a:lnTo>
                  <a:lnTo>
                    <a:pt x="514" y="1"/>
                  </a:lnTo>
                  <a:lnTo>
                    <a:pt x="498" y="1"/>
                  </a:lnTo>
                  <a:lnTo>
                    <a:pt x="498" y="88"/>
                  </a:lnTo>
                  <a:lnTo>
                    <a:pt x="553" y="88"/>
                  </a:lnTo>
                  <a:close/>
                  <a:moveTo>
                    <a:pt x="579" y="88"/>
                  </a:moveTo>
                  <a:lnTo>
                    <a:pt x="579" y="88"/>
                  </a:lnTo>
                  <a:lnTo>
                    <a:pt x="585" y="70"/>
                  </a:lnTo>
                  <a:lnTo>
                    <a:pt x="613" y="70"/>
                  </a:lnTo>
                  <a:lnTo>
                    <a:pt x="619" y="88"/>
                  </a:lnTo>
                  <a:lnTo>
                    <a:pt x="635" y="88"/>
                  </a:lnTo>
                  <a:lnTo>
                    <a:pt x="604" y="1"/>
                  </a:lnTo>
                  <a:lnTo>
                    <a:pt x="592" y="1"/>
                  </a:lnTo>
                  <a:lnTo>
                    <a:pt x="562" y="88"/>
                  </a:lnTo>
                  <a:lnTo>
                    <a:pt x="579" y="88"/>
                  </a:lnTo>
                  <a:close/>
                  <a:moveTo>
                    <a:pt x="596" y="36"/>
                  </a:moveTo>
                  <a:lnTo>
                    <a:pt x="596" y="36"/>
                  </a:lnTo>
                  <a:lnTo>
                    <a:pt x="599" y="22"/>
                  </a:lnTo>
                  <a:lnTo>
                    <a:pt x="600" y="22"/>
                  </a:lnTo>
                  <a:lnTo>
                    <a:pt x="602" y="36"/>
                  </a:lnTo>
                  <a:lnTo>
                    <a:pt x="609" y="55"/>
                  </a:lnTo>
                  <a:lnTo>
                    <a:pt x="590" y="55"/>
                  </a:lnTo>
                  <a:lnTo>
                    <a:pt x="596" y="36"/>
                  </a:lnTo>
                  <a:close/>
                  <a:moveTo>
                    <a:pt x="680" y="89"/>
                  </a:moveTo>
                  <a:lnTo>
                    <a:pt x="680" y="89"/>
                  </a:lnTo>
                  <a:cubicBezTo>
                    <a:pt x="684" y="89"/>
                    <a:pt x="688" y="88"/>
                    <a:pt x="692" y="87"/>
                  </a:cubicBezTo>
                  <a:cubicBezTo>
                    <a:pt x="696" y="86"/>
                    <a:pt x="699" y="84"/>
                    <a:pt x="702" y="81"/>
                  </a:cubicBezTo>
                  <a:cubicBezTo>
                    <a:pt x="704" y="79"/>
                    <a:pt x="706" y="75"/>
                    <a:pt x="708" y="71"/>
                  </a:cubicBezTo>
                  <a:cubicBezTo>
                    <a:pt x="709" y="67"/>
                    <a:pt x="710" y="63"/>
                    <a:pt x="710" y="57"/>
                  </a:cubicBezTo>
                  <a:lnTo>
                    <a:pt x="710" y="1"/>
                  </a:lnTo>
                  <a:lnTo>
                    <a:pt x="694" y="1"/>
                  </a:lnTo>
                  <a:lnTo>
                    <a:pt x="694" y="56"/>
                  </a:lnTo>
                  <a:cubicBezTo>
                    <a:pt x="694" y="62"/>
                    <a:pt x="693" y="67"/>
                    <a:pt x="691" y="70"/>
                  </a:cubicBezTo>
                  <a:cubicBezTo>
                    <a:pt x="688" y="73"/>
                    <a:pt x="684" y="74"/>
                    <a:pt x="679" y="74"/>
                  </a:cubicBezTo>
                  <a:cubicBezTo>
                    <a:pt x="677" y="74"/>
                    <a:pt x="674" y="74"/>
                    <a:pt x="672" y="73"/>
                  </a:cubicBezTo>
                  <a:cubicBezTo>
                    <a:pt x="670" y="72"/>
                    <a:pt x="669" y="71"/>
                    <a:pt x="668" y="70"/>
                  </a:cubicBezTo>
                  <a:cubicBezTo>
                    <a:pt x="666" y="69"/>
                    <a:pt x="665" y="67"/>
                    <a:pt x="665" y="64"/>
                  </a:cubicBezTo>
                  <a:cubicBezTo>
                    <a:pt x="664" y="62"/>
                    <a:pt x="664" y="59"/>
                    <a:pt x="664" y="56"/>
                  </a:cubicBezTo>
                  <a:lnTo>
                    <a:pt x="664" y="1"/>
                  </a:lnTo>
                  <a:lnTo>
                    <a:pt x="648" y="1"/>
                  </a:lnTo>
                  <a:lnTo>
                    <a:pt x="648" y="59"/>
                  </a:lnTo>
                  <a:cubicBezTo>
                    <a:pt x="648" y="79"/>
                    <a:pt x="658" y="89"/>
                    <a:pt x="680" y="89"/>
                  </a:cubicBezTo>
                  <a:close/>
                  <a:moveTo>
                    <a:pt x="749" y="16"/>
                  </a:moveTo>
                  <a:lnTo>
                    <a:pt x="749" y="16"/>
                  </a:lnTo>
                  <a:lnTo>
                    <a:pt x="749" y="88"/>
                  </a:lnTo>
                  <a:lnTo>
                    <a:pt x="765" y="88"/>
                  </a:lnTo>
                  <a:lnTo>
                    <a:pt x="765" y="16"/>
                  </a:lnTo>
                  <a:lnTo>
                    <a:pt x="791" y="16"/>
                  </a:lnTo>
                  <a:lnTo>
                    <a:pt x="791" y="1"/>
                  </a:lnTo>
                  <a:lnTo>
                    <a:pt x="723" y="1"/>
                  </a:lnTo>
                  <a:lnTo>
                    <a:pt x="723" y="16"/>
                  </a:lnTo>
                  <a:lnTo>
                    <a:pt x="749" y="16"/>
                  </a:lnTo>
                  <a:close/>
                  <a:moveTo>
                    <a:pt x="859" y="88"/>
                  </a:moveTo>
                  <a:lnTo>
                    <a:pt x="859" y="88"/>
                  </a:lnTo>
                  <a:lnTo>
                    <a:pt x="859" y="73"/>
                  </a:lnTo>
                  <a:lnTo>
                    <a:pt x="823" y="73"/>
                  </a:lnTo>
                  <a:lnTo>
                    <a:pt x="823" y="51"/>
                  </a:lnTo>
                  <a:lnTo>
                    <a:pt x="855" y="51"/>
                  </a:lnTo>
                  <a:lnTo>
                    <a:pt x="855" y="36"/>
                  </a:lnTo>
                  <a:lnTo>
                    <a:pt x="823" y="36"/>
                  </a:lnTo>
                  <a:lnTo>
                    <a:pt x="823" y="16"/>
                  </a:lnTo>
                  <a:lnTo>
                    <a:pt x="859" y="16"/>
                  </a:lnTo>
                  <a:lnTo>
                    <a:pt x="859" y="1"/>
                  </a:lnTo>
                  <a:lnTo>
                    <a:pt x="807" y="1"/>
                  </a:lnTo>
                  <a:lnTo>
                    <a:pt x="807" y="88"/>
                  </a:lnTo>
                  <a:lnTo>
                    <a:pt x="859" y="88"/>
                  </a:lnTo>
                  <a:close/>
                  <a:moveTo>
                    <a:pt x="893" y="88"/>
                  </a:moveTo>
                  <a:lnTo>
                    <a:pt x="893" y="88"/>
                  </a:lnTo>
                  <a:lnTo>
                    <a:pt x="893" y="52"/>
                  </a:lnTo>
                  <a:lnTo>
                    <a:pt x="902" y="54"/>
                  </a:lnTo>
                  <a:lnTo>
                    <a:pt x="921" y="88"/>
                  </a:lnTo>
                  <a:lnTo>
                    <a:pt x="941" y="88"/>
                  </a:lnTo>
                  <a:lnTo>
                    <a:pt x="921" y="55"/>
                  </a:lnTo>
                  <a:lnTo>
                    <a:pt x="915" y="51"/>
                  </a:lnTo>
                  <a:cubicBezTo>
                    <a:pt x="920" y="49"/>
                    <a:pt x="924" y="46"/>
                    <a:pt x="927" y="42"/>
                  </a:cubicBezTo>
                  <a:cubicBezTo>
                    <a:pt x="930" y="37"/>
                    <a:pt x="931" y="31"/>
                    <a:pt x="931" y="24"/>
                  </a:cubicBezTo>
                  <a:cubicBezTo>
                    <a:pt x="931" y="20"/>
                    <a:pt x="930" y="16"/>
                    <a:pt x="929" y="13"/>
                  </a:cubicBezTo>
                  <a:cubicBezTo>
                    <a:pt x="927" y="9"/>
                    <a:pt x="925" y="7"/>
                    <a:pt x="922" y="5"/>
                  </a:cubicBezTo>
                  <a:cubicBezTo>
                    <a:pt x="919" y="3"/>
                    <a:pt x="915" y="2"/>
                    <a:pt x="912" y="1"/>
                  </a:cubicBezTo>
                  <a:cubicBezTo>
                    <a:pt x="908" y="1"/>
                    <a:pt x="904" y="0"/>
                    <a:pt x="900" y="0"/>
                  </a:cubicBezTo>
                  <a:cubicBezTo>
                    <a:pt x="899" y="0"/>
                    <a:pt x="897" y="0"/>
                    <a:pt x="895" y="0"/>
                  </a:cubicBezTo>
                  <a:cubicBezTo>
                    <a:pt x="893" y="0"/>
                    <a:pt x="891" y="0"/>
                    <a:pt x="889" y="1"/>
                  </a:cubicBezTo>
                  <a:cubicBezTo>
                    <a:pt x="887" y="1"/>
                    <a:pt x="885" y="1"/>
                    <a:pt x="883" y="1"/>
                  </a:cubicBezTo>
                  <a:cubicBezTo>
                    <a:pt x="880" y="2"/>
                    <a:pt x="878" y="2"/>
                    <a:pt x="877" y="2"/>
                  </a:cubicBezTo>
                  <a:lnTo>
                    <a:pt x="877" y="88"/>
                  </a:lnTo>
                  <a:lnTo>
                    <a:pt x="893" y="88"/>
                  </a:lnTo>
                  <a:close/>
                  <a:moveTo>
                    <a:pt x="893" y="16"/>
                  </a:moveTo>
                  <a:lnTo>
                    <a:pt x="893" y="16"/>
                  </a:lnTo>
                  <a:cubicBezTo>
                    <a:pt x="894" y="16"/>
                    <a:pt x="895" y="15"/>
                    <a:pt x="897" y="15"/>
                  </a:cubicBezTo>
                  <a:cubicBezTo>
                    <a:pt x="898" y="15"/>
                    <a:pt x="900" y="15"/>
                    <a:pt x="902" y="15"/>
                  </a:cubicBezTo>
                  <a:cubicBezTo>
                    <a:pt x="906" y="15"/>
                    <a:pt x="910" y="16"/>
                    <a:pt x="912" y="18"/>
                  </a:cubicBezTo>
                  <a:cubicBezTo>
                    <a:pt x="914" y="20"/>
                    <a:pt x="915" y="23"/>
                    <a:pt x="915" y="27"/>
                  </a:cubicBezTo>
                  <a:cubicBezTo>
                    <a:pt x="915" y="32"/>
                    <a:pt x="914" y="35"/>
                    <a:pt x="911" y="38"/>
                  </a:cubicBezTo>
                  <a:cubicBezTo>
                    <a:pt x="908" y="40"/>
                    <a:pt x="905" y="41"/>
                    <a:pt x="900" y="41"/>
                  </a:cubicBezTo>
                  <a:lnTo>
                    <a:pt x="893" y="41"/>
                  </a:lnTo>
                  <a:lnTo>
                    <a:pt x="893" y="16"/>
                  </a:lnTo>
                  <a:close/>
                  <a:moveTo>
                    <a:pt x="973" y="88"/>
                  </a:moveTo>
                  <a:lnTo>
                    <a:pt x="973" y="88"/>
                  </a:lnTo>
                  <a:lnTo>
                    <a:pt x="973" y="43"/>
                  </a:lnTo>
                  <a:lnTo>
                    <a:pt x="971" y="29"/>
                  </a:lnTo>
                  <a:lnTo>
                    <a:pt x="972" y="29"/>
                  </a:lnTo>
                  <a:lnTo>
                    <a:pt x="978" y="43"/>
                  </a:lnTo>
                  <a:lnTo>
                    <a:pt x="1011" y="88"/>
                  </a:lnTo>
                  <a:lnTo>
                    <a:pt x="1023" y="88"/>
                  </a:lnTo>
                  <a:lnTo>
                    <a:pt x="1023" y="1"/>
                  </a:lnTo>
                  <a:lnTo>
                    <a:pt x="1007" y="1"/>
                  </a:lnTo>
                  <a:lnTo>
                    <a:pt x="1007" y="47"/>
                  </a:lnTo>
                  <a:lnTo>
                    <a:pt x="1009" y="60"/>
                  </a:lnTo>
                  <a:lnTo>
                    <a:pt x="1008" y="60"/>
                  </a:lnTo>
                  <a:lnTo>
                    <a:pt x="1002" y="47"/>
                  </a:lnTo>
                  <a:lnTo>
                    <a:pt x="969" y="1"/>
                  </a:lnTo>
                  <a:lnTo>
                    <a:pt x="957" y="1"/>
                  </a:lnTo>
                  <a:lnTo>
                    <a:pt x="957" y="88"/>
                  </a:lnTo>
                  <a:lnTo>
                    <a:pt x="973" y="88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530231" y="371475"/>
              <a:ext cx="982676" cy="76200"/>
            </a:xfrm>
            <a:custGeom>
              <a:avLst/>
              <a:gdLst>
                <a:gd name="T0" fmla="*/ 49 w 1023"/>
                <a:gd name="T1" fmla="*/ 25 h 77"/>
                <a:gd name="T2" fmla="*/ 93 w 1023"/>
                <a:gd name="T3" fmla="*/ 76 h 77"/>
                <a:gd name="T4" fmla="*/ 67 w 1023"/>
                <a:gd name="T5" fmla="*/ 39 h 77"/>
                <a:gd name="T6" fmla="*/ 93 w 1023"/>
                <a:gd name="T7" fmla="*/ 76 h 77"/>
                <a:gd name="T8" fmla="*/ 135 w 1023"/>
                <a:gd name="T9" fmla="*/ 76 h 77"/>
                <a:gd name="T10" fmla="*/ 116 w 1023"/>
                <a:gd name="T11" fmla="*/ 61 h 77"/>
                <a:gd name="T12" fmla="*/ 139 w 1023"/>
                <a:gd name="T13" fmla="*/ 26 h 77"/>
                <a:gd name="T14" fmla="*/ 102 w 1023"/>
                <a:gd name="T15" fmla="*/ 30 h 77"/>
                <a:gd name="T16" fmla="*/ 186 w 1023"/>
                <a:gd name="T17" fmla="*/ 50 h 77"/>
                <a:gd name="T18" fmla="*/ 163 w 1023"/>
                <a:gd name="T19" fmla="*/ 39 h 77"/>
                <a:gd name="T20" fmla="*/ 221 w 1023"/>
                <a:gd name="T21" fmla="*/ 76 h 77"/>
                <a:gd name="T22" fmla="*/ 256 w 1023"/>
                <a:gd name="T23" fmla="*/ 76 h 77"/>
                <a:gd name="T24" fmla="*/ 241 w 1023"/>
                <a:gd name="T25" fmla="*/ 47 h 77"/>
                <a:gd name="T26" fmla="*/ 280 w 1023"/>
                <a:gd name="T27" fmla="*/ 14 h 77"/>
                <a:gd name="T28" fmla="*/ 297 w 1023"/>
                <a:gd name="T29" fmla="*/ 76 h 77"/>
                <a:gd name="T30" fmla="*/ 328 w 1023"/>
                <a:gd name="T31" fmla="*/ 50 h 77"/>
                <a:gd name="T32" fmla="*/ 305 w 1023"/>
                <a:gd name="T33" fmla="*/ 26 h 77"/>
                <a:gd name="T34" fmla="*/ 312 w 1023"/>
                <a:gd name="T35" fmla="*/ 13 h 77"/>
                <a:gd name="T36" fmla="*/ 299 w 1023"/>
                <a:gd name="T37" fmla="*/ 45 h 77"/>
                <a:gd name="T38" fmla="*/ 308 w 1023"/>
                <a:gd name="T39" fmla="*/ 66 h 77"/>
                <a:gd name="T40" fmla="*/ 297 w 1023"/>
                <a:gd name="T41" fmla="*/ 76 h 77"/>
                <a:gd name="T42" fmla="*/ 373 w 1023"/>
                <a:gd name="T43" fmla="*/ 76 h 77"/>
                <a:gd name="T44" fmla="*/ 354 w 1023"/>
                <a:gd name="T45" fmla="*/ 61 h 77"/>
                <a:gd name="T46" fmla="*/ 377 w 1023"/>
                <a:gd name="T47" fmla="*/ 26 h 77"/>
                <a:gd name="T48" fmla="*/ 340 w 1023"/>
                <a:gd name="T49" fmla="*/ 30 h 77"/>
                <a:gd name="T50" fmla="*/ 424 w 1023"/>
                <a:gd name="T51" fmla="*/ 50 h 77"/>
                <a:gd name="T52" fmla="*/ 401 w 1023"/>
                <a:gd name="T53" fmla="*/ 39 h 77"/>
                <a:gd name="T54" fmla="*/ 484 w 1023"/>
                <a:gd name="T55" fmla="*/ 76 h 77"/>
                <a:gd name="T56" fmla="*/ 459 w 1023"/>
                <a:gd name="T57" fmla="*/ 39 h 77"/>
                <a:gd name="T58" fmla="*/ 484 w 1023"/>
                <a:gd name="T59" fmla="*/ 76 h 77"/>
                <a:gd name="T60" fmla="*/ 561 w 1023"/>
                <a:gd name="T61" fmla="*/ 54 h 77"/>
                <a:gd name="T62" fmla="*/ 534 w 1023"/>
                <a:gd name="T63" fmla="*/ 66 h 77"/>
                <a:gd name="T64" fmla="*/ 516 w 1023"/>
                <a:gd name="T65" fmla="*/ 56 h 77"/>
                <a:gd name="T66" fmla="*/ 582 w 1023"/>
                <a:gd name="T67" fmla="*/ 34 h 77"/>
                <a:gd name="T68" fmla="*/ 608 w 1023"/>
                <a:gd name="T69" fmla="*/ 47 h 77"/>
                <a:gd name="T70" fmla="*/ 572 w 1023"/>
                <a:gd name="T71" fmla="*/ 76 h 77"/>
                <a:gd name="T72" fmla="*/ 643 w 1023"/>
                <a:gd name="T73" fmla="*/ 76 h 77"/>
                <a:gd name="T74" fmla="*/ 691 w 1023"/>
                <a:gd name="T75" fmla="*/ 14 h 77"/>
                <a:gd name="T76" fmla="*/ 650 w 1023"/>
                <a:gd name="T77" fmla="*/ 14 h 77"/>
                <a:gd name="T78" fmla="*/ 720 w 1023"/>
                <a:gd name="T79" fmla="*/ 50 h 77"/>
                <a:gd name="T80" fmla="*/ 746 w 1023"/>
                <a:gd name="T81" fmla="*/ 14 h 77"/>
                <a:gd name="T82" fmla="*/ 767 w 1023"/>
                <a:gd name="T83" fmla="*/ 51 h 77"/>
                <a:gd name="T84" fmla="*/ 791 w 1023"/>
                <a:gd name="T85" fmla="*/ 43 h 77"/>
                <a:gd name="T86" fmla="*/ 768 w 1023"/>
                <a:gd name="T87" fmla="*/ 14 h 77"/>
                <a:gd name="T88" fmla="*/ 767 w 1023"/>
                <a:gd name="T89" fmla="*/ 25 h 77"/>
                <a:gd name="T90" fmla="*/ 780 w 1023"/>
                <a:gd name="T91" fmla="*/ 40 h 77"/>
                <a:gd name="T92" fmla="*/ 824 w 1023"/>
                <a:gd name="T93" fmla="*/ 77 h 77"/>
                <a:gd name="T94" fmla="*/ 840 w 1023"/>
                <a:gd name="T95" fmla="*/ 44 h 77"/>
                <a:gd name="T96" fmla="*/ 827 w 1023"/>
                <a:gd name="T97" fmla="*/ 24 h 77"/>
                <a:gd name="T98" fmla="*/ 819 w 1023"/>
                <a:gd name="T99" fmla="*/ 14 h 77"/>
                <a:gd name="T100" fmla="*/ 821 w 1023"/>
                <a:gd name="T101" fmla="*/ 49 h 77"/>
                <a:gd name="T102" fmla="*/ 819 w 1023"/>
                <a:gd name="T103" fmla="*/ 66 h 77"/>
                <a:gd name="T104" fmla="*/ 868 w 1023"/>
                <a:gd name="T105" fmla="*/ 14 h 77"/>
                <a:gd name="T106" fmla="*/ 895 w 1023"/>
                <a:gd name="T107" fmla="*/ 25 h 77"/>
                <a:gd name="T108" fmla="*/ 925 w 1023"/>
                <a:gd name="T109" fmla="*/ 14 h 77"/>
                <a:gd name="T110" fmla="*/ 940 w 1023"/>
                <a:gd name="T111" fmla="*/ 63 h 77"/>
                <a:gd name="T112" fmla="*/ 923 w 1023"/>
                <a:gd name="T113" fmla="*/ 76 h 77"/>
                <a:gd name="T114" fmla="*/ 952 w 1023"/>
                <a:gd name="T115" fmla="*/ 39 h 77"/>
                <a:gd name="T116" fmla="*/ 941 w 1023"/>
                <a:gd name="T117" fmla="*/ 11 h 77"/>
                <a:gd name="T118" fmla="*/ 934 w 1023"/>
                <a:gd name="T119" fmla="*/ 5 h 77"/>
                <a:gd name="T120" fmla="*/ 966 w 1023"/>
                <a:gd name="T121" fmla="*/ 5 h 77"/>
                <a:gd name="T122" fmla="*/ 993 w 1023"/>
                <a:gd name="T123" fmla="*/ 25 h 77"/>
                <a:gd name="T124" fmla="*/ 1023 w 1023"/>
                <a:gd name="T125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23" h="77">
                  <a:moveTo>
                    <a:pt x="19" y="25"/>
                  </a:moveTo>
                  <a:lnTo>
                    <a:pt x="19" y="25"/>
                  </a:lnTo>
                  <a:lnTo>
                    <a:pt x="19" y="76"/>
                  </a:lnTo>
                  <a:lnTo>
                    <a:pt x="30" y="76"/>
                  </a:lnTo>
                  <a:lnTo>
                    <a:pt x="30" y="25"/>
                  </a:lnTo>
                  <a:lnTo>
                    <a:pt x="49" y="25"/>
                  </a:lnTo>
                  <a:lnTo>
                    <a:pt x="49" y="14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19" y="25"/>
                  </a:lnTo>
                  <a:close/>
                  <a:moveTo>
                    <a:pt x="93" y="76"/>
                  </a:moveTo>
                  <a:lnTo>
                    <a:pt x="93" y="76"/>
                  </a:lnTo>
                  <a:lnTo>
                    <a:pt x="93" y="65"/>
                  </a:lnTo>
                  <a:lnTo>
                    <a:pt x="67" y="65"/>
                  </a:lnTo>
                  <a:lnTo>
                    <a:pt x="67" y="50"/>
                  </a:lnTo>
                  <a:lnTo>
                    <a:pt x="90" y="50"/>
                  </a:lnTo>
                  <a:lnTo>
                    <a:pt x="90" y="39"/>
                  </a:lnTo>
                  <a:lnTo>
                    <a:pt x="67" y="39"/>
                  </a:lnTo>
                  <a:lnTo>
                    <a:pt x="67" y="25"/>
                  </a:lnTo>
                  <a:lnTo>
                    <a:pt x="92" y="25"/>
                  </a:lnTo>
                  <a:lnTo>
                    <a:pt x="92" y="14"/>
                  </a:lnTo>
                  <a:lnTo>
                    <a:pt x="56" y="14"/>
                  </a:lnTo>
                  <a:lnTo>
                    <a:pt x="56" y="76"/>
                  </a:lnTo>
                  <a:lnTo>
                    <a:pt x="93" y="76"/>
                  </a:lnTo>
                  <a:close/>
                  <a:moveTo>
                    <a:pt x="102" y="60"/>
                  </a:moveTo>
                  <a:lnTo>
                    <a:pt x="102" y="60"/>
                  </a:lnTo>
                  <a:cubicBezTo>
                    <a:pt x="103" y="64"/>
                    <a:pt x="105" y="67"/>
                    <a:pt x="107" y="70"/>
                  </a:cubicBezTo>
                  <a:cubicBezTo>
                    <a:pt x="110" y="72"/>
                    <a:pt x="113" y="74"/>
                    <a:pt x="116" y="75"/>
                  </a:cubicBezTo>
                  <a:cubicBezTo>
                    <a:pt x="119" y="77"/>
                    <a:pt x="123" y="77"/>
                    <a:pt x="126" y="77"/>
                  </a:cubicBezTo>
                  <a:cubicBezTo>
                    <a:pt x="129" y="77"/>
                    <a:pt x="132" y="77"/>
                    <a:pt x="135" y="76"/>
                  </a:cubicBezTo>
                  <a:cubicBezTo>
                    <a:pt x="138" y="76"/>
                    <a:pt x="141" y="75"/>
                    <a:pt x="142" y="73"/>
                  </a:cubicBezTo>
                  <a:lnTo>
                    <a:pt x="140" y="64"/>
                  </a:lnTo>
                  <a:cubicBezTo>
                    <a:pt x="139" y="64"/>
                    <a:pt x="137" y="65"/>
                    <a:pt x="135" y="66"/>
                  </a:cubicBezTo>
                  <a:cubicBezTo>
                    <a:pt x="133" y="66"/>
                    <a:pt x="131" y="66"/>
                    <a:pt x="129" y="66"/>
                  </a:cubicBezTo>
                  <a:cubicBezTo>
                    <a:pt x="126" y="66"/>
                    <a:pt x="123" y="66"/>
                    <a:pt x="121" y="65"/>
                  </a:cubicBezTo>
                  <a:cubicBezTo>
                    <a:pt x="119" y="64"/>
                    <a:pt x="117" y="62"/>
                    <a:pt x="116" y="61"/>
                  </a:cubicBezTo>
                  <a:cubicBezTo>
                    <a:pt x="114" y="59"/>
                    <a:pt x="113" y="56"/>
                    <a:pt x="113" y="54"/>
                  </a:cubicBezTo>
                  <a:cubicBezTo>
                    <a:pt x="112" y="51"/>
                    <a:pt x="111" y="48"/>
                    <a:pt x="111" y="45"/>
                  </a:cubicBezTo>
                  <a:cubicBezTo>
                    <a:pt x="111" y="38"/>
                    <a:pt x="113" y="33"/>
                    <a:pt x="116" y="29"/>
                  </a:cubicBezTo>
                  <a:cubicBezTo>
                    <a:pt x="119" y="26"/>
                    <a:pt x="123" y="24"/>
                    <a:pt x="128" y="24"/>
                  </a:cubicBezTo>
                  <a:cubicBezTo>
                    <a:pt x="130" y="24"/>
                    <a:pt x="133" y="24"/>
                    <a:pt x="134" y="24"/>
                  </a:cubicBezTo>
                  <a:cubicBezTo>
                    <a:pt x="136" y="25"/>
                    <a:pt x="138" y="25"/>
                    <a:pt x="139" y="26"/>
                  </a:cubicBezTo>
                  <a:lnTo>
                    <a:pt x="142" y="15"/>
                  </a:lnTo>
                  <a:cubicBezTo>
                    <a:pt x="140" y="15"/>
                    <a:pt x="138" y="14"/>
                    <a:pt x="136" y="14"/>
                  </a:cubicBezTo>
                  <a:cubicBezTo>
                    <a:pt x="133" y="13"/>
                    <a:pt x="130" y="13"/>
                    <a:pt x="127" y="13"/>
                  </a:cubicBezTo>
                  <a:cubicBezTo>
                    <a:pt x="123" y="13"/>
                    <a:pt x="120" y="14"/>
                    <a:pt x="117" y="15"/>
                  </a:cubicBezTo>
                  <a:cubicBezTo>
                    <a:pt x="113" y="16"/>
                    <a:pt x="111" y="18"/>
                    <a:pt x="108" y="20"/>
                  </a:cubicBezTo>
                  <a:cubicBezTo>
                    <a:pt x="106" y="23"/>
                    <a:pt x="104" y="26"/>
                    <a:pt x="102" y="30"/>
                  </a:cubicBezTo>
                  <a:cubicBezTo>
                    <a:pt x="101" y="34"/>
                    <a:pt x="100" y="39"/>
                    <a:pt x="100" y="45"/>
                  </a:cubicBezTo>
                  <a:cubicBezTo>
                    <a:pt x="100" y="51"/>
                    <a:pt x="101" y="56"/>
                    <a:pt x="102" y="60"/>
                  </a:cubicBezTo>
                  <a:close/>
                  <a:moveTo>
                    <a:pt x="163" y="76"/>
                  </a:moveTo>
                  <a:lnTo>
                    <a:pt x="163" y="76"/>
                  </a:lnTo>
                  <a:lnTo>
                    <a:pt x="163" y="50"/>
                  </a:lnTo>
                  <a:lnTo>
                    <a:pt x="186" y="50"/>
                  </a:lnTo>
                  <a:lnTo>
                    <a:pt x="186" y="76"/>
                  </a:lnTo>
                  <a:lnTo>
                    <a:pt x="197" y="76"/>
                  </a:lnTo>
                  <a:lnTo>
                    <a:pt x="197" y="14"/>
                  </a:lnTo>
                  <a:lnTo>
                    <a:pt x="186" y="14"/>
                  </a:lnTo>
                  <a:lnTo>
                    <a:pt x="186" y="39"/>
                  </a:lnTo>
                  <a:lnTo>
                    <a:pt x="163" y="39"/>
                  </a:lnTo>
                  <a:lnTo>
                    <a:pt x="163" y="14"/>
                  </a:lnTo>
                  <a:lnTo>
                    <a:pt x="152" y="14"/>
                  </a:lnTo>
                  <a:lnTo>
                    <a:pt x="152" y="76"/>
                  </a:lnTo>
                  <a:lnTo>
                    <a:pt x="163" y="76"/>
                  </a:lnTo>
                  <a:close/>
                  <a:moveTo>
                    <a:pt x="221" y="76"/>
                  </a:moveTo>
                  <a:lnTo>
                    <a:pt x="221" y="76"/>
                  </a:lnTo>
                  <a:lnTo>
                    <a:pt x="221" y="44"/>
                  </a:lnTo>
                  <a:lnTo>
                    <a:pt x="219" y="34"/>
                  </a:lnTo>
                  <a:lnTo>
                    <a:pt x="220" y="34"/>
                  </a:lnTo>
                  <a:lnTo>
                    <a:pt x="225" y="44"/>
                  </a:lnTo>
                  <a:lnTo>
                    <a:pt x="248" y="76"/>
                  </a:lnTo>
                  <a:lnTo>
                    <a:pt x="256" y="76"/>
                  </a:lnTo>
                  <a:lnTo>
                    <a:pt x="256" y="14"/>
                  </a:lnTo>
                  <a:lnTo>
                    <a:pt x="245" y="14"/>
                  </a:lnTo>
                  <a:lnTo>
                    <a:pt x="245" y="47"/>
                  </a:lnTo>
                  <a:lnTo>
                    <a:pt x="246" y="56"/>
                  </a:lnTo>
                  <a:lnTo>
                    <a:pt x="246" y="56"/>
                  </a:lnTo>
                  <a:lnTo>
                    <a:pt x="241" y="47"/>
                  </a:lnTo>
                  <a:lnTo>
                    <a:pt x="218" y="14"/>
                  </a:lnTo>
                  <a:lnTo>
                    <a:pt x="209" y="14"/>
                  </a:lnTo>
                  <a:lnTo>
                    <a:pt x="209" y="76"/>
                  </a:lnTo>
                  <a:lnTo>
                    <a:pt x="221" y="76"/>
                  </a:lnTo>
                  <a:close/>
                  <a:moveTo>
                    <a:pt x="280" y="14"/>
                  </a:moveTo>
                  <a:lnTo>
                    <a:pt x="280" y="14"/>
                  </a:lnTo>
                  <a:lnTo>
                    <a:pt x="269" y="14"/>
                  </a:lnTo>
                  <a:lnTo>
                    <a:pt x="269" y="76"/>
                  </a:lnTo>
                  <a:lnTo>
                    <a:pt x="280" y="76"/>
                  </a:lnTo>
                  <a:lnTo>
                    <a:pt x="280" y="14"/>
                  </a:lnTo>
                  <a:close/>
                  <a:moveTo>
                    <a:pt x="297" y="76"/>
                  </a:moveTo>
                  <a:lnTo>
                    <a:pt x="297" y="76"/>
                  </a:lnTo>
                  <a:cubicBezTo>
                    <a:pt x="300" y="77"/>
                    <a:pt x="304" y="77"/>
                    <a:pt x="308" y="77"/>
                  </a:cubicBezTo>
                  <a:cubicBezTo>
                    <a:pt x="312" y="77"/>
                    <a:pt x="315" y="77"/>
                    <a:pt x="317" y="76"/>
                  </a:cubicBezTo>
                  <a:cubicBezTo>
                    <a:pt x="320" y="75"/>
                    <a:pt x="322" y="74"/>
                    <a:pt x="324" y="72"/>
                  </a:cubicBezTo>
                  <a:cubicBezTo>
                    <a:pt x="326" y="71"/>
                    <a:pt x="328" y="69"/>
                    <a:pt x="329" y="66"/>
                  </a:cubicBezTo>
                  <a:cubicBezTo>
                    <a:pt x="330" y="64"/>
                    <a:pt x="330" y="61"/>
                    <a:pt x="330" y="58"/>
                  </a:cubicBezTo>
                  <a:cubicBezTo>
                    <a:pt x="330" y="55"/>
                    <a:pt x="330" y="52"/>
                    <a:pt x="328" y="50"/>
                  </a:cubicBezTo>
                  <a:cubicBezTo>
                    <a:pt x="327" y="48"/>
                    <a:pt x="326" y="46"/>
                    <a:pt x="324" y="44"/>
                  </a:cubicBezTo>
                  <a:cubicBezTo>
                    <a:pt x="322" y="43"/>
                    <a:pt x="320" y="42"/>
                    <a:pt x="317" y="41"/>
                  </a:cubicBezTo>
                  <a:cubicBezTo>
                    <a:pt x="315" y="40"/>
                    <a:pt x="313" y="38"/>
                    <a:pt x="311" y="38"/>
                  </a:cubicBezTo>
                  <a:cubicBezTo>
                    <a:pt x="309" y="37"/>
                    <a:pt x="307" y="35"/>
                    <a:pt x="305" y="34"/>
                  </a:cubicBezTo>
                  <a:cubicBezTo>
                    <a:pt x="304" y="33"/>
                    <a:pt x="303" y="32"/>
                    <a:pt x="303" y="30"/>
                  </a:cubicBezTo>
                  <a:cubicBezTo>
                    <a:pt x="303" y="28"/>
                    <a:pt x="304" y="27"/>
                    <a:pt x="305" y="26"/>
                  </a:cubicBezTo>
                  <a:cubicBezTo>
                    <a:pt x="307" y="24"/>
                    <a:pt x="309" y="24"/>
                    <a:pt x="312" y="24"/>
                  </a:cubicBezTo>
                  <a:cubicBezTo>
                    <a:pt x="315" y="24"/>
                    <a:pt x="317" y="24"/>
                    <a:pt x="320" y="25"/>
                  </a:cubicBezTo>
                  <a:cubicBezTo>
                    <a:pt x="322" y="26"/>
                    <a:pt x="324" y="26"/>
                    <a:pt x="325" y="27"/>
                  </a:cubicBezTo>
                  <a:lnTo>
                    <a:pt x="329" y="17"/>
                  </a:lnTo>
                  <a:cubicBezTo>
                    <a:pt x="327" y="16"/>
                    <a:pt x="324" y="15"/>
                    <a:pt x="321" y="14"/>
                  </a:cubicBezTo>
                  <a:cubicBezTo>
                    <a:pt x="318" y="13"/>
                    <a:pt x="315" y="13"/>
                    <a:pt x="312" y="13"/>
                  </a:cubicBezTo>
                  <a:cubicBezTo>
                    <a:pt x="309" y="13"/>
                    <a:pt x="306" y="13"/>
                    <a:pt x="303" y="14"/>
                  </a:cubicBezTo>
                  <a:cubicBezTo>
                    <a:pt x="301" y="15"/>
                    <a:pt x="299" y="16"/>
                    <a:pt x="297" y="17"/>
                  </a:cubicBezTo>
                  <a:cubicBezTo>
                    <a:pt x="295" y="19"/>
                    <a:pt x="294" y="21"/>
                    <a:pt x="293" y="23"/>
                  </a:cubicBezTo>
                  <a:cubicBezTo>
                    <a:pt x="292" y="25"/>
                    <a:pt x="291" y="28"/>
                    <a:pt x="291" y="31"/>
                  </a:cubicBezTo>
                  <a:cubicBezTo>
                    <a:pt x="291" y="34"/>
                    <a:pt x="292" y="37"/>
                    <a:pt x="294" y="39"/>
                  </a:cubicBezTo>
                  <a:cubicBezTo>
                    <a:pt x="295" y="42"/>
                    <a:pt x="297" y="43"/>
                    <a:pt x="299" y="45"/>
                  </a:cubicBezTo>
                  <a:cubicBezTo>
                    <a:pt x="301" y="46"/>
                    <a:pt x="303" y="48"/>
                    <a:pt x="305" y="49"/>
                  </a:cubicBezTo>
                  <a:cubicBezTo>
                    <a:pt x="308" y="50"/>
                    <a:pt x="310" y="51"/>
                    <a:pt x="312" y="52"/>
                  </a:cubicBezTo>
                  <a:cubicBezTo>
                    <a:pt x="314" y="53"/>
                    <a:pt x="316" y="54"/>
                    <a:pt x="317" y="55"/>
                  </a:cubicBezTo>
                  <a:cubicBezTo>
                    <a:pt x="318" y="56"/>
                    <a:pt x="319" y="57"/>
                    <a:pt x="319" y="59"/>
                  </a:cubicBezTo>
                  <a:cubicBezTo>
                    <a:pt x="319" y="62"/>
                    <a:pt x="318" y="63"/>
                    <a:pt x="316" y="65"/>
                  </a:cubicBezTo>
                  <a:cubicBezTo>
                    <a:pt x="314" y="66"/>
                    <a:pt x="311" y="66"/>
                    <a:pt x="308" y="66"/>
                  </a:cubicBezTo>
                  <a:cubicBezTo>
                    <a:pt x="306" y="66"/>
                    <a:pt x="305" y="66"/>
                    <a:pt x="304" y="66"/>
                  </a:cubicBezTo>
                  <a:cubicBezTo>
                    <a:pt x="302" y="66"/>
                    <a:pt x="301" y="66"/>
                    <a:pt x="300" y="65"/>
                  </a:cubicBezTo>
                  <a:cubicBezTo>
                    <a:pt x="298" y="65"/>
                    <a:pt x="297" y="64"/>
                    <a:pt x="296" y="64"/>
                  </a:cubicBezTo>
                  <a:cubicBezTo>
                    <a:pt x="295" y="64"/>
                    <a:pt x="294" y="63"/>
                    <a:pt x="294" y="63"/>
                  </a:cubicBezTo>
                  <a:lnTo>
                    <a:pt x="290" y="73"/>
                  </a:lnTo>
                  <a:cubicBezTo>
                    <a:pt x="291" y="74"/>
                    <a:pt x="294" y="75"/>
                    <a:pt x="297" y="76"/>
                  </a:cubicBezTo>
                  <a:close/>
                  <a:moveTo>
                    <a:pt x="340" y="60"/>
                  </a:moveTo>
                  <a:lnTo>
                    <a:pt x="340" y="60"/>
                  </a:lnTo>
                  <a:cubicBezTo>
                    <a:pt x="341" y="64"/>
                    <a:pt x="343" y="67"/>
                    <a:pt x="346" y="70"/>
                  </a:cubicBezTo>
                  <a:cubicBezTo>
                    <a:pt x="348" y="72"/>
                    <a:pt x="351" y="74"/>
                    <a:pt x="354" y="75"/>
                  </a:cubicBezTo>
                  <a:cubicBezTo>
                    <a:pt x="357" y="77"/>
                    <a:pt x="361" y="77"/>
                    <a:pt x="364" y="77"/>
                  </a:cubicBezTo>
                  <a:cubicBezTo>
                    <a:pt x="367" y="77"/>
                    <a:pt x="370" y="77"/>
                    <a:pt x="373" y="76"/>
                  </a:cubicBezTo>
                  <a:cubicBezTo>
                    <a:pt x="376" y="76"/>
                    <a:pt x="379" y="75"/>
                    <a:pt x="380" y="73"/>
                  </a:cubicBezTo>
                  <a:lnTo>
                    <a:pt x="378" y="64"/>
                  </a:lnTo>
                  <a:cubicBezTo>
                    <a:pt x="377" y="64"/>
                    <a:pt x="375" y="65"/>
                    <a:pt x="373" y="66"/>
                  </a:cubicBezTo>
                  <a:cubicBezTo>
                    <a:pt x="371" y="66"/>
                    <a:pt x="369" y="66"/>
                    <a:pt x="367" y="66"/>
                  </a:cubicBezTo>
                  <a:cubicBezTo>
                    <a:pt x="364" y="66"/>
                    <a:pt x="361" y="66"/>
                    <a:pt x="359" y="65"/>
                  </a:cubicBezTo>
                  <a:cubicBezTo>
                    <a:pt x="357" y="64"/>
                    <a:pt x="355" y="62"/>
                    <a:pt x="354" y="61"/>
                  </a:cubicBezTo>
                  <a:cubicBezTo>
                    <a:pt x="352" y="59"/>
                    <a:pt x="351" y="56"/>
                    <a:pt x="351" y="54"/>
                  </a:cubicBezTo>
                  <a:cubicBezTo>
                    <a:pt x="350" y="51"/>
                    <a:pt x="350" y="48"/>
                    <a:pt x="350" y="45"/>
                  </a:cubicBezTo>
                  <a:cubicBezTo>
                    <a:pt x="350" y="38"/>
                    <a:pt x="351" y="33"/>
                    <a:pt x="354" y="29"/>
                  </a:cubicBezTo>
                  <a:cubicBezTo>
                    <a:pt x="357" y="26"/>
                    <a:pt x="361" y="24"/>
                    <a:pt x="366" y="24"/>
                  </a:cubicBezTo>
                  <a:cubicBezTo>
                    <a:pt x="368" y="24"/>
                    <a:pt x="371" y="24"/>
                    <a:pt x="372" y="24"/>
                  </a:cubicBezTo>
                  <a:cubicBezTo>
                    <a:pt x="374" y="25"/>
                    <a:pt x="376" y="25"/>
                    <a:pt x="377" y="26"/>
                  </a:cubicBezTo>
                  <a:lnTo>
                    <a:pt x="380" y="15"/>
                  </a:lnTo>
                  <a:cubicBezTo>
                    <a:pt x="378" y="15"/>
                    <a:pt x="376" y="14"/>
                    <a:pt x="374" y="14"/>
                  </a:cubicBezTo>
                  <a:cubicBezTo>
                    <a:pt x="371" y="13"/>
                    <a:pt x="368" y="13"/>
                    <a:pt x="365" y="13"/>
                  </a:cubicBezTo>
                  <a:cubicBezTo>
                    <a:pt x="361" y="13"/>
                    <a:pt x="358" y="14"/>
                    <a:pt x="355" y="15"/>
                  </a:cubicBezTo>
                  <a:cubicBezTo>
                    <a:pt x="351" y="16"/>
                    <a:pt x="349" y="18"/>
                    <a:pt x="346" y="20"/>
                  </a:cubicBezTo>
                  <a:cubicBezTo>
                    <a:pt x="344" y="23"/>
                    <a:pt x="342" y="26"/>
                    <a:pt x="340" y="30"/>
                  </a:cubicBezTo>
                  <a:cubicBezTo>
                    <a:pt x="339" y="34"/>
                    <a:pt x="338" y="39"/>
                    <a:pt x="338" y="45"/>
                  </a:cubicBezTo>
                  <a:cubicBezTo>
                    <a:pt x="338" y="51"/>
                    <a:pt x="339" y="56"/>
                    <a:pt x="340" y="60"/>
                  </a:cubicBezTo>
                  <a:close/>
                  <a:moveTo>
                    <a:pt x="401" y="76"/>
                  </a:moveTo>
                  <a:lnTo>
                    <a:pt x="401" y="76"/>
                  </a:lnTo>
                  <a:lnTo>
                    <a:pt x="401" y="50"/>
                  </a:lnTo>
                  <a:lnTo>
                    <a:pt x="424" y="50"/>
                  </a:lnTo>
                  <a:lnTo>
                    <a:pt x="424" y="76"/>
                  </a:lnTo>
                  <a:lnTo>
                    <a:pt x="435" y="76"/>
                  </a:lnTo>
                  <a:lnTo>
                    <a:pt x="435" y="14"/>
                  </a:lnTo>
                  <a:lnTo>
                    <a:pt x="424" y="14"/>
                  </a:lnTo>
                  <a:lnTo>
                    <a:pt x="424" y="39"/>
                  </a:lnTo>
                  <a:lnTo>
                    <a:pt x="401" y="39"/>
                  </a:lnTo>
                  <a:lnTo>
                    <a:pt x="401" y="14"/>
                  </a:lnTo>
                  <a:lnTo>
                    <a:pt x="390" y="14"/>
                  </a:lnTo>
                  <a:lnTo>
                    <a:pt x="390" y="76"/>
                  </a:lnTo>
                  <a:lnTo>
                    <a:pt x="401" y="76"/>
                  </a:lnTo>
                  <a:close/>
                  <a:moveTo>
                    <a:pt x="484" y="76"/>
                  </a:moveTo>
                  <a:lnTo>
                    <a:pt x="484" y="76"/>
                  </a:lnTo>
                  <a:lnTo>
                    <a:pt x="484" y="65"/>
                  </a:lnTo>
                  <a:lnTo>
                    <a:pt x="459" y="65"/>
                  </a:lnTo>
                  <a:lnTo>
                    <a:pt x="459" y="50"/>
                  </a:lnTo>
                  <a:lnTo>
                    <a:pt x="482" y="50"/>
                  </a:lnTo>
                  <a:lnTo>
                    <a:pt x="482" y="39"/>
                  </a:lnTo>
                  <a:lnTo>
                    <a:pt x="459" y="39"/>
                  </a:lnTo>
                  <a:lnTo>
                    <a:pt x="459" y="25"/>
                  </a:lnTo>
                  <a:lnTo>
                    <a:pt x="484" y="25"/>
                  </a:lnTo>
                  <a:lnTo>
                    <a:pt x="484" y="14"/>
                  </a:lnTo>
                  <a:lnTo>
                    <a:pt x="447" y="14"/>
                  </a:lnTo>
                  <a:lnTo>
                    <a:pt x="447" y="76"/>
                  </a:lnTo>
                  <a:lnTo>
                    <a:pt x="484" y="76"/>
                  </a:lnTo>
                  <a:close/>
                  <a:moveTo>
                    <a:pt x="539" y="77"/>
                  </a:moveTo>
                  <a:lnTo>
                    <a:pt x="539" y="77"/>
                  </a:lnTo>
                  <a:cubicBezTo>
                    <a:pt x="542" y="77"/>
                    <a:pt x="545" y="77"/>
                    <a:pt x="548" y="76"/>
                  </a:cubicBezTo>
                  <a:cubicBezTo>
                    <a:pt x="551" y="75"/>
                    <a:pt x="553" y="73"/>
                    <a:pt x="555" y="72"/>
                  </a:cubicBezTo>
                  <a:cubicBezTo>
                    <a:pt x="557" y="70"/>
                    <a:pt x="558" y="67"/>
                    <a:pt x="559" y="64"/>
                  </a:cubicBezTo>
                  <a:cubicBezTo>
                    <a:pt x="560" y="62"/>
                    <a:pt x="561" y="58"/>
                    <a:pt x="561" y="54"/>
                  </a:cubicBezTo>
                  <a:lnTo>
                    <a:pt x="561" y="14"/>
                  </a:lnTo>
                  <a:lnTo>
                    <a:pt x="549" y="14"/>
                  </a:lnTo>
                  <a:lnTo>
                    <a:pt x="549" y="53"/>
                  </a:lnTo>
                  <a:cubicBezTo>
                    <a:pt x="549" y="58"/>
                    <a:pt x="548" y="61"/>
                    <a:pt x="547" y="63"/>
                  </a:cubicBezTo>
                  <a:cubicBezTo>
                    <a:pt x="545" y="65"/>
                    <a:pt x="542" y="66"/>
                    <a:pt x="539" y="66"/>
                  </a:cubicBezTo>
                  <a:cubicBezTo>
                    <a:pt x="537" y="66"/>
                    <a:pt x="535" y="66"/>
                    <a:pt x="534" y="66"/>
                  </a:cubicBezTo>
                  <a:cubicBezTo>
                    <a:pt x="532" y="65"/>
                    <a:pt x="531" y="64"/>
                    <a:pt x="530" y="63"/>
                  </a:cubicBezTo>
                  <a:cubicBezTo>
                    <a:pt x="529" y="62"/>
                    <a:pt x="529" y="61"/>
                    <a:pt x="528" y="59"/>
                  </a:cubicBezTo>
                  <a:cubicBezTo>
                    <a:pt x="528" y="58"/>
                    <a:pt x="528" y="56"/>
                    <a:pt x="528" y="53"/>
                  </a:cubicBezTo>
                  <a:lnTo>
                    <a:pt x="528" y="14"/>
                  </a:lnTo>
                  <a:lnTo>
                    <a:pt x="516" y="14"/>
                  </a:lnTo>
                  <a:lnTo>
                    <a:pt x="516" y="56"/>
                  </a:lnTo>
                  <a:cubicBezTo>
                    <a:pt x="516" y="70"/>
                    <a:pt x="524" y="77"/>
                    <a:pt x="539" y="77"/>
                  </a:cubicBezTo>
                  <a:close/>
                  <a:moveTo>
                    <a:pt x="583" y="76"/>
                  </a:moveTo>
                  <a:lnTo>
                    <a:pt x="583" y="76"/>
                  </a:lnTo>
                  <a:lnTo>
                    <a:pt x="583" y="44"/>
                  </a:lnTo>
                  <a:lnTo>
                    <a:pt x="582" y="34"/>
                  </a:lnTo>
                  <a:lnTo>
                    <a:pt x="582" y="34"/>
                  </a:lnTo>
                  <a:lnTo>
                    <a:pt x="587" y="44"/>
                  </a:lnTo>
                  <a:lnTo>
                    <a:pt x="610" y="76"/>
                  </a:lnTo>
                  <a:lnTo>
                    <a:pt x="619" y="76"/>
                  </a:lnTo>
                  <a:lnTo>
                    <a:pt x="619" y="14"/>
                  </a:lnTo>
                  <a:lnTo>
                    <a:pt x="608" y="14"/>
                  </a:lnTo>
                  <a:lnTo>
                    <a:pt x="608" y="47"/>
                  </a:lnTo>
                  <a:lnTo>
                    <a:pt x="609" y="56"/>
                  </a:lnTo>
                  <a:lnTo>
                    <a:pt x="609" y="56"/>
                  </a:lnTo>
                  <a:lnTo>
                    <a:pt x="604" y="47"/>
                  </a:lnTo>
                  <a:lnTo>
                    <a:pt x="581" y="14"/>
                  </a:lnTo>
                  <a:lnTo>
                    <a:pt x="572" y="14"/>
                  </a:lnTo>
                  <a:lnTo>
                    <a:pt x="572" y="76"/>
                  </a:lnTo>
                  <a:lnTo>
                    <a:pt x="583" y="76"/>
                  </a:lnTo>
                  <a:close/>
                  <a:moveTo>
                    <a:pt x="643" y="14"/>
                  </a:moveTo>
                  <a:lnTo>
                    <a:pt x="643" y="14"/>
                  </a:lnTo>
                  <a:lnTo>
                    <a:pt x="631" y="14"/>
                  </a:lnTo>
                  <a:lnTo>
                    <a:pt x="631" y="76"/>
                  </a:lnTo>
                  <a:lnTo>
                    <a:pt x="643" y="76"/>
                  </a:lnTo>
                  <a:lnTo>
                    <a:pt x="643" y="14"/>
                  </a:lnTo>
                  <a:close/>
                  <a:moveTo>
                    <a:pt x="672" y="76"/>
                  </a:moveTo>
                  <a:lnTo>
                    <a:pt x="672" y="76"/>
                  </a:lnTo>
                  <a:lnTo>
                    <a:pt x="680" y="76"/>
                  </a:lnTo>
                  <a:lnTo>
                    <a:pt x="703" y="14"/>
                  </a:lnTo>
                  <a:lnTo>
                    <a:pt x="691" y="14"/>
                  </a:lnTo>
                  <a:lnTo>
                    <a:pt x="680" y="50"/>
                  </a:lnTo>
                  <a:lnTo>
                    <a:pt x="678" y="61"/>
                  </a:lnTo>
                  <a:lnTo>
                    <a:pt x="677" y="61"/>
                  </a:lnTo>
                  <a:lnTo>
                    <a:pt x="676" y="50"/>
                  </a:lnTo>
                  <a:lnTo>
                    <a:pt x="664" y="14"/>
                  </a:lnTo>
                  <a:lnTo>
                    <a:pt x="650" y="14"/>
                  </a:lnTo>
                  <a:lnTo>
                    <a:pt x="672" y="76"/>
                  </a:lnTo>
                  <a:close/>
                  <a:moveTo>
                    <a:pt x="746" y="76"/>
                  </a:moveTo>
                  <a:lnTo>
                    <a:pt x="746" y="76"/>
                  </a:lnTo>
                  <a:lnTo>
                    <a:pt x="746" y="65"/>
                  </a:lnTo>
                  <a:lnTo>
                    <a:pt x="720" y="65"/>
                  </a:lnTo>
                  <a:lnTo>
                    <a:pt x="720" y="50"/>
                  </a:lnTo>
                  <a:lnTo>
                    <a:pt x="743" y="50"/>
                  </a:lnTo>
                  <a:lnTo>
                    <a:pt x="743" y="39"/>
                  </a:lnTo>
                  <a:lnTo>
                    <a:pt x="720" y="39"/>
                  </a:lnTo>
                  <a:lnTo>
                    <a:pt x="720" y="25"/>
                  </a:lnTo>
                  <a:lnTo>
                    <a:pt x="746" y="25"/>
                  </a:lnTo>
                  <a:lnTo>
                    <a:pt x="746" y="14"/>
                  </a:lnTo>
                  <a:lnTo>
                    <a:pt x="709" y="14"/>
                  </a:lnTo>
                  <a:lnTo>
                    <a:pt x="709" y="76"/>
                  </a:lnTo>
                  <a:lnTo>
                    <a:pt x="746" y="76"/>
                  </a:lnTo>
                  <a:close/>
                  <a:moveTo>
                    <a:pt x="767" y="76"/>
                  </a:moveTo>
                  <a:lnTo>
                    <a:pt x="767" y="76"/>
                  </a:lnTo>
                  <a:lnTo>
                    <a:pt x="767" y="51"/>
                  </a:lnTo>
                  <a:lnTo>
                    <a:pt x="773" y="52"/>
                  </a:lnTo>
                  <a:lnTo>
                    <a:pt x="787" y="76"/>
                  </a:lnTo>
                  <a:lnTo>
                    <a:pt x="801" y="76"/>
                  </a:lnTo>
                  <a:lnTo>
                    <a:pt x="787" y="53"/>
                  </a:lnTo>
                  <a:lnTo>
                    <a:pt x="783" y="50"/>
                  </a:lnTo>
                  <a:cubicBezTo>
                    <a:pt x="786" y="48"/>
                    <a:pt x="789" y="46"/>
                    <a:pt x="791" y="43"/>
                  </a:cubicBezTo>
                  <a:cubicBezTo>
                    <a:pt x="793" y="40"/>
                    <a:pt x="794" y="36"/>
                    <a:pt x="794" y="31"/>
                  </a:cubicBezTo>
                  <a:cubicBezTo>
                    <a:pt x="794" y="27"/>
                    <a:pt x="794" y="25"/>
                    <a:pt x="793" y="22"/>
                  </a:cubicBezTo>
                  <a:cubicBezTo>
                    <a:pt x="791" y="20"/>
                    <a:pt x="790" y="18"/>
                    <a:pt x="788" y="17"/>
                  </a:cubicBezTo>
                  <a:cubicBezTo>
                    <a:pt x="785" y="16"/>
                    <a:pt x="783" y="15"/>
                    <a:pt x="780" y="14"/>
                  </a:cubicBezTo>
                  <a:cubicBezTo>
                    <a:pt x="778" y="14"/>
                    <a:pt x="775" y="13"/>
                    <a:pt x="772" y="13"/>
                  </a:cubicBezTo>
                  <a:cubicBezTo>
                    <a:pt x="771" y="13"/>
                    <a:pt x="770" y="13"/>
                    <a:pt x="768" y="14"/>
                  </a:cubicBezTo>
                  <a:cubicBezTo>
                    <a:pt x="767" y="14"/>
                    <a:pt x="766" y="14"/>
                    <a:pt x="764" y="14"/>
                  </a:cubicBezTo>
                  <a:cubicBezTo>
                    <a:pt x="763" y="14"/>
                    <a:pt x="761" y="14"/>
                    <a:pt x="760" y="14"/>
                  </a:cubicBezTo>
                  <a:cubicBezTo>
                    <a:pt x="758" y="15"/>
                    <a:pt x="757" y="15"/>
                    <a:pt x="755" y="15"/>
                  </a:cubicBezTo>
                  <a:lnTo>
                    <a:pt x="755" y="76"/>
                  </a:lnTo>
                  <a:lnTo>
                    <a:pt x="767" y="76"/>
                  </a:lnTo>
                  <a:close/>
                  <a:moveTo>
                    <a:pt x="767" y="25"/>
                  </a:moveTo>
                  <a:lnTo>
                    <a:pt x="767" y="25"/>
                  </a:lnTo>
                  <a:cubicBezTo>
                    <a:pt x="767" y="24"/>
                    <a:pt x="768" y="24"/>
                    <a:pt x="770" y="24"/>
                  </a:cubicBezTo>
                  <a:cubicBezTo>
                    <a:pt x="771" y="24"/>
                    <a:pt x="772" y="24"/>
                    <a:pt x="773" y="24"/>
                  </a:cubicBezTo>
                  <a:cubicBezTo>
                    <a:pt x="776" y="24"/>
                    <a:pt x="779" y="25"/>
                    <a:pt x="781" y="26"/>
                  </a:cubicBezTo>
                  <a:cubicBezTo>
                    <a:pt x="782" y="28"/>
                    <a:pt x="783" y="30"/>
                    <a:pt x="783" y="33"/>
                  </a:cubicBezTo>
                  <a:cubicBezTo>
                    <a:pt x="783" y="36"/>
                    <a:pt x="782" y="39"/>
                    <a:pt x="780" y="40"/>
                  </a:cubicBezTo>
                  <a:cubicBezTo>
                    <a:pt x="778" y="42"/>
                    <a:pt x="775" y="43"/>
                    <a:pt x="772" y="43"/>
                  </a:cubicBezTo>
                  <a:lnTo>
                    <a:pt x="767" y="43"/>
                  </a:lnTo>
                  <a:lnTo>
                    <a:pt x="767" y="25"/>
                  </a:lnTo>
                  <a:close/>
                  <a:moveTo>
                    <a:pt x="813" y="76"/>
                  </a:moveTo>
                  <a:lnTo>
                    <a:pt x="813" y="76"/>
                  </a:lnTo>
                  <a:cubicBezTo>
                    <a:pt x="816" y="77"/>
                    <a:pt x="820" y="77"/>
                    <a:pt x="824" y="77"/>
                  </a:cubicBezTo>
                  <a:cubicBezTo>
                    <a:pt x="827" y="77"/>
                    <a:pt x="830" y="77"/>
                    <a:pt x="833" y="76"/>
                  </a:cubicBezTo>
                  <a:cubicBezTo>
                    <a:pt x="836" y="75"/>
                    <a:pt x="838" y="74"/>
                    <a:pt x="840" y="72"/>
                  </a:cubicBezTo>
                  <a:cubicBezTo>
                    <a:pt x="842" y="71"/>
                    <a:pt x="843" y="69"/>
                    <a:pt x="845" y="66"/>
                  </a:cubicBezTo>
                  <a:cubicBezTo>
                    <a:pt x="846" y="64"/>
                    <a:pt x="846" y="61"/>
                    <a:pt x="846" y="58"/>
                  </a:cubicBezTo>
                  <a:cubicBezTo>
                    <a:pt x="846" y="55"/>
                    <a:pt x="846" y="52"/>
                    <a:pt x="844" y="50"/>
                  </a:cubicBezTo>
                  <a:cubicBezTo>
                    <a:pt x="843" y="48"/>
                    <a:pt x="842" y="46"/>
                    <a:pt x="840" y="44"/>
                  </a:cubicBezTo>
                  <a:cubicBezTo>
                    <a:pt x="838" y="43"/>
                    <a:pt x="836" y="42"/>
                    <a:pt x="833" y="41"/>
                  </a:cubicBezTo>
                  <a:cubicBezTo>
                    <a:pt x="831" y="40"/>
                    <a:pt x="829" y="38"/>
                    <a:pt x="827" y="38"/>
                  </a:cubicBezTo>
                  <a:cubicBezTo>
                    <a:pt x="824" y="37"/>
                    <a:pt x="823" y="35"/>
                    <a:pt x="821" y="34"/>
                  </a:cubicBezTo>
                  <a:cubicBezTo>
                    <a:pt x="819" y="33"/>
                    <a:pt x="819" y="32"/>
                    <a:pt x="819" y="30"/>
                  </a:cubicBezTo>
                  <a:cubicBezTo>
                    <a:pt x="819" y="28"/>
                    <a:pt x="819" y="27"/>
                    <a:pt x="821" y="26"/>
                  </a:cubicBezTo>
                  <a:cubicBezTo>
                    <a:pt x="822" y="24"/>
                    <a:pt x="825" y="24"/>
                    <a:pt x="827" y="24"/>
                  </a:cubicBezTo>
                  <a:cubicBezTo>
                    <a:pt x="830" y="24"/>
                    <a:pt x="833" y="24"/>
                    <a:pt x="836" y="25"/>
                  </a:cubicBezTo>
                  <a:cubicBezTo>
                    <a:pt x="838" y="26"/>
                    <a:pt x="840" y="26"/>
                    <a:pt x="841" y="27"/>
                  </a:cubicBezTo>
                  <a:lnTo>
                    <a:pt x="845" y="17"/>
                  </a:lnTo>
                  <a:cubicBezTo>
                    <a:pt x="843" y="16"/>
                    <a:pt x="840" y="15"/>
                    <a:pt x="837" y="14"/>
                  </a:cubicBezTo>
                  <a:cubicBezTo>
                    <a:pt x="834" y="13"/>
                    <a:pt x="831" y="13"/>
                    <a:pt x="827" y="13"/>
                  </a:cubicBezTo>
                  <a:cubicBezTo>
                    <a:pt x="824" y="13"/>
                    <a:pt x="822" y="13"/>
                    <a:pt x="819" y="14"/>
                  </a:cubicBezTo>
                  <a:cubicBezTo>
                    <a:pt x="817" y="15"/>
                    <a:pt x="815" y="16"/>
                    <a:pt x="813" y="17"/>
                  </a:cubicBezTo>
                  <a:cubicBezTo>
                    <a:pt x="811" y="19"/>
                    <a:pt x="810" y="21"/>
                    <a:pt x="809" y="23"/>
                  </a:cubicBezTo>
                  <a:cubicBezTo>
                    <a:pt x="808" y="25"/>
                    <a:pt x="807" y="28"/>
                    <a:pt x="807" y="31"/>
                  </a:cubicBezTo>
                  <a:cubicBezTo>
                    <a:pt x="807" y="34"/>
                    <a:pt x="808" y="37"/>
                    <a:pt x="809" y="39"/>
                  </a:cubicBezTo>
                  <a:cubicBezTo>
                    <a:pt x="811" y="42"/>
                    <a:pt x="812" y="43"/>
                    <a:pt x="815" y="45"/>
                  </a:cubicBezTo>
                  <a:cubicBezTo>
                    <a:pt x="817" y="46"/>
                    <a:pt x="819" y="48"/>
                    <a:pt x="821" y="49"/>
                  </a:cubicBezTo>
                  <a:cubicBezTo>
                    <a:pt x="824" y="50"/>
                    <a:pt x="826" y="51"/>
                    <a:pt x="828" y="52"/>
                  </a:cubicBezTo>
                  <a:cubicBezTo>
                    <a:pt x="830" y="53"/>
                    <a:pt x="832" y="54"/>
                    <a:pt x="833" y="55"/>
                  </a:cubicBezTo>
                  <a:cubicBezTo>
                    <a:pt x="834" y="56"/>
                    <a:pt x="835" y="57"/>
                    <a:pt x="835" y="59"/>
                  </a:cubicBezTo>
                  <a:cubicBezTo>
                    <a:pt x="835" y="62"/>
                    <a:pt x="834" y="63"/>
                    <a:pt x="832" y="65"/>
                  </a:cubicBezTo>
                  <a:cubicBezTo>
                    <a:pt x="830" y="66"/>
                    <a:pt x="827" y="66"/>
                    <a:pt x="824" y="66"/>
                  </a:cubicBezTo>
                  <a:cubicBezTo>
                    <a:pt x="822" y="66"/>
                    <a:pt x="821" y="66"/>
                    <a:pt x="819" y="66"/>
                  </a:cubicBezTo>
                  <a:cubicBezTo>
                    <a:pt x="818" y="66"/>
                    <a:pt x="817" y="66"/>
                    <a:pt x="815" y="65"/>
                  </a:cubicBezTo>
                  <a:cubicBezTo>
                    <a:pt x="814" y="65"/>
                    <a:pt x="813" y="64"/>
                    <a:pt x="812" y="64"/>
                  </a:cubicBezTo>
                  <a:cubicBezTo>
                    <a:pt x="811" y="64"/>
                    <a:pt x="810" y="63"/>
                    <a:pt x="810" y="63"/>
                  </a:cubicBezTo>
                  <a:lnTo>
                    <a:pt x="806" y="73"/>
                  </a:lnTo>
                  <a:cubicBezTo>
                    <a:pt x="807" y="74"/>
                    <a:pt x="810" y="75"/>
                    <a:pt x="813" y="76"/>
                  </a:cubicBezTo>
                  <a:close/>
                  <a:moveTo>
                    <a:pt x="868" y="14"/>
                  </a:moveTo>
                  <a:lnTo>
                    <a:pt x="868" y="14"/>
                  </a:lnTo>
                  <a:lnTo>
                    <a:pt x="857" y="14"/>
                  </a:lnTo>
                  <a:lnTo>
                    <a:pt x="857" y="76"/>
                  </a:lnTo>
                  <a:lnTo>
                    <a:pt x="868" y="76"/>
                  </a:lnTo>
                  <a:lnTo>
                    <a:pt x="868" y="14"/>
                  </a:lnTo>
                  <a:close/>
                  <a:moveTo>
                    <a:pt x="895" y="25"/>
                  </a:moveTo>
                  <a:lnTo>
                    <a:pt x="895" y="25"/>
                  </a:lnTo>
                  <a:lnTo>
                    <a:pt x="895" y="76"/>
                  </a:lnTo>
                  <a:lnTo>
                    <a:pt x="906" y="76"/>
                  </a:lnTo>
                  <a:lnTo>
                    <a:pt x="906" y="25"/>
                  </a:lnTo>
                  <a:lnTo>
                    <a:pt x="925" y="25"/>
                  </a:lnTo>
                  <a:lnTo>
                    <a:pt x="925" y="14"/>
                  </a:lnTo>
                  <a:lnTo>
                    <a:pt x="876" y="14"/>
                  </a:lnTo>
                  <a:lnTo>
                    <a:pt x="876" y="25"/>
                  </a:lnTo>
                  <a:lnTo>
                    <a:pt x="895" y="25"/>
                  </a:lnTo>
                  <a:close/>
                  <a:moveTo>
                    <a:pt x="935" y="76"/>
                  </a:moveTo>
                  <a:lnTo>
                    <a:pt x="935" y="76"/>
                  </a:lnTo>
                  <a:lnTo>
                    <a:pt x="940" y="63"/>
                  </a:lnTo>
                  <a:lnTo>
                    <a:pt x="960" y="63"/>
                  </a:lnTo>
                  <a:lnTo>
                    <a:pt x="964" y="76"/>
                  </a:lnTo>
                  <a:lnTo>
                    <a:pt x="975" y="76"/>
                  </a:lnTo>
                  <a:lnTo>
                    <a:pt x="953" y="14"/>
                  </a:lnTo>
                  <a:lnTo>
                    <a:pt x="945" y="14"/>
                  </a:lnTo>
                  <a:lnTo>
                    <a:pt x="923" y="76"/>
                  </a:lnTo>
                  <a:lnTo>
                    <a:pt x="935" y="76"/>
                  </a:lnTo>
                  <a:close/>
                  <a:moveTo>
                    <a:pt x="948" y="39"/>
                  </a:moveTo>
                  <a:lnTo>
                    <a:pt x="948" y="39"/>
                  </a:lnTo>
                  <a:lnTo>
                    <a:pt x="949" y="29"/>
                  </a:lnTo>
                  <a:lnTo>
                    <a:pt x="950" y="29"/>
                  </a:lnTo>
                  <a:lnTo>
                    <a:pt x="952" y="39"/>
                  </a:lnTo>
                  <a:lnTo>
                    <a:pt x="956" y="53"/>
                  </a:lnTo>
                  <a:lnTo>
                    <a:pt x="943" y="53"/>
                  </a:lnTo>
                  <a:lnTo>
                    <a:pt x="948" y="39"/>
                  </a:lnTo>
                  <a:close/>
                  <a:moveTo>
                    <a:pt x="936" y="9"/>
                  </a:moveTo>
                  <a:lnTo>
                    <a:pt x="936" y="9"/>
                  </a:lnTo>
                  <a:cubicBezTo>
                    <a:pt x="937" y="10"/>
                    <a:pt x="939" y="11"/>
                    <a:pt x="941" y="11"/>
                  </a:cubicBezTo>
                  <a:cubicBezTo>
                    <a:pt x="943" y="11"/>
                    <a:pt x="945" y="10"/>
                    <a:pt x="946" y="9"/>
                  </a:cubicBezTo>
                  <a:cubicBezTo>
                    <a:pt x="947" y="8"/>
                    <a:pt x="948" y="7"/>
                    <a:pt x="948" y="5"/>
                  </a:cubicBezTo>
                  <a:cubicBezTo>
                    <a:pt x="948" y="4"/>
                    <a:pt x="947" y="2"/>
                    <a:pt x="946" y="1"/>
                  </a:cubicBezTo>
                  <a:cubicBezTo>
                    <a:pt x="945" y="0"/>
                    <a:pt x="943" y="0"/>
                    <a:pt x="941" y="0"/>
                  </a:cubicBezTo>
                  <a:cubicBezTo>
                    <a:pt x="939" y="0"/>
                    <a:pt x="937" y="0"/>
                    <a:pt x="936" y="1"/>
                  </a:cubicBezTo>
                  <a:cubicBezTo>
                    <a:pt x="935" y="2"/>
                    <a:pt x="934" y="4"/>
                    <a:pt x="934" y="5"/>
                  </a:cubicBezTo>
                  <a:cubicBezTo>
                    <a:pt x="934" y="7"/>
                    <a:pt x="935" y="8"/>
                    <a:pt x="936" y="9"/>
                  </a:cubicBezTo>
                  <a:close/>
                  <a:moveTo>
                    <a:pt x="955" y="9"/>
                  </a:moveTo>
                  <a:lnTo>
                    <a:pt x="955" y="9"/>
                  </a:lnTo>
                  <a:cubicBezTo>
                    <a:pt x="956" y="10"/>
                    <a:pt x="957" y="11"/>
                    <a:pt x="960" y="11"/>
                  </a:cubicBezTo>
                  <a:cubicBezTo>
                    <a:pt x="962" y="11"/>
                    <a:pt x="964" y="10"/>
                    <a:pt x="965" y="9"/>
                  </a:cubicBezTo>
                  <a:cubicBezTo>
                    <a:pt x="966" y="8"/>
                    <a:pt x="966" y="7"/>
                    <a:pt x="966" y="5"/>
                  </a:cubicBezTo>
                  <a:cubicBezTo>
                    <a:pt x="966" y="4"/>
                    <a:pt x="966" y="2"/>
                    <a:pt x="965" y="1"/>
                  </a:cubicBezTo>
                  <a:cubicBezTo>
                    <a:pt x="964" y="0"/>
                    <a:pt x="962" y="0"/>
                    <a:pt x="960" y="0"/>
                  </a:cubicBezTo>
                  <a:cubicBezTo>
                    <a:pt x="957" y="0"/>
                    <a:pt x="956" y="0"/>
                    <a:pt x="955" y="1"/>
                  </a:cubicBezTo>
                  <a:cubicBezTo>
                    <a:pt x="954" y="2"/>
                    <a:pt x="953" y="4"/>
                    <a:pt x="953" y="5"/>
                  </a:cubicBezTo>
                  <a:cubicBezTo>
                    <a:pt x="953" y="7"/>
                    <a:pt x="954" y="8"/>
                    <a:pt x="955" y="9"/>
                  </a:cubicBezTo>
                  <a:close/>
                  <a:moveTo>
                    <a:pt x="993" y="25"/>
                  </a:moveTo>
                  <a:lnTo>
                    <a:pt x="993" y="25"/>
                  </a:lnTo>
                  <a:lnTo>
                    <a:pt x="993" y="76"/>
                  </a:lnTo>
                  <a:lnTo>
                    <a:pt x="1004" y="76"/>
                  </a:lnTo>
                  <a:lnTo>
                    <a:pt x="1004" y="25"/>
                  </a:lnTo>
                  <a:lnTo>
                    <a:pt x="1023" y="25"/>
                  </a:lnTo>
                  <a:lnTo>
                    <a:pt x="1023" y="14"/>
                  </a:lnTo>
                  <a:lnTo>
                    <a:pt x="974" y="14"/>
                  </a:lnTo>
                  <a:lnTo>
                    <a:pt x="974" y="25"/>
                  </a:lnTo>
                  <a:lnTo>
                    <a:pt x="993" y="25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8"/>
            <p:cNvSpPr>
              <a:spLocks/>
            </p:cNvSpPr>
            <p:nvPr userDrawn="1"/>
          </p:nvSpPr>
          <p:spPr bwMode="auto">
            <a:xfrm>
              <a:off x="277816" y="311151"/>
              <a:ext cx="190502" cy="61913"/>
            </a:xfrm>
            <a:custGeom>
              <a:avLst/>
              <a:gdLst>
                <a:gd name="T0" fmla="*/ 0 w 198"/>
                <a:gd name="T1" fmla="*/ 31 h 62"/>
                <a:gd name="T2" fmla="*/ 0 w 198"/>
                <a:gd name="T3" fmla="*/ 31 h 62"/>
                <a:gd name="T4" fmla="*/ 0 w 198"/>
                <a:gd name="T5" fmla="*/ 62 h 62"/>
                <a:gd name="T6" fmla="*/ 198 w 198"/>
                <a:gd name="T7" fmla="*/ 62 h 62"/>
                <a:gd name="T8" fmla="*/ 198 w 198"/>
                <a:gd name="T9" fmla="*/ 29 h 62"/>
                <a:gd name="T10" fmla="*/ 98 w 198"/>
                <a:gd name="T11" fmla="*/ 0 h 62"/>
                <a:gd name="T12" fmla="*/ 0 w 198"/>
                <a:gd name="T13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62">
                  <a:moveTo>
                    <a:pt x="0" y="31"/>
                  </a:moveTo>
                  <a:lnTo>
                    <a:pt x="0" y="31"/>
                  </a:lnTo>
                  <a:lnTo>
                    <a:pt x="0" y="62"/>
                  </a:lnTo>
                  <a:lnTo>
                    <a:pt x="198" y="62"/>
                  </a:lnTo>
                  <a:lnTo>
                    <a:pt x="198" y="29"/>
                  </a:lnTo>
                  <a:lnTo>
                    <a:pt x="98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9"/>
            <p:cNvSpPr>
              <a:spLocks/>
            </p:cNvSpPr>
            <p:nvPr userDrawn="1"/>
          </p:nvSpPr>
          <p:spPr bwMode="auto">
            <a:xfrm>
              <a:off x="252416" y="384176"/>
              <a:ext cx="87314" cy="177800"/>
            </a:xfrm>
            <a:custGeom>
              <a:avLst/>
              <a:gdLst>
                <a:gd name="T0" fmla="*/ 52 w 92"/>
                <a:gd name="T1" fmla="*/ 0 h 179"/>
                <a:gd name="T2" fmla="*/ 52 w 92"/>
                <a:gd name="T3" fmla="*/ 0 h 179"/>
                <a:gd name="T4" fmla="*/ 92 w 92"/>
                <a:gd name="T5" fmla="*/ 0 h 179"/>
                <a:gd name="T6" fmla="*/ 40 w 92"/>
                <a:gd name="T7" fmla="*/ 179 h 179"/>
                <a:gd name="T8" fmla="*/ 0 w 92"/>
                <a:gd name="T9" fmla="*/ 179 h 179"/>
                <a:gd name="T10" fmla="*/ 52 w 92"/>
                <a:gd name="T11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179">
                  <a:moveTo>
                    <a:pt x="52" y="0"/>
                  </a:moveTo>
                  <a:lnTo>
                    <a:pt x="52" y="0"/>
                  </a:lnTo>
                  <a:lnTo>
                    <a:pt x="92" y="0"/>
                  </a:lnTo>
                  <a:lnTo>
                    <a:pt x="40" y="179"/>
                  </a:lnTo>
                  <a:lnTo>
                    <a:pt x="0" y="17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407993" y="384176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407991" y="450851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B928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407988" y="519113"/>
              <a:ext cx="41275" cy="42863"/>
            </a:xfrm>
            <a:custGeom>
              <a:avLst/>
              <a:gdLst>
                <a:gd name="T0" fmla="*/ 44 w 44"/>
                <a:gd name="T1" fmla="*/ 0 h 43"/>
                <a:gd name="T2" fmla="*/ 44 w 44"/>
                <a:gd name="T3" fmla="*/ 0 h 43"/>
                <a:gd name="T4" fmla="*/ 0 w 44"/>
                <a:gd name="T5" fmla="*/ 0 h 43"/>
                <a:gd name="T6" fmla="*/ 0 w 44"/>
                <a:gd name="T7" fmla="*/ 43 h 43"/>
                <a:gd name="T8" fmla="*/ 44 w 44"/>
                <a:gd name="T9" fmla="*/ 43 h 43"/>
                <a:gd name="T10" fmla="*/ 44 w 44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0" y="43"/>
                  </a:lnTo>
                  <a:lnTo>
                    <a:pt x="44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5F8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E319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rgbClr val="4EBCCE"/>
        </a:buClr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444500" indent="-265113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•"/>
        <a:defRPr sz="1600" b="1">
          <a:solidFill>
            <a:schemeClr val="tx1"/>
          </a:solidFill>
          <a:latin typeface="Calibri" pitchFamily="34" charset="0"/>
        </a:defRPr>
      </a:lvl2pPr>
      <a:lvl3pPr marL="896938" indent="-268288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–"/>
        <a:defRPr sz="1600" baseline="0">
          <a:solidFill>
            <a:schemeClr val="tx1"/>
          </a:solidFill>
          <a:latin typeface="Calibri" pitchFamily="34" charset="0"/>
        </a:defRPr>
      </a:lvl3pPr>
      <a:lvl4pPr marL="1343025" indent="-257175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Calibri" pitchFamily="34" charset="0"/>
        </a:defRPr>
      </a:lvl4pPr>
      <a:lvl5pPr marL="1854200" indent="-228600" algn="l" rtl="0" eaLnBrk="0" fontAlgn="base" hangingPunct="0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Char char="»"/>
        <a:defRPr sz="1600">
          <a:solidFill>
            <a:schemeClr val="tx1"/>
          </a:solidFill>
          <a:latin typeface="Calibri" pitchFamily="34" charset="0"/>
        </a:defRPr>
      </a:lvl5pPr>
      <a:lvl6pPr marL="2311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768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225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68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dsc.ethz.ch/research-guzzell-onder/download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609224" y="1702799"/>
            <a:ext cx="745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kern="0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Energy Management </a:t>
            </a:r>
            <a:r>
              <a:rPr lang="en-US" sz="3600" b="1" kern="0" dirty="0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of </a:t>
            </a:r>
            <a:r>
              <a:rPr lang="en-US" sz="3600" b="1" kern="0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Arial" panose="020B0604020202020204" pitchFamily="34" charset="0"/>
              </a:rPr>
              <a:t>Parallel Mild Hybrid Electric Vehicle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4542" y="4293096"/>
            <a:ext cx="4953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en-US" sz="2000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Jeinil Patel (407374)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Nihal Oza (407633)</a:t>
            </a:r>
          </a:p>
          <a:p>
            <a:pPr lvl="0" algn="ctr">
              <a:defRPr/>
            </a:pPr>
            <a:r>
              <a:rPr lang="en-US" sz="2000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Brijesh </a:t>
            </a:r>
            <a:r>
              <a:rPr lang="en-US" sz="2000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Varsani</a:t>
            </a:r>
            <a:r>
              <a:rPr lang="en-US" sz="2000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sz="2000" dirty="0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407342)</a:t>
            </a:r>
          </a:p>
          <a:p>
            <a:pPr lvl="0" algn="ctr">
              <a:defRPr/>
            </a:pPr>
            <a:endParaRPr lang="en-US" sz="200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en-US" sz="2000" dirty="0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Guided by</a:t>
            </a:r>
          </a:p>
          <a:p>
            <a:pPr lvl="0" algn="ctr">
              <a:defRPr/>
            </a:pPr>
            <a:r>
              <a:rPr lang="en-US" sz="2000" b="1" dirty="0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Jun.-Prof. </a:t>
            </a:r>
            <a:r>
              <a:rPr lang="en-US" sz="2000" b="1" dirty="0" err="1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Dr</a:t>
            </a:r>
            <a:r>
              <a:rPr lang="en-US" sz="2000" b="1" dirty="0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 – </a:t>
            </a:r>
            <a:r>
              <a:rPr lang="en-US" sz="2000" b="1" dirty="0" err="1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Ing</a:t>
            </a:r>
            <a:r>
              <a:rPr lang="en-US" sz="2000" b="1" dirty="0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. Daniel </a:t>
            </a:r>
            <a:r>
              <a:rPr lang="en-US" sz="2000" b="1" dirty="0" err="1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Görges</a:t>
            </a:r>
            <a:endParaRPr lang="en-US" sz="2000" b="1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7617" y="3131029"/>
            <a:ext cx="562685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spcBef>
                <a:spcPts val="0"/>
              </a:spcBef>
              <a:spcAft>
                <a:spcPts val="300"/>
              </a:spcAft>
              <a:buClr>
                <a:srgbClr val="4EBCCE"/>
              </a:buClr>
              <a:defRPr/>
            </a:pPr>
            <a:r>
              <a:rPr lang="en-US" sz="2800" kern="0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Seminar Electromobility SS </a:t>
            </a:r>
            <a:r>
              <a:rPr lang="en-US" sz="2800" kern="0" dirty="0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2018</a:t>
            </a:r>
          </a:p>
          <a:p>
            <a:pPr lvl="0" algn="ctr" eaLnBrk="0" hangingPunct="0">
              <a:spcBef>
                <a:spcPts val="0"/>
              </a:spcBef>
              <a:spcAft>
                <a:spcPts val="300"/>
              </a:spcAft>
              <a:buClr>
                <a:srgbClr val="4EBCCE"/>
              </a:buClr>
              <a:defRPr/>
            </a:pPr>
            <a:r>
              <a:rPr lang="en-US" sz="2800" kern="0" dirty="0" smtClean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Times New Roman" panose="02020603050405020304" pitchFamily="18" charset="0"/>
              </a:rPr>
              <a:t>Commercial Vehicle Technology </a:t>
            </a:r>
            <a:endParaRPr lang="en-US" sz="2800" kern="0" dirty="0">
              <a:solidFill>
                <a:srgbClr val="FFFFFF"/>
              </a:solidFill>
              <a:latin typeface="Yu Gothic" panose="020B0400000000000000" pitchFamily="34" charset="-128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1132" y="1000002"/>
            <a:ext cx="9397044" cy="1980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42900" algn="l"/>
              </a:tabLst>
            </a:pP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EU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New European Driving Cycle </a:t>
            </a: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(NEDC)</a:t>
            </a:r>
            <a:r>
              <a:rPr lang="en-US" sz="1600" b="1" i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endParaRPr lang="de-DE" sz="1600" b="1" i="1" kern="0" dirty="0" smtClean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742950" lvl="4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  <a:tabLst>
                <a:tab pos="342900" algn="l"/>
              </a:tabLst>
            </a:pP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New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European Driving Cycle</a:t>
            </a:r>
            <a:r>
              <a:rPr lang="en-US" sz="1600" kern="0" dirty="0">
                <a:solidFill>
                  <a:srgbClr val="B92819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(NEDC) is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European standard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for operation and control of emission in passenger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vehicles</a:t>
            </a:r>
          </a:p>
          <a:p>
            <a:pPr marL="742950" lvl="4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  <a:tabLst>
                <a:tab pos="342900" algn="l"/>
              </a:tabLst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Set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to control the emission of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greenhouse gases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and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fuel consumption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.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Low to moderate torque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expectation</a:t>
            </a:r>
          </a:p>
          <a:p>
            <a:pPr marL="742950" lvl="4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  <a:tabLst>
                <a:tab pos="342900" algn="l"/>
              </a:tabLst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Consists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of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four repeated urban driving cycles (UDC) and one Extra-Urban driving cycle (EUDC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)</a:t>
            </a:r>
            <a:endParaRPr lang="de-DE" sz="1600" kern="0" dirty="0">
              <a:solidFill>
                <a:srgbClr val="FF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32" y="3259980"/>
            <a:ext cx="9457682" cy="201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3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EPA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Federal Test Procedure </a:t>
            </a: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(FTP-75)</a:t>
            </a:r>
            <a:endParaRPr lang="de-DE" sz="1600" b="1" kern="0" dirty="0" smtClean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742950" lvl="4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It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is the vehicle standard implemented in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America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and its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neighboring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countries</a:t>
            </a:r>
          </a:p>
          <a:p>
            <a:pPr marL="742950" lvl="4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US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Environmental Protection Agency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(EPA) is the organization that defines the standard for the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vehicle </a:t>
            </a:r>
          </a:p>
          <a:p>
            <a:pPr marL="742950" lvl="4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tests are based on different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road condition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with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city roads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and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highways</a:t>
            </a:r>
          </a:p>
          <a:p>
            <a:pPr marL="742950" lvl="4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procedure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contains the </a:t>
            </a:r>
            <a:r>
              <a:rPr lang="en-US" sz="1600" kern="0" dirty="0" smtClean="0">
                <a:solidFill>
                  <a:srgbClr val="B92819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“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cold star’’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at the beginning,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then “stabilized phase</a:t>
            </a:r>
            <a:r>
              <a:rPr lang="en-US" sz="1600" kern="0" dirty="0" smtClean="0">
                <a:solidFill>
                  <a:srgbClr val="B92819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”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and </a:t>
            </a:r>
            <a:r>
              <a:rPr lang="en-US" sz="1600" kern="0" dirty="0" smtClean="0">
                <a:solidFill>
                  <a:srgbClr val="B92819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“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hot start"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cycle at the end</a:t>
            </a:r>
            <a:endParaRPr lang="de-DE" sz="1600" kern="0" dirty="0"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9955" y="182373"/>
            <a:ext cx="246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Driving cycles 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2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5" y="1664804"/>
            <a:ext cx="8568952" cy="3629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108169" y="1232756"/>
            <a:ext cx="3603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Different </a:t>
            </a:r>
            <a:r>
              <a:rPr lang="en-US" sz="1600" b="1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</a:t>
            </a:r>
            <a:r>
              <a:rPr lang="en-US" sz="1600" b="1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trategies can be </a:t>
            </a:r>
            <a:r>
              <a:rPr lang="en-US" sz="1600" b="1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</a:t>
            </a:r>
            <a:r>
              <a:rPr lang="en-US" sz="1600" b="1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mplemented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9955" y="182373"/>
            <a:ext cx="4867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Energy management strategy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1314" y="1366871"/>
            <a:ext cx="8874194" cy="4947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Rule based strategy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requires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less computational time </a:t>
            </a:r>
            <a:r>
              <a:rPr lang="en-US" alt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when compared </a:t>
            </a: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to Dynamic   Programming(DP)</a:t>
            </a:r>
          </a:p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It is based on concept of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 leveling </a:t>
            </a: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and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state of charge</a:t>
            </a:r>
          </a:p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load level strategy is to shift the ICE operating point close to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optimal point of efficiency </a:t>
            </a: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or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emission</a:t>
            </a: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at particular speed</a:t>
            </a:r>
          </a:p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alt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</a:t>
            </a: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n this strategy the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ICE</a:t>
            </a:r>
            <a:r>
              <a:rPr lang="en-US" altLang="en-US" sz="1600" kern="0" dirty="0" smtClean="0">
                <a:solidFill>
                  <a:srgbClr val="B92819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is used as the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primary source </a:t>
            </a: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of power and the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BT</a:t>
            </a: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is used as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secondary source </a:t>
            </a:r>
          </a:p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Both the sources are used as per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different power, torque </a:t>
            </a: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and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efficiency</a:t>
            </a:r>
          </a:p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For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low torque requirements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, only 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motor is used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provided that battery charge is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sufficient</a:t>
            </a:r>
          </a:p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shuts off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when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power demand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falls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below a limit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at the operating speed to prevent inefficient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operation</a:t>
            </a:r>
          </a:p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If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demanded power is greater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than 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maximum engine power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at its operating speed, the motor is used to produce excess power</a:t>
            </a:r>
          </a:p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endParaRPr lang="en-US" altLang="en-US" sz="1600" kern="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endParaRPr lang="en-US" altLang="en-US" sz="1600" kern="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US" altLang="en-US" sz="1600" kern="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lvl="0" indent="-3429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480" y="1053790"/>
            <a:ext cx="2739853" cy="368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1" eaLnBrk="0" hangingPunct="0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Rule Based Control Strategy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9955" y="182373"/>
            <a:ext cx="4352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Proposed control strategy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96" y="2132856"/>
            <a:ext cx="7529513" cy="3436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18218" y="1078664"/>
            <a:ext cx="8791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Quasi Static Simulation (QSS) </a:t>
            </a:r>
            <a:r>
              <a:rPr lang="en-US" sz="160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toolbox gives the flexibility to design the powertrain systems quickly and calculate the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fuel consumption </a:t>
            </a:r>
            <a:r>
              <a:rPr lang="en-US" sz="160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of different systems under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different strategies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9955" y="182373"/>
            <a:ext cx="2162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QSS Toolbox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284" y="1016732"/>
            <a:ext cx="9065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Controller structure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	The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controller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block consist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of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controller that is designed for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start-stop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of engine and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other</a:t>
            </a:r>
            <a:r>
              <a:rPr lang="en-US" sz="1600" dirty="0" smtClean="0">
                <a:solidFill>
                  <a:srgbClr val="B92819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	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mode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Electric driving, regeneration, etc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.)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1200150" lvl="2" indent="-285750">
              <a:buFont typeface="Yu Gothic" panose="020B0400000000000000" pitchFamily="34" charset="-128"/>
              <a:buChar char="−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Angular velocity, gearbox torque, angular acceleration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and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battery charge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are used as input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83" y="2212993"/>
            <a:ext cx="6109234" cy="3328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049955" y="182373"/>
            <a:ext cx="1724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Controller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0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239208" y="3789705"/>
            <a:ext cx="201683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0238" lvl="2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Regeneration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84587" y="4165517"/>
                <a:ext cx="877186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Requirements</a:t>
                </a:r>
                <a:endPara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257300" lvl="2" indent="-342900">
                  <a:buFontTx/>
                  <a:buChar char="−"/>
                </a:pPr>
                <a:r>
                  <a:rPr lang="en-US" sz="16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Kinetic energy can be stored in battery by regenerative braking</a:t>
                </a:r>
                <a:endPara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257300" lvl="2" indent="-342900">
                  <a:buFontTx/>
                  <a:buChar char="−"/>
                </a:pP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IN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constraint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of </a:t>
                </a:r>
                <a:r>
                  <a:rPr lang="en-IN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IN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engine 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ea typeface="Yu Gothic" panose="020B0400000000000000" pitchFamily="34" charset="-128"/>
                    <a:cs typeface="Courier New" panose="02070309020205020404" pitchFamily="49" charset="0"/>
                  </a:rPr>
                  <a:t>T_MGB &lt; 0</a:t>
                </a:r>
                <a14:m>
                  <m:oMath xmlns:m="http://schemas.openxmlformats.org/officeDocument/2006/math">
                    <m:r>
                      <a:rPr lang="en-US" sz="1600" kern="0">
                        <a:solidFill>
                          <a:srgbClr val="000000"/>
                        </a:solidFill>
                        <a:effectLst>
                          <a:outerShdw sx="0" sy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  <a:effectLst>
                      <a:outerShdw sx="0" sy="0">
                        <a:srgbClr val="000000"/>
                      </a:outerShdw>
                    </a:effectLst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must be regarded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1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Results</a:t>
                </a:r>
                <a:endParaRPr lang="en-US" sz="16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Calibri" panose="020F0502020204030204" pitchFamily="34" charset="0"/>
                  <a:buChar char="−"/>
                </a:pPr>
                <a:r>
                  <a:rPr lang="en-US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motor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works as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generator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and stores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maximum possible energy</a:t>
                </a:r>
                <a:endParaRPr lang="en-US" sz="1600" kern="0" dirty="0">
                  <a:solidFill>
                    <a:srgbClr val="FF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87" y="4165517"/>
                <a:ext cx="8771867" cy="1323439"/>
              </a:xfrm>
              <a:prstGeom prst="rect">
                <a:avLst/>
              </a:prstGeom>
              <a:blipFill rotWithShape="0">
                <a:blip r:embed="rId2"/>
                <a:stretch>
                  <a:fillRect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-218562" y="1106218"/>
            <a:ext cx="2249655" cy="368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0238" lvl="2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IN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Start/Stop </a:t>
            </a:r>
            <a:r>
              <a:rPr lang="en-IN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mode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606" y="1477282"/>
            <a:ext cx="9251881" cy="250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Requirements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lvl="3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−"/>
            </a:pP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Constraint </a:t>
            </a:r>
            <a:r>
              <a:rPr lang="en-IN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of the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engine,</a:t>
            </a:r>
            <a:r>
              <a:rPr lang="en-IN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5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T_MGB &lt; 0, 0 &lt; T_MGB &lt; 29</a:t>
            </a:r>
            <a:r>
              <a:rPr lang="en-IN" sz="1600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, must </a:t>
            </a:r>
            <a:r>
              <a:rPr lang="en-IN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be regarded</a:t>
            </a:r>
          </a:p>
          <a:p>
            <a:pPr lvl="3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−"/>
            </a:pP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Constraint</a:t>
            </a:r>
            <a:r>
              <a:rPr lang="en-IN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of the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battery,</a:t>
            </a:r>
            <a:r>
              <a:rPr lang="en-IN" sz="1600" kern="0" dirty="0" smtClean="0">
                <a:solidFill>
                  <a:srgbClr val="C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500" kern="0" dirty="0" smtClean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SoC &gt; 0.35 </a:t>
            </a:r>
            <a:r>
              <a:rPr lang="en-IN" sz="1600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, </a:t>
            </a:r>
            <a:r>
              <a:rPr lang="en-IN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must be regarded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Results</a:t>
            </a:r>
          </a:p>
          <a:p>
            <a:pPr lvl="3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  <a:cs typeface="Calibri" panose="020F0502020204030204" pitchFamily="34" charset="0"/>
              </a:rPr>
              <a:t>If these constraints result as true then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𝑠𝑡𝑎𝑡𝑒_CE= 0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  <a:cs typeface="Calibri" panose="020F0502020204030204" pitchFamily="34" charset="0"/>
              </a:rPr>
              <a:t>, i.e. combustion engine will be stopped</a:t>
            </a:r>
          </a:p>
          <a:p>
            <a:pPr lvl="3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  <a:cs typeface="Calibri" panose="020F0502020204030204" pitchFamily="34" charset="0"/>
              </a:rPr>
              <a:t>This in turn will enforce the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fuel cutoff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  <a:cs typeface="Calibri" panose="020F0502020204030204" pitchFamily="34" charset="0"/>
              </a:rPr>
              <a:t>in engine</a:t>
            </a:r>
          </a:p>
          <a:p>
            <a:pPr lvl="3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  <a:cs typeface="Calibri" panose="020F0502020204030204" pitchFamily="34" charset="0"/>
              </a:rPr>
              <a:t>If the above constraints are false then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cs typeface="Calibri" panose="020F0502020204030204" pitchFamily="34" charset="0"/>
              </a:rPr>
              <a:t>𝑠𝑡𝑎𝑡𝑒_CE= 1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  <a:cs typeface="Calibri" panose="020F0502020204030204" pitchFamily="34" charset="0"/>
              </a:rPr>
              <a:t>,</a:t>
            </a:r>
            <a:r>
              <a:rPr lang="en-US" sz="1600" kern="0" dirty="0">
                <a:solidFill>
                  <a:srgbClr val="990000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  <a:cs typeface="Calibri" panose="020F0502020204030204" pitchFamily="34" charset="0"/>
              </a:rPr>
              <a:t>i.e. combustion engine will be started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kern="0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9955" y="182373"/>
            <a:ext cx="389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Vehicle operation mode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6502" y="1638493"/>
                <a:ext cx="8954989" cy="1862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1600" b="1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Motor mode</a:t>
                </a:r>
              </a:p>
              <a:p>
                <a:pPr lvl="1"/>
                <a:endParaRPr lang="en-US" sz="300" b="1" dirty="0" smtClean="0"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Requirements</a:t>
                </a:r>
                <a:endParaRPr lang="en-US" sz="1600" dirty="0"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657350" lvl="3" indent="-285750">
                  <a:buFont typeface="Calibri" panose="020F0502020204030204" pitchFamily="34" charset="0"/>
                  <a:buChar char="−"/>
                </a:pPr>
                <a:r>
                  <a:rPr lang="en-IN" sz="1600" kern="0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IN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constraint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of the </a:t>
                </a:r>
                <a:r>
                  <a:rPr lang="en-IN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engine</a:t>
                </a:r>
                <a:r>
                  <a:rPr lang="en-US" dirty="0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T_MGB </a:t>
                </a:r>
                <a:r>
                  <a:rPr lang="en-US" sz="15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&gt; </a:t>
                </a:r>
                <a:r>
                  <a:rPr lang="en-US" sz="15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T_MGB_th</a:t>
                </a:r>
                <a14:m>
                  <m:oMath xmlns:m="http://schemas.openxmlformats.org/officeDocument/2006/math">
                    <m:r>
                      <a:rPr lang="en-US" sz="1600" kern="0">
                        <a:solidFill>
                          <a:srgbClr val="000000"/>
                        </a:solidFill>
                        <a:effectLst>
                          <a:outerShdw sx="0" sy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  <a:effectLst>
                      <a:outerShdw sx="0" sy="0">
                        <a:srgbClr val="000000"/>
                      </a:outerShdw>
                    </a:effectLst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must be </a:t>
                </a:r>
                <a:r>
                  <a:rPr lang="en-IN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regarded</a:t>
                </a:r>
              </a:p>
              <a:p>
                <a:pPr marL="1714500" lvl="3" indent="-342900">
                  <a:buFontTx/>
                  <a:buChar char="−"/>
                </a:pPr>
                <a:r>
                  <a:rPr lang="en-IN" sz="1600" kern="0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IN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constraint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of the </a:t>
                </a:r>
                <a:r>
                  <a:rPr lang="en-IN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battery</a:t>
                </a:r>
                <a:r>
                  <a:rPr lang="en-IN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5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SoC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&gt; 0.8</a:t>
                </a:r>
                <a:r>
                  <a:rPr lang="en-IN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,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must be </a:t>
                </a:r>
                <a:r>
                  <a:rPr lang="en-IN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regarded</a:t>
                </a:r>
                <a:endParaRPr lang="en-US" sz="1600" dirty="0">
                  <a:latin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b="1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Results</a:t>
                </a:r>
              </a:p>
              <a:p>
                <a:pPr marL="1657350" lvl="3" indent="-285750">
                  <a:buFont typeface="Calibri" panose="020F0502020204030204" pitchFamily="34" charset="0"/>
                  <a:buChar char="−"/>
                </a:pPr>
                <a:r>
                  <a:rPr lang="en-US" sz="1600" kern="0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US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l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oad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point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can be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decreased </a:t>
                </a:r>
                <a:r>
                  <a:rPr lang="en-US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by operating the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motor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in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motor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mode</a:t>
                </a:r>
              </a:p>
              <a:p>
                <a:pPr lvl="2"/>
                <a:endParaRPr lang="en-IN" sz="16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2" y="1638493"/>
                <a:ext cx="8954989" cy="1862048"/>
              </a:xfrm>
              <a:prstGeom prst="rect">
                <a:avLst/>
              </a:prstGeom>
              <a:blipFill rotWithShape="0">
                <a:blip r:embed="rId2"/>
                <a:stretch>
                  <a:fillRect t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1853" y="966210"/>
            <a:ext cx="88752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 </a:t>
            </a:r>
            <a:r>
              <a:rPr lang="en-IN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point shifting </a:t>
            </a:r>
          </a:p>
          <a:p>
            <a:pPr marL="0" lvl="3"/>
            <a:r>
              <a:rPr lang="en-US" sz="160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	The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efficiency improvement </a:t>
            </a:r>
            <a:r>
              <a:rPr lang="en-US" sz="160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must be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larger </a:t>
            </a:r>
            <a:r>
              <a:rPr lang="en-US" sz="160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than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conversion losses </a:t>
            </a:r>
            <a:r>
              <a:rPr lang="en-US" sz="160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suggesting an optimization</a:t>
            </a:r>
          </a:p>
          <a:p>
            <a:r>
              <a:rPr lang="en-IN" sz="1600" b="1" kern="0" dirty="0" smtClean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26502" y="3554891"/>
                <a:ext cx="8989869" cy="13696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1600" b="1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Generator </a:t>
                </a: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mode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300" b="1" dirty="0">
                  <a:solidFill>
                    <a:srgbClr val="00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Requirements</a:t>
                </a:r>
                <a:endPara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657350" lvl="3" indent="-285750">
                  <a:buFont typeface="Calibri" panose="020F0502020204030204" pitchFamily="34" charset="0"/>
                  <a:buChar char="−"/>
                </a:pPr>
                <a:r>
                  <a:rPr lang="en-IN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IN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constraint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of the </a:t>
                </a:r>
                <a:r>
                  <a:rPr lang="en-IN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engine</a:t>
                </a:r>
                <a:r>
                  <a:rPr lang="en-IN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T_MGB </a:t>
                </a:r>
                <a:r>
                  <a:rPr lang="en-US" sz="15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T, T_MGB </a:t>
                </a:r>
                <a:r>
                  <a:rPr lang="en-US" sz="15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 </a:t>
                </a:r>
                <a:r>
                  <a:rPr lang="en-US" sz="15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T_MGB_th</a:t>
                </a:r>
                <a14:m>
                  <m:oMath xmlns:m="http://schemas.openxmlformats.org/officeDocument/2006/math">
                    <m:r>
                      <a:rPr lang="en-US" sz="1500" kern="0">
                        <a:solidFill>
                          <a:srgbClr val="000000"/>
                        </a:solidFill>
                        <a:effectLst>
                          <a:outerShdw sx="0" sy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  <a:effectLst>
                      <a:outerShdw sx="0" sy="0">
                        <a:srgbClr val="000000"/>
                      </a:outerShdw>
                    </a:effectLst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IN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must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be </a:t>
                </a:r>
                <a:r>
                  <a:rPr lang="en-IN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regarded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b="1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Results</a:t>
                </a:r>
                <a:endParaRPr lang="en-US" sz="1600" b="1" kern="0" dirty="0">
                  <a:solidFill>
                    <a:srgbClr val="00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657350" lvl="3" indent="-285750">
                  <a:buFont typeface="Calibri" panose="020F0502020204030204" pitchFamily="34" charset="0"/>
                  <a:buChar char="−"/>
                </a:pPr>
                <a:r>
                  <a:rPr lang="en-US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US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load</a:t>
                </a:r>
                <a:r>
                  <a:rPr lang="en-US" sz="1600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point</a:t>
                </a:r>
                <a:r>
                  <a:rPr lang="en-US" sz="1600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can be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increased </a:t>
                </a:r>
                <a:r>
                  <a:rPr lang="en-US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by operating the </a:t>
                </a:r>
                <a:r>
                  <a:rPr lang="en-US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motor</a:t>
                </a:r>
                <a:r>
                  <a:rPr lang="en-US" sz="1600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in</a:t>
                </a:r>
                <a:r>
                  <a:rPr lang="en-US" sz="1600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generator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mode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2" y="3554891"/>
                <a:ext cx="8989869" cy="1369606"/>
              </a:xfrm>
              <a:prstGeom prst="rect">
                <a:avLst/>
              </a:prstGeom>
              <a:blipFill>
                <a:blip r:embed="rId3"/>
                <a:stretch>
                  <a:fillRect t="-1333" b="-4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49955" y="182373"/>
            <a:ext cx="389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Vehicle operation mode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73704" y="1101470"/>
            <a:ext cx="1919115" cy="368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0238" lvl="2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Electric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drive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2914" y="1489268"/>
                <a:ext cx="841452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Requirements</a:t>
                </a:r>
                <a:endParaRPr lang="en-US" sz="1600" dirty="0">
                  <a:solidFill>
                    <a:srgbClr val="00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200150" lvl="2" indent="-285750">
                  <a:buFontTx/>
                  <a:buChar char="−"/>
                </a:pPr>
                <a:r>
                  <a:rPr lang="en-US" sz="16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efficiency improvement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must be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larger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than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charging losses </a:t>
                </a:r>
                <a:r>
                  <a:rPr lang="en-US" sz="160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suggesting an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optimization </a:t>
                </a:r>
                <a:endParaRPr lang="en-US" sz="1600" dirty="0">
                  <a:solidFill>
                    <a:srgbClr val="FF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1200150" lvl="2" indent="-285750">
                  <a:buFontTx/>
                  <a:buChar char="−"/>
                </a:pPr>
                <a:r>
                  <a:rPr lang="en-IN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IN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constraint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of the </a:t>
                </a:r>
                <a:r>
                  <a:rPr lang="en-IN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engine</a:t>
                </a:r>
                <a:r>
                  <a:rPr lang="en-IN" sz="1600" kern="0" dirty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5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T_MGB &gt; 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0, T_MGB </a:t>
                </a:r>
                <a:r>
                  <a:rPr lang="en-US" sz="15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&lt; 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US" sz="1600" kern="0">
                        <a:solidFill>
                          <a:srgbClr val="000000"/>
                        </a:solidFill>
                        <a:effectLst>
                          <a:outerShdw sx="0" sy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  <a:effectLst>
                      <a:outerShdw sx="0" sy="0">
                        <a:srgbClr val="000000"/>
                      </a:outerShdw>
                    </a:effectLst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must be </a:t>
                </a:r>
                <a:r>
                  <a:rPr lang="en-IN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regarded</a:t>
                </a:r>
              </a:p>
              <a:p>
                <a:pPr marL="1200150" lvl="2" indent="-285750">
                  <a:buFontTx/>
                  <a:buChar char="−"/>
                </a:pP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IN" sz="1600" kern="0" dirty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constraint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of the </a:t>
                </a:r>
                <a:r>
                  <a:rPr lang="en-IN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battery</a:t>
                </a:r>
                <a:r>
                  <a:rPr lang="en-IN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50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SoC</a:t>
                </a:r>
                <a:r>
                  <a:rPr lang="en-US" sz="1500" dirty="0" smtClean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&gt; 0.35</a:t>
                </a:r>
                <a14:m>
                  <m:oMath xmlns:m="http://schemas.openxmlformats.org/officeDocument/2006/math">
                    <m:r>
                      <a:rPr lang="en-US" sz="1600" kern="0">
                        <a:solidFill>
                          <a:srgbClr val="000000"/>
                        </a:solidFill>
                        <a:effectLst>
                          <a:outerShdw sx="0" sy="0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kern="0" dirty="0">
                    <a:solidFill>
                      <a:srgbClr val="000000"/>
                    </a:solidFill>
                    <a:effectLst>
                      <a:outerShdw sx="0" sy="0">
                        <a:srgbClr val="000000"/>
                      </a:outerShdw>
                    </a:effectLst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IN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must be </a:t>
                </a:r>
                <a:r>
                  <a:rPr lang="en-IN" sz="1600" kern="0" dirty="0" smtClean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regarded</a:t>
                </a:r>
                <a:endParaRPr lang="en-IN" sz="1600" kern="0" dirty="0">
                  <a:solidFill>
                    <a:srgbClr val="00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1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Results</a:t>
                </a:r>
              </a:p>
              <a:p>
                <a:pPr marL="1200150" lvl="2" indent="-285750">
                  <a:buFont typeface="Calibri" panose="020F0502020204030204" pitchFamily="34" charset="0"/>
                  <a:buChar char="−"/>
                </a:pPr>
                <a:r>
                  <a:rPr lang="en-US" sz="1600" kern="0" dirty="0">
                    <a:solidFill>
                      <a:srgbClr val="0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electric driving </a:t>
                </a:r>
                <a:r>
                  <a:rPr lang="en-US" sz="1600" kern="0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at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low load points </a:t>
                </a:r>
                <a:r>
                  <a:rPr lang="en-US" sz="1600" kern="0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can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improve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the</a:t>
                </a:r>
                <a:r>
                  <a:rPr lang="en-US" sz="1600" kern="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</a:t>
                </a:r>
                <a:r>
                  <a:rPr lang="en-US" sz="1600" kern="0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efficiency</a:t>
                </a:r>
                <a:endParaRPr lang="en-US" sz="1600" kern="0" dirty="0">
                  <a:solidFill>
                    <a:srgbClr val="FF0000"/>
                  </a:solidFill>
                  <a:latin typeface="Calibri" panose="020F0502020204030204" pitchFamily="34" charset="0"/>
                  <a:ea typeface="Yu Gothic" panose="020B0400000000000000" pitchFamily="34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14" y="1489268"/>
                <a:ext cx="8414522" cy="1815882"/>
              </a:xfrm>
              <a:prstGeom prst="rect">
                <a:avLst/>
              </a:prstGeom>
              <a:blipFill rotWithShape="0">
                <a:blip r:embed="rId2"/>
                <a:stretch>
                  <a:fillRect t="-1007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-86529" y="3490682"/>
            <a:ext cx="1871025" cy="368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0238" lvl="2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 drive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9289" y="3878480"/>
            <a:ext cx="8592013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Requirements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lvl="3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v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ehicle </a:t>
            </a:r>
            <a:r>
              <a:rPr lang="en-US" sz="1600" dirty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will be in this mode if none of the above constraints are </a:t>
            </a: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satisfied</a:t>
            </a:r>
          </a:p>
          <a:p>
            <a:pPr lvl="3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Calibri" panose="020F0502020204030204" pitchFamily="34" charset="0"/>
              <a:buChar char="−"/>
            </a:pPr>
            <a:r>
              <a:rPr lang="en-US" sz="1600" dirty="0" smtClean="0">
                <a:solidFill>
                  <a:srgbClr val="000000"/>
                </a:solidFill>
                <a:latin typeface="Calibri" pitchFamily="34" charset="0"/>
                <a:ea typeface="Yu Gothic" panose="020B0400000000000000" pitchFamily="34" charset="-128"/>
                <a:cs typeface="Arial" pitchFamily="34" charset="0"/>
              </a:rPr>
              <a:t>The constraint,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Torque split ratio 𝑢 =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is regarded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Results</a:t>
            </a:r>
            <a:endParaRPr lang="en-US" sz="1600" b="1" kern="0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1200150" lvl="2" indent="-285750">
              <a:buFont typeface="Calibri" panose="020F0502020204030204" pitchFamily="34" charset="0"/>
              <a:buChar char="−"/>
            </a:pPr>
            <a:r>
              <a:rPr lang="en-US" sz="1600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driving </a:t>
            </a:r>
            <a:r>
              <a:rPr lang="en-US" sz="1600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can</a:t>
            </a:r>
            <a:r>
              <a:rPr lang="en-US" sz="1600" kern="0" dirty="0" smtClean="0">
                <a:solidFill>
                  <a:srgbClr val="C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then be considered as a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variant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of</a:t>
            </a:r>
            <a:r>
              <a:rPr lang="en-US" sz="1600" kern="0" dirty="0" smtClean="0">
                <a:solidFill>
                  <a:srgbClr val="C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 point shifting</a:t>
            </a:r>
            <a:endParaRPr lang="en-US" sz="1600" kern="0" dirty="0">
              <a:solidFill>
                <a:srgbClr val="FF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9955" y="182373"/>
            <a:ext cx="38938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Vehicle </a:t>
            </a:r>
            <a:r>
              <a:rPr lang="en-IN" sz="2800" dirty="0">
                <a:solidFill>
                  <a:schemeClr val="bg1"/>
                </a:solidFill>
              </a:rPr>
              <a:t>o</a:t>
            </a:r>
            <a:r>
              <a:rPr lang="en-IN" sz="2800" dirty="0" smtClean="0">
                <a:solidFill>
                  <a:schemeClr val="bg1"/>
                </a:solidFill>
              </a:rPr>
              <a:t>peration mode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9955" y="182373"/>
            <a:ext cx="3766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Results for NEDC cycle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02" y="1451358"/>
            <a:ext cx="4665314" cy="1509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202" y="3656059"/>
            <a:ext cx="4665314" cy="1465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96516" y="1062608"/>
            <a:ext cx="2384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Results for NEDC Cycle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57670" y="2975633"/>
            <a:ext cx="16331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 of charge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10959" y="5135874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Torque split ratio </a:t>
            </a:r>
            <a:r>
              <a:rPr lang="en-US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2999" y="1524786"/>
            <a:ext cx="4177973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</a:pPr>
            <a:r>
              <a:rPr lang="en-US" sz="1600" kern="0" dirty="0" smtClean="0">
                <a:solidFill>
                  <a:srgbClr val="000000"/>
                </a:solidFill>
                <a:latin typeface="Calibri" pitchFamily="34" charset="0"/>
              </a:rPr>
              <a:t>From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the </a:t>
            </a:r>
            <a:r>
              <a:rPr lang="en-US" sz="1600" kern="0" dirty="0" smtClean="0">
                <a:solidFill>
                  <a:srgbClr val="000000"/>
                </a:solidFill>
                <a:latin typeface="Calibri" pitchFamily="34" charset="0"/>
              </a:rPr>
              <a:t>simulation 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graph of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State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of charge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vs.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Time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we can say :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ICE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electric motor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optimize the power balance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endParaRPr lang="en-US" sz="160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Charge is 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sustained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at later part of  driving cycle.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altLang="en-US" sz="1600" kern="0" dirty="0">
                <a:solidFill>
                  <a:srgbClr val="000000"/>
                </a:solidFill>
                <a:latin typeface="Calibri" pitchFamily="34" charset="0"/>
              </a:rPr>
              <a:t>System charges and discharges at various mode of operation. </a:t>
            </a:r>
            <a:endParaRPr lang="en-US" sz="160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Smooth operation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at start and stop mode.</a:t>
            </a:r>
            <a:endParaRPr lang="en-US" sz="1600" kern="0" dirty="0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237476" y="1304764"/>
            <a:ext cx="216024" cy="468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90809" y="1055314"/>
            <a:ext cx="1434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Charge sustained</a:t>
            </a:r>
          </a:p>
        </p:txBody>
      </p:sp>
    </p:spTree>
    <p:extLst>
      <p:ext uri="{BB962C8B-B14F-4D97-AF65-F5344CB8AC3E}">
        <p14:creationId xmlns:p14="http://schemas.microsoft.com/office/powerpoint/2010/main" val="29768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5703" y="316277"/>
            <a:ext cx="7004050" cy="908720"/>
          </a:xfrm>
        </p:spPr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996" y="3681028"/>
            <a:ext cx="4802757" cy="1584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996" y="1381120"/>
            <a:ext cx="4802757" cy="1644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488504" y="1071108"/>
            <a:ext cx="23848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Results for NEDC Cycle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86639" y="5265204"/>
            <a:ext cx="16889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Gear box torque 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252" y="3036662"/>
            <a:ext cx="15953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Fuel efficiency </a:t>
            </a:r>
            <a:r>
              <a:rPr lang="en-US" sz="12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9203" y="1546494"/>
            <a:ext cx="4353757" cy="2866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From the graph of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Fuel efficiency </a:t>
            </a:r>
            <a:r>
              <a:rPr lang="en-US" sz="1600" kern="0" dirty="0" smtClean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sz="1600" kern="0" dirty="0" smtClean="0">
                <a:solidFill>
                  <a:srgbClr val="FF0000"/>
                </a:solidFill>
                <a:latin typeface="Calibri" pitchFamily="34" charset="0"/>
              </a:rPr>
              <a:t>Gearbox torque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Vs. Time : 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We can observe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reduction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600" kern="0" dirty="0" smtClean="0">
                <a:solidFill>
                  <a:srgbClr val="000000"/>
                </a:solidFill>
                <a:latin typeface="Calibri" pitchFamily="34" charset="0"/>
              </a:rPr>
              <a:t>in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fuel consumption in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Parallel HEVs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at later stage of driving.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The torque graph describes the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braking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acceleration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during the cycle . 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At the end, it is found that system is in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regenerative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mode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.</a:t>
            </a:r>
            <a:endParaRPr lang="en-US" sz="1600" kern="0" dirty="0">
              <a:solidFill>
                <a:srgbClr val="B92819"/>
              </a:solidFill>
              <a:latin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9955" y="182373"/>
            <a:ext cx="3766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Results for NEDC cycle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Contents</a:t>
            </a:r>
            <a:endParaRPr lang="en-US" b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81524" cy="4707570"/>
          </a:xfrm>
        </p:spPr>
        <p:txBody>
          <a:bodyPr rIns="90000"/>
          <a:lstStyle/>
          <a:p>
            <a:pPr marL="285750" lvl="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Introduction</a:t>
            </a:r>
            <a:endParaRPr lang="en-US" sz="1600" b="0" dirty="0" smtClean="0">
              <a:solidFill>
                <a:srgbClr val="000000"/>
              </a:solidFill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839788" lvl="2" indent="-285750">
              <a:buClrTx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 Definitions</a:t>
            </a:r>
          </a:p>
          <a:p>
            <a:pPr marL="839788" lvl="2" indent="-285750">
              <a:buClrTx/>
              <a:buFont typeface="Arial" panose="020B0604020202020204" pitchFamily="34" charset="0"/>
              <a:buChar char="•"/>
            </a:pPr>
            <a:r>
              <a:rPr lang="en-US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 Advantages and Disadvantages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Architectures </a:t>
            </a: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of Hybrid Electric Vehicles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Operation </a:t>
            </a: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Modes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Driving </a:t>
            </a: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cycles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Energy </a:t>
            </a: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management system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Tool </a:t>
            </a: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box and controller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Vehicle </a:t>
            </a: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operation modes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Simulation </a:t>
            </a: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rgbClr val="000000"/>
                </a:solidFill>
                <a:ea typeface="Yu Gothic" panose="020B0400000000000000" pitchFamily="34" charset="-128"/>
                <a:cs typeface="Calibri" panose="020F0502020204030204" pitchFamily="34" charset="0"/>
              </a:rPr>
              <a:t>Conclusion</a:t>
            </a:r>
            <a:endParaRPr lang="en-US" sz="1400" b="0" dirty="0">
              <a:solidFill>
                <a:srgbClr val="00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>
              <a:solidFill>
                <a:srgbClr val="B928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1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67" y="3605656"/>
            <a:ext cx="4502438" cy="1659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657582" y="5267888"/>
            <a:ext cx="172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Torque split ratio </a:t>
            </a:r>
            <a:r>
              <a:rPr lang="en-GB" sz="1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GB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53" y="1329446"/>
            <a:ext cx="4562966" cy="1639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60512" y="990892"/>
            <a:ext cx="24874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Results for FTP-75 Cycle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57582" y="2984801"/>
            <a:ext cx="1607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of charge </a:t>
            </a:r>
            <a:r>
              <a:rPr lang="en-GB" sz="1200" dirty="0" err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GB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652" y="1411618"/>
            <a:ext cx="4388308" cy="2571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From the following simulation  graph of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State of charge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vs.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Time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we can say </a:t>
            </a:r>
            <a:r>
              <a:rPr lang="en-US" sz="1600" kern="0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en-US" sz="160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ICE and electric motor optimize the power balance 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Charge is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marginally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sustained at end of the cycle. 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Start-stop is frequent compared to NEDC cycle.</a:t>
            </a:r>
            <a:endParaRPr lang="en-US" sz="16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9955" y="182373"/>
            <a:ext cx="3984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Results for FTP-75 cycle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7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2772" y="71579"/>
            <a:ext cx="7004050" cy="908720"/>
          </a:xfrm>
        </p:spPr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036" y="1393174"/>
            <a:ext cx="4418246" cy="1734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6830845" y="3141144"/>
            <a:ext cx="1836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Fuel efficiency vs time</a:t>
            </a:r>
            <a:endParaRPr lang="en-GB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036" y="3616082"/>
            <a:ext cx="4417935" cy="1804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560512" y="1054620"/>
            <a:ext cx="4036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Results for FTP-75 Cycle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1363" y="5420654"/>
            <a:ext cx="16889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de-DE" sz="1200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Gear box torque </a:t>
            </a:r>
            <a:r>
              <a:rPr lang="de-DE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 time</a:t>
            </a:r>
            <a:endParaRPr lang="en-GB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271" y="1482812"/>
            <a:ext cx="4240281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From the graph of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Equivalent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Fuel</a:t>
            </a:r>
            <a:r>
              <a:rPr lang="en-US" sz="1600" kern="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Consumption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Torque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Vs. Time : 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We can observe reduction </a:t>
            </a:r>
            <a:r>
              <a:rPr lang="en-US" sz="1600" kern="0" dirty="0" smtClean="0">
                <a:solidFill>
                  <a:srgbClr val="000000"/>
                </a:solidFill>
                <a:latin typeface="Calibri" pitchFamily="34" charset="0"/>
              </a:rPr>
              <a:t>in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fuel consumption in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Parallel HEVs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at later stage of driving.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The torque graph describes the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braking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and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acceleration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 during driving </a:t>
            </a:r>
          </a:p>
          <a:p>
            <a:pPr marL="896938" lvl="2" indent="-2667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Tx/>
              <a:buChar char="–"/>
              <a:defRPr/>
            </a:pP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At the end, it is found that system is in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regenerative mode </a:t>
            </a:r>
            <a:r>
              <a:rPr lang="en-US" sz="1600" kern="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49955" y="182373"/>
            <a:ext cx="3984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Results for FTP-75 cycle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00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6772638"/>
                  </p:ext>
                </p:extLst>
              </p:nvPr>
            </p:nvGraphicFramePr>
            <p:xfrm>
              <a:off x="287338" y="1304764"/>
              <a:ext cx="9345612" cy="211606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1152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152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152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>
                              <a:latin typeface="Calibri" pitchFamily="34" charset="0"/>
                              <a:cs typeface="Calibri" pitchFamily="34" charset="0"/>
                            </a:rPr>
                            <a:t>Parameters</a:t>
                          </a:r>
                          <a:endParaRPr lang="en-IN" sz="2000" dirty="0"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>
                              <a:latin typeface="Calibri" pitchFamily="34" charset="0"/>
                              <a:cs typeface="Calibri" pitchFamily="34" charset="0"/>
                            </a:rPr>
                            <a:t>NEDC Cycle</a:t>
                          </a:r>
                          <a:endParaRPr lang="en-IN" sz="2000" dirty="0"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>
                              <a:latin typeface="Calibri" pitchFamily="34" charset="0"/>
                              <a:cs typeface="Calibri" pitchFamily="34" charset="0"/>
                            </a:rPr>
                            <a:t>FTP-75 Cycle</a:t>
                          </a:r>
                          <a:endParaRPr lang="en-IN" sz="2000" dirty="0"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solidFill>
                          <a:srgbClr val="005F8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80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600" b="0" i="0" smtClean="0">
                                        <a:latin typeface="Cambria Math" panose="02040503050406030204" pitchFamily="18" charset="0"/>
                                      </a:rPr>
                                      <m:t>Charge</m:t>
                                    </m:r>
                                    <m:r>
                                      <a:rPr lang="de-DE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sz="1600" b="0" i="0" smtClean="0">
                                        <a:latin typeface="Cambria Math" panose="02040503050406030204" pitchFamily="18" charset="0"/>
                                      </a:rPr>
                                      <m:t>Sustainment</m:t>
                                    </m:r>
                                    <m:r>
                                      <a:rPr lang="de-DE" sz="16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sz="1600" b="0" i="1" smtClean="0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sz="1600" b="0" i="0" smtClean="0">
                                        <a:latin typeface="Cambria Math"/>
                                      </a:rPr>
                                      <m:t>BT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18010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18010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805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/>
                                    </a:rPr>
                                    <m:t>CE</m:t>
                                  </m:r>
                                  <m:r>
                                    <a:rPr lang="de-DE" sz="1600" b="0" i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/>
                                    </a:rPr>
                                    <m:t>equiv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 smtClean="0">
                              <a:latin typeface="Calibri" pitchFamily="34" charset="0"/>
                            </a:rPr>
                            <a:t> (liters/100 km)</a:t>
                          </a:r>
                          <a:endParaRPr lang="en-IN" sz="1600" dirty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latin typeface="Calibri" pitchFamily="34" charset="0"/>
                            </a:rPr>
                            <a:t>Conventional Vehicle</a:t>
                          </a:r>
                          <a:endParaRPr lang="en-US" sz="1600" dirty="0">
                            <a:latin typeface="Calibri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4.897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4.675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80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/>
                                    </a:rPr>
                                    <m:t>CE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 smtClean="0">
                              <a:latin typeface="Calibri" pitchFamily="34" charset="0"/>
                            </a:rPr>
                            <a:t> (liters/100 km</a:t>
                          </a:r>
                          <a:r>
                            <a:rPr lang="en-US" sz="1600" dirty="0" smtClean="0">
                              <a:latin typeface="Calibri" pitchFamily="34" charset="0"/>
                            </a:rPr>
                            <a:t>)</a:t>
                          </a:r>
                          <a:r>
                            <a:rPr lang="en-US" sz="1600" baseline="0" dirty="0" smtClean="0">
                              <a:latin typeface="Calibri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baseline="0" dirty="0" smtClean="0">
                              <a:latin typeface="Calibri" pitchFamily="34" charset="0"/>
                            </a:rPr>
                            <a:t>Hybrid Vehicle</a:t>
                          </a:r>
                          <a:endParaRPr lang="en-IN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3.56</a:t>
                          </a:r>
                          <a:endParaRPr lang="en-US" sz="18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3.283</a:t>
                          </a:r>
                          <a:endParaRPr lang="en-US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56772638"/>
                  </p:ext>
                </p:extLst>
              </p:nvPr>
            </p:nvGraphicFramePr>
            <p:xfrm>
              <a:off x="287338" y="1304764"/>
              <a:ext cx="9345612" cy="211606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1152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152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1152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8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>
                              <a:latin typeface="Calibri" pitchFamily="34" charset="0"/>
                              <a:cs typeface="Calibri" pitchFamily="34" charset="0"/>
                            </a:rPr>
                            <a:t>Parameters</a:t>
                          </a:r>
                          <a:endParaRPr lang="en-IN" sz="2000" dirty="0"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>
                              <a:latin typeface="Calibri" pitchFamily="34" charset="0"/>
                              <a:cs typeface="Calibri" pitchFamily="34" charset="0"/>
                            </a:rPr>
                            <a:t>NEDC Cycle</a:t>
                          </a:r>
                          <a:endParaRPr lang="en-IN" sz="2000" dirty="0"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solidFill>
                          <a:srgbClr val="005F8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2000" dirty="0" smtClean="0">
                              <a:latin typeface="Calibri" pitchFamily="34" charset="0"/>
                              <a:cs typeface="Calibri" pitchFamily="34" charset="0"/>
                            </a:rPr>
                            <a:t>FTP-75 Cycle</a:t>
                          </a:r>
                          <a:endParaRPr lang="en-IN" sz="2000" dirty="0">
                            <a:latin typeface="Calibri" pitchFamily="34" charset="0"/>
                            <a:cs typeface="Calibri" pitchFamily="34" charset="0"/>
                          </a:endParaRPr>
                        </a:p>
                      </a:txBody>
                      <a:tcPr>
                        <a:solidFill>
                          <a:srgbClr val="005F8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80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" t="-106494" r="-200978" b="-2688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18010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18010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083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" t="-160606" r="-200978" b="-1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4.897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4.675</a:t>
                          </a:r>
                          <a:endParaRPr lang="en-US" sz="16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96" t="-271579" r="-200978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3.56</a:t>
                          </a:r>
                          <a:endParaRPr lang="en-US" sz="18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3.283</a:t>
                          </a:r>
                          <a:endParaRPr lang="en-US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31"/>
          <p:cNvGrpSpPr>
            <a:grpSpLocks noChangeAspect="1"/>
          </p:cNvGrpSpPr>
          <p:nvPr/>
        </p:nvGrpSpPr>
        <p:grpSpPr bwMode="auto">
          <a:xfrm>
            <a:off x="2640012" y="3487755"/>
            <a:ext cx="4640263" cy="2165854"/>
            <a:chOff x="3216" y="1440"/>
            <a:chExt cx="2596" cy="1488"/>
          </a:xfrm>
        </p:grpSpPr>
        <p:sp>
          <p:nvSpPr>
            <p:cNvPr id="6" name="AutoShape 30"/>
            <p:cNvSpPr>
              <a:spLocks noChangeAspect="1" noChangeArrowheads="1" noTextEdit="1"/>
            </p:cNvSpPr>
            <p:nvPr/>
          </p:nvSpPr>
          <p:spPr bwMode="auto">
            <a:xfrm>
              <a:off x="3216" y="1440"/>
              <a:ext cx="2596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3216" y="1440"/>
              <a:ext cx="8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3252" y="1477"/>
              <a:ext cx="2510" cy="14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34"/>
            <p:cNvSpPr>
              <a:spLocks noEditPoints="1"/>
            </p:cNvSpPr>
            <p:nvPr/>
          </p:nvSpPr>
          <p:spPr bwMode="auto">
            <a:xfrm>
              <a:off x="3702" y="1837"/>
              <a:ext cx="1877" cy="442"/>
            </a:xfrm>
            <a:custGeom>
              <a:avLst/>
              <a:gdLst>
                <a:gd name="T0" fmla="*/ 0 w 1877"/>
                <a:gd name="T1" fmla="*/ 434 h 442"/>
                <a:gd name="T2" fmla="*/ 1877 w 1877"/>
                <a:gd name="T3" fmla="*/ 434 h 442"/>
                <a:gd name="T4" fmla="*/ 1877 w 1877"/>
                <a:gd name="T5" fmla="*/ 442 h 442"/>
                <a:gd name="T6" fmla="*/ 0 w 1877"/>
                <a:gd name="T7" fmla="*/ 442 h 442"/>
                <a:gd name="T8" fmla="*/ 0 w 1877"/>
                <a:gd name="T9" fmla="*/ 434 h 442"/>
                <a:gd name="T10" fmla="*/ 0 w 1877"/>
                <a:gd name="T11" fmla="*/ 221 h 442"/>
                <a:gd name="T12" fmla="*/ 1877 w 1877"/>
                <a:gd name="T13" fmla="*/ 221 h 442"/>
                <a:gd name="T14" fmla="*/ 1877 w 1877"/>
                <a:gd name="T15" fmla="*/ 229 h 442"/>
                <a:gd name="T16" fmla="*/ 0 w 1877"/>
                <a:gd name="T17" fmla="*/ 229 h 442"/>
                <a:gd name="T18" fmla="*/ 0 w 1877"/>
                <a:gd name="T19" fmla="*/ 221 h 442"/>
                <a:gd name="T20" fmla="*/ 0 w 1877"/>
                <a:gd name="T21" fmla="*/ 0 h 442"/>
                <a:gd name="T22" fmla="*/ 1877 w 1877"/>
                <a:gd name="T23" fmla="*/ 0 h 442"/>
                <a:gd name="T24" fmla="*/ 1877 w 1877"/>
                <a:gd name="T25" fmla="*/ 8 h 442"/>
                <a:gd name="T26" fmla="*/ 0 w 1877"/>
                <a:gd name="T27" fmla="*/ 8 h 442"/>
                <a:gd name="T28" fmla="*/ 0 w 1877"/>
                <a:gd name="T29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77" h="442">
                  <a:moveTo>
                    <a:pt x="0" y="434"/>
                  </a:moveTo>
                  <a:lnTo>
                    <a:pt x="1877" y="434"/>
                  </a:lnTo>
                  <a:lnTo>
                    <a:pt x="1877" y="442"/>
                  </a:lnTo>
                  <a:lnTo>
                    <a:pt x="0" y="442"/>
                  </a:lnTo>
                  <a:lnTo>
                    <a:pt x="0" y="434"/>
                  </a:lnTo>
                  <a:close/>
                  <a:moveTo>
                    <a:pt x="0" y="221"/>
                  </a:moveTo>
                  <a:lnTo>
                    <a:pt x="1877" y="221"/>
                  </a:lnTo>
                  <a:lnTo>
                    <a:pt x="1877" y="229"/>
                  </a:lnTo>
                  <a:lnTo>
                    <a:pt x="0" y="229"/>
                  </a:lnTo>
                  <a:lnTo>
                    <a:pt x="0" y="221"/>
                  </a:lnTo>
                  <a:close/>
                  <a:moveTo>
                    <a:pt x="0" y="0"/>
                  </a:moveTo>
                  <a:lnTo>
                    <a:pt x="1877" y="0"/>
                  </a:lnTo>
                  <a:lnTo>
                    <a:pt x="1877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4E3F4"/>
            </a:solidFill>
            <a:ln w="12700" cap="flat">
              <a:solidFill>
                <a:srgbClr val="D4E3F4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4" y="2234"/>
              <a:ext cx="4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3" y="1972"/>
              <a:ext cx="45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5" y="2258"/>
              <a:ext cx="38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40"/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0" y="2197"/>
              <a:ext cx="38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" y="1997"/>
              <a:ext cx="372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42"/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4" y="1904"/>
              <a:ext cx="37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3702" y="2492"/>
              <a:ext cx="1877" cy="8"/>
            </a:xfrm>
            <a:prstGeom prst="rect">
              <a:avLst/>
            </a:prstGeom>
            <a:solidFill>
              <a:srgbClr val="D4E3F4"/>
            </a:solidFill>
            <a:ln w="12700" cap="flat">
              <a:solidFill>
                <a:srgbClr val="D4E3F4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auto">
            <a:xfrm>
              <a:off x="4034" y="2291"/>
              <a:ext cx="28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27.30 %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auto">
            <a:xfrm>
              <a:off x="4969" y="2121"/>
              <a:ext cx="282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 dirty="0" smtClean="0">
                  <a:ln>
                    <a:noFill/>
                  </a:ln>
                  <a:effectLst/>
                  <a:latin typeface="Calibri" panose="020F0502020204030204" pitchFamily="34" charset="0"/>
                </a:rPr>
                <a:t>29.77 %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</a:endParaRPr>
            </a:p>
          </p:txBody>
        </p:sp>
        <p:sp>
          <p:nvSpPr>
            <p:cNvPr id="22" name="Rectangle 46"/>
            <p:cNvSpPr>
              <a:spLocks noChangeArrowheads="1"/>
            </p:cNvSpPr>
            <p:nvPr/>
          </p:nvSpPr>
          <p:spPr bwMode="auto">
            <a:xfrm>
              <a:off x="3514" y="2434"/>
              <a:ext cx="79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solidFill>
                    <a:srgbClr val="1F497D"/>
                  </a:solidFill>
                  <a:latin typeface="Calibri" panose="020F0502020204030204" pitchFamily="34" charset="0"/>
                </a:rPr>
                <a:t>25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47"/>
            <p:cNvSpPr>
              <a:spLocks noChangeArrowheads="1"/>
            </p:cNvSpPr>
            <p:nvPr/>
          </p:nvSpPr>
          <p:spPr bwMode="auto">
            <a:xfrm>
              <a:off x="3514" y="2215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anose="020F0502020204030204" pitchFamily="34" charset="0"/>
                </a:rPr>
                <a:t>27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48"/>
            <p:cNvSpPr>
              <a:spLocks noChangeArrowheads="1"/>
            </p:cNvSpPr>
            <p:nvPr/>
          </p:nvSpPr>
          <p:spPr bwMode="auto">
            <a:xfrm>
              <a:off x="3514" y="1996"/>
              <a:ext cx="79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anose="020F0502020204030204" pitchFamily="34" charset="0"/>
                </a:rPr>
                <a:t>29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49"/>
            <p:cNvSpPr>
              <a:spLocks noChangeArrowheads="1"/>
            </p:cNvSpPr>
            <p:nvPr/>
          </p:nvSpPr>
          <p:spPr bwMode="auto">
            <a:xfrm>
              <a:off x="3514" y="1778"/>
              <a:ext cx="79" cy="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 smtClean="0">
                  <a:solidFill>
                    <a:srgbClr val="1F497D"/>
                  </a:solidFill>
                  <a:latin typeface="Calibri" panose="020F0502020204030204" pitchFamily="34" charset="0"/>
                </a:rPr>
                <a:t>31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3967" y="2596"/>
              <a:ext cx="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4887" y="2596"/>
              <a:ext cx="0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52"/>
            <p:cNvSpPr>
              <a:spLocks noChangeArrowheads="1"/>
            </p:cNvSpPr>
            <p:nvPr/>
          </p:nvSpPr>
          <p:spPr bwMode="auto">
            <a:xfrm>
              <a:off x="4388" y="2593"/>
              <a:ext cx="581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Calibri" panose="020F0502020204030204" pitchFamily="34" charset="0"/>
                </a:rPr>
                <a:t>% Saving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4929" y="1667"/>
              <a:ext cx="32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anose="020F0502020204030204" pitchFamily="34" charset="0"/>
                </a:rPr>
                <a:t>FTP-75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Freeform 56"/>
            <p:cNvSpPr>
              <a:spLocks noEditPoints="1"/>
            </p:cNvSpPr>
            <p:nvPr/>
          </p:nvSpPr>
          <p:spPr bwMode="auto">
            <a:xfrm>
              <a:off x="3252" y="1477"/>
              <a:ext cx="2518" cy="1416"/>
            </a:xfrm>
            <a:custGeom>
              <a:avLst/>
              <a:gdLst>
                <a:gd name="T0" fmla="*/ 0 w 4976"/>
                <a:gd name="T1" fmla="*/ 8 h 2768"/>
                <a:gd name="T2" fmla="*/ 8 w 4976"/>
                <a:gd name="T3" fmla="*/ 0 h 2768"/>
                <a:gd name="T4" fmla="*/ 4968 w 4976"/>
                <a:gd name="T5" fmla="*/ 0 h 2768"/>
                <a:gd name="T6" fmla="*/ 4976 w 4976"/>
                <a:gd name="T7" fmla="*/ 8 h 2768"/>
                <a:gd name="T8" fmla="*/ 4976 w 4976"/>
                <a:gd name="T9" fmla="*/ 2760 h 2768"/>
                <a:gd name="T10" fmla="*/ 4968 w 4976"/>
                <a:gd name="T11" fmla="*/ 2768 h 2768"/>
                <a:gd name="T12" fmla="*/ 8 w 4976"/>
                <a:gd name="T13" fmla="*/ 2768 h 2768"/>
                <a:gd name="T14" fmla="*/ 0 w 4976"/>
                <a:gd name="T15" fmla="*/ 2760 h 2768"/>
                <a:gd name="T16" fmla="*/ 0 w 4976"/>
                <a:gd name="T17" fmla="*/ 8 h 2768"/>
                <a:gd name="T18" fmla="*/ 16 w 4976"/>
                <a:gd name="T19" fmla="*/ 2760 h 2768"/>
                <a:gd name="T20" fmla="*/ 8 w 4976"/>
                <a:gd name="T21" fmla="*/ 2752 h 2768"/>
                <a:gd name="T22" fmla="*/ 4968 w 4976"/>
                <a:gd name="T23" fmla="*/ 2752 h 2768"/>
                <a:gd name="T24" fmla="*/ 4960 w 4976"/>
                <a:gd name="T25" fmla="*/ 2760 h 2768"/>
                <a:gd name="T26" fmla="*/ 4960 w 4976"/>
                <a:gd name="T27" fmla="*/ 8 h 2768"/>
                <a:gd name="T28" fmla="*/ 4968 w 4976"/>
                <a:gd name="T29" fmla="*/ 16 h 2768"/>
                <a:gd name="T30" fmla="*/ 8 w 4976"/>
                <a:gd name="T31" fmla="*/ 16 h 2768"/>
                <a:gd name="T32" fmla="*/ 16 w 4976"/>
                <a:gd name="T33" fmla="*/ 8 h 2768"/>
                <a:gd name="T34" fmla="*/ 16 w 4976"/>
                <a:gd name="T35" fmla="*/ 2760 h 2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76" h="2768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4968" y="0"/>
                  </a:lnTo>
                  <a:cubicBezTo>
                    <a:pt x="4973" y="0"/>
                    <a:pt x="4976" y="4"/>
                    <a:pt x="4976" y="8"/>
                  </a:cubicBezTo>
                  <a:lnTo>
                    <a:pt x="4976" y="2760"/>
                  </a:lnTo>
                  <a:cubicBezTo>
                    <a:pt x="4976" y="2765"/>
                    <a:pt x="4973" y="2768"/>
                    <a:pt x="4968" y="2768"/>
                  </a:cubicBezTo>
                  <a:lnTo>
                    <a:pt x="8" y="2768"/>
                  </a:lnTo>
                  <a:cubicBezTo>
                    <a:pt x="4" y="2768"/>
                    <a:pt x="0" y="2765"/>
                    <a:pt x="0" y="2760"/>
                  </a:cubicBezTo>
                  <a:lnTo>
                    <a:pt x="0" y="8"/>
                  </a:lnTo>
                  <a:close/>
                  <a:moveTo>
                    <a:pt x="16" y="2760"/>
                  </a:moveTo>
                  <a:lnTo>
                    <a:pt x="8" y="2752"/>
                  </a:lnTo>
                  <a:lnTo>
                    <a:pt x="4968" y="2752"/>
                  </a:lnTo>
                  <a:lnTo>
                    <a:pt x="4960" y="2760"/>
                  </a:lnTo>
                  <a:lnTo>
                    <a:pt x="4960" y="8"/>
                  </a:lnTo>
                  <a:lnTo>
                    <a:pt x="496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2760"/>
                  </a:lnTo>
                  <a:close/>
                </a:path>
              </a:pathLst>
            </a:custGeom>
            <a:solidFill>
              <a:srgbClr val="D4E3F4"/>
            </a:solidFill>
            <a:ln w="1588" cap="flat">
              <a:solidFill>
                <a:srgbClr val="D4E3F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4054790" y="3809431"/>
            <a:ext cx="532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1F497D"/>
                </a:solidFill>
                <a:effectLst/>
                <a:latin typeface="Calibri" panose="020F0502020204030204" pitchFamily="34" charset="0"/>
              </a:rPr>
              <a:t>NEDC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49955" y="182373"/>
            <a:ext cx="30787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Simulation Results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5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4891" y="-10661"/>
            <a:ext cx="7004050" cy="908720"/>
          </a:xfrm>
        </p:spPr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9955" y="182373"/>
            <a:ext cx="1761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Reference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000" y="1025686"/>
            <a:ext cx="9345520" cy="4707570"/>
          </a:xfrm>
        </p:spPr>
        <p:txBody>
          <a:bodyPr/>
          <a:lstStyle/>
          <a:p>
            <a:pPr lvl="0" algn="just">
              <a:spcAft>
                <a:spcPts val="30"/>
              </a:spcAft>
              <a:buClrTx/>
              <a:buFont typeface="+mj-lt"/>
              <a:buAutoNum type="arabicPeriod"/>
            </a:pPr>
            <a:r>
              <a:rPr lang="en-US" sz="1600" b="0" spc="-5" dirty="0" err="1" smtClean="0">
                <a:ea typeface="SimSun"/>
                <a:cs typeface="Times New Roman"/>
              </a:rPr>
              <a:t>Lino</a:t>
            </a:r>
            <a:r>
              <a:rPr lang="en-US" sz="1600" b="0" spc="-5" dirty="0" smtClean="0">
                <a:ea typeface="SimSun"/>
                <a:cs typeface="Times New Roman"/>
              </a:rPr>
              <a:t> </a:t>
            </a:r>
            <a:r>
              <a:rPr lang="en-US" sz="1600" b="0" spc="-5" dirty="0" err="1" smtClean="0">
                <a:ea typeface="SimSun"/>
                <a:cs typeface="Times New Roman"/>
              </a:rPr>
              <a:t>Guzzella</a:t>
            </a:r>
            <a:r>
              <a:rPr lang="en-US" sz="1600" b="0" spc="-5" dirty="0" smtClean="0">
                <a:ea typeface="SimSun"/>
                <a:cs typeface="Times New Roman"/>
              </a:rPr>
              <a:t> and Antonio </a:t>
            </a:r>
            <a:r>
              <a:rPr lang="en-US" sz="1600" b="0" spc="-5" dirty="0" err="1" smtClean="0">
                <a:ea typeface="SimSun"/>
                <a:cs typeface="Times New Roman"/>
              </a:rPr>
              <a:t>Sciarretta</a:t>
            </a:r>
            <a:r>
              <a:rPr lang="en-US" sz="1600" b="0" spc="-5" dirty="0" smtClean="0">
                <a:ea typeface="SimSun"/>
                <a:cs typeface="Times New Roman"/>
              </a:rPr>
              <a:t>. </a:t>
            </a:r>
            <a:r>
              <a:rPr lang="en-US" sz="1600" b="0" i="1" spc="-5" dirty="0" smtClean="0">
                <a:ea typeface="SimSun"/>
                <a:cs typeface="Times New Roman"/>
              </a:rPr>
              <a:t>Vehicle Propulsion Systems:</a:t>
            </a:r>
            <a:r>
              <a:rPr lang="en-US" sz="1600" b="0" spc="-5" dirty="0" smtClean="0">
                <a:ea typeface="SimSun"/>
                <a:cs typeface="Times New Roman"/>
              </a:rPr>
              <a:t> </a:t>
            </a:r>
            <a:r>
              <a:rPr lang="en-US" sz="1600" b="0" i="1" spc="-5" dirty="0" smtClean="0">
                <a:ea typeface="SimSun"/>
                <a:cs typeface="Times New Roman"/>
              </a:rPr>
              <a:t>Introduction to Modeling and </a:t>
            </a:r>
            <a:r>
              <a:rPr lang="en-US" sz="1600" b="0" i="1" spc="-5" dirty="0" err="1" smtClean="0">
                <a:ea typeface="SimSun"/>
                <a:cs typeface="Times New Roman"/>
              </a:rPr>
              <a:t>Optimization</a:t>
            </a:r>
            <a:r>
              <a:rPr lang="en-US" sz="1600" b="0" spc="-5" dirty="0" err="1" smtClean="0">
                <a:ea typeface="SimSun"/>
                <a:cs typeface="Times New Roman"/>
              </a:rPr>
              <a:t>.Springer,Heidalberg</a:t>
            </a:r>
            <a:r>
              <a:rPr lang="en-US" sz="1600" b="0" spc="-5" dirty="0" smtClean="0">
                <a:ea typeface="SimSun"/>
                <a:cs typeface="Times New Roman"/>
              </a:rPr>
              <a:t>, 3rd edition,2013.</a:t>
            </a:r>
          </a:p>
          <a:p>
            <a:pPr lvl="0" algn="just">
              <a:spcAft>
                <a:spcPts val="30"/>
              </a:spcAft>
              <a:buClrTx/>
              <a:buFont typeface="+mj-lt"/>
              <a:buAutoNum type="arabicPeriod"/>
            </a:pPr>
            <a:r>
              <a:rPr lang="en-US" sz="1600" b="0" spc="-5" dirty="0" smtClean="0">
                <a:ea typeface="SimSun"/>
                <a:cs typeface="Times New Roman"/>
              </a:rPr>
              <a:t>D</a:t>
            </a:r>
            <a:r>
              <a:rPr lang="en-US" sz="1600" b="0" spc="-5" dirty="0" smtClean="0">
                <a:ea typeface="SimSun"/>
                <a:cs typeface="Times New Roman"/>
              </a:rPr>
              <a:t>. </a:t>
            </a:r>
            <a:r>
              <a:rPr lang="en-US" sz="1600" b="0" spc="-5" dirty="0" err="1" smtClean="0">
                <a:ea typeface="SimSun"/>
                <a:cs typeface="Times New Roman"/>
              </a:rPr>
              <a:t>Görges</a:t>
            </a:r>
            <a:r>
              <a:rPr lang="en-US" sz="1600" b="0" spc="-5" dirty="0" smtClean="0">
                <a:ea typeface="SimSun"/>
                <a:cs typeface="Times New Roman"/>
              </a:rPr>
              <a:t>, "Seminar </a:t>
            </a:r>
            <a:r>
              <a:rPr lang="en-US" sz="1600" b="0" spc="-5" dirty="0" err="1" smtClean="0">
                <a:ea typeface="SimSun"/>
                <a:cs typeface="Times New Roman"/>
              </a:rPr>
              <a:t>Electromobility</a:t>
            </a:r>
            <a:r>
              <a:rPr lang="en-US" sz="1600" b="0" spc="-5" dirty="0" smtClean="0">
                <a:ea typeface="SimSun"/>
                <a:cs typeface="Times New Roman"/>
              </a:rPr>
              <a:t> (Summer Term </a:t>
            </a:r>
            <a:r>
              <a:rPr lang="en-US" sz="1600" b="0" spc="-5" dirty="0" smtClean="0">
                <a:ea typeface="SimSun"/>
                <a:cs typeface="Times New Roman"/>
              </a:rPr>
              <a:t>2018)," </a:t>
            </a:r>
            <a:r>
              <a:rPr lang="en-US" sz="1600" b="0" spc="-5" dirty="0" smtClean="0">
                <a:ea typeface="SimSun"/>
                <a:cs typeface="Times New Roman"/>
              </a:rPr>
              <a:t>Lecture Notes, </a:t>
            </a:r>
            <a:r>
              <a:rPr lang="en-US" sz="1600" b="0" spc="-5" dirty="0" err="1" smtClean="0">
                <a:ea typeface="SimSun"/>
                <a:cs typeface="Times New Roman"/>
              </a:rPr>
              <a:t>Juniorprofessorship</a:t>
            </a:r>
            <a:r>
              <a:rPr lang="en-US" sz="1600" b="0" spc="-5" dirty="0" smtClean="0">
                <a:ea typeface="SimSun"/>
                <a:cs typeface="Times New Roman"/>
              </a:rPr>
              <a:t> for </a:t>
            </a:r>
            <a:r>
              <a:rPr lang="en-US" sz="1600" b="0" spc="-5" dirty="0" err="1" smtClean="0">
                <a:ea typeface="SimSun"/>
                <a:cs typeface="Times New Roman"/>
              </a:rPr>
              <a:t>Electromobility</a:t>
            </a:r>
            <a:r>
              <a:rPr lang="en-US" sz="1600" b="0" spc="-5" dirty="0" smtClean="0">
                <a:ea typeface="SimSun"/>
                <a:cs typeface="Times New Roman"/>
              </a:rPr>
              <a:t>, Department of Electrical and Computer Engineering, University of Kaiserslautern, Kaiserslautern, Germany, </a:t>
            </a:r>
            <a:r>
              <a:rPr lang="en-US" sz="1600" b="0" spc="-5" dirty="0" smtClean="0">
                <a:ea typeface="SimSun"/>
                <a:cs typeface="Times New Roman"/>
              </a:rPr>
              <a:t>2018. </a:t>
            </a:r>
            <a:endParaRPr lang="en-US" sz="1600" b="0" spc="-5" dirty="0" smtClean="0">
              <a:ea typeface="SimSun"/>
              <a:cs typeface="Times New Roman"/>
            </a:endParaRPr>
          </a:p>
          <a:p>
            <a:pPr lvl="0" algn="just">
              <a:buClrTx/>
              <a:buFont typeface="+mj-lt"/>
              <a:buAutoNum type="arabicPeriod"/>
            </a:pPr>
            <a:r>
              <a:rPr lang="en-US" sz="1600" b="0" dirty="0" smtClean="0"/>
              <a:t>L </a:t>
            </a:r>
            <a:r>
              <a:rPr lang="en-US" sz="1600" b="0" dirty="0" err="1" smtClean="0"/>
              <a:t>Guzzella</a:t>
            </a:r>
            <a:r>
              <a:rPr lang="en-US" sz="1600" b="0" dirty="0" smtClean="0"/>
              <a:t> and A. </a:t>
            </a:r>
            <a:r>
              <a:rPr lang="en-US" sz="1600" b="0" dirty="0" err="1" smtClean="0"/>
              <a:t>Amstutz</a:t>
            </a:r>
            <a:r>
              <a:rPr lang="en-US" sz="1600" b="0" dirty="0" smtClean="0"/>
              <a:t>, The QSS Toolbox Manual, Institute for Dynamic Systems and Control, Department of Mechanical and Process Engineering, ETH Zürich , Zürich, </a:t>
            </a:r>
            <a:r>
              <a:rPr lang="en-US" sz="1600" b="0" dirty="0" err="1" smtClean="0"/>
              <a:t>switzerland</a:t>
            </a:r>
            <a:r>
              <a:rPr lang="en-US" sz="1600" b="0" dirty="0" smtClean="0"/>
              <a:t>, 2005, </a:t>
            </a:r>
            <a:r>
              <a:rPr lang="en-US" sz="1600" b="0" u="sng" dirty="0" smtClean="0">
                <a:hlinkClick r:id="rId2"/>
              </a:rPr>
              <a:t>http://www.idsc.ethz.ch/research-guzzell-onder/downloads.html</a:t>
            </a:r>
            <a:r>
              <a:rPr lang="en-US" sz="1600" b="0" dirty="0" smtClean="0"/>
              <a:t> (Last call on 12 June </a:t>
            </a:r>
            <a:r>
              <a:rPr lang="en-US" sz="1600" b="0" dirty="0" smtClean="0"/>
              <a:t>2018).</a:t>
            </a:r>
            <a:endParaRPr lang="en-US" sz="1600" b="0" dirty="0" smtClean="0"/>
          </a:p>
          <a:p>
            <a:pPr lvl="0" algn="just">
              <a:buClrTx/>
              <a:buFont typeface="+mj-lt"/>
              <a:buAutoNum type="arabicPeriod"/>
            </a:pPr>
            <a:r>
              <a:rPr lang="en-US" sz="1600" b="0" dirty="0" err="1" smtClean="0"/>
              <a:t>Michiel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Koot</a:t>
            </a:r>
            <a:r>
              <a:rPr lang="en-US" sz="1600" b="0" dirty="0" smtClean="0"/>
              <a:t>, Bram de </a:t>
            </a:r>
            <a:r>
              <a:rPr lang="en-US" sz="1600" b="0" dirty="0" err="1" smtClean="0"/>
              <a:t>Jager</a:t>
            </a:r>
            <a:r>
              <a:rPr lang="en-US" sz="1600" b="0" dirty="0" smtClean="0"/>
              <a:t>, Maarten </a:t>
            </a:r>
            <a:r>
              <a:rPr lang="en-US" sz="1600" b="0" dirty="0" err="1" smtClean="0"/>
              <a:t>Steinbuch.</a:t>
            </a:r>
            <a:r>
              <a:rPr lang="en-US" sz="1600" b="0" i="1" dirty="0" err="1" smtClean="0"/>
              <a:t>Energy</a:t>
            </a:r>
            <a:r>
              <a:rPr lang="en-US" sz="1600" b="0" i="1" dirty="0" smtClean="0"/>
              <a:t> Management Strategies for Vehicular Electric Power Systems. IEEE Transactions on Vehicular Technology</a:t>
            </a:r>
            <a:r>
              <a:rPr lang="en-US" sz="1600" b="0" dirty="0" smtClean="0"/>
              <a:t>, Vol.54</a:t>
            </a:r>
            <a:r>
              <a:rPr lang="en-US" sz="1600" b="0" dirty="0" smtClean="0"/>
              <a:t>, No.3,May </a:t>
            </a:r>
            <a:r>
              <a:rPr lang="en-US" sz="1600" b="0" dirty="0" smtClean="0"/>
              <a:t>2005. </a:t>
            </a:r>
          </a:p>
          <a:p>
            <a:pPr algn="just">
              <a:buClrTx/>
              <a:buFont typeface="+mj-lt"/>
              <a:buAutoNum type="arabicPeriod"/>
            </a:pPr>
            <a:r>
              <a:rPr lang="en-US" sz="1600" b="0" dirty="0" err="1" smtClean="0"/>
              <a:t>Pierluigi</a:t>
            </a:r>
            <a:r>
              <a:rPr lang="en-US" sz="1600" b="0" dirty="0" smtClean="0"/>
              <a:t> </a:t>
            </a:r>
            <a:r>
              <a:rPr lang="en-US" sz="1600" b="0" dirty="0" err="1" smtClean="0"/>
              <a:t>Pisu</a:t>
            </a:r>
            <a:r>
              <a:rPr lang="en-US" sz="1600" b="0" dirty="0" smtClean="0"/>
              <a:t> and Giorgio </a:t>
            </a:r>
            <a:r>
              <a:rPr lang="en-US" sz="1600" b="0" dirty="0" err="1" smtClean="0"/>
              <a:t>Rizzoni</a:t>
            </a:r>
            <a:r>
              <a:rPr lang="en-US" sz="1600" b="0" i="1" dirty="0" smtClean="0"/>
              <a:t>. A Comparative Study of Supervisory Control Strategies for Hybrid Electric Vehicles.</a:t>
            </a:r>
            <a:r>
              <a:rPr lang="en-US" sz="1600" b="0" dirty="0" smtClean="0"/>
              <a:t> </a:t>
            </a:r>
            <a:r>
              <a:rPr lang="en-US" sz="1600" b="0" i="1" dirty="0" smtClean="0"/>
              <a:t>IEEE Transactions on Control Systems Technology, </a:t>
            </a:r>
            <a:r>
              <a:rPr lang="en-US" sz="1600" b="0" dirty="0" smtClean="0"/>
              <a:t>Vol.15</a:t>
            </a:r>
            <a:r>
              <a:rPr lang="en-US" sz="1600" b="0" dirty="0" smtClean="0"/>
              <a:t>, No.3</a:t>
            </a:r>
            <a:r>
              <a:rPr lang="en-US" sz="1600" b="0" dirty="0" smtClean="0"/>
              <a:t>, May 2007.</a:t>
            </a:r>
          </a:p>
          <a:p>
            <a:pPr lvl="0"/>
            <a:endParaRPr lang="en-US" sz="1600" b="0" dirty="0" smtClean="0"/>
          </a:p>
          <a:p>
            <a:pPr lvl="0"/>
            <a:endParaRPr lang="en-US" sz="1600" b="0" dirty="0" smtClean="0"/>
          </a:p>
          <a:p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22720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96816" y="2564904"/>
            <a:ext cx="406845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ts val="0"/>
              </a:spcBef>
              <a:spcAft>
                <a:spcPts val="300"/>
              </a:spcAft>
              <a:buClr>
                <a:srgbClr val="4EBCCE"/>
              </a:buClr>
              <a:defRPr/>
            </a:pPr>
            <a:r>
              <a:rPr lang="en-US" sz="4400" b="1" kern="0" dirty="0" smtClean="0">
                <a:latin typeface="Calibri" pitchFamily="34" charset="0"/>
              </a:rPr>
              <a:t>Thank you for your attention!! </a:t>
            </a:r>
            <a:endParaRPr lang="en-US" sz="44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9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Introduction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000" y="1592796"/>
            <a:ext cx="9345520" cy="61206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Definition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: </a:t>
            </a:r>
            <a:r>
              <a:rPr lang="en-IN" sz="1600" b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Hybrid Vehicle(HV) means a vehicle </a:t>
            </a:r>
            <a:r>
              <a:rPr lang="en-IN" sz="1600" b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with at least two different energy converters and two different energy storage systems </a:t>
            </a:r>
            <a:r>
              <a:rPr lang="en-IN" sz="1600" b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(on vehicle) for the purpose propulsion</a:t>
            </a:r>
            <a:endParaRPr lang="en-US" sz="1600" kern="1200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endParaRPr lang="en-US" dirty="0" smtClean="0"/>
          </a:p>
          <a:p>
            <a:pPr marL="285750" lvl="0" indent="-28575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de-DE" sz="1600" kern="12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Hybrid </a:t>
            </a:r>
            <a:r>
              <a:rPr lang="de-DE" sz="1600" kern="12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Electric </a:t>
            </a:r>
            <a:r>
              <a:rPr lang="de-DE" sz="1600" kern="120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Vehicle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de-DE" sz="1600" kern="1200" dirty="0">
              <a:solidFill>
                <a:srgbClr val="00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de-DE" sz="1600" kern="1200" dirty="0" smtClean="0">
              <a:solidFill>
                <a:srgbClr val="00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000" y="1052392"/>
            <a:ext cx="1705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Hybrid Vehicle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91756" y="3104964"/>
            <a:ext cx="9341764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/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Definition: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Hybrid electric vehicle (HEV)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means a vehicle that, for the purpose of mechanical</a:t>
            </a:r>
          </a:p>
          <a:p>
            <a:pPr lvl="0" algn="just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propulsion, draws energy from </a:t>
            </a:r>
            <a:r>
              <a:rPr lang="en-US" sz="1600" dirty="0">
                <a:solidFill>
                  <a:srgbClr val="99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both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of the following on-vehicle sources of stored energy/power: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consumable fuel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electrical energy/power storage device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(e.g. battery, capacitor, flywheel/generator, etc.).</a:t>
            </a:r>
          </a:p>
        </p:txBody>
      </p:sp>
    </p:spTree>
    <p:extLst>
      <p:ext uri="{BB962C8B-B14F-4D97-AF65-F5344CB8AC3E}">
        <p14:creationId xmlns:p14="http://schemas.microsoft.com/office/powerpoint/2010/main" val="227711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8000" y="862571"/>
            <a:ext cx="9345520" cy="567110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Advantages and Disadvantages of HEVs</a:t>
            </a:r>
            <a:endParaRPr lang="en-US" altLang="en-US" sz="1600" dirty="0">
              <a:solidFill>
                <a:srgbClr val="000000"/>
              </a:solidFill>
            </a:endParaRPr>
          </a:p>
          <a:p>
            <a:endParaRPr lang="en-US" sz="1600" b="0" dirty="0">
              <a:solidFill>
                <a:srgbClr val="000000"/>
              </a:solidFill>
            </a:endParaRPr>
          </a:p>
          <a:p>
            <a:endParaRPr lang="en-US" sz="1600" b="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1739" y="1576282"/>
            <a:ext cx="935700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0" lvl="2" indent="-2921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−"/>
            </a:pP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Help reduce the consumption of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fossil fuel</a:t>
            </a:r>
            <a:r>
              <a:rPr lang="en-US" altLang="en-US" sz="1600" kern="0" dirty="0">
                <a:solidFill>
                  <a:srgbClr val="C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and work towards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ecofriendly driving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.</a:t>
            </a:r>
          </a:p>
          <a:p>
            <a:pPr marL="635000" lvl="2" indent="-2921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−"/>
            </a:pP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It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minimize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emission of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greenhouse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gases.</a:t>
            </a:r>
          </a:p>
          <a:p>
            <a:pPr marL="635000" lvl="2" indent="-2921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−"/>
            </a:pP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With electric source supplementing the ICE, fuel consumption is reduced, making it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fuel efficient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.</a:t>
            </a:r>
          </a:p>
          <a:p>
            <a:pPr marL="635000" lvl="2" indent="-29210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alibri" panose="020F0502020204030204" pitchFamily="34" charset="0"/>
              <a:buChar char="−"/>
            </a:pP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With strict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legislative regulation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, incentives with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tax benefits</a:t>
            </a:r>
            <a:r>
              <a:rPr lang="en-US" altLang="en-US" sz="1600" kern="0" dirty="0">
                <a:solidFill>
                  <a:srgbClr val="C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are provided to encourage electric vehicles.</a:t>
            </a:r>
          </a:p>
          <a:p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8000" y="1333705"/>
            <a:ext cx="1509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Advantages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000" y="3380549"/>
            <a:ext cx="1700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Disadvantages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30" y="3684102"/>
            <a:ext cx="951400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2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alibri" pitchFamily="34" charset="0"/>
              <a:buChar char="–"/>
            </a:pPr>
            <a:r>
              <a:rPr lang="en-US" alt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US" alt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discharge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of power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is fast which makes it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not reliable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for long distance travel.</a:t>
            </a:r>
          </a:p>
          <a:p>
            <a:pPr marL="628650" lvl="2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alibri" pitchFamily="34" charset="0"/>
              <a:buChar char="–"/>
            </a:pP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quantity of charge that can be stored is limited .</a:t>
            </a:r>
          </a:p>
          <a:p>
            <a:pPr marL="628650" lvl="2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alibri" pitchFamily="34" charset="0"/>
              <a:buChar char="–"/>
            </a:pP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no. of times battery can be charged and discharged is limited causing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limited battery life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.</a:t>
            </a:r>
          </a:p>
          <a:p>
            <a:pPr marL="628650" lvl="2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alibri" pitchFamily="34" charset="0"/>
              <a:buChar char="–"/>
            </a:pP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Requires many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safety instrument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to avoid any accidents due to the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high voltage system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.</a:t>
            </a:r>
          </a:p>
          <a:p>
            <a:pPr marL="628650" lvl="2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Calibri" pitchFamily="34" charset="0"/>
              <a:buChar char="–"/>
            </a:pP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Due to high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safety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and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maintenance factor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it is </a:t>
            </a:r>
            <a:r>
              <a:rPr lang="en-US" alt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expensive </a:t>
            </a:r>
            <a:r>
              <a:rPr lang="en-US" alt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compared to conventional vehicle. </a:t>
            </a:r>
            <a:r>
              <a:rPr lang="en-US" altLang="en-US" sz="1600" kern="0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9955" y="182373"/>
            <a:ext cx="2124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Introduction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4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3883" y="1101470"/>
            <a:ext cx="227017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Series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Hybrid Vehicle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29661" y="1489268"/>
            <a:ext cx="512136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 eaLnBrk="0" hangingPunct="0">
              <a:spcBef>
                <a:spcPts val="0"/>
              </a:spcBef>
              <a:spcAft>
                <a:spcPts val="6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In series 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hybrid vehicle, 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is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not directly connected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to the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transmission</a:t>
            </a:r>
            <a:endParaRPr lang="en-US" sz="1600" kern="0" dirty="0">
              <a:solidFill>
                <a:srgbClr val="FF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742950" lvl="1" indent="-285750" algn="just" eaLnBrk="0" hangingPunct="0">
              <a:spcBef>
                <a:spcPts val="0"/>
              </a:spcBef>
              <a:spcAft>
                <a:spcPts val="6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Power</a:t>
            </a:r>
            <a:r>
              <a:rPr lang="en-US" sz="1600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from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is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transmitted</a:t>
            </a:r>
            <a:r>
              <a:rPr lang="en-US" sz="1600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through the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motor</a:t>
            </a:r>
            <a:endParaRPr lang="en-US" sz="1600" b="1" kern="0" dirty="0">
              <a:solidFill>
                <a:srgbClr val="FF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938" y="1119274"/>
            <a:ext cx="4168911" cy="1913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292111" y="3237848"/>
            <a:ext cx="239841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Parallel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Hybrid Vehicle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6423" y="3727621"/>
            <a:ext cx="4953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eaLnBrk="0" hangingPunct="0">
              <a:spcBef>
                <a:spcPts val="0"/>
              </a:spcBef>
              <a:spcAft>
                <a:spcPts val="600"/>
              </a:spcAft>
              <a:buFont typeface="Yu Gothic" panose="020B0400000000000000" pitchFamily="34" charset="-128"/>
              <a:buChar char="−"/>
            </a:pP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Parallel hybrid vehicle consist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of ICE and Electric power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supply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connected in parallel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to 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mechanical transmission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system</a:t>
            </a:r>
          </a:p>
          <a:p>
            <a:pPr marL="742950" lvl="1" indent="-285750" eaLnBrk="0" hangingPunct="0">
              <a:spcBef>
                <a:spcPts val="0"/>
              </a:spcBef>
              <a:spcAft>
                <a:spcPts val="6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It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is found to be very compact as there are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only two propulsion devices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to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power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wheels </a:t>
            </a:r>
            <a:endParaRPr lang="de-DE" sz="1600" kern="0" dirty="0">
              <a:solidFill>
                <a:srgbClr val="FF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73" y="3431747"/>
            <a:ext cx="4168911" cy="19424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9" t="7526" r="5864" b="71779"/>
          <a:stretch/>
        </p:blipFill>
        <p:spPr>
          <a:xfrm>
            <a:off x="7638815" y="5428623"/>
            <a:ext cx="2052228" cy="396044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555028" y="1295369"/>
            <a:ext cx="1574436" cy="405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9955" y="182373"/>
            <a:ext cx="328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Architecture of HEV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1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6151" y="991471"/>
            <a:ext cx="2621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Combined Hybrid Vehicle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9553" y="1334290"/>
            <a:ext cx="48888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Yu Gothic" panose="020B0400000000000000" pitchFamily="34" charset="-128"/>
              <a:buChar char="−"/>
            </a:pPr>
            <a:r>
              <a:rPr lang="en-US" sz="160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It has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features</a:t>
            </a:r>
            <a:r>
              <a:rPr lang="en-US" sz="160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of both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Series and Parallel </a:t>
            </a:r>
            <a:r>
              <a:rPr lang="en-US" sz="160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HEVs </a:t>
            </a:r>
          </a:p>
          <a:p>
            <a:pPr marL="742950" lvl="1" indent="-285750">
              <a:buFont typeface="Yu Gothic" panose="020B0400000000000000" pitchFamily="34" charset="-128"/>
              <a:buChar char="−"/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Medium </a:t>
            </a:r>
            <a:r>
              <a:rPr lang="en-US" sz="160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energy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conversion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losses</a:t>
            </a:r>
          </a:p>
          <a:p>
            <a:pPr marL="742950" lvl="1" indent="-285750">
              <a:buFont typeface="Yu Gothic" panose="020B0400000000000000" pitchFamily="34" charset="-128"/>
              <a:buChar char="−"/>
            </a:pP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Medium</a:t>
            </a:r>
            <a:r>
              <a:rPr lang="en-US" sz="160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production </a:t>
            </a:r>
            <a:r>
              <a:rPr lang="en-US" sz="160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cost and weight </a:t>
            </a:r>
            <a:endParaRPr lang="en-US" sz="1600" dirty="0">
              <a:solidFill>
                <a:srgbClr val="FF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742950" lvl="1" indent="-285750">
              <a:buFont typeface="Yu Gothic" panose="020B0400000000000000" pitchFamily="34" charset="-128"/>
              <a:buChar char="−"/>
            </a:pPr>
            <a:r>
              <a:rPr lang="en-US" sz="160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High 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complexity 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75" y="1057048"/>
            <a:ext cx="4140460" cy="1918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24" y="3238962"/>
            <a:ext cx="4138160" cy="2494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87822" y="3080834"/>
            <a:ext cx="2802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Parallel mild Hybrid Vehicle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503" y="3434934"/>
            <a:ext cx="5246560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050" lvl="1" indent="-285750" algn="just" eaLnBrk="0" hangingPunct="0"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power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to the wheel is generated by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combining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 conventional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ICE propulsion system with an electric drive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system</a:t>
            </a:r>
            <a:endParaRPr lang="en-US" sz="1600" kern="0" dirty="0">
              <a:solidFill>
                <a:srgbClr val="FF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1035050" lvl="1" indent="-285750" algn="just" eaLnBrk="0" hangingPunct="0"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As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motor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is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not connected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to 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directly, it is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efficient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during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start/stop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mode of the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vehicle</a:t>
            </a:r>
          </a:p>
          <a:p>
            <a:pPr marL="1035050" lvl="1" indent="-285750" algn="just" eaLnBrk="0" hangingPunct="0"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electric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motor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can work both as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generator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during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regeneration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and as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motor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during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electric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driving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9955" y="182373"/>
            <a:ext cx="32805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Architecture of HEV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1638" y="1121115"/>
            <a:ext cx="8583810" cy="1055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 </a:t>
            </a:r>
            <a:r>
              <a:rPr lang="en-IN" sz="1600" b="1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Start/Stop 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IN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</a:t>
            </a:r>
            <a:r>
              <a:rPr lang="en-IN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consumes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more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fuel during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idling</a:t>
            </a:r>
          </a:p>
          <a:p>
            <a:pPr marL="742950" lvl="1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IN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Stopping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engine 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instead of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idling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can substantially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decrease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fuel consumption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786" y="2581934"/>
            <a:ext cx="4953000" cy="19420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Regeneration</a:t>
            </a:r>
          </a:p>
          <a:p>
            <a:pPr marL="742950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IN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Kinetic</a:t>
            </a:r>
            <a:r>
              <a:rPr lang="en-IN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energy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is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dissipated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to heat in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friction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braking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and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braking</a:t>
            </a:r>
          </a:p>
          <a:p>
            <a:pPr marL="742950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IN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Kinetic</a:t>
            </a:r>
            <a:r>
              <a:rPr lang="en-IN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energy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can be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stored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in the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battery </a:t>
            </a:r>
            <a:r>
              <a:rPr lang="en-IN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by using 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the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motor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as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generator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in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regenerative</a:t>
            </a:r>
            <a:r>
              <a:rPr lang="en-IN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IN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braking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18" y="2595400"/>
            <a:ext cx="3943590" cy="2669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3049955" y="182373"/>
            <a:ext cx="2297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Driving mode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</a:br>
            <a:r>
              <a:rPr lang="de-DE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de-DE" dirty="0">
                <a:solidFill>
                  <a:srgbClr val="FFFFFF"/>
                </a:solidFill>
                <a:latin typeface="Calibri"/>
                <a:cs typeface="Calibri"/>
              </a:rPr>
              <a:t/>
            </a:r>
            <a:br>
              <a:rPr lang="de-DE" dirty="0">
                <a:solidFill>
                  <a:srgbClr val="FFFFFF"/>
                </a:solidFill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609" y="908720"/>
            <a:ext cx="5193269" cy="381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 </a:t>
            </a:r>
            <a:r>
              <a:rPr lang="en-IN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 Point Shifting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(0 ≤ 𝑢 &lt; 1 : Motor mode; 𝑢 &lt; 0 : Generator </a:t>
            </a: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mode)</a:t>
            </a:r>
            <a:endParaRPr lang="en-IN" sz="1600" b="1" kern="0" dirty="0">
              <a:solidFill>
                <a:srgbClr val="00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  <a:p>
            <a:pPr marL="742950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efficiency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strongly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depends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on 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(low efficiency at low loads due to throttling losses etc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.)</a:t>
            </a:r>
          </a:p>
          <a:p>
            <a:pPr marL="742950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Pollutant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emissions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also strongly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depend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on the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</a:t>
            </a:r>
          </a:p>
          <a:p>
            <a:pPr marL="742950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efficiency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and pollutant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emissions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can be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improved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by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shifting the load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with the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motor</a:t>
            </a:r>
          </a:p>
          <a:p>
            <a:pPr marL="742950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can be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increased by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operating the motor in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generator mode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and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charging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the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battery</a:t>
            </a:r>
          </a:p>
          <a:p>
            <a:pPr marL="742950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can be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decreased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by operating the motor in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motor mode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and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discharging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the battery</a:t>
            </a:r>
            <a:endParaRPr lang="en-US" sz="1600" kern="0" dirty="0"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966" y="1376772"/>
            <a:ext cx="4011851" cy="1976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61641" y="1099773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  <a:cs typeface="Calibri" panose="020F0502020204030204" pitchFamily="34" charset="0"/>
              </a:rPr>
              <a:t>(</a:t>
            </a:r>
            <a:r>
              <a:rPr lang="en-US" sz="1200" b="1" dirty="0" err="1" smtClean="0">
                <a:latin typeface="Yu Gothic" panose="020B0400000000000000" pitchFamily="34" charset="-128"/>
                <a:ea typeface="Yu Gothic" panose="020B0400000000000000" pitchFamily="34" charset="-128"/>
                <a:cs typeface="Calibri" panose="020F0502020204030204" pitchFamily="34" charset="0"/>
              </a:rPr>
              <a:t>i</a:t>
            </a:r>
            <a:r>
              <a:rPr lang="en-US" sz="1200" b="1" dirty="0" smtClean="0">
                <a:latin typeface="Yu Gothic" panose="020B0400000000000000" pitchFamily="34" charset="-128"/>
                <a:ea typeface="Yu Gothic" panose="020B0400000000000000" pitchFamily="34" charset="-128"/>
                <a:cs typeface="Calibri" panose="020F0502020204030204" pitchFamily="34" charset="0"/>
              </a:rPr>
              <a:t>)Motor Mode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7470" y="3491810"/>
            <a:ext cx="16129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200" b="1" dirty="0" smtClean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" panose="020F0502020204030204" pitchFamily="34" charset="0"/>
              </a:rPr>
              <a:t>(ii)Generator </a:t>
            </a:r>
            <a:r>
              <a:rPr lang="en-US" sz="1200" b="1" dirty="0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Calibri" panose="020F0502020204030204" pitchFamily="34" charset="0"/>
              </a:rPr>
              <a:t>Mode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48" y="3754812"/>
            <a:ext cx="4005408" cy="18286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049955" y="182373"/>
            <a:ext cx="2297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sz="2800" dirty="0" smtClean="0">
                <a:solidFill>
                  <a:schemeClr val="bg1"/>
                </a:solidFill>
              </a:rPr>
              <a:t>Driving mode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6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476" y="999671"/>
            <a:ext cx="2337499" cy="3664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0" hangingPunct="0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Electric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Driving (𝑢 = 1)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6476" y="1368426"/>
            <a:ext cx="4953000" cy="19420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8788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</a:pP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efficiency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is very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low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at very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low loads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(e.g. in cities at low </a:t>
            </a: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speeds)</a:t>
            </a:r>
          </a:p>
          <a:p>
            <a:pPr marL="458788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Electric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driving at very low loads and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recharging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battery at low and intermediate </a:t>
            </a:r>
            <a:r>
              <a:rPr lang="en-US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loads</a:t>
            </a:r>
          </a:p>
          <a:p>
            <a:pPr marL="458788" lvl="1" indent="-285750" algn="just" eaLnBrk="0" hangingPunct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Electric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driving can then be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considered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as a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variant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of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engine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load point shifting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476" y="3636709"/>
            <a:ext cx="2945037" cy="3664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" indent="-285750" eaLnBrk="0" hangingPunct="0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kern="0" dirty="0" smtClean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Conventional </a:t>
            </a:r>
            <a:r>
              <a:rPr lang="en-US" sz="1600" b="1" kern="0" dirty="0">
                <a:solidFill>
                  <a:srgbClr val="00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Driving (𝑢 = 0 )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476" y="4077072"/>
            <a:ext cx="4953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Yu Gothic" panose="020B0400000000000000" pitchFamily="34" charset="-128"/>
              <a:buChar char="−"/>
            </a:pPr>
            <a:r>
              <a:rPr lang="en-US" sz="1600" kern="0" dirty="0" smtClean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In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conventional driving, only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combustion engine 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provides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torque</a:t>
            </a:r>
            <a:r>
              <a:rPr lang="en-US" sz="1600" kern="0" dirty="0"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 for the </a:t>
            </a:r>
            <a:r>
              <a:rPr lang="en-US" sz="1600" kern="0" dirty="0">
                <a:solidFill>
                  <a:srgbClr val="FF0000"/>
                </a:solidFill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wheels 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Yu Gothic" panose="020B04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56" y="1147366"/>
            <a:ext cx="4139543" cy="21144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51" y="3500459"/>
            <a:ext cx="4139543" cy="2160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Driving mode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6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Folienvorlage JEM neu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B92819"/>
      </a:hlink>
      <a:folHlink>
        <a:srgbClr val="B92819"/>
      </a:folHlink>
    </a:clrScheme>
    <a:fontScheme name="Standard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  <a:latin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1787</Words>
  <Application>Microsoft Office PowerPoint</Application>
  <PresentationFormat>A4 Paper (210x297 mm)</PresentationFormat>
  <Paragraphs>251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SimSun</vt:lpstr>
      <vt:lpstr>Yu Gothic</vt:lpstr>
      <vt:lpstr>Arial</vt:lpstr>
      <vt:lpstr>Calibri</vt:lpstr>
      <vt:lpstr>Cambria Math</vt:lpstr>
      <vt:lpstr>Courier New</vt:lpstr>
      <vt:lpstr>Symbol</vt:lpstr>
      <vt:lpstr>Tahoma</vt:lpstr>
      <vt:lpstr>Times New Roman</vt:lpstr>
      <vt:lpstr>Wingdings</vt:lpstr>
      <vt:lpstr>Standarddesign</vt:lpstr>
      <vt:lpstr>PowerPoint Presentation</vt:lpstr>
      <vt:lpstr>Contents</vt:lpstr>
      <vt:lpstr>Introduction</vt:lpstr>
      <vt:lpstr>   </vt:lpstr>
      <vt:lpstr>   </vt:lpstr>
      <vt:lpstr>   </vt:lpstr>
      <vt:lpstr>   </vt:lpstr>
      <vt:lpstr>   </vt:lpstr>
      <vt:lpstr>Driving mode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Company>Lehrstuhl für Regelungssysteme, Technische Universität Kaiserslautern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Electromobility</dc:title>
  <dc:creator>Daniel Görges</dc:creator>
  <cp:lastModifiedBy>Baskers</cp:lastModifiedBy>
  <cp:revision>1262</cp:revision>
  <cp:lastPrinted>2013-10-21T09:33:22Z</cp:lastPrinted>
  <dcterms:created xsi:type="dcterms:W3CDTF">2006-10-27T15:14:15Z</dcterms:created>
  <dcterms:modified xsi:type="dcterms:W3CDTF">2018-07-11T23:24:23Z</dcterms:modified>
</cp:coreProperties>
</file>