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303" r:id="rId10"/>
    <p:sldId id="296" r:id="rId11"/>
    <p:sldId id="297" r:id="rId12"/>
    <p:sldId id="29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76"/>
    <a:srgbClr val="92D400"/>
    <a:srgbClr val="012169"/>
    <a:srgbClr val="66FFFF"/>
    <a:srgbClr val="00A3E0"/>
    <a:srgbClr val="2C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50278-973C-48CD-8E94-B6ED45F7A53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CE945F9-A269-4618-9B19-E0211EA48456}">
      <dgm:prSet phldrT="[Text]"/>
      <dgm:spPr>
        <a:solidFill>
          <a:srgbClr val="00A1DE"/>
        </a:solidFill>
      </dgm:spPr>
      <dgm:t>
        <a:bodyPr/>
        <a:lstStyle/>
        <a:p>
          <a:pPr algn="ctr"/>
          <a:r>
            <a:rPr lang="es-VE" b="1" dirty="0" smtClean="0">
              <a:solidFill>
                <a:schemeClr val="bg2"/>
              </a:solidFill>
            </a:rPr>
            <a:t>Operación y Mantenimiento de activos	</a:t>
          </a:r>
          <a:endParaRPr lang="en-US" b="1" dirty="0">
            <a:solidFill>
              <a:schemeClr val="bg2"/>
            </a:solidFill>
          </a:endParaRPr>
        </a:p>
      </dgm:t>
    </dgm:pt>
    <dgm:pt modelId="{16A2D409-1AF9-48C7-91F2-7138CD1503B5}" type="parTrans" cxnId="{65AFB288-5F4E-4BF4-A6BD-99D322240A92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51AEC834-0004-4BA9-9D5A-86ECD0ACB8DA}" type="sibTrans" cxnId="{65AFB288-5F4E-4BF4-A6BD-99D322240A92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57462C40-F6FB-43DC-A45B-A599111B581C}">
      <dgm:prSet phldrT="[Text]"/>
      <dgm:spPr>
        <a:solidFill>
          <a:srgbClr val="00A1DE"/>
        </a:solidFill>
      </dgm:spPr>
      <dgm:t>
        <a:bodyPr/>
        <a:lstStyle/>
        <a:p>
          <a:pPr algn="ctr"/>
          <a:r>
            <a:rPr lang="en-US" b="1" dirty="0" err="1" smtClean="0">
              <a:solidFill>
                <a:schemeClr val="bg2"/>
              </a:solidFill>
            </a:rPr>
            <a:t>Gestión</a:t>
          </a:r>
          <a:r>
            <a:rPr lang="en-US" b="1" dirty="0" smtClean="0">
              <a:solidFill>
                <a:schemeClr val="bg2"/>
              </a:solidFill>
            </a:rPr>
            <a:t> de </a:t>
          </a:r>
          <a:r>
            <a:rPr lang="en-US" b="1" dirty="0" err="1" smtClean="0">
              <a:solidFill>
                <a:schemeClr val="bg2"/>
              </a:solidFill>
            </a:rPr>
            <a:t>Recursos</a:t>
          </a:r>
          <a:endParaRPr lang="en-US" b="1" dirty="0">
            <a:solidFill>
              <a:schemeClr val="bg2"/>
            </a:solidFill>
          </a:endParaRPr>
        </a:p>
      </dgm:t>
    </dgm:pt>
    <dgm:pt modelId="{75E30F32-ED94-4555-BA51-1935D6D7543A}" type="parTrans" cxnId="{F621FFA5-034A-46CF-9EC2-4206A74502CB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513C48E6-AD59-4E61-B4C4-C4C842A0CA0D}" type="sibTrans" cxnId="{F621FFA5-034A-46CF-9EC2-4206A74502CB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4CACB719-DD15-4FC8-8804-AF98490EE4AB}">
      <dgm:prSet phldrT="[Text]"/>
      <dgm:spPr>
        <a:solidFill>
          <a:srgbClr val="00A1DE"/>
        </a:solidFill>
      </dgm:spPr>
      <dgm:t>
        <a:bodyPr/>
        <a:lstStyle/>
        <a:p>
          <a:pPr algn="ctr"/>
          <a:r>
            <a:rPr lang="en-US" b="1" dirty="0" err="1" smtClean="0">
              <a:solidFill>
                <a:schemeClr val="bg2"/>
              </a:solidFill>
            </a:rPr>
            <a:t>Desarrollo</a:t>
          </a:r>
          <a:r>
            <a:rPr lang="en-US" b="1" dirty="0" smtClean="0">
              <a:solidFill>
                <a:schemeClr val="bg2"/>
              </a:solidFill>
            </a:rPr>
            <a:t> de </a:t>
          </a:r>
          <a:r>
            <a:rPr lang="en-US" b="1" dirty="0" err="1" smtClean="0">
              <a:solidFill>
                <a:schemeClr val="bg2"/>
              </a:solidFill>
            </a:rPr>
            <a:t>negocios</a:t>
          </a:r>
          <a:endParaRPr lang="en-US" b="1" dirty="0">
            <a:solidFill>
              <a:schemeClr val="bg2"/>
            </a:solidFill>
          </a:endParaRPr>
        </a:p>
      </dgm:t>
    </dgm:pt>
    <dgm:pt modelId="{6C9DB1CC-55CD-4C9A-AA32-6DB6F0B8CB46}" type="parTrans" cxnId="{272D5E47-38F9-4966-85A6-D210E3C7D8EB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2779B9B1-5334-450B-BBC3-74FB4FF03FC2}" type="sibTrans" cxnId="{272D5E47-38F9-4966-85A6-D210E3C7D8EB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51941B29-B066-4085-B3C0-834E30B818CE}">
      <dgm:prSet phldrT="[Text]"/>
      <dgm:spPr>
        <a:solidFill>
          <a:srgbClr val="00A1DE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2"/>
              </a:solidFill>
            </a:rPr>
            <a:t> </a:t>
          </a:r>
          <a:r>
            <a:rPr lang="en-US" b="1" dirty="0" err="1" smtClean="0">
              <a:solidFill>
                <a:schemeClr val="bg2"/>
              </a:solidFill>
            </a:rPr>
            <a:t>Gestión</a:t>
          </a:r>
          <a:r>
            <a:rPr lang="en-US" b="1" dirty="0" smtClean="0">
              <a:solidFill>
                <a:schemeClr val="bg2"/>
              </a:solidFill>
            </a:rPr>
            <a:t> de        </a:t>
          </a:r>
          <a:r>
            <a:rPr lang="en-US" b="1" dirty="0" err="1" smtClean="0">
              <a:solidFill>
                <a:schemeClr val="bg2"/>
              </a:solidFill>
            </a:rPr>
            <a:t>Compras</a:t>
          </a:r>
          <a:endParaRPr lang="en-US" b="1" dirty="0">
            <a:solidFill>
              <a:schemeClr val="bg2"/>
            </a:solidFill>
          </a:endParaRPr>
        </a:p>
      </dgm:t>
    </dgm:pt>
    <dgm:pt modelId="{3A95E404-D78A-4133-B4E0-96EC4B5DE7A0}" type="parTrans" cxnId="{3ABBE53A-E593-41A1-A8E3-BF71375D0C6A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CA3A3E81-85D9-4E57-A227-D22EF7AF6770}" type="sibTrans" cxnId="{3ABBE53A-E593-41A1-A8E3-BF71375D0C6A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2B970FA9-A3D4-4663-BA10-960A5B92BCBE}">
      <dgm:prSet phldrT="[Text]"/>
      <dgm:spPr>
        <a:solidFill>
          <a:srgbClr val="00A1DE"/>
        </a:solidFill>
      </dgm:spPr>
      <dgm:t>
        <a:bodyPr/>
        <a:lstStyle/>
        <a:p>
          <a:pPr algn="ctr"/>
          <a:r>
            <a:rPr lang="en-US" b="1" dirty="0" err="1" smtClean="0">
              <a:solidFill>
                <a:schemeClr val="bg2"/>
              </a:solidFill>
            </a:rPr>
            <a:t>Gestión</a:t>
          </a:r>
          <a:r>
            <a:rPr lang="en-US" b="1" dirty="0" smtClean="0">
              <a:solidFill>
                <a:schemeClr val="bg2"/>
              </a:solidFill>
            </a:rPr>
            <a:t> de </a:t>
          </a:r>
          <a:r>
            <a:rPr lang="en-US" b="1" dirty="0" err="1" smtClean="0">
              <a:solidFill>
                <a:schemeClr val="bg2"/>
              </a:solidFill>
            </a:rPr>
            <a:t>Ventas</a:t>
          </a:r>
          <a:endParaRPr lang="en-US" b="1" dirty="0">
            <a:solidFill>
              <a:schemeClr val="bg2"/>
            </a:solidFill>
          </a:endParaRPr>
        </a:p>
      </dgm:t>
    </dgm:pt>
    <dgm:pt modelId="{85B6DF41-9DC8-46BB-87B9-8690B64B0F1D}" type="parTrans" cxnId="{D0DC50E2-06CF-4C4E-A653-EE5BCA1E3E1B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F4B19524-D213-4C1B-8F86-B2FE420B8D1F}" type="sibTrans" cxnId="{D0DC50E2-06CF-4C4E-A653-EE5BCA1E3E1B}">
      <dgm:prSet/>
      <dgm:spPr/>
      <dgm:t>
        <a:bodyPr/>
        <a:lstStyle/>
        <a:p>
          <a:pPr algn="ctr"/>
          <a:endParaRPr lang="en-US">
            <a:solidFill>
              <a:schemeClr val="tx1"/>
            </a:solidFill>
          </a:endParaRPr>
        </a:p>
      </dgm:t>
    </dgm:pt>
    <dgm:pt modelId="{BE6879F1-9037-4DE1-A988-13FF9066C72E}" type="pres">
      <dgm:prSet presAssocID="{7FB50278-973C-48CD-8E94-B6ED45F7A538}" presName="Name0" presStyleCnt="0">
        <dgm:presLayoutVars>
          <dgm:dir/>
          <dgm:resizeHandles val="exact"/>
        </dgm:presLayoutVars>
      </dgm:prSet>
      <dgm:spPr/>
    </dgm:pt>
    <dgm:pt modelId="{D8B20D3E-6301-401A-A460-5B8D1EF3A784}" type="pres">
      <dgm:prSet presAssocID="{4CACB719-DD15-4FC8-8804-AF98490EE4AB}" presName="parTxOnly" presStyleLbl="node1" presStyleIdx="0" presStyleCnt="5" custLinFactNeighborX="3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503E1-AD9B-4EE8-AFA2-EB670F3BE055}" type="pres">
      <dgm:prSet presAssocID="{2779B9B1-5334-450B-BBC3-74FB4FF03FC2}" presName="parSpace" presStyleCnt="0"/>
      <dgm:spPr/>
    </dgm:pt>
    <dgm:pt modelId="{7D7F846A-1530-420F-9B5F-C23BDA071761}" type="pres">
      <dgm:prSet presAssocID="{2B970FA9-A3D4-4663-BA10-960A5B92BCB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8D941-8E04-46F5-93A6-1E6FE144E9B2}" type="pres">
      <dgm:prSet presAssocID="{F4B19524-D213-4C1B-8F86-B2FE420B8D1F}" presName="parSpace" presStyleCnt="0"/>
      <dgm:spPr/>
    </dgm:pt>
    <dgm:pt modelId="{F57454CD-23AC-417A-853D-3C3DEE6782F5}" type="pres">
      <dgm:prSet presAssocID="{51941B29-B066-4085-B3C0-834E30B818CE}" presName="parTxOnly" presStyleLbl="node1" presStyleIdx="2" presStyleCnt="5" custScaleX="94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4120F-B2AB-44FE-871D-90C01330D2CE}" type="pres">
      <dgm:prSet presAssocID="{CA3A3E81-85D9-4E57-A227-D22EF7AF6770}" presName="parSpace" presStyleCnt="0"/>
      <dgm:spPr/>
    </dgm:pt>
    <dgm:pt modelId="{2A98FA3B-B101-41FB-8D97-4865210D4D17}" type="pres">
      <dgm:prSet presAssocID="{57462C40-F6FB-43DC-A45B-A599111B581C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46E3-CA95-46AD-9016-B8D6619C3F30}" type="pres">
      <dgm:prSet presAssocID="{513C48E6-AD59-4E61-B4C4-C4C842A0CA0D}" presName="parSpace" presStyleCnt="0"/>
      <dgm:spPr/>
    </dgm:pt>
    <dgm:pt modelId="{5347564D-1F3A-40BA-88D2-ED8E1D9A77A6}" type="pres">
      <dgm:prSet presAssocID="{1CE945F9-A269-4618-9B19-E0211EA4845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25BB8D-3DDE-4277-9451-CF189CDB6213}" type="presOf" srcId="{4CACB719-DD15-4FC8-8804-AF98490EE4AB}" destId="{D8B20D3E-6301-401A-A460-5B8D1EF3A784}" srcOrd="0" destOrd="0" presId="urn:microsoft.com/office/officeart/2005/8/layout/hChevron3"/>
    <dgm:cxn modelId="{272D5E47-38F9-4966-85A6-D210E3C7D8EB}" srcId="{7FB50278-973C-48CD-8E94-B6ED45F7A538}" destId="{4CACB719-DD15-4FC8-8804-AF98490EE4AB}" srcOrd="0" destOrd="0" parTransId="{6C9DB1CC-55CD-4C9A-AA32-6DB6F0B8CB46}" sibTransId="{2779B9B1-5334-450B-BBC3-74FB4FF03FC2}"/>
    <dgm:cxn modelId="{F621FFA5-034A-46CF-9EC2-4206A74502CB}" srcId="{7FB50278-973C-48CD-8E94-B6ED45F7A538}" destId="{57462C40-F6FB-43DC-A45B-A599111B581C}" srcOrd="3" destOrd="0" parTransId="{75E30F32-ED94-4555-BA51-1935D6D7543A}" sibTransId="{513C48E6-AD59-4E61-B4C4-C4C842A0CA0D}"/>
    <dgm:cxn modelId="{D0DC50E2-06CF-4C4E-A653-EE5BCA1E3E1B}" srcId="{7FB50278-973C-48CD-8E94-B6ED45F7A538}" destId="{2B970FA9-A3D4-4663-BA10-960A5B92BCBE}" srcOrd="1" destOrd="0" parTransId="{85B6DF41-9DC8-46BB-87B9-8690B64B0F1D}" sibTransId="{F4B19524-D213-4C1B-8F86-B2FE420B8D1F}"/>
    <dgm:cxn modelId="{3ABBE53A-E593-41A1-A8E3-BF71375D0C6A}" srcId="{7FB50278-973C-48CD-8E94-B6ED45F7A538}" destId="{51941B29-B066-4085-B3C0-834E30B818CE}" srcOrd="2" destOrd="0" parTransId="{3A95E404-D78A-4133-B4E0-96EC4B5DE7A0}" sibTransId="{CA3A3E81-85D9-4E57-A227-D22EF7AF6770}"/>
    <dgm:cxn modelId="{65AFB288-5F4E-4BF4-A6BD-99D322240A92}" srcId="{7FB50278-973C-48CD-8E94-B6ED45F7A538}" destId="{1CE945F9-A269-4618-9B19-E0211EA48456}" srcOrd="4" destOrd="0" parTransId="{16A2D409-1AF9-48C7-91F2-7138CD1503B5}" sibTransId="{51AEC834-0004-4BA9-9D5A-86ECD0ACB8DA}"/>
    <dgm:cxn modelId="{332406FA-BD24-4302-BA7A-F2AD9B196B2D}" type="presOf" srcId="{57462C40-F6FB-43DC-A45B-A599111B581C}" destId="{2A98FA3B-B101-41FB-8D97-4865210D4D17}" srcOrd="0" destOrd="0" presId="urn:microsoft.com/office/officeart/2005/8/layout/hChevron3"/>
    <dgm:cxn modelId="{7E01F83E-D9AC-4675-9643-7D6A8EEAD5A2}" type="presOf" srcId="{1CE945F9-A269-4618-9B19-E0211EA48456}" destId="{5347564D-1F3A-40BA-88D2-ED8E1D9A77A6}" srcOrd="0" destOrd="0" presId="urn:microsoft.com/office/officeart/2005/8/layout/hChevron3"/>
    <dgm:cxn modelId="{CBA4E1CA-D734-4404-83E8-45F0C4036328}" type="presOf" srcId="{7FB50278-973C-48CD-8E94-B6ED45F7A538}" destId="{BE6879F1-9037-4DE1-A988-13FF9066C72E}" srcOrd="0" destOrd="0" presId="urn:microsoft.com/office/officeart/2005/8/layout/hChevron3"/>
    <dgm:cxn modelId="{31D0737D-7579-4CE2-8A86-E417DB688E6A}" type="presOf" srcId="{51941B29-B066-4085-B3C0-834E30B818CE}" destId="{F57454CD-23AC-417A-853D-3C3DEE6782F5}" srcOrd="0" destOrd="0" presId="urn:microsoft.com/office/officeart/2005/8/layout/hChevron3"/>
    <dgm:cxn modelId="{D0738328-E3FE-4335-B4F6-E0EADF6104DF}" type="presOf" srcId="{2B970FA9-A3D4-4663-BA10-960A5B92BCBE}" destId="{7D7F846A-1530-420F-9B5F-C23BDA071761}" srcOrd="0" destOrd="0" presId="urn:microsoft.com/office/officeart/2005/8/layout/hChevron3"/>
    <dgm:cxn modelId="{ABC48FF8-509E-495B-AC84-9F174916D59E}" type="presParOf" srcId="{BE6879F1-9037-4DE1-A988-13FF9066C72E}" destId="{D8B20D3E-6301-401A-A460-5B8D1EF3A784}" srcOrd="0" destOrd="0" presId="urn:microsoft.com/office/officeart/2005/8/layout/hChevron3"/>
    <dgm:cxn modelId="{28852895-C9E1-49CE-8123-486E6ADD9B78}" type="presParOf" srcId="{BE6879F1-9037-4DE1-A988-13FF9066C72E}" destId="{D4D503E1-AD9B-4EE8-AFA2-EB670F3BE055}" srcOrd="1" destOrd="0" presId="urn:microsoft.com/office/officeart/2005/8/layout/hChevron3"/>
    <dgm:cxn modelId="{1E677352-2EA2-403C-BA57-4240CB038072}" type="presParOf" srcId="{BE6879F1-9037-4DE1-A988-13FF9066C72E}" destId="{7D7F846A-1530-420F-9B5F-C23BDA071761}" srcOrd="2" destOrd="0" presId="urn:microsoft.com/office/officeart/2005/8/layout/hChevron3"/>
    <dgm:cxn modelId="{5DB4B4A5-E716-45E2-B191-9FC3D49C62F7}" type="presParOf" srcId="{BE6879F1-9037-4DE1-A988-13FF9066C72E}" destId="{0328D941-8E04-46F5-93A6-1E6FE144E9B2}" srcOrd="3" destOrd="0" presId="urn:microsoft.com/office/officeart/2005/8/layout/hChevron3"/>
    <dgm:cxn modelId="{71137D77-D6C8-4B0A-8043-F5A5254DA1C7}" type="presParOf" srcId="{BE6879F1-9037-4DE1-A988-13FF9066C72E}" destId="{F57454CD-23AC-417A-853D-3C3DEE6782F5}" srcOrd="4" destOrd="0" presId="urn:microsoft.com/office/officeart/2005/8/layout/hChevron3"/>
    <dgm:cxn modelId="{67A568EA-BE54-420E-91D4-21B490CD8052}" type="presParOf" srcId="{BE6879F1-9037-4DE1-A988-13FF9066C72E}" destId="{4E94120F-B2AB-44FE-871D-90C01330D2CE}" srcOrd="5" destOrd="0" presId="urn:microsoft.com/office/officeart/2005/8/layout/hChevron3"/>
    <dgm:cxn modelId="{4B9A0BCA-BA5C-4E4F-AFD9-5F775A3D3CDB}" type="presParOf" srcId="{BE6879F1-9037-4DE1-A988-13FF9066C72E}" destId="{2A98FA3B-B101-41FB-8D97-4865210D4D17}" srcOrd="6" destOrd="0" presId="urn:microsoft.com/office/officeart/2005/8/layout/hChevron3"/>
    <dgm:cxn modelId="{763994F8-51DC-44D4-8928-79A6F8457F75}" type="presParOf" srcId="{BE6879F1-9037-4DE1-A988-13FF9066C72E}" destId="{529B46E3-CA95-46AD-9016-B8D6619C3F30}" srcOrd="7" destOrd="0" presId="urn:microsoft.com/office/officeart/2005/8/layout/hChevron3"/>
    <dgm:cxn modelId="{F969BFB4-2B67-47FD-AD02-695B3B0AC3D2}" type="presParOf" srcId="{BE6879F1-9037-4DE1-A988-13FF9066C72E}" destId="{5347564D-1F3A-40BA-88D2-ED8E1D9A77A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20D3E-6301-401A-A460-5B8D1EF3A784}">
      <dsp:nvSpPr>
        <dsp:cNvPr id="0" name=""/>
        <dsp:cNvSpPr/>
      </dsp:nvSpPr>
      <dsp:spPr>
        <a:xfrm>
          <a:off x="15810" y="9260"/>
          <a:ext cx="1976465" cy="790586"/>
        </a:xfrm>
        <a:prstGeom prst="homePlate">
          <a:avLst/>
        </a:prstGeom>
        <a:solidFill>
          <a:srgbClr val="00A1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chemeClr val="bg2"/>
              </a:solidFill>
            </a:rPr>
            <a:t>Desarrollo</a:t>
          </a:r>
          <a:r>
            <a:rPr lang="en-US" sz="1200" b="1" kern="1200" dirty="0" smtClean="0">
              <a:solidFill>
                <a:schemeClr val="bg2"/>
              </a:solidFill>
            </a:rPr>
            <a:t> de </a:t>
          </a:r>
          <a:r>
            <a:rPr lang="en-US" sz="1200" b="1" kern="1200" dirty="0" err="1" smtClean="0">
              <a:solidFill>
                <a:schemeClr val="bg2"/>
              </a:solidFill>
            </a:rPr>
            <a:t>negocios</a:t>
          </a:r>
          <a:endParaRPr lang="en-US" sz="1200" b="1" kern="1200" dirty="0">
            <a:solidFill>
              <a:schemeClr val="bg2"/>
            </a:solidFill>
          </a:endParaRPr>
        </a:p>
      </dsp:txBody>
      <dsp:txXfrm>
        <a:off x="15810" y="9260"/>
        <a:ext cx="1778819" cy="790586"/>
      </dsp:txXfrm>
    </dsp:sp>
    <dsp:sp modelId="{7D7F846A-1530-420F-9B5F-C23BDA071761}">
      <dsp:nvSpPr>
        <dsp:cNvPr id="0" name=""/>
        <dsp:cNvSpPr/>
      </dsp:nvSpPr>
      <dsp:spPr>
        <a:xfrm>
          <a:off x="1584155" y="9260"/>
          <a:ext cx="1976465" cy="790586"/>
        </a:xfrm>
        <a:prstGeom prst="chevron">
          <a:avLst/>
        </a:prstGeom>
        <a:solidFill>
          <a:srgbClr val="00A1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chemeClr val="bg2"/>
              </a:solidFill>
            </a:rPr>
            <a:t>Gestión</a:t>
          </a:r>
          <a:r>
            <a:rPr lang="en-US" sz="1200" b="1" kern="1200" dirty="0" smtClean="0">
              <a:solidFill>
                <a:schemeClr val="bg2"/>
              </a:solidFill>
            </a:rPr>
            <a:t> de </a:t>
          </a:r>
          <a:r>
            <a:rPr lang="en-US" sz="1200" b="1" kern="1200" dirty="0" err="1" smtClean="0">
              <a:solidFill>
                <a:schemeClr val="bg2"/>
              </a:solidFill>
            </a:rPr>
            <a:t>Ventas</a:t>
          </a:r>
          <a:endParaRPr lang="en-US" sz="1200" b="1" kern="1200" dirty="0">
            <a:solidFill>
              <a:schemeClr val="bg2"/>
            </a:solidFill>
          </a:endParaRPr>
        </a:p>
      </dsp:txBody>
      <dsp:txXfrm>
        <a:off x="1979448" y="9260"/>
        <a:ext cx="1185879" cy="790586"/>
      </dsp:txXfrm>
    </dsp:sp>
    <dsp:sp modelId="{F57454CD-23AC-417A-853D-3C3DEE6782F5}">
      <dsp:nvSpPr>
        <dsp:cNvPr id="0" name=""/>
        <dsp:cNvSpPr/>
      </dsp:nvSpPr>
      <dsp:spPr>
        <a:xfrm>
          <a:off x="3165328" y="9260"/>
          <a:ext cx="1863273" cy="790586"/>
        </a:xfrm>
        <a:prstGeom prst="chevron">
          <a:avLst/>
        </a:prstGeom>
        <a:solidFill>
          <a:srgbClr val="00A1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2"/>
              </a:solidFill>
            </a:rPr>
            <a:t> </a:t>
          </a:r>
          <a:r>
            <a:rPr lang="en-US" sz="1200" b="1" kern="1200" dirty="0" err="1" smtClean="0">
              <a:solidFill>
                <a:schemeClr val="bg2"/>
              </a:solidFill>
            </a:rPr>
            <a:t>Gestión</a:t>
          </a:r>
          <a:r>
            <a:rPr lang="en-US" sz="1200" b="1" kern="1200" dirty="0" smtClean="0">
              <a:solidFill>
                <a:schemeClr val="bg2"/>
              </a:solidFill>
            </a:rPr>
            <a:t> de        </a:t>
          </a:r>
          <a:r>
            <a:rPr lang="en-US" sz="1200" b="1" kern="1200" dirty="0" err="1" smtClean="0">
              <a:solidFill>
                <a:schemeClr val="bg2"/>
              </a:solidFill>
            </a:rPr>
            <a:t>Compras</a:t>
          </a:r>
          <a:endParaRPr lang="en-US" sz="1200" b="1" kern="1200" dirty="0">
            <a:solidFill>
              <a:schemeClr val="bg2"/>
            </a:solidFill>
          </a:endParaRPr>
        </a:p>
      </dsp:txBody>
      <dsp:txXfrm>
        <a:off x="3560621" y="9260"/>
        <a:ext cx="1072687" cy="790586"/>
      </dsp:txXfrm>
    </dsp:sp>
    <dsp:sp modelId="{2A98FA3B-B101-41FB-8D97-4865210D4D17}">
      <dsp:nvSpPr>
        <dsp:cNvPr id="0" name=""/>
        <dsp:cNvSpPr/>
      </dsp:nvSpPr>
      <dsp:spPr>
        <a:xfrm>
          <a:off x="4633308" y="9260"/>
          <a:ext cx="1976465" cy="790586"/>
        </a:xfrm>
        <a:prstGeom prst="chevron">
          <a:avLst/>
        </a:prstGeom>
        <a:solidFill>
          <a:srgbClr val="00A1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solidFill>
                <a:schemeClr val="bg2"/>
              </a:solidFill>
            </a:rPr>
            <a:t>Gestión</a:t>
          </a:r>
          <a:r>
            <a:rPr lang="en-US" sz="1200" b="1" kern="1200" dirty="0" smtClean="0">
              <a:solidFill>
                <a:schemeClr val="bg2"/>
              </a:solidFill>
            </a:rPr>
            <a:t> de </a:t>
          </a:r>
          <a:r>
            <a:rPr lang="en-US" sz="1200" b="1" kern="1200" dirty="0" err="1" smtClean="0">
              <a:solidFill>
                <a:schemeClr val="bg2"/>
              </a:solidFill>
            </a:rPr>
            <a:t>Recursos</a:t>
          </a:r>
          <a:endParaRPr lang="en-US" sz="1200" b="1" kern="1200" dirty="0">
            <a:solidFill>
              <a:schemeClr val="bg2"/>
            </a:solidFill>
          </a:endParaRPr>
        </a:p>
      </dsp:txBody>
      <dsp:txXfrm>
        <a:off x="5028601" y="9260"/>
        <a:ext cx="1185879" cy="790586"/>
      </dsp:txXfrm>
    </dsp:sp>
    <dsp:sp modelId="{5347564D-1F3A-40BA-88D2-ED8E1D9A77A6}">
      <dsp:nvSpPr>
        <dsp:cNvPr id="0" name=""/>
        <dsp:cNvSpPr/>
      </dsp:nvSpPr>
      <dsp:spPr>
        <a:xfrm>
          <a:off x="6214481" y="9260"/>
          <a:ext cx="1976465" cy="790586"/>
        </a:xfrm>
        <a:prstGeom prst="chevron">
          <a:avLst/>
        </a:prstGeom>
        <a:solidFill>
          <a:srgbClr val="00A1D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200" b="1" kern="1200" dirty="0" smtClean="0">
              <a:solidFill>
                <a:schemeClr val="bg2"/>
              </a:solidFill>
            </a:rPr>
            <a:t>Operación y Mantenimiento de activos	</a:t>
          </a:r>
          <a:endParaRPr lang="en-US" sz="1200" b="1" kern="1200" dirty="0">
            <a:solidFill>
              <a:schemeClr val="bg2"/>
            </a:solidFill>
          </a:endParaRPr>
        </a:p>
      </dsp:txBody>
      <dsp:txXfrm>
        <a:off x="6609774" y="9260"/>
        <a:ext cx="1185879" cy="790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3E286-F7EC-4F23-8623-8D92381A1E67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2A99-7174-472E-A836-333090399385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714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91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4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3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2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8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902075" y="8831263"/>
            <a:ext cx="29797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11" tIns="43605" rIns="87211" bIns="43605" anchor="b"/>
          <a:lstStyle/>
          <a:p>
            <a:pPr algn="r" defTabSz="868363"/>
            <a:fld id="{A37897FC-1D1E-4947-9C40-4F825BFE0889}" type="slidenum">
              <a:rPr lang="en-GB" altLang="en-GB" sz="1100">
                <a:solidFill>
                  <a:srgbClr val="FFFFFF"/>
                </a:solidFill>
                <a:latin typeface="Calibri" pitchFamily="34" charset="0"/>
              </a:rPr>
              <a:pPr algn="r" defTabSz="868363"/>
              <a:t>13</a:t>
            </a:fld>
            <a:endParaRPr lang="en-GB" altLang="en-GB" sz="11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87211" tIns="43605" rIns="87211" bIns="4360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40173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04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4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534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150"/>
              </a:lnSpc>
              <a:defRPr sz="27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>
            <a:off x="395288" y="5864231"/>
            <a:ext cx="41767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5289" y="6399564"/>
            <a:ext cx="417671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05929"/>
            <a:ext cx="1633731" cy="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18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 smtClean="0"/>
              <a:t>©2015  Lara </a:t>
            </a:r>
            <a:r>
              <a:rPr lang="en-GB" dirty="0" err="1" smtClean="0"/>
              <a:t>Marambio</a:t>
            </a:r>
            <a:r>
              <a:rPr lang="en-GB" dirty="0" smtClean="0"/>
              <a:t> &amp; </a:t>
            </a:r>
            <a:r>
              <a:rPr lang="en-GB" dirty="0" err="1" smtClean="0"/>
              <a:t>Asociados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15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27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44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382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31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851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313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89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91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FF8E-C2F9-4E6C-BA9A-09AA2DC9FDDC}" type="datetimeFigureOut">
              <a:rPr lang="es-VE" smtClean="0"/>
              <a:t>28/3/2019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312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abou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auto">
          <a:xfrm>
            <a:off x="562046" y="1452318"/>
            <a:ext cx="76025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Implementación de Sap Business </a:t>
            </a:r>
            <a:r>
              <a:rPr lang="es-VE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7209" y="1870449"/>
            <a:ext cx="3558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000" b="1" i="1" dirty="0" err="1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Genia</a:t>
            </a:r>
            <a:r>
              <a:rPr lang="es-VE" sz="2000" b="1" i="1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2000" b="1" i="1" dirty="0" err="1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Care</a:t>
            </a:r>
            <a:r>
              <a:rPr lang="es-VE" sz="2000" b="1" i="1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C.A.</a:t>
            </a:r>
            <a:endParaRPr lang="es-VE" sz="20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7" y="6227541"/>
            <a:ext cx="2171317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200" b="1" dirty="0">
              <a:solidFill>
                <a:srgbClr val="92D4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2000"/>
              </a:lnSpc>
              <a:spcAft>
                <a:spcPts val="1200"/>
              </a:spcAft>
            </a:pPr>
            <a:r>
              <a:rPr lang="es-MX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Julio,  2018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2" descr="Logotipo_Genia_Care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0"/>
            <a:ext cx="1141909" cy="114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29" y="2599508"/>
            <a:ext cx="5217120" cy="3476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079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prstClr val="white"/>
                </a:solidFill>
                <a:latin typeface="Verdana"/>
                <a:cs typeface="+mn-cs"/>
              </a:rPr>
              <a:t>Entendimiento</a:t>
            </a: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</a:t>
            </a:r>
            <a:r>
              <a:rPr lang="en-US" sz="1600" dirty="0" err="1" smtClean="0">
                <a:solidFill>
                  <a:prstClr val="white"/>
                </a:solidFill>
                <a:latin typeface="Verdana"/>
                <a:cs typeface="+mn-cs"/>
              </a:rPr>
              <a:t>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549259"/>
            <a:ext cx="1769877" cy="1768998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230846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bg1"/>
                </a:solidFill>
                <a:latin typeface="Verdana"/>
                <a:cs typeface="+mn-cs"/>
              </a:rPr>
              <a:t>Próximos</a:t>
            </a: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Verdana"/>
                <a:cs typeface="+mn-cs"/>
              </a:rPr>
              <a:t>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8340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3892498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262524" y="258266"/>
            <a:ext cx="8674961" cy="5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  <a:endParaRPr lang="en-US" altLang="es-V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285" y="1272345"/>
            <a:ext cx="795801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VE" sz="1900" dirty="0" smtClean="0">
                <a:latin typeface="Verdad"/>
              </a:rPr>
              <a:t>El plan de implementación de SAP B1 en </a:t>
            </a:r>
            <a:r>
              <a:rPr lang="es-VE" sz="1900" dirty="0" err="1" smtClean="0">
                <a:latin typeface="Verdad"/>
              </a:rPr>
              <a:t>Genia</a:t>
            </a:r>
            <a:r>
              <a:rPr lang="es-VE" sz="1900" dirty="0" smtClean="0">
                <a:latin typeface="Verdad"/>
              </a:rPr>
              <a:t> </a:t>
            </a:r>
            <a:r>
              <a:rPr lang="es-VE" sz="1900" dirty="0" err="1" smtClean="0">
                <a:latin typeface="Verdad"/>
              </a:rPr>
              <a:t>Care</a:t>
            </a:r>
            <a:r>
              <a:rPr lang="es-VE" sz="1900" dirty="0" smtClean="0">
                <a:latin typeface="Verdad"/>
              </a:rPr>
              <a:t>, se ejecutará así: </a:t>
            </a:r>
            <a:endParaRPr lang="es-VE" sz="1900" dirty="0">
              <a:latin typeface="Verdad"/>
            </a:endParaRPr>
          </a:p>
        </p:txBody>
      </p:sp>
      <p:sp>
        <p:nvSpPr>
          <p:cNvPr id="4" name="Snip Same Side Corner Rectangle 3"/>
          <p:cNvSpPr/>
          <p:nvPr/>
        </p:nvSpPr>
        <p:spPr>
          <a:xfrm rot="10800000">
            <a:off x="569941" y="1637197"/>
            <a:ext cx="8158205" cy="565989"/>
          </a:xfrm>
          <a:custGeom>
            <a:avLst/>
            <a:gdLst>
              <a:gd name="connsiteX0" fmla="*/ 103298 w 8340745"/>
              <a:gd name="connsiteY0" fmla="*/ 0 h 619778"/>
              <a:gd name="connsiteX1" fmla="*/ 8237447 w 8340745"/>
              <a:gd name="connsiteY1" fmla="*/ 0 h 619778"/>
              <a:gd name="connsiteX2" fmla="*/ 8340745 w 8340745"/>
              <a:gd name="connsiteY2" fmla="*/ 103298 h 619778"/>
              <a:gd name="connsiteX3" fmla="*/ 8340745 w 8340745"/>
              <a:gd name="connsiteY3" fmla="*/ 619778 h 619778"/>
              <a:gd name="connsiteX4" fmla="*/ 8340745 w 8340745"/>
              <a:gd name="connsiteY4" fmla="*/ 619778 h 619778"/>
              <a:gd name="connsiteX5" fmla="*/ 0 w 8340745"/>
              <a:gd name="connsiteY5" fmla="*/ 619778 h 619778"/>
              <a:gd name="connsiteX6" fmla="*/ 0 w 8340745"/>
              <a:gd name="connsiteY6" fmla="*/ 619778 h 619778"/>
              <a:gd name="connsiteX7" fmla="*/ 0 w 8340745"/>
              <a:gd name="connsiteY7" fmla="*/ 103298 h 619778"/>
              <a:gd name="connsiteX8" fmla="*/ 103298 w 8340745"/>
              <a:gd name="connsiteY8" fmla="*/ 0 h 619778"/>
              <a:gd name="connsiteX0" fmla="*/ 103298 w 8340745"/>
              <a:gd name="connsiteY0" fmla="*/ 13447 h 633225"/>
              <a:gd name="connsiteX1" fmla="*/ 5642165 w 8340745"/>
              <a:gd name="connsiteY1" fmla="*/ 0 h 633225"/>
              <a:gd name="connsiteX2" fmla="*/ 8340745 w 8340745"/>
              <a:gd name="connsiteY2" fmla="*/ 116745 h 633225"/>
              <a:gd name="connsiteX3" fmla="*/ 8340745 w 8340745"/>
              <a:gd name="connsiteY3" fmla="*/ 633225 h 633225"/>
              <a:gd name="connsiteX4" fmla="*/ 8340745 w 8340745"/>
              <a:gd name="connsiteY4" fmla="*/ 633225 h 633225"/>
              <a:gd name="connsiteX5" fmla="*/ 0 w 8340745"/>
              <a:gd name="connsiteY5" fmla="*/ 633225 h 633225"/>
              <a:gd name="connsiteX6" fmla="*/ 0 w 8340745"/>
              <a:gd name="connsiteY6" fmla="*/ 633225 h 633225"/>
              <a:gd name="connsiteX7" fmla="*/ 0 w 8340745"/>
              <a:gd name="connsiteY7" fmla="*/ 116745 h 633225"/>
              <a:gd name="connsiteX8" fmla="*/ 103298 w 8340745"/>
              <a:gd name="connsiteY8" fmla="*/ 13447 h 633225"/>
              <a:gd name="connsiteX0" fmla="*/ 3774345 w 8340745"/>
              <a:gd name="connsiteY0" fmla="*/ 0 h 633225"/>
              <a:gd name="connsiteX1" fmla="*/ 5642165 w 8340745"/>
              <a:gd name="connsiteY1" fmla="*/ 0 h 633225"/>
              <a:gd name="connsiteX2" fmla="*/ 8340745 w 8340745"/>
              <a:gd name="connsiteY2" fmla="*/ 116745 h 633225"/>
              <a:gd name="connsiteX3" fmla="*/ 8340745 w 8340745"/>
              <a:gd name="connsiteY3" fmla="*/ 633225 h 633225"/>
              <a:gd name="connsiteX4" fmla="*/ 8340745 w 8340745"/>
              <a:gd name="connsiteY4" fmla="*/ 633225 h 633225"/>
              <a:gd name="connsiteX5" fmla="*/ 0 w 8340745"/>
              <a:gd name="connsiteY5" fmla="*/ 633225 h 633225"/>
              <a:gd name="connsiteX6" fmla="*/ 0 w 8340745"/>
              <a:gd name="connsiteY6" fmla="*/ 633225 h 633225"/>
              <a:gd name="connsiteX7" fmla="*/ 0 w 8340745"/>
              <a:gd name="connsiteY7" fmla="*/ 116745 h 633225"/>
              <a:gd name="connsiteX8" fmla="*/ 3774345 w 8340745"/>
              <a:gd name="connsiteY8" fmla="*/ 0 h 633225"/>
              <a:gd name="connsiteX0" fmla="*/ 3801239 w 8367639"/>
              <a:gd name="connsiteY0" fmla="*/ 0 h 633225"/>
              <a:gd name="connsiteX1" fmla="*/ 5669059 w 8367639"/>
              <a:gd name="connsiteY1" fmla="*/ 0 h 633225"/>
              <a:gd name="connsiteX2" fmla="*/ 8367639 w 8367639"/>
              <a:gd name="connsiteY2" fmla="*/ 116745 h 633225"/>
              <a:gd name="connsiteX3" fmla="*/ 8367639 w 8367639"/>
              <a:gd name="connsiteY3" fmla="*/ 633225 h 633225"/>
              <a:gd name="connsiteX4" fmla="*/ 8367639 w 8367639"/>
              <a:gd name="connsiteY4" fmla="*/ 633225 h 633225"/>
              <a:gd name="connsiteX5" fmla="*/ 26894 w 8367639"/>
              <a:gd name="connsiteY5" fmla="*/ 633225 h 633225"/>
              <a:gd name="connsiteX6" fmla="*/ 26894 w 8367639"/>
              <a:gd name="connsiteY6" fmla="*/ 633225 h 633225"/>
              <a:gd name="connsiteX7" fmla="*/ 0 w 8367639"/>
              <a:gd name="connsiteY7" fmla="*/ 439474 h 633225"/>
              <a:gd name="connsiteX8" fmla="*/ 3801239 w 8367639"/>
              <a:gd name="connsiteY8" fmla="*/ 0 h 633225"/>
              <a:gd name="connsiteX0" fmla="*/ 3707109 w 8367639"/>
              <a:gd name="connsiteY0" fmla="*/ 67236 h 633225"/>
              <a:gd name="connsiteX1" fmla="*/ 5669059 w 8367639"/>
              <a:gd name="connsiteY1" fmla="*/ 0 h 633225"/>
              <a:gd name="connsiteX2" fmla="*/ 8367639 w 8367639"/>
              <a:gd name="connsiteY2" fmla="*/ 116745 h 633225"/>
              <a:gd name="connsiteX3" fmla="*/ 8367639 w 8367639"/>
              <a:gd name="connsiteY3" fmla="*/ 633225 h 633225"/>
              <a:gd name="connsiteX4" fmla="*/ 8367639 w 8367639"/>
              <a:gd name="connsiteY4" fmla="*/ 633225 h 633225"/>
              <a:gd name="connsiteX5" fmla="*/ 26894 w 8367639"/>
              <a:gd name="connsiteY5" fmla="*/ 633225 h 633225"/>
              <a:gd name="connsiteX6" fmla="*/ 26894 w 8367639"/>
              <a:gd name="connsiteY6" fmla="*/ 633225 h 633225"/>
              <a:gd name="connsiteX7" fmla="*/ 0 w 8367639"/>
              <a:gd name="connsiteY7" fmla="*/ 439474 h 633225"/>
              <a:gd name="connsiteX8" fmla="*/ 3707109 w 8367639"/>
              <a:gd name="connsiteY8" fmla="*/ 67236 h 633225"/>
              <a:gd name="connsiteX0" fmla="*/ 3707109 w 8367639"/>
              <a:gd name="connsiteY0" fmla="*/ 0 h 565989"/>
              <a:gd name="connsiteX1" fmla="*/ 5642165 w 8367639"/>
              <a:gd name="connsiteY1" fmla="*/ 40341 h 565989"/>
              <a:gd name="connsiteX2" fmla="*/ 8367639 w 8367639"/>
              <a:gd name="connsiteY2" fmla="*/ 49509 h 565989"/>
              <a:gd name="connsiteX3" fmla="*/ 8367639 w 8367639"/>
              <a:gd name="connsiteY3" fmla="*/ 565989 h 565989"/>
              <a:gd name="connsiteX4" fmla="*/ 8367639 w 8367639"/>
              <a:gd name="connsiteY4" fmla="*/ 565989 h 565989"/>
              <a:gd name="connsiteX5" fmla="*/ 26894 w 8367639"/>
              <a:gd name="connsiteY5" fmla="*/ 565989 h 565989"/>
              <a:gd name="connsiteX6" fmla="*/ 26894 w 8367639"/>
              <a:gd name="connsiteY6" fmla="*/ 565989 h 565989"/>
              <a:gd name="connsiteX7" fmla="*/ 0 w 8367639"/>
              <a:gd name="connsiteY7" fmla="*/ 372238 h 565989"/>
              <a:gd name="connsiteX8" fmla="*/ 3707109 w 8367639"/>
              <a:gd name="connsiteY8" fmla="*/ 0 h 565989"/>
              <a:gd name="connsiteX0" fmla="*/ 3707109 w 8381086"/>
              <a:gd name="connsiteY0" fmla="*/ 0 h 565989"/>
              <a:gd name="connsiteX1" fmla="*/ 5642165 w 8381086"/>
              <a:gd name="connsiteY1" fmla="*/ 40341 h 565989"/>
              <a:gd name="connsiteX2" fmla="*/ 8381086 w 8381086"/>
              <a:gd name="connsiteY2" fmla="*/ 331897 h 565989"/>
              <a:gd name="connsiteX3" fmla="*/ 8367639 w 8381086"/>
              <a:gd name="connsiteY3" fmla="*/ 565989 h 565989"/>
              <a:gd name="connsiteX4" fmla="*/ 8367639 w 8381086"/>
              <a:gd name="connsiteY4" fmla="*/ 565989 h 565989"/>
              <a:gd name="connsiteX5" fmla="*/ 26894 w 8381086"/>
              <a:gd name="connsiteY5" fmla="*/ 565989 h 565989"/>
              <a:gd name="connsiteX6" fmla="*/ 26894 w 8381086"/>
              <a:gd name="connsiteY6" fmla="*/ 565989 h 565989"/>
              <a:gd name="connsiteX7" fmla="*/ 0 w 8381086"/>
              <a:gd name="connsiteY7" fmla="*/ 372238 h 565989"/>
              <a:gd name="connsiteX8" fmla="*/ 3707109 w 8381086"/>
              <a:gd name="connsiteY8" fmla="*/ 0 h 565989"/>
              <a:gd name="connsiteX0" fmla="*/ 3680215 w 8354192"/>
              <a:gd name="connsiteY0" fmla="*/ 0 h 565989"/>
              <a:gd name="connsiteX1" fmla="*/ 5615271 w 8354192"/>
              <a:gd name="connsiteY1" fmla="*/ 40341 h 565989"/>
              <a:gd name="connsiteX2" fmla="*/ 8354192 w 8354192"/>
              <a:gd name="connsiteY2" fmla="*/ 331897 h 565989"/>
              <a:gd name="connsiteX3" fmla="*/ 8340745 w 8354192"/>
              <a:gd name="connsiteY3" fmla="*/ 565989 h 565989"/>
              <a:gd name="connsiteX4" fmla="*/ 8340745 w 8354192"/>
              <a:gd name="connsiteY4" fmla="*/ 565989 h 565989"/>
              <a:gd name="connsiteX5" fmla="*/ 0 w 8354192"/>
              <a:gd name="connsiteY5" fmla="*/ 565989 h 565989"/>
              <a:gd name="connsiteX6" fmla="*/ 0 w 8354192"/>
              <a:gd name="connsiteY6" fmla="*/ 565989 h 565989"/>
              <a:gd name="connsiteX7" fmla="*/ 40341 w 8354192"/>
              <a:gd name="connsiteY7" fmla="*/ 372238 h 565989"/>
              <a:gd name="connsiteX8" fmla="*/ 3680215 w 8354192"/>
              <a:gd name="connsiteY8" fmla="*/ 0 h 56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4192" h="565989">
                <a:moveTo>
                  <a:pt x="3680215" y="0"/>
                </a:moveTo>
                <a:lnTo>
                  <a:pt x="5615271" y="40341"/>
                </a:lnTo>
                <a:lnTo>
                  <a:pt x="8354192" y="331897"/>
                </a:lnTo>
                <a:lnTo>
                  <a:pt x="8340745" y="565989"/>
                </a:lnTo>
                <a:lnTo>
                  <a:pt x="8340745" y="565989"/>
                </a:lnTo>
                <a:lnTo>
                  <a:pt x="0" y="565989"/>
                </a:lnTo>
                <a:lnTo>
                  <a:pt x="0" y="565989"/>
                </a:lnTo>
                <a:lnTo>
                  <a:pt x="40341" y="372238"/>
                </a:lnTo>
                <a:lnTo>
                  <a:pt x="368021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1455" y="2114244"/>
            <a:ext cx="3010936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Implementación</a:t>
            </a:r>
            <a:endParaRPr lang="es-V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3930" y="2744108"/>
            <a:ext cx="6246577" cy="2881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28831" y="2800970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" name="Straight Arrow Connector 39"/>
          <p:cNvCxnSpPr>
            <a:stCxn id="24" idx="4"/>
          </p:cNvCxnSpPr>
          <p:nvPr/>
        </p:nvCxnSpPr>
        <p:spPr>
          <a:xfrm>
            <a:off x="1429415" y="3004659"/>
            <a:ext cx="4515" cy="303994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95259" y="2948970"/>
            <a:ext cx="0" cy="289408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685256" y="2894755"/>
            <a:ext cx="0" cy="687245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983" y="3379983"/>
            <a:ext cx="17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Revisión del Modelo de Negocio</a:t>
            </a:r>
            <a:endParaRPr lang="es-VE" sz="12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91551" y="3308653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Realización</a:t>
            </a:r>
            <a:endParaRPr lang="es-VE" sz="12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53108" y="3674928"/>
            <a:ext cx="137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Preparación Final</a:t>
            </a:r>
            <a:endParaRPr lang="es-VE" sz="12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rapezoid 55"/>
          <p:cNvSpPr/>
          <p:nvPr/>
        </p:nvSpPr>
        <p:spPr>
          <a:xfrm>
            <a:off x="1635099" y="2464058"/>
            <a:ext cx="5876366" cy="267852"/>
          </a:xfrm>
          <a:custGeom>
            <a:avLst/>
            <a:gdLst>
              <a:gd name="connsiteX0" fmla="*/ 0 w 2393577"/>
              <a:gd name="connsiteY0" fmla="*/ 418812 h 418812"/>
              <a:gd name="connsiteX1" fmla="*/ 104703 w 2393577"/>
              <a:gd name="connsiteY1" fmla="*/ 0 h 418812"/>
              <a:gd name="connsiteX2" fmla="*/ 2288874 w 2393577"/>
              <a:gd name="connsiteY2" fmla="*/ 0 h 418812"/>
              <a:gd name="connsiteX3" fmla="*/ 2393577 w 2393577"/>
              <a:gd name="connsiteY3" fmla="*/ 418812 h 418812"/>
              <a:gd name="connsiteX4" fmla="*/ 0 w 2393577"/>
              <a:gd name="connsiteY4" fmla="*/ 418812 h 418812"/>
              <a:gd name="connsiteX0" fmla="*/ 0 w 4235824"/>
              <a:gd name="connsiteY0" fmla="*/ 418812 h 418812"/>
              <a:gd name="connsiteX1" fmla="*/ 104703 w 4235824"/>
              <a:gd name="connsiteY1" fmla="*/ 0 h 418812"/>
              <a:gd name="connsiteX2" fmla="*/ 2288874 w 4235824"/>
              <a:gd name="connsiteY2" fmla="*/ 0 h 418812"/>
              <a:gd name="connsiteX3" fmla="*/ 4235824 w 4235824"/>
              <a:gd name="connsiteY3" fmla="*/ 297789 h 418812"/>
              <a:gd name="connsiteX4" fmla="*/ 0 w 4235824"/>
              <a:gd name="connsiteY4" fmla="*/ 418812 h 418812"/>
              <a:gd name="connsiteX0" fmla="*/ 0 w 5876366"/>
              <a:gd name="connsiteY0" fmla="*/ 284342 h 297789"/>
              <a:gd name="connsiteX1" fmla="*/ 1745245 w 5876366"/>
              <a:gd name="connsiteY1" fmla="*/ 0 h 297789"/>
              <a:gd name="connsiteX2" fmla="*/ 3929416 w 5876366"/>
              <a:gd name="connsiteY2" fmla="*/ 0 h 297789"/>
              <a:gd name="connsiteX3" fmla="*/ 5876366 w 5876366"/>
              <a:gd name="connsiteY3" fmla="*/ 297789 h 297789"/>
              <a:gd name="connsiteX4" fmla="*/ 0 w 5876366"/>
              <a:gd name="connsiteY4" fmla="*/ 284342 h 29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6366" h="297789">
                <a:moveTo>
                  <a:pt x="0" y="284342"/>
                </a:moveTo>
                <a:lnTo>
                  <a:pt x="1745245" y="0"/>
                </a:lnTo>
                <a:lnTo>
                  <a:pt x="3929416" y="0"/>
                </a:lnTo>
                <a:lnTo>
                  <a:pt x="5876366" y="297789"/>
                </a:lnTo>
                <a:lnTo>
                  <a:pt x="0" y="2843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90131" y="2816952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7587335" y="2809533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1822" y="3298263"/>
            <a:ext cx="821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b="1" dirty="0" smtClean="0">
                <a:solidFill>
                  <a:srgbClr val="81B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Live</a:t>
            </a:r>
            <a:endParaRPr lang="es-VE" sz="1200" b="1" dirty="0">
              <a:solidFill>
                <a:srgbClr val="81BC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687919" y="3001723"/>
            <a:ext cx="3617" cy="29226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90797" y="2800970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90" y="3940803"/>
            <a:ext cx="2066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Planteamiento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Elaboración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Instalación </a:t>
            </a: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 SAP B1- Hana</a:t>
            </a:r>
            <a:r>
              <a:rPr lang="es-VE" sz="1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endParaRPr lang="es-VE" sz="12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8829" y="3686705"/>
            <a:ext cx="2272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Validación / Actualización de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Carga de Data Maestra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BD-SAP 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Presentación Prototipo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Pruebas Integrales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0795" y="4161852"/>
            <a:ext cx="206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Carga de Saldos Iniciales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06020" y="3605291"/>
            <a:ext cx="2066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Live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Acompañamiento Post- producción presencial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Acompañamiento Post- producción </a:t>
            </a: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remoto</a:t>
            </a:r>
            <a:endParaRPr lang="es-V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0736" y="5454225"/>
            <a:ext cx="8341734" cy="1935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5273" y="5589240"/>
            <a:ext cx="96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19/07/2018</a:t>
            </a:r>
            <a:endParaRPr lang="es-VE" sz="1100" dirty="0"/>
          </a:p>
        </p:txBody>
      </p:sp>
      <p:sp>
        <p:nvSpPr>
          <p:cNvPr id="41" name="Oval 40"/>
          <p:cNvSpPr/>
          <p:nvPr/>
        </p:nvSpPr>
        <p:spPr>
          <a:xfrm>
            <a:off x="8670687" y="5364215"/>
            <a:ext cx="147592" cy="179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cxnSp>
        <p:nvCxnSpPr>
          <p:cNvPr id="42" name="Straight Arrow Connector 41"/>
          <p:cNvCxnSpPr>
            <a:endCxn id="43" idx="0"/>
          </p:cNvCxnSpPr>
          <p:nvPr/>
        </p:nvCxnSpPr>
        <p:spPr>
          <a:xfrm>
            <a:off x="2214858" y="5473578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6695" y="586769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15/08/18</a:t>
            </a:r>
            <a:endParaRPr lang="es-VE" sz="1100" dirty="0"/>
          </a:p>
        </p:txBody>
      </p:sp>
      <p:sp>
        <p:nvSpPr>
          <p:cNvPr id="16" name="Isosceles Triangle 15"/>
          <p:cNvSpPr/>
          <p:nvPr/>
        </p:nvSpPr>
        <p:spPr>
          <a:xfrm rot="16200000" flipV="1">
            <a:off x="460160" y="5380601"/>
            <a:ext cx="195829" cy="163058"/>
          </a:xfrm>
          <a:prstGeom prst="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s-VE" sz="1400" dirty="0" err="1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21750" y="554423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85951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r>
              <a:rPr lang="en-US" sz="1100" dirty="0" smtClean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/08/18</a:t>
            </a:r>
            <a:endParaRPr lang="en-US" sz="1100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9363" y="5899758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/10/18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>
            <a:off x="2366755" y="5319210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87035" y="5473579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>
            <a:off x="5038932" y="5319211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65803" y="549923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/10/18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5953" y="590427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/10/18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687235" y="5473579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>
            <a:off x="6839132" y="5319211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32240" y="550765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09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/11/18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96173" y="563424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07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/12/18</a:t>
            </a:r>
            <a:endParaRPr lang="es-VE" sz="1100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50368" y="519261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34071" y="5218667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43868" y="5211968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17774" y="523762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00484" y="6397618"/>
            <a:ext cx="4814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 smtClean="0">
                <a:solidFill>
                  <a:srgbClr val="FF0000"/>
                </a:solidFill>
              </a:rPr>
              <a:t>*Es indispensable que los servidores se encuentren disponibles para esta fecha</a:t>
            </a:r>
            <a:endParaRPr lang="es-VE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72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510" y="-214320"/>
            <a:ext cx="9144000" cy="818866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2 Marcador de número de diapositiva"/>
          <p:cNvSpPr txBox="1">
            <a:spLocks/>
          </p:cNvSpPr>
          <p:nvPr/>
        </p:nvSpPr>
        <p:spPr>
          <a:xfrm>
            <a:off x="358775" y="6597650"/>
            <a:ext cx="360000" cy="2603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dirty="0">
              <a:solidFill>
                <a:srgbClr val="002776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7560"/>
              </p:ext>
            </p:extLst>
          </p:nvPr>
        </p:nvGraphicFramePr>
        <p:xfrm>
          <a:off x="490411" y="375982"/>
          <a:ext cx="8200198" cy="5994262"/>
        </p:xfrm>
        <a:graphic>
          <a:graphicData uri="http://schemas.openxmlformats.org/drawingml/2006/table">
            <a:tbl>
              <a:tblPr/>
              <a:tblGrid>
                <a:gridCol w="353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807">
                <a:tc>
                  <a:txBody>
                    <a:bodyPr/>
                    <a:lstStyle/>
                    <a:p>
                      <a:pPr algn="ctr"/>
                      <a:r>
                        <a:rPr lang="es-VE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Actividad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1" noProof="0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Duración (Días)</a:t>
                      </a:r>
                      <a:endParaRPr lang="es-VE" sz="1400" b="1" noProof="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Inicio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Proye</a:t>
                      </a:r>
                      <a:r>
                        <a:rPr lang="en-US" sz="1400" b="1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cto</a:t>
                      </a:r>
                      <a:r>
                        <a:rPr lang="en-US" sz="1400" b="1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Genia</a:t>
                      </a:r>
                      <a:r>
                        <a:rPr lang="en-US" sz="1400" b="1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Care, C.A.</a:t>
                      </a:r>
                      <a:endParaRPr lang="en-US" sz="14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96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19/07/18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07/12/18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VE" sz="1400" b="1" kern="1200" noProof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 del Modelo de Negocio</a:t>
                      </a:r>
                      <a:endParaRPr lang="es-VE" sz="1400" b="1" kern="1200" noProof="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19/07</a:t>
                      </a: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15/08</a:t>
                      </a: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24">
                <a:tc>
                  <a:txBody>
                    <a:bodyPr/>
                    <a:lstStyle/>
                    <a:p>
                      <a:pPr marL="0" marR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s-VE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Planteamiento</a:t>
                      </a:r>
                      <a:r>
                        <a:rPr lang="es-VE" sz="1400" b="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Elaboración y    Aprobación</a:t>
                      </a:r>
                      <a:endParaRPr lang="es-VE" sz="1400" b="0" noProof="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/07/18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15/08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8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Instalación</a:t>
                      </a:r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SW SB1 y Hana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02/08/18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15/08/18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75033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Realización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10/10/18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24">
                <a:tc>
                  <a:txBody>
                    <a:bodyPr/>
                    <a:lstStyle/>
                    <a:p>
                      <a:r>
                        <a:rPr lang="es-VE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Validación / Actualización</a:t>
                      </a:r>
                      <a:r>
                        <a:rPr lang="es-VE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Data (Plantillas)</a:t>
                      </a:r>
                      <a:endParaRPr lang="es-VE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07/09/18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s-VE" sz="140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Configuración BD SB1</a:t>
                      </a:r>
                      <a:endParaRPr lang="es-VE" sz="14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10/09/18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03/10/18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s-VE" sz="14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es-VE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s-VE" sz="140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</a:t>
                      </a:r>
                      <a:r>
                        <a:rPr lang="es-VE" sz="1400" baseline="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Data Maestra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20/09/18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03/10/18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924">
                <a:tc>
                  <a:txBody>
                    <a:bodyPr/>
                    <a:lstStyle/>
                    <a:p>
                      <a:r>
                        <a:rPr lang="es-VE" sz="140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es-VE" sz="1400" baseline="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Presentación del Prototipo / Pruebas Integrales </a:t>
                      </a:r>
                      <a:endParaRPr lang="es-VE" sz="1400" noProof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11/10/18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18/10/18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VE" sz="1400" b="1" kern="1200" noProof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Preparación Final </a:t>
                      </a:r>
                      <a:endParaRPr lang="es-VE" sz="1400" b="1" kern="1200" noProof="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11/10/18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31/10/18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es-VE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Capacitación</a:t>
                      </a:r>
                      <a:r>
                        <a:rPr lang="es-VE" sz="14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Usuarios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15/10/18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19/10/18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700">
                <a:tc>
                  <a:txBody>
                    <a:bodyPr/>
                    <a:lstStyle/>
                    <a:p>
                      <a:r>
                        <a:rPr lang="es-VE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Carga de S</a:t>
                      </a:r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aldos Iniciales</a:t>
                      </a:r>
                      <a:r>
                        <a:rPr lang="en-US" sz="14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VE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06/11/18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13/11/18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Go-Live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VE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09/11/18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09/11/18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Go-Live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09/11/18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09/11/18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7544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Acompañamiento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post-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produccion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presencial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12/11/18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23/11/18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280357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Acompañamiento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post-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produccion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remoto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26/11/18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07/12/18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98925"/>
                  </a:ext>
                </a:extLst>
              </a:tr>
              <a:tr h="261434">
                <a:tc gridSpan="4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59512" rtl="0" eaLnBrk="1" latinLnBrk="0" hangingPunct="1"/>
                      <a:endParaRPr lang="en-US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59512" rtl="0" eaLnBrk="1" latinLnBrk="0" hangingPunct="1"/>
                      <a:endParaRPr lang="en-US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0484" y="6397618"/>
            <a:ext cx="4814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 smtClean="0">
                <a:solidFill>
                  <a:srgbClr val="FF0000"/>
                </a:solidFill>
              </a:rPr>
              <a:t>*Es indispensable que los servidores se encuentren disponibles para esta fecha</a:t>
            </a:r>
            <a:endParaRPr lang="es-VE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250825" y="1700213"/>
            <a:ext cx="2827338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1600" b="1" noProof="1">
                <a:latin typeface="Times New Roman" pitchFamily="18" charset="0"/>
              </a:rPr>
              <a:t>__________________________</a:t>
            </a:r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www.deloitte.com.ve</a:t>
            </a:r>
            <a:endParaRPr lang="es-V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250825" y="2852738"/>
            <a:ext cx="5018088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se refiere a una o más de las firmas miembros de Deloitte Touche Tohmatsu Limited, una compañía privada del Reino Unido limitada por garantía, y su red de firmas miembros, cada una como una entidad única e independiente y legalmente separada. Una descripción detallada de la estructura legal de Deloitte Touche Tohmatsu Limited y sus firmas miembros puede verse en el sitio web </a:t>
            </a:r>
            <a:r>
              <a:rPr lang="es-VE" sz="8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www.deloitte.com/about</a:t>
            </a: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presta servicios de auditoría, impuestos, consultoría y asesoramiento financiero a organizaciones públicas y privadas de diversas industrias. Con una red global de firmas miembros en más de 140 países, Deloitte brinda sus capacidades de clase mundial y su profunda experiencia local para ayudar a sus clientes a tener éxito donde sea que operen. Aproximadamente 169.000 profesionales de Deloitte se han comprometido a convertirse en estándar de excelencia</a:t>
            </a:r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VE" sz="800" noProof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 </a:t>
            </a: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Lara Marambio &amp; </a:t>
            </a:r>
            <a:r>
              <a:rPr lang="es-VE" sz="800" noProof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Asociados Firma </a:t>
            </a: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Miembro de Deloitte Touche Tohmatsu Limited</a:t>
            </a:r>
            <a:r>
              <a:rPr lang="es-VE" sz="800" noProof="1">
                <a:solidFill>
                  <a:srgbClr val="000000"/>
                </a:solidFill>
              </a:rPr>
              <a:t>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741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Entendimiento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549259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230846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Próximos 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8340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3892498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3245428" y="2404764"/>
            <a:ext cx="7144" cy="11983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6948413" y="450546"/>
            <a:ext cx="2034077" cy="781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91440" rIns="90000" bIns="91440" rtlCol="0" anchor="ctr"/>
          <a:lstStyle/>
          <a:p>
            <a:pPr marL="179388" indent="-179388" algn="ctr" defTabSz="449263" eaLnBrk="0" hangingPunct="0">
              <a:lnSpc>
                <a:spcPct val="110000"/>
              </a:lnSpc>
              <a:buClr>
                <a:srgbClr val="091D5D"/>
              </a:buClr>
              <a:buSzPct val="100000"/>
              <a:buFont typeface="Wingdings" pitchFamily="2" charset="2"/>
              <a:buNone/>
              <a:tabLst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  <a:tab pos="8993188" algn="l"/>
              </a:tabLst>
            </a:pPr>
            <a:endParaRPr lang="en-US" sz="900" b="1" dirty="0">
              <a:solidFill>
                <a:srgbClr val="091D5D"/>
              </a:solidFill>
              <a:latin typeface="+mn-lt"/>
              <a:ea typeface="Arial Unicode MS" pitchFamily="34" charset="-128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8620"/>
            <a:ext cx="9144000" cy="9588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Equipo de Proyecto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6" name="Group 156"/>
          <p:cNvGrpSpPr/>
          <p:nvPr/>
        </p:nvGrpSpPr>
        <p:grpSpPr>
          <a:xfrm>
            <a:off x="1736685" y="1266335"/>
            <a:ext cx="3015334" cy="1215135"/>
            <a:chOff x="1687910" y="4494916"/>
            <a:chExt cx="1922000" cy="625720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1687911" y="4494916"/>
              <a:ext cx="1921999" cy="189391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Gerencia del Proyecto</a:t>
              </a: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1687911" y="4684307"/>
              <a:ext cx="960999" cy="175558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</a:pPr>
              <a:r>
                <a:rPr lang="es-UY" sz="10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Deloitte</a:t>
              </a:r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2648911" y="4684307"/>
              <a:ext cx="960999" cy="175558"/>
            </a:xfrm>
            <a:prstGeom prst="rect">
              <a:avLst/>
            </a:prstGeom>
            <a:solidFill>
              <a:srgbClr val="92D400"/>
            </a:solidFill>
            <a:ln w="12700" algn="ctr">
              <a:solidFill>
                <a:srgbClr val="92D40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b="1" dirty="0" err="1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Genia</a:t>
              </a:r>
              <a:r>
                <a:rPr lang="es-UY" sz="10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s-UY" sz="1000" b="1" dirty="0" err="1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Care</a:t>
              </a:r>
              <a:r>
                <a:rPr lang="es-UY" sz="10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C.A</a:t>
              </a:r>
              <a:endParaRPr lang="es-UY" sz="10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9" name="Rectangle 30"/>
            <p:cNvSpPr>
              <a:spLocks noChangeArrowheads="1"/>
            </p:cNvSpPr>
            <p:nvPr/>
          </p:nvSpPr>
          <p:spPr bwMode="auto">
            <a:xfrm>
              <a:off x="1687910" y="4859826"/>
              <a:ext cx="961000" cy="2608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72C7E7"/>
              </a:solidFill>
              <a:miter lim="800000"/>
              <a:headEnd/>
              <a:tailEnd/>
            </a:ln>
          </p:spPr>
          <p:txBody>
            <a:bodyPr wrap="square" lIns="36000" tIns="36000" rIns="36000" bIns="36000">
              <a:norm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Roberto Molina</a:t>
              </a: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2648911" y="4859826"/>
              <a:ext cx="960999" cy="26080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72C7E7"/>
              </a:solidFill>
              <a:miter lim="800000"/>
              <a:headEnd/>
              <a:tailEnd/>
            </a:ln>
          </p:spPr>
          <p:txBody>
            <a:bodyPr wrap="square" lIns="36000" tIns="36000" rIns="36000" bIns="36000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</a:pPr>
              <a:r>
                <a:rPr lang="es-UY" sz="1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55" name="Straight Connector 54"/>
          <p:cNvCxnSpPr>
            <a:stCxn id="48" idx="3"/>
            <a:endCxn id="58" idx="1"/>
          </p:cNvCxnSpPr>
          <p:nvPr/>
        </p:nvCxnSpPr>
        <p:spPr>
          <a:xfrm>
            <a:off x="4752019" y="1804593"/>
            <a:ext cx="45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156"/>
          <p:cNvGrpSpPr/>
          <p:nvPr/>
        </p:nvGrpSpPr>
        <p:grpSpPr>
          <a:xfrm>
            <a:off x="5202069" y="1266335"/>
            <a:ext cx="2993624" cy="1215136"/>
            <a:chOff x="1687910" y="4494916"/>
            <a:chExt cx="1922000" cy="625720"/>
          </a:xfrm>
        </p:grpSpPr>
        <p:sp>
          <p:nvSpPr>
            <p:cNvPr id="57" name="Rectangle 29"/>
            <p:cNvSpPr>
              <a:spLocks noChangeArrowheads="1"/>
            </p:cNvSpPr>
            <p:nvPr/>
          </p:nvSpPr>
          <p:spPr bwMode="auto">
            <a:xfrm>
              <a:off x="1687911" y="4494916"/>
              <a:ext cx="1921999" cy="189391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b="1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Comité Dirección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687911" y="4684307"/>
              <a:ext cx="960999" cy="175558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</a:pPr>
              <a:r>
                <a:rPr lang="es-UY" sz="10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Deloitte</a:t>
              </a: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2648911" y="4684288"/>
              <a:ext cx="960999" cy="175558"/>
            </a:xfrm>
            <a:prstGeom prst="rect">
              <a:avLst/>
            </a:prstGeom>
            <a:solidFill>
              <a:srgbClr val="92D400"/>
            </a:solidFill>
            <a:ln w="12700" algn="ctr">
              <a:solidFill>
                <a:srgbClr val="92D40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b="1" dirty="0" err="1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Genia</a:t>
              </a:r>
              <a:r>
                <a:rPr lang="es-UY" sz="10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s-UY" sz="1000" b="1" dirty="0" err="1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Care</a:t>
              </a:r>
              <a:r>
                <a:rPr lang="es-UY" sz="1000" b="1" dirty="0" smtClean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C.A</a:t>
              </a: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1687910" y="4859826"/>
              <a:ext cx="961000" cy="2608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72C7E7"/>
              </a:solidFill>
              <a:miter lim="800000"/>
              <a:headEnd/>
              <a:tailEnd/>
            </a:ln>
          </p:spPr>
          <p:txBody>
            <a:bodyPr wrap="square" lIns="36000" tIns="36000" rIns="36000" bIns="36000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</a:pPr>
              <a:r>
                <a:rPr lang="es-UY" sz="1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Manuel Martín</a:t>
              </a: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2648911" y="4859826"/>
              <a:ext cx="960999" cy="26080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72C7E7"/>
              </a:solidFill>
              <a:miter lim="800000"/>
              <a:headEnd/>
              <a:tailEnd/>
            </a:ln>
          </p:spPr>
          <p:txBody>
            <a:bodyPr wrap="square" lIns="36000" tIns="36000" rIns="36000" bIns="36000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08460" y="3614562"/>
            <a:ext cx="8673990" cy="421418"/>
          </a:xfrm>
          <a:prstGeom prst="rect">
            <a:avLst/>
          </a:prstGeom>
          <a:solidFill>
            <a:schemeClr val="tx1"/>
          </a:solidFill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1">
            <a:noAutofit/>
          </a:bodyPr>
          <a:lstStyle/>
          <a:p>
            <a:pPr algn="ctr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r>
              <a:rPr lang="es-UY" sz="1000" b="1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Equipo Funcional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00086"/>
              </p:ext>
            </p:extLst>
          </p:nvPr>
        </p:nvGraphicFramePr>
        <p:xfrm>
          <a:off x="4050082" y="4042135"/>
          <a:ext cx="4919588" cy="1403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247">
                  <a:extLst>
                    <a:ext uri="{9D8B030D-6E8A-4147-A177-3AD203B41FA5}">
                      <a16:colId xmlns:a16="http://schemas.microsoft.com/office/drawing/2014/main" val="3381724145"/>
                    </a:ext>
                  </a:extLst>
                </a:gridCol>
              </a:tblGrid>
              <a:tr h="305776">
                <a:tc gridSpan="3">
                  <a:txBody>
                    <a:bodyPr/>
                    <a:lstStyle/>
                    <a:p>
                      <a:pPr algn="ctr"/>
                      <a:r>
                        <a:rPr lang="es-VE" sz="10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</a:t>
                      </a:r>
                      <a:r>
                        <a:rPr lang="es-VE" sz="1000" dirty="0" err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Genia</a:t>
                      </a:r>
                      <a:r>
                        <a:rPr lang="es-VE" sz="10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VE" sz="1000" dirty="0" err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Care</a:t>
                      </a:r>
                      <a:r>
                        <a:rPr lang="es-VE" sz="1000" dirty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C.A.</a:t>
                      </a:r>
                      <a:endParaRPr lang="es-VE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4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0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23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Usuarios</a:t>
                      </a:r>
                      <a:r>
                        <a:rPr lang="es-VE" sz="1000" b="1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Clave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COMPRAS</a:t>
                      </a:r>
                      <a:endParaRPr lang="es-VE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Usuarios</a:t>
                      </a:r>
                      <a:r>
                        <a:rPr lang="es-VE" sz="1000" b="1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Clave</a:t>
                      </a:r>
                      <a:r>
                        <a:rPr lang="es-VE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PRODUCCIÓN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VE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Usuarios</a:t>
                      </a:r>
                      <a:r>
                        <a:rPr lang="es-VE" sz="1000" b="1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Clave</a:t>
                      </a:r>
                      <a:r>
                        <a:rPr lang="es-VE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VENTAS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VE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Usuarios</a:t>
                      </a:r>
                      <a:r>
                        <a:rPr lang="es-VE" sz="1000" b="1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Clave</a:t>
                      </a:r>
                      <a:r>
                        <a:rPr lang="es-VE" sz="1000" b="1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VE" sz="10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FINANZAS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VE" sz="10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5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VE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VE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VE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VE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08459" y="4032233"/>
            <a:ext cx="3705335" cy="327004"/>
          </a:xfrm>
          <a:prstGeom prst="rect">
            <a:avLst/>
          </a:prstGeom>
          <a:solidFill>
            <a:srgbClr val="002060"/>
          </a:solidFill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1">
            <a:noAutofit/>
          </a:bodyPr>
          <a:lstStyle/>
          <a:p>
            <a:pPr algn="ctr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</a:pPr>
            <a:r>
              <a:rPr lang="es-UY" sz="1000" b="1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457" y="4354641"/>
            <a:ext cx="3723481" cy="10894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1939" y="4044803"/>
            <a:ext cx="4950509" cy="13917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13794" y="4030438"/>
            <a:ext cx="0" cy="141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05624" y="4320527"/>
            <a:ext cx="0" cy="111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8722" y="4370321"/>
            <a:ext cx="3560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Orlando </a:t>
            </a:r>
            <a:r>
              <a:rPr lang="es-VE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Rausseo</a:t>
            </a:r>
            <a:r>
              <a:rPr lang="es-VE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Consultor de Implementación</a:t>
            </a:r>
          </a:p>
          <a:p>
            <a:pPr algn="ctr"/>
            <a:r>
              <a:rPr lang="es-VE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Karina Suárez – Consultor Asistente</a:t>
            </a:r>
          </a:p>
          <a:p>
            <a:pPr algn="ctr"/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915635" y="4333351"/>
            <a:ext cx="8035" cy="108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3244352" y="1977439"/>
            <a:ext cx="1507667" cy="506488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2C7E7"/>
            </a:solidFill>
            <a:miter lim="800000"/>
            <a:headEnd/>
            <a:tailEnd/>
          </a:ln>
        </p:spPr>
        <p:txBody>
          <a:bodyPr wrap="square" lIns="36000" tIns="36000" rIns="36000" bIns="36000">
            <a:normAutofit/>
          </a:bodyPr>
          <a:lstStyle/>
          <a:p>
            <a:pPr algn="ctr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r>
              <a:rPr lang="es-UY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Patricia Vásquez</a:t>
            </a:r>
            <a:endParaRPr lang="es-UY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98881" y="1962099"/>
            <a:ext cx="1507667" cy="506488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2C7E7"/>
            </a:solidFill>
            <a:miter lim="800000"/>
            <a:headEnd/>
            <a:tailEnd/>
          </a:ln>
        </p:spPr>
        <p:txBody>
          <a:bodyPr wrap="square" lIns="36000" tIns="36000" rIns="36000" bIns="36000">
            <a:normAutofit/>
          </a:bodyPr>
          <a:lstStyle/>
          <a:p>
            <a:pPr algn="ctr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r>
              <a:rPr lang="es-UY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Saulo Useche</a:t>
            </a:r>
            <a:endParaRPr lang="es-UY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596031" y="4327809"/>
            <a:ext cx="0" cy="111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Entendimiento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685227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366814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Próximos 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970013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4028466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370113" y="6448779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948413" y="450546"/>
            <a:ext cx="2034077" cy="781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91440" rIns="90000" bIns="91440" rtlCol="0" anchor="ctr"/>
          <a:lstStyle/>
          <a:p>
            <a:pPr marL="179388" indent="-179388" algn="ctr" defTabSz="449263" eaLnBrk="0" hangingPunct="0">
              <a:lnSpc>
                <a:spcPct val="110000"/>
              </a:lnSpc>
              <a:buClr>
                <a:srgbClr val="091D5D"/>
              </a:buClr>
              <a:buSzPct val="100000"/>
              <a:buFont typeface="Wingdings" pitchFamily="2" charset="2"/>
              <a:buNone/>
              <a:tabLst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  <a:tab pos="8993188" algn="l"/>
              </a:tabLst>
            </a:pPr>
            <a:endParaRPr lang="en-US" sz="900" b="1" dirty="0">
              <a:solidFill>
                <a:srgbClr val="091D5D"/>
              </a:solidFill>
              <a:latin typeface="Arial"/>
              <a:ea typeface="Arial Unicode MS" pitchFamily="34" charset="-128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8620"/>
            <a:ext cx="9144000" cy="9588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 del Proyecto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 flipV="1">
            <a:off x="3275013" y="2663915"/>
            <a:ext cx="2679700" cy="241300"/>
          </a:xfrm>
          <a:prstGeom prst="triangle">
            <a:avLst>
              <a:gd name="adj" fmla="val 50000"/>
            </a:avLst>
          </a:prstGeom>
          <a:solidFill>
            <a:srgbClr val="86BC25"/>
          </a:solidFill>
          <a:ln>
            <a:noFill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10800000" tIns="91440" bIns="9144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96538" y="3179818"/>
            <a:ext cx="3095625" cy="400110"/>
          </a:xfrm>
          <a:prstGeom prst="rect">
            <a:avLst/>
          </a:prstGeom>
          <a:solidFill>
            <a:srgbClr val="86BC25"/>
          </a:solidFill>
          <a:ln>
            <a:noFill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bg1"/>
                </a:solidFill>
              </a:rPr>
              <a:t>Específicos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96538" y="1763751"/>
            <a:ext cx="8068791" cy="765149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ctr" fontAlgn="auto">
              <a:spcAft>
                <a:spcPts val="0"/>
              </a:spcAft>
              <a:defRPr/>
            </a:pPr>
            <a:endParaRPr lang="es-VE" sz="16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VE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Implementación de SAP B1 para </a:t>
            </a:r>
            <a:r>
              <a:rPr lang="es-VE" sz="16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Genia</a:t>
            </a:r>
            <a:r>
              <a:rPr lang="es-VE" sz="16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6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Care</a:t>
            </a:r>
            <a:r>
              <a:rPr lang="es-VE" sz="16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C.A.</a:t>
            </a:r>
            <a:endParaRPr lang="en-GB" sz="1800" b="1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83708" y="1293975"/>
            <a:ext cx="2287587" cy="400110"/>
          </a:xfrm>
          <a:prstGeom prst="rect">
            <a:avLst/>
          </a:prstGeom>
          <a:solidFill>
            <a:srgbClr val="86BC25"/>
          </a:solidFill>
          <a:ln>
            <a:noFill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bg1"/>
                </a:solidFill>
              </a:rPr>
              <a:t>General </a:t>
            </a:r>
            <a:endParaRPr lang="es-ES" sz="20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96538" y="5664931"/>
            <a:ext cx="7968343" cy="457200"/>
            <a:chOff x="596538" y="5664931"/>
            <a:chExt cx="7968343" cy="457200"/>
          </a:xfrm>
          <a:solidFill>
            <a:srgbClr val="00A1DE"/>
          </a:solidFill>
          <a:effectLst/>
        </p:grpSpPr>
        <p:sp>
          <p:nvSpPr>
            <p:cNvPr id="32" name="Rounded Rectangle 31"/>
            <p:cNvSpPr/>
            <p:nvPr/>
          </p:nvSpPr>
          <p:spPr>
            <a:xfrm>
              <a:off x="596538" y="5664931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814601" y="5817319"/>
              <a:ext cx="7610942" cy="215444"/>
            </a:xfrm>
            <a:prstGeom prst="rect">
              <a:avLst/>
            </a:prstGeom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Capacitación de usuarios y soporte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6538" y="3749041"/>
            <a:ext cx="7968343" cy="457200"/>
            <a:chOff x="596538" y="3749041"/>
            <a:chExt cx="7968343" cy="457200"/>
          </a:xfrm>
          <a:solidFill>
            <a:srgbClr val="00A1DE"/>
          </a:solidFill>
        </p:grpSpPr>
        <p:sp>
          <p:nvSpPr>
            <p:cNvPr id="37" name="Rounded Rectangle 36"/>
            <p:cNvSpPr/>
            <p:nvPr/>
          </p:nvSpPr>
          <p:spPr>
            <a:xfrm>
              <a:off x="596538" y="3749041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836003" y="3764869"/>
              <a:ext cx="7589540" cy="430887"/>
            </a:xfrm>
            <a:prstGeom prst="rect">
              <a:avLst/>
            </a:prstGeom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Entender el Negocio de </a:t>
              </a:r>
              <a:r>
                <a:rPr lang="es-VE" sz="14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Genia</a:t>
              </a: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s-VE" sz="1400" dirty="0" err="1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Care</a:t>
              </a: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a través del levantamiento de sus procesos actuales y proyectados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6538" y="4348144"/>
            <a:ext cx="7968343" cy="596164"/>
            <a:chOff x="596538" y="4423955"/>
            <a:chExt cx="7968343" cy="457200"/>
          </a:xfrm>
          <a:solidFill>
            <a:srgbClr val="00A1DE"/>
          </a:solidFill>
          <a:effectLst/>
        </p:grpSpPr>
        <p:sp>
          <p:nvSpPr>
            <p:cNvPr id="40" name="Rounded Rectangle 39"/>
            <p:cNvSpPr/>
            <p:nvPr/>
          </p:nvSpPr>
          <p:spPr>
            <a:xfrm>
              <a:off x="596538" y="4423955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834877" y="4488847"/>
              <a:ext cx="7590666" cy="330449"/>
            </a:xfrm>
            <a:prstGeom prst="rect">
              <a:avLst/>
            </a:prstGeom>
            <a:noFill/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Diseñar el modelo de negocio, haciendo </a:t>
              </a:r>
              <a:r>
                <a:rPr lang="es-VE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énfasis en una </a:t>
              </a: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estrategia de adopción, a los estándares de las buenas prácticas de SAP. 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6538" y="5020488"/>
            <a:ext cx="7968343" cy="457200"/>
            <a:chOff x="644434" y="5020488"/>
            <a:chExt cx="7968343" cy="457200"/>
          </a:xfrm>
          <a:solidFill>
            <a:srgbClr val="00A1DE"/>
          </a:solidFill>
          <a:effectLst/>
        </p:grpSpPr>
        <p:sp>
          <p:nvSpPr>
            <p:cNvPr id="43" name="Rounded Rectangle 42"/>
            <p:cNvSpPr/>
            <p:nvPr/>
          </p:nvSpPr>
          <p:spPr>
            <a:xfrm>
              <a:off x="644434" y="5020488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862497" y="5145580"/>
              <a:ext cx="7493376" cy="215444"/>
            </a:xfrm>
            <a:prstGeom prst="rect">
              <a:avLst/>
            </a:prstGeom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Instalar, Configurar y realizar puesta en marcha de SAP B1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/>
          </p:cNvSpPr>
          <p:nvPr/>
        </p:nvSpPr>
        <p:spPr>
          <a:xfrm>
            <a:off x="-18846" y="8620"/>
            <a:ext cx="9144000" cy="958851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Enfoque </a:t>
            </a:r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Metodológico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862" y="944433"/>
            <a:ext cx="384784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013" eaLnBrk="0" hangingPunct="0">
              <a:defRPr/>
            </a:pPr>
            <a:r>
              <a:rPr lang="es-VE" sz="1900" b="1" dirty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Implementación SAP B1</a:t>
            </a:r>
            <a:endParaRPr lang="en-US" sz="1900" b="1" dirty="0">
              <a:solidFill>
                <a:srgbClr val="92D4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6313" y="2349153"/>
            <a:ext cx="1620180" cy="114762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876098" y="2873956"/>
            <a:ext cx="1485165" cy="4068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Ejecución y  Certificación de Pruebas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186735" y="2866709"/>
            <a:ext cx="1540937" cy="40504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 y diseño de la solución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38276" y="5870520"/>
            <a:ext cx="1524213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Declaración de Alcance /Plan de Trabajo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442309" y="1725496"/>
            <a:ext cx="1772595" cy="576263"/>
          </a:xfrm>
          <a:prstGeom prst="homePlate">
            <a:avLst>
              <a:gd name="adj" fmla="val 2647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Preparación Inicial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197501" y="3361765"/>
            <a:ext cx="1540800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Diseño </a:t>
            </a: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modelo funcional futuro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197502" y="4621905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Generación del Business Blueprint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32319" y="2416660"/>
            <a:ext cx="1530170" cy="4083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Entendimiento del </a:t>
            </a:r>
            <a:r>
              <a:rPr lang="es-MX" altLang="ja-JP" sz="900" kern="0" noProof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s-MX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odelo de </a:t>
            </a: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Negocio</a:t>
            </a:r>
            <a:r>
              <a:rPr kumimoji="0" lang="es-MX" altLang="ja-JP" sz="9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0" lang="es-MX" altLang="ja-JP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 flipV="1">
            <a:off x="532319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2120543" y="1718811"/>
            <a:ext cx="1755195" cy="585065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Blueprint</a:t>
            </a:r>
            <a:endParaRPr kumimoji="0" lang="es-MX" sz="1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auto">
          <a:xfrm>
            <a:off x="3781377" y="1707138"/>
            <a:ext cx="1710190" cy="576263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Realización</a:t>
            </a:r>
          </a:p>
        </p:txBody>
      </p:sp>
      <p:sp>
        <p:nvSpPr>
          <p:cNvPr id="52" name="AutoShape 30"/>
          <p:cNvSpPr>
            <a:spLocks noChangeArrowheads="1"/>
          </p:cNvSpPr>
          <p:nvPr/>
        </p:nvSpPr>
        <p:spPr bwMode="auto">
          <a:xfrm>
            <a:off x="5383291" y="1707137"/>
            <a:ext cx="1620180" cy="576263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Preparación Final</a:t>
            </a:r>
          </a:p>
        </p:txBody>
      </p:sp>
      <p:sp>
        <p:nvSpPr>
          <p:cNvPr id="53" name="AutoShape 30"/>
          <p:cNvSpPr>
            <a:spLocks noChangeArrowheads="1"/>
          </p:cNvSpPr>
          <p:nvPr/>
        </p:nvSpPr>
        <p:spPr bwMode="auto">
          <a:xfrm>
            <a:off x="6923027" y="1718810"/>
            <a:ext cx="1620180" cy="576263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GoLive &amp; Soporte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32319" y="2911715"/>
            <a:ext cx="1530169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Revisión del alcance funcional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218803" y="5870520"/>
            <a:ext cx="1434203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Blueprint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AutoShape 13"/>
          <p:cNvSpPr>
            <a:spLocks noChangeArrowheads="1"/>
          </p:cNvSpPr>
          <p:nvPr/>
        </p:nvSpPr>
        <p:spPr bwMode="auto">
          <a:xfrm flipV="1">
            <a:off x="2197504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862687" y="4216860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Ejecutar el script de pruebas integrales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862687" y="3766810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alidar la calidad de la configuración (QA)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32319" y="5657020"/>
            <a:ext cx="81008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3809320" y="5870520"/>
            <a:ext cx="1485165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Script de Pruebas Certificadas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AutoShape 13"/>
          <p:cNvSpPr>
            <a:spLocks noChangeArrowheads="1"/>
          </p:cNvSpPr>
          <p:nvPr/>
        </p:nvSpPr>
        <p:spPr bwMode="auto">
          <a:xfrm flipV="1">
            <a:off x="3862689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427095" y="5161965"/>
            <a:ext cx="1540937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Entonar el sistema para la Salida en Vivo 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27095" y="4709017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Adiestramiento de usuarios finales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450799" y="5882045"/>
            <a:ext cx="1485165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Detallado para la Salida en Vivo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041732" y="4711915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Completar la puesta en producción de SAP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47275" y="5161965"/>
            <a:ext cx="1540937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Aprobación para salir en vivo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092280" y="5883494"/>
            <a:ext cx="1540937" cy="35714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Programación de soporte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862687" y="5161965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Demostración  y certificación del prototipo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197502" y="5116960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Aprobación del Business Blueprint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42341" y="4258967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de saldos iniciales en el sistema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86735" y="2371655"/>
            <a:ext cx="1540937" cy="4082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Levantamiento de Información  (Procesos)</a:t>
            </a:r>
            <a:endParaRPr kumimoji="0" lang="es-MX" altLang="ja-JP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862687" y="2371655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del sistema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08681" y="2349153"/>
            <a:ext cx="1620000" cy="101261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3862687" y="4711915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Ejecutar cambios en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AutoShape 13"/>
          <p:cNvSpPr>
            <a:spLocks noChangeArrowheads="1"/>
          </p:cNvSpPr>
          <p:nvPr/>
        </p:nvSpPr>
        <p:spPr bwMode="auto">
          <a:xfrm flipV="1">
            <a:off x="5437864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77" name="AutoShape 13"/>
          <p:cNvSpPr>
            <a:spLocks noChangeArrowheads="1"/>
          </p:cNvSpPr>
          <p:nvPr/>
        </p:nvSpPr>
        <p:spPr bwMode="auto">
          <a:xfrm flipV="1">
            <a:off x="7092280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79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8510" y="0"/>
            <a:ext cx="9144000" cy="95885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</a:t>
            </a:r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Trabajo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60" y="1194636"/>
            <a:ext cx="8270659" cy="4415231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Entendimiento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685227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366814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Próximos 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970013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4028466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871700" y="1404315"/>
            <a:ext cx="2160239" cy="131675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31846" y="1402371"/>
            <a:ext cx="2160239" cy="131675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54516" y="1408089"/>
            <a:ext cx="2160239" cy="131675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76546" y="1419698"/>
            <a:ext cx="1260140" cy="1305145"/>
            <a:chOff x="836585" y="1403775"/>
            <a:chExt cx="855095" cy="1362744"/>
          </a:xfrm>
        </p:grpSpPr>
        <p:sp>
          <p:nvSpPr>
            <p:cNvPr id="85" name="Pentagon 84"/>
            <p:cNvSpPr/>
            <p:nvPr/>
          </p:nvSpPr>
          <p:spPr>
            <a:xfrm>
              <a:off x="1331640" y="1403775"/>
              <a:ext cx="360040" cy="1362744"/>
            </a:xfrm>
            <a:prstGeom prst="homePlat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dirty="0" err="1" smtClean="0">
                <a:solidFill>
                  <a:srgbClr val="002776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36585" y="1403775"/>
              <a:ext cx="675076" cy="13627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dirty="0" err="1" smtClean="0">
                <a:solidFill>
                  <a:srgbClr val="002776"/>
                </a:solidFill>
              </a:endParaRPr>
            </a:p>
          </p:txBody>
        </p:sp>
      </p:grpSp>
      <p:sp>
        <p:nvSpPr>
          <p:cNvPr id="87" name="Rectangle 86"/>
          <p:cNvSpPr/>
          <p:nvPr/>
        </p:nvSpPr>
        <p:spPr>
          <a:xfrm>
            <a:off x="492098" y="3587535"/>
            <a:ext cx="14894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Ventas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Compras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Inventarios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Análisis de la Gestión de ventas 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Carga y despacho de mercancía 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endParaRPr lang="es-VE" sz="1000" dirty="0" smtClean="0">
              <a:solidFill>
                <a:srgbClr val="002776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0356" y="3629306"/>
            <a:ext cx="1495539" cy="10801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97252" y="3642671"/>
            <a:ext cx="16356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 Pedidos, facturación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Planificación de Ventas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Evolución de la gestión de las ventas por vendedor 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Gestión de Distribución	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883025" y="3626257"/>
            <a:ext cx="1433391" cy="10801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16705" y="1408090"/>
            <a:ext cx="211523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b="1" dirty="0" smtClean="0">
                <a:solidFill>
                  <a:srgbClr val="002776"/>
                </a:solidFill>
              </a:rPr>
              <a:t>Insumos: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Yesos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Inmovilizadores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Apósitos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Vendajes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Cuidado de Heridas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Ortopedia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000" dirty="0" smtClean="0">
              <a:solidFill>
                <a:srgbClr val="002776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7047" y="1918381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400" b="1" dirty="0" smtClean="0">
                <a:solidFill>
                  <a:srgbClr val="002776"/>
                </a:solidFill>
              </a:rPr>
              <a:t>Proveedores</a:t>
            </a:r>
            <a:endParaRPr lang="es-VE" sz="1400" b="1" dirty="0">
              <a:solidFill>
                <a:srgbClr val="002776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131847" y="1408090"/>
            <a:ext cx="21602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b="1" dirty="0" smtClean="0">
                <a:solidFill>
                  <a:srgbClr val="002776"/>
                </a:solidFill>
              </a:rPr>
              <a:t>Maquinarias:</a:t>
            </a:r>
            <a:endParaRPr lang="es-VE" sz="1200" b="1" dirty="0">
              <a:solidFill>
                <a:srgbClr val="00277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1376"/>
                </a:solidFill>
              </a:rPr>
              <a:t>Camiones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1376"/>
                </a:solidFill>
              </a:rPr>
              <a:t>Monta carga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Equipos de Producción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000" dirty="0" smtClean="0">
              <a:solidFill>
                <a:srgbClr val="002776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454516" y="1449611"/>
            <a:ext cx="21602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b="1" dirty="0" smtClean="0">
                <a:solidFill>
                  <a:srgbClr val="002776"/>
                </a:solidFill>
              </a:rPr>
              <a:t>Servicios:</a:t>
            </a:r>
            <a:endParaRPr lang="es-VE" sz="1000" dirty="0" smtClean="0">
              <a:solidFill>
                <a:srgbClr val="002776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Venta, distribución y fabricación de productos de compresión terapéutica, ortopedia y cuidado de heridas.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570407" y="5889023"/>
            <a:ext cx="2331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s-VE" sz="1600" dirty="0" smtClean="0">
                <a:solidFill>
                  <a:srgbClr val="002776"/>
                </a:solidFill>
              </a:rPr>
              <a:t>Socios Comerciales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92098" y="4813783"/>
            <a:ext cx="8168750" cy="28814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91780" y="4772433"/>
            <a:ext cx="17279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s-VE" sz="1600" dirty="0" smtClean="0">
                <a:solidFill>
                  <a:srgbClr val="002776"/>
                </a:solidFill>
              </a:rPr>
              <a:t>Administración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40124" y="4772433"/>
            <a:ext cx="1567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s-VE" sz="1600" dirty="0" smtClean="0">
                <a:solidFill>
                  <a:srgbClr val="002776"/>
                </a:solidFill>
              </a:rPr>
              <a:t>Finanzas</a:t>
            </a:r>
            <a:endParaRPr lang="es-VE" sz="1600" dirty="0">
              <a:solidFill>
                <a:srgbClr val="002776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47275" y="4772433"/>
            <a:ext cx="13513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s-VE" sz="1600" dirty="0" smtClean="0">
                <a:solidFill>
                  <a:srgbClr val="002776"/>
                </a:solidFill>
              </a:rPr>
              <a:t>Tecnología</a:t>
            </a:r>
            <a:endParaRPr lang="es-VE" sz="1600" dirty="0">
              <a:solidFill>
                <a:srgbClr val="002776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76546" y="4803010"/>
            <a:ext cx="1483791" cy="28814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s-VE" sz="1400" b="1" dirty="0" smtClean="0">
                <a:solidFill>
                  <a:srgbClr val="002776"/>
                </a:solidFill>
              </a:rPr>
              <a:t>Soporte</a:t>
            </a:r>
            <a:endParaRPr lang="en-US" sz="1400" b="1" dirty="0" err="1" smtClean="0">
              <a:solidFill>
                <a:srgbClr val="002776"/>
              </a:solidFill>
            </a:endParaRPr>
          </a:p>
        </p:txBody>
      </p:sp>
      <p:sp>
        <p:nvSpPr>
          <p:cNvPr id="109" name="Pentagon 108"/>
          <p:cNvSpPr/>
          <p:nvPr/>
        </p:nvSpPr>
        <p:spPr>
          <a:xfrm rot="5400000">
            <a:off x="4388263" y="1310765"/>
            <a:ext cx="360868" cy="8184304"/>
          </a:xfrm>
          <a:prstGeom prst="homePlat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636785" y="5222483"/>
            <a:ext cx="3996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b="1" dirty="0">
                <a:solidFill>
                  <a:srgbClr val="002776"/>
                </a:solidFill>
              </a:rPr>
              <a:t>Canales de </a:t>
            </a:r>
            <a:r>
              <a:rPr lang="es-VE" sz="1400" b="1" dirty="0" smtClean="0">
                <a:solidFill>
                  <a:srgbClr val="002776"/>
                </a:solidFill>
              </a:rPr>
              <a:t>Distribución   /       Clientes</a:t>
            </a:r>
            <a:endParaRPr lang="es-VE" sz="1400" b="1" dirty="0">
              <a:solidFill>
                <a:srgbClr val="002776"/>
              </a:solidFill>
            </a:endParaRPr>
          </a:p>
        </p:txBody>
      </p:sp>
      <p:graphicFrame>
        <p:nvGraphicFramePr>
          <p:cNvPr id="115" name="Diagram 114"/>
          <p:cNvGraphicFramePr/>
          <p:nvPr>
            <p:extLst/>
          </p:nvPr>
        </p:nvGraphicFramePr>
        <p:xfrm>
          <a:off x="479508" y="2792213"/>
          <a:ext cx="8193930" cy="80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0" y="50050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21538" y="3626257"/>
            <a:ext cx="1510702" cy="10801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707904" y="3623644"/>
            <a:ext cx="1459789" cy="10801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221538" y="3609872"/>
            <a:ext cx="15645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Gestión de Materiales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Gestión de RRHH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Gestión de equipos y Herramientas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endParaRPr lang="es-VE" sz="1000" dirty="0">
              <a:solidFill>
                <a:srgbClr val="002776"/>
              </a:solidFill>
            </a:endParaRPr>
          </a:p>
          <a:p>
            <a:endParaRPr lang="es-VE" sz="1000" dirty="0">
              <a:solidFill>
                <a:srgbClr val="002776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85530" y="3599686"/>
            <a:ext cx="1496031" cy="10801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002776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883025" y="3655872"/>
            <a:ext cx="12546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Facturación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Inventarios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Despacho de mercancía 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endParaRPr lang="es-VE" sz="1000" dirty="0" smtClean="0">
              <a:solidFill>
                <a:srgbClr val="002776"/>
              </a:solidFill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endParaRPr lang="es-VE" sz="1000" dirty="0" smtClean="0">
              <a:solidFill>
                <a:srgbClr val="002776"/>
              </a:solidFill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endParaRPr lang="es-VE" sz="1000" dirty="0" smtClean="0">
              <a:solidFill>
                <a:srgbClr val="002776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07905" y="3623644"/>
            <a:ext cx="15136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Compra de Mercancía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 smtClean="0">
                <a:solidFill>
                  <a:srgbClr val="002776"/>
                </a:solidFill>
              </a:rPr>
              <a:t>Stock de mercancía 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s-VE" sz="1000" dirty="0">
                <a:solidFill>
                  <a:srgbClr val="002776"/>
                </a:solidFill>
              </a:rPr>
              <a:t>I</a:t>
            </a:r>
            <a:r>
              <a:rPr lang="es-VE" sz="1000" dirty="0" smtClean="0">
                <a:solidFill>
                  <a:srgbClr val="002776"/>
                </a:solidFill>
              </a:rPr>
              <a:t>nventarios</a:t>
            </a:r>
            <a:endParaRPr lang="es-VE" sz="1000" dirty="0">
              <a:solidFill>
                <a:srgbClr val="002776"/>
              </a:solidFill>
            </a:endParaRPr>
          </a:p>
        </p:txBody>
      </p:sp>
      <p:sp>
        <p:nvSpPr>
          <p:cNvPr id="35" name="Title 11"/>
          <p:cNvSpPr txBox="1">
            <a:spLocks/>
          </p:cNvSpPr>
          <p:nvPr/>
        </p:nvSpPr>
        <p:spPr>
          <a:xfrm>
            <a:off x="396875" y="300038"/>
            <a:ext cx="8350250" cy="595312"/>
          </a:xfrm>
          <a:prstGeom prst="rect">
            <a:avLst/>
          </a:prstGeom>
        </p:spPr>
        <p:txBody>
          <a:bodyPr/>
          <a:lstStyle>
            <a:lvl1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429756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12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268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24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s-V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Nuestro entendimiento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5536" y="755412"/>
            <a:ext cx="50667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Cadena de Valor de </a:t>
            </a:r>
            <a:r>
              <a:rPr lang="es-VE" b="1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GENIA CARE, C.A.</a:t>
            </a:r>
            <a:endParaRPr lang="en-US" b="1" dirty="0">
              <a:solidFill>
                <a:srgbClr val="92D4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©2018 Deloitte Touche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7518</TotalTime>
  <Words>895</Words>
  <Application>Microsoft Office PowerPoint</Application>
  <PresentationFormat>On-screen Show (4:3)</PresentationFormat>
  <Paragraphs>282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Arial Unicode MS</vt:lpstr>
      <vt:lpstr>Calibri</vt:lpstr>
      <vt:lpstr>Calibri Light</vt:lpstr>
      <vt:lpstr>Open Sans</vt:lpstr>
      <vt:lpstr>Times New Roman</vt:lpstr>
      <vt:lpstr>Verdad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Suarez, Karina (LATCO - Caracas)</dc:creator>
  <cp:lastModifiedBy>Amara, Jeison Leandro</cp:lastModifiedBy>
  <cp:revision>118</cp:revision>
  <dcterms:created xsi:type="dcterms:W3CDTF">2018-01-30T12:57:09Z</dcterms:created>
  <dcterms:modified xsi:type="dcterms:W3CDTF">2019-03-28T22:28:34Z</dcterms:modified>
</cp:coreProperties>
</file>