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7" r:id="rId2"/>
    <p:sldMasterId id="2147483738" r:id="rId3"/>
    <p:sldMasterId id="2147483759" r:id="rId4"/>
  </p:sldMasterIdLst>
  <p:notesMasterIdLst>
    <p:notesMasterId r:id="rId19"/>
  </p:notesMasterIdLst>
  <p:sldIdLst>
    <p:sldId id="257" r:id="rId5"/>
    <p:sldId id="266" r:id="rId6"/>
    <p:sldId id="267" r:id="rId7"/>
    <p:sldId id="268" r:id="rId8"/>
    <p:sldId id="258" r:id="rId9"/>
    <p:sldId id="264" r:id="rId10"/>
    <p:sldId id="269" r:id="rId11"/>
    <p:sldId id="270" r:id="rId12"/>
    <p:sldId id="260" r:id="rId13"/>
    <p:sldId id="261" r:id="rId14"/>
    <p:sldId id="262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817F-341F-4AD1-AB6D-F3A6A5E531AB}" type="datetimeFigureOut">
              <a:rPr lang="es-VE" smtClean="0"/>
              <a:t>28/10/2021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F58BA-1F67-41DD-B368-3284077F300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945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47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62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8818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809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16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257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4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6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3FE6C-A8C7-4389-885C-119EE5B27EC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625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626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38911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1624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49929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377132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797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54091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2644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42158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7693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0132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11197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839623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437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5056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2545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93581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562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90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5910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47848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85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114989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41606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43288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4434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7243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236916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24315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911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97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47039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6892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549013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0142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009091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48419413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999961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461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44062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1825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929174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66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99057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6"/>
            <a:ext cx="11184000" cy="9692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3543"/>
            <a:ext cx="11184000" cy="453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 b="0">
                <a:solidFill>
                  <a:srgbClr val="8C8C8C"/>
                </a:solidFill>
              </a:defRPr>
            </a:lvl1pPr>
          </a:lstStyle>
          <a:p>
            <a:r>
              <a:rPr lang="en-GB" dirty="0" smtClean="0"/>
              <a:t>©2015  Lara </a:t>
            </a:r>
            <a:r>
              <a:rPr lang="en-GB" dirty="0" err="1" smtClean="0"/>
              <a:t>Marambio</a:t>
            </a:r>
            <a:r>
              <a:rPr lang="en-GB" dirty="0" smtClean="0"/>
              <a:t> &amp; </a:t>
            </a:r>
            <a:r>
              <a:rPr lang="en-GB" dirty="0" err="1" smtClean="0"/>
              <a:t>Asociados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395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19829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167156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610345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743175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17115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103571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53618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742155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25021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40513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75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074559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89420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60352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92551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64481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37726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56025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25429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5842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53764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30685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75200" y="3240395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05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27370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29371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29" Type="http://schemas.openxmlformats.org/officeDocument/2006/relationships/slide" Target="../slides/slide3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Relationship Id="rId27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oleObject" Target="../embeddings/oleObject2.bin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tags" Target="../tags/tag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vmlDrawing" Target="../drawings/vmlDrawing3.v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theme" Target="../theme/theme3.xml"/><Relationship Id="rId28" Type="http://schemas.openxmlformats.org/officeDocument/2006/relationships/slide" Target="../slides/slide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heme" Target="../theme/theme4.xml"/><Relationship Id="rId27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8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2016 </a:t>
            </a:r>
            <a:r>
              <a:rPr lang="fr-FR" sz="650" noProof="0" dirty="0" err="1">
                <a:solidFill>
                  <a:schemeClr val="tx1"/>
                </a:solidFill>
              </a:rPr>
              <a:t>ZAO</a:t>
            </a:r>
            <a:r>
              <a:rPr lang="fr-FR" sz="650" noProof="0" dirty="0">
                <a:solidFill>
                  <a:schemeClr val="tx1"/>
                </a:solidFill>
              </a:rPr>
              <a:t> Deloitte &amp; Touche CIS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</p:sldLayoutIdLst>
  <p:transition>
    <p:fade/>
  </p:transition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88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7397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9" pos="4979">
          <p15:clr>
            <a:srgbClr val="A4A3A4"/>
          </p15:clr>
        </p15:guide>
        <p15:guide id="10" pos="1368">
          <p15:clr>
            <a:srgbClr val="A4A3A4"/>
          </p15:clr>
        </p15:guide>
        <p15:guide id="11" pos="1476">
          <p15:clr>
            <a:srgbClr val="A4A3A4"/>
          </p15:clr>
        </p15:guide>
        <p15:guide id="12" pos="2568">
          <p15:clr>
            <a:srgbClr val="A4A3A4"/>
          </p15:clr>
        </p15:guide>
        <p15:guide id="13" pos="2680">
          <p15:clr>
            <a:srgbClr val="A4A3A4"/>
          </p15:clr>
        </p15:guide>
        <p15:guide id="15" pos="3772">
          <p15:clr>
            <a:srgbClr val="A4A3A4"/>
          </p15:clr>
        </p15:guide>
        <p15:guide id="16" pos="3884">
          <p15:clr>
            <a:srgbClr val="A4A3A4"/>
          </p15:clr>
        </p15:guide>
        <p15:guide id="17" pos="3828">
          <p15:clr>
            <a:srgbClr val="A4A3A4"/>
          </p15:clr>
        </p15:guide>
        <p15:guide id="18" pos="6189">
          <p15:clr>
            <a:srgbClr val="A4A3A4"/>
          </p15:clr>
        </p15:guide>
        <p15:guide id="19" orient="horz" pos="1049">
          <p15:clr>
            <a:srgbClr val="A4A3A4"/>
          </p15:clr>
        </p15:guide>
        <p15:guide id="20" orient="horz" pos="641">
          <p15:clr>
            <a:srgbClr val="A4A3A4"/>
          </p15:clr>
        </p15:guide>
        <p15:guide id="21" orient="horz" pos="288">
          <p15:clr>
            <a:srgbClr val="A4A3A4"/>
          </p15:clr>
        </p15:guide>
        <p15:guide id="22" pos="629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6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 </a:t>
            </a:r>
            <a:r>
              <a:rPr lang="fr-FR" sz="650" noProof="0" dirty="0">
                <a:solidFill>
                  <a:schemeClr val="tx1"/>
                </a:solidFill>
              </a:rPr>
              <a:t>Deloitte 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 </a:t>
            </a:r>
            <a:r>
              <a:rPr lang="fr-FR" sz="65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reserved</a:t>
            </a:r>
            <a:endParaRPr lang="fr-FR" sz="6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47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9" action="ppaction://hlinksldjump"/>
          </p:cNvPr>
          <p:cNvSpPr>
            <a:spLocks noChangeAspect="1" noEditPoints="1"/>
          </p:cNvSpPr>
          <p:nvPr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7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82" r:id="rId21"/>
    <p:sldLayoutId id="2147483783" r:id="rId22"/>
    <p:sldLayoutId id="2147483710" r:id="rId23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5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 </a:t>
            </a:r>
            <a:r>
              <a:rPr lang="fr-FR" sz="650" noProof="0" dirty="0">
                <a:solidFill>
                  <a:schemeClr val="tx1"/>
                </a:solidFill>
              </a:rPr>
              <a:t>Deloitte 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 </a:t>
            </a:r>
            <a:r>
              <a:rPr lang="fr-FR" sz="65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noProof="0" dirty="0" smtClean="0">
                <a:solidFill>
                  <a:schemeClr val="tx1"/>
                </a:solidFill>
              </a:rPr>
              <a:t> </a:t>
            </a:r>
            <a:r>
              <a:rPr lang="fr-FR" sz="650" noProof="0" dirty="0" err="1" smtClean="0">
                <a:solidFill>
                  <a:schemeClr val="tx1"/>
                </a:solidFill>
              </a:rPr>
              <a:t>reserved</a:t>
            </a:r>
            <a:r>
              <a:rPr lang="fr-FR" sz="650" noProof="0" dirty="0" smtClean="0">
                <a:solidFill>
                  <a:schemeClr val="tx1"/>
                </a:solidFill>
              </a:rPr>
              <a:t>.</a:t>
            </a:r>
            <a:endParaRPr lang="fr-FR" sz="6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10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8" action="ppaction://hlinksldjump"/>
          </p:cNvPr>
          <p:cNvSpPr>
            <a:spLocks noChangeAspect="1" noEditPoints="1"/>
          </p:cNvSpPr>
          <p:nvPr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5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84" r:id="rId21"/>
    <p:sldLayoutId id="2147483785" r:id="rId22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Deloitte </a:t>
            </a:r>
            <a:r>
              <a:rPr lang="fr-FR" sz="650" noProof="0" dirty="0">
                <a:solidFill>
                  <a:schemeClr val="tx1"/>
                </a:solidFill>
              </a:rPr>
              <a:t>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reserved</a:t>
            </a:r>
            <a:endParaRPr lang="fr-FR" sz="650" baseline="0" noProof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47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7" action="ppaction://hlinksldjump"/>
          </p:cNvPr>
          <p:cNvSpPr>
            <a:spLocks noChangeAspect="1" noEditPoints="1"/>
          </p:cNvSpPr>
          <p:nvPr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42" y="723383"/>
            <a:ext cx="5400000" cy="5400000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496233"/>
            <a:ext cx="5592011" cy="847488"/>
          </a:xfrm>
        </p:spPr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Consultoría</a:t>
            </a:r>
            <a:endParaRPr lang="en-US" dirty="0" smtClean="0"/>
          </a:p>
          <a:p>
            <a:r>
              <a:rPr lang="en-US" b="0" dirty="0" err="1" smtClean="0"/>
              <a:t>Implementación</a:t>
            </a:r>
            <a:r>
              <a:rPr lang="en-US" b="0" dirty="0" smtClean="0"/>
              <a:t> SAP Business One </a:t>
            </a:r>
            <a:endParaRPr lang="en-US" b="0" dirty="0"/>
          </a:p>
          <a:p>
            <a:pPr lvl="1"/>
            <a:r>
              <a:rPr lang="en-US" dirty="0" smtClean="0"/>
              <a:t>Johnson &amp; Johnson de Venezuela </a:t>
            </a:r>
            <a:r>
              <a:rPr lang="en-US" b="1" dirty="0" smtClean="0"/>
              <a:t>RIF. J-000530203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 smtClean="0"/>
              <a:t>Julio, 2020</a:t>
            </a:r>
            <a:endParaRPr lang="en-US" noProof="0" dirty="0"/>
          </a:p>
        </p:txBody>
      </p:sp>
      <p:sp>
        <p:nvSpPr>
          <p:cNvPr id="10" name="Freeform 88">
            <a:hlinkClick r:id="" action="ppaction://hlinkshowjump?jump=nextslide"/>
          </p:cNvPr>
          <p:cNvSpPr>
            <a:spLocks noChangeAspect="1" noEditPoints="1"/>
          </p:cNvSpPr>
          <p:nvPr/>
        </p:nvSpPr>
        <p:spPr bwMode="auto">
          <a:xfrm>
            <a:off x="11379261" y="5920885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92 w 512"/>
              <a:gd name="T11" fmla="*/ 416 h 512"/>
              <a:gd name="T12" fmla="*/ 184 w 512"/>
              <a:gd name="T13" fmla="*/ 413 h 512"/>
              <a:gd name="T14" fmla="*/ 184 w 512"/>
              <a:gd name="T15" fmla="*/ 397 h 512"/>
              <a:gd name="T16" fmla="*/ 326 w 512"/>
              <a:gd name="T17" fmla="*/ 256 h 512"/>
              <a:gd name="T18" fmla="*/ 184 w 512"/>
              <a:gd name="T19" fmla="*/ 114 h 512"/>
              <a:gd name="T20" fmla="*/ 184 w 512"/>
              <a:gd name="T21" fmla="*/ 99 h 512"/>
              <a:gd name="T22" fmla="*/ 199 w 512"/>
              <a:gd name="T23" fmla="*/ 99 h 512"/>
              <a:gd name="T24" fmla="*/ 349 w 512"/>
              <a:gd name="T25" fmla="*/ 248 h 512"/>
              <a:gd name="T26" fmla="*/ 349 w 512"/>
              <a:gd name="T27" fmla="*/ 263 h 512"/>
              <a:gd name="T28" fmla="*/ 199 w 512"/>
              <a:gd name="T29" fmla="*/ 413 h 512"/>
              <a:gd name="T30" fmla="*/ 192 w 512"/>
              <a:gd name="T3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92" y="416"/>
                </a:moveTo>
                <a:cubicBezTo>
                  <a:pt x="189" y="416"/>
                  <a:pt x="186" y="415"/>
                  <a:pt x="184" y="413"/>
                </a:cubicBezTo>
                <a:cubicBezTo>
                  <a:pt x="180" y="408"/>
                  <a:pt x="180" y="402"/>
                  <a:pt x="184" y="397"/>
                </a:cubicBezTo>
                <a:cubicBezTo>
                  <a:pt x="326" y="256"/>
                  <a:pt x="326" y="256"/>
                  <a:pt x="326" y="256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80" y="110"/>
                  <a:pt x="180" y="103"/>
                  <a:pt x="184" y="99"/>
                </a:cubicBezTo>
                <a:cubicBezTo>
                  <a:pt x="188" y="95"/>
                  <a:pt x="195" y="95"/>
                  <a:pt x="199" y="99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3" y="252"/>
                  <a:pt x="353" y="259"/>
                  <a:pt x="349" y="263"/>
                </a:cubicBezTo>
                <a:cubicBezTo>
                  <a:pt x="199" y="413"/>
                  <a:pt x="199" y="413"/>
                  <a:pt x="199" y="413"/>
                </a:cubicBezTo>
                <a:cubicBezTo>
                  <a:pt x="197" y="415"/>
                  <a:pt x="194" y="416"/>
                  <a:pt x="192" y="416"/>
                </a:cubicBezTo>
                <a:close/>
              </a:path>
            </a:pathLst>
          </a:custGeom>
          <a:solidFill>
            <a:srgbClr val="A7A8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1" b="39862"/>
          <a:stretch/>
        </p:blipFill>
        <p:spPr>
          <a:xfrm>
            <a:off x="9544977" y="337947"/>
            <a:ext cx="2451607" cy="5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3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449420"/>
            <a:ext cx="9163050" cy="4849782"/>
          </a:xfrm>
        </p:spPr>
        <p:txBody>
          <a:bodyPr/>
          <a:lstStyle/>
          <a:p>
            <a:pPr algn="just"/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Janssen </a:t>
            </a:r>
            <a:r>
              <a:rPr lang="en-US" sz="14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Cilag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C.A., </a:t>
            </a:r>
            <a:r>
              <a:rPr lang="es-VE" sz="1400" dirty="0" smtClean="0"/>
              <a:t>es </a:t>
            </a:r>
            <a:r>
              <a:rPr lang="es-VE" sz="1400" dirty="0"/>
              <a:t>una </a:t>
            </a:r>
            <a:r>
              <a:rPr lang="es-VE" sz="1400" dirty="0" smtClean="0"/>
              <a:t>compañía farmacéutica de Johnson &amp; Johnson. </a:t>
            </a:r>
            <a:r>
              <a:rPr lang="es-VE" sz="1400" dirty="0"/>
              <a:t>surge como resultado de la fusión de dos laboratorios: </a:t>
            </a:r>
            <a:r>
              <a:rPr lang="es-VE" sz="1400" b="1" dirty="0" err="1"/>
              <a:t>Janssen</a:t>
            </a:r>
            <a:r>
              <a:rPr lang="es-VE" sz="1400" b="1" dirty="0"/>
              <a:t> y </a:t>
            </a:r>
            <a:r>
              <a:rPr lang="es-VE" sz="1400" b="1" dirty="0" err="1" smtClean="0"/>
              <a:t>Cilag</a:t>
            </a:r>
            <a:r>
              <a:rPr lang="es-VE" sz="1400" dirty="0" smtClean="0"/>
              <a:t>, </a:t>
            </a:r>
            <a:r>
              <a:rPr lang="es-VE" sz="1400" dirty="0"/>
              <a:t>suceso que ha sido de gran relevancia en la industria farmacéutica debido a la visión compartida de emplear nuevas tecnologías en la creación de nuevos tratamientos.</a:t>
            </a:r>
            <a:r>
              <a:rPr lang="es-VE" sz="1400" dirty="0" smtClean="0"/>
              <a:t> Hasta el día de hoy, han descubierto </a:t>
            </a:r>
            <a:r>
              <a:rPr lang="es-VE" sz="1400" dirty="0"/>
              <a:t>más de 80 medicamentos, de los cuales cuatro forman parte de la lista de medicamentos esenciales de la Organización Mundial de la Salud (OMS</a:t>
            </a:r>
            <a:r>
              <a:rPr lang="es-VE" sz="1400" dirty="0" smtClean="0"/>
              <a:t>).</a:t>
            </a:r>
          </a:p>
          <a:p>
            <a:pPr algn="just"/>
            <a:endParaRPr lang="es-VE" sz="1400" dirty="0" smtClean="0"/>
          </a:p>
          <a:p>
            <a:pPr algn="just"/>
            <a:r>
              <a:rPr lang="es-VE" sz="1400" b="1" dirty="0" smtClean="0">
                <a:solidFill>
                  <a:srgbClr val="86BC25"/>
                </a:solidFill>
              </a:rPr>
              <a:t>OBJETIVO</a:t>
            </a:r>
          </a:p>
          <a:p>
            <a:pPr algn="just"/>
            <a:r>
              <a:rPr lang="es-VE" sz="1400" dirty="0" smtClean="0"/>
              <a:t>Asociarse directamente </a:t>
            </a:r>
            <a:r>
              <a:rPr lang="es-VE" sz="1400" dirty="0"/>
              <a:t>con pacientes y cuidadores a medida que </a:t>
            </a:r>
            <a:r>
              <a:rPr lang="es-VE" sz="1400" dirty="0" smtClean="0"/>
              <a:t>desarrollan </a:t>
            </a:r>
            <a:r>
              <a:rPr lang="es-VE" sz="1400" dirty="0"/>
              <a:t>medicamentos, </a:t>
            </a:r>
            <a:r>
              <a:rPr lang="es-VE" sz="1400" dirty="0" smtClean="0"/>
              <a:t>se mejoran </a:t>
            </a:r>
            <a:r>
              <a:rPr lang="es-VE" sz="1400" dirty="0"/>
              <a:t>los ensayos clínicos y </a:t>
            </a:r>
            <a:r>
              <a:rPr lang="es-VE" sz="1400" dirty="0" smtClean="0"/>
              <a:t>crean </a:t>
            </a:r>
            <a:r>
              <a:rPr lang="es-VE" sz="1400" dirty="0"/>
              <a:t>materiales educativos y programas de </a:t>
            </a:r>
            <a:r>
              <a:rPr lang="es-VE" sz="1400" dirty="0" smtClean="0"/>
              <a:t>apoyo.</a:t>
            </a:r>
          </a:p>
          <a:p>
            <a:pPr algn="just"/>
            <a:r>
              <a:rPr lang="es-VE" sz="1400" dirty="0" smtClean="0"/>
              <a:t>Resolver </a:t>
            </a:r>
            <a:r>
              <a:rPr lang="es-VE" sz="1400" dirty="0"/>
              <a:t>desafíos complejos de salud global al aprovechar los recursos y la experiencia de </a:t>
            </a:r>
            <a:r>
              <a:rPr lang="es-VE" sz="1400" dirty="0" err="1"/>
              <a:t>Janssen</a:t>
            </a:r>
            <a:r>
              <a:rPr lang="es-VE" sz="1400" dirty="0"/>
              <a:t> y de Johnson &amp; Johnson.</a:t>
            </a:r>
            <a:endParaRPr lang="es-VE" sz="1400" dirty="0" smtClean="0"/>
          </a:p>
          <a:p>
            <a:pPr algn="just"/>
            <a:endParaRPr lang="es-VE" sz="1400" dirty="0" smtClean="0"/>
          </a:p>
          <a:p>
            <a:pPr algn="just"/>
            <a:r>
              <a:rPr lang="es-VE" sz="1400" b="1" dirty="0" smtClean="0">
                <a:solidFill>
                  <a:srgbClr val="86BC25"/>
                </a:solidFill>
              </a:rPr>
              <a:t>EQUIPO</a:t>
            </a:r>
            <a:endParaRPr lang="es-VE" sz="1400" dirty="0" smtClean="0">
              <a:solidFill>
                <a:srgbClr val="86BC25"/>
              </a:solidFill>
            </a:endParaRPr>
          </a:p>
          <a:p>
            <a:pPr algn="just"/>
            <a:r>
              <a:rPr lang="es-VE" sz="1400" dirty="0" err="1"/>
              <a:t>Janssen</a:t>
            </a:r>
            <a:r>
              <a:rPr lang="es-VE" sz="1400" dirty="0"/>
              <a:t> es una compañía idónea para afrontar los nuevos retos planteados en el mundo de la salud. Mediante equipos plenamente calificados y los medios que brinda la última generación tecnológica, es la empresa llamada a seguir aportando medicamentos avanzados y eficaces frente a las enfermedades de mayor impacto social.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9"/>
            <a:ext cx="6715990" cy="378628"/>
          </a:xfrm>
        </p:spPr>
        <p:txBody>
          <a:bodyPr/>
          <a:lstStyle/>
          <a:p>
            <a:r>
              <a:rPr lang="en-US" sz="1800" dirty="0" smtClean="0"/>
              <a:t>Janssen </a:t>
            </a:r>
            <a:r>
              <a:rPr lang="en-US" sz="1800" dirty="0" err="1" smtClean="0"/>
              <a:t>Cilag</a:t>
            </a:r>
            <a:r>
              <a:rPr lang="en-US" sz="1800" dirty="0" smtClean="0"/>
              <a:t> C.A.</a:t>
            </a:r>
            <a:endParaRPr lang="en-US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Antecedentes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22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54" y="402586"/>
            <a:ext cx="3206097" cy="70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Nuestro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Entendimiento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Placeholder 24"/>
          <p:cNvSpPr txBox="1">
            <a:spLocks/>
          </p:cNvSpPr>
          <p:nvPr/>
        </p:nvSpPr>
        <p:spPr>
          <a:xfrm>
            <a:off x="469900" y="1036958"/>
            <a:ext cx="9514071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VE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 </a:t>
            </a:r>
            <a:r>
              <a:rPr lang="es-V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fin de apalancar el rápido crecimiento  del negocio, manteniendo la alta calidad en sus productos, </a:t>
            </a:r>
            <a:r>
              <a:rPr lang="en-US" sz="1400" b="1" dirty="0"/>
              <a:t>Johnson &amp; Johnson de </a:t>
            </a:r>
            <a:r>
              <a:rPr lang="en-US" sz="1400" b="1" dirty="0" smtClean="0"/>
              <a:t>Venezuela y Janssen </a:t>
            </a:r>
            <a:r>
              <a:rPr lang="en-US" sz="1400" b="1" dirty="0" err="1" smtClean="0"/>
              <a:t>Cilag</a:t>
            </a:r>
            <a:r>
              <a:rPr lang="en-US" sz="1400" b="1" dirty="0" smtClean="0"/>
              <a:t> C.A.</a:t>
            </a:r>
            <a:r>
              <a:rPr lang="es-VE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V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ha propuesto la implementación de un sistema </a:t>
            </a:r>
            <a:r>
              <a:rPr lang="es-VE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ERP </a:t>
            </a:r>
            <a:r>
              <a:rPr lang="es-VE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facilite el logro de sus objetivos estratégicos.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rapezoid 2"/>
          <p:cNvSpPr/>
          <p:nvPr/>
        </p:nvSpPr>
        <p:spPr bwMode="gray">
          <a:xfrm rot="5400000">
            <a:off x="5304456" y="3363545"/>
            <a:ext cx="4196302" cy="1658176"/>
          </a:xfrm>
          <a:custGeom>
            <a:avLst/>
            <a:gdLst>
              <a:gd name="connsiteX0" fmla="*/ 0 w 2873830"/>
              <a:gd name="connsiteY0" fmla="*/ 682217 h 682217"/>
              <a:gd name="connsiteX1" fmla="*/ 527906 w 2873830"/>
              <a:gd name="connsiteY1" fmla="*/ 0 h 682217"/>
              <a:gd name="connsiteX2" fmla="*/ 2345924 w 2873830"/>
              <a:gd name="connsiteY2" fmla="*/ 0 h 682217"/>
              <a:gd name="connsiteX3" fmla="*/ 2873830 w 2873830"/>
              <a:gd name="connsiteY3" fmla="*/ 682217 h 682217"/>
              <a:gd name="connsiteX4" fmla="*/ 0 w 2873830"/>
              <a:gd name="connsiteY4" fmla="*/ 682217 h 682217"/>
              <a:gd name="connsiteX0" fmla="*/ 0 w 2510973"/>
              <a:gd name="connsiteY0" fmla="*/ 696731 h 696731"/>
              <a:gd name="connsiteX1" fmla="*/ 165049 w 2510973"/>
              <a:gd name="connsiteY1" fmla="*/ 0 h 696731"/>
              <a:gd name="connsiteX2" fmla="*/ 1983067 w 2510973"/>
              <a:gd name="connsiteY2" fmla="*/ 0 h 696731"/>
              <a:gd name="connsiteX3" fmla="*/ 2510973 w 2510973"/>
              <a:gd name="connsiteY3" fmla="*/ 682217 h 696731"/>
              <a:gd name="connsiteX4" fmla="*/ 0 w 2510973"/>
              <a:gd name="connsiteY4" fmla="*/ 696731 h 696731"/>
              <a:gd name="connsiteX0" fmla="*/ 0 w 8316687"/>
              <a:gd name="connsiteY0" fmla="*/ 696731 h 696731"/>
              <a:gd name="connsiteX1" fmla="*/ 165049 w 8316687"/>
              <a:gd name="connsiteY1" fmla="*/ 0 h 696731"/>
              <a:gd name="connsiteX2" fmla="*/ 1983067 w 8316687"/>
              <a:gd name="connsiteY2" fmla="*/ 0 h 696731"/>
              <a:gd name="connsiteX3" fmla="*/ 8316687 w 8316687"/>
              <a:gd name="connsiteY3" fmla="*/ 667703 h 696731"/>
              <a:gd name="connsiteX4" fmla="*/ 0 w 8316687"/>
              <a:gd name="connsiteY4" fmla="*/ 696731 h 696731"/>
              <a:gd name="connsiteX0" fmla="*/ 0 w 8333940"/>
              <a:gd name="connsiteY0" fmla="*/ 685229 h 685229"/>
              <a:gd name="connsiteX1" fmla="*/ 182302 w 8333940"/>
              <a:gd name="connsiteY1" fmla="*/ 0 h 685229"/>
              <a:gd name="connsiteX2" fmla="*/ 2000320 w 8333940"/>
              <a:gd name="connsiteY2" fmla="*/ 0 h 685229"/>
              <a:gd name="connsiteX3" fmla="*/ 8333940 w 8333940"/>
              <a:gd name="connsiteY3" fmla="*/ 667703 h 685229"/>
              <a:gd name="connsiteX4" fmla="*/ 0 w 8333940"/>
              <a:gd name="connsiteY4" fmla="*/ 685229 h 685229"/>
              <a:gd name="connsiteX0" fmla="*/ 0 w 8333940"/>
              <a:gd name="connsiteY0" fmla="*/ 673727 h 673727"/>
              <a:gd name="connsiteX1" fmla="*/ 182302 w 8333940"/>
              <a:gd name="connsiteY1" fmla="*/ 0 h 673727"/>
              <a:gd name="connsiteX2" fmla="*/ 2000320 w 8333940"/>
              <a:gd name="connsiteY2" fmla="*/ 0 h 673727"/>
              <a:gd name="connsiteX3" fmla="*/ 8333940 w 8333940"/>
              <a:gd name="connsiteY3" fmla="*/ 667703 h 673727"/>
              <a:gd name="connsiteX4" fmla="*/ 0 w 8333940"/>
              <a:gd name="connsiteY4" fmla="*/ 673727 h 673727"/>
              <a:gd name="connsiteX0" fmla="*/ 0 w 8333940"/>
              <a:gd name="connsiteY0" fmla="*/ 683250 h 683250"/>
              <a:gd name="connsiteX1" fmla="*/ 182302 w 8333940"/>
              <a:gd name="connsiteY1" fmla="*/ 9523 h 683250"/>
              <a:gd name="connsiteX2" fmla="*/ 2784397 w 8333940"/>
              <a:gd name="connsiteY2" fmla="*/ 0 h 683250"/>
              <a:gd name="connsiteX3" fmla="*/ 8333940 w 8333940"/>
              <a:gd name="connsiteY3" fmla="*/ 677226 h 683250"/>
              <a:gd name="connsiteX4" fmla="*/ 0 w 8333940"/>
              <a:gd name="connsiteY4" fmla="*/ 683250 h 683250"/>
              <a:gd name="connsiteX0" fmla="*/ 0 w 8306903"/>
              <a:gd name="connsiteY0" fmla="*/ 683250 h 2029776"/>
              <a:gd name="connsiteX1" fmla="*/ 182302 w 8306903"/>
              <a:gd name="connsiteY1" fmla="*/ 9523 h 2029776"/>
              <a:gd name="connsiteX2" fmla="*/ 2784397 w 8306903"/>
              <a:gd name="connsiteY2" fmla="*/ 0 h 2029776"/>
              <a:gd name="connsiteX3" fmla="*/ 8306903 w 8306903"/>
              <a:gd name="connsiteY3" fmla="*/ 2029776 h 2029776"/>
              <a:gd name="connsiteX4" fmla="*/ 0 w 8306903"/>
              <a:gd name="connsiteY4" fmla="*/ 683250 h 2029776"/>
              <a:gd name="connsiteX0" fmla="*/ -1 w 13254743"/>
              <a:gd name="connsiteY0" fmla="*/ 2016752 h 2029776"/>
              <a:gd name="connsiteX1" fmla="*/ 5130142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2 h 2029776"/>
              <a:gd name="connsiteX1" fmla="*/ 5184216 w 13254743"/>
              <a:gd name="connsiteY1" fmla="*/ 9523 h 2029776"/>
              <a:gd name="connsiteX2" fmla="*/ 7732237 w 13254743"/>
              <a:gd name="connsiteY2" fmla="*/ 0 h 2029776"/>
              <a:gd name="connsiteX3" fmla="*/ 13254743 w 13254743"/>
              <a:gd name="connsiteY3" fmla="*/ 2029776 h 2029776"/>
              <a:gd name="connsiteX4" fmla="*/ -1 w 13254743"/>
              <a:gd name="connsiteY4" fmla="*/ 2016752 h 2029776"/>
              <a:gd name="connsiteX0" fmla="*/ -1 w 13254743"/>
              <a:gd name="connsiteY0" fmla="*/ 2016754 h 2029778"/>
              <a:gd name="connsiteX1" fmla="*/ 5382200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32237 w 13254743"/>
              <a:gd name="connsiteY2" fmla="*/ 2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16754 h 2029778"/>
              <a:gd name="connsiteX1" fmla="*/ 5382193 w 13254743"/>
              <a:gd name="connsiteY1" fmla="*/ 0 h 2029778"/>
              <a:gd name="connsiteX2" fmla="*/ 7781727 w 13254743"/>
              <a:gd name="connsiteY2" fmla="*/ 4 h 2029778"/>
              <a:gd name="connsiteX3" fmla="*/ 13254743 w 13254743"/>
              <a:gd name="connsiteY3" fmla="*/ 2029778 h 2029778"/>
              <a:gd name="connsiteX4" fmla="*/ -1 w 13254743"/>
              <a:gd name="connsiteY4" fmla="*/ 2016754 h 2029778"/>
              <a:gd name="connsiteX0" fmla="*/ -1 w 13254743"/>
              <a:gd name="connsiteY0" fmla="*/ 2020039 h 2033063"/>
              <a:gd name="connsiteX1" fmla="*/ 5435639 w 13254743"/>
              <a:gd name="connsiteY1" fmla="*/ 0 h 2033063"/>
              <a:gd name="connsiteX2" fmla="*/ 7781727 w 13254743"/>
              <a:gd name="connsiteY2" fmla="*/ 3289 h 2033063"/>
              <a:gd name="connsiteX3" fmla="*/ 13254743 w 13254743"/>
              <a:gd name="connsiteY3" fmla="*/ 2033063 h 2033063"/>
              <a:gd name="connsiteX4" fmla="*/ -1 w 13254743"/>
              <a:gd name="connsiteY4" fmla="*/ 2020039 h 2033063"/>
              <a:gd name="connsiteX0" fmla="*/ -1 w 13254743"/>
              <a:gd name="connsiteY0" fmla="*/ 2016750 h 2029774"/>
              <a:gd name="connsiteX1" fmla="*/ 5417815 w 13254743"/>
              <a:gd name="connsiteY1" fmla="*/ 16420 h 2029774"/>
              <a:gd name="connsiteX2" fmla="*/ 7781727 w 13254743"/>
              <a:gd name="connsiteY2" fmla="*/ 0 h 2029774"/>
              <a:gd name="connsiteX3" fmla="*/ 13254743 w 13254743"/>
              <a:gd name="connsiteY3" fmla="*/ 2029774 h 2029774"/>
              <a:gd name="connsiteX4" fmla="*/ -1 w 13254743"/>
              <a:gd name="connsiteY4" fmla="*/ 2016750 h 2029774"/>
              <a:gd name="connsiteX0" fmla="*/ -1 w 13254743"/>
              <a:gd name="connsiteY0" fmla="*/ 2003609 h 2016633"/>
              <a:gd name="connsiteX1" fmla="*/ 5417815 w 13254743"/>
              <a:gd name="connsiteY1" fmla="*/ 3279 h 2016633"/>
              <a:gd name="connsiteX2" fmla="*/ 7826267 w 13254743"/>
              <a:gd name="connsiteY2" fmla="*/ 0 h 2016633"/>
              <a:gd name="connsiteX3" fmla="*/ 13254743 w 13254743"/>
              <a:gd name="connsiteY3" fmla="*/ 2016633 h 2016633"/>
              <a:gd name="connsiteX4" fmla="*/ -1 w 13254743"/>
              <a:gd name="connsiteY4" fmla="*/ 2003609 h 2016633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835179 w 13254743"/>
              <a:gd name="connsiteY2" fmla="*/ 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2000330 h 2013354"/>
              <a:gd name="connsiteX1" fmla="*/ 5417815 w 13254743"/>
              <a:gd name="connsiteY1" fmla="*/ 0 h 2013354"/>
              <a:gd name="connsiteX2" fmla="*/ 7913692 w 13254743"/>
              <a:gd name="connsiteY2" fmla="*/ 4876 h 2013354"/>
              <a:gd name="connsiteX3" fmla="*/ 13254743 w 13254743"/>
              <a:gd name="connsiteY3" fmla="*/ 2013354 h 2013354"/>
              <a:gd name="connsiteX4" fmla="*/ -1 w 13254743"/>
              <a:gd name="connsiteY4" fmla="*/ 2000330 h 2013354"/>
              <a:gd name="connsiteX0" fmla="*/ -1 w 13254743"/>
              <a:gd name="connsiteY0" fmla="*/ 1995454 h 2008478"/>
              <a:gd name="connsiteX1" fmla="*/ 5315735 w 13254743"/>
              <a:gd name="connsiteY1" fmla="*/ 2425 h 2008478"/>
              <a:gd name="connsiteX2" fmla="*/ 7913692 w 13254743"/>
              <a:gd name="connsiteY2" fmla="*/ 0 h 2008478"/>
              <a:gd name="connsiteX3" fmla="*/ 13254743 w 13254743"/>
              <a:gd name="connsiteY3" fmla="*/ 2008478 h 2008478"/>
              <a:gd name="connsiteX4" fmla="*/ -1 w 13254743"/>
              <a:gd name="connsiteY4" fmla="*/ 1995454 h 200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4743" h="2008478">
                <a:moveTo>
                  <a:pt x="-1" y="1995454"/>
                </a:moveTo>
                <a:lnTo>
                  <a:pt x="5315735" y="2425"/>
                </a:lnTo>
                <a:lnTo>
                  <a:pt x="7913692" y="0"/>
                </a:lnTo>
                <a:lnTo>
                  <a:pt x="13254743" y="2008478"/>
                </a:lnTo>
                <a:lnTo>
                  <a:pt x="-1" y="1995454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28000">
                <a:srgbClr val="8C8C8C">
                  <a:tint val="44500"/>
                  <a:satMod val="160000"/>
                </a:srgbClr>
              </a:gs>
              <a:gs pos="100000">
                <a:srgbClr val="86BC25"/>
              </a:gs>
            </a:gsLst>
            <a:lin ang="5400000" scaled="1"/>
            <a:tileRect/>
          </a:gradFill>
          <a:ln w="19050" algn="ctr">
            <a:noFill/>
            <a:miter lim="800000"/>
            <a:headEnd/>
            <a:tailEnd/>
          </a:ln>
        </p:spPr>
        <p:txBody>
          <a:bodyPr vert="eaVert"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8253412" y="3726426"/>
            <a:ext cx="1828800" cy="80044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uLnTx/>
                <a:uFillTx/>
                <a:latin typeface="+mj-lt"/>
              </a:rPr>
              <a:t>CREACIÓN DE VALOR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uLnTx/>
              <a:uFillTx/>
              <a:latin typeface="+mj-lt"/>
            </a:endParaRPr>
          </a:p>
        </p:txBody>
      </p:sp>
      <p:sp>
        <p:nvSpPr>
          <p:cNvPr id="22" name="SHP_229"/>
          <p:cNvSpPr txBox="1">
            <a:spLocks/>
          </p:cNvSpPr>
          <p:nvPr/>
        </p:nvSpPr>
        <p:spPr bwMode="gray">
          <a:xfrm>
            <a:off x="469900" y="1964146"/>
            <a:ext cx="6000173" cy="4663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Crecimiento </a:t>
            </a:r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Rentable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Lograr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posicionamiento competitivo, a través de estrategias de vanguardia que consigan la diferenciación respecto a sus competidores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Aplicar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acciones gerenciales enfocadas en el crecimiento, liderazgo y confianza del equipo humano, las cuales estén vinculadas en la concepción y ejecución de las estrategias de negocio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Invertir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sistemas de tecnología de punta, que posibilite una gestión cada vez más 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eficiente. </a:t>
            </a:r>
          </a:p>
          <a:p>
            <a:endParaRPr lang="es-VE" sz="11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Excelencia operacional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Controlar  su proceso de  administración, 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compras y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comercialización.</a:t>
            </a:r>
            <a:endParaRPr lang="es-VE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adecuadamente sus inventarios y almacenes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Tomar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pedidos de clientes a través de herramientas 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electrónicas. 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Manejar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 amplio  rango de indicadores de desempeño de sus modelos 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operativos.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Responder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oportunamente a los requerimientos de importación, producción  y comercialización de sus </a:t>
            </a: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productos.</a:t>
            </a:r>
          </a:p>
          <a:p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Innovación </a:t>
            </a:r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Calidad de </a:t>
            </a:r>
            <a:r>
              <a:rPr lang="es-VE" sz="11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Productos</a:t>
            </a: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Desarrollar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cadena de valor optima que permita brindar un servicio de calidad a sus clientes. </a:t>
            </a:r>
            <a:endParaRPr lang="es-VE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Expandir 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 ecosistema de clientes nacionales</a:t>
            </a:r>
            <a:endParaRPr lang="es-VE" sz="11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Tx/>
              <a:buChar char="-"/>
            </a:pPr>
            <a:r>
              <a:rPr lang="es-VE" sz="11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Realizar </a:t>
            </a:r>
            <a:r>
              <a:rPr lang="es-VE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 toma de decisión oportuna, a través de indicadores de gestión (reportes dentro del sistema) que permitan medir los procesos diarios de la organización.</a:t>
            </a:r>
            <a:endParaRPr lang="es-VE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5176" y="3865615"/>
            <a:ext cx="129997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s-VE" sz="1200" b="1" dirty="0" smtClean="0">
                <a:solidFill>
                  <a:srgbClr val="313131"/>
                </a:solidFill>
              </a:rPr>
              <a:t>Para los accionistas y colaboradores</a:t>
            </a:r>
          </a:p>
        </p:txBody>
      </p:sp>
      <p:sp>
        <p:nvSpPr>
          <p:cNvPr id="20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23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8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7675553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5915099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4000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528120" y="2090251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89562" y="3199234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1542" y="2837821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 err="1">
                <a:solidFill>
                  <a:prstClr val="white"/>
                </a:solidFill>
                <a:latin typeface="Verdana"/>
              </a:rPr>
              <a:t>Introducción</a:t>
            </a:r>
            <a:endParaRPr lang="en-US" sz="16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396503" y="3684855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Visión General del Proyecto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158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24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228631" y="2899323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400" dirty="0" err="1">
                <a:solidFill>
                  <a:prstClr val="white"/>
                </a:solidFill>
                <a:latin typeface="Verdana"/>
              </a:rPr>
              <a:t>Entendimiento</a:t>
            </a:r>
            <a:r>
              <a:rPr lang="en-US" sz="1400" dirty="0">
                <a:solidFill>
                  <a:prstClr val="white"/>
                </a:solidFill>
                <a:latin typeface="Verdana"/>
              </a:rPr>
              <a:t> </a:t>
            </a:r>
          </a:p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del </a:t>
            </a:r>
            <a:r>
              <a:rPr lang="en-US" sz="1600" dirty="0" err="1">
                <a:solidFill>
                  <a:prstClr val="white"/>
                </a:solidFill>
                <a:latin typeface="Verdana"/>
              </a:rPr>
              <a:t>Negocio</a:t>
            </a:r>
            <a:endParaRPr lang="en-US" sz="9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6806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144257" y="2521724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8200125" y="3549259"/>
            <a:ext cx="1769877" cy="1768998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err="1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7619" y="4230847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Verdana"/>
              </a:rPr>
              <a:t>Próximos</a:t>
            </a:r>
            <a:r>
              <a:rPr lang="en-US" sz="1600" dirty="0">
                <a:solidFill>
                  <a:schemeClr val="bg1"/>
                </a:solidFill>
                <a:latin typeface="Verdana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Verdana"/>
              </a:rPr>
              <a:t>Pasos</a:t>
            </a:r>
            <a:endParaRPr lang="en-US" sz="1600" dirty="0">
              <a:solidFill>
                <a:schemeClr val="bg1"/>
              </a:solidFill>
              <a:latin typeface="Verdan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00125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erdana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36179" y="3892499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1910536" y="364217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1894114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3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 bwMode="auto">
          <a:xfrm>
            <a:off x="1786525" y="258267"/>
            <a:ext cx="8674961" cy="5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altLang="es-V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258" y="996738"/>
            <a:ext cx="907250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VE" sz="1900" dirty="0">
                <a:latin typeface="Verdad"/>
              </a:rPr>
              <a:t>El plan de implementación de SAP B1 en </a:t>
            </a:r>
            <a:r>
              <a:rPr lang="es-VE" sz="1900" dirty="0" smtClean="0">
                <a:latin typeface="Verdad"/>
              </a:rPr>
              <a:t>Grupo </a:t>
            </a:r>
            <a:r>
              <a:rPr lang="es-VE" sz="1900" dirty="0" smtClean="0">
                <a:latin typeface="Verdad"/>
              </a:rPr>
              <a:t>Johnson </a:t>
            </a:r>
            <a:r>
              <a:rPr lang="es-VE" sz="1900" dirty="0">
                <a:latin typeface="Verdad"/>
              </a:rPr>
              <a:t>&amp; Johnson ., </a:t>
            </a:r>
            <a:r>
              <a:rPr lang="es-VE" sz="1900" dirty="0">
                <a:latin typeface="Verdad"/>
              </a:rPr>
              <a:t>se ejecutará así: </a:t>
            </a:r>
          </a:p>
        </p:txBody>
      </p:sp>
      <p:sp>
        <p:nvSpPr>
          <p:cNvPr id="4" name="Snip Same Side Corner Rectangle 3"/>
          <p:cNvSpPr/>
          <p:nvPr/>
        </p:nvSpPr>
        <p:spPr>
          <a:xfrm rot="10800000">
            <a:off x="1244200" y="1637198"/>
            <a:ext cx="8158205" cy="565989"/>
          </a:xfrm>
          <a:custGeom>
            <a:avLst/>
            <a:gdLst>
              <a:gd name="connsiteX0" fmla="*/ 103298 w 8340745"/>
              <a:gd name="connsiteY0" fmla="*/ 0 h 619778"/>
              <a:gd name="connsiteX1" fmla="*/ 8237447 w 8340745"/>
              <a:gd name="connsiteY1" fmla="*/ 0 h 619778"/>
              <a:gd name="connsiteX2" fmla="*/ 8340745 w 8340745"/>
              <a:gd name="connsiteY2" fmla="*/ 103298 h 619778"/>
              <a:gd name="connsiteX3" fmla="*/ 8340745 w 8340745"/>
              <a:gd name="connsiteY3" fmla="*/ 619778 h 619778"/>
              <a:gd name="connsiteX4" fmla="*/ 8340745 w 8340745"/>
              <a:gd name="connsiteY4" fmla="*/ 619778 h 619778"/>
              <a:gd name="connsiteX5" fmla="*/ 0 w 8340745"/>
              <a:gd name="connsiteY5" fmla="*/ 619778 h 619778"/>
              <a:gd name="connsiteX6" fmla="*/ 0 w 8340745"/>
              <a:gd name="connsiteY6" fmla="*/ 619778 h 619778"/>
              <a:gd name="connsiteX7" fmla="*/ 0 w 8340745"/>
              <a:gd name="connsiteY7" fmla="*/ 103298 h 619778"/>
              <a:gd name="connsiteX8" fmla="*/ 103298 w 8340745"/>
              <a:gd name="connsiteY8" fmla="*/ 0 h 619778"/>
              <a:gd name="connsiteX0" fmla="*/ 103298 w 8340745"/>
              <a:gd name="connsiteY0" fmla="*/ 13447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103298 w 8340745"/>
              <a:gd name="connsiteY8" fmla="*/ 13447 h 633225"/>
              <a:gd name="connsiteX0" fmla="*/ 3774345 w 8340745"/>
              <a:gd name="connsiteY0" fmla="*/ 0 h 633225"/>
              <a:gd name="connsiteX1" fmla="*/ 5642165 w 8340745"/>
              <a:gd name="connsiteY1" fmla="*/ 0 h 633225"/>
              <a:gd name="connsiteX2" fmla="*/ 8340745 w 8340745"/>
              <a:gd name="connsiteY2" fmla="*/ 116745 h 633225"/>
              <a:gd name="connsiteX3" fmla="*/ 8340745 w 8340745"/>
              <a:gd name="connsiteY3" fmla="*/ 633225 h 633225"/>
              <a:gd name="connsiteX4" fmla="*/ 8340745 w 8340745"/>
              <a:gd name="connsiteY4" fmla="*/ 633225 h 633225"/>
              <a:gd name="connsiteX5" fmla="*/ 0 w 8340745"/>
              <a:gd name="connsiteY5" fmla="*/ 633225 h 633225"/>
              <a:gd name="connsiteX6" fmla="*/ 0 w 8340745"/>
              <a:gd name="connsiteY6" fmla="*/ 633225 h 633225"/>
              <a:gd name="connsiteX7" fmla="*/ 0 w 8340745"/>
              <a:gd name="connsiteY7" fmla="*/ 116745 h 633225"/>
              <a:gd name="connsiteX8" fmla="*/ 3774345 w 8340745"/>
              <a:gd name="connsiteY8" fmla="*/ 0 h 633225"/>
              <a:gd name="connsiteX0" fmla="*/ 3801239 w 8367639"/>
              <a:gd name="connsiteY0" fmla="*/ 0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801239 w 8367639"/>
              <a:gd name="connsiteY8" fmla="*/ 0 h 633225"/>
              <a:gd name="connsiteX0" fmla="*/ 3707109 w 8367639"/>
              <a:gd name="connsiteY0" fmla="*/ 67236 h 633225"/>
              <a:gd name="connsiteX1" fmla="*/ 5669059 w 8367639"/>
              <a:gd name="connsiteY1" fmla="*/ 0 h 633225"/>
              <a:gd name="connsiteX2" fmla="*/ 8367639 w 8367639"/>
              <a:gd name="connsiteY2" fmla="*/ 116745 h 633225"/>
              <a:gd name="connsiteX3" fmla="*/ 8367639 w 8367639"/>
              <a:gd name="connsiteY3" fmla="*/ 633225 h 633225"/>
              <a:gd name="connsiteX4" fmla="*/ 8367639 w 8367639"/>
              <a:gd name="connsiteY4" fmla="*/ 633225 h 633225"/>
              <a:gd name="connsiteX5" fmla="*/ 26894 w 8367639"/>
              <a:gd name="connsiteY5" fmla="*/ 633225 h 633225"/>
              <a:gd name="connsiteX6" fmla="*/ 26894 w 8367639"/>
              <a:gd name="connsiteY6" fmla="*/ 633225 h 633225"/>
              <a:gd name="connsiteX7" fmla="*/ 0 w 8367639"/>
              <a:gd name="connsiteY7" fmla="*/ 439474 h 633225"/>
              <a:gd name="connsiteX8" fmla="*/ 3707109 w 8367639"/>
              <a:gd name="connsiteY8" fmla="*/ 67236 h 633225"/>
              <a:gd name="connsiteX0" fmla="*/ 3707109 w 8367639"/>
              <a:gd name="connsiteY0" fmla="*/ 0 h 565989"/>
              <a:gd name="connsiteX1" fmla="*/ 5642165 w 8367639"/>
              <a:gd name="connsiteY1" fmla="*/ 40341 h 565989"/>
              <a:gd name="connsiteX2" fmla="*/ 8367639 w 8367639"/>
              <a:gd name="connsiteY2" fmla="*/ 49509 h 565989"/>
              <a:gd name="connsiteX3" fmla="*/ 8367639 w 8367639"/>
              <a:gd name="connsiteY3" fmla="*/ 565989 h 565989"/>
              <a:gd name="connsiteX4" fmla="*/ 8367639 w 8367639"/>
              <a:gd name="connsiteY4" fmla="*/ 565989 h 565989"/>
              <a:gd name="connsiteX5" fmla="*/ 26894 w 8367639"/>
              <a:gd name="connsiteY5" fmla="*/ 565989 h 565989"/>
              <a:gd name="connsiteX6" fmla="*/ 26894 w 8367639"/>
              <a:gd name="connsiteY6" fmla="*/ 565989 h 565989"/>
              <a:gd name="connsiteX7" fmla="*/ 0 w 8367639"/>
              <a:gd name="connsiteY7" fmla="*/ 372238 h 565989"/>
              <a:gd name="connsiteX8" fmla="*/ 3707109 w 8367639"/>
              <a:gd name="connsiteY8" fmla="*/ 0 h 565989"/>
              <a:gd name="connsiteX0" fmla="*/ 3707109 w 8381086"/>
              <a:gd name="connsiteY0" fmla="*/ 0 h 565989"/>
              <a:gd name="connsiteX1" fmla="*/ 5642165 w 8381086"/>
              <a:gd name="connsiteY1" fmla="*/ 40341 h 565989"/>
              <a:gd name="connsiteX2" fmla="*/ 8381086 w 8381086"/>
              <a:gd name="connsiteY2" fmla="*/ 331897 h 565989"/>
              <a:gd name="connsiteX3" fmla="*/ 8367639 w 8381086"/>
              <a:gd name="connsiteY3" fmla="*/ 565989 h 565989"/>
              <a:gd name="connsiteX4" fmla="*/ 8367639 w 8381086"/>
              <a:gd name="connsiteY4" fmla="*/ 565989 h 565989"/>
              <a:gd name="connsiteX5" fmla="*/ 26894 w 8381086"/>
              <a:gd name="connsiteY5" fmla="*/ 565989 h 565989"/>
              <a:gd name="connsiteX6" fmla="*/ 26894 w 8381086"/>
              <a:gd name="connsiteY6" fmla="*/ 565989 h 565989"/>
              <a:gd name="connsiteX7" fmla="*/ 0 w 8381086"/>
              <a:gd name="connsiteY7" fmla="*/ 372238 h 565989"/>
              <a:gd name="connsiteX8" fmla="*/ 3707109 w 8381086"/>
              <a:gd name="connsiteY8" fmla="*/ 0 h 565989"/>
              <a:gd name="connsiteX0" fmla="*/ 3680215 w 8354192"/>
              <a:gd name="connsiteY0" fmla="*/ 0 h 565989"/>
              <a:gd name="connsiteX1" fmla="*/ 5615271 w 8354192"/>
              <a:gd name="connsiteY1" fmla="*/ 40341 h 565989"/>
              <a:gd name="connsiteX2" fmla="*/ 8354192 w 8354192"/>
              <a:gd name="connsiteY2" fmla="*/ 331897 h 565989"/>
              <a:gd name="connsiteX3" fmla="*/ 8340745 w 8354192"/>
              <a:gd name="connsiteY3" fmla="*/ 565989 h 565989"/>
              <a:gd name="connsiteX4" fmla="*/ 8340745 w 8354192"/>
              <a:gd name="connsiteY4" fmla="*/ 565989 h 565989"/>
              <a:gd name="connsiteX5" fmla="*/ 0 w 8354192"/>
              <a:gd name="connsiteY5" fmla="*/ 565989 h 565989"/>
              <a:gd name="connsiteX6" fmla="*/ 0 w 8354192"/>
              <a:gd name="connsiteY6" fmla="*/ 565989 h 565989"/>
              <a:gd name="connsiteX7" fmla="*/ 40341 w 8354192"/>
              <a:gd name="connsiteY7" fmla="*/ 372238 h 565989"/>
              <a:gd name="connsiteX8" fmla="*/ 3680215 w 8354192"/>
              <a:gd name="connsiteY8" fmla="*/ 0 h 56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54192" h="565989">
                <a:moveTo>
                  <a:pt x="3680215" y="0"/>
                </a:moveTo>
                <a:lnTo>
                  <a:pt x="5615271" y="40341"/>
                </a:lnTo>
                <a:lnTo>
                  <a:pt x="8354192" y="331897"/>
                </a:lnTo>
                <a:lnTo>
                  <a:pt x="8340745" y="565989"/>
                </a:lnTo>
                <a:lnTo>
                  <a:pt x="8340745" y="565989"/>
                </a:lnTo>
                <a:lnTo>
                  <a:pt x="0" y="565989"/>
                </a:lnTo>
                <a:lnTo>
                  <a:pt x="0" y="565989"/>
                </a:lnTo>
                <a:lnTo>
                  <a:pt x="40341" y="372238"/>
                </a:lnTo>
                <a:lnTo>
                  <a:pt x="36802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5713" y="2114244"/>
            <a:ext cx="3010936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 de Implementación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8189" y="2744109"/>
            <a:ext cx="6246577" cy="288147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endParaRPr lang="en-US" sz="1400" dirty="0" err="1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03089" y="2800971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24" idx="4"/>
          </p:cNvCxnSpPr>
          <p:nvPr/>
        </p:nvCxnSpPr>
        <p:spPr>
          <a:xfrm>
            <a:off x="2103674" y="3004659"/>
            <a:ext cx="4515" cy="303994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69517" y="2948970"/>
            <a:ext cx="0" cy="289408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359514" y="2894756"/>
            <a:ext cx="0" cy="687245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3241" y="3379984"/>
            <a:ext cx="178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Revisión del Modelo de Negocio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5810" y="3308654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Realización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27366" y="3674929"/>
            <a:ext cx="1376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Preparación Final</a:t>
            </a:r>
          </a:p>
        </p:txBody>
      </p:sp>
      <p:sp>
        <p:nvSpPr>
          <p:cNvPr id="56" name="Trapezoid 55"/>
          <p:cNvSpPr/>
          <p:nvPr/>
        </p:nvSpPr>
        <p:spPr>
          <a:xfrm>
            <a:off x="2309357" y="2464058"/>
            <a:ext cx="5876366" cy="267852"/>
          </a:xfrm>
          <a:custGeom>
            <a:avLst/>
            <a:gdLst>
              <a:gd name="connsiteX0" fmla="*/ 0 w 2393577"/>
              <a:gd name="connsiteY0" fmla="*/ 418812 h 418812"/>
              <a:gd name="connsiteX1" fmla="*/ 104703 w 2393577"/>
              <a:gd name="connsiteY1" fmla="*/ 0 h 418812"/>
              <a:gd name="connsiteX2" fmla="*/ 2288874 w 2393577"/>
              <a:gd name="connsiteY2" fmla="*/ 0 h 418812"/>
              <a:gd name="connsiteX3" fmla="*/ 2393577 w 2393577"/>
              <a:gd name="connsiteY3" fmla="*/ 418812 h 418812"/>
              <a:gd name="connsiteX4" fmla="*/ 0 w 2393577"/>
              <a:gd name="connsiteY4" fmla="*/ 418812 h 418812"/>
              <a:gd name="connsiteX0" fmla="*/ 0 w 4235824"/>
              <a:gd name="connsiteY0" fmla="*/ 418812 h 418812"/>
              <a:gd name="connsiteX1" fmla="*/ 104703 w 4235824"/>
              <a:gd name="connsiteY1" fmla="*/ 0 h 418812"/>
              <a:gd name="connsiteX2" fmla="*/ 2288874 w 4235824"/>
              <a:gd name="connsiteY2" fmla="*/ 0 h 418812"/>
              <a:gd name="connsiteX3" fmla="*/ 4235824 w 4235824"/>
              <a:gd name="connsiteY3" fmla="*/ 297789 h 418812"/>
              <a:gd name="connsiteX4" fmla="*/ 0 w 4235824"/>
              <a:gd name="connsiteY4" fmla="*/ 418812 h 418812"/>
              <a:gd name="connsiteX0" fmla="*/ 0 w 5876366"/>
              <a:gd name="connsiteY0" fmla="*/ 284342 h 297789"/>
              <a:gd name="connsiteX1" fmla="*/ 1745245 w 5876366"/>
              <a:gd name="connsiteY1" fmla="*/ 0 h 297789"/>
              <a:gd name="connsiteX2" fmla="*/ 3929416 w 5876366"/>
              <a:gd name="connsiteY2" fmla="*/ 0 h 297789"/>
              <a:gd name="connsiteX3" fmla="*/ 5876366 w 5876366"/>
              <a:gd name="connsiteY3" fmla="*/ 297789 h 297789"/>
              <a:gd name="connsiteX4" fmla="*/ 0 w 5876366"/>
              <a:gd name="connsiteY4" fmla="*/ 284342 h 29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6366" h="297789">
                <a:moveTo>
                  <a:pt x="0" y="284342"/>
                </a:moveTo>
                <a:lnTo>
                  <a:pt x="1745245" y="0"/>
                </a:lnTo>
                <a:lnTo>
                  <a:pt x="3929416" y="0"/>
                </a:lnTo>
                <a:lnTo>
                  <a:pt x="5876366" y="297789"/>
                </a:lnTo>
                <a:lnTo>
                  <a:pt x="0" y="2843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864389" y="2816953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61593" y="2809534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986080" y="3298264"/>
            <a:ext cx="821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VE" sz="1200" b="1" dirty="0">
                <a:solidFill>
                  <a:srgbClr val="81B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8362178" y="3001723"/>
            <a:ext cx="3617" cy="29226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265055" y="2800971"/>
            <a:ext cx="201168" cy="203689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4948" y="3940804"/>
            <a:ext cx="2066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Planteamiento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Elaboración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Aprobación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Instalación SW SAP B1- Hana</a:t>
            </a:r>
            <a:r>
              <a:rPr lang="es-VE" sz="1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163088" y="3686705"/>
            <a:ext cx="2272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Validación / Actualización de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Data Maestra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Configuración BD-SAP B1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Presentación Prototipo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Pruebas Integrales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655053" y="4161853"/>
            <a:ext cx="20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Capacitación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Carga de Saldos Iniciales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80278" y="3605291"/>
            <a:ext cx="2066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Live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presencial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Acompañamiento Post- producción remoto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VE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34994" y="5454226"/>
            <a:ext cx="8341734" cy="1935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9532" y="5589241"/>
            <a:ext cx="964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/>
              <a:t>08/04/2019</a:t>
            </a:r>
          </a:p>
        </p:txBody>
      </p:sp>
      <p:sp>
        <p:nvSpPr>
          <p:cNvPr id="41" name="Oval 40"/>
          <p:cNvSpPr/>
          <p:nvPr/>
        </p:nvSpPr>
        <p:spPr>
          <a:xfrm>
            <a:off x="9344945" y="5364216"/>
            <a:ext cx="147592" cy="179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en-US" sz="1000" b="1" dirty="0">
              <a:solidFill>
                <a:srgbClr val="FFFFFF"/>
              </a:solidFill>
            </a:endParaRPr>
          </a:p>
        </p:txBody>
      </p:sp>
      <p:cxnSp>
        <p:nvCxnSpPr>
          <p:cNvPr id="42" name="Straight Arrow Connector 41"/>
          <p:cNvCxnSpPr>
            <a:endCxn id="43" idx="0"/>
          </p:cNvCxnSpPr>
          <p:nvPr/>
        </p:nvCxnSpPr>
        <p:spPr>
          <a:xfrm>
            <a:off x="2889117" y="5473578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00954" y="5867691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/>
              <a:t>20/05/19</a:t>
            </a:r>
          </a:p>
        </p:txBody>
      </p:sp>
      <p:sp>
        <p:nvSpPr>
          <p:cNvPr id="16" name="Isosceles Triangle 15"/>
          <p:cNvSpPr/>
          <p:nvPr/>
        </p:nvSpPr>
        <p:spPr>
          <a:xfrm rot="16200000" flipV="1">
            <a:off x="1134419" y="5175934"/>
            <a:ext cx="195829" cy="572392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endParaRPr lang="es-VE" sz="1400" dirty="0" err="1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96009" y="5544236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9512">
              <a:defRPr/>
            </a:pPr>
            <a:r>
              <a:rPr lang="en-US" sz="11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21/05/19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43622" y="5899759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Verdana" panose="020B0604030504040204" pitchFamily="34" charset="0"/>
                <a:cs typeface="Verdana" panose="020B0604030504040204" pitchFamily="34" charset="0"/>
              </a:rPr>
              <a:t>25/07/19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rot="16200000">
            <a:off x="3041013" y="5319210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61294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>
            <a:off x="5713190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40062" y="5499231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ea typeface="Verdana" panose="020B0604030504040204" pitchFamily="34" charset="0"/>
                <a:cs typeface="Verdana" panose="020B0604030504040204" pitchFamily="34" charset="0"/>
              </a:rPr>
              <a:t>26/07/19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90212" y="5904276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100" dirty="0">
                <a:ea typeface="Verdana" panose="020B0604030504040204" pitchFamily="34" charset="0"/>
                <a:cs typeface="Verdana" panose="020B0604030504040204" pitchFamily="34" charset="0"/>
              </a:rPr>
              <a:t>15/08/19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61494" y="5473579"/>
            <a:ext cx="1" cy="394112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>
            <a:off x="7513390" y="5319211"/>
            <a:ext cx="0" cy="270030"/>
          </a:xfrm>
          <a:prstGeom prst="straightConnector1">
            <a:avLst/>
          </a:prstGeom>
          <a:ln>
            <a:solidFill>
              <a:srgbClr val="92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06499" y="5507651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Verdana" panose="020B0604030504040204" pitchFamily="34" charset="0"/>
                <a:cs typeface="Verdana" panose="020B0604030504040204" pitchFamily="34" charset="0"/>
              </a:rPr>
              <a:t>16/08/19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70432" y="5634246"/>
            <a:ext cx="776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a typeface="Verdana" panose="020B0604030504040204" pitchFamily="34" charset="0"/>
                <a:cs typeface="Verdana" panose="020B0604030504040204" pitchFamily="34" charset="0"/>
              </a:rPr>
              <a:t>30/08/19</a:t>
            </a:r>
            <a:endParaRPr lang="es-VE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724627" y="5192615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 días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8330" y="5218667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45 días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18127" y="5211968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11 días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92033" y="5237620"/>
            <a:ext cx="776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 días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4742" y="6397619"/>
            <a:ext cx="4814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solidFill>
                  <a:srgbClr val="FF0000"/>
                </a:solidFill>
              </a:rPr>
              <a:t>*Es indispensable que los servidores se encuentren disponibles para esta fecha</a:t>
            </a:r>
          </a:p>
        </p:txBody>
      </p:sp>
    </p:spTree>
    <p:extLst>
      <p:ext uri="{BB962C8B-B14F-4D97-AF65-F5344CB8AC3E}">
        <p14:creationId xmlns:p14="http://schemas.microsoft.com/office/powerpoint/2010/main" val="3444958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2 Marcador de número de diapositiva"/>
          <p:cNvSpPr txBox="1">
            <a:spLocks/>
          </p:cNvSpPr>
          <p:nvPr/>
        </p:nvSpPr>
        <p:spPr>
          <a:xfrm>
            <a:off x="1023794" y="6597650"/>
            <a:ext cx="360000" cy="2603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 dirty="0">
              <a:solidFill>
                <a:srgbClr val="002776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384440"/>
              </p:ext>
            </p:extLst>
          </p:nvPr>
        </p:nvGraphicFramePr>
        <p:xfrm>
          <a:off x="1155430" y="696346"/>
          <a:ext cx="8200198" cy="5707380"/>
        </p:xfrm>
        <a:graphic>
          <a:graphicData uri="http://schemas.openxmlformats.org/drawingml/2006/table">
            <a:tbl>
              <a:tblPr/>
              <a:tblGrid>
                <a:gridCol w="353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15"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Actividad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noProof="0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Duración (Días)</a:t>
                      </a:r>
                      <a:endParaRPr lang="es-VE" sz="1400" b="1" noProof="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Inicio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45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Proye</a:t>
                      </a:r>
                      <a:r>
                        <a:rPr lang="en-US" sz="1400" b="1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cto</a:t>
                      </a:r>
                      <a:r>
                        <a:rPr lang="en-US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s-VE" sz="1400" b="1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Banesco Holding Medios de Pago, S.L</a:t>
                      </a:r>
                      <a:endParaRPr lang="en-US" sz="14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96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08/04/19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Revisión del Modelo de Negocio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08/04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baseline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</a:t>
                      </a: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15">
                <a:tc>
                  <a:txBody>
                    <a:bodyPr/>
                    <a:lstStyle/>
                    <a:p>
                      <a:pPr marL="0" marR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</a:t>
                      </a:r>
                      <a:r>
                        <a:rPr lang="es-VE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Planteamiento</a:t>
                      </a:r>
                      <a:r>
                        <a:rPr lang="es-VE" sz="1400" b="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, Elaboración y    Aprobación</a:t>
                      </a:r>
                      <a:endParaRPr lang="es-VE" sz="1400" b="0" noProof="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/04/19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Instalación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SW SB1 y Hana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*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07/05/19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59512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20/05/19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75033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Realización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21/05/19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25/07/18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15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Validación / Actualización</a:t>
                      </a:r>
                      <a:r>
                        <a:rPr lang="es-VE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(Plantillas)</a:t>
                      </a:r>
                      <a:endParaRPr lang="es-VE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21/05/19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Configuración BD SB1</a:t>
                      </a:r>
                      <a:endParaRPr lang="es-VE" sz="1400" noProof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13/06/19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r>
                        <a:rPr lang="es-VE" sz="14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</a:t>
                      </a:r>
                      <a:r>
                        <a:rPr lang="es-VE" sz="14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</a:t>
                      </a:r>
                      <a:r>
                        <a:rPr lang="es-VE" sz="140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Carga</a:t>
                      </a:r>
                      <a:r>
                        <a:rPr lang="es-VE" sz="1400" baseline="0" noProof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Data Maestra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26/06/19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15">
                <a:tc>
                  <a:txBody>
                    <a:bodyPr/>
                    <a:lstStyle/>
                    <a:p>
                      <a:r>
                        <a:rPr lang="es-VE" sz="140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baseline="0" noProof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Presentación del Prototipo / Pruebas Integrales </a:t>
                      </a:r>
                      <a:endParaRPr lang="es-VE" sz="1400" noProof="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18/07/19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25/07/19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VE" sz="1400" b="1" kern="1200" noProof="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Preparación Final </a:t>
                      </a:r>
                      <a:endParaRPr lang="es-VE" sz="1400" b="1" kern="1200" noProof="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26/07/19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</a:t>
                      </a:r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Capacitación</a:t>
                      </a:r>
                      <a:r>
                        <a:rPr lang="es-VE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de Usuarios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26/07/19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08/08/19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462">
                <a:tc>
                  <a:txBody>
                    <a:bodyPr/>
                    <a:lstStyle/>
                    <a:p>
                      <a:r>
                        <a:rPr lang="es-VE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Carga de S</a:t>
                      </a:r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aldos Iniciales</a:t>
                      </a:r>
                      <a:r>
                        <a:rPr lang="en-US" sz="1400" baseline="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s-VE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15/08/19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VE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rgbClr val="92D4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lang="en-US" sz="1400" b="1" kern="1200" dirty="0">
                        <a:solidFill>
                          <a:srgbClr val="92D4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4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Go-Live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16/08/19</a:t>
                      </a: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67544"/>
                  </a:ext>
                </a:extLst>
              </a:tr>
              <a:tr h="4286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presencial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19/08/19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23/08/19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280357"/>
                  </a:ext>
                </a:extLst>
              </a:tr>
              <a:tr h="42861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2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         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Acompañamiento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post-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produccion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remoto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26/08/19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95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30/08/19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398925"/>
                  </a:ext>
                </a:extLst>
              </a:tr>
              <a:tr h="252773">
                <a:tc gridSpan="4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859512" rtl="0" eaLnBrk="1" latinLnBrk="0" hangingPunct="1"/>
                      <a:endParaRPr lang="en-US" sz="16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65503" y="6397619"/>
            <a:ext cx="4814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b="1" dirty="0">
                <a:solidFill>
                  <a:srgbClr val="FF0000"/>
                </a:solidFill>
              </a:rPr>
              <a:t>*Es indispensable que los servidores se encuentren disponibles para esta fecha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86525" y="258267"/>
            <a:ext cx="8674961" cy="5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UY" altLang="es-VE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Próximos Pasos</a:t>
            </a:r>
            <a:endParaRPr lang="en-US" altLang="es-VE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293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7675553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5915099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4000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528120" y="2090251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801" y="1840230"/>
            <a:ext cx="2241396" cy="2241396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89562" y="3199234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1542" y="2837821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Introducción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396503" y="3684855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Visión General del Proyecto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158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24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228631" y="2899323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Verdana"/>
              </a:rPr>
              <a:t>Entendimiento </a:t>
            </a:r>
          </a:p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6806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144257" y="2521724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8200125" y="3549259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7619" y="4230847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</a:rPr>
              <a:t>Próximos Pasos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0125" y="38340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erdana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36179" y="3892499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1910536" y="364217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Footer Placeholder 4"/>
          <p:cNvSpPr txBox="1">
            <a:spLocks/>
          </p:cNvSpPr>
          <p:nvPr/>
        </p:nvSpPr>
        <p:spPr>
          <a:xfrm>
            <a:off x="1894114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9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291665"/>
            <a:ext cx="9163050" cy="1096438"/>
          </a:xfrm>
        </p:spPr>
        <p:txBody>
          <a:bodyPr/>
          <a:lstStyle/>
          <a:p>
            <a:pPr algn="just">
              <a:lnSpc>
                <a:spcPct val="115000"/>
              </a:lnSpc>
              <a:spcBef>
                <a:spcPct val="50000"/>
              </a:spcBef>
              <a:defRPr/>
            </a:pP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éxito de nuestros servicios de Consultoría se debe a la excelente integración de un equipo multidisciplinario de profesionales con amplia y reconocida experiencia y a la incorporación del personal clave de nuestros clientes. Para este proyecto se constituirá un equipo combinado con personal </a:t>
            </a:r>
            <a:r>
              <a:rPr lang="es-V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</a:t>
            </a:r>
            <a:r>
              <a:rPr lang="en-US" sz="1400" b="1" dirty="0"/>
              <a:t>Johnson &amp; Johnson de </a:t>
            </a:r>
            <a:r>
              <a:rPr lang="en-US" sz="1400" b="1" dirty="0" smtClean="0"/>
              <a:t>Venezuela, </a:t>
            </a:r>
            <a:r>
              <a:rPr lang="en-US" sz="1400" b="1" dirty="0"/>
              <a:t>Janssen </a:t>
            </a:r>
            <a:r>
              <a:rPr lang="en-US" sz="1400" b="1" dirty="0" err="1" smtClean="0"/>
              <a:t>Cilag</a:t>
            </a:r>
            <a:r>
              <a:rPr lang="en-US" sz="1400" b="1" dirty="0" smtClean="0"/>
              <a:t> C.A.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y </a:t>
            </a:r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Deloitte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VE" dirty="0" smtClean="0"/>
              <a:t>Equipo de Proyecto</a:t>
            </a:r>
            <a:endParaRPr lang="es-VE" dirty="0"/>
          </a:p>
        </p:txBody>
      </p:sp>
      <p:sp>
        <p:nvSpPr>
          <p:cNvPr id="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Equipo y Plan de Trabajo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5383907"/>
            <a:ext cx="9163050" cy="1280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15000"/>
              </a:lnSpc>
              <a:spcBef>
                <a:spcPct val="50000"/>
              </a:spcBef>
              <a:defRPr/>
            </a:pP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equipo trabajará integrado bajo una dirección única, objetivos comunes, responsabilidades claramente definidas y bajo una clara disciplina metodológica; lo que permitirá aprovechar al máximo la experiencia y capacidades del personal asignado orientándolos a la obtención de los objetivos del proyecto</a:t>
            </a:r>
            <a:r>
              <a:rPr lang="es-V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22848" y="2424789"/>
            <a:ext cx="5659069" cy="2772418"/>
            <a:chOff x="3261160" y="3704476"/>
            <a:chExt cx="4239969" cy="1791929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061129" y="4768387"/>
              <a:ext cx="1440000" cy="50482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90000" tIns="91440" rIns="90000" bIns="91440" rtlCol="0" anchor="ctr"/>
            <a:lstStyle/>
            <a:p>
              <a:pPr marL="179388" indent="-179388" algn="ctr" defTabSz="449263" eaLnBrk="0" hangingPunct="0">
                <a:lnSpc>
                  <a:spcPct val="110000"/>
                </a:lnSpc>
                <a:buClr>
                  <a:srgbClr val="091D5D"/>
                </a:buClr>
                <a:buSzPct val="100000"/>
                <a:buFont typeface="Wingdings" pitchFamily="2" charset="2"/>
                <a:buNone/>
                <a:tabLst>
                  <a:tab pos="457200" algn="l"/>
                  <a:tab pos="906463" algn="l"/>
                  <a:tab pos="1355725" algn="l"/>
                  <a:tab pos="1804988" algn="l"/>
                  <a:tab pos="2254250" algn="l"/>
                  <a:tab pos="2703513" algn="l"/>
                  <a:tab pos="3152775" algn="l"/>
                  <a:tab pos="3602038" algn="l"/>
                  <a:tab pos="4051300" algn="l"/>
                  <a:tab pos="4500563" algn="l"/>
                  <a:tab pos="4949825" algn="l"/>
                  <a:tab pos="5399088" algn="l"/>
                  <a:tab pos="5848350" algn="l"/>
                  <a:tab pos="6297613" algn="l"/>
                  <a:tab pos="6746875" algn="l"/>
                  <a:tab pos="7196138" algn="l"/>
                  <a:tab pos="7645400" algn="l"/>
                  <a:tab pos="8094663" algn="l"/>
                  <a:tab pos="8543925" algn="l"/>
                  <a:tab pos="8993188" algn="l"/>
                </a:tabLst>
              </a:pPr>
              <a:endParaRPr lang="en-US" sz="900" b="1" dirty="0">
                <a:solidFill>
                  <a:srgbClr val="091D5D"/>
                </a:solidFill>
                <a:latin typeface="+mn-lt"/>
                <a:ea typeface="Arial Unicode MS" pitchFamily="34" charset="-128"/>
              </a:endParaRPr>
            </a:p>
          </p:txBody>
        </p:sp>
        <p:grpSp>
          <p:nvGrpSpPr>
            <p:cNvPr id="18" name="Group 156"/>
            <p:cNvGrpSpPr/>
            <p:nvPr/>
          </p:nvGrpSpPr>
          <p:grpSpPr>
            <a:xfrm>
              <a:off x="3261160" y="3704476"/>
              <a:ext cx="2909712" cy="654482"/>
              <a:chOff x="1463138" y="4485803"/>
              <a:chExt cx="2909712" cy="654482"/>
            </a:xfrm>
          </p:grpSpPr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1463138" y="4485803"/>
                <a:ext cx="2909712" cy="19580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b="1" dirty="0" smtClean="0">
                    <a:solidFill>
                      <a:srgbClr val="FFFFFF"/>
                    </a:solidFill>
                    <a:latin typeface="+mn-lt"/>
                  </a:rPr>
                  <a:t>Gerencia del Proyecto</a:t>
                </a:r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463138" y="4683384"/>
                <a:ext cx="1292074" cy="174663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lvl="0"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</a:pPr>
                <a:r>
                  <a:rPr lang="es-UY" sz="900" b="1" dirty="0" smtClean="0">
                    <a:solidFill>
                      <a:srgbClr val="FFFFFF"/>
                    </a:solidFill>
                    <a:latin typeface="+mn-lt"/>
                  </a:rPr>
                  <a:t>Deloitte</a:t>
                </a:r>
              </a:p>
            </p:txBody>
          </p:sp>
          <p:sp>
            <p:nvSpPr>
              <p:cNvPr id="38" name="Rectangle 29"/>
              <p:cNvSpPr>
                <a:spLocks noChangeArrowheads="1"/>
              </p:cNvSpPr>
              <p:nvPr/>
            </p:nvSpPr>
            <p:spPr bwMode="auto">
              <a:xfrm>
                <a:off x="2755214" y="4683385"/>
                <a:ext cx="1617636" cy="186141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b="1" dirty="0" smtClean="0">
                    <a:solidFill>
                      <a:srgbClr val="FFFFFF"/>
                    </a:solidFill>
                  </a:rPr>
                  <a:t>Johnson &amp; Johnson de Venezuela y </a:t>
                </a:r>
                <a:r>
                  <a:rPr lang="es-UY" sz="900" b="1" dirty="0" err="1" smtClean="0">
                    <a:solidFill>
                      <a:srgbClr val="FFFFFF"/>
                    </a:solidFill>
                  </a:rPr>
                  <a:t>Janssen</a:t>
                </a:r>
                <a:r>
                  <a:rPr lang="es-UY" sz="900" b="1" dirty="0" smtClean="0">
                    <a:solidFill>
                      <a:srgbClr val="FFFFFF"/>
                    </a:solidFill>
                  </a:rPr>
                  <a:t> </a:t>
                </a:r>
                <a:r>
                  <a:rPr lang="es-UY" sz="900" b="1" dirty="0" err="1" smtClean="0">
                    <a:solidFill>
                      <a:srgbClr val="FFFFFF"/>
                    </a:solidFill>
                  </a:rPr>
                  <a:t>Cilag</a:t>
                </a:r>
                <a:r>
                  <a:rPr lang="es-UY" sz="900" b="1" dirty="0" smtClean="0">
                    <a:solidFill>
                      <a:srgbClr val="FFFFFF"/>
                    </a:solidFill>
                  </a:rPr>
                  <a:t> C.A.</a:t>
                </a:r>
                <a:endParaRPr lang="es-UY" sz="900" b="1" dirty="0" smtClean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9" name="Rectangle 30"/>
              <p:cNvSpPr>
                <a:spLocks noChangeArrowheads="1"/>
              </p:cNvSpPr>
              <p:nvPr/>
            </p:nvSpPr>
            <p:spPr bwMode="auto">
              <a:xfrm>
                <a:off x="1463138" y="4859826"/>
                <a:ext cx="1292076" cy="2804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>
                <a:norm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Gerente de Proyecto</a:t>
                </a:r>
                <a:endParaRPr lang="es-UY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40" name="Rectangle 30"/>
              <p:cNvSpPr>
                <a:spLocks noChangeArrowheads="1"/>
              </p:cNvSpPr>
              <p:nvPr/>
            </p:nvSpPr>
            <p:spPr bwMode="auto">
              <a:xfrm>
                <a:off x="2755214" y="4859826"/>
                <a:ext cx="1617636" cy="278681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>
                <a:no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 Líder </a:t>
                </a:r>
                <a:b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</a:b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de Proyecto </a:t>
                </a:r>
                <a:endParaRPr lang="es-UY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4554485" y="4358958"/>
              <a:ext cx="2239" cy="466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3261161" y="5022576"/>
              <a:ext cx="2909711" cy="473829"/>
              <a:chOff x="1714287" y="4806552"/>
              <a:chExt cx="2909711" cy="473829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714287" y="4806555"/>
                <a:ext cx="1287597" cy="180758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lvl="0"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</a:pPr>
                <a:r>
                  <a:rPr lang="es-UY" sz="900" b="1" dirty="0" smtClean="0">
                    <a:solidFill>
                      <a:srgbClr val="FFFFFF"/>
                    </a:solidFill>
                    <a:latin typeface="+mn-lt"/>
                  </a:rPr>
                  <a:t>Deloitte</a:t>
                </a:r>
              </a:p>
            </p:txBody>
          </p:sp>
          <p:sp>
            <p:nvSpPr>
              <p:cNvPr id="25" name="Rectangle 29"/>
              <p:cNvSpPr>
                <a:spLocks noChangeArrowheads="1"/>
              </p:cNvSpPr>
              <p:nvPr/>
            </p:nvSpPr>
            <p:spPr bwMode="auto">
              <a:xfrm>
                <a:off x="3007612" y="4806552"/>
                <a:ext cx="1616386" cy="201663"/>
              </a:xfrm>
              <a:prstGeom prst="rect">
                <a:avLst/>
              </a:prstGeom>
              <a:solidFill>
                <a:schemeClr val="tx1"/>
              </a:solidFill>
              <a:ln w="12700" algn="ctr">
                <a:solidFill>
                  <a:srgbClr val="92D400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 anchorCtr="1">
                <a:no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b="1" dirty="0">
                    <a:solidFill>
                      <a:srgbClr val="FFFFFF"/>
                    </a:solidFill>
                  </a:rPr>
                  <a:t>Johnson &amp; Johnson de </a:t>
                </a:r>
                <a:r>
                  <a:rPr lang="es-UY" sz="900" b="1" dirty="0" smtClean="0">
                    <a:solidFill>
                      <a:srgbClr val="FFFFFF"/>
                    </a:solidFill>
                  </a:rPr>
                  <a:t>Venezuela y </a:t>
                </a:r>
                <a:r>
                  <a:rPr lang="es-UY" sz="900" b="1" dirty="0" err="1" smtClean="0">
                    <a:solidFill>
                      <a:srgbClr val="FFFFFF"/>
                    </a:solidFill>
                  </a:rPr>
                  <a:t>Janssen</a:t>
                </a:r>
                <a:r>
                  <a:rPr lang="es-UY" sz="900" b="1" dirty="0" smtClean="0">
                    <a:solidFill>
                      <a:srgbClr val="FFFFFF"/>
                    </a:solidFill>
                  </a:rPr>
                  <a:t> </a:t>
                </a:r>
                <a:r>
                  <a:rPr lang="es-UY" sz="900" b="1" dirty="0" err="1" smtClean="0">
                    <a:solidFill>
                      <a:srgbClr val="FFFFFF"/>
                    </a:solidFill>
                  </a:rPr>
                  <a:t>Cilag</a:t>
                </a:r>
                <a:r>
                  <a:rPr lang="es-UY" sz="900" b="1" dirty="0" smtClean="0">
                    <a:solidFill>
                      <a:srgbClr val="FFFFFF"/>
                    </a:solidFill>
                  </a:rPr>
                  <a:t> C.A.</a:t>
                </a:r>
                <a:endParaRPr lang="es-UY" sz="9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1714287" y="4985540"/>
                <a:ext cx="1293324" cy="294840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>
                <a:norm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(</a:t>
                </a:r>
                <a:r>
                  <a:rPr lang="es-UY" sz="900" dirty="0" smtClean="0">
                    <a:solidFill>
                      <a:srgbClr val="000000"/>
                    </a:solidFill>
                  </a:rPr>
                  <a:t>3)</a:t>
                </a: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 Tres Consultores </a:t>
                </a:r>
                <a:r>
                  <a:rPr lang="es-UY" sz="900" dirty="0">
                    <a:solidFill>
                      <a:srgbClr val="000000"/>
                    </a:solidFill>
                    <a:latin typeface="+mn-lt"/>
                  </a:rPr>
                  <a:t>Funcionales </a:t>
                </a: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B1</a:t>
                </a:r>
                <a:endParaRPr lang="es-UY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  <p:sp>
            <p:nvSpPr>
              <p:cNvPr id="35" name="Rectangle 30"/>
              <p:cNvSpPr>
                <a:spLocks noChangeArrowheads="1"/>
              </p:cNvSpPr>
              <p:nvPr/>
            </p:nvSpPr>
            <p:spPr bwMode="auto">
              <a:xfrm>
                <a:off x="3007612" y="4987314"/>
                <a:ext cx="1616386" cy="293067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rgbClr val="86BC25"/>
                </a:solidFill>
                <a:miter lim="800000"/>
                <a:headEnd/>
                <a:tailEnd/>
              </a:ln>
            </p:spPr>
            <p:txBody>
              <a:bodyPr wrap="square" lIns="36000" tIns="36000" rIns="36000" bIns="36000" anchor="ctr">
                <a:normAutofit/>
              </a:bodyPr>
              <a:lstStyle/>
              <a:p>
                <a:pPr algn="ctr">
                  <a:lnSpc>
                    <a:spcPct val="106000"/>
                  </a:lnSpc>
                  <a:spcBef>
                    <a:spcPct val="80000"/>
                  </a:spcBef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r>
                  <a:rPr lang="es-UY" sz="900" dirty="0" smtClean="0">
                    <a:solidFill>
                      <a:srgbClr val="000000"/>
                    </a:solidFill>
                    <a:latin typeface="+mn-lt"/>
                  </a:rPr>
                  <a:t>Usuarios Clave</a:t>
                </a:r>
                <a:endParaRPr lang="es-UY" sz="900" dirty="0">
                  <a:solidFill>
                    <a:srgbClr val="000000"/>
                  </a:solidFill>
                  <a:latin typeface="+mn-lt"/>
                </a:endParaRPr>
              </a:p>
            </p:txBody>
          </p:sp>
        </p:grpSp>
        <p:sp>
          <p:nvSpPr>
            <p:cNvPr id="21" name="Rectangle 29"/>
            <p:cNvSpPr>
              <a:spLocks noChangeArrowheads="1"/>
            </p:cNvSpPr>
            <p:nvPr/>
          </p:nvSpPr>
          <p:spPr bwMode="auto">
            <a:xfrm>
              <a:off x="3261160" y="4825546"/>
              <a:ext cx="2909712" cy="19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algn="ctr">
              <a:solidFill>
                <a:srgbClr val="86BC25"/>
              </a:solidFill>
              <a:miter lim="800000"/>
              <a:headEnd/>
              <a:tailEnd/>
            </a:ln>
          </p:spPr>
          <p:txBody>
            <a:bodyPr wrap="square" lIns="36000" tIns="36000" rIns="36000" bIns="36000" anchor="ctr" anchorCtr="1">
              <a:noAutofit/>
            </a:bodyPr>
            <a:lstStyle/>
            <a:p>
              <a:pPr algn="ctr">
                <a:lnSpc>
                  <a:spcPct val="106000"/>
                </a:lnSpc>
                <a:spcBef>
                  <a:spcPct val="80000"/>
                </a:spcBef>
                <a:buClr>
                  <a:srgbClr val="000000"/>
                </a:buClr>
                <a:buSzPct val="80000"/>
                <a:buFont typeface="Wingdings" pitchFamily="2" charset="2"/>
                <a:buNone/>
              </a:pPr>
              <a:r>
                <a:rPr lang="es-UY" sz="900" b="1" dirty="0" smtClean="0">
                  <a:solidFill>
                    <a:srgbClr val="FFFFFF"/>
                  </a:solidFill>
                  <a:latin typeface="+mn-lt"/>
                </a:rPr>
                <a:t>Equipo Funcional</a:t>
              </a:r>
            </a:p>
          </p:txBody>
        </p:sp>
      </p:grp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7295456" y="2400140"/>
            <a:ext cx="1845206" cy="225028"/>
          </a:xfrm>
          <a:prstGeom prst="rect">
            <a:avLst/>
          </a:prstGeom>
          <a:solidFill>
            <a:schemeClr val="tx1"/>
          </a:solidFill>
          <a:ln w="1270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1">
            <a:noAutofit/>
          </a:bodyPr>
          <a:lstStyle/>
          <a:p>
            <a:pPr lvl="0"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</a:pPr>
            <a:r>
              <a:rPr lang="es-UY" sz="900" b="1" dirty="0" smtClean="0">
                <a:solidFill>
                  <a:srgbClr val="FFFFFF"/>
                </a:solidFill>
                <a:latin typeface="+mn-lt"/>
              </a:rPr>
              <a:t>Comité Dirección</a:t>
            </a: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7295457" y="2637807"/>
            <a:ext cx="1845206" cy="475797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r>
              <a:rPr lang="es-UY" sz="900" dirty="0" smtClean="0">
                <a:solidFill>
                  <a:srgbClr val="000000"/>
                </a:solidFill>
                <a:latin typeface="+mn-lt"/>
              </a:rPr>
              <a:t>Sponsor </a:t>
            </a:r>
            <a:r>
              <a:rPr lang="es-UY" sz="900" dirty="0"/>
              <a:t>Johnson </a:t>
            </a:r>
            <a:r>
              <a:rPr lang="es-UY" sz="900" dirty="0" smtClean="0"/>
              <a:t>&amp; </a:t>
            </a:r>
            <a:r>
              <a:rPr lang="es-UY" sz="900" dirty="0"/>
              <a:t>Johnson de </a:t>
            </a:r>
            <a:r>
              <a:rPr lang="es-UY" sz="900" dirty="0" smtClean="0"/>
              <a:t>Venezuela y </a:t>
            </a:r>
            <a:r>
              <a:rPr lang="es-UY" sz="900" dirty="0" err="1" smtClean="0"/>
              <a:t>Janssen</a:t>
            </a:r>
            <a:r>
              <a:rPr lang="es-UY" sz="900" dirty="0" smtClean="0"/>
              <a:t> </a:t>
            </a:r>
            <a:r>
              <a:rPr lang="es-UY" sz="900" dirty="0" err="1" smtClean="0"/>
              <a:t>Cilag</a:t>
            </a:r>
            <a:r>
              <a:rPr lang="es-UY" sz="900" dirty="0" smtClean="0"/>
              <a:t> C.A.</a:t>
            </a:r>
            <a:endParaRPr lang="es-UY" sz="900" dirty="0"/>
          </a:p>
        </p:txBody>
      </p:sp>
      <p:cxnSp>
        <p:nvCxnSpPr>
          <p:cNvPr id="48" name="Straight Connector 47"/>
          <p:cNvCxnSpPr>
            <a:stCxn id="38" idx="3"/>
            <a:endCxn id="45" idx="1"/>
          </p:cNvCxnSpPr>
          <p:nvPr/>
        </p:nvCxnSpPr>
        <p:spPr>
          <a:xfrm>
            <a:off x="6706429" y="2874478"/>
            <a:ext cx="589028" cy="12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730987" y="3406982"/>
            <a:ext cx="1845206" cy="318884"/>
          </a:xfrm>
          <a:prstGeom prst="rect">
            <a:avLst/>
          </a:prstGeom>
          <a:solidFill>
            <a:schemeClr val="tx1"/>
          </a:solidFill>
          <a:ln w="1270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36000" tIns="36000" rIns="36000" bIns="36000" anchor="ctr" anchorCtr="1">
            <a:noAutofit/>
          </a:bodyPr>
          <a:lstStyle/>
          <a:p>
            <a:pPr lvl="0" algn="ctr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</a:pPr>
            <a:r>
              <a:rPr lang="es-UY" sz="900" b="1" dirty="0" smtClean="0">
                <a:solidFill>
                  <a:srgbClr val="FFFFFF"/>
                </a:solidFill>
                <a:latin typeface="+mn-lt"/>
              </a:rPr>
              <a:t>Arquitecto de Software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730988" y="3738505"/>
            <a:ext cx="1845206" cy="33900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86BC25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noAutofit/>
          </a:bodyPr>
          <a:lstStyle/>
          <a:p>
            <a:pPr algn="ctr"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</a:pPr>
            <a:r>
              <a:rPr lang="es-UY" sz="900" dirty="0" smtClean="0">
                <a:solidFill>
                  <a:srgbClr val="000000"/>
                </a:solidFill>
                <a:latin typeface="+mn-lt"/>
              </a:rPr>
              <a:t>Desarrollador</a:t>
            </a: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2576194" y="3908007"/>
            <a:ext cx="196520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46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5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3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7675553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5915099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4000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528120" y="2090251"/>
            <a:ext cx="2112291" cy="1982635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89562" y="3199234"/>
            <a:ext cx="1957093" cy="1956119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1542" y="2837821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Introducción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396503" y="3684855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Visión General del Proyecto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158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24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228631" y="2899323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Verdana"/>
              </a:rPr>
              <a:t>Entendimiento </a:t>
            </a:r>
          </a:p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6806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144257" y="2521724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8200125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7619" y="4366815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</a:rPr>
              <a:t>Próximos Pasos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0125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erdana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36179" y="4028467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1910536" y="364217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1894114" y="6448779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105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822362"/>
            <a:ext cx="9163050" cy="757255"/>
          </a:xfrm>
        </p:spPr>
        <p:txBody>
          <a:bodyPr/>
          <a:lstStyle/>
          <a:p>
            <a:r>
              <a:rPr lang="en-US" sz="1400" b="1" dirty="0" smtClean="0"/>
              <a:t>Johnson &amp; Johnson de Venezuela, 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solicitado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Deloitte la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presentación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una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propuesta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servicios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contemplando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alcance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objetivos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metodología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n-US" sz="1400" noProof="0" dirty="0" err="1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condiciones</a:t>
            </a:r>
            <a:r>
              <a:rPr lang="en-US" sz="1400" noProof="0" dirty="0" smtClean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400" noProof="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Resumen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Ejecutivo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9901" y="1960047"/>
            <a:ext cx="9163050" cy="790464"/>
            <a:chOff x="1188490" y="2111690"/>
            <a:chExt cx="7416000" cy="790464"/>
          </a:xfrm>
        </p:grpSpPr>
        <p:sp>
          <p:nvSpPr>
            <p:cNvPr id="12" name="TextBox 11"/>
            <p:cNvSpPr txBox="1"/>
            <p:nvPr/>
          </p:nvSpPr>
          <p:spPr>
            <a:xfrm>
              <a:off x="1188490" y="2137590"/>
              <a:ext cx="7416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 objetivo de esta propuesta es la </a:t>
              </a:r>
              <a:r>
                <a:rPr lang="en-US" sz="1400" b="1" dirty="0" err="1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r>
                <a:rPr lang="en-US" sz="1400" b="1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mplementación</a:t>
              </a:r>
              <a:r>
                <a:rPr lang="en-US" sz="1400" b="1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SAP </a:t>
              </a:r>
              <a:r>
                <a:rPr lang="en-US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</a:t>
              </a:r>
              <a:r>
                <a:rPr lang="en-US" sz="1400" b="1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One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b="1" dirty="0" smtClean="0"/>
                <a:t>Johnson &amp; Johnson de Venezuela </a:t>
              </a:r>
              <a:r>
                <a:rPr lang="en-US" sz="1400" dirty="0" smtClean="0"/>
                <a:t>y</a:t>
              </a:r>
              <a:r>
                <a:rPr lang="en-US" sz="1400" b="1" dirty="0" smtClean="0"/>
                <a:t> </a:t>
              </a:r>
              <a:r>
                <a:rPr lang="en-US" sz="1400" b="1" dirty="0"/>
                <a:t>Janssen </a:t>
              </a:r>
              <a:r>
                <a:rPr lang="en-US" sz="1400" b="1" dirty="0" err="1" smtClean="0"/>
                <a:t>Cilag</a:t>
              </a:r>
              <a:r>
                <a:rPr lang="en-US" sz="1400" b="1" dirty="0" smtClean="0"/>
                <a:t> C.A.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siguiendo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los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lineamientos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técnicos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y las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consideraciones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económicas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descritas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en la </a:t>
              </a:r>
              <a:r>
                <a:rPr lang="en-US" sz="1400" dirty="0" err="1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misma</a:t>
              </a:r>
              <a:r>
                <a:rPr lang="en-US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88490" y="2111690"/>
              <a:ext cx="7416000" cy="79046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4" name="Content Placeholder 7"/>
          <p:cNvSpPr txBox="1">
            <a:spLocks/>
          </p:cNvSpPr>
          <p:nvPr/>
        </p:nvSpPr>
        <p:spPr>
          <a:xfrm>
            <a:off x="430782" y="1594466"/>
            <a:ext cx="3853186" cy="330636"/>
          </a:xfrm>
          <a:prstGeom prst="rect">
            <a:avLst/>
          </a:prstGeom>
        </p:spPr>
        <p:txBody>
          <a:bodyPr lIns="36000" rIns="36000"/>
          <a:lstStyle>
            <a:defPPr>
              <a:defRPr lang="en-US"/>
            </a:defPPr>
            <a:lvl1pPr indent="0">
              <a:spcBef>
                <a:spcPts val="1200"/>
              </a:spcBef>
              <a:buFont typeface="Arial" pitchFamily="34" charset="0"/>
              <a:buNone/>
              <a:defRPr sz="1200" b="1">
                <a:solidFill>
                  <a:schemeClr val="accent1"/>
                </a:solidFill>
              </a:defRPr>
            </a:lvl1pPr>
            <a:lvl2pPr marL="266700" indent="-26670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 marL="266700" indent="-266700">
              <a:spcBef>
                <a:spcPts val="1200"/>
              </a:spcBef>
              <a:buFont typeface="Arial" pitchFamily="34" charset="0"/>
              <a:buChar char="•"/>
              <a:defRPr i="1">
                <a:solidFill>
                  <a:schemeClr val="tx2"/>
                </a:solidFill>
              </a:defRPr>
            </a:lvl3pPr>
            <a:lvl4pPr marL="539750" indent="-27305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4pPr>
            <a:lvl5pPr marL="806450" indent="-26670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VE" sz="1400" dirty="0" smtClean="0">
                <a:solidFill>
                  <a:srgbClr val="86BC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Objetivos y alcance</a:t>
            </a:r>
            <a:endParaRPr lang="es-VE" sz="1400" dirty="0">
              <a:solidFill>
                <a:srgbClr val="86BC25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>
            <a:off x="430782" y="3068960"/>
            <a:ext cx="3853186" cy="330636"/>
          </a:xfrm>
          <a:prstGeom prst="rect">
            <a:avLst/>
          </a:prstGeom>
        </p:spPr>
        <p:txBody>
          <a:bodyPr lIns="36000" rIns="36000"/>
          <a:lstStyle>
            <a:defPPr>
              <a:defRPr lang="en-US"/>
            </a:defPPr>
            <a:lvl1pPr indent="0">
              <a:spcBef>
                <a:spcPts val="1200"/>
              </a:spcBef>
              <a:buFont typeface="Arial" pitchFamily="34" charset="0"/>
              <a:buNone/>
              <a:defRPr sz="1200" b="1">
                <a:solidFill>
                  <a:schemeClr val="accent1"/>
                </a:solidFill>
              </a:defRPr>
            </a:lvl1pPr>
            <a:lvl2pPr marL="266700" indent="-26670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 marL="266700" indent="-266700">
              <a:spcBef>
                <a:spcPts val="1200"/>
              </a:spcBef>
              <a:buFont typeface="Arial" pitchFamily="34" charset="0"/>
              <a:buChar char="•"/>
              <a:defRPr i="1">
                <a:solidFill>
                  <a:schemeClr val="tx2"/>
                </a:solidFill>
              </a:defRPr>
            </a:lvl3pPr>
            <a:lvl4pPr marL="539750" indent="-27305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4pPr>
            <a:lvl5pPr marL="806450" indent="-26670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VE" sz="1400" dirty="0">
                <a:solidFill>
                  <a:srgbClr val="86BC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Enfoque metodológico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9901" y="3414443"/>
            <a:ext cx="9163050" cy="1169552"/>
            <a:chOff x="1188490" y="2294152"/>
            <a:chExt cx="7416000" cy="912714"/>
          </a:xfrm>
        </p:grpSpPr>
        <p:sp>
          <p:nvSpPr>
            <p:cNvPr id="17" name="TextBox 16"/>
            <p:cNvSpPr txBox="1"/>
            <p:nvPr/>
          </p:nvSpPr>
          <p:spPr>
            <a:xfrm>
              <a:off x="1188490" y="2294153"/>
              <a:ext cx="7416000" cy="91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Para el desarrollo de este proyecto, se propone una metodología 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que </a:t>
              </a:r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consta de 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cinco </a:t>
              </a:r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fases 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consecutivas: </a:t>
              </a:r>
              <a:r>
                <a:rPr lang="es-MX" sz="1400" b="1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Preparación </a:t>
              </a:r>
              <a:r>
                <a:rPr lang="es-MX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Inicial,</a:t>
              </a:r>
              <a:r>
                <a:rPr lang="es-VE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 </a:t>
              </a:r>
              <a:r>
                <a:rPr lang="es-MX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</a:t>
              </a:r>
              <a:r>
                <a:rPr lang="es-MX" sz="1400" b="1" dirty="0" err="1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Blueprint</a:t>
              </a:r>
              <a:r>
                <a:rPr lang="es-MX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Realización, Preparación Final y </a:t>
              </a:r>
              <a:r>
                <a:rPr lang="es-MX" sz="1400" b="1" dirty="0" err="1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GoLive</a:t>
              </a:r>
              <a:r>
                <a:rPr lang="es-MX" sz="1400" b="1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&amp; Soporte</a:t>
              </a:r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, para lo cual se estima que el equipo de trabajo propuesto estará dedicado </a:t>
              </a:r>
              <a:r>
                <a:rPr lang="es-VE" sz="14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durante dieciocho (18) semanas para los escenarios sin producción y (20) semanas para los escenarios con producción, en la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realización de estas actividades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.</a:t>
              </a:r>
              <a:endPara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88490" y="2294152"/>
              <a:ext cx="7416000" cy="90670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19" name="Content Placeholder 7"/>
          <p:cNvSpPr txBox="1">
            <a:spLocks/>
          </p:cNvSpPr>
          <p:nvPr/>
        </p:nvSpPr>
        <p:spPr>
          <a:xfrm>
            <a:off x="430782" y="4785992"/>
            <a:ext cx="3853186" cy="330636"/>
          </a:xfrm>
          <a:prstGeom prst="rect">
            <a:avLst/>
          </a:prstGeom>
        </p:spPr>
        <p:txBody>
          <a:bodyPr lIns="36000" rIns="36000"/>
          <a:lstStyle>
            <a:defPPr>
              <a:defRPr lang="en-US"/>
            </a:defPPr>
            <a:lvl1pPr indent="0">
              <a:spcBef>
                <a:spcPts val="1200"/>
              </a:spcBef>
              <a:buFont typeface="Arial" pitchFamily="34" charset="0"/>
              <a:buNone/>
              <a:defRPr sz="1200" b="1">
                <a:solidFill>
                  <a:schemeClr val="accent1"/>
                </a:solidFill>
              </a:defRPr>
            </a:lvl1pPr>
            <a:lvl2pPr marL="266700" indent="-266700">
              <a:spcBef>
                <a:spcPts val="1200"/>
              </a:spcBef>
              <a:buFont typeface="Arial" pitchFamily="34" charset="0"/>
              <a:buChar char="•"/>
              <a:defRPr>
                <a:solidFill>
                  <a:schemeClr val="tx2"/>
                </a:solidFill>
              </a:defRPr>
            </a:lvl2pPr>
            <a:lvl3pPr marL="266700" indent="-266700">
              <a:spcBef>
                <a:spcPts val="1200"/>
              </a:spcBef>
              <a:buFont typeface="Arial" pitchFamily="34" charset="0"/>
              <a:buChar char="•"/>
              <a:defRPr i="1">
                <a:solidFill>
                  <a:schemeClr val="tx2"/>
                </a:solidFill>
              </a:defRPr>
            </a:lvl3pPr>
            <a:lvl4pPr marL="539750" indent="-27305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4pPr>
            <a:lvl5pPr marL="806450" indent="-266700">
              <a:spcBef>
                <a:spcPts val="1200"/>
              </a:spcBef>
              <a:buFont typeface="Arial" pitchFamily="34" charset="0"/>
              <a:buChar char="−"/>
              <a:defRPr>
                <a:solidFill>
                  <a:schemeClr val="tx2"/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s-VE" sz="1400" dirty="0">
                <a:solidFill>
                  <a:srgbClr val="86BC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Equipo de trabajo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9901" y="5116628"/>
            <a:ext cx="9163050" cy="790464"/>
            <a:chOff x="1188490" y="2160799"/>
            <a:chExt cx="7416000" cy="790464"/>
          </a:xfrm>
        </p:grpSpPr>
        <p:sp>
          <p:nvSpPr>
            <p:cNvPr id="21" name="TextBox 20"/>
            <p:cNvSpPr txBox="1"/>
            <p:nvPr/>
          </p:nvSpPr>
          <p:spPr>
            <a:xfrm>
              <a:off x="1188490" y="2241172"/>
              <a:ext cx="741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VE" sz="1400" dirty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El equipo de trabajo propuesto para este proyecto está conformado por un Socio responsable, un Gerente de Proyecto y </a:t>
              </a:r>
              <a:r>
                <a:rPr lang="es-VE" sz="1400" dirty="0" smtClean="0">
                  <a:solidFill>
                    <a:srgbClr val="31313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tres Consultores de implementación.</a:t>
              </a:r>
              <a:endPara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188490" y="2160799"/>
              <a:ext cx="7416000" cy="79046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34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35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7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0" y="1115315"/>
            <a:ext cx="9397113" cy="929709"/>
          </a:xfrm>
        </p:spPr>
        <p:txBody>
          <a:bodyPr/>
          <a:lstStyle/>
          <a:p>
            <a:pPr algn="just"/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Según la información general facilitada </a:t>
            </a:r>
            <a:r>
              <a:rPr lang="es-V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</a:t>
            </a:r>
            <a:r>
              <a:rPr lang="en-US" sz="1400" b="1" dirty="0"/>
              <a:t> Johnson &amp; Johnson de Venezuela </a:t>
            </a:r>
            <a:r>
              <a:rPr lang="en-US" sz="1400" b="1" dirty="0" smtClean="0"/>
              <a:t>y </a:t>
            </a:r>
            <a:r>
              <a:rPr lang="en-US" sz="1400" b="1" dirty="0"/>
              <a:t>Janssen </a:t>
            </a:r>
            <a:r>
              <a:rPr lang="en-US" sz="1400" b="1" dirty="0" err="1" smtClean="0"/>
              <a:t>Cilag</a:t>
            </a:r>
            <a:r>
              <a:rPr lang="en-US" sz="1400" b="1" dirty="0" smtClean="0"/>
              <a:t> C.A.</a:t>
            </a: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lang="es-VE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diseñó un enfoque para la implementación del sistema SAP Business </a:t>
            </a:r>
            <a:r>
              <a:rPr lang="es-V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orientado a proveer una solución integral a las necesidades planteadas</a:t>
            </a:r>
            <a:r>
              <a:rPr lang="es-VE" sz="1600" dirty="0"/>
              <a:t>.</a:t>
            </a:r>
          </a:p>
          <a:p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VE" dirty="0" smtClean="0"/>
              <a:t>Implementación SAP Business </a:t>
            </a:r>
            <a:r>
              <a:rPr lang="es-VE" dirty="0" err="1" smtClean="0"/>
              <a:t>One</a:t>
            </a:r>
            <a:endParaRPr lang="es-V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Enfoque Metodológico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15517" y="2515709"/>
            <a:ext cx="1620180" cy="114762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395302" y="3021138"/>
            <a:ext cx="1485165" cy="357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Ejecución y  Certificación de Pruebas</a:t>
            </a:r>
            <a:endParaRPr lang="es-MX" altLang="ja-JP" sz="900" kern="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705939" y="3033265"/>
            <a:ext cx="1540937" cy="40504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Análisis y diseño de la solución B1</a:t>
            </a:r>
            <a:endParaRPr lang="es-MX" altLang="ja-JP" sz="900" kern="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057480" y="6025550"/>
            <a:ext cx="152421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b="1" kern="0" dirty="0" smtClean="0"/>
              <a:t>Declaración de Alcance /Plan de Trabajo</a:t>
            </a:r>
            <a:endParaRPr lang="es-MX" altLang="ja-JP" sz="900" b="1" kern="0" dirty="0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961513" y="1892052"/>
            <a:ext cx="1772595" cy="576263"/>
          </a:xfrm>
          <a:prstGeom prst="homePlate">
            <a:avLst>
              <a:gd name="adj" fmla="val 26477"/>
            </a:avLst>
          </a:prstGeom>
          <a:solidFill>
            <a:srgbClr val="86BC25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Preparación Inicial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16705" y="3528321"/>
            <a:ext cx="1540800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1000" kern="0" dirty="0"/>
              <a:t>Diseño </a:t>
            </a:r>
            <a:r>
              <a:rPr lang="es-MX" altLang="ja-JP" sz="1000" kern="0" dirty="0" smtClean="0"/>
              <a:t>del modelo funcional futuro</a:t>
            </a:r>
            <a:endParaRPr lang="es-MX" altLang="ja-JP" sz="10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2716706" y="4788461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Generación del Business </a:t>
            </a:r>
            <a:r>
              <a:rPr lang="es-MX" altLang="ja-JP" sz="900" kern="0" dirty="0" err="1" smtClean="0"/>
              <a:t>Blueprint</a:t>
            </a:r>
            <a:endParaRPr lang="es-MX" altLang="ja-JP" sz="900" kern="0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1051523" y="2583216"/>
            <a:ext cx="1530170" cy="4083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kumimoji="0" lang="es-MX" altLang="ja-JP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Entendimiento del </a:t>
            </a:r>
            <a:r>
              <a:rPr lang="es-MX" altLang="ja-JP" sz="1000" kern="0" noProof="0" dirty="0" smtClean="0"/>
              <a:t>M</a:t>
            </a:r>
            <a:r>
              <a:rPr kumimoji="0" lang="es-MX" altLang="ja-JP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odelo de </a:t>
            </a:r>
            <a:r>
              <a:rPr lang="es-MX" altLang="ja-JP" sz="1000" kern="0" dirty="0" smtClean="0"/>
              <a:t>Negocio</a:t>
            </a:r>
            <a:r>
              <a:rPr kumimoji="0" lang="es-MX" altLang="ja-JP" sz="1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s-MX" altLang="ja-JP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4" name="AutoShape 13"/>
          <p:cNvSpPr>
            <a:spLocks noChangeArrowheads="1"/>
          </p:cNvSpPr>
          <p:nvPr/>
        </p:nvSpPr>
        <p:spPr bwMode="auto">
          <a:xfrm flipV="1">
            <a:off x="1051523" y="5868581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2639747" y="1885367"/>
            <a:ext cx="1755195" cy="585065"/>
          </a:xfrm>
          <a:prstGeom prst="chevron">
            <a:avLst>
              <a:gd name="adj" fmla="val 28587"/>
            </a:avLst>
          </a:prstGeom>
          <a:solidFill>
            <a:srgbClr val="86BC25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Business </a:t>
            </a:r>
            <a:r>
              <a:rPr kumimoji="0" lang="es-MX" sz="11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Blueprint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4300581" y="1885367"/>
            <a:ext cx="1710190" cy="576263"/>
          </a:xfrm>
          <a:prstGeom prst="chevron">
            <a:avLst>
              <a:gd name="adj" fmla="val 28587"/>
            </a:avLst>
          </a:prstGeom>
          <a:solidFill>
            <a:srgbClr val="86BC25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Realización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5916410" y="1885367"/>
            <a:ext cx="1620180" cy="576263"/>
          </a:xfrm>
          <a:prstGeom prst="chevron">
            <a:avLst>
              <a:gd name="adj" fmla="val 28587"/>
            </a:avLst>
          </a:prstGeom>
          <a:solidFill>
            <a:srgbClr val="86BC25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Preparación Final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8" name="AutoShape 30"/>
          <p:cNvSpPr>
            <a:spLocks noChangeArrowheads="1"/>
          </p:cNvSpPr>
          <p:nvPr/>
        </p:nvSpPr>
        <p:spPr bwMode="auto">
          <a:xfrm>
            <a:off x="7442231" y="1885366"/>
            <a:ext cx="1620180" cy="576263"/>
          </a:xfrm>
          <a:prstGeom prst="chevron">
            <a:avLst>
              <a:gd name="adj" fmla="val 28587"/>
            </a:avLst>
          </a:prstGeom>
          <a:solidFill>
            <a:srgbClr val="86BC25"/>
          </a:solidFill>
          <a:ln w="6350" algn="ctr">
            <a:solidFill>
              <a:srgbClr val="8099CC"/>
            </a:solidFill>
            <a:miter lim="800000"/>
            <a:headEnd type="none" w="sm" len="sm"/>
            <a:tailEnd type="none" w="sm" len="sm"/>
          </a:ln>
        </p:spPr>
        <p:txBody>
          <a:bodyPr wrap="square" lIns="0" tIns="81577" rIns="0" bIns="81577" anchor="ctr"/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GoLive</a:t>
            </a:r>
            <a:r>
              <a:rPr kumimoji="0" lang="es-MX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&amp; Soporte</a:t>
            </a:r>
            <a:endParaRPr kumimoji="0" lang="es-MX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051523" y="3078271"/>
            <a:ext cx="1530169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1000" kern="0" dirty="0" smtClean="0"/>
              <a:t>Revisión del alcance funcional</a:t>
            </a:r>
            <a:endParaRPr lang="es-MX" altLang="ja-JP" sz="1000" kern="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806716" y="6048601"/>
            <a:ext cx="1434203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b="1" kern="0" dirty="0" smtClean="0"/>
              <a:t>Business </a:t>
            </a:r>
            <a:r>
              <a:rPr lang="es-MX" altLang="ja-JP" sz="900" b="1" kern="0" dirty="0" err="1" smtClean="0"/>
              <a:t>Blueprint</a:t>
            </a:r>
            <a:endParaRPr lang="es-MX" altLang="ja-JP" sz="900" b="1" kern="0" dirty="0"/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 flipV="1">
            <a:off x="2716708" y="5868581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381891" y="4383416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Ejecutar el script de pruebas integrales</a:t>
            </a:r>
            <a:endParaRPr lang="es-MX" altLang="ja-JP" sz="900" kern="0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4381891" y="3933366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/>
              <a:t>V</a:t>
            </a:r>
            <a:r>
              <a:rPr lang="es-MX" altLang="ja-JP" sz="900" kern="0" dirty="0" smtClean="0"/>
              <a:t>alidar la calidad de la configuración (QA)</a:t>
            </a:r>
            <a:endParaRPr lang="es-MX" altLang="ja-JP" sz="900" kern="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051523" y="5823576"/>
            <a:ext cx="810089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4381893" y="6048601"/>
            <a:ext cx="1485165" cy="383091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b="1" kern="0" dirty="0" smtClean="0"/>
              <a:t>Script de Pruebas Certificadas</a:t>
            </a:r>
            <a:endParaRPr lang="es-MX" altLang="ja-JP" sz="900" b="1" kern="0" dirty="0"/>
          </a:p>
        </p:txBody>
      </p:sp>
      <p:sp>
        <p:nvSpPr>
          <p:cNvPr id="48" name="AutoShape 13"/>
          <p:cNvSpPr>
            <a:spLocks noChangeArrowheads="1"/>
          </p:cNvSpPr>
          <p:nvPr/>
        </p:nvSpPr>
        <p:spPr bwMode="auto">
          <a:xfrm flipV="1">
            <a:off x="4381893" y="5868581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946299" y="5328521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Entonar el sistema para la Salida en Vivo </a:t>
            </a:r>
            <a:endParaRPr lang="es-MX" altLang="ja-JP" sz="900" kern="0" dirty="0"/>
          </a:p>
        </p:txBody>
      </p:sp>
      <p:sp>
        <p:nvSpPr>
          <p:cNvPr id="50" name="Rectangle 49"/>
          <p:cNvSpPr/>
          <p:nvPr/>
        </p:nvSpPr>
        <p:spPr bwMode="auto">
          <a:xfrm>
            <a:off x="5946299" y="4875573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Adiestramiento de usuarios finales</a:t>
            </a:r>
            <a:endParaRPr lang="es-MX" altLang="ja-JP" sz="900" kern="0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6002071" y="6048601"/>
            <a:ext cx="1485165" cy="36004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b="1" kern="0" dirty="0" smtClean="0"/>
              <a:t>Plan Detallado para la Salida en Vivo</a:t>
            </a:r>
            <a:endParaRPr lang="es-MX" altLang="ja-JP" sz="900" b="1" kern="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7560936" y="4878471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Completar la puesta en producción de SAP B1</a:t>
            </a:r>
            <a:endParaRPr lang="es-MX" altLang="ja-JP" sz="900" kern="0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7566479" y="5328521"/>
            <a:ext cx="1540937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Aprobación para salir en vivo</a:t>
            </a:r>
            <a:endParaRPr lang="es-MX" altLang="ja-JP" sz="900" kern="0" dirty="0"/>
          </a:p>
        </p:txBody>
      </p:sp>
      <p:sp>
        <p:nvSpPr>
          <p:cNvPr id="54" name="Rectangle 53"/>
          <p:cNvSpPr/>
          <p:nvPr/>
        </p:nvSpPr>
        <p:spPr bwMode="auto">
          <a:xfrm>
            <a:off x="7611484" y="6048601"/>
            <a:ext cx="1540937" cy="35714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b="1" kern="0" dirty="0" smtClean="0"/>
              <a:t>Programación de soporte</a:t>
            </a:r>
            <a:endParaRPr lang="es-MX" altLang="ja-JP" sz="900" b="1" kern="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4381891" y="5328521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Demostración  y certificación del prototipo</a:t>
            </a:r>
            <a:endParaRPr lang="es-MX" altLang="ja-JP" sz="900" kern="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2716706" y="5283516"/>
            <a:ext cx="1485165" cy="4500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Aprobación del Business </a:t>
            </a:r>
            <a:r>
              <a:rPr lang="es-MX" altLang="ja-JP" sz="900" kern="0" dirty="0" err="1" smtClean="0"/>
              <a:t>Blueprint</a:t>
            </a:r>
            <a:endParaRPr lang="es-MX" altLang="ja-JP" sz="900" kern="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7561545" y="4425523"/>
            <a:ext cx="1540937" cy="40794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Configuración de saldos iniciales en el sistema</a:t>
            </a:r>
            <a:endParaRPr lang="es-MX" altLang="ja-JP" sz="900" kern="0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2705939" y="2538211"/>
            <a:ext cx="1540937" cy="40829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900" kern="0" dirty="0" smtClean="0"/>
              <a:t>Levantamiento de Información  (Procesos)</a:t>
            </a:r>
            <a:endParaRPr kumimoji="0" lang="es-MX" altLang="ja-JP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381891" y="2538211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1000" kern="0" dirty="0" smtClean="0"/>
              <a:t>Configuración del sistema B1</a:t>
            </a:r>
            <a:endParaRPr lang="es-MX" altLang="ja-JP" sz="1000" kern="0" dirty="0"/>
          </a:p>
        </p:txBody>
      </p:sp>
      <p:sp>
        <p:nvSpPr>
          <p:cNvPr id="60" name="Rectangle 59"/>
          <p:cNvSpPr/>
          <p:nvPr/>
        </p:nvSpPr>
        <p:spPr>
          <a:xfrm>
            <a:off x="4327885" y="2511360"/>
            <a:ext cx="1620000" cy="101696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381891" y="4878471"/>
            <a:ext cx="1485165" cy="4050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85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08000" tIns="0" rIns="10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577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69"/>
              </a:spcAft>
              <a:buClrTx/>
              <a:buSzTx/>
              <a:buFontTx/>
              <a:buNone/>
              <a:tabLst/>
              <a:defRPr/>
            </a:pPr>
            <a:r>
              <a:rPr lang="es-MX" altLang="ja-JP" sz="1000" kern="0" dirty="0" smtClean="0"/>
              <a:t>Ejecutar cambios en B1</a:t>
            </a:r>
            <a:endParaRPr lang="es-MX" altLang="ja-JP" sz="1000" kern="0" dirty="0"/>
          </a:p>
        </p:txBody>
      </p:sp>
      <p:sp>
        <p:nvSpPr>
          <p:cNvPr id="62" name="AutoShape 13"/>
          <p:cNvSpPr>
            <a:spLocks noChangeArrowheads="1"/>
          </p:cNvSpPr>
          <p:nvPr/>
        </p:nvSpPr>
        <p:spPr bwMode="auto">
          <a:xfrm flipV="1">
            <a:off x="5957068" y="5868581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63" name="AutoShape 13"/>
          <p:cNvSpPr>
            <a:spLocks noChangeArrowheads="1"/>
          </p:cNvSpPr>
          <p:nvPr/>
        </p:nvSpPr>
        <p:spPr bwMode="auto">
          <a:xfrm flipV="1">
            <a:off x="7611484" y="5868581"/>
            <a:ext cx="1575175" cy="90010"/>
          </a:xfrm>
          <a:prstGeom prst="triangle">
            <a:avLst>
              <a:gd name="adj" fmla="val 50000"/>
            </a:avLst>
          </a:prstGeom>
          <a:solidFill>
            <a:srgbClr val="FFFFFF">
              <a:lumMod val="85000"/>
            </a:srgbClr>
          </a:solidFill>
          <a:ln w="6350" algn="ctr">
            <a:solidFill>
              <a:srgbClr val="FFFFFF">
                <a:lumMod val="85000"/>
              </a:srgb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lIns="90901" tIns="90901" rIns="90901" bIns="90901" anchor="ctr"/>
          <a:lstStyle/>
          <a:p>
            <a:pPr marL="0" marR="0" lvl="0" indent="0" defTabSz="908927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64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65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75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6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291665"/>
            <a:ext cx="9163050" cy="537978"/>
          </a:xfrm>
        </p:spPr>
        <p:txBody>
          <a:bodyPr/>
          <a:lstStyle/>
          <a:p>
            <a:pPr eaLnBrk="0" hangingPunct="0">
              <a:spcAft>
                <a:spcPts val="300"/>
              </a:spcAft>
              <a:defRPr/>
            </a:pPr>
            <a:r>
              <a:rPr lang="en-US" sz="1400" dirty="0"/>
              <a:t>A </a:t>
            </a:r>
            <a:r>
              <a:rPr lang="en-US" sz="1400" dirty="0" err="1"/>
              <a:t>continuación</a:t>
            </a:r>
            <a:r>
              <a:rPr lang="en-US" sz="1400" dirty="0"/>
              <a:t> se </a:t>
            </a:r>
            <a:r>
              <a:rPr lang="en-US" sz="1400" dirty="0" err="1"/>
              <a:t>muestra</a:t>
            </a:r>
            <a:r>
              <a:rPr lang="en-US" sz="1400" dirty="0"/>
              <a:t> el plan de </a:t>
            </a:r>
            <a:r>
              <a:rPr lang="en-US" sz="1400" dirty="0" err="1"/>
              <a:t>Implementación</a:t>
            </a:r>
            <a:r>
              <a:rPr lang="en-US" sz="1400" dirty="0"/>
              <a:t> de SAP Business One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b="1" dirty="0"/>
              <a:t>Johnson &amp; Johnson de Venezuela </a:t>
            </a:r>
            <a:r>
              <a:rPr lang="en-US" sz="1400" b="1" dirty="0" smtClean="0"/>
              <a:t>(</a:t>
            </a:r>
            <a:r>
              <a:rPr lang="en-US" sz="1400" b="1" dirty="0" err="1"/>
              <a:t>E</a:t>
            </a:r>
            <a:r>
              <a:rPr lang="en-US" sz="1400" b="1" dirty="0" err="1" smtClean="0"/>
              <a:t>scenario</a:t>
            </a:r>
            <a:r>
              <a:rPr lang="en-US" sz="1400" b="1" dirty="0" smtClean="0"/>
              <a:t> 2: 20 </a:t>
            </a:r>
            <a:r>
              <a:rPr lang="en-US" sz="1400" b="1" dirty="0" err="1" smtClean="0"/>
              <a:t>semanas</a:t>
            </a:r>
            <a:r>
              <a:rPr lang="en-US" sz="1400" b="1" dirty="0" smtClean="0"/>
              <a:t>)</a:t>
            </a:r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VE" dirty="0" smtClean="0"/>
              <a:t>Plan de Proyecto</a:t>
            </a:r>
            <a:endParaRPr lang="es-V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Equipo y Plan de Trabajo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7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5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9901" y="5582134"/>
            <a:ext cx="8785654" cy="800219"/>
          </a:xfrm>
          <a:prstGeom prst="rect">
            <a:avLst/>
          </a:prstGeom>
          <a:noFill/>
        </p:spPr>
        <p:txBody>
          <a:bodyPr wrap="square" lIns="0" tIns="0" rIns="0" bIns="0" numCol="2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smtClean="0">
                <a:solidFill>
                  <a:srgbClr val="313131"/>
                </a:solidFill>
              </a:rPr>
              <a:t>Preparación Inicial: 1 semana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smtClean="0">
                <a:solidFill>
                  <a:srgbClr val="313131"/>
                </a:solidFill>
              </a:rPr>
              <a:t>Business </a:t>
            </a:r>
            <a:r>
              <a:rPr lang="es-VE" sz="1400" dirty="0" err="1" smtClean="0">
                <a:solidFill>
                  <a:srgbClr val="313131"/>
                </a:solidFill>
              </a:rPr>
              <a:t>Blueprint</a:t>
            </a:r>
            <a:r>
              <a:rPr lang="es-VE" sz="1400" dirty="0" smtClean="0">
                <a:solidFill>
                  <a:srgbClr val="313131"/>
                </a:solidFill>
              </a:rPr>
              <a:t>: </a:t>
            </a:r>
            <a:r>
              <a:rPr lang="es-VE" sz="1400" dirty="0">
                <a:solidFill>
                  <a:srgbClr val="313131"/>
                </a:solidFill>
              </a:rPr>
              <a:t>3</a:t>
            </a:r>
            <a:r>
              <a:rPr lang="es-VE" sz="1400" dirty="0" smtClean="0">
                <a:solidFill>
                  <a:srgbClr val="313131"/>
                </a:solidFill>
              </a:rPr>
              <a:t> semanas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smtClean="0">
                <a:solidFill>
                  <a:srgbClr val="313131"/>
                </a:solidFill>
              </a:rPr>
              <a:t>Realización: 11 semanas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smtClean="0">
                <a:solidFill>
                  <a:srgbClr val="313131"/>
                </a:solidFill>
              </a:rPr>
              <a:t>Preparación final: </a:t>
            </a:r>
            <a:r>
              <a:rPr lang="es-VE" sz="1400" dirty="0">
                <a:solidFill>
                  <a:srgbClr val="313131"/>
                </a:solidFill>
              </a:rPr>
              <a:t>3</a:t>
            </a:r>
            <a:r>
              <a:rPr lang="es-VE" sz="1400" dirty="0" smtClean="0">
                <a:solidFill>
                  <a:srgbClr val="313131"/>
                </a:solidFill>
              </a:rPr>
              <a:t> semanas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err="1" smtClean="0">
                <a:solidFill>
                  <a:srgbClr val="313131"/>
                </a:solidFill>
              </a:rPr>
              <a:t>GoLive</a:t>
            </a:r>
            <a:r>
              <a:rPr lang="es-VE" sz="1400" dirty="0" smtClean="0">
                <a:solidFill>
                  <a:srgbClr val="313131"/>
                </a:solidFill>
              </a:rPr>
              <a:t> y Soporte: 2 semanas</a:t>
            </a:r>
          </a:p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r>
              <a:rPr lang="es-VE" sz="1400" dirty="0" smtClean="0">
                <a:solidFill>
                  <a:srgbClr val="313131"/>
                </a:solidFill>
              </a:rPr>
              <a:t>Total: </a:t>
            </a:r>
            <a:r>
              <a:rPr lang="es-VE" sz="1400" b="1" dirty="0" smtClean="0">
                <a:solidFill>
                  <a:srgbClr val="313131"/>
                </a:solidFill>
              </a:rPr>
              <a:t>20 semanas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190" t="21797" r="14233" b="9193"/>
          <a:stretch/>
        </p:blipFill>
        <p:spPr>
          <a:xfrm>
            <a:off x="882646" y="1884934"/>
            <a:ext cx="7960164" cy="36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/>
          <p:nvPr/>
        </p:nvSpPr>
        <p:spPr>
          <a:xfrm rot="13266881">
            <a:off x="7675553" y="3143918"/>
            <a:ext cx="1173179" cy="1344110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2" name="Rectangle 13"/>
          <p:cNvSpPr/>
          <p:nvPr/>
        </p:nvSpPr>
        <p:spPr>
          <a:xfrm rot="9073758">
            <a:off x="5915099" y="2971874"/>
            <a:ext cx="1224381" cy="1402772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3" name="Rectangle 13"/>
          <p:cNvSpPr/>
          <p:nvPr/>
        </p:nvSpPr>
        <p:spPr>
          <a:xfrm rot="2024838">
            <a:off x="4000039" y="2840262"/>
            <a:ext cx="1611666" cy="1659646"/>
          </a:xfrm>
          <a:custGeom>
            <a:avLst/>
            <a:gdLst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  <a:gd name="connsiteX0" fmla="*/ 0 w 1877923"/>
              <a:gd name="connsiteY0" fmla="*/ 0 h 1102580"/>
              <a:gd name="connsiteX1" fmla="*/ 1877923 w 1877923"/>
              <a:gd name="connsiteY1" fmla="*/ 0 h 1102580"/>
              <a:gd name="connsiteX2" fmla="*/ 1877923 w 1877923"/>
              <a:gd name="connsiteY2" fmla="*/ 1102580 h 1102580"/>
              <a:gd name="connsiteX3" fmla="*/ 0 w 1877923"/>
              <a:gd name="connsiteY3" fmla="*/ 1102580 h 1102580"/>
              <a:gd name="connsiteX4" fmla="*/ 0 w 1877923"/>
              <a:gd name="connsiteY4" fmla="*/ 0 h 110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923" h="1102580">
                <a:moveTo>
                  <a:pt x="0" y="0"/>
                </a:moveTo>
                <a:cubicBezTo>
                  <a:pt x="801540" y="212142"/>
                  <a:pt x="1156851" y="160934"/>
                  <a:pt x="1877923" y="0"/>
                </a:cubicBezTo>
                <a:lnTo>
                  <a:pt x="1877923" y="1102580"/>
                </a:lnTo>
                <a:cubicBezTo>
                  <a:pt x="1193427" y="883124"/>
                  <a:pt x="625974" y="912385"/>
                  <a:pt x="0" y="110258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528120" y="2090251"/>
            <a:ext cx="2112291" cy="1982635"/>
          </a:xfrm>
          <a:prstGeom prst="ellipse">
            <a:avLst/>
          </a:prstGeom>
          <a:solidFill>
            <a:srgbClr val="86BC25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34801" y="1840230"/>
            <a:ext cx="2241396" cy="2241396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89562" y="3199234"/>
            <a:ext cx="1957093" cy="1956119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srgbClr val="44546A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71542" y="2837821"/>
            <a:ext cx="1325805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Introducción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05984" y="2416745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195341" y="2236290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396503" y="3684855"/>
            <a:ext cx="1034476" cy="98488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Visión General del Proyecto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95158" y="363310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2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5324503" y="3452654"/>
            <a:ext cx="0" cy="1449276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7228631" y="2899323"/>
            <a:ext cx="1374835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Verdana"/>
              </a:rPr>
              <a:t>Entendimiento </a:t>
            </a:r>
          </a:p>
          <a:p>
            <a:r>
              <a:rPr lang="en-US" sz="1600" dirty="0">
                <a:solidFill>
                  <a:prstClr val="white"/>
                </a:solidFill>
                <a:latin typeface="Verdana"/>
              </a:rPr>
              <a:t>del Negocio</a:t>
            </a:r>
            <a:endParaRPr lang="en-US" sz="900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96806" y="2581719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prstClr val="white"/>
                </a:solidFill>
                <a:latin typeface="Verdana"/>
              </a:rPr>
              <a:t>3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144257" y="2521724"/>
            <a:ext cx="0" cy="1355021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  <a:headEnd type="none"/>
            <a:tailEnd type="none"/>
          </a:ln>
          <a:effectLst/>
        </p:spPr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8200125" y="3685227"/>
            <a:ext cx="1769877" cy="1768998"/>
          </a:xfrm>
          <a:prstGeom prst="ellipse">
            <a:avLst/>
          </a:prstGeom>
          <a:solidFill>
            <a:srgbClr val="002060"/>
          </a:solidFill>
          <a:ln w="6350" cap="flat" cmpd="sng" algn="ctr">
            <a:noFill/>
            <a:prstDash val="soli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algn="ctr">
              <a:defRPr/>
            </a:pPr>
            <a:endParaRPr lang="en-US" sz="1400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27619" y="4366815"/>
            <a:ext cx="1020066" cy="49244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/>
              </a:rPr>
              <a:t>Próximos Pasos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00125" y="3970013"/>
            <a:ext cx="631825" cy="108836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Verdana"/>
              </a:rPr>
              <a:t>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36179" y="4028467"/>
            <a:ext cx="0" cy="971461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</p:cxnSp>
      <p:sp>
        <p:nvSpPr>
          <p:cNvPr id="40" name="Title 1"/>
          <p:cNvSpPr txBox="1">
            <a:spLocks/>
          </p:cNvSpPr>
          <p:nvPr/>
        </p:nvSpPr>
        <p:spPr bwMode="auto">
          <a:xfrm>
            <a:off x="1910536" y="364217"/>
            <a:ext cx="8423275" cy="478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VE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en-US" sz="28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1" name="Footer Placeholder 4"/>
          <p:cNvSpPr txBox="1">
            <a:spLocks/>
          </p:cNvSpPr>
          <p:nvPr/>
        </p:nvSpPr>
        <p:spPr>
          <a:xfrm>
            <a:off x="1894114" y="6407835"/>
            <a:ext cx="7559473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35830" rtl="0" eaLnBrk="1" latinLnBrk="0" hangingPunct="1"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6791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583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74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166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575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490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5404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43319" algn="l" defTabSz="935830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©2019 Deloitte </a:t>
            </a:r>
            <a:r>
              <a:rPr lang="en-US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Tohmatsu Limited.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184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449419"/>
            <a:ext cx="9163050" cy="3801974"/>
          </a:xfrm>
        </p:spPr>
        <p:txBody>
          <a:bodyPr/>
          <a:lstStyle/>
          <a:p>
            <a:pPr algn="just"/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Johnson &amp; Johnson de Venezuela,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una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compañía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diversificada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el campo de la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salud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, con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sectores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independientes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perfectamente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desarrollados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 err="1" smtClean="0">
                <a:ea typeface="Verdana" panose="020B0604030504040204" pitchFamily="34" charset="0"/>
              </a:rPr>
              <a:t>Nace</a:t>
            </a:r>
            <a:r>
              <a:rPr lang="en-US" sz="1400" dirty="0" smtClean="0">
                <a:ea typeface="Verdana" panose="020B0604030504040204" pitchFamily="34" charset="0"/>
              </a:rPr>
              <a:t> </a:t>
            </a:r>
            <a:r>
              <a:rPr lang="es-VE" sz="1400" dirty="0"/>
              <a:t>e</a:t>
            </a:r>
            <a:r>
              <a:rPr lang="es-VE" sz="1400" dirty="0" smtClean="0"/>
              <a:t>n </a:t>
            </a:r>
            <a:r>
              <a:rPr lang="es-VE" sz="1400" dirty="0"/>
              <a:t>1886 </a:t>
            </a:r>
            <a:r>
              <a:rPr lang="es-VE" sz="1400" dirty="0" smtClean="0"/>
              <a:t>por </a:t>
            </a:r>
            <a:r>
              <a:rPr lang="es-VE" sz="1400" dirty="0"/>
              <a:t>Johnson &amp; Johnson en New Brunswick (New Jersey</a:t>
            </a:r>
            <a:r>
              <a:rPr lang="es-VE" sz="1400" dirty="0" smtClean="0"/>
              <a:t>), </a:t>
            </a:r>
            <a:r>
              <a:rPr lang="es-VE" sz="1400" dirty="0"/>
              <a:t>Estados </a:t>
            </a:r>
            <a:r>
              <a:rPr lang="es-VE" sz="1400" dirty="0" smtClean="0"/>
              <a:t>Unidos. </a:t>
            </a:r>
            <a:r>
              <a:rPr lang="en-US" sz="1400" dirty="0" err="1" smtClean="0">
                <a:ea typeface="Verdana" panose="020B0604030504040204" pitchFamily="34" charset="0"/>
              </a:rPr>
              <a:t>Actualmente</a:t>
            </a:r>
            <a:r>
              <a:rPr lang="en-US" sz="1400" dirty="0" smtClean="0">
                <a:ea typeface="Verdana" panose="020B0604030504040204" pitchFamily="34" charset="0"/>
              </a:rPr>
              <a:t>, </a:t>
            </a:r>
            <a:r>
              <a:rPr lang="en-US" sz="1400" dirty="0" err="1" smtClean="0">
                <a:ea typeface="Verdana" panose="020B0604030504040204" pitchFamily="34" charset="0"/>
              </a:rPr>
              <a:t>cuenta</a:t>
            </a:r>
            <a:r>
              <a:rPr lang="en-US" sz="1400" dirty="0" smtClean="0">
                <a:ea typeface="Verdana" panose="020B0604030504040204" pitchFamily="34" charset="0"/>
              </a:rPr>
              <a:t> con 230 </a:t>
            </a:r>
            <a:r>
              <a:rPr lang="en-US" sz="1400" dirty="0" err="1" smtClean="0">
                <a:ea typeface="Verdana" panose="020B0604030504040204" pitchFamily="34" charset="0"/>
              </a:rPr>
              <a:t>compañías</a:t>
            </a:r>
            <a:r>
              <a:rPr lang="en-US" sz="1400" dirty="0" smtClean="0">
                <a:ea typeface="Verdana" panose="020B0604030504040204" pitchFamily="34" charset="0"/>
              </a:rPr>
              <a:t> </a:t>
            </a:r>
            <a:r>
              <a:rPr lang="en-US" sz="1400" dirty="0" err="1" smtClean="0">
                <a:ea typeface="Verdana" panose="020B0604030504040204" pitchFamily="34" charset="0"/>
              </a:rPr>
              <a:t>en</a:t>
            </a:r>
            <a:r>
              <a:rPr lang="en-US" sz="1400" dirty="0" smtClean="0">
                <a:ea typeface="Verdana" panose="020B0604030504040204" pitchFamily="34" charset="0"/>
              </a:rPr>
              <a:t> 57 </a:t>
            </a:r>
            <a:r>
              <a:rPr lang="en-US" sz="1400" dirty="0" err="1" smtClean="0">
                <a:ea typeface="Verdana" panose="020B0604030504040204" pitchFamily="34" charset="0"/>
              </a:rPr>
              <a:t>países</a:t>
            </a:r>
            <a:r>
              <a:rPr lang="en-US" sz="1400" dirty="0" smtClean="0">
                <a:ea typeface="Verdana" panose="020B0604030504040204" pitchFamily="34" charset="0"/>
              </a:rPr>
              <a:t> y </a:t>
            </a:r>
            <a:r>
              <a:rPr lang="es-VE" sz="1400" dirty="0" smtClean="0"/>
              <a:t>venden </a:t>
            </a:r>
            <a:r>
              <a:rPr lang="es-VE" sz="1400" dirty="0"/>
              <a:t>productos en más de 175 países alrededor del </a:t>
            </a:r>
            <a:r>
              <a:rPr lang="es-VE" sz="1400" dirty="0" smtClean="0"/>
              <a:t>mundo.</a:t>
            </a:r>
            <a:endParaRPr lang="en-US" sz="1400" b="1" dirty="0" smtClean="0">
              <a:ln w="22225">
                <a:solidFill>
                  <a:srgbClr val="FFFF00"/>
                </a:solidFill>
                <a:prstDash val="solid"/>
              </a:ln>
              <a:solidFill>
                <a:srgbClr val="DA291C"/>
              </a:solidFill>
              <a:ea typeface="Verdana" panose="020B0604030504040204" pitchFamily="34" charset="0"/>
            </a:endParaRPr>
          </a:p>
          <a:p>
            <a:pPr algn="just"/>
            <a:endParaRPr lang="es-VE" sz="1400" dirty="0" smtClean="0"/>
          </a:p>
          <a:p>
            <a:pPr algn="just"/>
            <a:r>
              <a:rPr lang="es-VE" sz="1400" b="1" dirty="0" smtClean="0">
                <a:solidFill>
                  <a:srgbClr val="86BC25"/>
                </a:solidFill>
              </a:rPr>
              <a:t>CREDO</a:t>
            </a:r>
          </a:p>
          <a:p>
            <a:pPr algn="just"/>
            <a:r>
              <a:rPr lang="en-US" sz="1400" dirty="0" err="1">
                <a:ea typeface="Verdana" panose="020B0604030504040204" pitchFamily="34" charset="0"/>
              </a:rPr>
              <a:t>Tienen</a:t>
            </a:r>
            <a:r>
              <a:rPr lang="en-US" sz="1400" dirty="0">
                <a:ea typeface="Verdana" panose="020B0604030504040204" pitchFamily="34" charset="0"/>
              </a:rPr>
              <a:t> </a:t>
            </a:r>
            <a:r>
              <a:rPr lang="es-VE" sz="1400" dirty="0"/>
              <a:t>el compromiso de atender las necesidades de sus consumidores y clientes de acuerdo con el Credo:</a:t>
            </a:r>
            <a:endParaRPr lang="en-US" sz="1400" dirty="0">
              <a:ea typeface="Verdana" panose="020B0604030504040204" pitchFamily="34" charset="0"/>
            </a:endParaRPr>
          </a:p>
          <a:p>
            <a:pPr algn="ctr"/>
            <a:r>
              <a:rPr lang="es-VE" sz="1400" i="1" dirty="0"/>
              <a:t>“Creemos que nuestra primera responsabilidad es con los médicos, odontólogos, enfermeras y pacientes, con las madres, padres y todos aquellos que usan nuestros productos y servicios. Para satisfacer sus necesidades, todo lo que hacemos debe ser de la más alta calidad”</a:t>
            </a:r>
            <a:endParaRPr lang="en-US" sz="1400" dirty="0">
              <a:ea typeface="Verdana" panose="020B0604030504040204" pitchFamily="34" charset="0"/>
            </a:endParaRPr>
          </a:p>
          <a:p>
            <a:pPr algn="just"/>
            <a:r>
              <a:rPr lang="es-VE" sz="1400" b="1" dirty="0" smtClean="0">
                <a:solidFill>
                  <a:srgbClr val="86BC25"/>
                </a:solidFill>
              </a:rPr>
              <a:t>VALORES</a:t>
            </a:r>
            <a:endParaRPr lang="es-VE" sz="1400" dirty="0" smtClean="0">
              <a:solidFill>
                <a:srgbClr val="86BC25"/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9"/>
            <a:ext cx="6866320" cy="378628"/>
          </a:xfrm>
        </p:spPr>
        <p:txBody>
          <a:bodyPr/>
          <a:lstStyle/>
          <a:p>
            <a:r>
              <a:rPr lang="en-US" sz="1800" dirty="0" smtClean="0"/>
              <a:t>Johnson &amp; Johnson de Venezuela</a:t>
            </a:r>
            <a:endParaRPr lang="en-US" sz="18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Antecedentes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Antecedentes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22" name="Text Placeholder 5">
            <a:hlinkClick r:id="" action="ppaction://noaction"/>
          </p:cNvPr>
          <p:cNvSpPr txBox="1">
            <a:spLocks/>
          </p:cNvSpPr>
          <p:nvPr/>
        </p:nvSpPr>
        <p:spPr>
          <a:xfrm>
            <a:off x="10267316" y="205209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Nuestro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Entendimiento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38810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Enfoque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Metodológico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4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78388" y="2681296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Equipo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Plan de</a:t>
            </a:r>
            <a:r>
              <a:rPr kumimoji="0" lang="en-US" sz="1100" b="0" i="0" u="none" strike="noStrike" kern="1200" cap="none" spc="0" normalizeH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Trabajo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490563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Alcance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la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Solución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891488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Honorarios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Profesionales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413649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Términos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4747882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082115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Anexos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1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541634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2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5" y="3130197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Premisas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y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901" y="5081023"/>
            <a:ext cx="9180000" cy="57600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/>
              <a:t>Confiabilidad</a:t>
            </a:r>
          </a:p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/>
              <a:t>Respeto</a:t>
            </a:r>
          </a:p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 smtClean="0"/>
              <a:t>Ciudadanía</a:t>
            </a:r>
          </a:p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 smtClean="0"/>
              <a:t>Ecuanimidad</a:t>
            </a:r>
          </a:p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 smtClean="0"/>
              <a:t>Cuidado</a:t>
            </a:r>
          </a:p>
          <a:p>
            <a:pPr marL="285750" indent="-285750" algn="just">
              <a:buClr>
                <a:srgbClr val="86BC25"/>
              </a:buClr>
              <a:buFont typeface="Wingdings" panose="05000000000000000000" pitchFamily="2" charset="2"/>
              <a:buChar char="§"/>
            </a:pPr>
            <a:r>
              <a:rPr lang="es-VE" sz="1400" dirty="0" smtClean="0"/>
              <a:t>Responsabilidad</a:t>
            </a:r>
            <a:endParaRPr lang="es-VE" sz="1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1" b="39862"/>
          <a:stretch/>
        </p:blipFill>
        <p:spPr>
          <a:xfrm>
            <a:off x="7181344" y="402587"/>
            <a:ext cx="2451607" cy="5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6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Theme1" id="{A0E0EEAA-9453-40BB-871A-6D1E2EEBDF2A}" vid="{FDE2B663-A7D6-4842-9013-7DC8A8BB4F10}"/>
    </a:ext>
  </a:extLst>
</a:theme>
</file>

<file path=ppt/theme/theme2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3.xml><?xml version="1.0" encoding="utf-8"?>
<a:theme xmlns:a="http://schemas.openxmlformats.org/drawingml/2006/main" name="1_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4.xml><?xml version="1.0" encoding="utf-8"?>
<a:theme xmlns:a="http://schemas.openxmlformats.org/drawingml/2006/main" name="2_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Theme_Deloitte</Template>
  <TotalTime>700</TotalTime>
  <Words>1726</Words>
  <Application>Microsoft Office PowerPoint</Application>
  <PresentationFormat>Widescreen</PresentationFormat>
  <Paragraphs>348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ＭＳ Ｐゴシック</vt:lpstr>
      <vt:lpstr>Arial</vt:lpstr>
      <vt:lpstr>Arial Unicode MS</vt:lpstr>
      <vt:lpstr>Calibri</vt:lpstr>
      <vt:lpstr>Open Sans</vt:lpstr>
      <vt:lpstr>Times New Roman</vt:lpstr>
      <vt:lpstr>Verdad</vt:lpstr>
      <vt:lpstr>Verdana</vt:lpstr>
      <vt:lpstr>Wingdings</vt:lpstr>
      <vt:lpstr>Wingdings 2</vt:lpstr>
      <vt:lpstr>Theme1</vt:lpstr>
      <vt:lpstr>2 Slides</vt:lpstr>
      <vt:lpstr>1_2 Slides</vt:lpstr>
      <vt:lpstr>2_2 Slides</vt:lpstr>
      <vt:lpstr>think-cell Slide</vt:lpstr>
      <vt:lpstr>PowerPoint Presentation</vt:lpstr>
      <vt:lpstr>PowerPoint Presentation</vt:lpstr>
      <vt:lpstr>Equipo y Plan de Trabajo</vt:lpstr>
      <vt:lpstr>PowerPoint Presentation</vt:lpstr>
      <vt:lpstr>Resumen Ejecutivo</vt:lpstr>
      <vt:lpstr>Enfoque Metodológico</vt:lpstr>
      <vt:lpstr>Equipo y Plan de Trabajo</vt:lpstr>
      <vt:lpstr>PowerPoint Presentation</vt:lpstr>
      <vt:lpstr>Antecedentes</vt:lpstr>
      <vt:lpstr>Antecedentes</vt:lpstr>
      <vt:lpstr>Nuestro Entendimiento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Amara, Jeison Leandro</dc:creator>
  <cp:lastModifiedBy>Amara, Jeison Leandro</cp:lastModifiedBy>
  <cp:revision>5</cp:revision>
  <dcterms:created xsi:type="dcterms:W3CDTF">2021-10-28T02:28:09Z</dcterms:created>
  <dcterms:modified xsi:type="dcterms:W3CDTF">2021-10-28T22:16:27Z</dcterms:modified>
</cp:coreProperties>
</file>