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97" r:id="rId2"/>
  </p:sldMasterIdLst>
  <p:notesMasterIdLst>
    <p:notesMasterId r:id="rId17"/>
  </p:notesMasterIdLst>
  <p:sldIdLst>
    <p:sldId id="257" r:id="rId3"/>
    <p:sldId id="287" r:id="rId4"/>
    <p:sldId id="305" r:id="rId5"/>
    <p:sldId id="289" r:id="rId6"/>
    <p:sldId id="290" r:id="rId7"/>
    <p:sldId id="291" r:id="rId8"/>
    <p:sldId id="292" r:id="rId9"/>
    <p:sldId id="293" r:id="rId10"/>
    <p:sldId id="309" r:id="rId11"/>
    <p:sldId id="307" r:id="rId12"/>
    <p:sldId id="296" r:id="rId13"/>
    <p:sldId id="297" r:id="rId14"/>
    <p:sldId id="298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376"/>
    <a:srgbClr val="92D400"/>
    <a:srgbClr val="012169"/>
    <a:srgbClr val="66FFFF"/>
    <a:srgbClr val="00A3E0"/>
    <a:srgbClr val="2C5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9" d="100"/>
          <a:sy n="69" d="100"/>
        </p:scale>
        <p:origin x="12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3E286-F7EC-4F23-8623-8D92381A1E67}" type="datetimeFigureOut">
              <a:rPr lang="es-VE" smtClean="0"/>
              <a:t>3/4/2019</a:t>
            </a:fld>
            <a:endParaRPr lang="es-V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42A99-7174-472E-A836-333090399385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5714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43FE6C-A8C7-4389-885C-119EE5B27EC6}" type="slidenum">
              <a:rPr lang="en-GB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240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43FE6C-A8C7-4389-885C-119EE5B27EC6}" type="slidenum">
              <a:rPr lang="en-GB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837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43FE6C-A8C7-4389-885C-119EE5B27EC6}" type="slidenum">
              <a:rPr lang="en-GB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885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 txBox="1">
            <a:spLocks noGrp="1" noChangeArrowheads="1"/>
          </p:cNvSpPr>
          <p:nvPr/>
        </p:nvSpPr>
        <p:spPr bwMode="auto">
          <a:xfrm>
            <a:off x="3902075" y="8831263"/>
            <a:ext cx="297973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211" tIns="43605" rIns="87211" bIns="43605" anchor="b"/>
          <a:lstStyle/>
          <a:p>
            <a:pPr algn="r" defTabSz="868363"/>
            <a:fld id="{A37897FC-1D1E-4947-9C40-4F825BFE0889}" type="slidenum">
              <a:rPr lang="en-GB" altLang="en-GB" sz="1100">
                <a:solidFill>
                  <a:srgbClr val="FFFFFF"/>
                </a:solidFill>
                <a:latin typeface="Calibri" pitchFamily="34" charset="0"/>
              </a:rPr>
              <a:pPr algn="r" defTabSz="868363"/>
              <a:t>14</a:t>
            </a:fld>
            <a:endParaRPr lang="en-GB" altLang="en-GB" sz="11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87211" tIns="43605" rIns="87211" bIns="4360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VE" dirty="0" smtClean="0"/>
          </a:p>
        </p:txBody>
      </p:sp>
    </p:spTree>
    <p:extLst>
      <p:ext uri="{BB962C8B-B14F-4D97-AF65-F5344CB8AC3E}">
        <p14:creationId xmlns:p14="http://schemas.microsoft.com/office/powerpoint/2010/main" val="4017334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4.xml"/><Relationship Id="rId4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FF8E-C2F9-4E6C-BA9A-09AA2DC9FDDC}" type="datetimeFigureOut">
              <a:rPr lang="es-VE" smtClean="0"/>
              <a:t>3/4/2019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63D5-6F5B-4D4E-9575-ADF8CE827B1C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1045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FF8E-C2F9-4E6C-BA9A-09AA2DC9FDDC}" type="datetimeFigureOut">
              <a:rPr lang="es-VE" smtClean="0"/>
              <a:t>3/4/2019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63D5-6F5B-4D4E-9575-ADF8CE827B1C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7451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FF8E-C2F9-4E6C-BA9A-09AA2DC9FDDC}" type="datetimeFigureOut">
              <a:rPr lang="es-VE" smtClean="0"/>
              <a:t>3/4/2019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63D5-6F5B-4D4E-9575-ADF8CE827B1C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65342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Circ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502000" y="1368000"/>
            <a:ext cx="4140000" cy="414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150"/>
              </a:lnSpc>
              <a:defRPr sz="27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 bwMode="gray">
          <a:xfrm>
            <a:off x="395288" y="5864231"/>
            <a:ext cx="4176711" cy="505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95289" y="6399564"/>
            <a:ext cx="4176712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7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405929"/>
            <a:ext cx="1633731" cy="30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8022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018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0113" y="765175"/>
            <a:ext cx="8388000" cy="9692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0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70113" y="295683"/>
            <a:ext cx="8388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370800" y="1803543"/>
            <a:ext cx="8388000" cy="453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266700" indent="-266700"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 dirty="0" smtClean="0"/>
              <a:t>©2015  Lara </a:t>
            </a:r>
            <a:r>
              <a:rPr lang="en-GB" dirty="0" err="1" smtClean="0"/>
              <a:t>Marambio</a:t>
            </a:r>
            <a:r>
              <a:rPr lang="en-GB" dirty="0" smtClean="0"/>
              <a:t> &amp; </a:t>
            </a:r>
            <a:r>
              <a:rPr lang="en-GB" dirty="0" err="1" smtClean="0"/>
              <a:t>Asociados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971996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71558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400" y="1812924"/>
            <a:ext cx="4628956" cy="842400"/>
          </a:xfrm>
        </p:spPr>
        <p:txBody>
          <a:bodyPr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402" y="4357695"/>
            <a:ext cx="4628561" cy="1143008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971996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/>
              <a:t>©2016  </a:t>
            </a:r>
            <a:r>
              <a:rPr lang="en-GB" dirty="0"/>
              <a:t>Lara </a:t>
            </a:r>
            <a:r>
              <a:rPr lang="en-GB" dirty="0" err="1"/>
              <a:t>Marambio</a:t>
            </a:r>
            <a:r>
              <a:rPr lang="en-GB" dirty="0"/>
              <a:t> &amp; </a:t>
            </a:r>
            <a:r>
              <a:rPr lang="en-GB" dirty="0" err="1"/>
              <a:t>Asociados</a:t>
            </a:r>
            <a:r>
              <a:rPr lang="en-GB" dirty="0"/>
              <a:t> 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75050" y="2663187"/>
            <a:ext cx="4629600" cy="1699200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930590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615" y="1812924"/>
            <a:ext cx="2772000" cy="842400"/>
          </a:xfrm>
        </p:spPr>
        <p:txBody>
          <a:bodyPr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615" y="4357693"/>
            <a:ext cx="2772000" cy="1048555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971996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/>
              <a:t>©2016  </a:t>
            </a:r>
            <a:r>
              <a:rPr lang="en-GB" dirty="0"/>
              <a:t>Lara </a:t>
            </a:r>
            <a:r>
              <a:rPr lang="en-GB" dirty="0" err="1"/>
              <a:t>Marambio</a:t>
            </a:r>
            <a:r>
              <a:rPr lang="en-GB" dirty="0"/>
              <a:t> &amp; </a:t>
            </a:r>
            <a:r>
              <a:rPr lang="en-GB" dirty="0" err="1"/>
              <a:t>Asociados</a:t>
            </a:r>
            <a:r>
              <a:rPr lang="en-GB" dirty="0"/>
              <a:t> 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75050" y="2663187"/>
            <a:ext cx="2772000" cy="1699200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896262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838" y="1093316"/>
            <a:ext cx="4878856" cy="849600"/>
          </a:xfrm>
        </p:spPr>
        <p:txBody>
          <a:bodyPr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1838" y="2668125"/>
            <a:ext cx="4878856" cy="388187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971996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/>
              <a:t>©2016  </a:t>
            </a:r>
            <a:r>
              <a:rPr lang="en-GB" dirty="0"/>
              <a:t>Lara </a:t>
            </a:r>
            <a:r>
              <a:rPr lang="en-GB" dirty="0" err="1"/>
              <a:t>Marambio</a:t>
            </a:r>
            <a:r>
              <a:rPr lang="en-GB" dirty="0"/>
              <a:t> &amp; </a:t>
            </a:r>
            <a:r>
              <a:rPr lang="en-GB" dirty="0" err="1"/>
              <a:t>Asociados</a:t>
            </a:r>
            <a:r>
              <a:rPr lang="en-GB" dirty="0"/>
              <a:t> 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21838" y="1953740"/>
            <a:ext cx="4878856" cy="702000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005063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0113" y="765175"/>
            <a:ext cx="8388000" cy="969283"/>
          </a:xfrm>
        </p:spPr>
        <p:txBody>
          <a:bodyPr>
            <a:normAutofit/>
          </a:bodyPr>
          <a:lstStyle>
            <a:lvl1pPr marL="0" indent="0">
              <a:buNone/>
              <a:defRPr sz="30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70113" y="295683"/>
            <a:ext cx="8388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370800" y="1803543"/>
            <a:ext cx="8388000" cy="4536000"/>
          </a:xfrm>
        </p:spPr>
        <p:txBody>
          <a:bodyPr/>
          <a:lstStyle>
            <a:lvl1pPr marL="0" indent="0">
              <a:buNone/>
              <a:defRPr/>
            </a:lvl1pPr>
            <a:lvl2pPr marL="266700" indent="-266700"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/>
              <a:t>©2016  </a:t>
            </a:r>
            <a:r>
              <a:rPr lang="en-GB" dirty="0"/>
              <a:t>Lara </a:t>
            </a:r>
            <a:r>
              <a:rPr lang="en-GB" dirty="0" err="1"/>
              <a:t>Marambio</a:t>
            </a:r>
            <a:r>
              <a:rPr lang="en-GB" dirty="0"/>
              <a:t> &amp; </a:t>
            </a:r>
            <a:r>
              <a:rPr lang="en-GB" dirty="0" err="1"/>
              <a:t>Asociados</a:t>
            </a:r>
            <a:r>
              <a:rPr lang="en-GB" dirty="0"/>
              <a:t> 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971996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470249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fa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70113" y="295684"/>
            <a:ext cx="8388000" cy="9901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370800" y="1805669"/>
            <a:ext cx="8388000" cy="4545033"/>
          </a:xfrm>
        </p:spPr>
        <p:txBody>
          <a:bodyPr/>
          <a:lstStyle>
            <a:lvl1pPr marL="0" indent="0" algn="l">
              <a:buNone/>
              <a:defRPr/>
            </a:lvl1pPr>
            <a:lvl2pPr marL="266700" indent="-266700"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/>
              <a:t>©2016  </a:t>
            </a:r>
            <a:r>
              <a:rPr lang="en-GB" dirty="0"/>
              <a:t>Lara </a:t>
            </a:r>
            <a:r>
              <a:rPr lang="en-GB" dirty="0" err="1"/>
              <a:t>Marambio</a:t>
            </a:r>
            <a:r>
              <a:rPr lang="en-GB" dirty="0"/>
              <a:t> &amp; </a:t>
            </a:r>
            <a:r>
              <a:rPr lang="en-GB" dirty="0" err="1"/>
              <a:t>Asociados</a:t>
            </a:r>
            <a:r>
              <a:rPr lang="en-GB" dirty="0"/>
              <a:t> 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971996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3067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FF8E-C2F9-4E6C-BA9A-09AA2DC9FDDC}" type="datetimeFigureOut">
              <a:rPr lang="es-VE" smtClean="0"/>
              <a:t>3/4/2019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63D5-6F5B-4D4E-9575-ADF8CE827B1C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427544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70113" y="295683"/>
            <a:ext cx="8388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0113" y="765175"/>
            <a:ext cx="8388000" cy="969283"/>
          </a:xfrm>
        </p:spPr>
        <p:txBody>
          <a:bodyPr>
            <a:normAutofit/>
          </a:bodyPr>
          <a:lstStyle>
            <a:lvl1pPr marL="0" indent="0">
              <a:buNone/>
              <a:defRPr sz="30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370800" y="1803543"/>
            <a:ext cx="4140000" cy="4536000"/>
          </a:xfrm>
        </p:spPr>
        <p:txBody>
          <a:bodyPr/>
          <a:lstStyle>
            <a:lvl4pPr marL="539750" indent="-27305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/>
              <a:t>©2016  </a:t>
            </a:r>
            <a:r>
              <a:rPr lang="en-GB" dirty="0"/>
              <a:t>Lara </a:t>
            </a:r>
            <a:r>
              <a:rPr lang="en-GB" dirty="0" err="1"/>
              <a:t>Marambio</a:t>
            </a:r>
            <a:r>
              <a:rPr lang="en-GB" dirty="0"/>
              <a:t> &amp; </a:t>
            </a:r>
            <a:r>
              <a:rPr lang="en-GB" dirty="0" err="1"/>
              <a:t>Asociados</a:t>
            </a:r>
            <a:r>
              <a:rPr lang="en-GB" dirty="0"/>
              <a:t> 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971996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5"/>
          </p:nvPr>
        </p:nvSpPr>
        <p:spPr>
          <a:xfrm>
            <a:off x="4643437" y="1803543"/>
            <a:ext cx="4140000" cy="4536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510595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 marL="266700" indent="-266700">
              <a:buFont typeface="Arial" pitchFamily="34" charset="0"/>
              <a:buChar char="•"/>
              <a:tabLst/>
              <a:defRPr/>
            </a:lvl2pPr>
            <a:lvl3pPr marL="266700" indent="-266700">
              <a:buFont typeface="Arial" pitchFamily="34" charset="0"/>
              <a:buChar char="•"/>
              <a:defRPr i="1"/>
            </a:lvl3pPr>
            <a:lvl4pPr marL="539750" indent="-273050">
              <a:buFont typeface="Arial" pitchFamily="34" charset="0"/>
              <a:buChar char="−"/>
              <a:defRPr i="0"/>
            </a:lvl4pPr>
            <a:lvl5pPr marL="806450" indent="-2667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370113" y="295683"/>
            <a:ext cx="8388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0113" y="765175"/>
            <a:ext cx="8388000" cy="969283"/>
          </a:xfrm>
        </p:spPr>
        <p:txBody>
          <a:bodyPr>
            <a:normAutofit/>
          </a:bodyPr>
          <a:lstStyle>
            <a:lvl1pPr marL="0" indent="0">
              <a:buNone/>
              <a:defRPr sz="30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971996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/>
              <a:t>©2016  </a:t>
            </a:r>
            <a:r>
              <a:rPr lang="en-GB" dirty="0"/>
              <a:t>Lara </a:t>
            </a:r>
            <a:r>
              <a:rPr lang="en-GB" dirty="0" err="1"/>
              <a:t>Marambio</a:t>
            </a:r>
            <a:r>
              <a:rPr lang="en-GB" dirty="0"/>
              <a:t> &amp; </a:t>
            </a:r>
            <a:r>
              <a:rPr lang="en-GB" dirty="0" err="1"/>
              <a:t>Asociados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1304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787" y="2238199"/>
            <a:ext cx="4122000" cy="1800000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b="0"/>
            </a:lvl1pPr>
            <a:lvl2pPr marL="271463" indent="-271463">
              <a:spcBef>
                <a:spcPts val="600"/>
              </a:spcBef>
              <a:buFont typeface="Arial" pitchFamily="34" charset="0"/>
              <a:buChar char="•"/>
              <a:tabLst/>
              <a:defRPr/>
            </a:lvl2pPr>
            <a:lvl3pPr marL="274638" indent="-274638">
              <a:spcBef>
                <a:spcPts val="600"/>
              </a:spcBef>
              <a:buFont typeface="Arial" pitchFamily="34" charset="0"/>
              <a:buChar char="•"/>
              <a:defRPr i="1"/>
            </a:lvl3pPr>
            <a:lvl4pPr marL="534988" indent="-263525">
              <a:spcBef>
                <a:spcPts val="600"/>
              </a:spcBef>
              <a:buFont typeface="Arial" pitchFamily="34" charset="0"/>
              <a:buChar char="−"/>
              <a:defRPr i="0"/>
            </a:lvl4pPr>
            <a:lvl5pPr marL="806450" indent="-271463"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370113" y="295683"/>
            <a:ext cx="8388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0113" y="765175"/>
            <a:ext cx="8388000" cy="969283"/>
          </a:xfrm>
        </p:spPr>
        <p:txBody>
          <a:bodyPr>
            <a:normAutofit/>
          </a:bodyPr>
          <a:lstStyle>
            <a:lvl1pPr marL="0" indent="0">
              <a:buNone/>
              <a:defRPr sz="30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971996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/>
              <a:t>©2016  </a:t>
            </a:r>
            <a:r>
              <a:rPr lang="en-GB" dirty="0"/>
              <a:t>Lara </a:t>
            </a:r>
            <a:r>
              <a:rPr lang="en-GB" dirty="0" err="1"/>
              <a:t>Marambio</a:t>
            </a:r>
            <a:r>
              <a:rPr lang="en-GB" dirty="0"/>
              <a:t> &amp; </a:t>
            </a:r>
            <a:r>
              <a:rPr lang="en-GB" dirty="0" err="1"/>
              <a:t>Asociados</a:t>
            </a:r>
            <a:r>
              <a:rPr lang="en-GB" dirty="0"/>
              <a:t>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1788" y="1809584"/>
            <a:ext cx="4122000" cy="357187"/>
          </a:xfrm>
          <a:solidFill>
            <a:schemeClr val="accent3"/>
          </a:solidFill>
        </p:spPr>
        <p:txBody>
          <a:bodyPr anchor="ctr" anchorCtr="0"/>
          <a:lstStyle>
            <a:lvl1pPr marL="87313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371787" y="4487651"/>
            <a:ext cx="4122000" cy="1800000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b="0"/>
            </a:lvl1pPr>
            <a:lvl2pPr marL="271463" indent="-271463">
              <a:spcBef>
                <a:spcPts val="600"/>
              </a:spcBef>
              <a:buFont typeface="Arial" pitchFamily="34" charset="0"/>
              <a:buChar char="•"/>
              <a:tabLst/>
              <a:defRPr/>
            </a:lvl2pPr>
            <a:lvl3pPr marL="274638" indent="-274638">
              <a:spcBef>
                <a:spcPts val="600"/>
              </a:spcBef>
              <a:buFont typeface="Arial" pitchFamily="34" charset="0"/>
              <a:buChar char="•"/>
              <a:defRPr i="1"/>
            </a:lvl3pPr>
            <a:lvl4pPr marL="534988" indent="-263525">
              <a:spcBef>
                <a:spcPts val="600"/>
              </a:spcBef>
              <a:buFont typeface="Arial" pitchFamily="34" charset="0"/>
              <a:buChar char="−"/>
              <a:defRPr i="0"/>
            </a:lvl4pPr>
            <a:lvl5pPr marL="806450" indent="-271463"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71788" y="4059036"/>
            <a:ext cx="4122000" cy="357187"/>
          </a:xfrm>
          <a:solidFill>
            <a:schemeClr val="accent3"/>
          </a:solidFill>
        </p:spPr>
        <p:txBody>
          <a:bodyPr anchor="ctr" anchorCtr="0"/>
          <a:lstStyle>
            <a:lvl1pPr marL="87313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7"/>
          </p:nvPr>
        </p:nvSpPr>
        <p:spPr>
          <a:xfrm>
            <a:off x="4620781" y="2238199"/>
            <a:ext cx="4122000" cy="1800000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b="0"/>
            </a:lvl1pPr>
            <a:lvl2pPr marL="271463" indent="-271463">
              <a:spcBef>
                <a:spcPts val="600"/>
              </a:spcBef>
              <a:buFont typeface="Arial" pitchFamily="34" charset="0"/>
              <a:buChar char="•"/>
              <a:tabLst/>
              <a:defRPr/>
            </a:lvl2pPr>
            <a:lvl3pPr marL="274638" indent="-274638">
              <a:spcBef>
                <a:spcPts val="600"/>
              </a:spcBef>
              <a:buFont typeface="Arial" pitchFamily="34" charset="0"/>
              <a:buChar char="•"/>
              <a:defRPr i="1"/>
            </a:lvl3pPr>
            <a:lvl4pPr marL="534988" indent="-263525">
              <a:spcBef>
                <a:spcPts val="600"/>
              </a:spcBef>
              <a:buFont typeface="Arial" pitchFamily="34" charset="0"/>
              <a:buChar char="−"/>
              <a:defRPr i="0"/>
            </a:lvl4pPr>
            <a:lvl5pPr marL="806450" indent="-271463"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20781" y="1809584"/>
            <a:ext cx="4122000" cy="357187"/>
          </a:xfrm>
          <a:solidFill>
            <a:schemeClr val="accent3"/>
          </a:solidFill>
        </p:spPr>
        <p:txBody>
          <a:bodyPr anchor="ctr" anchorCtr="0"/>
          <a:lstStyle>
            <a:lvl1pPr marL="87313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9"/>
          </p:nvPr>
        </p:nvSpPr>
        <p:spPr>
          <a:xfrm>
            <a:off x="4620781" y="4487651"/>
            <a:ext cx="4122000" cy="1800000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b="0"/>
            </a:lvl1pPr>
            <a:lvl2pPr marL="271463" indent="-271463">
              <a:spcBef>
                <a:spcPts val="600"/>
              </a:spcBef>
              <a:buFont typeface="Arial" pitchFamily="34" charset="0"/>
              <a:buChar char="•"/>
              <a:tabLst/>
              <a:defRPr/>
            </a:lvl2pPr>
            <a:lvl3pPr marL="274638" indent="-274638">
              <a:spcBef>
                <a:spcPts val="600"/>
              </a:spcBef>
              <a:buFont typeface="Arial" pitchFamily="34" charset="0"/>
              <a:buChar char="•"/>
              <a:defRPr i="1"/>
            </a:lvl3pPr>
            <a:lvl4pPr marL="534988" indent="-263525">
              <a:spcBef>
                <a:spcPts val="600"/>
              </a:spcBef>
              <a:buFont typeface="Arial" pitchFamily="34" charset="0"/>
              <a:buChar char="−"/>
              <a:defRPr i="0"/>
            </a:lvl4pPr>
            <a:lvl5pPr marL="806450" indent="-271463"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620781" y="4059036"/>
            <a:ext cx="4122000" cy="357187"/>
          </a:xfrm>
          <a:solidFill>
            <a:schemeClr val="accent3"/>
          </a:solidFill>
        </p:spPr>
        <p:txBody>
          <a:bodyPr anchor="ctr" anchorCtr="0"/>
          <a:lstStyle>
            <a:lvl1pPr marL="87313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115061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for 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114" y="1809101"/>
            <a:ext cx="4059011" cy="4536504"/>
          </a:xfrm>
        </p:spPr>
        <p:txBody>
          <a:bodyPr/>
          <a:lstStyle>
            <a:lvl1pPr marL="0" indent="0">
              <a:buNone/>
              <a:defRPr b="0"/>
            </a:lvl1pPr>
            <a:lvl2pPr marL="266700" indent="-266700">
              <a:buFont typeface="Arial" pitchFamily="34" charset="0"/>
              <a:buChar char="•"/>
              <a:tabLst/>
              <a:defRPr/>
            </a:lvl2pPr>
            <a:lvl3pPr marL="266700" indent="-266700">
              <a:buFont typeface="Arial" pitchFamily="34" charset="0"/>
              <a:buChar char="•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370114" y="295683"/>
            <a:ext cx="4059011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0114" y="765175"/>
            <a:ext cx="4059011" cy="969283"/>
          </a:xfrm>
        </p:spPr>
        <p:txBody>
          <a:bodyPr>
            <a:normAutofit/>
          </a:bodyPr>
          <a:lstStyle>
            <a:lvl1pPr marL="0" indent="0">
              <a:buNone/>
              <a:defRPr sz="30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971996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/>
              <a:t>©2016  </a:t>
            </a:r>
            <a:r>
              <a:rPr lang="en-GB" dirty="0"/>
              <a:t>Lara </a:t>
            </a:r>
            <a:r>
              <a:rPr lang="en-GB" dirty="0" err="1"/>
              <a:t>Marambio</a:t>
            </a:r>
            <a:r>
              <a:rPr lang="en-GB" dirty="0"/>
              <a:t> &amp; </a:t>
            </a:r>
            <a:r>
              <a:rPr lang="en-GB" dirty="0" err="1"/>
              <a:t>Asociados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568545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and 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10" y="1812925"/>
            <a:ext cx="4619657" cy="4187843"/>
          </a:xfrm>
        </p:spPr>
        <p:txBody>
          <a:bodyPr/>
          <a:lstStyle>
            <a:lvl1pPr marL="0" indent="0">
              <a:buNone/>
              <a:defRPr b="0"/>
            </a:lvl1pPr>
            <a:lvl2pPr marL="266700" indent="-266700">
              <a:buFont typeface="Arial" pitchFamily="34" charset="0"/>
              <a:buChar char="•"/>
              <a:tabLst/>
              <a:defRPr/>
            </a:lvl2pPr>
            <a:lvl3pPr marL="266700" indent="-266700">
              <a:buFont typeface="Arial" pitchFamily="34" charset="0"/>
              <a:buChar char="•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66710" y="722450"/>
            <a:ext cx="4619916" cy="109047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971996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chemeClr val="bg1"/>
                </a:solidFill>
              </a:defRPr>
            </a:lvl1pPr>
          </a:lstStyle>
          <a:p>
            <a:fld id="{95CC1D26-A9BD-4BDE-BDD9-08EDBAE96860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GB">
                <a:solidFill>
                  <a:prstClr val="white"/>
                </a:solidFill>
              </a:rPr>
              <a:t>©2016  </a:t>
            </a:r>
            <a:r>
              <a:rPr lang="en-GB" dirty="0">
                <a:solidFill>
                  <a:prstClr val="white"/>
                </a:solidFill>
              </a:rPr>
              <a:t>Lara </a:t>
            </a:r>
            <a:r>
              <a:rPr lang="en-GB" dirty="0" err="1">
                <a:solidFill>
                  <a:prstClr val="white"/>
                </a:solidFill>
              </a:rPr>
              <a:t>Marambio</a:t>
            </a:r>
            <a:r>
              <a:rPr lang="en-GB" dirty="0">
                <a:solidFill>
                  <a:prstClr val="white"/>
                </a:solidFill>
              </a:rPr>
              <a:t> &amp; </a:t>
            </a:r>
            <a:r>
              <a:rPr lang="en-GB" dirty="0" err="1">
                <a:solidFill>
                  <a:prstClr val="white"/>
                </a:solidFill>
              </a:rPr>
              <a:t>Asociados</a:t>
            </a:r>
            <a:r>
              <a:rPr lang="en-GB" dirty="0">
                <a:solidFill>
                  <a:prstClr val="white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093207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113" y="295200"/>
            <a:ext cx="6845093" cy="5988439"/>
          </a:xfrm>
        </p:spPr>
        <p:txBody>
          <a:bodyPr>
            <a:no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</a:defRPr>
            </a:lvl1pPr>
            <a:lvl2pPr marL="0" indent="0">
              <a:buNone/>
              <a:tabLst/>
              <a:defRPr sz="3000" b="0">
                <a:solidFill>
                  <a:schemeClr val="bg1"/>
                </a:solidFill>
              </a:defRPr>
            </a:lvl2pPr>
            <a:lvl3pPr marL="274638" indent="-274638">
              <a:buFont typeface="Arial" pitchFamily="34" charset="0"/>
              <a:buChar char="•"/>
              <a:defRPr sz="3000" b="0">
                <a:solidFill>
                  <a:schemeClr val="bg1"/>
                </a:solidFill>
              </a:defRPr>
            </a:lvl3pPr>
            <a:lvl4pPr>
              <a:defRPr sz="3000" b="0">
                <a:solidFill>
                  <a:schemeClr val="bg1"/>
                </a:solidFill>
              </a:defRPr>
            </a:lvl4pPr>
            <a:lvl5pPr>
              <a:defRPr sz="3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971996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chemeClr val="bg1"/>
                </a:solidFill>
              </a:defRPr>
            </a:lvl1pPr>
          </a:lstStyle>
          <a:p>
            <a:fld id="{95CC1D26-A9BD-4BDE-BDD9-08EDBAE96860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GB">
                <a:solidFill>
                  <a:prstClr val="white"/>
                </a:solidFill>
              </a:rPr>
              <a:t>©2016  </a:t>
            </a:r>
            <a:r>
              <a:rPr lang="en-GB" dirty="0">
                <a:solidFill>
                  <a:prstClr val="white"/>
                </a:solidFill>
              </a:rPr>
              <a:t>Lara </a:t>
            </a:r>
            <a:r>
              <a:rPr lang="en-GB" dirty="0" err="1">
                <a:solidFill>
                  <a:prstClr val="white"/>
                </a:solidFill>
              </a:rPr>
              <a:t>Marambio</a:t>
            </a:r>
            <a:r>
              <a:rPr lang="en-GB" dirty="0">
                <a:solidFill>
                  <a:prstClr val="white"/>
                </a:solidFill>
              </a:rPr>
              <a:t> &amp; </a:t>
            </a:r>
            <a:r>
              <a:rPr lang="en-GB" dirty="0" err="1">
                <a:solidFill>
                  <a:prstClr val="white"/>
                </a:solidFill>
              </a:rPr>
              <a:t>Asociados</a:t>
            </a:r>
            <a:r>
              <a:rPr lang="en-GB" dirty="0">
                <a:solidFill>
                  <a:prstClr val="white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854968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113" y="295200"/>
            <a:ext cx="6845093" cy="5988439"/>
          </a:xfrm>
        </p:spPr>
        <p:txBody>
          <a:bodyPr>
            <a:no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</a:defRPr>
            </a:lvl1pPr>
            <a:lvl2pPr marL="0" indent="0">
              <a:buNone/>
              <a:tabLst/>
              <a:defRPr sz="3000" b="0">
                <a:solidFill>
                  <a:schemeClr val="bg1"/>
                </a:solidFill>
              </a:defRPr>
            </a:lvl2pPr>
            <a:lvl3pPr marL="274638" indent="-274638">
              <a:buFont typeface="Arial" pitchFamily="34" charset="0"/>
              <a:buChar char="•"/>
              <a:defRPr sz="3000" b="0">
                <a:solidFill>
                  <a:schemeClr val="bg1"/>
                </a:solidFill>
              </a:defRPr>
            </a:lvl3pPr>
            <a:lvl4pPr>
              <a:defRPr sz="3000" b="0">
                <a:solidFill>
                  <a:schemeClr val="bg1"/>
                </a:solidFill>
              </a:defRPr>
            </a:lvl4pPr>
            <a:lvl5pPr>
              <a:defRPr sz="3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971996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chemeClr val="bg1"/>
                </a:solidFill>
              </a:defRPr>
            </a:lvl1pPr>
          </a:lstStyle>
          <a:p>
            <a:fld id="{95CC1D26-A9BD-4BDE-BDD9-08EDBAE96860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GB">
                <a:solidFill>
                  <a:prstClr val="white"/>
                </a:solidFill>
              </a:rPr>
              <a:t>©2016  </a:t>
            </a:r>
            <a:r>
              <a:rPr lang="en-GB" dirty="0">
                <a:solidFill>
                  <a:prstClr val="white"/>
                </a:solidFill>
              </a:rPr>
              <a:t>Lara </a:t>
            </a:r>
            <a:r>
              <a:rPr lang="en-GB" dirty="0" err="1">
                <a:solidFill>
                  <a:prstClr val="white"/>
                </a:solidFill>
              </a:rPr>
              <a:t>Marambio</a:t>
            </a:r>
            <a:r>
              <a:rPr lang="en-GB" dirty="0">
                <a:solidFill>
                  <a:prstClr val="white"/>
                </a:solidFill>
              </a:rPr>
              <a:t> &amp; </a:t>
            </a:r>
            <a:r>
              <a:rPr lang="en-GB" dirty="0" err="1">
                <a:solidFill>
                  <a:prstClr val="white"/>
                </a:solidFill>
              </a:rPr>
              <a:t>Asociados</a:t>
            </a:r>
            <a:r>
              <a:rPr lang="en-GB" dirty="0">
                <a:solidFill>
                  <a:prstClr val="white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74553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Slid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113" y="295200"/>
            <a:ext cx="6845093" cy="5988439"/>
          </a:xfrm>
        </p:spPr>
        <p:txBody>
          <a:bodyPr>
            <a:no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</a:defRPr>
            </a:lvl1pPr>
            <a:lvl2pPr marL="0" indent="0">
              <a:buNone/>
              <a:tabLst/>
              <a:defRPr sz="3000" b="0">
                <a:solidFill>
                  <a:schemeClr val="bg1"/>
                </a:solidFill>
              </a:defRPr>
            </a:lvl2pPr>
            <a:lvl3pPr marL="274638" indent="-274638">
              <a:buFont typeface="Arial" pitchFamily="34" charset="0"/>
              <a:buChar char="•"/>
              <a:defRPr sz="3000" b="0">
                <a:solidFill>
                  <a:schemeClr val="bg1"/>
                </a:solidFill>
              </a:defRPr>
            </a:lvl3pPr>
            <a:lvl4pPr>
              <a:defRPr sz="3000" b="0">
                <a:solidFill>
                  <a:schemeClr val="bg1"/>
                </a:solidFill>
              </a:defRPr>
            </a:lvl4pPr>
            <a:lvl5pPr>
              <a:defRPr sz="3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971996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chemeClr val="bg1"/>
                </a:solidFill>
              </a:defRPr>
            </a:lvl1pPr>
          </a:lstStyle>
          <a:p>
            <a:fld id="{95CC1D26-A9BD-4BDE-BDD9-08EDBAE96860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GB">
                <a:solidFill>
                  <a:prstClr val="white"/>
                </a:solidFill>
              </a:rPr>
              <a:t>©2016  </a:t>
            </a:r>
            <a:r>
              <a:rPr lang="en-GB" dirty="0">
                <a:solidFill>
                  <a:prstClr val="white"/>
                </a:solidFill>
              </a:rPr>
              <a:t>Lara </a:t>
            </a:r>
            <a:r>
              <a:rPr lang="en-GB" dirty="0" err="1">
                <a:solidFill>
                  <a:prstClr val="white"/>
                </a:solidFill>
              </a:rPr>
              <a:t>Marambio</a:t>
            </a:r>
            <a:r>
              <a:rPr lang="en-GB" dirty="0">
                <a:solidFill>
                  <a:prstClr val="white"/>
                </a:solidFill>
              </a:rPr>
              <a:t> &amp; </a:t>
            </a:r>
            <a:r>
              <a:rPr lang="en-GB" dirty="0" err="1">
                <a:solidFill>
                  <a:prstClr val="white"/>
                </a:solidFill>
              </a:rPr>
              <a:t>Asociados</a:t>
            </a:r>
            <a:r>
              <a:rPr lang="en-GB" dirty="0">
                <a:solidFill>
                  <a:prstClr val="white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1912811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113" y="1812926"/>
            <a:ext cx="8388000" cy="4345991"/>
          </a:xfrm>
        </p:spPr>
        <p:txBody>
          <a:bodyPr>
            <a:noAutofit/>
          </a:bodyPr>
          <a:lstStyle>
            <a:lvl1pPr marL="0" indent="0">
              <a:spcBef>
                <a:spcPts val="180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</a:defRPr>
            </a:lvl1pPr>
            <a:lvl2pPr marL="268288" indent="-268288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>
                <a:solidFill>
                  <a:schemeClr val="bg1"/>
                </a:solidFill>
              </a:defRPr>
            </a:lvl2pPr>
            <a:lvl3pPr marL="274638" indent="-274638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 sz="1800" b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−"/>
              <a:defRPr sz="1800" b="0">
                <a:solidFill>
                  <a:schemeClr val="bg1"/>
                </a:solidFill>
              </a:defRPr>
            </a:lvl4pPr>
            <a:lvl5pPr marL="806450" indent="-26670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−"/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370113" y="295200"/>
            <a:ext cx="8388000" cy="144141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sz="30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971996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chemeClr val="bg1"/>
                </a:solidFill>
              </a:defRPr>
            </a:lvl1pPr>
          </a:lstStyle>
          <a:p>
            <a:fld id="{95CC1D26-A9BD-4BDE-BDD9-08EDBAE96860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GB">
                <a:solidFill>
                  <a:prstClr val="white"/>
                </a:solidFill>
              </a:rPr>
              <a:t>©2016  </a:t>
            </a:r>
            <a:r>
              <a:rPr lang="en-GB" dirty="0">
                <a:solidFill>
                  <a:prstClr val="white"/>
                </a:solidFill>
              </a:rPr>
              <a:t>Lara </a:t>
            </a:r>
            <a:r>
              <a:rPr lang="en-GB" dirty="0" err="1">
                <a:solidFill>
                  <a:prstClr val="white"/>
                </a:solidFill>
              </a:rPr>
              <a:t>Marambio</a:t>
            </a:r>
            <a:r>
              <a:rPr lang="en-GB" dirty="0">
                <a:solidFill>
                  <a:prstClr val="white"/>
                </a:solidFill>
              </a:rPr>
              <a:t> &amp; </a:t>
            </a:r>
            <a:r>
              <a:rPr lang="en-GB" dirty="0" err="1">
                <a:solidFill>
                  <a:prstClr val="white"/>
                </a:solidFill>
              </a:rPr>
              <a:t>Asociados</a:t>
            </a:r>
            <a:r>
              <a:rPr lang="en-GB" dirty="0">
                <a:solidFill>
                  <a:prstClr val="white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1019610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735808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113" y="1812926"/>
            <a:ext cx="8388000" cy="4345991"/>
          </a:xfrm>
        </p:spPr>
        <p:txBody>
          <a:bodyPr>
            <a:noAutofit/>
          </a:bodyPr>
          <a:lstStyle>
            <a:lvl1pPr marL="0" indent="0">
              <a:spcBef>
                <a:spcPts val="1800"/>
              </a:spcBef>
              <a:spcAft>
                <a:spcPts val="0"/>
              </a:spcAft>
              <a:buNone/>
              <a:defRPr sz="1800" b="0">
                <a:solidFill>
                  <a:schemeClr val="tx2"/>
                </a:solidFill>
              </a:defRPr>
            </a:lvl1pPr>
            <a:lvl2pPr marL="268288" indent="-268288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>
                <a:solidFill>
                  <a:schemeClr val="tx2"/>
                </a:solidFill>
              </a:defRPr>
            </a:lvl2pPr>
            <a:lvl3pPr marL="274638" indent="-274638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 sz="1800" b="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−"/>
              <a:defRPr sz="1800" b="0">
                <a:solidFill>
                  <a:schemeClr val="tx2"/>
                </a:solidFill>
              </a:defRPr>
            </a:lvl4pPr>
            <a:lvl5pPr marL="806450" indent="-26670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−"/>
              <a:defRPr sz="18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370113" y="295200"/>
            <a:ext cx="8388000" cy="144141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971996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/>
              <a:t>©2016  </a:t>
            </a:r>
            <a:r>
              <a:rPr lang="en-GB" dirty="0"/>
              <a:t>Lara </a:t>
            </a:r>
            <a:r>
              <a:rPr lang="en-GB" dirty="0" err="1"/>
              <a:t>Marambio</a:t>
            </a:r>
            <a:r>
              <a:rPr lang="en-GB" dirty="0"/>
              <a:t> &amp; </a:t>
            </a:r>
            <a:r>
              <a:rPr lang="en-GB" dirty="0" err="1"/>
              <a:t>Asociados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49318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FF8E-C2F9-4E6C-BA9A-09AA2DC9FDDC}" type="datetimeFigureOut">
              <a:rPr lang="es-VE" smtClean="0"/>
              <a:t>3/4/2019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63D5-6F5B-4D4E-9575-ADF8CE827B1C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644676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213" y="1812926"/>
            <a:ext cx="8415313" cy="973133"/>
          </a:xfrm>
        </p:spPr>
        <p:txBody>
          <a:bodyPr anchor="t">
            <a:noAutofit/>
          </a:bodyPr>
          <a:lstStyle>
            <a:lvl1pPr algn="l">
              <a:defRPr sz="6000" b="0" cap="none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971996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chemeClr val="bg1"/>
                </a:solidFill>
              </a:defRPr>
            </a:lvl1pPr>
          </a:lstStyle>
          <a:p>
            <a:fld id="{95CC1D26-A9BD-4BDE-BDD9-08EDBAE96860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GB">
                <a:solidFill>
                  <a:prstClr val="white"/>
                </a:solidFill>
              </a:rPr>
              <a:t>©2016  </a:t>
            </a:r>
            <a:r>
              <a:rPr lang="en-GB" dirty="0">
                <a:solidFill>
                  <a:prstClr val="white"/>
                </a:solidFill>
              </a:rPr>
              <a:t>Lara </a:t>
            </a:r>
            <a:r>
              <a:rPr lang="en-GB" dirty="0" err="1">
                <a:solidFill>
                  <a:prstClr val="white"/>
                </a:solidFill>
              </a:rPr>
              <a:t>Marambio</a:t>
            </a:r>
            <a:r>
              <a:rPr lang="en-GB" dirty="0">
                <a:solidFill>
                  <a:prstClr val="white"/>
                </a:solidFill>
              </a:rPr>
              <a:t> &amp; </a:t>
            </a:r>
            <a:r>
              <a:rPr lang="en-GB" dirty="0" err="1">
                <a:solidFill>
                  <a:prstClr val="white"/>
                </a:solidFill>
              </a:rPr>
              <a:t>Asociados</a:t>
            </a:r>
            <a:r>
              <a:rPr lang="en-GB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7188" y="2787771"/>
            <a:ext cx="8429654" cy="3200080"/>
          </a:xfrm>
        </p:spPr>
        <p:txBody>
          <a:bodyPr>
            <a:no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875400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213" y="1812926"/>
            <a:ext cx="8415313" cy="973133"/>
          </a:xfrm>
        </p:spPr>
        <p:txBody>
          <a:bodyPr anchor="t">
            <a:noAutofit/>
          </a:bodyPr>
          <a:lstStyle>
            <a:lvl1pPr algn="l">
              <a:defRPr sz="6000" b="0" cap="none" baseline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971996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chemeClr val="bg1"/>
                </a:solidFill>
              </a:defRPr>
            </a:lvl1pPr>
          </a:lstStyle>
          <a:p>
            <a:fld id="{95CC1D26-A9BD-4BDE-BDD9-08EDBAE96860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GB">
                <a:solidFill>
                  <a:prstClr val="white"/>
                </a:solidFill>
              </a:rPr>
              <a:t>©2016  </a:t>
            </a:r>
            <a:r>
              <a:rPr lang="en-GB" dirty="0">
                <a:solidFill>
                  <a:prstClr val="white"/>
                </a:solidFill>
              </a:rPr>
              <a:t>Lara </a:t>
            </a:r>
            <a:r>
              <a:rPr lang="en-GB" dirty="0" err="1">
                <a:solidFill>
                  <a:prstClr val="white"/>
                </a:solidFill>
              </a:rPr>
              <a:t>Marambio</a:t>
            </a:r>
            <a:r>
              <a:rPr lang="en-GB" dirty="0">
                <a:solidFill>
                  <a:prstClr val="white"/>
                </a:solidFill>
              </a:rPr>
              <a:t> &amp; </a:t>
            </a:r>
            <a:r>
              <a:rPr lang="en-GB" dirty="0" err="1">
                <a:solidFill>
                  <a:prstClr val="white"/>
                </a:solidFill>
              </a:rPr>
              <a:t>Asociados</a:t>
            </a:r>
            <a:r>
              <a:rPr lang="en-GB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7188" y="2787771"/>
            <a:ext cx="8429654" cy="3200080"/>
          </a:xfrm>
        </p:spPr>
        <p:txBody>
          <a:bodyPr>
            <a:no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212046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3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213" y="1812926"/>
            <a:ext cx="8415313" cy="973133"/>
          </a:xfrm>
        </p:spPr>
        <p:txBody>
          <a:bodyPr anchor="t">
            <a:noAutofit/>
          </a:bodyPr>
          <a:lstStyle>
            <a:lvl1pPr algn="l">
              <a:defRPr sz="6000" b="0" cap="none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971996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chemeClr val="bg1"/>
                </a:solidFill>
              </a:defRPr>
            </a:lvl1pPr>
          </a:lstStyle>
          <a:p>
            <a:fld id="{95CC1D26-A9BD-4BDE-BDD9-08EDBAE96860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en-GB">
                <a:solidFill>
                  <a:prstClr val="white"/>
                </a:solidFill>
              </a:rPr>
              <a:t>©2016  </a:t>
            </a:r>
            <a:r>
              <a:rPr lang="en-GB" dirty="0">
                <a:solidFill>
                  <a:prstClr val="white"/>
                </a:solidFill>
              </a:rPr>
              <a:t>Lara </a:t>
            </a:r>
            <a:r>
              <a:rPr lang="en-GB" dirty="0" err="1">
                <a:solidFill>
                  <a:prstClr val="white"/>
                </a:solidFill>
              </a:rPr>
              <a:t>Marambio</a:t>
            </a:r>
            <a:r>
              <a:rPr lang="en-GB" dirty="0">
                <a:solidFill>
                  <a:prstClr val="white"/>
                </a:solidFill>
              </a:rPr>
              <a:t> &amp; </a:t>
            </a:r>
            <a:r>
              <a:rPr lang="en-GB" dirty="0" err="1">
                <a:solidFill>
                  <a:prstClr val="white"/>
                </a:solidFill>
              </a:rPr>
              <a:t>Asociados</a:t>
            </a:r>
            <a:r>
              <a:rPr lang="en-GB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7188" y="2787771"/>
            <a:ext cx="8429654" cy="3200080"/>
          </a:xfrm>
        </p:spPr>
        <p:txBody>
          <a:bodyPr>
            <a:no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818554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38" y="1812925"/>
            <a:ext cx="8348667" cy="758819"/>
          </a:xfrm>
        </p:spPr>
        <p:txBody>
          <a:bodyPr anchor="t">
            <a:noAutofit/>
          </a:bodyPr>
          <a:lstStyle>
            <a:lvl1pPr algn="l">
              <a:defRPr sz="48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971996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/>
              <a:t>©2016  </a:t>
            </a:r>
            <a:r>
              <a:rPr lang="en-GB" dirty="0"/>
              <a:t>Lara </a:t>
            </a:r>
            <a:r>
              <a:rPr lang="en-GB" dirty="0" err="1"/>
              <a:t>Marambio</a:t>
            </a:r>
            <a:r>
              <a:rPr lang="en-GB" dirty="0"/>
              <a:t> &amp; </a:t>
            </a:r>
            <a:r>
              <a:rPr lang="en-GB" dirty="0" err="1"/>
              <a:t>Asociados</a:t>
            </a:r>
            <a:r>
              <a:rPr lang="en-GB" dirty="0"/>
              <a:t>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6738" y="2571744"/>
            <a:ext cx="8348667" cy="3200080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1379298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37" y="1812926"/>
            <a:ext cx="2776504" cy="544505"/>
          </a:xfrm>
        </p:spPr>
        <p:txBody>
          <a:bodyPr anchor="t">
            <a:noAutofit/>
          </a:bodyPr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971996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/>
              <a:t>©2016  </a:t>
            </a:r>
            <a:r>
              <a:rPr lang="en-GB" dirty="0"/>
              <a:t>Lara </a:t>
            </a:r>
            <a:r>
              <a:rPr lang="en-GB" dirty="0" err="1"/>
              <a:t>Marambio</a:t>
            </a:r>
            <a:r>
              <a:rPr lang="en-GB" dirty="0"/>
              <a:t> &amp; </a:t>
            </a:r>
            <a:r>
              <a:rPr lang="en-GB" dirty="0" err="1"/>
              <a:t>Asociados</a:t>
            </a:r>
            <a:r>
              <a:rPr lang="en-GB" dirty="0"/>
              <a:t>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6738" y="2374056"/>
            <a:ext cx="2776503" cy="3555275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693103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971996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/>
              <a:t>©2016  </a:t>
            </a:r>
            <a:r>
              <a:rPr lang="en-GB" dirty="0"/>
              <a:t>Lara </a:t>
            </a:r>
            <a:r>
              <a:rPr lang="en-GB" dirty="0" err="1"/>
              <a:t>Marambio</a:t>
            </a:r>
            <a:r>
              <a:rPr lang="en-GB" dirty="0"/>
              <a:t> &amp; </a:t>
            </a:r>
            <a:r>
              <a:rPr lang="en-GB" dirty="0" err="1"/>
              <a:t>Asociados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2805529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4"/>
          <p:cNvSpPr/>
          <p:nvPr userDrawn="1"/>
        </p:nvSpPr>
        <p:spPr>
          <a:xfrm>
            <a:off x="-21014" y="0"/>
            <a:ext cx="6588224" cy="6858000"/>
          </a:xfrm>
          <a:custGeom>
            <a:avLst/>
            <a:gdLst/>
            <a:ahLst/>
            <a:cxnLst/>
            <a:rect l="l" t="t" r="r" b="b"/>
            <a:pathLst>
              <a:path w="8471535" h="6094095">
                <a:moveTo>
                  <a:pt x="8470174" y="0"/>
                </a:moveTo>
                <a:lnTo>
                  <a:pt x="771" y="0"/>
                </a:lnTo>
                <a:lnTo>
                  <a:pt x="458" y="850"/>
                </a:lnTo>
                <a:lnTo>
                  <a:pt x="0" y="17800"/>
                </a:lnTo>
                <a:lnTo>
                  <a:pt x="0" y="6064736"/>
                </a:lnTo>
                <a:lnTo>
                  <a:pt x="458" y="6081686"/>
                </a:lnTo>
                <a:lnTo>
                  <a:pt x="3664" y="6090390"/>
                </a:lnTo>
                <a:lnTo>
                  <a:pt x="12368" y="6093597"/>
                </a:lnTo>
                <a:lnTo>
                  <a:pt x="29318" y="6094055"/>
                </a:lnTo>
                <a:lnTo>
                  <a:pt x="8441627" y="6094055"/>
                </a:lnTo>
                <a:lnTo>
                  <a:pt x="8458577" y="6093597"/>
                </a:lnTo>
                <a:lnTo>
                  <a:pt x="8467281" y="6090390"/>
                </a:lnTo>
                <a:lnTo>
                  <a:pt x="8470488" y="6081686"/>
                </a:lnTo>
                <a:lnTo>
                  <a:pt x="8470946" y="6064736"/>
                </a:lnTo>
                <a:lnTo>
                  <a:pt x="8470946" y="17800"/>
                </a:lnTo>
                <a:lnTo>
                  <a:pt x="8470488" y="850"/>
                </a:lnTo>
                <a:lnTo>
                  <a:pt x="8470174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175956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 descr="DEL_PRI_RGB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0990" y="332656"/>
            <a:ext cx="1720800" cy="32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32547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 userDrawn="1"/>
        </p:nvCxnSpPr>
        <p:spPr>
          <a:xfrm>
            <a:off x="-858838" y="6303963"/>
            <a:ext cx="720725" cy="1587"/>
          </a:xfrm>
          <a:prstGeom prst="straightConnector1">
            <a:avLst/>
          </a:prstGeom>
          <a:ln w="19050" cap="sq">
            <a:solidFill>
              <a:schemeClr val="bg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 userDrawn="1"/>
        </p:nvCxnSpPr>
        <p:spPr>
          <a:xfrm>
            <a:off x="354013" y="7010400"/>
            <a:ext cx="0" cy="360363"/>
          </a:xfrm>
          <a:prstGeom prst="straightConnector1">
            <a:avLst/>
          </a:prstGeom>
          <a:ln w="19050" cap="sq">
            <a:solidFill>
              <a:schemeClr val="bg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 userDrawn="1"/>
        </p:nvCxnSpPr>
        <p:spPr>
          <a:xfrm>
            <a:off x="8777288" y="7010400"/>
            <a:ext cx="0" cy="360363"/>
          </a:xfrm>
          <a:prstGeom prst="straightConnector1">
            <a:avLst/>
          </a:prstGeom>
          <a:ln w="19050" cap="sq">
            <a:solidFill>
              <a:schemeClr val="bg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 userDrawn="1"/>
        </p:nvCxnSpPr>
        <p:spPr>
          <a:xfrm>
            <a:off x="-858838" y="1258888"/>
            <a:ext cx="720725" cy="1587"/>
          </a:xfrm>
          <a:prstGeom prst="straightConnector1">
            <a:avLst/>
          </a:prstGeom>
          <a:ln w="19050" cap="sq">
            <a:solidFill>
              <a:schemeClr val="bg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 userDrawn="1"/>
        </p:nvCxnSpPr>
        <p:spPr>
          <a:xfrm>
            <a:off x="-858838" y="763588"/>
            <a:ext cx="720725" cy="1587"/>
          </a:xfrm>
          <a:prstGeom prst="straightConnector1">
            <a:avLst/>
          </a:prstGeom>
          <a:ln w="19050" cap="sq">
            <a:solidFill>
              <a:schemeClr val="bg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 userDrawn="1"/>
        </p:nvCxnSpPr>
        <p:spPr>
          <a:xfrm>
            <a:off x="4392613" y="7010400"/>
            <a:ext cx="0" cy="360363"/>
          </a:xfrm>
          <a:prstGeom prst="straightConnector1">
            <a:avLst/>
          </a:prstGeom>
          <a:ln w="19050" cap="sq">
            <a:solidFill>
              <a:schemeClr val="bg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 userDrawn="1"/>
        </p:nvCxnSpPr>
        <p:spPr>
          <a:xfrm>
            <a:off x="4751388" y="7010400"/>
            <a:ext cx="0" cy="360363"/>
          </a:xfrm>
          <a:prstGeom prst="straightConnector1">
            <a:avLst/>
          </a:prstGeom>
          <a:ln w="19050" cap="sq">
            <a:solidFill>
              <a:schemeClr val="bg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4"/>
          <p:cNvSpPr txBox="1">
            <a:spLocks noChangeArrowheads="1"/>
          </p:cNvSpPr>
          <p:nvPr userDrawn="1"/>
        </p:nvSpPr>
        <p:spPr bwMode="auto">
          <a:xfrm>
            <a:off x="-1817688" y="6581775"/>
            <a:ext cx="16795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spcAft>
                <a:spcPts val="300"/>
              </a:spcAft>
            </a:pPr>
            <a:r>
              <a:rPr lang="en-US" altLang="es-VE" sz="900">
                <a:solidFill>
                  <a:prstClr val="white"/>
                </a:solidFill>
              </a:rPr>
              <a:t>White markers indicate position of Deloitte Drawing Guides</a:t>
            </a:r>
          </a:p>
        </p:txBody>
      </p:sp>
      <p:sp>
        <p:nvSpPr>
          <p:cNvPr id="14" name="TextBox 15"/>
          <p:cNvSpPr txBox="1">
            <a:spLocks noChangeArrowheads="1"/>
          </p:cNvSpPr>
          <p:nvPr userDrawn="1"/>
        </p:nvSpPr>
        <p:spPr bwMode="auto">
          <a:xfrm>
            <a:off x="-941388" y="896938"/>
            <a:ext cx="8032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spcAft>
                <a:spcPts val="300"/>
              </a:spcAft>
            </a:pPr>
            <a:r>
              <a:rPr lang="en-US" altLang="es-VE" sz="700">
                <a:solidFill>
                  <a:prstClr val="white"/>
                </a:solidFill>
              </a:rPr>
              <a:t>7.40 cm</a:t>
            </a:r>
          </a:p>
          <a:p>
            <a:pPr algn="r">
              <a:spcAft>
                <a:spcPts val="300"/>
              </a:spcAft>
            </a:pPr>
            <a:r>
              <a:rPr lang="en-US" altLang="es-VE" sz="700">
                <a:solidFill>
                  <a:prstClr val="white"/>
                </a:solidFill>
              </a:rPr>
              <a:t>2.91 Inches</a:t>
            </a:r>
          </a:p>
        </p:txBody>
      </p:sp>
      <p:sp>
        <p:nvSpPr>
          <p:cNvPr id="15" name="TextBox 16"/>
          <p:cNvSpPr txBox="1">
            <a:spLocks noChangeArrowheads="1"/>
          </p:cNvSpPr>
          <p:nvPr userDrawn="1"/>
        </p:nvSpPr>
        <p:spPr bwMode="auto">
          <a:xfrm>
            <a:off x="-941388" y="1377950"/>
            <a:ext cx="8032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spcAft>
                <a:spcPts val="300"/>
              </a:spcAft>
            </a:pPr>
            <a:r>
              <a:rPr lang="en-US" altLang="es-VE" sz="700">
                <a:solidFill>
                  <a:prstClr val="white"/>
                </a:solidFill>
              </a:rPr>
              <a:t>6.00 cm</a:t>
            </a:r>
          </a:p>
          <a:p>
            <a:pPr algn="r">
              <a:spcAft>
                <a:spcPts val="300"/>
              </a:spcAft>
            </a:pPr>
            <a:r>
              <a:rPr lang="en-US" altLang="es-VE" sz="700">
                <a:solidFill>
                  <a:prstClr val="white"/>
                </a:solidFill>
              </a:rPr>
              <a:t>2.36 Inches</a:t>
            </a:r>
          </a:p>
        </p:txBody>
      </p:sp>
      <p:sp>
        <p:nvSpPr>
          <p:cNvPr id="16" name="TextBox 17"/>
          <p:cNvSpPr txBox="1">
            <a:spLocks noChangeArrowheads="1"/>
          </p:cNvSpPr>
          <p:nvPr userDrawn="1"/>
        </p:nvSpPr>
        <p:spPr bwMode="auto">
          <a:xfrm>
            <a:off x="-941388" y="5921375"/>
            <a:ext cx="8032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/>
          <a:p>
            <a:pPr algn="r">
              <a:spcAft>
                <a:spcPts val="300"/>
              </a:spcAft>
            </a:pPr>
            <a:r>
              <a:rPr lang="en-US" altLang="es-VE" sz="700">
                <a:solidFill>
                  <a:prstClr val="white"/>
                </a:solidFill>
              </a:rPr>
              <a:t>8.00 cm</a:t>
            </a:r>
          </a:p>
          <a:p>
            <a:pPr algn="r">
              <a:spcAft>
                <a:spcPts val="300"/>
              </a:spcAft>
            </a:pPr>
            <a:r>
              <a:rPr lang="en-US" altLang="es-VE" sz="700">
                <a:solidFill>
                  <a:prstClr val="white"/>
                </a:solidFill>
              </a:rPr>
              <a:t>3.15 Inches</a:t>
            </a:r>
          </a:p>
        </p:txBody>
      </p:sp>
      <p:sp>
        <p:nvSpPr>
          <p:cNvPr id="17" name="TextBox 18"/>
          <p:cNvSpPr txBox="1">
            <a:spLocks noChangeArrowheads="1"/>
          </p:cNvSpPr>
          <p:nvPr userDrawn="1"/>
        </p:nvSpPr>
        <p:spPr bwMode="auto">
          <a:xfrm>
            <a:off x="358775" y="7067550"/>
            <a:ext cx="8032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es-VE" sz="700">
                <a:solidFill>
                  <a:prstClr val="white"/>
                </a:solidFill>
                <a:sym typeface="Wingdings" panose="05000000000000000000" pitchFamily="2" charset="2"/>
              </a:rPr>
              <a:t></a:t>
            </a:r>
            <a:r>
              <a:rPr lang="en-US" altLang="es-VE" sz="700">
                <a:solidFill>
                  <a:prstClr val="white"/>
                </a:solidFill>
              </a:rPr>
              <a:t>11.70 cm</a:t>
            </a:r>
          </a:p>
          <a:p>
            <a:pPr>
              <a:spcAft>
                <a:spcPts val="300"/>
              </a:spcAft>
            </a:pPr>
            <a:r>
              <a:rPr lang="en-US" altLang="es-VE" sz="700">
                <a:solidFill>
                  <a:prstClr val="white"/>
                </a:solidFill>
                <a:sym typeface="Wingdings" panose="05000000000000000000" pitchFamily="2" charset="2"/>
              </a:rPr>
              <a:t> 4.61 inches</a:t>
            </a:r>
            <a:endParaRPr lang="en-US" altLang="es-VE" sz="700">
              <a:solidFill>
                <a:prstClr val="white"/>
              </a:solidFill>
            </a:endParaRPr>
          </a:p>
        </p:txBody>
      </p:sp>
      <p:sp>
        <p:nvSpPr>
          <p:cNvPr id="18" name="TextBox 19"/>
          <p:cNvSpPr txBox="1">
            <a:spLocks noChangeArrowheads="1"/>
          </p:cNvSpPr>
          <p:nvPr userDrawn="1"/>
        </p:nvSpPr>
        <p:spPr bwMode="auto">
          <a:xfrm>
            <a:off x="3578225" y="7067550"/>
            <a:ext cx="8032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spcAft>
                <a:spcPts val="300"/>
              </a:spcAft>
            </a:pPr>
            <a:r>
              <a:rPr lang="en-US" altLang="es-VE" sz="700">
                <a:solidFill>
                  <a:prstClr val="white"/>
                </a:solidFill>
              </a:rPr>
              <a:t>0.50 cm </a:t>
            </a:r>
            <a:r>
              <a:rPr lang="en-US" altLang="es-VE" sz="700">
                <a:solidFill>
                  <a:prstClr val="white"/>
                </a:solidFill>
                <a:sym typeface="Wingdings" panose="05000000000000000000" pitchFamily="2" charset="2"/>
              </a:rPr>
              <a:t></a:t>
            </a:r>
          </a:p>
          <a:p>
            <a:pPr algn="r">
              <a:spcAft>
                <a:spcPts val="300"/>
              </a:spcAft>
            </a:pPr>
            <a:r>
              <a:rPr lang="en-US" altLang="es-VE" sz="700">
                <a:solidFill>
                  <a:prstClr val="white"/>
                </a:solidFill>
                <a:sym typeface="Wingdings" panose="05000000000000000000" pitchFamily="2" charset="2"/>
              </a:rPr>
              <a:t>0.2 inches </a:t>
            </a:r>
            <a:endParaRPr lang="en-US" altLang="es-VE" sz="700">
              <a:solidFill>
                <a:prstClr val="white"/>
              </a:solidFill>
            </a:endParaRPr>
          </a:p>
        </p:txBody>
      </p:sp>
      <p:sp>
        <p:nvSpPr>
          <p:cNvPr id="19" name="TextBox 20"/>
          <p:cNvSpPr txBox="1">
            <a:spLocks noChangeArrowheads="1"/>
          </p:cNvSpPr>
          <p:nvPr userDrawn="1"/>
        </p:nvSpPr>
        <p:spPr bwMode="auto">
          <a:xfrm>
            <a:off x="4762500" y="7067550"/>
            <a:ext cx="8032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Aft>
                <a:spcPts val="300"/>
              </a:spcAft>
              <a:buFont typeface="Wingdings" panose="05000000000000000000" pitchFamily="2" charset="2"/>
              <a:buChar char="ß"/>
            </a:pPr>
            <a:r>
              <a:rPr lang="en-US" altLang="es-VE" sz="700">
                <a:solidFill>
                  <a:prstClr val="white"/>
                </a:solidFill>
              </a:rPr>
              <a:t>0.50 cm</a:t>
            </a:r>
          </a:p>
          <a:p>
            <a:pPr>
              <a:spcAft>
                <a:spcPts val="300"/>
              </a:spcAft>
            </a:pPr>
            <a:r>
              <a:rPr lang="en-US" altLang="es-VE" sz="700">
                <a:solidFill>
                  <a:prstClr val="white"/>
                </a:solidFill>
                <a:sym typeface="Wingdings" panose="05000000000000000000" pitchFamily="2" charset="2"/>
              </a:rPr>
              <a:t> 0.2 inches</a:t>
            </a:r>
            <a:endParaRPr lang="en-US" altLang="es-VE" sz="700">
              <a:solidFill>
                <a:prstClr val="white"/>
              </a:solidFill>
            </a:endParaRPr>
          </a:p>
        </p:txBody>
      </p:sp>
      <p:sp>
        <p:nvSpPr>
          <p:cNvPr id="20" name="TextBox 21"/>
          <p:cNvSpPr txBox="1">
            <a:spLocks noChangeArrowheads="1"/>
          </p:cNvSpPr>
          <p:nvPr userDrawn="1"/>
        </p:nvSpPr>
        <p:spPr bwMode="auto">
          <a:xfrm>
            <a:off x="7970838" y="7067550"/>
            <a:ext cx="8032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spcAft>
                <a:spcPts val="300"/>
              </a:spcAft>
            </a:pPr>
            <a:r>
              <a:rPr lang="en-US" altLang="es-VE" sz="700">
                <a:solidFill>
                  <a:prstClr val="white"/>
                </a:solidFill>
              </a:rPr>
              <a:t>11.70 cm </a:t>
            </a:r>
            <a:r>
              <a:rPr lang="en-US" altLang="es-VE" sz="700">
                <a:solidFill>
                  <a:prstClr val="white"/>
                </a:solidFill>
                <a:sym typeface="Wingdings" panose="05000000000000000000" pitchFamily="2" charset="2"/>
              </a:rPr>
              <a:t></a:t>
            </a:r>
            <a:endParaRPr lang="en-US" altLang="es-VE" sz="700">
              <a:solidFill>
                <a:prstClr val="white"/>
              </a:solidFill>
            </a:endParaRPr>
          </a:p>
          <a:p>
            <a:pPr algn="r">
              <a:spcAft>
                <a:spcPts val="300"/>
              </a:spcAft>
            </a:pPr>
            <a:r>
              <a:rPr lang="en-US" altLang="es-VE" sz="700">
                <a:solidFill>
                  <a:prstClr val="white"/>
                </a:solidFill>
                <a:sym typeface="Wingdings" panose="05000000000000000000" pitchFamily="2" charset="2"/>
              </a:rPr>
              <a:t> 4.61 inches </a:t>
            </a:r>
            <a:endParaRPr lang="en-US" altLang="es-VE" sz="700">
              <a:solidFill>
                <a:prstClr val="white"/>
              </a:solidFill>
            </a:endParaRPr>
          </a:p>
        </p:txBody>
      </p:sp>
      <p:cxnSp>
        <p:nvCxnSpPr>
          <p:cNvPr id="21" name="Straight Arrow Connector 20"/>
          <p:cNvCxnSpPr/>
          <p:nvPr userDrawn="1"/>
        </p:nvCxnSpPr>
        <p:spPr>
          <a:xfrm rot="5400000" flipH="1" flipV="1">
            <a:off x="-234157" y="1308894"/>
            <a:ext cx="92075" cy="1588"/>
          </a:xfrm>
          <a:prstGeom prst="straightConnector1">
            <a:avLst/>
          </a:prstGeom>
          <a:ln w="3175">
            <a:solidFill>
              <a:schemeClr val="bg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 userDrawn="1"/>
        </p:nvCxnSpPr>
        <p:spPr>
          <a:xfrm rot="5400000" flipH="1" flipV="1">
            <a:off x="-234157" y="812007"/>
            <a:ext cx="92075" cy="1588"/>
          </a:xfrm>
          <a:prstGeom prst="straightConnector1">
            <a:avLst/>
          </a:prstGeom>
          <a:ln w="3175">
            <a:solidFill>
              <a:schemeClr val="bg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 userDrawn="1"/>
        </p:nvCxnSpPr>
        <p:spPr>
          <a:xfrm rot="5400000" flipH="1" flipV="1">
            <a:off x="-234157" y="6241257"/>
            <a:ext cx="92075" cy="1588"/>
          </a:xfrm>
          <a:prstGeom prst="straightConnector1">
            <a:avLst/>
          </a:prstGeom>
          <a:ln w="3175">
            <a:solidFill>
              <a:schemeClr val="bg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utoShape 4"/>
          <p:cNvSpPr>
            <a:spLocks/>
          </p:cNvSpPr>
          <p:nvPr userDrawn="1"/>
        </p:nvSpPr>
        <p:spPr bwMode="gray">
          <a:xfrm>
            <a:off x="-1541463" y="0"/>
            <a:ext cx="1403350" cy="6921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700" b="1" dirty="0">
                <a:solidFill>
                  <a:prstClr val="white"/>
                </a:solidFill>
              </a:rPr>
              <a:t>To view Deloitte drawing guides:</a:t>
            </a:r>
          </a:p>
          <a:p>
            <a:pPr>
              <a:defRPr/>
            </a:pPr>
            <a:endParaRPr lang="en-US" sz="300" b="1" dirty="0">
              <a:solidFill>
                <a:prstClr val="white"/>
              </a:solidFill>
            </a:endParaRPr>
          </a:p>
          <a:p>
            <a:pPr marL="180975" indent="-180975">
              <a:buFont typeface="+mj-lt"/>
              <a:buAutoNum type="arabicPeriod"/>
              <a:defRPr/>
            </a:pPr>
            <a:r>
              <a:rPr lang="en-US" sz="700" dirty="0">
                <a:solidFill>
                  <a:prstClr val="white"/>
                </a:solidFill>
              </a:rPr>
              <a:t>Right-click on slide and select ’Grid and Guides...’</a:t>
            </a:r>
          </a:p>
          <a:p>
            <a:pPr marL="180975" indent="-180975">
              <a:buFont typeface="+mj-lt"/>
              <a:buAutoNum type="arabicPeriod"/>
              <a:defRPr/>
            </a:pPr>
            <a:r>
              <a:rPr lang="en-US" sz="700" dirty="0">
                <a:solidFill>
                  <a:prstClr val="white"/>
                </a:solidFill>
              </a:rPr>
              <a:t>Check ’Display drawing guides on screen’</a:t>
            </a:r>
          </a:p>
          <a:p>
            <a:pPr marL="180975" indent="-180975">
              <a:buFont typeface="+mj-lt"/>
              <a:buAutoNum type="arabicPeriod"/>
              <a:defRPr/>
            </a:pPr>
            <a:r>
              <a:rPr lang="en-US" sz="700" dirty="0">
                <a:solidFill>
                  <a:prstClr val="white"/>
                </a:solidFill>
              </a:rPr>
              <a:t>Select ’OK’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Subtitle0"/>
          <p:cNvSpPr>
            <a:spLocks noGrp="1"/>
          </p:cNvSpPr>
          <p:nvPr>
            <p:ph type="body" idx="13"/>
          </p:nvPr>
        </p:nvSpPr>
        <p:spPr>
          <a:xfrm>
            <a:off x="358775" y="765175"/>
            <a:ext cx="8424000" cy="307777"/>
          </a:xfrm>
        </p:spPr>
        <p:txBody>
          <a:bodyPr rtlCol="0">
            <a:sp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Content Placeholder 2"/>
          <p:cNvSpPr>
            <a:spLocks noGrp="1"/>
          </p:cNvSpPr>
          <p:nvPr>
            <p:ph idx="14"/>
          </p:nvPr>
        </p:nvSpPr>
        <p:spPr>
          <a:xfrm>
            <a:off x="361225" y="1268413"/>
            <a:ext cx="8424000" cy="5040311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720725" y="6597650"/>
            <a:ext cx="3671888" cy="125413"/>
          </a:xfrm>
        </p:spPr>
        <p:txBody>
          <a:bodyPr vert="horz" wrap="none" lIns="0" tIns="0" rIns="0" bIns="0" rtlCol="0" anchor="b" anchorCtr="0">
            <a:noAutofit/>
          </a:bodyPr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313131"/>
                </a:solidFill>
              </a:rPr>
              <a:t>Deloitte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358775" y="6597650"/>
            <a:ext cx="360363" cy="125413"/>
          </a:xfrm>
        </p:spPr>
        <p:txBody>
          <a:bodyPr lIns="0" tIns="0" rIns="0" bIns="0" anchor="b">
            <a:noAutofit/>
          </a:bodyPr>
          <a:lstStyle>
            <a:lvl1pPr>
              <a:defRPr b="1"/>
            </a:lvl1pPr>
          </a:lstStyle>
          <a:p>
            <a:fld id="{9FD30F40-96D2-47EA-8794-039D06F29519}" type="slidenum">
              <a:rPr lang="en-US" altLang="es-VE"/>
              <a:pPr/>
              <a:t>‹#›</a:t>
            </a:fld>
            <a:endParaRPr lang="en-US" altLang="es-VE"/>
          </a:p>
        </p:txBody>
      </p:sp>
    </p:spTree>
    <p:extLst>
      <p:ext uri="{BB962C8B-B14F-4D97-AF65-F5344CB8AC3E}">
        <p14:creationId xmlns:p14="http://schemas.microsoft.com/office/powerpoint/2010/main" val="10420251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"/>
            <a:ext cx="457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583" tIns="46792" rIns="93583" bIns="46792"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115" y="1828799"/>
            <a:ext cx="8392887" cy="4451121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200" b="0">
                <a:solidFill>
                  <a:schemeClr val="tx2"/>
                </a:solidFill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tabLst/>
              <a:defRPr sz="1200" b="1">
                <a:solidFill>
                  <a:schemeClr val="accent3"/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200" b="0">
                <a:solidFill>
                  <a:schemeClr val="tx2"/>
                </a:solidFill>
              </a:defRPr>
            </a:lvl3pPr>
            <a:lvl4pPr marL="138113" indent="-138113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 sz="1200"/>
            </a:lvl4pPr>
            <a:lvl5pPr marL="317500" indent="-171450">
              <a:lnSpc>
                <a:spcPct val="11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370115" y="332059"/>
            <a:ext cx="8392887" cy="108619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971996" y="6408000"/>
            <a:ext cx="792088" cy="252001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chemeClr val="tx2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114" y="6408000"/>
            <a:ext cx="7559473" cy="252001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Member Firms and DTTL: Insert appropriate copyright (Go Header &amp; Footer to edit this text)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41141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Rectangle 1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think-cell Slide" r:id="rId7" imgW="0" imgH="0" progId="">
                  <p:embed/>
                </p:oleObj>
              </mc:Choice>
              <mc:Fallback>
                <p:oleObj name="think-cell Slide" r:id="rId7" imgW="0" imgH="0" progId="">
                  <p:embed/>
                  <p:pic>
                    <p:nvPicPr>
                      <p:cNvPr id="3" name="Rectangle 1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A96B2407-E3DE-42EE-BB9A-9ADA55DC3674}" type="slidenum">
              <a:rPr lang="en-US">
                <a:solidFill>
                  <a:srgbClr val="002776"/>
                </a:solidFill>
              </a:rPr>
              <a:pPr/>
              <a:t>‹#›</a:t>
            </a:fld>
            <a:endParaRPr lang="en-US" dirty="0">
              <a:solidFill>
                <a:srgbClr val="002776"/>
              </a:solidFill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771525" y="6554788"/>
            <a:ext cx="4318000" cy="12913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>
                <a:solidFill>
                  <a:srgbClr val="002776"/>
                </a:solidFill>
              </a:rPr>
              <a:t>Deloitte PowerPoint timesaver – February 2012</a:t>
            </a:r>
            <a:endParaRPr lang="en-US" dirty="0">
              <a:solidFill>
                <a:srgbClr val="0027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407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FF8E-C2F9-4E6C-BA9A-09AA2DC9FDDC}" type="datetimeFigureOut">
              <a:rPr lang="es-VE" smtClean="0"/>
              <a:t>3/4/2019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63D5-6F5B-4D4E-9575-ADF8CE827B1C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238237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0000" y="6597650"/>
            <a:ext cx="3672613" cy="12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Deloitte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8775" y="6597650"/>
            <a:ext cx="360000" cy="12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0" b="1">
                <a:solidFill>
                  <a:srgbClr val="FFFFFF"/>
                </a:solidFill>
              </a:defRPr>
            </a:lvl1pPr>
          </a:lstStyle>
          <a:p>
            <a:fld id="{313880FF-B11A-4FA9-B5CC-7226C1B8517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960" y="1484784"/>
            <a:ext cx="3888796" cy="388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258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FF8E-C2F9-4E6C-BA9A-09AA2DC9FDDC}" type="datetimeFigureOut">
              <a:rPr lang="es-VE" smtClean="0"/>
              <a:t>3/4/2019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63D5-6F5B-4D4E-9575-ADF8CE827B1C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3314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FF8E-C2F9-4E6C-BA9A-09AA2DC9FDDC}" type="datetimeFigureOut">
              <a:rPr lang="es-VE" smtClean="0"/>
              <a:t>3/4/2019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63D5-6F5B-4D4E-9575-ADF8CE827B1C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9851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FF8E-C2F9-4E6C-BA9A-09AA2DC9FDDC}" type="datetimeFigureOut">
              <a:rPr lang="es-VE" smtClean="0"/>
              <a:t>3/4/2019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63D5-6F5B-4D4E-9575-ADF8CE827B1C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3131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FF8E-C2F9-4E6C-BA9A-09AA2DC9FDDC}" type="datetimeFigureOut">
              <a:rPr lang="es-VE" smtClean="0"/>
              <a:t>3/4/2019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63D5-6F5B-4D4E-9575-ADF8CE827B1C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7989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FF8E-C2F9-4E6C-BA9A-09AA2DC9FDDC}" type="datetimeFigureOut">
              <a:rPr lang="es-VE" smtClean="0"/>
              <a:t>3/4/2019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63D5-6F5B-4D4E-9575-ADF8CE827B1C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6912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0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2FF8E-C2F9-4E6C-BA9A-09AA2DC9FDDC}" type="datetimeFigureOut">
              <a:rPr lang="es-VE" smtClean="0"/>
              <a:t>3/4/2019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F63D5-6F5B-4D4E-9575-ADF8CE827B1C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8312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79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0113" y="295684"/>
            <a:ext cx="8388000" cy="151618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113" y="1809101"/>
            <a:ext cx="8388000" cy="45365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/>
              <a:t>©2016  </a:t>
            </a:r>
            <a:r>
              <a:rPr lang="en-GB" dirty="0"/>
              <a:t>Lara </a:t>
            </a:r>
            <a:r>
              <a:rPr lang="en-GB" dirty="0" err="1"/>
              <a:t>Marambio</a:t>
            </a:r>
            <a:r>
              <a:rPr lang="en-GB" dirty="0"/>
              <a:t> &amp; </a:t>
            </a:r>
            <a:r>
              <a:rPr lang="en-GB" dirty="0" err="1"/>
              <a:t>Asociados</a:t>
            </a:r>
            <a:r>
              <a:rPr lang="en-GB" dirty="0"/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971996" y="6407835"/>
            <a:ext cx="792088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6207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  <p:sldLayoutId id="2147483815" r:id="rId18"/>
    <p:sldLayoutId id="2147483816" r:id="rId19"/>
    <p:sldLayoutId id="2147483817" r:id="rId20"/>
    <p:sldLayoutId id="2147483818" r:id="rId21"/>
    <p:sldLayoutId id="2147483819" r:id="rId22"/>
    <p:sldLayoutId id="2147483820" r:id="rId23"/>
    <p:sldLayoutId id="2147483821" r:id="rId24"/>
    <p:sldLayoutId id="2147483822" r:id="rId25"/>
    <p:sldLayoutId id="2147483823" r:id="rId26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buFont typeface="Arial" pitchFamily="34" charset="0"/>
        <a:buNone/>
        <a:defRPr sz="18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266700" indent="-266700" algn="l" defTabSz="914400" rtl="0" eaLnBrk="1" latinLnBrk="0" hangingPunct="1">
        <a:spcBef>
          <a:spcPts val="1200"/>
        </a:spcBef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66700" indent="-266700" algn="l" defTabSz="914400" rtl="0" eaLnBrk="1" latinLnBrk="0" hangingPunct="1">
        <a:spcBef>
          <a:spcPts val="1200"/>
        </a:spcBef>
        <a:buFont typeface="Arial" pitchFamily="34" charset="0"/>
        <a:buChar char="•"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3pPr>
      <a:lvl4pPr marL="539750" indent="-273050" algn="l" defTabSz="914400" rtl="0" eaLnBrk="1" latinLnBrk="0" hangingPunct="1">
        <a:spcBef>
          <a:spcPts val="1200"/>
        </a:spcBef>
        <a:buFont typeface="Arial" pitchFamily="34" charset="0"/>
        <a:buChar char="−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806450" indent="-266700" algn="l" defTabSz="914400" rtl="0" eaLnBrk="1" latinLnBrk="0" hangingPunct="1">
        <a:spcBef>
          <a:spcPts val="1200"/>
        </a:spcBef>
        <a:buFont typeface="Arial" pitchFamily="34" charset="0"/>
        <a:buChar char="−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loitte.com/abou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 bwMode="auto">
          <a:xfrm>
            <a:off x="562046" y="1452318"/>
            <a:ext cx="760258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defRPr/>
            </a:pPr>
            <a:r>
              <a:rPr lang="es-VE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Implementación de Sap Business </a:t>
            </a:r>
            <a:r>
              <a:rPr lang="es-VE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</a:t>
            </a:r>
            <a:endParaRPr lang="en-GB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27209" y="1870449"/>
            <a:ext cx="5817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000" b="1" i="1" dirty="0">
                <a:solidFill>
                  <a:srgbClr val="92D4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Banesco Holding Medios de Pago, S.L. </a:t>
            </a:r>
            <a:endParaRPr lang="es-VE" sz="2000" b="1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527" y="6227541"/>
            <a:ext cx="2171317" cy="483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sz="1200" b="1" dirty="0">
              <a:solidFill>
                <a:srgbClr val="92D4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12000"/>
              </a:lnSpc>
              <a:spcAft>
                <a:spcPts val="1200"/>
              </a:spcAft>
            </a:pPr>
            <a:r>
              <a:rPr lang="es-MX" sz="1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Enero,  2019</a:t>
            </a:r>
            <a:endParaRPr lang="en-US" sz="1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618" y="10925"/>
            <a:ext cx="2133600" cy="1203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691" y="2456873"/>
            <a:ext cx="5292360" cy="35467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80798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Extract 9"/>
          <p:cNvSpPr/>
          <p:nvPr/>
        </p:nvSpPr>
        <p:spPr>
          <a:xfrm rot="16200000">
            <a:off x="60025" y="2972423"/>
            <a:ext cx="2543230" cy="2160240"/>
          </a:xfrm>
          <a:prstGeom prst="flowChartExtract">
            <a:avLst/>
          </a:prstGeom>
          <a:solidFill>
            <a:srgbClr val="92D050"/>
          </a:solidFill>
          <a:ln>
            <a:solidFill>
              <a:srgbClr val="86BC25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651302"/>
            <a:ext cx="8368548" cy="1587787"/>
          </a:xfrm>
        </p:spPr>
        <p:txBody>
          <a:bodyPr/>
          <a:lstStyle/>
          <a:p>
            <a:pPr algn="just"/>
            <a:r>
              <a:rPr lang="es-ES" sz="1400" b="1" dirty="0" smtClean="0">
                <a:solidFill>
                  <a:srgbClr val="92D4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Banesco Holding Medios </a:t>
            </a:r>
            <a:r>
              <a:rPr lang="es-ES" sz="1400" b="1" dirty="0">
                <a:solidFill>
                  <a:srgbClr val="92D4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Pago, </a:t>
            </a:r>
            <a:r>
              <a:rPr lang="es-ES" sz="1400" b="1" dirty="0" smtClean="0">
                <a:solidFill>
                  <a:srgbClr val="92D4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S.L.</a:t>
            </a:r>
            <a:r>
              <a:rPr lang="es-ES" sz="1400" dirty="0" smtClean="0">
                <a:solidFill>
                  <a:srgbClr val="92D4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tiene el compromiso de cumplir con el objetivo principal de satisfacer a sus clientes a través de la prestación de un servicio de calidad, confiablidad y eficiencia, basados en el mejoramiento e innovaciones continuas, </a:t>
            </a:r>
            <a:r>
              <a:rPr lang="es-E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 por ello que han tomado la decisión de invertir </a:t>
            </a:r>
            <a:r>
              <a:rPr lang="es-E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 el mejoramiento de su plataforma de gestión administrativa, a través del proyecto de Implementación de un sistema de gestión empresarial denominado SAP BUSINESS ONE (SAP B1), con el fin de apalancar el rápido crecimiento  del </a:t>
            </a:r>
            <a:r>
              <a:rPr lang="es-E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negocio y así lograr los siguientes objetivos:</a:t>
            </a:r>
            <a:endParaRPr lang="es-E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endParaRPr lang="es-VE" sz="1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endParaRPr lang="es-VE" sz="1400" dirty="0" smtClean="0">
              <a:solidFill>
                <a:schemeClr val="tx1"/>
              </a:solidFill>
            </a:endParaRPr>
          </a:p>
          <a:p>
            <a:endParaRPr lang="es-VE" sz="1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endParaRPr lang="es-VE" sz="14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endParaRPr lang="es-VE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es-VE" sz="1400" dirty="0" smtClean="0">
              <a:solidFill>
                <a:schemeClr val="tx1"/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021693" y="3933056"/>
            <a:ext cx="6256312" cy="35775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tabLst/>
              <a:defRPr sz="12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200" b="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8113" indent="-138113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17500" indent="-1714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−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VE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VE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VE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VE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VE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5 Marcador de contenido"/>
          <p:cNvSpPr txBox="1">
            <a:spLocks/>
          </p:cNvSpPr>
          <p:nvPr/>
        </p:nvSpPr>
        <p:spPr>
          <a:xfrm>
            <a:off x="2627784" y="2345268"/>
            <a:ext cx="6359123" cy="37710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tabLst/>
              <a:defRPr sz="12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200" b="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8113" indent="-138113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17500" indent="-1714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−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V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137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Crecimiento Rentable</a:t>
            </a:r>
          </a:p>
          <a:p>
            <a:pPr marL="138113" marR="0" lvl="3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VE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Lograr un posicionamiento competitivo, a través de estrategias de vanguardia que consigan la diferenciación respecto a sus competidores.</a:t>
            </a:r>
          </a:p>
          <a:p>
            <a:pPr marL="138113" marR="0" lvl="3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VE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Aplicar acciones gerenciales enfocadas en el crecimiento, liderazgo y confianza del equipo humano, las cuales estén vinculadas en la concepción y ejecución de las estrategias de negocio.</a:t>
            </a:r>
          </a:p>
          <a:p>
            <a:pPr marL="138113" marR="0" lvl="3" indent="-138113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VE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Invertir en sistemas de tecnología de punta, que posibilite una gestión cada vez más eficiente.</a:t>
            </a:r>
          </a:p>
          <a:p>
            <a:pPr marL="359750" marR="0" lvl="3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VE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V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137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Excelencia operacional</a:t>
            </a:r>
          </a:p>
          <a:p>
            <a:pPr marL="138113" marR="0" lvl="3" indent="-138113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ct val="8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s-VE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Controlar  su proceso de  administración, compras y comercialización.</a:t>
            </a:r>
          </a:p>
          <a:p>
            <a:pPr marL="138113" marR="0" lvl="3" indent="-138113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ct val="8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s-VE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Administrar adecuadamente sus inventarios y almacenes.</a:t>
            </a:r>
          </a:p>
          <a:p>
            <a:pPr marL="138113" marR="0" lvl="3" indent="-138113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ct val="8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s-VE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Tomar los pedidos de clientes a través de herramientas electrónicas.</a:t>
            </a:r>
          </a:p>
          <a:p>
            <a:pPr marL="138113" marR="0" lvl="3" indent="-138113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s-VE" sz="1200" b="0" i="0" u="none" strike="noStrike" kern="1200" cap="none" spc="0" normalizeH="0" baseline="0" noProof="0" dirty="0" smtClean="0">
              <a:ln>
                <a:noFill/>
              </a:ln>
              <a:solidFill>
                <a:srgbClr val="31313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VE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137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Innovación y Calidad de Productos</a:t>
            </a:r>
          </a:p>
          <a:p>
            <a:pPr marL="138113" marR="0" lvl="3" indent="-138113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ct val="8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s-VE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Desarrollar una cadena de valor óptima que permita brindar un servicio de calidad a sus clientes.</a:t>
            </a:r>
          </a:p>
          <a:p>
            <a:pPr marL="138113" marR="0" lvl="3" indent="-138113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ct val="8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s-VE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Expandir  su ecosistema de clientes nacionales e internacionales.</a:t>
            </a:r>
          </a:p>
          <a:p>
            <a:pPr marL="138113" marR="0" lvl="3" indent="-138113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ct val="8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s-VE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Realizar una toma de decisión oportuna, a través de indicadores de gestión (reportes dentro del sistema) que permitan medir los procesos diarios de la organización.</a:t>
            </a:r>
            <a:endParaRPr kumimoji="0" lang="es-VE" sz="1200" b="1" i="0" u="none" strike="noStrike" kern="1200" cap="none" spc="0" normalizeH="0" baseline="0" noProof="0" dirty="0" smtClean="0">
              <a:ln>
                <a:noFill/>
              </a:ln>
              <a:solidFill>
                <a:srgbClr val="31313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19 Marcador de texto"/>
          <p:cNvSpPr txBox="1">
            <a:spLocks/>
          </p:cNvSpPr>
          <p:nvPr/>
        </p:nvSpPr>
        <p:spPr>
          <a:xfrm>
            <a:off x="982189" y="3552211"/>
            <a:ext cx="1621935" cy="115212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itchFamily="34" charset="0"/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66700" indent="-2667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66700" indent="-2667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39750" indent="-273050" algn="l" defTabSz="914400" rtl="0" eaLnBrk="1" latinLnBrk="0" hangingPunct="1">
              <a:spcBef>
                <a:spcPts val="1200"/>
              </a:spcBef>
              <a:buFont typeface="Arial" pitchFamily="34" charset="0"/>
              <a:buChar char="−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66700" algn="l" defTabSz="914400" rtl="0" eaLnBrk="1" latinLnBrk="0" hangingPunct="1">
              <a:spcBef>
                <a:spcPts val="1200"/>
              </a:spcBef>
              <a:buFont typeface="Arial" pitchFamily="34" charset="0"/>
              <a:buChar char="−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VE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 los Accionistas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VE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s-VE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VE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Colaboradores</a:t>
            </a:r>
            <a:endParaRPr kumimoji="0" lang="es-VE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113" y="6407835"/>
            <a:ext cx="7559473" cy="2520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©2019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Deloitte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Touche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Tohmatsu Limited. All rights reserved.</a:t>
            </a:r>
          </a:p>
        </p:txBody>
      </p:sp>
      <p:sp>
        <p:nvSpPr>
          <p:cNvPr id="13" name="Title 11"/>
          <p:cNvSpPr txBox="1">
            <a:spLocks/>
          </p:cNvSpPr>
          <p:nvPr/>
        </p:nvSpPr>
        <p:spPr>
          <a:xfrm>
            <a:off x="251520" y="109463"/>
            <a:ext cx="8350250" cy="595312"/>
          </a:xfrm>
          <a:prstGeom prst="rect">
            <a:avLst/>
          </a:prstGeom>
        </p:spPr>
        <p:txBody>
          <a:bodyPr/>
          <a:lstStyle>
            <a:lvl1pPr algn="l" defTabSz="957263" rtl="0" eaLnBrk="1" fontAlgn="base" hangingPunct="1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263" rtl="0" eaLnBrk="1" fontAlgn="base" hangingPunct="1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2pPr>
            <a:lvl3pPr algn="l" defTabSz="957263" rtl="0" eaLnBrk="1" fontAlgn="base" hangingPunct="1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3pPr>
            <a:lvl4pPr algn="l" defTabSz="957263" rtl="0" eaLnBrk="1" fontAlgn="base" hangingPunct="1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4pPr>
            <a:lvl5pPr algn="l" defTabSz="957263" rtl="0" eaLnBrk="1" fontAlgn="base" hangingPunct="1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5pPr>
            <a:lvl6pPr marL="429756" algn="l" rtl="0" eaLnBrk="1" fontAlgn="base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accent1"/>
                </a:solidFill>
                <a:latin typeface="Arial" charset="0"/>
              </a:defRPr>
            </a:lvl6pPr>
            <a:lvl7pPr marL="859512" algn="l" rtl="0" eaLnBrk="1" fontAlgn="base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accent1"/>
                </a:solidFill>
                <a:latin typeface="Arial" charset="0"/>
              </a:defRPr>
            </a:lvl7pPr>
            <a:lvl8pPr marL="1289268" algn="l" rtl="0" eaLnBrk="1" fontAlgn="base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accent1"/>
                </a:solidFill>
                <a:latin typeface="Arial" charset="0"/>
              </a:defRPr>
            </a:lvl8pPr>
            <a:lvl9pPr marL="1719024" algn="l" rtl="0" eaLnBrk="1" fontAlgn="base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r>
              <a:rPr lang="es-V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Nuestro entendimiento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8943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3"/>
          <p:cNvSpPr/>
          <p:nvPr/>
        </p:nvSpPr>
        <p:spPr>
          <a:xfrm rot="13266881">
            <a:off x="6151552" y="3143918"/>
            <a:ext cx="1173179" cy="1344110"/>
          </a:xfrm>
          <a:custGeom>
            <a:avLst/>
            <a:gdLst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7923" h="1102580">
                <a:moveTo>
                  <a:pt x="0" y="0"/>
                </a:moveTo>
                <a:cubicBezTo>
                  <a:pt x="801540" y="212142"/>
                  <a:pt x="1156851" y="160934"/>
                  <a:pt x="1877923" y="0"/>
                </a:cubicBezTo>
                <a:lnTo>
                  <a:pt x="1877923" y="1102580"/>
                </a:lnTo>
                <a:cubicBezTo>
                  <a:pt x="1193427" y="883124"/>
                  <a:pt x="625974" y="912385"/>
                  <a:pt x="0" y="110258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err="1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" name="Rectangle 13"/>
          <p:cNvSpPr/>
          <p:nvPr/>
        </p:nvSpPr>
        <p:spPr>
          <a:xfrm rot="9073758">
            <a:off x="4391098" y="2971874"/>
            <a:ext cx="1224381" cy="1402772"/>
          </a:xfrm>
          <a:custGeom>
            <a:avLst/>
            <a:gdLst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7923" h="1102580">
                <a:moveTo>
                  <a:pt x="0" y="0"/>
                </a:moveTo>
                <a:cubicBezTo>
                  <a:pt x="801540" y="212142"/>
                  <a:pt x="1156851" y="160934"/>
                  <a:pt x="1877923" y="0"/>
                </a:cubicBezTo>
                <a:lnTo>
                  <a:pt x="1877923" y="1102580"/>
                </a:lnTo>
                <a:cubicBezTo>
                  <a:pt x="1193427" y="883124"/>
                  <a:pt x="625974" y="912385"/>
                  <a:pt x="0" y="110258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err="1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" name="Rectangle 13"/>
          <p:cNvSpPr/>
          <p:nvPr/>
        </p:nvSpPr>
        <p:spPr>
          <a:xfrm rot="2024838">
            <a:off x="2476039" y="2840262"/>
            <a:ext cx="1611666" cy="1659646"/>
          </a:xfrm>
          <a:custGeom>
            <a:avLst/>
            <a:gdLst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7923" h="1102580">
                <a:moveTo>
                  <a:pt x="0" y="0"/>
                </a:moveTo>
                <a:cubicBezTo>
                  <a:pt x="801540" y="212142"/>
                  <a:pt x="1156851" y="160934"/>
                  <a:pt x="1877923" y="0"/>
                </a:cubicBezTo>
                <a:lnTo>
                  <a:pt x="1877923" y="1102580"/>
                </a:lnTo>
                <a:cubicBezTo>
                  <a:pt x="1193427" y="883124"/>
                  <a:pt x="625974" y="912385"/>
                  <a:pt x="0" y="110258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err="1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5004119" y="2090250"/>
            <a:ext cx="2112291" cy="1982635"/>
          </a:xfrm>
          <a:prstGeom prst="ellipse">
            <a:avLst/>
          </a:prstGeom>
          <a:solidFill>
            <a:srgbClr val="002060"/>
          </a:solidFill>
          <a:ln w="6350" cap="flat" cmpd="sng" algn="ctr">
            <a:noFill/>
            <a:prstDash val="soli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err="1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110801" y="1840230"/>
            <a:ext cx="2241396" cy="2241396"/>
          </a:xfrm>
          <a:prstGeom prst="ellipse">
            <a:avLst/>
          </a:prstGeom>
          <a:solidFill>
            <a:srgbClr val="002060"/>
          </a:solidFill>
          <a:ln w="6350" cap="flat" cmpd="sng" algn="ctr">
            <a:noFill/>
            <a:prstDash val="soli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err="1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3165561" y="3199233"/>
            <a:ext cx="1957093" cy="1956119"/>
          </a:xfrm>
          <a:prstGeom prst="ellipse">
            <a:avLst/>
          </a:prstGeom>
          <a:solidFill>
            <a:srgbClr val="002060"/>
          </a:solidFill>
          <a:ln w="6350" cap="flat" cmpd="sng" algn="ctr">
            <a:noFill/>
            <a:prstDash val="soli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err="1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47541" y="2837820"/>
            <a:ext cx="1325805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>
                <a:solidFill>
                  <a:prstClr val="white"/>
                </a:solidFill>
                <a:latin typeface="Verdana"/>
                <a:cs typeface="+mn-cs"/>
              </a:rPr>
              <a:t>Introducción</a:t>
            </a:r>
            <a:endParaRPr lang="en-US" sz="1600" dirty="0">
              <a:solidFill>
                <a:prstClr val="white"/>
              </a:solidFill>
              <a:latin typeface="Verdan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81983" y="2416745"/>
            <a:ext cx="631825" cy="108836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6600" dirty="0" smtClean="0">
                <a:solidFill>
                  <a:prstClr val="white"/>
                </a:solidFill>
                <a:latin typeface="Verdana"/>
                <a:cs typeface="+mn-cs"/>
              </a:rPr>
              <a:t>1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1671341" y="2236290"/>
            <a:ext cx="0" cy="1449276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  <a:headEnd type="none"/>
            <a:tailEnd type="none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3872503" y="3684854"/>
            <a:ext cx="1034476" cy="98488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white"/>
                </a:solidFill>
                <a:latin typeface="Verdana"/>
                <a:cs typeface="+mn-cs"/>
              </a:rPr>
              <a:t>Visión General del Proyecto</a:t>
            </a:r>
            <a:endParaRPr lang="en-US" sz="1600" dirty="0">
              <a:solidFill>
                <a:prstClr val="white"/>
              </a:solidFill>
              <a:latin typeface="Verdana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71157" y="3633109"/>
            <a:ext cx="631825" cy="108836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6600" dirty="0" smtClean="0">
                <a:solidFill>
                  <a:prstClr val="white"/>
                </a:solidFill>
                <a:latin typeface="Verdana"/>
                <a:cs typeface="+mn-cs"/>
              </a:rPr>
              <a:t>2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3800503" y="3452654"/>
            <a:ext cx="0" cy="1449276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  <a:headEnd type="none"/>
            <a:tailEnd type="none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5704630" y="2899322"/>
            <a:ext cx="1374835" cy="46166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err="1" smtClean="0">
                <a:solidFill>
                  <a:prstClr val="white"/>
                </a:solidFill>
                <a:latin typeface="Verdana"/>
                <a:cs typeface="+mn-cs"/>
              </a:rPr>
              <a:t>Entendimiento</a:t>
            </a:r>
            <a:r>
              <a:rPr lang="en-US" sz="1400" dirty="0" smtClean="0">
                <a:solidFill>
                  <a:prstClr val="white"/>
                </a:solidFill>
                <a:latin typeface="Verdana"/>
                <a:cs typeface="+mn-cs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white"/>
                </a:solidFill>
                <a:latin typeface="Verdana"/>
                <a:cs typeface="+mn-cs"/>
              </a:rPr>
              <a:t>del </a:t>
            </a:r>
            <a:r>
              <a:rPr lang="en-US" sz="1600" dirty="0" err="1" smtClean="0">
                <a:solidFill>
                  <a:prstClr val="white"/>
                </a:solidFill>
                <a:latin typeface="Verdana"/>
                <a:cs typeface="+mn-cs"/>
              </a:rPr>
              <a:t>Negocio</a:t>
            </a:r>
            <a:endParaRPr lang="en-US" sz="900" dirty="0">
              <a:solidFill>
                <a:prstClr val="white"/>
              </a:solidFill>
              <a:latin typeface="Verdan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72805" y="2581719"/>
            <a:ext cx="631825" cy="108836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6600" dirty="0" smtClean="0">
                <a:solidFill>
                  <a:prstClr val="white"/>
                </a:solidFill>
                <a:latin typeface="Verdana"/>
                <a:cs typeface="+mn-cs"/>
              </a:rPr>
              <a:t>3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5620257" y="2521723"/>
            <a:ext cx="0" cy="1355021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  <a:headEnd type="none"/>
            <a:tailEnd type="none"/>
          </a:ln>
          <a:effectLst/>
        </p:spPr>
      </p:cxnSp>
      <p:sp>
        <p:nvSpPr>
          <p:cNvPr id="36" name="Oval 35"/>
          <p:cNvSpPr>
            <a:spLocks noChangeAspect="1"/>
          </p:cNvSpPr>
          <p:nvPr/>
        </p:nvSpPr>
        <p:spPr>
          <a:xfrm>
            <a:off x="6676124" y="3549259"/>
            <a:ext cx="1769877" cy="1768998"/>
          </a:xfrm>
          <a:prstGeom prst="ellipse">
            <a:avLst/>
          </a:prstGeom>
          <a:solidFill>
            <a:srgbClr val="86BC25"/>
          </a:solidFill>
          <a:ln w="6350" cap="flat" cmpd="sng" algn="ctr">
            <a:noFill/>
            <a:prstDash val="soli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03619" y="4230846"/>
            <a:ext cx="1020066" cy="49244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>
                <a:solidFill>
                  <a:schemeClr val="bg1"/>
                </a:solidFill>
                <a:latin typeface="Verdana"/>
                <a:cs typeface="+mn-cs"/>
              </a:rPr>
              <a:t>Próximos</a:t>
            </a:r>
            <a:r>
              <a:rPr lang="en-US" sz="1600" dirty="0" smtClean="0">
                <a:solidFill>
                  <a:schemeClr val="bg1"/>
                </a:solidFill>
                <a:latin typeface="Verdana"/>
                <a:cs typeface="+mn-cs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Verdana"/>
                <a:cs typeface="+mn-cs"/>
              </a:rPr>
              <a:t>Pasos</a:t>
            </a:r>
            <a:endParaRPr lang="en-US" sz="1600" dirty="0">
              <a:solidFill>
                <a:schemeClr val="bg1"/>
              </a:solidFill>
              <a:latin typeface="Verdan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76124" y="3834045"/>
            <a:ext cx="631825" cy="108836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6600" dirty="0" smtClean="0">
                <a:solidFill>
                  <a:schemeClr val="bg1"/>
                </a:solidFill>
                <a:latin typeface="Verdana"/>
                <a:cs typeface="+mn-cs"/>
              </a:rPr>
              <a:t>4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7212179" y="3892498"/>
            <a:ext cx="0" cy="971461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cxnSp>
      <p:sp>
        <p:nvSpPr>
          <p:cNvPr id="40" name="Title 1"/>
          <p:cNvSpPr txBox="1">
            <a:spLocks/>
          </p:cNvSpPr>
          <p:nvPr/>
        </p:nvSpPr>
        <p:spPr bwMode="auto">
          <a:xfrm>
            <a:off x="386535" y="364216"/>
            <a:ext cx="8423275" cy="478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VE" sz="2800" kern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Agenda</a:t>
            </a:r>
            <a:endParaRPr lang="en-US" sz="28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" name="Footer Placeholder 4"/>
          <p:cNvSpPr txBox="1">
            <a:spLocks/>
          </p:cNvSpPr>
          <p:nvPr/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35830" rtl="0" eaLnBrk="1" latinLnBrk="0" hangingPunct="1">
              <a:defRPr sz="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6791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583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74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166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957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749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5404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43319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©2019 Deloitte </a:t>
            </a:r>
            <a:r>
              <a:rPr lang="en-US" dirty="0" err="1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Touche</a:t>
            </a:r>
            <a:r>
              <a:rPr lang="en-US" dirty="0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Tohmatsu Limited. All rights reserved.</a:t>
            </a:r>
            <a:endParaRPr lang="en-US" dirty="0">
              <a:solidFill>
                <a:srgbClr val="31313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42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 bwMode="auto">
          <a:xfrm>
            <a:off x="262524" y="258266"/>
            <a:ext cx="8674961" cy="506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98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98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UY" altLang="es-VE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Próximos Pasos</a:t>
            </a:r>
            <a:endParaRPr lang="en-US" altLang="es-VE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996738"/>
            <a:ext cx="9072500" cy="677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VE" sz="1900" dirty="0">
                <a:latin typeface="Verdad"/>
              </a:rPr>
              <a:t>El plan de implementación de SAP B1 en Banesco Holding Medios de Pago</a:t>
            </a:r>
            <a:r>
              <a:rPr lang="es-VE" sz="1900" dirty="0" smtClean="0">
                <a:latin typeface="Verdad"/>
              </a:rPr>
              <a:t>, S.L., se ejecutará así: </a:t>
            </a:r>
            <a:endParaRPr lang="es-VE" sz="1900" dirty="0">
              <a:latin typeface="Verdad"/>
            </a:endParaRPr>
          </a:p>
        </p:txBody>
      </p:sp>
      <p:sp>
        <p:nvSpPr>
          <p:cNvPr id="4" name="Snip Same Side Corner Rectangle 3"/>
          <p:cNvSpPr/>
          <p:nvPr/>
        </p:nvSpPr>
        <p:spPr>
          <a:xfrm rot="10800000">
            <a:off x="569941" y="1637197"/>
            <a:ext cx="8158205" cy="565989"/>
          </a:xfrm>
          <a:custGeom>
            <a:avLst/>
            <a:gdLst>
              <a:gd name="connsiteX0" fmla="*/ 103298 w 8340745"/>
              <a:gd name="connsiteY0" fmla="*/ 0 h 619778"/>
              <a:gd name="connsiteX1" fmla="*/ 8237447 w 8340745"/>
              <a:gd name="connsiteY1" fmla="*/ 0 h 619778"/>
              <a:gd name="connsiteX2" fmla="*/ 8340745 w 8340745"/>
              <a:gd name="connsiteY2" fmla="*/ 103298 h 619778"/>
              <a:gd name="connsiteX3" fmla="*/ 8340745 w 8340745"/>
              <a:gd name="connsiteY3" fmla="*/ 619778 h 619778"/>
              <a:gd name="connsiteX4" fmla="*/ 8340745 w 8340745"/>
              <a:gd name="connsiteY4" fmla="*/ 619778 h 619778"/>
              <a:gd name="connsiteX5" fmla="*/ 0 w 8340745"/>
              <a:gd name="connsiteY5" fmla="*/ 619778 h 619778"/>
              <a:gd name="connsiteX6" fmla="*/ 0 w 8340745"/>
              <a:gd name="connsiteY6" fmla="*/ 619778 h 619778"/>
              <a:gd name="connsiteX7" fmla="*/ 0 w 8340745"/>
              <a:gd name="connsiteY7" fmla="*/ 103298 h 619778"/>
              <a:gd name="connsiteX8" fmla="*/ 103298 w 8340745"/>
              <a:gd name="connsiteY8" fmla="*/ 0 h 619778"/>
              <a:gd name="connsiteX0" fmla="*/ 103298 w 8340745"/>
              <a:gd name="connsiteY0" fmla="*/ 13447 h 633225"/>
              <a:gd name="connsiteX1" fmla="*/ 5642165 w 8340745"/>
              <a:gd name="connsiteY1" fmla="*/ 0 h 633225"/>
              <a:gd name="connsiteX2" fmla="*/ 8340745 w 8340745"/>
              <a:gd name="connsiteY2" fmla="*/ 116745 h 633225"/>
              <a:gd name="connsiteX3" fmla="*/ 8340745 w 8340745"/>
              <a:gd name="connsiteY3" fmla="*/ 633225 h 633225"/>
              <a:gd name="connsiteX4" fmla="*/ 8340745 w 8340745"/>
              <a:gd name="connsiteY4" fmla="*/ 633225 h 633225"/>
              <a:gd name="connsiteX5" fmla="*/ 0 w 8340745"/>
              <a:gd name="connsiteY5" fmla="*/ 633225 h 633225"/>
              <a:gd name="connsiteX6" fmla="*/ 0 w 8340745"/>
              <a:gd name="connsiteY6" fmla="*/ 633225 h 633225"/>
              <a:gd name="connsiteX7" fmla="*/ 0 w 8340745"/>
              <a:gd name="connsiteY7" fmla="*/ 116745 h 633225"/>
              <a:gd name="connsiteX8" fmla="*/ 103298 w 8340745"/>
              <a:gd name="connsiteY8" fmla="*/ 13447 h 633225"/>
              <a:gd name="connsiteX0" fmla="*/ 3774345 w 8340745"/>
              <a:gd name="connsiteY0" fmla="*/ 0 h 633225"/>
              <a:gd name="connsiteX1" fmla="*/ 5642165 w 8340745"/>
              <a:gd name="connsiteY1" fmla="*/ 0 h 633225"/>
              <a:gd name="connsiteX2" fmla="*/ 8340745 w 8340745"/>
              <a:gd name="connsiteY2" fmla="*/ 116745 h 633225"/>
              <a:gd name="connsiteX3" fmla="*/ 8340745 w 8340745"/>
              <a:gd name="connsiteY3" fmla="*/ 633225 h 633225"/>
              <a:gd name="connsiteX4" fmla="*/ 8340745 w 8340745"/>
              <a:gd name="connsiteY4" fmla="*/ 633225 h 633225"/>
              <a:gd name="connsiteX5" fmla="*/ 0 w 8340745"/>
              <a:gd name="connsiteY5" fmla="*/ 633225 h 633225"/>
              <a:gd name="connsiteX6" fmla="*/ 0 w 8340745"/>
              <a:gd name="connsiteY6" fmla="*/ 633225 h 633225"/>
              <a:gd name="connsiteX7" fmla="*/ 0 w 8340745"/>
              <a:gd name="connsiteY7" fmla="*/ 116745 h 633225"/>
              <a:gd name="connsiteX8" fmla="*/ 3774345 w 8340745"/>
              <a:gd name="connsiteY8" fmla="*/ 0 h 633225"/>
              <a:gd name="connsiteX0" fmla="*/ 3801239 w 8367639"/>
              <a:gd name="connsiteY0" fmla="*/ 0 h 633225"/>
              <a:gd name="connsiteX1" fmla="*/ 5669059 w 8367639"/>
              <a:gd name="connsiteY1" fmla="*/ 0 h 633225"/>
              <a:gd name="connsiteX2" fmla="*/ 8367639 w 8367639"/>
              <a:gd name="connsiteY2" fmla="*/ 116745 h 633225"/>
              <a:gd name="connsiteX3" fmla="*/ 8367639 w 8367639"/>
              <a:gd name="connsiteY3" fmla="*/ 633225 h 633225"/>
              <a:gd name="connsiteX4" fmla="*/ 8367639 w 8367639"/>
              <a:gd name="connsiteY4" fmla="*/ 633225 h 633225"/>
              <a:gd name="connsiteX5" fmla="*/ 26894 w 8367639"/>
              <a:gd name="connsiteY5" fmla="*/ 633225 h 633225"/>
              <a:gd name="connsiteX6" fmla="*/ 26894 w 8367639"/>
              <a:gd name="connsiteY6" fmla="*/ 633225 h 633225"/>
              <a:gd name="connsiteX7" fmla="*/ 0 w 8367639"/>
              <a:gd name="connsiteY7" fmla="*/ 439474 h 633225"/>
              <a:gd name="connsiteX8" fmla="*/ 3801239 w 8367639"/>
              <a:gd name="connsiteY8" fmla="*/ 0 h 633225"/>
              <a:gd name="connsiteX0" fmla="*/ 3707109 w 8367639"/>
              <a:gd name="connsiteY0" fmla="*/ 67236 h 633225"/>
              <a:gd name="connsiteX1" fmla="*/ 5669059 w 8367639"/>
              <a:gd name="connsiteY1" fmla="*/ 0 h 633225"/>
              <a:gd name="connsiteX2" fmla="*/ 8367639 w 8367639"/>
              <a:gd name="connsiteY2" fmla="*/ 116745 h 633225"/>
              <a:gd name="connsiteX3" fmla="*/ 8367639 w 8367639"/>
              <a:gd name="connsiteY3" fmla="*/ 633225 h 633225"/>
              <a:gd name="connsiteX4" fmla="*/ 8367639 w 8367639"/>
              <a:gd name="connsiteY4" fmla="*/ 633225 h 633225"/>
              <a:gd name="connsiteX5" fmla="*/ 26894 w 8367639"/>
              <a:gd name="connsiteY5" fmla="*/ 633225 h 633225"/>
              <a:gd name="connsiteX6" fmla="*/ 26894 w 8367639"/>
              <a:gd name="connsiteY6" fmla="*/ 633225 h 633225"/>
              <a:gd name="connsiteX7" fmla="*/ 0 w 8367639"/>
              <a:gd name="connsiteY7" fmla="*/ 439474 h 633225"/>
              <a:gd name="connsiteX8" fmla="*/ 3707109 w 8367639"/>
              <a:gd name="connsiteY8" fmla="*/ 67236 h 633225"/>
              <a:gd name="connsiteX0" fmla="*/ 3707109 w 8367639"/>
              <a:gd name="connsiteY0" fmla="*/ 0 h 565989"/>
              <a:gd name="connsiteX1" fmla="*/ 5642165 w 8367639"/>
              <a:gd name="connsiteY1" fmla="*/ 40341 h 565989"/>
              <a:gd name="connsiteX2" fmla="*/ 8367639 w 8367639"/>
              <a:gd name="connsiteY2" fmla="*/ 49509 h 565989"/>
              <a:gd name="connsiteX3" fmla="*/ 8367639 w 8367639"/>
              <a:gd name="connsiteY3" fmla="*/ 565989 h 565989"/>
              <a:gd name="connsiteX4" fmla="*/ 8367639 w 8367639"/>
              <a:gd name="connsiteY4" fmla="*/ 565989 h 565989"/>
              <a:gd name="connsiteX5" fmla="*/ 26894 w 8367639"/>
              <a:gd name="connsiteY5" fmla="*/ 565989 h 565989"/>
              <a:gd name="connsiteX6" fmla="*/ 26894 w 8367639"/>
              <a:gd name="connsiteY6" fmla="*/ 565989 h 565989"/>
              <a:gd name="connsiteX7" fmla="*/ 0 w 8367639"/>
              <a:gd name="connsiteY7" fmla="*/ 372238 h 565989"/>
              <a:gd name="connsiteX8" fmla="*/ 3707109 w 8367639"/>
              <a:gd name="connsiteY8" fmla="*/ 0 h 565989"/>
              <a:gd name="connsiteX0" fmla="*/ 3707109 w 8381086"/>
              <a:gd name="connsiteY0" fmla="*/ 0 h 565989"/>
              <a:gd name="connsiteX1" fmla="*/ 5642165 w 8381086"/>
              <a:gd name="connsiteY1" fmla="*/ 40341 h 565989"/>
              <a:gd name="connsiteX2" fmla="*/ 8381086 w 8381086"/>
              <a:gd name="connsiteY2" fmla="*/ 331897 h 565989"/>
              <a:gd name="connsiteX3" fmla="*/ 8367639 w 8381086"/>
              <a:gd name="connsiteY3" fmla="*/ 565989 h 565989"/>
              <a:gd name="connsiteX4" fmla="*/ 8367639 w 8381086"/>
              <a:gd name="connsiteY4" fmla="*/ 565989 h 565989"/>
              <a:gd name="connsiteX5" fmla="*/ 26894 w 8381086"/>
              <a:gd name="connsiteY5" fmla="*/ 565989 h 565989"/>
              <a:gd name="connsiteX6" fmla="*/ 26894 w 8381086"/>
              <a:gd name="connsiteY6" fmla="*/ 565989 h 565989"/>
              <a:gd name="connsiteX7" fmla="*/ 0 w 8381086"/>
              <a:gd name="connsiteY7" fmla="*/ 372238 h 565989"/>
              <a:gd name="connsiteX8" fmla="*/ 3707109 w 8381086"/>
              <a:gd name="connsiteY8" fmla="*/ 0 h 565989"/>
              <a:gd name="connsiteX0" fmla="*/ 3680215 w 8354192"/>
              <a:gd name="connsiteY0" fmla="*/ 0 h 565989"/>
              <a:gd name="connsiteX1" fmla="*/ 5615271 w 8354192"/>
              <a:gd name="connsiteY1" fmla="*/ 40341 h 565989"/>
              <a:gd name="connsiteX2" fmla="*/ 8354192 w 8354192"/>
              <a:gd name="connsiteY2" fmla="*/ 331897 h 565989"/>
              <a:gd name="connsiteX3" fmla="*/ 8340745 w 8354192"/>
              <a:gd name="connsiteY3" fmla="*/ 565989 h 565989"/>
              <a:gd name="connsiteX4" fmla="*/ 8340745 w 8354192"/>
              <a:gd name="connsiteY4" fmla="*/ 565989 h 565989"/>
              <a:gd name="connsiteX5" fmla="*/ 0 w 8354192"/>
              <a:gd name="connsiteY5" fmla="*/ 565989 h 565989"/>
              <a:gd name="connsiteX6" fmla="*/ 0 w 8354192"/>
              <a:gd name="connsiteY6" fmla="*/ 565989 h 565989"/>
              <a:gd name="connsiteX7" fmla="*/ 40341 w 8354192"/>
              <a:gd name="connsiteY7" fmla="*/ 372238 h 565989"/>
              <a:gd name="connsiteX8" fmla="*/ 3680215 w 8354192"/>
              <a:gd name="connsiteY8" fmla="*/ 0 h 56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54192" h="565989">
                <a:moveTo>
                  <a:pt x="3680215" y="0"/>
                </a:moveTo>
                <a:lnTo>
                  <a:pt x="5615271" y="40341"/>
                </a:lnTo>
                <a:lnTo>
                  <a:pt x="8354192" y="331897"/>
                </a:lnTo>
                <a:lnTo>
                  <a:pt x="8340745" y="565989"/>
                </a:lnTo>
                <a:lnTo>
                  <a:pt x="8340745" y="565989"/>
                </a:lnTo>
                <a:lnTo>
                  <a:pt x="0" y="565989"/>
                </a:lnTo>
                <a:lnTo>
                  <a:pt x="0" y="565989"/>
                </a:lnTo>
                <a:lnTo>
                  <a:pt x="40341" y="372238"/>
                </a:lnTo>
                <a:lnTo>
                  <a:pt x="368021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51455" y="2114244"/>
            <a:ext cx="3010936" cy="33855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16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 de Implementación</a:t>
            </a:r>
            <a:endParaRPr lang="es-VE" sz="1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33930" y="2744108"/>
            <a:ext cx="6246577" cy="288147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endParaRPr lang="en-US" sz="1400" dirty="0" err="1" smtClean="0">
              <a:solidFill>
                <a:srgbClr val="31313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28831" y="2800970"/>
            <a:ext cx="201168" cy="203689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sz="1000" b="1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0" name="Straight Arrow Connector 39"/>
          <p:cNvCxnSpPr>
            <a:stCxn id="24" idx="4"/>
          </p:cNvCxnSpPr>
          <p:nvPr/>
        </p:nvCxnSpPr>
        <p:spPr>
          <a:xfrm>
            <a:off x="1429415" y="3004659"/>
            <a:ext cx="4515" cy="303994"/>
          </a:xfrm>
          <a:prstGeom prst="straightConnector1">
            <a:avLst/>
          </a:prstGeom>
          <a:ln>
            <a:solidFill>
              <a:srgbClr val="92D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295259" y="2948970"/>
            <a:ext cx="0" cy="289408"/>
          </a:xfrm>
          <a:prstGeom prst="straightConnector1">
            <a:avLst/>
          </a:prstGeom>
          <a:ln>
            <a:solidFill>
              <a:srgbClr val="92D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685256" y="2894755"/>
            <a:ext cx="0" cy="687245"/>
          </a:xfrm>
          <a:prstGeom prst="straightConnector1">
            <a:avLst/>
          </a:prstGeom>
          <a:ln>
            <a:solidFill>
              <a:srgbClr val="92D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8983" y="3379983"/>
            <a:ext cx="1789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200" b="1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Revisión del Modelo de Negocio</a:t>
            </a:r>
            <a:endParaRPr lang="es-VE" sz="1200" b="1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91551" y="3308653"/>
            <a:ext cx="1167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b="1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Realización</a:t>
            </a:r>
            <a:endParaRPr lang="es-VE" sz="1200" b="1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53108" y="3674928"/>
            <a:ext cx="1376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200" b="1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Preparación Final</a:t>
            </a:r>
            <a:endParaRPr lang="es-VE" sz="1200" b="1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Trapezoid 55"/>
          <p:cNvSpPr/>
          <p:nvPr/>
        </p:nvSpPr>
        <p:spPr>
          <a:xfrm>
            <a:off x="1635099" y="2464058"/>
            <a:ext cx="5876366" cy="267852"/>
          </a:xfrm>
          <a:custGeom>
            <a:avLst/>
            <a:gdLst>
              <a:gd name="connsiteX0" fmla="*/ 0 w 2393577"/>
              <a:gd name="connsiteY0" fmla="*/ 418812 h 418812"/>
              <a:gd name="connsiteX1" fmla="*/ 104703 w 2393577"/>
              <a:gd name="connsiteY1" fmla="*/ 0 h 418812"/>
              <a:gd name="connsiteX2" fmla="*/ 2288874 w 2393577"/>
              <a:gd name="connsiteY2" fmla="*/ 0 h 418812"/>
              <a:gd name="connsiteX3" fmla="*/ 2393577 w 2393577"/>
              <a:gd name="connsiteY3" fmla="*/ 418812 h 418812"/>
              <a:gd name="connsiteX4" fmla="*/ 0 w 2393577"/>
              <a:gd name="connsiteY4" fmla="*/ 418812 h 418812"/>
              <a:gd name="connsiteX0" fmla="*/ 0 w 4235824"/>
              <a:gd name="connsiteY0" fmla="*/ 418812 h 418812"/>
              <a:gd name="connsiteX1" fmla="*/ 104703 w 4235824"/>
              <a:gd name="connsiteY1" fmla="*/ 0 h 418812"/>
              <a:gd name="connsiteX2" fmla="*/ 2288874 w 4235824"/>
              <a:gd name="connsiteY2" fmla="*/ 0 h 418812"/>
              <a:gd name="connsiteX3" fmla="*/ 4235824 w 4235824"/>
              <a:gd name="connsiteY3" fmla="*/ 297789 h 418812"/>
              <a:gd name="connsiteX4" fmla="*/ 0 w 4235824"/>
              <a:gd name="connsiteY4" fmla="*/ 418812 h 418812"/>
              <a:gd name="connsiteX0" fmla="*/ 0 w 5876366"/>
              <a:gd name="connsiteY0" fmla="*/ 284342 h 297789"/>
              <a:gd name="connsiteX1" fmla="*/ 1745245 w 5876366"/>
              <a:gd name="connsiteY1" fmla="*/ 0 h 297789"/>
              <a:gd name="connsiteX2" fmla="*/ 3929416 w 5876366"/>
              <a:gd name="connsiteY2" fmla="*/ 0 h 297789"/>
              <a:gd name="connsiteX3" fmla="*/ 5876366 w 5876366"/>
              <a:gd name="connsiteY3" fmla="*/ 297789 h 297789"/>
              <a:gd name="connsiteX4" fmla="*/ 0 w 5876366"/>
              <a:gd name="connsiteY4" fmla="*/ 284342 h 297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6366" h="297789">
                <a:moveTo>
                  <a:pt x="0" y="284342"/>
                </a:moveTo>
                <a:lnTo>
                  <a:pt x="1745245" y="0"/>
                </a:lnTo>
                <a:lnTo>
                  <a:pt x="3929416" y="0"/>
                </a:lnTo>
                <a:lnTo>
                  <a:pt x="5876366" y="297789"/>
                </a:lnTo>
                <a:lnTo>
                  <a:pt x="0" y="28434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90131" y="2816952"/>
            <a:ext cx="201168" cy="203689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sz="1000" b="1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7587335" y="2809533"/>
            <a:ext cx="201168" cy="203689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sz="1000" b="1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311822" y="3298263"/>
            <a:ext cx="8210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VE" sz="1200" b="1" dirty="0" smtClean="0">
                <a:solidFill>
                  <a:srgbClr val="81B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 Live</a:t>
            </a:r>
            <a:endParaRPr lang="es-VE" sz="1200" b="1" dirty="0">
              <a:solidFill>
                <a:srgbClr val="81BC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687919" y="3001723"/>
            <a:ext cx="3617" cy="292262"/>
          </a:xfrm>
          <a:prstGeom prst="straightConnector1">
            <a:avLst/>
          </a:prstGeom>
          <a:ln>
            <a:solidFill>
              <a:srgbClr val="92D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590797" y="2800970"/>
            <a:ext cx="201168" cy="203689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sz="1000" b="1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0690" y="3940803"/>
            <a:ext cx="2066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Planteamiento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Elaboración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Aprobación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Instalación </a:t>
            </a:r>
            <a:r>
              <a:rPr lang="es-VE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SW SAP B1- Hana</a:t>
            </a:r>
            <a:r>
              <a:rPr lang="es-VE" sz="12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</a:t>
            </a:r>
            <a:endParaRPr lang="es-VE" sz="12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VE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VE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488829" y="3686705"/>
            <a:ext cx="22721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Validación / Actualización de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Carga de Data Maestra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Configuración BD-SAP B1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Presentación Prototipo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Pruebas Integrales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VE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980795" y="4161852"/>
            <a:ext cx="206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Capacitación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Carga de Saldos Iniciales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06020" y="3605291"/>
            <a:ext cx="2066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 Live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Acompañamiento Post- producción presencial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Acompañamiento Post- producción </a:t>
            </a:r>
            <a:r>
              <a:rPr lang="es-VE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remoto</a:t>
            </a:r>
            <a:endParaRPr lang="es-V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VE" sz="12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60736" y="5454225"/>
            <a:ext cx="8341734" cy="19353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5273" y="5589240"/>
            <a:ext cx="964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100" dirty="0" smtClean="0"/>
              <a:t>08/04/2019</a:t>
            </a:r>
            <a:endParaRPr lang="es-VE" sz="1100" dirty="0"/>
          </a:p>
        </p:txBody>
      </p:sp>
      <p:sp>
        <p:nvSpPr>
          <p:cNvPr id="41" name="Oval 40"/>
          <p:cNvSpPr/>
          <p:nvPr/>
        </p:nvSpPr>
        <p:spPr>
          <a:xfrm>
            <a:off x="8670687" y="5364215"/>
            <a:ext cx="147592" cy="179041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sz="1000" b="1" dirty="0">
              <a:solidFill>
                <a:srgbClr val="FFFFFF"/>
              </a:solidFill>
            </a:endParaRPr>
          </a:p>
        </p:txBody>
      </p:sp>
      <p:cxnSp>
        <p:nvCxnSpPr>
          <p:cNvPr id="42" name="Straight Arrow Connector 41"/>
          <p:cNvCxnSpPr>
            <a:endCxn id="43" idx="0"/>
          </p:cNvCxnSpPr>
          <p:nvPr/>
        </p:nvCxnSpPr>
        <p:spPr>
          <a:xfrm>
            <a:off x="2214858" y="5473578"/>
            <a:ext cx="1" cy="394112"/>
          </a:xfrm>
          <a:prstGeom prst="straightConnector1">
            <a:avLst/>
          </a:prstGeom>
          <a:ln>
            <a:solidFill>
              <a:srgbClr val="92D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826695" y="5867690"/>
            <a:ext cx="776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100" dirty="0" smtClean="0"/>
              <a:t>20/05/19</a:t>
            </a:r>
            <a:endParaRPr lang="es-VE" sz="1100" dirty="0"/>
          </a:p>
        </p:txBody>
      </p:sp>
      <p:sp>
        <p:nvSpPr>
          <p:cNvPr id="16" name="Isosceles Triangle 15"/>
          <p:cNvSpPr/>
          <p:nvPr/>
        </p:nvSpPr>
        <p:spPr>
          <a:xfrm rot="16200000" flipV="1">
            <a:off x="460160" y="5380601"/>
            <a:ext cx="195829" cy="163058"/>
          </a:xfrm>
          <a:prstGeom prst="triangl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endParaRPr lang="es-VE" sz="1400" dirty="0" err="1" smtClean="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321750" y="5544235"/>
            <a:ext cx="776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85951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21</a:t>
            </a:r>
            <a:r>
              <a:rPr lang="en-US" sz="1100" dirty="0" smtClean="0">
                <a:solidFill>
                  <a:srgbClr val="0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/05/19</a:t>
            </a:r>
            <a:endParaRPr lang="en-US" sz="1100" dirty="0">
              <a:solidFill>
                <a:srgbClr val="000000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69363" y="5899758"/>
            <a:ext cx="776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  <a:r>
              <a:rPr lang="en-US" sz="1100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/07/19</a:t>
            </a:r>
            <a:endParaRPr lang="en-US" sz="11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rot="16200000">
            <a:off x="2366755" y="5319210"/>
            <a:ext cx="0" cy="270030"/>
          </a:xfrm>
          <a:prstGeom prst="straightConnector1">
            <a:avLst/>
          </a:prstGeom>
          <a:ln>
            <a:solidFill>
              <a:srgbClr val="92D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887035" y="5473579"/>
            <a:ext cx="1" cy="394112"/>
          </a:xfrm>
          <a:prstGeom prst="straightConnector1">
            <a:avLst/>
          </a:prstGeom>
          <a:ln>
            <a:solidFill>
              <a:srgbClr val="92D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6200000">
            <a:off x="5038932" y="5319211"/>
            <a:ext cx="0" cy="270030"/>
          </a:xfrm>
          <a:prstGeom prst="straightConnector1">
            <a:avLst/>
          </a:prstGeom>
          <a:ln>
            <a:solidFill>
              <a:srgbClr val="92D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965803" y="5499230"/>
            <a:ext cx="776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smtClean="0">
                <a:ea typeface="Verdana" panose="020B0604030504040204" pitchFamily="34" charset="0"/>
                <a:cs typeface="Verdana" panose="020B0604030504040204" pitchFamily="34" charset="0"/>
              </a:rPr>
              <a:t>26</a:t>
            </a:r>
            <a:r>
              <a:rPr lang="en-US" sz="1100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/07/19</a:t>
            </a:r>
            <a:endParaRPr lang="en-US" sz="11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15953" y="5904275"/>
            <a:ext cx="776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smtClean="0"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r>
              <a:rPr lang="en-US" sz="1100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/08/19</a:t>
            </a:r>
            <a:endParaRPr lang="en-US" sz="11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687235" y="5473579"/>
            <a:ext cx="1" cy="394112"/>
          </a:xfrm>
          <a:prstGeom prst="straightConnector1">
            <a:avLst/>
          </a:prstGeom>
          <a:ln>
            <a:solidFill>
              <a:srgbClr val="92D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>
            <a:off x="6839132" y="5319211"/>
            <a:ext cx="0" cy="270030"/>
          </a:xfrm>
          <a:prstGeom prst="straightConnector1">
            <a:avLst/>
          </a:prstGeom>
          <a:ln>
            <a:solidFill>
              <a:srgbClr val="92D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732240" y="5507650"/>
            <a:ext cx="776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ea typeface="Verdana" panose="020B0604030504040204" pitchFamily="34" charset="0"/>
                <a:cs typeface="Verdana" panose="020B0604030504040204" pitchFamily="34" charset="0"/>
              </a:rPr>
              <a:t>16</a:t>
            </a:r>
            <a:r>
              <a:rPr lang="en-US" sz="1100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/08/19</a:t>
            </a:r>
            <a:endParaRPr lang="en-US" sz="11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296173" y="5634245"/>
            <a:ext cx="776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ea typeface="Verdana" panose="020B0604030504040204" pitchFamily="34" charset="0"/>
                <a:cs typeface="Verdana" panose="020B0604030504040204" pitchFamily="34" charset="0"/>
              </a:rPr>
              <a:t>30</a:t>
            </a:r>
            <a:r>
              <a:rPr lang="en-US" sz="1100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/08/19</a:t>
            </a:r>
            <a:endParaRPr lang="es-VE" sz="1100" dirty="0">
              <a:latin typeface="+mn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50368" y="5192615"/>
            <a:ext cx="776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 días</a:t>
            </a:r>
            <a:endParaRPr lang="es-VE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234071" y="5218667"/>
            <a:ext cx="776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r>
              <a:rPr lang="es-VE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r>
              <a:rPr lang="es-VE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días</a:t>
            </a:r>
            <a:endParaRPr lang="es-VE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443868" y="5211968"/>
            <a:ext cx="776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 días</a:t>
            </a:r>
            <a:endParaRPr lang="es-VE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417774" y="5237620"/>
            <a:ext cx="776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 días</a:t>
            </a:r>
            <a:endParaRPr lang="es-VE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Footer Placeholder 4"/>
          <p:cNvSpPr txBox="1">
            <a:spLocks/>
          </p:cNvSpPr>
          <p:nvPr/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35830" rtl="0" eaLnBrk="1" latinLnBrk="0" hangingPunct="1">
              <a:defRPr sz="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6791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583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74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166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957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749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5404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43319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©2019 Deloitte </a:t>
            </a:r>
            <a:r>
              <a:rPr lang="en-US" dirty="0" err="1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Touche</a:t>
            </a:r>
            <a:r>
              <a:rPr lang="en-US" dirty="0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Tohmatsu Limited. All rights reserved.</a:t>
            </a:r>
            <a:endParaRPr lang="en-US" dirty="0">
              <a:solidFill>
                <a:srgbClr val="31313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900484" y="6397618"/>
            <a:ext cx="48148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100" b="1" dirty="0" smtClean="0">
                <a:solidFill>
                  <a:srgbClr val="FF0000"/>
                </a:solidFill>
              </a:rPr>
              <a:t>*Es indispensable que los servidores se encuentren disponibles para esta fecha</a:t>
            </a:r>
            <a:endParaRPr lang="es-VE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8724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510" y="-214320"/>
            <a:ext cx="9144000" cy="818866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/>
          <a:p>
            <a:pPr marL="354013" eaLnBrk="0" hangingPunct="0">
              <a:defRPr/>
            </a:pPr>
            <a:r>
              <a:rPr lang="es-VE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Próximos Pasos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2 Marcador de número de diapositiva"/>
          <p:cNvSpPr txBox="1">
            <a:spLocks/>
          </p:cNvSpPr>
          <p:nvPr/>
        </p:nvSpPr>
        <p:spPr>
          <a:xfrm>
            <a:off x="358775" y="6597650"/>
            <a:ext cx="360000" cy="2603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endParaRPr lang="en-US" dirty="0">
              <a:solidFill>
                <a:srgbClr val="002776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332541"/>
              </p:ext>
            </p:extLst>
          </p:nvPr>
        </p:nvGraphicFramePr>
        <p:xfrm>
          <a:off x="490411" y="375982"/>
          <a:ext cx="8200198" cy="6287294"/>
        </p:xfrm>
        <a:graphic>
          <a:graphicData uri="http://schemas.openxmlformats.org/drawingml/2006/table">
            <a:tbl>
              <a:tblPr/>
              <a:tblGrid>
                <a:gridCol w="3534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2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48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8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6807">
                <a:tc>
                  <a:txBody>
                    <a:bodyPr/>
                    <a:lstStyle/>
                    <a:p>
                      <a:pPr algn="ctr"/>
                      <a:r>
                        <a:rPr lang="es-VE" sz="1400" b="1" dirty="0" smtClean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Actividad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b="1" noProof="0" dirty="0" smtClean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Duración (Días)</a:t>
                      </a:r>
                      <a:endParaRPr lang="es-VE" sz="1400" b="1" noProof="0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b="1" dirty="0" smtClean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Inicio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Fin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466"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Proye</a:t>
                      </a:r>
                      <a:r>
                        <a:rPr lang="en-US" sz="1400" b="1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cto</a:t>
                      </a:r>
                      <a:r>
                        <a:rPr lang="en-US" sz="1400" b="1" baseline="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VE" sz="1400" b="1" baseline="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Banesco Holding Medios de Pago, S.L</a:t>
                      </a:r>
                      <a:endParaRPr lang="en-US" sz="1400" dirty="0">
                        <a:solidFill>
                          <a:srgbClr val="92D4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96</a:t>
                      </a:r>
                      <a:endParaRPr lang="en-US" sz="1400" b="1" kern="1200" dirty="0">
                        <a:solidFill>
                          <a:srgbClr val="92D4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08/04/19</a:t>
                      </a:r>
                      <a:endParaRPr lang="en-US" sz="1400" b="1" kern="1200" dirty="0">
                        <a:solidFill>
                          <a:srgbClr val="92D4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30/08/19</a:t>
                      </a:r>
                      <a:endParaRPr lang="en-US" sz="1400" b="1" kern="1200" dirty="0">
                        <a:solidFill>
                          <a:srgbClr val="92D4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4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VE" sz="1400" b="1" kern="1200" noProof="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Revisión del Modelo de Negocio</a:t>
                      </a:r>
                      <a:endParaRPr lang="es-VE" sz="1400" b="1" kern="1200" noProof="0" dirty="0">
                        <a:solidFill>
                          <a:srgbClr val="92D4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25</a:t>
                      </a:r>
                      <a:endParaRPr lang="en-US" sz="1400" b="1" kern="1200" dirty="0">
                        <a:solidFill>
                          <a:srgbClr val="92D4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baseline="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08/04</a:t>
                      </a:r>
                      <a:r>
                        <a:rPr lang="en-US" sz="1400" b="1" kern="120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/19</a:t>
                      </a:r>
                      <a:endParaRPr lang="en-US" sz="1400" b="1" kern="1200" dirty="0">
                        <a:solidFill>
                          <a:srgbClr val="92D4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baseline="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20/05</a:t>
                      </a:r>
                      <a:r>
                        <a:rPr lang="en-US" sz="1400" b="1" kern="120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/19</a:t>
                      </a:r>
                      <a:endParaRPr lang="en-US" sz="1400" b="1" kern="1200" dirty="0">
                        <a:solidFill>
                          <a:srgbClr val="92D4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924">
                <a:tc>
                  <a:txBody>
                    <a:bodyPr/>
                    <a:lstStyle/>
                    <a:p>
                      <a:pPr marL="0" marR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</a:t>
                      </a:r>
                      <a:r>
                        <a:rPr lang="es-VE" sz="1400" b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Planteamiento</a:t>
                      </a:r>
                      <a:r>
                        <a:rPr lang="es-VE" sz="1400" b="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Elaboración y    Aprobación</a:t>
                      </a:r>
                      <a:endParaRPr lang="es-VE" sz="1400" b="0" noProof="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25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59512" rtl="0" eaLnBrk="1" latinLnBrk="0" hangingPunct="1"/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08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/04/19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59512" rtl="0" eaLnBrk="1" latinLnBrk="0" hangingPunct="1"/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20/05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/19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68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</a:t>
                      </a:r>
                      <a:r>
                        <a:rPr lang="es-VE" sz="1400" noProof="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Instalación</a:t>
                      </a:r>
                      <a:r>
                        <a:rPr lang="en-US" sz="14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SW SB1 y Hana</a:t>
                      </a:r>
                      <a:endParaRPr lang="en-US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*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59512" rtl="0" eaLnBrk="1" latinLnBrk="0" hangingPunct="1"/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07/05/19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59512" rtl="0" eaLnBrk="1" latinLnBrk="0" hangingPunct="1"/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20/05/19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875033"/>
                  </a:ext>
                </a:extLst>
              </a:tr>
              <a:tr h="2614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Realización</a:t>
                      </a:r>
                      <a:endParaRPr lang="en-US" sz="1400" b="1" kern="1200" dirty="0">
                        <a:solidFill>
                          <a:srgbClr val="92D4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45</a:t>
                      </a:r>
                      <a:endParaRPr lang="en-US" sz="1400" b="1" kern="1200" dirty="0">
                        <a:solidFill>
                          <a:srgbClr val="92D4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21/05/19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25/07/18</a:t>
                      </a:r>
                      <a:endParaRPr lang="en-US" sz="1400" b="1" kern="1200" dirty="0">
                        <a:solidFill>
                          <a:srgbClr val="92D4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924">
                <a:tc>
                  <a:txBody>
                    <a:bodyPr/>
                    <a:lstStyle/>
                    <a:p>
                      <a:r>
                        <a:rPr lang="es-VE" sz="1400" dirty="0" smtClean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</a:t>
                      </a:r>
                      <a:r>
                        <a:rPr lang="es-VE" sz="14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Validación / Actualización</a:t>
                      </a:r>
                      <a:r>
                        <a:rPr lang="es-VE" sz="14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Data (Plantillas)</a:t>
                      </a:r>
                      <a:endParaRPr lang="es-VE" sz="14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17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21/05/19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12/06/19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434">
                <a:tc>
                  <a:txBody>
                    <a:bodyPr/>
                    <a:lstStyle/>
                    <a:p>
                      <a:r>
                        <a:rPr lang="es-VE" sz="1400" noProof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</a:t>
                      </a:r>
                      <a:r>
                        <a:rPr lang="es-VE" sz="1400" kern="1200" baseline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Configuración BD SB1</a:t>
                      </a:r>
                      <a:endParaRPr lang="es-VE" sz="1400" noProof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23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13/06/19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17/07/19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434">
                <a:tc>
                  <a:txBody>
                    <a:bodyPr/>
                    <a:lstStyle/>
                    <a:p>
                      <a:r>
                        <a:rPr lang="es-VE" sz="1400" kern="120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</a:t>
                      </a:r>
                      <a:r>
                        <a:rPr lang="es-VE" sz="1400" kern="1200" baseline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  <a:r>
                        <a:rPr lang="es-VE" sz="1400" noProof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Carga</a:t>
                      </a:r>
                      <a:r>
                        <a:rPr lang="es-VE" sz="1400" baseline="0" noProof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Data Maestra</a:t>
                      </a:r>
                      <a:endParaRPr lang="en-US" sz="1400" kern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15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26/06/19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17/07/19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3924">
                <a:tc>
                  <a:txBody>
                    <a:bodyPr/>
                    <a:lstStyle/>
                    <a:p>
                      <a:r>
                        <a:rPr lang="es-VE" sz="1400" noProof="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</a:t>
                      </a:r>
                      <a:r>
                        <a:rPr lang="es-VE" sz="1400" baseline="0" noProof="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Presentación del Prototipo / Pruebas Integrales </a:t>
                      </a:r>
                      <a:endParaRPr lang="es-VE" sz="1400" noProof="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18/07/19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25/07/19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4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VE" sz="1400" b="1" kern="1200" noProof="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Preparación Final </a:t>
                      </a:r>
                      <a:endParaRPr lang="es-VE" sz="1400" b="1" kern="1200" noProof="0" dirty="0">
                        <a:solidFill>
                          <a:srgbClr val="92D4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15</a:t>
                      </a:r>
                      <a:endParaRPr lang="en-US" sz="1400" b="1" kern="1200" dirty="0">
                        <a:solidFill>
                          <a:srgbClr val="92D4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26/07/19</a:t>
                      </a:r>
                      <a:endParaRPr lang="en-US" sz="1400" b="1" kern="1200" dirty="0">
                        <a:solidFill>
                          <a:srgbClr val="92D4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15/08/19</a:t>
                      </a:r>
                      <a:endParaRPr lang="en-US" sz="1400" b="1" kern="1200" dirty="0">
                        <a:solidFill>
                          <a:srgbClr val="92D4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43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</a:t>
                      </a:r>
                      <a:r>
                        <a:rPr lang="es-VE" sz="14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Capacitación</a:t>
                      </a:r>
                      <a:r>
                        <a:rPr lang="es-VE" sz="1400" baseline="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Usuarios</a:t>
                      </a:r>
                      <a:endParaRPr lang="en-US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</a:t>
                      </a:r>
                      <a:endParaRPr lang="en-US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26/07/19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08/08/19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7700">
                <a:tc>
                  <a:txBody>
                    <a:bodyPr/>
                    <a:lstStyle/>
                    <a:p>
                      <a:r>
                        <a:rPr lang="es-VE" sz="14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Carga de S</a:t>
                      </a:r>
                      <a:r>
                        <a:rPr lang="en-US" sz="14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aldos Iniciales</a:t>
                      </a:r>
                      <a:r>
                        <a:rPr lang="en-US" sz="1400" baseline="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es-VE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  <a:endParaRPr lang="en-US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09/08/19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15/08/19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4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Go-Live</a:t>
                      </a:r>
                      <a:endParaRPr lang="en-US" sz="1400" b="1" kern="1200" dirty="0">
                        <a:solidFill>
                          <a:srgbClr val="92D4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VE" sz="1400" b="1" kern="120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11</a:t>
                      </a:r>
                      <a:endParaRPr lang="en-US" sz="1400" b="1" kern="1200" dirty="0">
                        <a:solidFill>
                          <a:srgbClr val="92D4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16/08/19</a:t>
                      </a:r>
                      <a:endParaRPr lang="en-US" sz="1400" b="1" kern="1200" dirty="0">
                        <a:solidFill>
                          <a:srgbClr val="92D4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30/08/19</a:t>
                      </a:r>
                      <a:endParaRPr lang="en-US" sz="1400" b="1" kern="1200" dirty="0">
                        <a:solidFill>
                          <a:srgbClr val="92D4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143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Go-Live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16/08/19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16/08/19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67544"/>
                  </a:ext>
                </a:extLst>
              </a:tr>
              <a:tr h="26143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Acompañamiento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post-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produccion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presencial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19/08/19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23/08/19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280357"/>
                  </a:ext>
                </a:extLst>
              </a:tr>
              <a:tr h="26143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Acompañamiento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post-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produccion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remoto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26/08/19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30/08/19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9398925"/>
                  </a:ext>
                </a:extLst>
              </a:tr>
              <a:tr h="261434">
                <a:tc gridSpan="4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2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solidFill>
                          <a:schemeClr val="tx2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859512" rtl="0" eaLnBrk="1" latinLnBrk="0" hangingPunct="1"/>
                      <a:endParaRPr lang="en-US" sz="1600" b="1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859512" rtl="0" eaLnBrk="1" latinLnBrk="0" hangingPunct="1"/>
                      <a:endParaRPr lang="en-US" sz="1600" b="1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6" name="Footer Placeholder 4"/>
          <p:cNvSpPr txBox="1">
            <a:spLocks/>
          </p:cNvSpPr>
          <p:nvPr/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35830" rtl="0" eaLnBrk="1" latinLnBrk="0" hangingPunct="1">
              <a:defRPr sz="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6791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583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74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166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957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749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5404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43319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©2019 Deloitte </a:t>
            </a:r>
            <a:r>
              <a:rPr lang="en-US" dirty="0" err="1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Touche</a:t>
            </a:r>
            <a:r>
              <a:rPr lang="en-US" dirty="0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Tohmatsu Limited. All rights reserved.</a:t>
            </a:r>
            <a:endParaRPr lang="en-US" dirty="0">
              <a:solidFill>
                <a:srgbClr val="31313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00484" y="6397618"/>
            <a:ext cx="48148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100" b="1" dirty="0" smtClean="0">
                <a:solidFill>
                  <a:srgbClr val="FF0000"/>
                </a:solidFill>
              </a:rPr>
              <a:t>*Es indispensable que los servidores se encuentren disponibles para esta fecha</a:t>
            </a:r>
            <a:endParaRPr lang="es-VE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1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5"/>
          <p:cNvSpPr txBox="1">
            <a:spLocks noChangeArrowheads="1"/>
          </p:cNvSpPr>
          <p:nvPr/>
        </p:nvSpPr>
        <p:spPr bwMode="auto">
          <a:xfrm>
            <a:off x="250825" y="1700213"/>
            <a:ext cx="2827338" cy="121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1600"/>
              </a:spcBef>
              <a:spcAft>
                <a:spcPts val="600"/>
              </a:spcAft>
            </a:pPr>
            <a:r>
              <a:rPr lang="es-VE" sz="1600" b="1" noProof="1">
                <a:latin typeface="Times New Roman" pitchFamily="18" charset="0"/>
              </a:rPr>
              <a:t>__________________________</a:t>
            </a:r>
          </a:p>
          <a:p>
            <a:pPr>
              <a:spcBef>
                <a:spcPts val="1600"/>
              </a:spcBef>
              <a:spcAft>
                <a:spcPts val="600"/>
              </a:spcAft>
            </a:pPr>
            <a:r>
              <a:rPr lang="es-VE" sz="1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www.deloitte.com.ve</a:t>
            </a:r>
            <a:endParaRPr lang="es-VE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8372" name="Text Box 6"/>
          <p:cNvSpPr txBox="1">
            <a:spLocks noChangeArrowheads="1"/>
          </p:cNvSpPr>
          <p:nvPr/>
        </p:nvSpPr>
        <p:spPr bwMode="auto">
          <a:xfrm>
            <a:off x="250825" y="2852738"/>
            <a:ext cx="5018088" cy="322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1600"/>
              </a:spcBef>
              <a:spcAft>
                <a:spcPts val="600"/>
              </a:spcAft>
            </a:pPr>
            <a:r>
              <a:rPr lang="es-VE" sz="800" noProof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Deloitte se refiere a una o más de las firmas miembros de Deloitte Touche Tohmatsu Limited, una compañía privada del Reino Unido limitada por garantía, y su red de firmas miembros, cada una como una entidad única e independiente y legalmente separada. Una descripción detallada de la estructura legal de Deloitte Touche Tohmatsu Limited y sus firmas miembros puede verse en el sitio web </a:t>
            </a:r>
            <a:r>
              <a:rPr lang="es-VE" sz="800" noProof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www.deloitte.com/about</a:t>
            </a:r>
            <a:r>
              <a:rPr lang="es-VE" sz="800" noProof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</a:p>
          <a:p>
            <a:pPr>
              <a:spcBef>
                <a:spcPts val="1600"/>
              </a:spcBef>
              <a:spcAft>
                <a:spcPts val="600"/>
              </a:spcAft>
            </a:pPr>
            <a:r>
              <a:rPr lang="es-VE" sz="800" noProof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Deloitte presta servicios de auditoría, impuestos, consultoría y asesoramiento financiero a organizaciones públicas y privadas de diversas industrias. Con una red global de firmas miembros en más de 140 países, Deloitte brinda sus capacidades de clase mundial y su profunda experiencia local para ayudar a sus clientes a tener éxito donde sea que operen. Aproximadamente 169.000 profesionales de Deloitte se han comprometido a convertirse en estándar de excelencia</a:t>
            </a:r>
          </a:p>
          <a:p>
            <a:pPr>
              <a:spcBef>
                <a:spcPts val="1600"/>
              </a:spcBef>
              <a:spcAft>
                <a:spcPts val="600"/>
              </a:spcAft>
            </a:pPr>
            <a:r>
              <a:rPr lang="es-VE" sz="800" noProof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</a:t>
            </a:r>
            <a:r>
              <a:rPr lang="es-VE" sz="800" noProof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2019 </a:t>
            </a:r>
            <a:r>
              <a:rPr lang="es-VE" sz="800" noProof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Lara Marambio &amp; </a:t>
            </a:r>
            <a:r>
              <a:rPr lang="es-VE" sz="800" noProof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Asociados Firma </a:t>
            </a:r>
            <a:r>
              <a:rPr lang="es-VE" sz="800" noProof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Miembro de Deloitte Touche Tohmatsu Limited</a:t>
            </a:r>
            <a:r>
              <a:rPr lang="es-VE" sz="800" noProof="1">
                <a:solidFill>
                  <a:srgbClr val="000000"/>
                </a:solidFill>
              </a:rPr>
              <a:t>.</a:t>
            </a:r>
          </a:p>
          <a:p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77411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3"/>
          <p:cNvSpPr/>
          <p:nvPr/>
        </p:nvSpPr>
        <p:spPr>
          <a:xfrm rot="13266881">
            <a:off x="6151552" y="3143918"/>
            <a:ext cx="1173179" cy="1344110"/>
          </a:xfrm>
          <a:custGeom>
            <a:avLst/>
            <a:gdLst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7923" h="1102580">
                <a:moveTo>
                  <a:pt x="0" y="0"/>
                </a:moveTo>
                <a:cubicBezTo>
                  <a:pt x="801540" y="212142"/>
                  <a:pt x="1156851" y="160934"/>
                  <a:pt x="1877923" y="0"/>
                </a:cubicBezTo>
                <a:lnTo>
                  <a:pt x="1877923" y="1102580"/>
                </a:lnTo>
                <a:cubicBezTo>
                  <a:pt x="1193427" y="883124"/>
                  <a:pt x="625974" y="912385"/>
                  <a:pt x="0" y="110258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" name="Rectangle 13"/>
          <p:cNvSpPr/>
          <p:nvPr/>
        </p:nvSpPr>
        <p:spPr>
          <a:xfrm rot="9073758">
            <a:off x="4391098" y="2971874"/>
            <a:ext cx="1224381" cy="1402772"/>
          </a:xfrm>
          <a:custGeom>
            <a:avLst/>
            <a:gdLst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7923" h="1102580">
                <a:moveTo>
                  <a:pt x="0" y="0"/>
                </a:moveTo>
                <a:cubicBezTo>
                  <a:pt x="801540" y="212142"/>
                  <a:pt x="1156851" y="160934"/>
                  <a:pt x="1877923" y="0"/>
                </a:cubicBezTo>
                <a:lnTo>
                  <a:pt x="1877923" y="1102580"/>
                </a:lnTo>
                <a:cubicBezTo>
                  <a:pt x="1193427" y="883124"/>
                  <a:pt x="625974" y="912385"/>
                  <a:pt x="0" y="110258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" name="Rectangle 13"/>
          <p:cNvSpPr/>
          <p:nvPr/>
        </p:nvSpPr>
        <p:spPr>
          <a:xfrm rot="2024838">
            <a:off x="2476039" y="2840262"/>
            <a:ext cx="1611666" cy="1659646"/>
          </a:xfrm>
          <a:custGeom>
            <a:avLst/>
            <a:gdLst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7923" h="1102580">
                <a:moveTo>
                  <a:pt x="0" y="0"/>
                </a:moveTo>
                <a:cubicBezTo>
                  <a:pt x="801540" y="212142"/>
                  <a:pt x="1156851" y="160934"/>
                  <a:pt x="1877923" y="0"/>
                </a:cubicBezTo>
                <a:lnTo>
                  <a:pt x="1877923" y="1102580"/>
                </a:lnTo>
                <a:cubicBezTo>
                  <a:pt x="1193427" y="883124"/>
                  <a:pt x="625974" y="912385"/>
                  <a:pt x="0" y="110258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5004119" y="2090250"/>
            <a:ext cx="2112291" cy="1982635"/>
          </a:xfrm>
          <a:prstGeom prst="ellipse">
            <a:avLst/>
          </a:prstGeom>
          <a:solidFill>
            <a:srgbClr val="002060"/>
          </a:solidFill>
          <a:ln w="6350" cap="flat" cmpd="sng" algn="ctr">
            <a:noFill/>
            <a:prstDash val="soli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110801" y="1840230"/>
            <a:ext cx="2241396" cy="2241396"/>
          </a:xfrm>
          <a:prstGeom prst="ellipse">
            <a:avLst/>
          </a:prstGeom>
          <a:solidFill>
            <a:srgbClr val="86BC25"/>
          </a:solidFill>
          <a:ln w="6350" cap="flat" cmpd="sng" algn="ctr">
            <a:noFill/>
            <a:prstDash val="soli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3165561" y="3199233"/>
            <a:ext cx="1957093" cy="1956119"/>
          </a:xfrm>
          <a:prstGeom prst="ellipse">
            <a:avLst/>
          </a:prstGeom>
          <a:solidFill>
            <a:srgbClr val="002060"/>
          </a:solidFill>
          <a:ln w="6350" cap="flat" cmpd="sng" algn="ctr">
            <a:noFill/>
            <a:prstDash val="soli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47541" y="2837820"/>
            <a:ext cx="1325805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white"/>
                </a:solidFill>
                <a:latin typeface="Verdana"/>
                <a:cs typeface="+mn-cs"/>
              </a:rPr>
              <a:t>Introducción</a:t>
            </a:r>
            <a:endParaRPr lang="en-US" sz="1600" dirty="0">
              <a:solidFill>
                <a:prstClr val="white"/>
              </a:solidFill>
              <a:latin typeface="Verdan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81983" y="2416745"/>
            <a:ext cx="631825" cy="108836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6600" dirty="0" smtClean="0">
                <a:solidFill>
                  <a:prstClr val="white"/>
                </a:solidFill>
                <a:latin typeface="Verdana"/>
                <a:cs typeface="+mn-cs"/>
              </a:rPr>
              <a:t>1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1671341" y="2236290"/>
            <a:ext cx="0" cy="1449276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  <a:headEnd type="none"/>
            <a:tailEnd type="none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3872503" y="3684854"/>
            <a:ext cx="1034476" cy="98488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white"/>
                </a:solidFill>
                <a:latin typeface="Verdana"/>
                <a:cs typeface="+mn-cs"/>
              </a:rPr>
              <a:t>Visión General del Proyecto</a:t>
            </a:r>
            <a:endParaRPr lang="en-US" sz="1600" dirty="0">
              <a:solidFill>
                <a:prstClr val="white"/>
              </a:solidFill>
              <a:latin typeface="Verdana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71157" y="3633109"/>
            <a:ext cx="631825" cy="108836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6600" dirty="0" smtClean="0">
                <a:solidFill>
                  <a:prstClr val="white"/>
                </a:solidFill>
                <a:latin typeface="Verdana"/>
                <a:cs typeface="+mn-cs"/>
              </a:rPr>
              <a:t>2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3800503" y="3452654"/>
            <a:ext cx="0" cy="1449276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  <a:headEnd type="none"/>
            <a:tailEnd type="none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5704630" y="2899322"/>
            <a:ext cx="1374835" cy="46166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white"/>
                </a:solidFill>
                <a:latin typeface="Verdana"/>
                <a:cs typeface="+mn-cs"/>
              </a:rPr>
              <a:t>Entendimiento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white"/>
                </a:solidFill>
                <a:latin typeface="Verdana"/>
                <a:cs typeface="+mn-cs"/>
              </a:rPr>
              <a:t>del Negocio</a:t>
            </a:r>
            <a:endParaRPr lang="en-US" sz="900" dirty="0">
              <a:solidFill>
                <a:prstClr val="white"/>
              </a:solidFill>
              <a:latin typeface="Verdan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72805" y="2581719"/>
            <a:ext cx="631825" cy="108836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6600" dirty="0" smtClean="0">
                <a:solidFill>
                  <a:prstClr val="white"/>
                </a:solidFill>
                <a:latin typeface="Verdana"/>
                <a:cs typeface="+mn-cs"/>
              </a:rPr>
              <a:t>3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5620257" y="2521723"/>
            <a:ext cx="0" cy="1355021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  <a:headEnd type="none"/>
            <a:tailEnd type="none"/>
          </a:ln>
          <a:effectLst/>
        </p:spPr>
      </p:cxnSp>
      <p:sp>
        <p:nvSpPr>
          <p:cNvPr id="36" name="Oval 35"/>
          <p:cNvSpPr>
            <a:spLocks noChangeAspect="1"/>
          </p:cNvSpPr>
          <p:nvPr/>
        </p:nvSpPr>
        <p:spPr>
          <a:xfrm>
            <a:off x="6676124" y="3549259"/>
            <a:ext cx="1769877" cy="1768998"/>
          </a:xfrm>
          <a:prstGeom prst="ellipse">
            <a:avLst/>
          </a:prstGeom>
          <a:solidFill>
            <a:srgbClr val="002060"/>
          </a:solidFill>
          <a:ln w="6350" cap="flat" cmpd="sng" algn="ctr">
            <a:noFill/>
            <a:prstDash val="soli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03619" y="4230846"/>
            <a:ext cx="1020066" cy="49244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chemeClr val="bg1"/>
                </a:solidFill>
                <a:latin typeface="Verdana"/>
                <a:cs typeface="+mn-cs"/>
              </a:rPr>
              <a:t>Próximos Pasos</a:t>
            </a:r>
            <a:endParaRPr lang="en-US" sz="1600" dirty="0">
              <a:solidFill>
                <a:schemeClr val="bg1"/>
              </a:solidFill>
              <a:latin typeface="Verdan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76124" y="3834045"/>
            <a:ext cx="631825" cy="108836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6600" dirty="0" smtClean="0">
                <a:solidFill>
                  <a:schemeClr val="bg1"/>
                </a:solidFill>
                <a:latin typeface="Verdana"/>
                <a:cs typeface="+mn-cs"/>
              </a:rPr>
              <a:t>4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7212179" y="3892498"/>
            <a:ext cx="0" cy="971461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cxnSp>
      <p:sp>
        <p:nvSpPr>
          <p:cNvPr id="40" name="Title 1"/>
          <p:cNvSpPr txBox="1">
            <a:spLocks/>
          </p:cNvSpPr>
          <p:nvPr/>
        </p:nvSpPr>
        <p:spPr bwMode="auto">
          <a:xfrm>
            <a:off x="386535" y="364216"/>
            <a:ext cx="8423275" cy="478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VE" sz="28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Agenda</a:t>
            </a:r>
            <a:endParaRPr lang="en-US" sz="28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2" name="Footer Placeholder 4"/>
          <p:cNvSpPr txBox="1">
            <a:spLocks/>
          </p:cNvSpPr>
          <p:nvPr/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35830" rtl="0" eaLnBrk="1" latinLnBrk="0" hangingPunct="1">
              <a:defRPr sz="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6791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583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74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166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957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749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5404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43319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©2019 Deloitte </a:t>
            </a:r>
            <a:r>
              <a:rPr lang="en-US" dirty="0" err="1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Touche</a:t>
            </a:r>
            <a:r>
              <a:rPr lang="en-US" dirty="0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Tohmatsu Limited. All rights reserved.</a:t>
            </a:r>
            <a:endParaRPr lang="en-US" dirty="0">
              <a:solidFill>
                <a:srgbClr val="31313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62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930142" y="1080656"/>
            <a:ext cx="7093527" cy="4294908"/>
            <a:chOff x="3485932" y="3713589"/>
            <a:chExt cx="4015197" cy="1786657"/>
          </a:xfrm>
        </p:grpSpPr>
        <p:sp>
          <p:nvSpPr>
            <p:cNvPr id="10" name="Rectangle 9"/>
            <p:cNvSpPr/>
            <p:nvPr/>
          </p:nvSpPr>
          <p:spPr bwMode="auto">
            <a:xfrm>
              <a:off x="6061129" y="4768387"/>
              <a:ext cx="1440000" cy="5048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91440" rIns="90000" bIns="91440" rtlCol="0" anchor="ctr"/>
            <a:lstStyle/>
            <a:p>
              <a:pPr marL="179388" marR="0" lvl="0" indent="-179388" algn="ctr" defTabSz="449263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91D5D"/>
                </a:buClr>
                <a:buSzPct val="100000"/>
                <a:buFont typeface="Wingdings" pitchFamily="2" charset="2"/>
                <a:buNone/>
                <a:tabLst>
                  <a:tab pos="457200" algn="l"/>
                  <a:tab pos="906463" algn="l"/>
                  <a:tab pos="1355725" algn="l"/>
                  <a:tab pos="1804988" algn="l"/>
                  <a:tab pos="2254250" algn="l"/>
                  <a:tab pos="2703513" algn="l"/>
                  <a:tab pos="3152775" algn="l"/>
                  <a:tab pos="3602038" algn="l"/>
                  <a:tab pos="4051300" algn="l"/>
                  <a:tab pos="4500563" algn="l"/>
                  <a:tab pos="4949825" algn="l"/>
                  <a:tab pos="5399088" algn="l"/>
                  <a:tab pos="5848350" algn="l"/>
                  <a:tab pos="6297613" algn="l"/>
                  <a:tab pos="6746875" algn="l"/>
                  <a:tab pos="7196138" algn="l"/>
                  <a:tab pos="7645400" algn="l"/>
                  <a:tab pos="8094663" algn="l"/>
                  <a:tab pos="8543925" algn="l"/>
                  <a:tab pos="8993188" algn="l"/>
                </a:tabLst>
                <a:defRPr/>
              </a:pPr>
              <a:endPara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91D5D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+mn-cs"/>
              </a:endParaRPr>
            </a:p>
          </p:txBody>
        </p:sp>
        <p:grpSp>
          <p:nvGrpSpPr>
            <p:cNvPr id="12" name="Group 156"/>
            <p:cNvGrpSpPr/>
            <p:nvPr/>
          </p:nvGrpSpPr>
          <p:grpSpPr>
            <a:xfrm>
              <a:off x="3485932" y="3713589"/>
              <a:ext cx="1922000" cy="625720"/>
              <a:chOff x="1687910" y="4494916"/>
              <a:chExt cx="1922000" cy="625720"/>
            </a:xfrm>
          </p:grpSpPr>
          <p:sp>
            <p:nvSpPr>
              <p:cNvPr id="23" name="Rectangle 29"/>
              <p:cNvSpPr>
                <a:spLocks noChangeArrowheads="1"/>
              </p:cNvSpPr>
              <p:nvPr/>
            </p:nvSpPr>
            <p:spPr bwMode="auto">
              <a:xfrm>
                <a:off x="1687911" y="4494916"/>
                <a:ext cx="1921999" cy="189391"/>
              </a:xfrm>
              <a:prstGeom prst="rect">
                <a:avLst/>
              </a:prstGeom>
              <a:solidFill>
                <a:srgbClr val="0070C0"/>
              </a:solidFill>
              <a:ln w="12700" algn="ctr">
                <a:solidFill>
                  <a:srgbClr val="0070C0"/>
                </a:solidFill>
                <a:miter lim="800000"/>
                <a:headEnd/>
                <a:tailEnd/>
              </a:ln>
            </p:spPr>
            <p:txBody>
              <a:bodyPr wrap="square" lIns="36000" tIns="36000" rIns="36000" bIns="36000" anchor="ctr" anchorCtr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ct val="80000"/>
                  </a:spcBef>
                  <a:spcAft>
                    <a:spcPts val="0"/>
                  </a:spcAft>
                  <a:buClr>
                    <a:srgbClr val="000000"/>
                  </a:buClr>
                  <a:buSzPct val="80000"/>
                  <a:buFont typeface="Wingdings" pitchFamily="2" charset="2"/>
                  <a:buNone/>
                  <a:tabLst/>
                  <a:defRPr/>
                </a:pPr>
                <a:r>
                  <a:rPr kumimoji="0" lang="es-UY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</a:rPr>
                  <a:t>Gerencia del Proyecto</a:t>
                </a:r>
              </a:p>
            </p:txBody>
          </p:sp>
          <p:sp>
            <p:nvSpPr>
              <p:cNvPr id="24" name="Rectangle 29"/>
              <p:cNvSpPr>
                <a:spLocks noChangeArrowheads="1"/>
              </p:cNvSpPr>
              <p:nvPr/>
            </p:nvSpPr>
            <p:spPr bwMode="auto">
              <a:xfrm>
                <a:off x="1687911" y="4684307"/>
                <a:ext cx="960999" cy="175558"/>
              </a:xfrm>
              <a:prstGeom prst="rect">
                <a:avLst/>
              </a:prstGeom>
              <a:solidFill>
                <a:srgbClr val="002060"/>
              </a:solidFill>
              <a:ln w="12700" algn="ctr">
                <a:solidFill>
                  <a:srgbClr val="0070C0"/>
                </a:solidFill>
                <a:miter lim="800000"/>
                <a:headEnd/>
                <a:tailEnd/>
              </a:ln>
            </p:spPr>
            <p:txBody>
              <a:bodyPr wrap="square" lIns="36000" tIns="36000" rIns="36000" bIns="36000" anchor="ctr" anchorCtr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ct val="80000"/>
                  </a:spcBef>
                  <a:spcAft>
                    <a:spcPts val="0"/>
                  </a:spcAft>
                  <a:buClr>
                    <a:srgbClr val="000000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s-UY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</a:rPr>
                  <a:t>Deloitte</a:t>
                </a:r>
              </a:p>
            </p:txBody>
          </p:sp>
          <p:sp>
            <p:nvSpPr>
              <p:cNvPr id="25" name="Rectangle 29"/>
              <p:cNvSpPr>
                <a:spLocks noChangeArrowheads="1"/>
              </p:cNvSpPr>
              <p:nvPr/>
            </p:nvSpPr>
            <p:spPr bwMode="auto">
              <a:xfrm>
                <a:off x="2648911" y="4684307"/>
                <a:ext cx="960999" cy="175558"/>
              </a:xfrm>
              <a:prstGeom prst="rect">
                <a:avLst/>
              </a:prstGeom>
              <a:solidFill>
                <a:srgbClr val="92D400"/>
              </a:solidFill>
              <a:ln w="12700" algn="ctr">
                <a:solidFill>
                  <a:srgbClr val="92D400"/>
                </a:solidFill>
                <a:miter lim="800000"/>
                <a:headEnd/>
                <a:tailEnd/>
              </a:ln>
            </p:spPr>
            <p:txBody>
              <a:bodyPr wrap="square" lIns="36000" tIns="36000" rIns="36000" bIns="36000" anchor="ctr" anchorCtr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ct val="80000"/>
                  </a:spcBef>
                  <a:spcAft>
                    <a:spcPts val="0"/>
                  </a:spcAft>
                  <a:buClr>
                    <a:srgbClr val="000000"/>
                  </a:buClr>
                  <a:buSzPct val="80000"/>
                  <a:buFont typeface="Wingdings" pitchFamily="2" charset="2"/>
                  <a:buNone/>
                  <a:tabLst/>
                  <a:defRPr/>
                </a:pPr>
                <a:r>
                  <a:rPr kumimoji="0" lang="es-UY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</a:rPr>
                  <a:t>BANESCO H.M.P.</a:t>
                </a:r>
              </a:p>
            </p:txBody>
          </p:sp>
          <p:sp>
            <p:nvSpPr>
              <p:cNvPr id="26" name="Rectangle 30"/>
              <p:cNvSpPr>
                <a:spLocks noChangeArrowheads="1"/>
              </p:cNvSpPr>
              <p:nvPr/>
            </p:nvSpPr>
            <p:spPr bwMode="auto">
              <a:xfrm>
                <a:off x="1687910" y="4859826"/>
                <a:ext cx="961000" cy="260810"/>
              </a:xfrm>
              <a:prstGeom prst="rect">
                <a:avLst/>
              </a:prstGeom>
              <a:solidFill>
                <a:schemeClr val="bg1"/>
              </a:solidFill>
              <a:ln w="12700" algn="ctr">
                <a:solidFill>
                  <a:srgbClr val="72C7E7"/>
                </a:solidFill>
                <a:miter lim="800000"/>
                <a:headEnd/>
                <a:tailEnd/>
              </a:ln>
            </p:spPr>
            <p:txBody>
              <a:bodyPr wrap="square" lIns="36000" tIns="36000" rIns="36000" bIns="36000">
                <a:normAutofit/>
              </a:bodyPr>
              <a:lstStyle/>
              <a:p>
                <a:pPr algn="ctr">
                  <a:lnSpc>
                    <a:spcPct val="106000"/>
                  </a:lnSpc>
                  <a:spcBef>
                    <a:spcPct val="80000"/>
                  </a:spcBef>
                  <a:buClr>
                    <a:srgbClr val="000000"/>
                  </a:buClr>
                  <a:buSzPct val="80000"/>
                  <a:buFont typeface="Wingdings" pitchFamily="2" charset="2"/>
                  <a:buNone/>
                </a:pPr>
                <a:r>
                  <a:rPr lang="es-UY" sz="1000" dirty="0">
                    <a:solidFill>
                      <a:srgbClr val="0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Roberto Molina</a:t>
                </a:r>
              </a:p>
            </p:txBody>
          </p:sp>
          <p:sp>
            <p:nvSpPr>
              <p:cNvPr id="27" name="Rectangle 30"/>
              <p:cNvSpPr>
                <a:spLocks noChangeArrowheads="1"/>
              </p:cNvSpPr>
              <p:nvPr/>
            </p:nvSpPr>
            <p:spPr bwMode="auto">
              <a:xfrm>
                <a:off x="2648911" y="4859826"/>
                <a:ext cx="960999" cy="260809"/>
              </a:xfrm>
              <a:prstGeom prst="rect">
                <a:avLst/>
              </a:prstGeom>
              <a:solidFill>
                <a:schemeClr val="bg1"/>
              </a:solidFill>
              <a:ln w="12700" algn="ctr">
                <a:solidFill>
                  <a:srgbClr val="72C7E7"/>
                </a:solidFill>
                <a:miter lim="800000"/>
                <a:headEnd/>
                <a:tailEnd/>
              </a:ln>
            </p:spPr>
            <p:txBody>
              <a:bodyPr wrap="square" lIns="36000" tIns="36000" rIns="36000" bIns="3600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ct val="80000"/>
                  </a:spcBef>
                  <a:spcAft>
                    <a:spcPts val="0"/>
                  </a:spcAft>
                  <a:buClr>
                    <a:srgbClr val="000000"/>
                  </a:buClr>
                  <a:buSzPct val="80000"/>
                  <a:buFont typeface="Wingdings" pitchFamily="2" charset="2"/>
                  <a:buNone/>
                  <a:tabLst/>
                  <a:defRPr/>
                </a:pPr>
                <a:r>
                  <a:rPr kumimoji="0" lang="es-UY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</a:rPr>
                  <a:t> Líder</a:t>
                </a:r>
                <a:r>
                  <a:rPr kumimoji="0" lang="es-UY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br>
                  <a:rPr kumimoji="0" lang="es-UY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</a:rPr>
                </a:br>
                <a:r>
                  <a:rPr kumimoji="0" lang="es-UY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</a:rPr>
                  <a:t>de Proyecto </a:t>
                </a:r>
                <a:endParaRPr kumimoji="0" lang="es-UY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cxnSp>
          <p:nvCxnSpPr>
            <p:cNvPr id="13" name="Straight Connector 12"/>
            <p:cNvCxnSpPr>
              <a:stCxn id="23" idx="2"/>
              <a:endCxn id="16" idx="0"/>
            </p:cNvCxnSpPr>
            <p:nvPr/>
          </p:nvCxnSpPr>
          <p:spPr>
            <a:xfrm rot="16200000" flipH="1">
              <a:off x="4309984" y="4039928"/>
              <a:ext cx="971537" cy="697640"/>
            </a:xfrm>
            <a:prstGeom prst="bentConnector3">
              <a:avLst>
                <a:gd name="adj1" fmla="val 77684"/>
              </a:avLst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3485932" y="5021122"/>
              <a:ext cx="3317280" cy="479124"/>
              <a:chOff x="1939058" y="4805098"/>
              <a:chExt cx="3317280" cy="479124"/>
            </a:xfrm>
          </p:grpSpPr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1939059" y="4805098"/>
                <a:ext cx="1552751" cy="146935"/>
              </a:xfrm>
              <a:prstGeom prst="rect">
                <a:avLst/>
              </a:prstGeom>
              <a:solidFill>
                <a:srgbClr val="002060"/>
              </a:solidFill>
              <a:ln w="12700" algn="ctr">
                <a:solidFill>
                  <a:srgbClr val="0070C0"/>
                </a:solidFill>
                <a:miter lim="800000"/>
                <a:headEnd/>
                <a:tailEnd/>
              </a:ln>
            </p:spPr>
            <p:txBody>
              <a:bodyPr wrap="square" lIns="36000" tIns="36000" rIns="36000" bIns="36000" anchor="ctr" anchorCtr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ct val="80000"/>
                  </a:spcBef>
                  <a:spcAft>
                    <a:spcPts val="0"/>
                  </a:spcAft>
                  <a:buClr>
                    <a:srgbClr val="000000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s-UY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</a:rPr>
                  <a:t>Deloitte</a:t>
                </a:r>
                <a:endParaRPr kumimoji="0" lang="es-UY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/>
            </p:nvSpPr>
            <p:spPr bwMode="auto">
              <a:xfrm>
                <a:off x="3491810" y="4806553"/>
                <a:ext cx="1764527" cy="152297"/>
              </a:xfrm>
              <a:prstGeom prst="rect">
                <a:avLst/>
              </a:prstGeom>
              <a:solidFill>
                <a:srgbClr val="92D400"/>
              </a:solidFill>
              <a:ln w="12700" algn="ctr">
                <a:solidFill>
                  <a:srgbClr val="92D400"/>
                </a:solidFill>
                <a:miter lim="800000"/>
                <a:headEnd/>
                <a:tailEnd/>
              </a:ln>
            </p:spPr>
            <p:txBody>
              <a:bodyPr wrap="square" lIns="36000" tIns="36000" rIns="36000" bIns="36000" anchor="ctr" anchorCtr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ct val="80000"/>
                  </a:spcBef>
                  <a:spcAft>
                    <a:spcPts val="0"/>
                  </a:spcAft>
                  <a:buClr>
                    <a:srgbClr val="000000"/>
                  </a:buClr>
                  <a:buSzPct val="80000"/>
                  <a:buFont typeface="Wingdings" pitchFamily="2" charset="2"/>
                  <a:buNone/>
                  <a:tabLst/>
                  <a:defRPr/>
                </a:pPr>
                <a:r>
                  <a:rPr kumimoji="0" lang="es-UY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</a:rPr>
                  <a:t>BANESCO H.M.P.</a:t>
                </a:r>
                <a:endParaRPr kumimoji="0" lang="es-UY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/>
            </p:nvSpPr>
            <p:spPr bwMode="auto">
              <a:xfrm>
                <a:off x="1939058" y="4957422"/>
                <a:ext cx="1552752" cy="322958"/>
              </a:xfrm>
              <a:prstGeom prst="rect">
                <a:avLst/>
              </a:prstGeom>
              <a:solidFill>
                <a:schemeClr val="bg1"/>
              </a:solidFill>
              <a:ln w="12700" algn="ctr">
                <a:solidFill>
                  <a:srgbClr val="72C7E7"/>
                </a:solidFill>
                <a:miter lim="800000"/>
                <a:headEnd/>
                <a:tailEnd/>
              </a:ln>
            </p:spPr>
            <p:txBody>
              <a:bodyPr wrap="square" lIns="36000" tIns="36000" rIns="36000" bIns="36000" anchor="ctr">
                <a:noAutofit/>
              </a:bodyPr>
              <a:lstStyle/>
              <a:p>
                <a:pPr algn="ctr"/>
                <a:endParaRPr lang="es-VE" sz="10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algn="ctr"/>
                <a:r>
                  <a:rPr lang="es-VE" sz="10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Andrés Documet– </a:t>
                </a:r>
                <a:r>
                  <a:rPr lang="es-VE" sz="10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Consultor </a:t>
                </a:r>
                <a:r>
                  <a:rPr lang="es-VE" sz="10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Asistente IT</a:t>
                </a:r>
              </a:p>
              <a:p>
                <a:pPr algn="ctr"/>
                <a:r>
                  <a:rPr lang="es-VE" sz="10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Manuel Gómez </a:t>
                </a:r>
                <a:r>
                  <a:rPr lang="es-VE" sz="10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– Consultor </a:t>
                </a:r>
                <a:r>
                  <a:rPr lang="es-VE" sz="10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IT</a:t>
                </a:r>
                <a:endParaRPr lang="es-VE" sz="10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algn="ctr"/>
                <a:r>
                  <a:rPr lang="es-VE" sz="10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Jeison Amara </a:t>
                </a:r>
                <a:r>
                  <a:rPr lang="es-VE" sz="10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– Consultor </a:t>
                </a:r>
                <a:r>
                  <a:rPr lang="es-VE" sz="1000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Asistente IT</a:t>
                </a:r>
                <a:endParaRPr lang="es-VE" sz="10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algn="ctr"/>
                <a:endParaRPr lang="es-VE" sz="10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20" name="Rectangle 30"/>
              <p:cNvSpPr>
                <a:spLocks noChangeArrowheads="1"/>
              </p:cNvSpPr>
              <p:nvPr/>
            </p:nvSpPr>
            <p:spPr bwMode="auto">
              <a:xfrm>
                <a:off x="4806720" y="4960305"/>
                <a:ext cx="449618" cy="323917"/>
              </a:xfrm>
              <a:prstGeom prst="rect">
                <a:avLst/>
              </a:prstGeom>
              <a:solidFill>
                <a:schemeClr val="bg1"/>
              </a:solidFill>
              <a:ln w="12700" algn="ctr">
                <a:solidFill>
                  <a:srgbClr val="72C7E7"/>
                </a:solidFill>
                <a:miter lim="800000"/>
                <a:headEnd/>
                <a:tailEnd/>
              </a:ln>
            </p:spPr>
            <p:txBody>
              <a:bodyPr wrap="square" lIns="36000" tIns="36000" rIns="36000" bIns="36000" anchor="ctr">
                <a:norm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ct val="80000"/>
                  </a:spcBef>
                  <a:spcAft>
                    <a:spcPts val="0"/>
                  </a:spcAft>
                  <a:buClr>
                    <a:srgbClr val="000000"/>
                  </a:buClr>
                  <a:buSzPct val="80000"/>
                  <a:buFont typeface="Wingdings" pitchFamily="2" charset="2"/>
                  <a:buNone/>
                  <a:tabLst/>
                  <a:defRPr/>
                </a:pPr>
                <a:r>
                  <a:rPr kumimoji="0" lang="es-UY" sz="10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</a:rPr>
                  <a:t>Usuarios Clave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ct val="80000"/>
                  </a:spcBef>
                  <a:spcAft>
                    <a:spcPts val="0"/>
                  </a:spcAft>
                  <a:buClr>
                    <a:srgbClr val="000000"/>
                  </a:buClr>
                  <a:buSzPct val="80000"/>
                  <a:buFont typeface="Wingdings" pitchFamily="2" charset="2"/>
                  <a:buNone/>
                  <a:tabLst/>
                  <a:defRPr/>
                </a:pPr>
                <a:r>
                  <a:rPr lang="es-UY" sz="1000" dirty="0" smtClean="0">
                    <a:solidFill>
                      <a:srgbClr val="00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Banco</a:t>
                </a:r>
                <a:endParaRPr kumimoji="0" lang="es-UY" sz="10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6" name="Rectangle 29"/>
            <p:cNvSpPr>
              <a:spLocks noChangeArrowheads="1"/>
            </p:cNvSpPr>
            <p:nvPr/>
          </p:nvSpPr>
          <p:spPr bwMode="auto">
            <a:xfrm>
              <a:off x="3485934" y="4874517"/>
              <a:ext cx="3317277" cy="164655"/>
            </a:xfrm>
            <a:prstGeom prst="rect">
              <a:avLst/>
            </a:prstGeom>
            <a:solidFill>
              <a:srgbClr val="0070C0"/>
            </a:solidFill>
            <a:ln w="12700" algn="ctr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square" lIns="36000" tIns="36000" rIns="36000" bIns="36000" anchor="ctr" anchorCtr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ct val="80000"/>
                </a:spcBef>
                <a:spcAft>
                  <a:spcPts val="0"/>
                </a:spcAft>
                <a:buClr>
                  <a:srgbClr val="000000"/>
                </a:buClr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es-UY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</a:rPr>
                <a:t>Equipo Funcional</a:t>
              </a:r>
            </a:p>
          </p:txBody>
        </p:sp>
      </p:grpSp>
      <p:cxnSp>
        <p:nvCxnSpPr>
          <p:cNvPr id="52" name="Straight Connector 51"/>
          <p:cNvCxnSpPr>
            <a:stCxn id="25" idx="3"/>
            <a:endCxn id="37" idx="1"/>
          </p:cNvCxnSpPr>
          <p:nvPr/>
        </p:nvCxnSpPr>
        <p:spPr>
          <a:xfrm flipV="1">
            <a:off x="5325681" y="1733361"/>
            <a:ext cx="456284" cy="1357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274027" y="2720050"/>
            <a:ext cx="1845206" cy="394531"/>
          </a:xfrm>
          <a:prstGeom prst="rect">
            <a:avLst/>
          </a:prstGeom>
          <a:solidFill>
            <a:srgbClr val="002060"/>
          </a:solidFill>
          <a:ln w="12700" algn="ctr">
            <a:solidFill>
              <a:srgbClr val="0070C0"/>
            </a:solidFill>
            <a:miter lim="800000"/>
            <a:headEnd/>
            <a:tailEnd/>
          </a:ln>
        </p:spPr>
        <p:txBody>
          <a:bodyPr wrap="square" lIns="36000" tIns="36000" rIns="36000" bIns="3600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ct val="80000"/>
              </a:spcBef>
              <a:spcAft>
                <a:spcPts val="0"/>
              </a:spcAft>
              <a:buClr>
                <a:srgbClr val="000000"/>
              </a:buClr>
              <a:buSzPct val="80000"/>
              <a:buFontTx/>
              <a:buNone/>
              <a:tabLst/>
              <a:defRPr/>
            </a:pPr>
            <a:r>
              <a:rPr kumimoji="0" lang="es-UY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Arquitecto de Software</a:t>
            </a:r>
          </a:p>
        </p:txBody>
      </p:sp>
      <p:sp>
        <p:nvSpPr>
          <p:cNvPr id="54" name="Rectangle 30"/>
          <p:cNvSpPr>
            <a:spLocks noChangeArrowheads="1"/>
          </p:cNvSpPr>
          <p:nvPr/>
        </p:nvSpPr>
        <p:spPr bwMode="auto">
          <a:xfrm>
            <a:off x="278344" y="3106736"/>
            <a:ext cx="1845206" cy="470297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72C7E7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noAutofit/>
          </a:bodyPr>
          <a:lstStyle/>
          <a:p>
            <a:pPr lvl="0" algn="ctr" defTabSz="914400">
              <a:spcBef>
                <a:spcPct val="80000"/>
              </a:spcBef>
              <a:buClr>
                <a:srgbClr val="000000"/>
              </a:buClr>
              <a:buSzPct val="80000"/>
            </a:pPr>
            <a:r>
              <a:rPr lang="es-VE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Orlando </a:t>
            </a:r>
            <a:r>
              <a:rPr lang="es-VE" sz="1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Rauseo</a:t>
            </a:r>
            <a:endParaRPr kumimoji="0" lang="es-UY" sz="1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55" name="Elbow Connector 54"/>
          <p:cNvCxnSpPr>
            <a:stCxn id="54" idx="3"/>
            <a:endCxn id="25" idx="1"/>
          </p:cNvCxnSpPr>
          <p:nvPr/>
        </p:nvCxnSpPr>
        <p:spPr>
          <a:xfrm flipV="1">
            <a:off x="2123550" y="1746939"/>
            <a:ext cx="1504363" cy="1594946"/>
          </a:xfrm>
          <a:prstGeom prst="bentConnector3">
            <a:avLst>
              <a:gd name="adj1" fmla="val 100346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oter Placeholder 4"/>
          <p:cNvSpPr txBox="1">
            <a:spLocks/>
          </p:cNvSpPr>
          <p:nvPr/>
        </p:nvSpPr>
        <p:spPr>
          <a:xfrm>
            <a:off x="370113" y="6453336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35830" rtl="0" eaLnBrk="1" latinLnBrk="0" hangingPunct="1">
              <a:defRPr sz="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6791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583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74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166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957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749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5404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43319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58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©2019 Deloitte </a:t>
            </a:r>
            <a:r>
              <a:rPr kumimoji="0" 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Touche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Tohmatsu Limited. All rights reserved.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31313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0" y="8620"/>
            <a:ext cx="9144000" cy="95885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354013" eaLnBrk="0" hangingPunct="0">
              <a:defRPr/>
            </a:pPr>
            <a:r>
              <a:rPr lang="es-VE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Equipo de Proyecto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30"/>
          <p:cNvSpPr>
            <a:spLocks noChangeArrowheads="1"/>
          </p:cNvSpPr>
          <p:nvPr/>
        </p:nvSpPr>
        <p:spPr bwMode="auto">
          <a:xfrm>
            <a:off x="6247944" y="4593409"/>
            <a:ext cx="748410" cy="785871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72C7E7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Aft>
                <a:spcPts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s-UY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Usuarios </a:t>
            </a:r>
          </a:p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Aft>
                <a:spcPts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s-UY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Clave</a:t>
            </a:r>
          </a:p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ct val="800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lang="es-UY" sz="10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Finanzas</a:t>
            </a:r>
            <a:endParaRPr kumimoji="0" lang="es-UY" sz="1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4673340" y="4577021"/>
            <a:ext cx="868683" cy="798543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72C7E7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ct val="800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s-UY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Usuarios </a:t>
            </a:r>
          </a:p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Aft>
                <a:spcPts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s-UY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Clave</a:t>
            </a:r>
          </a:p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ct val="800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lang="es-UY" sz="10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Compra</a:t>
            </a:r>
            <a:endParaRPr kumimoji="0" lang="es-UY" sz="1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5546383" y="4585215"/>
            <a:ext cx="701963" cy="785871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72C7E7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Aft>
                <a:spcPts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s-UY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Usuarios </a:t>
            </a:r>
          </a:p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Aft>
                <a:spcPts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s-UY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Clave</a:t>
            </a:r>
          </a:p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ct val="800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lang="es-UY" sz="10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Venta</a:t>
            </a:r>
            <a:endParaRPr kumimoji="0" lang="es-UY" sz="1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31" name="Group 156"/>
          <p:cNvGrpSpPr/>
          <p:nvPr/>
        </p:nvGrpSpPr>
        <p:grpSpPr>
          <a:xfrm>
            <a:off x="5781963" y="1195102"/>
            <a:ext cx="2993624" cy="1215136"/>
            <a:chOff x="1687910" y="4494916"/>
            <a:chExt cx="1922000" cy="625720"/>
          </a:xfrm>
        </p:grpSpPr>
        <p:sp>
          <p:nvSpPr>
            <p:cNvPr id="36" name="Rectangle 29"/>
            <p:cNvSpPr>
              <a:spLocks noChangeArrowheads="1"/>
            </p:cNvSpPr>
            <p:nvPr/>
          </p:nvSpPr>
          <p:spPr bwMode="auto">
            <a:xfrm>
              <a:off x="1687911" y="4494916"/>
              <a:ext cx="1921999" cy="189391"/>
            </a:xfrm>
            <a:prstGeom prst="rect">
              <a:avLst/>
            </a:prstGeom>
            <a:solidFill>
              <a:srgbClr val="0070C0"/>
            </a:solidFill>
            <a:ln w="12700" algn="ctr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square" lIns="36000" tIns="36000" rIns="36000" bIns="36000" anchor="ctr" anchorCtr="1">
              <a:noAutofit/>
            </a:bodyPr>
            <a:lstStyle/>
            <a:p>
              <a:pPr algn="ctr">
                <a:lnSpc>
                  <a:spcPct val="106000"/>
                </a:lnSpc>
                <a:spcBef>
                  <a:spcPct val="80000"/>
                </a:spcBef>
                <a:buClr>
                  <a:srgbClr val="000000"/>
                </a:buClr>
                <a:buSzPct val="80000"/>
                <a:buFont typeface="Wingdings" pitchFamily="2" charset="2"/>
                <a:buNone/>
              </a:pPr>
              <a:r>
                <a:rPr lang="es-UY" sz="1000" b="1" dirty="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Comité Dirección</a:t>
              </a:r>
            </a:p>
          </p:txBody>
        </p:sp>
        <p:sp>
          <p:nvSpPr>
            <p:cNvPr id="37" name="Rectangle 29"/>
            <p:cNvSpPr>
              <a:spLocks noChangeArrowheads="1"/>
            </p:cNvSpPr>
            <p:nvPr/>
          </p:nvSpPr>
          <p:spPr bwMode="auto">
            <a:xfrm>
              <a:off x="1687911" y="4684307"/>
              <a:ext cx="960999" cy="175558"/>
            </a:xfrm>
            <a:prstGeom prst="rect">
              <a:avLst/>
            </a:prstGeom>
            <a:solidFill>
              <a:srgbClr val="001376"/>
            </a:solidFill>
            <a:ln w="12700" algn="ctr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square" lIns="36000" tIns="36000" rIns="36000" bIns="36000" anchor="ctr" anchorCtr="1">
              <a:noAutofit/>
            </a:bodyPr>
            <a:lstStyle/>
            <a:p>
              <a:pPr algn="ctr">
                <a:lnSpc>
                  <a:spcPct val="106000"/>
                </a:lnSpc>
                <a:spcBef>
                  <a:spcPct val="80000"/>
                </a:spcBef>
                <a:buClr>
                  <a:srgbClr val="000000"/>
                </a:buClr>
                <a:buSzPct val="80000"/>
              </a:pPr>
              <a:r>
                <a:rPr lang="es-UY" sz="1000" b="1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Deloitte</a:t>
              </a:r>
            </a:p>
          </p:txBody>
        </p:sp>
        <p:sp>
          <p:nvSpPr>
            <p:cNvPr id="38" name="Rectangle 29"/>
            <p:cNvSpPr>
              <a:spLocks noChangeArrowheads="1"/>
            </p:cNvSpPr>
            <p:nvPr/>
          </p:nvSpPr>
          <p:spPr bwMode="auto">
            <a:xfrm>
              <a:off x="2648911" y="4684288"/>
              <a:ext cx="960999" cy="175558"/>
            </a:xfrm>
            <a:prstGeom prst="rect">
              <a:avLst/>
            </a:prstGeom>
            <a:solidFill>
              <a:srgbClr val="92D400"/>
            </a:solidFill>
            <a:ln w="12700" algn="ctr">
              <a:solidFill>
                <a:srgbClr val="92D400"/>
              </a:solidFill>
              <a:miter lim="800000"/>
              <a:headEnd/>
              <a:tailEnd/>
            </a:ln>
          </p:spPr>
          <p:txBody>
            <a:bodyPr wrap="square" lIns="36000" tIns="36000" rIns="36000" bIns="36000" anchor="ctr" anchorCtr="1">
              <a:noAutofit/>
            </a:bodyPr>
            <a:lstStyle/>
            <a:p>
              <a:pPr lvl="0" algn="ctr" defTabSz="914400">
                <a:lnSpc>
                  <a:spcPct val="106000"/>
                </a:lnSpc>
                <a:spcBef>
                  <a:spcPct val="80000"/>
                </a:spcBef>
                <a:buClr>
                  <a:srgbClr val="000000"/>
                </a:buClr>
                <a:buSzPct val="80000"/>
                <a:defRPr/>
              </a:pPr>
              <a:r>
                <a:rPr lang="es-UY" sz="1000" b="1" dirty="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BANESCO H.M.P.</a:t>
              </a:r>
            </a:p>
          </p:txBody>
        </p:sp>
        <p:sp>
          <p:nvSpPr>
            <p:cNvPr id="39" name="Rectangle 30"/>
            <p:cNvSpPr>
              <a:spLocks noChangeArrowheads="1"/>
            </p:cNvSpPr>
            <p:nvPr/>
          </p:nvSpPr>
          <p:spPr bwMode="auto">
            <a:xfrm>
              <a:off x="1687910" y="4859826"/>
              <a:ext cx="961000" cy="26081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72C7E7"/>
              </a:solidFill>
              <a:miter lim="800000"/>
              <a:headEnd/>
              <a:tailEnd/>
            </a:ln>
          </p:spPr>
          <p:txBody>
            <a:bodyPr wrap="square" lIns="36000" tIns="36000" rIns="36000" bIns="36000">
              <a:noAutofit/>
            </a:bodyPr>
            <a:lstStyle/>
            <a:p>
              <a:pPr algn="ctr">
                <a:lnSpc>
                  <a:spcPct val="106000"/>
                </a:lnSpc>
                <a:spcBef>
                  <a:spcPct val="80000"/>
                </a:spcBef>
                <a:buClr>
                  <a:srgbClr val="000000"/>
                </a:buClr>
                <a:buSzPct val="80000"/>
              </a:pPr>
              <a:r>
                <a:rPr lang="es-UY" sz="1000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Manuel Martín</a:t>
              </a:r>
              <a:endParaRPr lang="es-UY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>
                <a:lnSpc>
                  <a:spcPct val="106000"/>
                </a:lnSpc>
                <a:spcBef>
                  <a:spcPct val="80000"/>
                </a:spcBef>
                <a:buClr>
                  <a:srgbClr val="000000"/>
                </a:buClr>
                <a:buSzPct val="80000"/>
                <a:buFont typeface="Wingdings" pitchFamily="2" charset="2"/>
                <a:buNone/>
              </a:pPr>
              <a:endParaRPr lang="es-UY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0" name="Rectangle 30"/>
            <p:cNvSpPr>
              <a:spLocks noChangeArrowheads="1"/>
            </p:cNvSpPr>
            <p:nvPr/>
          </p:nvSpPr>
          <p:spPr bwMode="auto">
            <a:xfrm>
              <a:off x="2648911" y="4859826"/>
              <a:ext cx="960999" cy="260809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72C7E7"/>
              </a:solidFill>
              <a:miter lim="800000"/>
              <a:headEnd/>
              <a:tailEnd/>
            </a:ln>
          </p:spPr>
          <p:txBody>
            <a:bodyPr wrap="square" lIns="36000" tIns="36000" rIns="36000" bIns="36000">
              <a:noAutofit/>
            </a:bodyPr>
            <a:lstStyle/>
            <a:p>
              <a:pPr algn="ctr">
                <a:lnSpc>
                  <a:spcPct val="106000"/>
                </a:lnSpc>
                <a:spcBef>
                  <a:spcPct val="80000"/>
                </a:spcBef>
                <a:buClr>
                  <a:srgbClr val="000000"/>
                </a:buClr>
                <a:buSzPct val="80000"/>
                <a:buFont typeface="Wingdings" pitchFamily="2" charset="2"/>
                <a:buNone/>
              </a:pPr>
              <a:r>
                <a:rPr lang="es-UY" sz="1000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Sponsor Banesco Holding, S.L</a:t>
              </a:r>
              <a:endParaRPr lang="es-UY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09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3"/>
          <p:cNvSpPr/>
          <p:nvPr/>
        </p:nvSpPr>
        <p:spPr>
          <a:xfrm rot="13266881">
            <a:off x="6151552" y="3143918"/>
            <a:ext cx="1173179" cy="1344110"/>
          </a:xfrm>
          <a:custGeom>
            <a:avLst/>
            <a:gdLst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7923" h="1102580">
                <a:moveTo>
                  <a:pt x="0" y="0"/>
                </a:moveTo>
                <a:cubicBezTo>
                  <a:pt x="801540" y="212142"/>
                  <a:pt x="1156851" y="160934"/>
                  <a:pt x="1877923" y="0"/>
                </a:cubicBezTo>
                <a:lnTo>
                  <a:pt x="1877923" y="1102580"/>
                </a:lnTo>
                <a:cubicBezTo>
                  <a:pt x="1193427" y="883124"/>
                  <a:pt x="625974" y="912385"/>
                  <a:pt x="0" y="110258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" name="Rectangle 13"/>
          <p:cNvSpPr/>
          <p:nvPr/>
        </p:nvSpPr>
        <p:spPr>
          <a:xfrm rot="9073758">
            <a:off x="4391098" y="2971874"/>
            <a:ext cx="1224381" cy="1402772"/>
          </a:xfrm>
          <a:custGeom>
            <a:avLst/>
            <a:gdLst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7923" h="1102580">
                <a:moveTo>
                  <a:pt x="0" y="0"/>
                </a:moveTo>
                <a:cubicBezTo>
                  <a:pt x="801540" y="212142"/>
                  <a:pt x="1156851" y="160934"/>
                  <a:pt x="1877923" y="0"/>
                </a:cubicBezTo>
                <a:lnTo>
                  <a:pt x="1877923" y="1102580"/>
                </a:lnTo>
                <a:cubicBezTo>
                  <a:pt x="1193427" y="883124"/>
                  <a:pt x="625974" y="912385"/>
                  <a:pt x="0" y="110258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" name="Rectangle 13"/>
          <p:cNvSpPr/>
          <p:nvPr/>
        </p:nvSpPr>
        <p:spPr>
          <a:xfrm rot="2024838">
            <a:off x="2476039" y="2840262"/>
            <a:ext cx="1611666" cy="1659646"/>
          </a:xfrm>
          <a:custGeom>
            <a:avLst/>
            <a:gdLst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7923" h="1102580">
                <a:moveTo>
                  <a:pt x="0" y="0"/>
                </a:moveTo>
                <a:cubicBezTo>
                  <a:pt x="801540" y="212142"/>
                  <a:pt x="1156851" y="160934"/>
                  <a:pt x="1877923" y="0"/>
                </a:cubicBezTo>
                <a:lnTo>
                  <a:pt x="1877923" y="1102580"/>
                </a:lnTo>
                <a:cubicBezTo>
                  <a:pt x="1193427" y="883124"/>
                  <a:pt x="625974" y="912385"/>
                  <a:pt x="0" y="110258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5004119" y="2090250"/>
            <a:ext cx="2112291" cy="1982635"/>
          </a:xfrm>
          <a:prstGeom prst="ellipse">
            <a:avLst/>
          </a:prstGeom>
          <a:solidFill>
            <a:srgbClr val="002060"/>
          </a:solidFill>
          <a:ln w="6350" cap="flat" cmpd="sng" algn="ctr">
            <a:noFill/>
            <a:prstDash val="soli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110801" y="1840230"/>
            <a:ext cx="2241396" cy="2241396"/>
          </a:xfrm>
          <a:prstGeom prst="ellipse">
            <a:avLst/>
          </a:prstGeom>
          <a:solidFill>
            <a:srgbClr val="002060"/>
          </a:solidFill>
          <a:ln w="6350" cap="flat" cmpd="sng" algn="ctr">
            <a:noFill/>
            <a:prstDash val="soli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3165561" y="3199233"/>
            <a:ext cx="1957093" cy="1956119"/>
          </a:xfrm>
          <a:prstGeom prst="ellipse">
            <a:avLst/>
          </a:prstGeom>
          <a:solidFill>
            <a:srgbClr val="86BC25"/>
          </a:solidFill>
          <a:ln w="6350" cap="flat" cmpd="sng" algn="ctr">
            <a:noFill/>
            <a:prstDash val="soli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47541" y="2837820"/>
            <a:ext cx="1325805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white"/>
                </a:solidFill>
                <a:latin typeface="Verdana"/>
                <a:cs typeface="+mn-cs"/>
              </a:rPr>
              <a:t>Introducción</a:t>
            </a:r>
            <a:endParaRPr lang="en-US" sz="1600" dirty="0">
              <a:solidFill>
                <a:prstClr val="white"/>
              </a:solidFill>
              <a:latin typeface="Verdan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81983" y="2416745"/>
            <a:ext cx="631825" cy="108836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6600" dirty="0" smtClean="0">
                <a:solidFill>
                  <a:prstClr val="white"/>
                </a:solidFill>
                <a:latin typeface="Verdana"/>
                <a:cs typeface="+mn-cs"/>
              </a:rPr>
              <a:t>1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1671341" y="2236290"/>
            <a:ext cx="0" cy="1449276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  <a:headEnd type="none"/>
            <a:tailEnd type="none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3872503" y="3684854"/>
            <a:ext cx="1034476" cy="98488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white"/>
                </a:solidFill>
                <a:latin typeface="Verdana"/>
                <a:cs typeface="+mn-cs"/>
              </a:rPr>
              <a:t>Visión General del Proyecto</a:t>
            </a:r>
            <a:endParaRPr lang="en-US" sz="1600" dirty="0">
              <a:solidFill>
                <a:prstClr val="white"/>
              </a:solidFill>
              <a:latin typeface="Verdana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71157" y="3633109"/>
            <a:ext cx="631825" cy="108836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6600" dirty="0" smtClean="0">
                <a:solidFill>
                  <a:prstClr val="white"/>
                </a:solidFill>
                <a:latin typeface="Verdana"/>
                <a:cs typeface="+mn-cs"/>
              </a:rPr>
              <a:t>2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3800503" y="3452654"/>
            <a:ext cx="0" cy="1449276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  <a:headEnd type="none"/>
            <a:tailEnd type="none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5704630" y="2899322"/>
            <a:ext cx="1374835" cy="46166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white"/>
                </a:solidFill>
                <a:latin typeface="Verdana"/>
                <a:cs typeface="+mn-cs"/>
              </a:rPr>
              <a:t>Entendimiento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white"/>
                </a:solidFill>
                <a:latin typeface="Verdana"/>
                <a:cs typeface="+mn-cs"/>
              </a:rPr>
              <a:t>del Negocio</a:t>
            </a:r>
            <a:endParaRPr lang="en-US" sz="900" dirty="0">
              <a:solidFill>
                <a:prstClr val="white"/>
              </a:solidFill>
              <a:latin typeface="Verdan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72805" y="2581719"/>
            <a:ext cx="631825" cy="108836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6600" dirty="0" smtClean="0">
                <a:solidFill>
                  <a:prstClr val="white"/>
                </a:solidFill>
                <a:latin typeface="Verdana"/>
                <a:cs typeface="+mn-cs"/>
              </a:rPr>
              <a:t>3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5620257" y="2521723"/>
            <a:ext cx="0" cy="1355021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  <a:headEnd type="none"/>
            <a:tailEnd type="none"/>
          </a:ln>
          <a:effectLst/>
        </p:spPr>
      </p:cxnSp>
      <p:sp>
        <p:nvSpPr>
          <p:cNvPr id="36" name="Oval 35"/>
          <p:cNvSpPr>
            <a:spLocks noChangeAspect="1"/>
          </p:cNvSpPr>
          <p:nvPr/>
        </p:nvSpPr>
        <p:spPr>
          <a:xfrm>
            <a:off x="6676124" y="3685227"/>
            <a:ext cx="1769877" cy="1768998"/>
          </a:xfrm>
          <a:prstGeom prst="ellipse">
            <a:avLst/>
          </a:prstGeom>
          <a:solidFill>
            <a:srgbClr val="002060"/>
          </a:solidFill>
          <a:ln w="6350" cap="flat" cmpd="sng" algn="ctr">
            <a:noFill/>
            <a:prstDash val="soli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03619" y="4366814"/>
            <a:ext cx="1020066" cy="49244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chemeClr val="bg1"/>
                </a:solidFill>
                <a:latin typeface="Verdana"/>
                <a:cs typeface="+mn-cs"/>
              </a:rPr>
              <a:t>Próximos Pasos</a:t>
            </a:r>
            <a:endParaRPr lang="en-US" sz="1600" dirty="0">
              <a:solidFill>
                <a:schemeClr val="bg1"/>
              </a:solidFill>
              <a:latin typeface="Verdan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76124" y="3970013"/>
            <a:ext cx="631825" cy="108836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6600" dirty="0" smtClean="0">
                <a:solidFill>
                  <a:schemeClr val="bg1"/>
                </a:solidFill>
                <a:latin typeface="Verdana"/>
                <a:cs typeface="+mn-cs"/>
              </a:rPr>
              <a:t>4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7212179" y="4028466"/>
            <a:ext cx="0" cy="971461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cxnSp>
      <p:sp>
        <p:nvSpPr>
          <p:cNvPr id="40" name="Title 1"/>
          <p:cNvSpPr txBox="1">
            <a:spLocks/>
          </p:cNvSpPr>
          <p:nvPr/>
        </p:nvSpPr>
        <p:spPr bwMode="auto">
          <a:xfrm>
            <a:off x="386535" y="364216"/>
            <a:ext cx="8423275" cy="478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VE" sz="28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Agenda</a:t>
            </a:r>
            <a:endParaRPr lang="en-US" sz="28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" name="Footer Placeholder 4"/>
          <p:cNvSpPr txBox="1">
            <a:spLocks/>
          </p:cNvSpPr>
          <p:nvPr/>
        </p:nvSpPr>
        <p:spPr>
          <a:xfrm>
            <a:off x="370113" y="6448779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35830" rtl="0" eaLnBrk="1" latinLnBrk="0" hangingPunct="1">
              <a:defRPr sz="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6791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583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74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166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957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749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5404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43319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©2019 Deloitte </a:t>
            </a:r>
            <a:r>
              <a:rPr lang="en-US" dirty="0" err="1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Touche</a:t>
            </a:r>
            <a:r>
              <a:rPr lang="en-US" dirty="0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Tohmatsu Limited. All rights reserved.</a:t>
            </a:r>
            <a:endParaRPr lang="en-US" dirty="0">
              <a:solidFill>
                <a:srgbClr val="31313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32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6948413" y="450546"/>
            <a:ext cx="2034077" cy="7810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91440" rIns="90000" bIns="91440" rtlCol="0" anchor="ctr"/>
          <a:lstStyle/>
          <a:p>
            <a:pPr marL="179388" indent="-179388" algn="ctr" defTabSz="449263" eaLnBrk="0" hangingPunct="0">
              <a:lnSpc>
                <a:spcPct val="110000"/>
              </a:lnSpc>
              <a:buClr>
                <a:srgbClr val="091D5D"/>
              </a:buClr>
              <a:buSzPct val="100000"/>
              <a:buFont typeface="Wingdings" pitchFamily="2" charset="2"/>
              <a:buNone/>
              <a:tabLst>
                <a:tab pos="457200" algn="l"/>
                <a:tab pos="906463" algn="l"/>
                <a:tab pos="1355725" algn="l"/>
                <a:tab pos="1804988" algn="l"/>
                <a:tab pos="2254250" algn="l"/>
                <a:tab pos="2703513" algn="l"/>
                <a:tab pos="3152775" algn="l"/>
                <a:tab pos="3602038" algn="l"/>
                <a:tab pos="4051300" algn="l"/>
                <a:tab pos="4500563" algn="l"/>
                <a:tab pos="4949825" algn="l"/>
                <a:tab pos="5399088" algn="l"/>
                <a:tab pos="5848350" algn="l"/>
                <a:tab pos="6297613" algn="l"/>
                <a:tab pos="6746875" algn="l"/>
                <a:tab pos="7196138" algn="l"/>
                <a:tab pos="7645400" algn="l"/>
                <a:tab pos="8094663" algn="l"/>
                <a:tab pos="8543925" algn="l"/>
                <a:tab pos="8993188" algn="l"/>
              </a:tabLst>
            </a:pPr>
            <a:endParaRPr lang="en-US" sz="900" b="1" dirty="0">
              <a:solidFill>
                <a:srgbClr val="091D5D"/>
              </a:solidFill>
              <a:latin typeface="Arial"/>
              <a:ea typeface="Arial Unicode MS" pitchFamily="34" charset="-128"/>
            </a:endParaRP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0" y="8620"/>
            <a:ext cx="9144000" cy="958851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354013" eaLnBrk="0" hangingPunct="0">
              <a:defRPr/>
            </a:pPr>
            <a:r>
              <a:rPr lang="es-VE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Objetivos del Proyecto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AutoShape 9"/>
          <p:cNvSpPr>
            <a:spLocks noChangeArrowheads="1"/>
          </p:cNvSpPr>
          <p:nvPr/>
        </p:nvSpPr>
        <p:spPr bwMode="auto">
          <a:xfrm flipV="1">
            <a:off x="3275013" y="2663915"/>
            <a:ext cx="2679700" cy="241300"/>
          </a:xfrm>
          <a:prstGeom prst="triangle">
            <a:avLst>
              <a:gd name="adj" fmla="val 50000"/>
            </a:avLst>
          </a:prstGeom>
          <a:solidFill>
            <a:srgbClr val="86BC25"/>
          </a:solidFill>
          <a:ln>
            <a:noFill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10800000" tIns="91440" bIns="91440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1200" kern="0" dirty="0">
              <a:solidFill>
                <a:schemeClr val="bg1"/>
              </a:solidFill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596538" y="3179818"/>
            <a:ext cx="3095625" cy="400110"/>
          </a:xfrm>
          <a:prstGeom prst="rect">
            <a:avLst/>
          </a:prstGeom>
          <a:solidFill>
            <a:srgbClr val="86BC25"/>
          </a:solidFill>
          <a:ln>
            <a:noFill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bg1"/>
                </a:solidFill>
              </a:rPr>
              <a:t>Específicos</a:t>
            </a:r>
            <a:endParaRPr lang="es-ES" sz="2000" b="1" dirty="0">
              <a:solidFill>
                <a:schemeClr val="bg1"/>
              </a:solidFill>
            </a:endParaRP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596538" y="1763751"/>
            <a:ext cx="8068791" cy="765149"/>
          </a:xfrm>
          <a:prstGeom prst="rect">
            <a:avLst/>
          </a:prstGeom>
          <a:ln w="6350"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91440" bIns="91440" anchor="ctr"/>
          <a:lstStyle/>
          <a:p>
            <a:pPr algn="ctr" fontAlgn="auto">
              <a:spcAft>
                <a:spcPts val="0"/>
              </a:spcAft>
              <a:defRPr/>
            </a:pPr>
            <a:endParaRPr lang="es-VE" sz="1600" dirty="0" smtClean="0">
              <a:solidFill>
                <a:schemeClr val="tx1"/>
              </a:solidFill>
              <a:cs typeface="Arial" pitchFamily="34" charset="0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s-VE" sz="16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Implementación de SAP B1 para </a:t>
            </a:r>
            <a:r>
              <a:rPr lang="es-VE" sz="16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Banesco Holding Medios de Pago, S.L. 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583708" y="1293975"/>
            <a:ext cx="2287587" cy="400110"/>
          </a:xfrm>
          <a:prstGeom prst="rect">
            <a:avLst/>
          </a:prstGeom>
          <a:solidFill>
            <a:srgbClr val="86BC25"/>
          </a:solidFill>
          <a:ln>
            <a:noFill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bg1"/>
                </a:solidFill>
              </a:rPr>
              <a:t>General </a:t>
            </a:r>
            <a:endParaRPr lang="es-ES" sz="2000" b="1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96538" y="5664931"/>
            <a:ext cx="7968343" cy="457200"/>
            <a:chOff x="596538" y="5664931"/>
            <a:chExt cx="7968343" cy="457200"/>
          </a:xfrm>
          <a:solidFill>
            <a:srgbClr val="00A1DE"/>
          </a:solidFill>
          <a:effectLst/>
        </p:grpSpPr>
        <p:sp>
          <p:nvSpPr>
            <p:cNvPr id="32" name="Rounded Rectangle 31"/>
            <p:cNvSpPr/>
            <p:nvPr/>
          </p:nvSpPr>
          <p:spPr>
            <a:xfrm>
              <a:off x="596538" y="5664931"/>
              <a:ext cx="7968343" cy="457200"/>
            </a:xfrm>
            <a:prstGeom prst="roundRect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VE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814601" y="5817319"/>
              <a:ext cx="7610942" cy="215444"/>
            </a:xfrm>
            <a:prstGeom prst="rect">
              <a:avLst/>
            </a:prstGeom>
            <a:ln w="6350">
              <a:noFill/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anchor="ctr">
              <a:spAutoFit/>
            </a:bodyPr>
            <a:lstStyle/>
            <a:p>
              <a:pPr>
                <a:buClr>
                  <a:srgbClr val="00A1DE"/>
                </a:buClr>
              </a:pPr>
              <a:r>
                <a:rPr lang="es-VE" sz="14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Capacitación de usuarios y soporte</a:t>
              </a:r>
              <a:endPara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96538" y="3749041"/>
            <a:ext cx="7968343" cy="457200"/>
            <a:chOff x="596538" y="3749041"/>
            <a:chExt cx="7968343" cy="457200"/>
          </a:xfrm>
          <a:solidFill>
            <a:srgbClr val="00A1DE"/>
          </a:solidFill>
        </p:grpSpPr>
        <p:sp>
          <p:nvSpPr>
            <p:cNvPr id="37" name="Rounded Rectangle 36"/>
            <p:cNvSpPr/>
            <p:nvPr/>
          </p:nvSpPr>
          <p:spPr>
            <a:xfrm>
              <a:off x="596538" y="3749041"/>
              <a:ext cx="7968343" cy="457200"/>
            </a:xfrm>
            <a:prstGeom prst="roundRect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VE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 Box 21"/>
            <p:cNvSpPr txBox="1">
              <a:spLocks noChangeArrowheads="1"/>
            </p:cNvSpPr>
            <p:nvPr/>
          </p:nvSpPr>
          <p:spPr bwMode="auto">
            <a:xfrm>
              <a:off x="836003" y="3764869"/>
              <a:ext cx="7589540" cy="430887"/>
            </a:xfrm>
            <a:prstGeom prst="rect">
              <a:avLst/>
            </a:prstGeom>
            <a:ln w="6350">
              <a:noFill/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anchor="ctr">
              <a:spAutoFit/>
            </a:bodyPr>
            <a:lstStyle/>
            <a:p>
              <a:pPr>
                <a:buClr>
                  <a:srgbClr val="00A1DE"/>
                </a:buClr>
              </a:pPr>
              <a:r>
                <a:rPr lang="es-VE" sz="14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Entender el Negocio de Banesco Holding Medios de </a:t>
              </a:r>
              <a:r>
                <a:rPr lang="es-VE" sz="14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Pago S.L , a través del levantamiento de sus procesos actuales y proyectados</a:t>
              </a:r>
              <a:endPara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96538" y="4348144"/>
            <a:ext cx="7968343" cy="596164"/>
            <a:chOff x="596538" y="4423955"/>
            <a:chExt cx="7968343" cy="457200"/>
          </a:xfrm>
          <a:solidFill>
            <a:srgbClr val="00A1DE"/>
          </a:solidFill>
          <a:effectLst/>
        </p:grpSpPr>
        <p:sp>
          <p:nvSpPr>
            <p:cNvPr id="40" name="Rounded Rectangle 39"/>
            <p:cNvSpPr/>
            <p:nvPr/>
          </p:nvSpPr>
          <p:spPr>
            <a:xfrm>
              <a:off x="596538" y="4423955"/>
              <a:ext cx="7968343" cy="457200"/>
            </a:xfrm>
            <a:prstGeom prst="roundRect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VE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 Box 21"/>
            <p:cNvSpPr txBox="1">
              <a:spLocks noChangeArrowheads="1"/>
            </p:cNvSpPr>
            <p:nvPr/>
          </p:nvSpPr>
          <p:spPr bwMode="auto">
            <a:xfrm>
              <a:off x="834877" y="4488847"/>
              <a:ext cx="7590666" cy="330449"/>
            </a:xfrm>
            <a:prstGeom prst="rect">
              <a:avLst/>
            </a:prstGeom>
            <a:noFill/>
            <a:ln w="6350">
              <a:noFill/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anchor="ctr">
              <a:spAutoFit/>
            </a:bodyPr>
            <a:lstStyle/>
            <a:p>
              <a:pPr>
                <a:buClr>
                  <a:srgbClr val="00A1DE"/>
                </a:buClr>
              </a:pPr>
              <a:r>
                <a:rPr lang="es-VE" sz="14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Diseñar el modelo de negocio, haciendo </a:t>
              </a:r>
              <a:r>
                <a:rPr lang="es-VE" sz="14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énfasis en una </a:t>
              </a:r>
              <a:r>
                <a:rPr lang="es-VE" sz="14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estrategia de adopción, a los estándares de las buenas prácticas de SAP. </a:t>
              </a:r>
              <a:endPara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96538" y="5020488"/>
            <a:ext cx="7968343" cy="457200"/>
            <a:chOff x="644434" y="5020488"/>
            <a:chExt cx="7968343" cy="457200"/>
          </a:xfrm>
          <a:solidFill>
            <a:srgbClr val="00A1DE"/>
          </a:solidFill>
          <a:effectLst/>
        </p:grpSpPr>
        <p:sp>
          <p:nvSpPr>
            <p:cNvPr id="43" name="Rounded Rectangle 42"/>
            <p:cNvSpPr/>
            <p:nvPr/>
          </p:nvSpPr>
          <p:spPr>
            <a:xfrm>
              <a:off x="644434" y="5020488"/>
              <a:ext cx="7968343" cy="457200"/>
            </a:xfrm>
            <a:prstGeom prst="roundRect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VE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 Box 21"/>
            <p:cNvSpPr txBox="1">
              <a:spLocks noChangeArrowheads="1"/>
            </p:cNvSpPr>
            <p:nvPr/>
          </p:nvSpPr>
          <p:spPr bwMode="auto">
            <a:xfrm>
              <a:off x="862497" y="5145580"/>
              <a:ext cx="7493376" cy="215444"/>
            </a:xfrm>
            <a:prstGeom prst="rect">
              <a:avLst/>
            </a:prstGeom>
            <a:ln w="6350">
              <a:noFill/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anchor="ctr">
              <a:spAutoFit/>
            </a:bodyPr>
            <a:lstStyle/>
            <a:p>
              <a:pPr>
                <a:buClr>
                  <a:srgbClr val="00A1DE"/>
                </a:buClr>
              </a:pPr>
              <a:r>
                <a:rPr lang="es-VE" sz="14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Instalar, Configurar y realizar puesta en marcha de SAP B1</a:t>
              </a:r>
              <a:endPara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1" name="Footer Placeholder 4"/>
          <p:cNvSpPr txBox="1">
            <a:spLocks/>
          </p:cNvSpPr>
          <p:nvPr/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35830" rtl="0" eaLnBrk="1" latinLnBrk="0" hangingPunct="1">
              <a:defRPr sz="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6791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583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74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166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957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749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5404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43319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©2019 Deloitte </a:t>
            </a:r>
            <a:r>
              <a:rPr lang="en-US" dirty="0" err="1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Touche</a:t>
            </a:r>
            <a:r>
              <a:rPr lang="en-US" dirty="0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Tohmatsu Limited. All rights reserved.</a:t>
            </a:r>
            <a:endParaRPr lang="en-US" dirty="0">
              <a:solidFill>
                <a:srgbClr val="31313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65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 txBox="1">
            <a:spLocks/>
          </p:cNvSpPr>
          <p:nvPr/>
        </p:nvSpPr>
        <p:spPr>
          <a:xfrm>
            <a:off x="-18846" y="8620"/>
            <a:ext cx="9144000" cy="958851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/>
          <a:p>
            <a:pPr marL="354013" eaLnBrk="0" hangingPunct="0">
              <a:defRPr/>
            </a:pPr>
            <a:r>
              <a:rPr lang="es-VE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Enfoque </a:t>
            </a:r>
            <a:r>
              <a:rPr lang="es-VE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Metodológico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7862" y="944433"/>
            <a:ext cx="384784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4013" eaLnBrk="0" hangingPunct="0">
              <a:defRPr/>
            </a:pPr>
            <a:r>
              <a:rPr lang="es-VE" sz="1900" b="1" dirty="0">
                <a:solidFill>
                  <a:srgbClr val="92D4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Implementación SAP B1</a:t>
            </a:r>
            <a:endParaRPr lang="en-US" sz="1900" b="1" dirty="0">
              <a:solidFill>
                <a:srgbClr val="92D4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96313" y="2349153"/>
            <a:ext cx="1620180" cy="1147627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3876098" y="2873956"/>
            <a:ext cx="1485165" cy="4068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900" kern="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Ejecución y  Certificación de Pruebas</a:t>
            </a:r>
            <a:endParaRPr lang="es-MX" altLang="ja-JP" sz="900" kern="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186735" y="2866709"/>
            <a:ext cx="1540937" cy="40504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900" kern="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Análisis y diseño de la solución B1</a:t>
            </a:r>
            <a:endParaRPr lang="es-MX" altLang="ja-JP" sz="900" kern="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538276" y="5870520"/>
            <a:ext cx="1524213" cy="38309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900" kern="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Declaración de Alcance /Plan de Trabajo</a:t>
            </a:r>
            <a:endParaRPr lang="es-MX" altLang="ja-JP" sz="900" kern="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5" name="AutoShape 11"/>
          <p:cNvSpPr>
            <a:spLocks noChangeArrowheads="1"/>
          </p:cNvSpPr>
          <p:nvPr/>
        </p:nvSpPr>
        <p:spPr bwMode="auto">
          <a:xfrm>
            <a:off x="442309" y="1725496"/>
            <a:ext cx="1772595" cy="576263"/>
          </a:xfrm>
          <a:prstGeom prst="homePlate">
            <a:avLst>
              <a:gd name="adj" fmla="val 26477"/>
            </a:avLst>
          </a:prstGeom>
          <a:solidFill>
            <a:srgbClr val="002060"/>
          </a:solidFill>
          <a:ln w="6350" algn="ctr">
            <a:solidFill>
              <a:srgbClr val="8099CC"/>
            </a:solidFill>
            <a:miter lim="800000"/>
            <a:headEnd type="none" w="sm" len="sm"/>
            <a:tailEnd type="none" w="sm" len="sm"/>
          </a:ln>
        </p:spPr>
        <p:txBody>
          <a:bodyPr wrap="square" lIns="0" tIns="81577" rIns="0" bIns="81577" anchor="ctr"/>
          <a:lstStyle/>
          <a:p>
            <a:pPr algn="ctr" defTabSz="815771" fontAlgn="auto">
              <a:spcBef>
                <a:spcPts val="0"/>
              </a:spcBef>
              <a:spcAft>
                <a:spcPts val="0"/>
              </a:spcAft>
            </a:pPr>
            <a:r>
              <a:rPr lang="es-MX" sz="1100" b="1" kern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Preparación Inicial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2197501" y="3361765"/>
            <a:ext cx="1540800" cy="40504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900" kern="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Diseño </a:t>
            </a:r>
            <a:r>
              <a:rPr lang="es-MX" altLang="ja-JP" sz="900" kern="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 modelo funcional futuro</a:t>
            </a:r>
            <a:endParaRPr lang="es-MX" altLang="ja-JP" sz="900" kern="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197502" y="4621905"/>
            <a:ext cx="1485165" cy="4500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900" kern="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Generación del Business Blueprint</a:t>
            </a:r>
            <a:endParaRPr lang="es-MX" altLang="ja-JP" sz="900" kern="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32319" y="2416660"/>
            <a:ext cx="1530170" cy="4083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kumimoji="0" lang="es-MX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Entendimiento del </a:t>
            </a:r>
            <a:r>
              <a:rPr lang="es-MX" altLang="ja-JP" sz="900" kern="0" noProof="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kumimoji="0" lang="es-MX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odelo de </a:t>
            </a:r>
            <a:r>
              <a:rPr lang="es-MX" altLang="ja-JP" sz="900" kern="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Negocio</a:t>
            </a:r>
            <a:r>
              <a:rPr kumimoji="0" lang="es-MX" altLang="ja-JP" sz="900" b="0" i="0" u="none" strike="noStrike" kern="0" cap="none" spc="0" normalizeH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kumimoji="0" lang="es-MX" altLang="ja-JP" sz="9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9" name="AutoShape 13"/>
          <p:cNvSpPr>
            <a:spLocks noChangeArrowheads="1"/>
          </p:cNvSpPr>
          <p:nvPr/>
        </p:nvSpPr>
        <p:spPr bwMode="auto">
          <a:xfrm flipV="1">
            <a:off x="532319" y="5702025"/>
            <a:ext cx="1575175" cy="90010"/>
          </a:xfrm>
          <a:prstGeom prst="triangle">
            <a:avLst>
              <a:gd name="adj" fmla="val 50000"/>
            </a:avLst>
          </a:prstGeom>
          <a:solidFill>
            <a:srgbClr val="FFFFFF">
              <a:lumMod val="85000"/>
            </a:srgbClr>
          </a:solidFill>
          <a:ln w="6350" algn="ctr">
            <a:solidFill>
              <a:srgbClr val="FFFFFF">
                <a:lumMod val="85000"/>
              </a:srgb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vert270" lIns="90901" tIns="90901" rIns="90901" bIns="90901" anchor="ctr"/>
          <a:lstStyle/>
          <a:p>
            <a:pPr marL="0" marR="0" lvl="0" indent="0" defTabSz="908927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ea typeface="ＭＳ Ｐゴシック" pitchFamily="34" charset="-128"/>
            </a:endParaRPr>
          </a:p>
        </p:txBody>
      </p:sp>
      <p:sp>
        <p:nvSpPr>
          <p:cNvPr id="50" name="AutoShape 30"/>
          <p:cNvSpPr>
            <a:spLocks noChangeArrowheads="1"/>
          </p:cNvSpPr>
          <p:nvPr/>
        </p:nvSpPr>
        <p:spPr bwMode="auto">
          <a:xfrm>
            <a:off x="2120543" y="1718811"/>
            <a:ext cx="1755195" cy="585065"/>
          </a:xfrm>
          <a:prstGeom prst="chevron">
            <a:avLst>
              <a:gd name="adj" fmla="val 28587"/>
            </a:avLst>
          </a:prstGeom>
          <a:solidFill>
            <a:srgbClr val="002060"/>
          </a:solidFill>
          <a:ln w="6350" algn="ctr">
            <a:solidFill>
              <a:srgbClr val="8099CC"/>
            </a:solidFill>
            <a:miter lim="800000"/>
            <a:headEnd type="none" w="sm" len="sm"/>
            <a:tailEnd type="none" w="sm" len="sm"/>
          </a:ln>
        </p:spPr>
        <p:txBody>
          <a:bodyPr wrap="square" lIns="0" tIns="81577" rIns="0" bIns="81577" anchor="ctr"/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Business Blueprint</a:t>
            </a:r>
            <a:endParaRPr kumimoji="0" lang="es-MX" sz="11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1" name="AutoShape 30"/>
          <p:cNvSpPr>
            <a:spLocks noChangeArrowheads="1"/>
          </p:cNvSpPr>
          <p:nvPr/>
        </p:nvSpPr>
        <p:spPr bwMode="auto">
          <a:xfrm>
            <a:off x="3781377" y="1707138"/>
            <a:ext cx="1710190" cy="576263"/>
          </a:xfrm>
          <a:prstGeom prst="chevron">
            <a:avLst>
              <a:gd name="adj" fmla="val 28587"/>
            </a:avLst>
          </a:prstGeom>
          <a:solidFill>
            <a:srgbClr val="002060"/>
          </a:solidFill>
          <a:ln w="6350" algn="ctr">
            <a:solidFill>
              <a:srgbClr val="8099CC"/>
            </a:solidFill>
            <a:miter lim="800000"/>
            <a:headEnd type="none" w="sm" len="sm"/>
            <a:tailEnd type="none" w="sm" len="sm"/>
          </a:ln>
        </p:spPr>
        <p:txBody>
          <a:bodyPr wrap="square" lIns="0" tIns="81577" rIns="0" bIns="81577" anchor="ctr"/>
          <a:lstStyle/>
          <a:p>
            <a:pPr algn="ctr" defTabSz="815771" fontAlgn="auto">
              <a:spcBef>
                <a:spcPts val="0"/>
              </a:spcBef>
              <a:spcAft>
                <a:spcPts val="0"/>
              </a:spcAft>
            </a:pPr>
            <a:r>
              <a:rPr lang="es-MX" sz="1100" b="1" kern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Realización</a:t>
            </a:r>
          </a:p>
        </p:txBody>
      </p:sp>
      <p:sp>
        <p:nvSpPr>
          <p:cNvPr id="52" name="AutoShape 30"/>
          <p:cNvSpPr>
            <a:spLocks noChangeArrowheads="1"/>
          </p:cNvSpPr>
          <p:nvPr/>
        </p:nvSpPr>
        <p:spPr bwMode="auto">
          <a:xfrm>
            <a:off x="5383291" y="1707137"/>
            <a:ext cx="1620180" cy="576263"/>
          </a:xfrm>
          <a:prstGeom prst="chevron">
            <a:avLst>
              <a:gd name="adj" fmla="val 28587"/>
            </a:avLst>
          </a:prstGeom>
          <a:solidFill>
            <a:srgbClr val="002060"/>
          </a:solidFill>
          <a:ln w="6350" algn="ctr">
            <a:solidFill>
              <a:srgbClr val="8099CC"/>
            </a:solidFill>
            <a:miter lim="800000"/>
            <a:headEnd type="none" w="sm" len="sm"/>
            <a:tailEnd type="none" w="sm" len="sm"/>
          </a:ln>
        </p:spPr>
        <p:txBody>
          <a:bodyPr wrap="square" lIns="0" tIns="81577" rIns="0" bIns="81577" anchor="ctr"/>
          <a:lstStyle/>
          <a:p>
            <a:pPr algn="ctr" defTabSz="815771" fontAlgn="auto">
              <a:spcBef>
                <a:spcPts val="0"/>
              </a:spcBef>
              <a:spcAft>
                <a:spcPts val="0"/>
              </a:spcAft>
            </a:pPr>
            <a:r>
              <a:rPr lang="es-MX" sz="1100" b="1" kern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Preparación Final</a:t>
            </a:r>
          </a:p>
        </p:txBody>
      </p:sp>
      <p:sp>
        <p:nvSpPr>
          <p:cNvPr id="53" name="AutoShape 30"/>
          <p:cNvSpPr>
            <a:spLocks noChangeArrowheads="1"/>
          </p:cNvSpPr>
          <p:nvPr/>
        </p:nvSpPr>
        <p:spPr bwMode="auto">
          <a:xfrm>
            <a:off x="6923027" y="1718810"/>
            <a:ext cx="1620180" cy="576263"/>
          </a:xfrm>
          <a:prstGeom prst="chevron">
            <a:avLst>
              <a:gd name="adj" fmla="val 28587"/>
            </a:avLst>
          </a:prstGeom>
          <a:solidFill>
            <a:srgbClr val="002060"/>
          </a:solidFill>
          <a:ln w="6350" algn="ctr">
            <a:solidFill>
              <a:srgbClr val="8099CC"/>
            </a:solidFill>
            <a:miter lim="800000"/>
            <a:headEnd type="none" w="sm" len="sm"/>
            <a:tailEnd type="none" w="sm" len="sm"/>
          </a:ln>
        </p:spPr>
        <p:txBody>
          <a:bodyPr wrap="square" lIns="0" tIns="81577" rIns="0" bIns="81577" anchor="ctr"/>
          <a:lstStyle/>
          <a:p>
            <a:pPr algn="ctr" defTabSz="815771" fontAlgn="auto">
              <a:spcBef>
                <a:spcPts val="0"/>
              </a:spcBef>
              <a:spcAft>
                <a:spcPts val="0"/>
              </a:spcAft>
            </a:pPr>
            <a:r>
              <a:rPr lang="es-MX" sz="1100" b="1" kern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GoLive &amp; Soporte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532319" y="2911715"/>
            <a:ext cx="1530169" cy="4500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900" kern="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Revisión del alcance funcional</a:t>
            </a:r>
            <a:endParaRPr lang="es-MX" altLang="ja-JP" sz="900" kern="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2218803" y="5870520"/>
            <a:ext cx="1434203" cy="38309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900" kern="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Business Blueprint</a:t>
            </a:r>
            <a:endParaRPr lang="es-MX" altLang="ja-JP" sz="900" kern="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AutoShape 13"/>
          <p:cNvSpPr>
            <a:spLocks noChangeArrowheads="1"/>
          </p:cNvSpPr>
          <p:nvPr/>
        </p:nvSpPr>
        <p:spPr bwMode="auto">
          <a:xfrm flipV="1">
            <a:off x="2197504" y="5702025"/>
            <a:ext cx="1575175" cy="90010"/>
          </a:xfrm>
          <a:prstGeom prst="triangle">
            <a:avLst>
              <a:gd name="adj" fmla="val 50000"/>
            </a:avLst>
          </a:prstGeom>
          <a:solidFill>
            <a:srgbClr val="FFFFFF">
              <a:lumMod val="85000"/>
            </a:srgbClr>
          </a:solidFill>
          <a:ln w="6350" algn="ctr">
            <a:solidFill>
              <a:srgbClr val="FFFFFF">
                <a:lumMod val="85000"/>
              </a:srgb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vert270" lIns="90901" tIns="90901" rIns="90901" bIns="90901" anchor="ctr"/>
          <a:lstStyle/>
          <a:p>
            <a:pPr marL="0" marR="0" lvl="0" indent="0" defTabSz="908927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ea typeface="ＭＳ Ｐゴシック" pitchFamily="34" charset="-128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3862687" y="4216860"/>
            <a:ext cx="1485165" cy="4500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900" kern="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Ejecutar el script de pruebas integrales</a:t>
            </a:r>
            <a:endParaRPr lang="es-MX" altLang="ja-JP" sz="900" kern="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3862687" y="3766810"/>
            <a:ext cx="1485165" cy="40504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900" kern="0" dirty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r>
              <a:rPr lang="es-MX" altLang="ja-JP" sz="900" kern="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alidar la calidad de la configuración (QA)</a:t>
            </a:r>
            <a:endParaRPr lang="es-MX" altLang="ja-JP" sz="900" kern="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532319" y="5657020"/>
            <a:ext cx="810089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 bwMode="auto">
          <a:xfrm>
            <a:off x="3809320" y="5870520"/>
            <a:ext cx="1485165" cy="38309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900" kern="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Script de Pruebas Certificadas</a:t>
            </a:r>
            <a:endParaRPr lang="es-MX" altLang="ja-JP" sz="900" kern="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2" name="AutoShape 13"/>
          <p:cNvSpPr>
            <a:spLocks noChangeArrowheads="1"/>
          </p:cNvSpPr>
          <p:nvPr/>
        </p:nvSpPr>
        <p:spPr bwMode="auto">
          <a:xfrm flipV="1">
            <a:off x="3862689" y="5702025"/>
            <a:ext cx="1575175" cy="90010"/>
          </a:xfrm>
          <a:prstGeom prst="triangle">
            <a:avLst>
              <a:gd name="adj" fmla="val 50000"/>
            </a:avLst>
          </a:prstGeom>
          <a:solidFill>
            <a:srgbClr val="FFFFFF">
              <a:lumMod val="85000"/>
            </a:srgbClr>
          </a:solidFill>
          <a:ln w="6350" algn="ctr">
            <a:solidFill>
              <a:srgbClr val="FFFFFF">
                <a:lumMod val="85000"/>
              </a:srgb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vert270" lIns="90901" tIns="90901" rIns="90901" bIns="90901" anchor="ctr"/>
          <a:lstStyle/>
          <a:p>
            <a:pPr marL="0" marR="0" lvl="0" indent="0" defTabSz="908927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ea typeface="ＭＳ Ｐゴシック" pitchFamily="34" charset="-128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5427095" y="5161965"/>
            <a:ext cx="1540937" cy="40504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900" kern="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Entonar el sistema para la Salida en Vivo </a:t>
            </a:r>
            <a:endParaRPr lang="es-MX" altLang="ja-JP" sz="900" kern="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5427095" y="4709017"/>
            <a:ext cx="1540937" cy="40794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900" kern="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Adiestramiento de usuarios finales</a:t>
            </a:r>
            <a:endParaRPr lang="es-MX" altLang="ja-JP" sz="900" kern="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450799" y="5882045"/>
            <a:ext cx="1485165" cy="36004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900" kern="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 Detallado para la Salida en Vivo</a:t>
            </a:r>
            <a:endParaRPr lang="es-MX" altLang="ja-JP" sz="900" kern="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7041732" y="4711915"/>
            <a:ext cx="1540937" cy="40794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900" kern="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Completar la puesta en producción de SAP B1</a:t>
            </a:r>
            <a:endParaRPr lang="es-MX" altLang="ja-JP" sz="900" kern="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7047275" y="5161965"/>
            <a:ext cx="1540937" cy="40504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900" kern="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Aprobación para salir en vivo</a:t>
            </a:r>
            <a:endParaRPr lang="es-MX" altLang="ja-JP" sz="900" kern="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7092280" y="5883494"/>
            <a:ext cx="1540937" cy="35714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900" kern="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Programación de soporte</a:t>
            </a:r>
            <a:endParaRPr lang="es-MX" altLang="ja-JP" sz="900" kern="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3862687" y="5161965"/>
            <a:ext cx="1485165" cy="4500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900" kern="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Demostración  y certificación del prototipo</a:t>
            </a:r>
            <a:endParaRPr lang="es-MX" altLang="ja-JP" sz="900" kern="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2197502" y="5116960"/>
            <a:ext cx="1485165" cy="4500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900" kern="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Aprobación del Business Blueprint</a:t>
            </a:r>
            <a:endParaRPr lang="es-MX" altLang="ja-JP" sz="900" kern="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7042341" y="4258967"/>
            <a:ext cx="1540937" cy="40794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900" kern="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Configuración de saldos iniciales en el sistema</a:t>
            </a:r>
            <a:endParaRPr lang="es-MX" altLang="ja-JP" sz="900" kern="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2186735" y="2371655"/>
            <a:ext cx="1540937" cy="40829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900" kern="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Levantamiento de Información  (Procesos)</a:t>
            </a:r>
            <a:endParaRPr kumimoji="0" lang="es-MX" altLang="ja-JP" sz="9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3862687" y="2371655"/>
            <a:ext cx="1485165" cy="40504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900" kern="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Configuración del sistema B1</a:t>
            </a:r>
            <a:endParaRPr lang="es-MX" altLang="ja-JP" sz="900" kern="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808681" y="2349153"/>
            <a:ext cx="1620000" cy="1012612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/>
          <p:cNvSpPr/>
          <p:nvPr/>
        </p:nvSpPr>
        <p:spPr bwMode="auto">
          <a:xfrm>
            <a:off x="3862687" y="4711915"/>
            <a:ext cx="1485165" cy="40504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900" kern="0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Ejecutar cambios en B1</a:t>
            </a:r>
            <a:endParaRPr lang="es-MX" altLang="ja-JP" sz="900" kern="0" dirty="0">
              <a:solidFill>
                <a:schemeClr val="tx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6" name="AutoShape 13"/>
          <p:cNvSpPr>
            <a:spLocks noChangeArrowheads="1"/>
          </p:cNvSpPr>
          <p:nvPr/>
        </p:nvSpPr>
        <p:spPr bwMode="auto">
          <a:xfrm flipV="1">
            <a:off x="5437864" y="5702025"/>
            <a:ext cx="1575175" cy="90010"/>
          </a:xfrm>
          <a:prstGeom prst="triangle">
            <a:avLst>
              <a:gd name="adj" fmla="val 50000"/>
            </a:avLst>
          </a:prstGeom>
          <a:solidFill>
            <a:srgbClr val="FFFFFF">
              <a:lumMod val="85000"/>
            </a:srgbClr>
          </a:solidFill>
          <a:ln w="6350" algn="ctr">
            <a:solidFill>
              <a:srgbClr val="FFFFFF">
                <a:lumMod val="85000"/>
              </a:srgb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vert270" lIns="90901" tIns="90901" rIns="90901" bIns="90901" anchor="ctr"/>
          <a:lstStyle/>
          <a:p>
            <a:pPr marL="0" marR="0" lvl="0" indent="0" defTabSz="908927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ea typeface="ＭＳ Ｐゴシック" pitchFamily="34" charset="-128"/>
            </a:endParaRPr>
          </a:p>
        </p:txBody>
      </p:sp>
      <p:sp>
        <p:nvSpPr>
          <p:cNvPr id="77" name="AutoShape 13"/>
          <p:cNvSpPr>
            <a:spLocks noChangeArrowheads="1"/>
          </p:cNvSpPr>
          <p:nvPr/>
        </p:nvSpPr>
        <p:spPr bwMode="auto">
          <a:xfrm flipV="1">
            <a:off x="7092280" y="5702025"/>
            <a:ext cx="1575175" cy="90010"/>
          </a:xfrm>
          <a:prstGeom prst="triangle">
            <a:avLst>
              <a:gd name="adj" fmla="val 50000"/>
            </a:avLst>
          </a:prstGeom>
          <a:solidFill>
            <a:srgbClr val="FFFFFF">
              <a:lumMod val="85000"/>
            </a:srgbClr>
          </a:solidFill>
          <a:ln w="6350" algn="ctr">
            <a:solidFill>
              <a:srgbClr val="FFFFFF">
                <a:lumMod val="85000"/>
              </a:srgb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vert270" lIns="90901" tIns="90901" rIns="90901" bIns="90901" anchor="ctr"/>
          <a:lstStyle/>
          <a:p>
            <a:pPr marL="0" marR="0" lvl="0" indent="0" defTabSz="908927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ea typeface="ＭＳ Ｐゴシック" pitchFamily="34" charset="-128"/>
            </a:endParaRPr>
          </a:p>
        </p:txBody>
      </p:sp>
      <p:sp>
        <p:nvSpPr>
          <p:cNvPr id="79" name="Footer Placeholder 4"/>
          <p:cNvSpPr txBox="1">
            <a:spLocks/>
          </p:cNvSpPr>
          <p:nvPr/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35830" rtl="0" eaLnBrk="1" latinLnBrk="0" hangingPunct="1">
              <a:defRPr sz="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6791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583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74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166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957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749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5404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43319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©2019 Deloitte </a:t>
            </a:r>
            <a:r>
              <a:rPr lang="en-US" dirty="0" err="1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Touche</a:t>
            </a:r>
            <a:r>
              <a:rPr lang="en-US" dirty="0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Tohmatsu Limited. All rights reserved.</a:t>
            </a:r>
            <a:endParaRPr lang="en-US" dirty="0">
              <a:solidFill>
                <a:srgbClr val="31313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62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8510" y="0"/>
            <a:ext cx="9144000" cy="95885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/>
          <a:p>
            <a:pPr marL="354013" eaLnBrk="0" hangingPunct="0">
              <a:defRPr/>
            </a:pPr>
            <a:r>
              <a:rPr lang="es-VE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 </a:t>
            </a:r>
            <a:r>
              <a:rPr lang="es-VE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Trabajo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35830" rtl="0" eaLnBrk="1" latinLnBrk="0" hangingPunct="1">
              <a:defRPr sz="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6791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583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74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166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957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749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5404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43319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©2019 Deloitte </a:t>
            </a:r>
            <a:r>
              <a:rPr lang="en-US" dirty="0" err="1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Touche</a:t>
            </a:r>
            <a:r>
              <a:rPr lang="en-US" dirty="0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Tohmatsu Limited. All rights reserved.</a:t>
            </a:r>
            <a:endParaRPr lang="en-US" dirty="0">
              <a:solidFill>
                <a:srgbClr val="31313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5" y="958850"/>
            <a:ext cx="9060835" cy="518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9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3"/>
          <p:cNvSpPr/>
          <p:nvPr/>
        </p:nvSpPr>
        <p:spPr>
          <a:xfrm rot="13266881">
            <a:off x="6151552" y="3143918"/>
            <a:ext cx="1173179" cy="1344110"/>
          </a:xfrm>
          <a:custGeom>
            <a:avLst/>
            <a:gdLst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7923" h="1102580">
                <a:moveTo>
                  <a:pt x="0" y="0"/>
                </a:moveTo>
                <a:cubicBezTo>
                  <a:pt x="801540" y="212142"/>
                  <a:pt x="1156851" y="160934"/>
                  <a:pt x="1877923" y="0"/>
                </a:cubicBezTo>
                <a:lnTo>
                  <a:pt x="1877923" y="1102580"/>
                </a:lnTo>
                <a:cubicBezTo>
                  <a:pt x="1193427" y="883124"/>
                  <a:pt x="625974" y="912385"/>
                  <a:pt x="0" y="110258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" name="Rectangle 13"/>
          <p:cNvSpPr/>
          <p:nvPr/>
        </p:nvSpPr>
        <p:spPr>
          <a:xfrm rot="9073758">
            <a:off x="4391098" y="2971874"/>
            <a:ext cx="1224381" cy="1402772"/>
          </a:xfrm>
          <a:custGeom>
            <a:avLst/>
            <a:gdLst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7923" h="1102580">
                <a:moveTo>
                  <a:pt x="0" y="0"/>
                </a:moveTo>
                <a:cubicBezTo>
                  <a:pt x="801540" y="212142"/>
                  <a:pt x="1156851" y="160934"/>
                  <a:pt x="1877923" y="0"/>
                </a:cubicBezTo>
                <a:lnTo>
                  <a:pt x="1877923" y="1102580"/>
                </a:lnTo>
                <a:cubicBezTo>
                  <a:pt x="1193427" y="883124"/>
                  <a:pt x="625974" y="912385"/>
                  <a:pt x="0" y="110258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" name="Rectangle 13"/>
          <p:cNvSpPr/>
          <p:nvPr/>
        </p:nvSpPr>
        <p:spPr>
          <a:xfrm rot="2024838">
            <a:off x="2476039" y="2840262"/>
            <a:ext cx="1611666" cy="1659646"/>
          </a:xfrm>
          <a:custGeom>
            <a:avLst/>
            <a:gdLst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7923" h="1102580">
                <a:moveTo>
                  <a:pt x="0" y="0"/>
                </a:moveTo>
                <a:cubicBezTo>
                  <a:pt x="801540" y="212142"/>
                  <a:pt x="1156851" y="160934"/>
                  <a:pt x="1877923" y="0"/>
                </a:cubicBezTo>
                <a:lnTo>
                  <a:pt x="1877923" y="1102580"/>
                </a:lnTo>
                <a:cubicBezTo>
                  <a:pt x="1193427" y="883124"/>
                  <a:pt x="625974" y="912385"/>
                  <a:pt x="0" y="110258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5004119" y="2090250"/>
            <a:ext cx="2112291" cy="1982635"/>
          </a:xfrm>
          <a:prstGeom prst="ellipse">
            <a:avLst/>
          </a:prstGeom>
          <a:solidFill>
            <a:srgbClr val="86BC25"/>
          </a:solidFill>
          <a:ln w="6350" cap="flat" cmpd="sng" algn="ctr">
            <a:noFill/>
            <a:prstDash val="soli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110801" y="1840230"/>
            <a:ext cx="2241396" cy="2241396"/>
          </a:xfrm>
          <a:prstGeom prst="ellipse">
            <a:avLst/>
          </a:prstGeom>
          <a:solidFill>
            <a:srgbClr val="002060"/>
          </a:solidFill>
          <a:ln w="6350" cap="flat" cmpd="sng" algn="ctr">
            <a:noFill/>
            <a:prstDash val="soli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3165561" y="3199233"/>
            <a:ext cx="1957093" cy="1956119"/>
          </a:xfrm>
          <a:prstGeom prst="ellipse">
            <a:avLst/>
          </a:prstGeom>
          <a:solidFill>
            <a:srgbClr val="002060"/>
          </a:solidFill>
          <a:ln w="6350" cap="flat" cmpd="sng" algn="ctr">
            <a:noFill/>
            <a:prstDash val="soli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47541" y="2837820"/>
            <a:ext cx="1325805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white"/>
                </a:solidFill>
                <a:latin typeface="Verdana"/>
                <a:cs typeface="+mn-cs"/>
              </a:rPr>
              <a:t>Introducción</a:t>
            </a:r>
            <a:endParaRPr lang="en-US" sz="1600" dirty="0">
              <a:solidFill>
                <a:prstClr val="white"/>
              </a:solidFill>
              <a:latin typeface="Verdan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81983" y="2416745"/>
            <a:ext cx="631825" cy="108836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6600" dirty="0" smtClean="0">
                <a:solidFill>
                  <a:prstClr val="white"/>
                </a:solidFill>
                <a:latin typeface="Verdana"/>
                <a:cs typeface="+mn-cs"/>
              </a:rPr>
              <a:t>1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1671341" y="2236290"/>
            <a:ext cx="0" cy="1449276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  <a:headEnd type="none"/>
            <a:tailEnd type="none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3872503" y="3684854"/>
            <a:ext cx="1034476" cy="98488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white"/>
                </a:solidFill>
                <a:latin typeface="Verdana"/>
                <a:cs typeface="+mn-cs"/>
              </a:rPr>
              <a:t>Visión General del Proyecto</a:t>
            </a:r>
            <a:endParaRPr lang="en-US" sz="1600" dirty="0">
              <a:solidFill>
                <a:prstClr val="white"/>
              </a:solidFill>
              <a:latin typeface="Verdana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71157" y="3633109"/>
            <a:ext cx="631825" cy="108836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6600" dirty="0" smtClean="0">
                <a:solidFill>
                  <a:prstClr val="white"/>
                </a:solidFill>
                <a:latin typeface="Verdana"/>
                <a:cs typeface="+mn-cs"/>
              </a:rPr>
              <a:t>2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3800503" y="3452654"/>
            <a:ext cx="0" cy="1449276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  <a:headEnd type="none"/>
            <a:tailEnd type="none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5704630" y="2899322"/>
            <a:ext cx="1374835" cy="46166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white"/>
                </a:solidFill>
                <a:latin typeface="Verdana"/>
                <a:cs typeface="+mn-cs"/>
              </a:rPr>
              <a:t>Entendimiento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white"/>
                </a:solidFill>
                <a:latin typeface="Verdana"/>
                <a:cs typeface="+mn-cs"/>
              </a:rPr>
              <a:t>del Negocio</a:t>
            </a:r>
            <a:endParaRPr lang="en-US" sz="900" dirty="0">
              <a:solidFill>
                <a:prstClr val="white"/>
              </a:solidFill>
              <a:latin typeface="Verdan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72805" y="2581719"/>
            <a:ext cx="631825" cy="108836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6600" dirty="0" smtClean="0">
                <a:solidFill>
                  <a:prstClr val="white"/>
                </a:solidFill>
                <a:latin typeface="Verdana"/>
                <a:cs typeface="+mn-cs"/>
              </a:rPr>
              <a:t>3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5620257" y="2521723"/>
            <a:ext cx="0" cy="1355021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  <a:headEnd type="none"/>
            <a:tailEnd type="none"/>
          </a:ln>
          <a:effectLst/>
        </p:spPr>
      </p:cxnSp>
      <p:sp>
        <p:nvSpPr>
          <p:cNvPr id="36" name="Oval 35"/>
          <p:cNvSpPr>
            <a:spLocks noChangeAspect="1"/>
          </p:cNvSpPr>
          <p:nvPr/>
        </p:nvSpPr>
        <p:spPr>
          <a:xfrm>
            <a:off x="6676124" y="3685227"/>
            <a:ext cx="1769877" cy="1768998"/>
          </a:xfrm>
          <a:prstGeom prst="ellipse">
            <a:avLst/>
          </a:prstGeom>
          <a:solidFill>
            <a:srgbClr val="002060"/>
          </a:solidFill>
          <a:ln w="6350" cap="flat" cmpd="sng" algn="ctr">
            <a:noFill/>
            <a:prstDash val="soli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03619" y="4366814"/>
            <a:ext cx="1020066" cy="49244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chemeClr val="bg1"/>
                </a:solidFill>
                <a:latin typeface="Verdana"/>
                <a:cs typeface="+mn-cs"/>
              </a:rPr>
              <a:t>Próximos Pasos</a:t>
            </a:r>
            <a:endParaRPr lang="en-US" sz="1600" dirty="0">
              <a:solidFill>
                <a:schemeClr val="bg1"/>
              </a:solidFill>
              <a:latin typeface="Verdan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76124" y="3970013"/>
            <a:ext cx="631825" cy="108836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6600" dirty="0" smtClean="0">
                <a:solidFill>
                  <a:schemeClr val="bg1"/>
                </a:solidFill>
                <a:latin typeface="Verdana"/>
                <a:cs typeface="+mn-cs"/>
              </a:rPr>
              <a:t>4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7212179" y="4028466"/>
            <a:ext cx="0" cy="971461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cxnSp>
      <p:sp>
        <p:nvSpPr>
          <p:cNvPr id="40" name="Title 1"/>
          <p:cNvSpPr txBox="1">
            <a:spLocks/>
          </p:cNvSpPr>
          <p:nvPr/>
        </p:nvSpPr>
        <p:spPr bwMode="auto">
          <a:xfrm>
            <a:off x="386535" y="364216"/>
            <a:ext cx="8423275" cy="478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VE" sz="28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Agenda</a:t>
            </a:r>
            <a:endParaRPr lang="en-US" sz="28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" name="Footer Placeholder 4"/>
          <p:cNvSpPr txBox="1">
            <a:spLocks/>
          </p:cNvSpPr>
          <p:nvPr/>
        </p:nvSpPr>
        <p:spPr>
          <a:xfrm>
            <a:off x="370113" y="6407835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35830" rtl="0" eaLnBrk="1" latinLnBrk="0" hangingPunct="1">
              <a:defRPr sz="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6791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583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74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166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957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749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5404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43319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©2019 Deloitte </a:t>
            </a:r>
            <a:r>
              <a:rPr lang="en-US" dirty="0" err="1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Touche</a:t>
            </a:r>
            <a:r>
              <a:rPr lang="en-US" dirty="0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Tohmatsu Limited. All rights reserved.</a:t>
            </a:r>
            <a:endParaRPr lang="en-US" dirty="0">
              <a:solidFill>
                <a:srgbClr val="31313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93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931610"/>
            <a:ext cx="8280920" cy="530570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s-ES" sz="1300" b="1" dirty="0" smtClean="0">
                <a:solidFill>
                  <a:srgbClr val="92D4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Banesco </a:t>
            </a:r>
            <a:r>
              <a:rPr lang="es-ES" sz="1300" b="1" dirty="0">
                <a:solidFill>
                  <a:srgbClr val="92D4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Holding Medios de Pago, </a:t>
            </a:r>
            <a:r>
              <a:rPr lang="es-ES" sz="1300" b="1" dirty="0" smtClean="0">
                <a:solidFill>
                  <a:srgbClr val="92D4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S.L. </a:t>
            </a:r>
            <a:r>
              <a:rPr lang="es-ES" sz="1300" dirty="0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 </a:t>
            </a:r>
            <a:r>
              <a:rPr lang="es-ES" sz="1300" dirty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 importante administradora de pagos, tarjetas y comercios en Latinoamérica. Como compañía de servicios tecnológicos, permite la realización de transacciones financieras donde sean requeridas. </a:t>
            </a:r>
            <a:r>
              <a:rPr lang="es-ES" sz="1300" dirty="0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Ofrece </a:t>
            </a:r>
            <a:r>
              <a:rPr lang="es-ES" sz="1300" dirty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servicios de procesamiento transaccional a nivel regional con presencia en: Venezuela, </a:t>
            </a:r>
            <a:r>
              <a:rPr lang="es-ES" sz="1300" dirty="0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Panamá y </a:t>
            </a:r>
            <a:r>
              <a:rPr lang="es-ES" sz="1300" dirty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República </a:t>
            </a:r>
            <a:r>
              <a:rPr lang="es-ES" sz="1300" dirty="0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Dominicana.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es-ES" sz="1300" dirty="0">
              <a:solidFill>
                <a:srgbClr val="31313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s-ES" sz="1300" dirty="0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es-ES" sz="1300" dirty="0">
              <a:solidFill>
                <a:srgbClr val="31313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es-ES" sz="1300" dirty="0" smtClean="0">
              <a:solidFill>
                <a:srgbClr val="31313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es-ES" sz="1300" dirty="0">
              <a:solidFill>
                <a:srgbClr val="31313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es-ES" sz="1300" dirty="0" smtClean="0">
              <a:solidFill>
                <a:srgbClr val="31313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es-ES" sz="1300" dirty="0">
              <a:solidFill>
                <a:srgbClr val="31313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endParaRPr lang="es-VE" dirty="0" smtClean="0">
              <a:solidFill>
                <a:schemeClr val="accent1"/>
              </a:solidFill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endParaRPr lang="es-VE" dirty="0" smtClean="0">
              <a:solidFill>
                <a:schemeClr val="accent1"/>
              </a:solidFill>
            </a:endParaRPr>
          </a:p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s-VE" b="1" dirty="0" smtClean="0">
                <a:solidFill>
                  <a:schemeClr val="accent1"/>
                </a:solidFill>
              </a:rPr>
              <a:t>        </a:t>
            </a:r>
            <a:endParaRPr lang="en-US" dirty="0"/>
          </a:p>
          <a:p>
            <a:pPr>
              <a:lnSpc>
                <a:spcPct val="100000"/>
              </a:lnSpc>
              <a:spcBef>
                <a:spcPct val="50000"/>
              </a:spcBef>
            </a:pPr>
            <a:endParaRPr lang="es-VE" b="1" dirty="0" smtClean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ct val="50000"/>
              </a:spcBef>
            </a:pPr>
            <a:endParaRPr lang="es-VE" b="1" dirty="0" smtClean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ct val="50000"/>
              </a:spcBef>
            </a:pPr>
            <a:endParaRPr lang="es-VE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ct val="50000"/>
              </a:spcBef>
            </a:pPr>
            <a:endParaRPr lang="es-VE" b="1" dirty="0" smtClean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ct val="50000"/>
              </a:spcBef>
            </a:pPr>
            <a:endParaRPr lang="es-VE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ct val="50000"/>
              </a:spcBef>
            </a:pPr>
            <a:endParaRPr lang="es-VE" b="1" dirty="0" smtClean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ct val="50000"/>
              </a:spcBef>
            </a:pPr>
            <a:endParaRPr lang="es-VE" b="1" dirty="0" smtClean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s-VE" b="1" dirty="0" smtClean="0">
                <a:solidFill>
                  <a:schemeClr val="accent1"/>
                </a:solidFill>
              </a:rPr>
              <a:t>     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s-VE" b="1" dirty="0" smtClean="0">
                <a:solidFill>
                  <a:schemeClr val="accent1"/>
                </a:solidFill>
              </a:rPr>
              <a:t> 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endParaRPr lang="es-VE" dirty="0">
              <a:solidFill>
                <a:schemeClr val="accent1"/>
              </a:solidFill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endParaRPr lang="es-VE" dirty="0" smtClean="0">
              <a:solidFill>
                <a:schemeClr val="accent1"/>
              </a:solidFill>
            </a:endParaRPr>
          </a:p>
          <a:p>
            <a:endParaRPr lang="es-VE" dirty="0">
              <a:solidFill>
                <a:schemeClr val="accent1"/>
              </a:solidFill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endParaRPr lang="es-VE" dirty="0" smtClean="0">
              <a:solidFill>
                <a:schemeClr val="accent1"/>
              </a:solidFill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endParaRPr lang="es-VE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es-VE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CC1D26-A9BD-4BDE-BDD9-08EDBAE96860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31313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3" name="Imagen 2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7" b="4082"/>
          <a:stretch/>
        </p:blipFill>
        <p:spPr bwMode="auto">
          <a:xfrm>
            <a:off x="879208" y="2492896"/>
            <a:ext cx="7488832" cy="360040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555776" y="6104329"/>
            <a:ext cx="424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Ilustración </a:t>
            </a: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Banesco Holding Medios 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Pago, S.L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113" y="6407835"/>
            <a:ext cx="7559473" cy="2520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©2019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Deloitte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Touche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Tohmatsu Limited. All rights reserved.</a:t>
            </a:r>
          </a:p>
        </p:txBody>
      </p:sp>
      <p:sp>
        <p:nvSpPr>
          <p:cNvPr id="9" name="Title 11"/>
          <p:cNvSpPr txBox="1">
            <a:spLocks/>
          </p:cNvSpPr>
          <p:nvPr/>
        </p:nvSpPr>
        <p:spPr>
          <a:xfrm>
            <a:off x="251520" y="109463"/>
            <a:ext cx="8350250" cy="595312"/>
          </a:xfrm>
          <a:prstGeom prst="rect">
            <a:avLst/>
          </a:prstGeom>
        </p:spPr>
        <p:txBody>
          <a:bodyPr/>
          <a:lstStyle>
            <a:lvl1pPr algn="l" defTabSz="957263" rtl="0" eaLnBrk="1" fontAlgn="base" hangingPunct="1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263" rtl="0" eaLnBrk="1" fontAlgn="base" hangingPunct="1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2pPr>
            <a:lvl3pPr algn="l" defTabSz="957263" rtl="0" eaLnBrk="1" fontAlgn="base" hangingPunct="1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3pPr>
            <a:lvl4pPr algn="l" defTabSz="957263" rtl="0" eaLnBrk="1" fontAlgn="base" hangingPunct="1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4pPr>
            <a:lvl5pPr algn="l" defTabSz="957263" rtl="0" eaLnBrk="1" fontAlgn="base" hangingPunct="1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5pPr>
            <a:lvl6pPr marL="429756" algn="l" rtl="0" eaLnBrk="1" fontAlgn="base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accent1"/>
                </a:solidFill>
                <a:latin typeface="Arial" charset="0"/>
              </a:defRPr>
            </a:lvl6pPr>
            <a:lvl7pPr marL="859512" algn="l" rtl="0" eaLnBrk="1" fontAlgn="base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accent1"/>
                </a:solidFill>
                <a:latin typeface="Arial" charset="0"/>
              </a:defRPr>
            </a:lvl7pPr>
            <a:lvl8pPr marL="1289268" algn="l" rtl="0" eaLnBrk="1" fontAlgn="base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accent1"/>
                </a:solidFill>
                <a:latin typeface="Arial" charset="0"/>
              </a:defRPr>
            </a:lvl8pPr>
            <a:lvl9pPr marL="1719024" algn="l" rtl="0" eaLnBrk="1" fontAlgn="base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r>
              <a:rPr lang="es-V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Nuestro entendimiento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7345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NAE24ar6Ue6E.AbvpSJ8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JlN5MVP_0qvXcUqrZpPX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PC5LUNW_kCgkg5sjQ291w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lantilla_ Power Point_ Presentaciones en Pantalla">
  <a:themeElements>
    <a:clrScheme name="Custom 98">
      <a:dk1>
        <a:sysClr val="windowText" lastClr="000000"/>
      </a:dk1>
      <a:lt1>
        <a:sysClr val="window" lastClr="FFFFFF"/>
      </a:lt1>
      <a:dk2>
        <a:srgbClr val="313131"/>
      </a:dk2>
      <a:lt2>
        <a:srgbClr val="FFFFFF"/>
      </a:lt2>
      <a:accent1>
        <a:srgbClr val="002776"/>
      </a:accent1>
      <a:accent2>
        <a:srgbClr val="81BC00"/>
      </a:accent2>
      <a:accent3>
        <a:srgbClr val="00A1DE"/>
      </a:accent3>
      <a:accent4>
        <a:srgbClr val="3C8A2E"/>
      </a:accent4>
      <a:accent5>
        <a:srgbClr val="575757"/>
      </a:accent5>
      <a:accent6>
        <a:srgbClr val="BDD203"/>
      </a:accent6>
      <a:hlink>
        <a:srgbClr val="00A1DE"/>
      </a:hlink>
      <a:folHlink>
        <a:srgbClr val="72C7E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8406</TotalTime>
  <Words>1138</Words>
  <Application>Microsoft Office PowerPoint</Application>
  <PresentationFormat>On-screen Show (4:3)</PresentationFormat>
  <Paragraphs>293</Paragraphs>
  <Slides>14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ＭＳ Ｐゴシック</vt:lpstr>
      <vt:lpstr>Arial</vt:lpstr>
      <vt:lpstr>Arial Unicode MS</vt:lpstr>
      <vt:lpstr>Calibri</vt:lpstr>
      <vt:lpstr>Calibri Light</vt:lpstr>
      <vt:lpstr>Open Sans</vt:lpstr>
      <vt:lpstr>Times New Roman</vt:lpstr>
      <vt:lpstr>Verdad</vt:lpstr>
      <vt:lpstr>Verdana</vt:lpstr>
      <vt:lpstr>Wingdings</vt:lpstr>
      <vt:lpstr>Office Theme</vt:lpstr>
      <vt:lpstr>Plantilla_ Power Point_ Presentaciones en Pantalla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Suarez, Karina (LATCO - Caracas)</dc:creator>
  <cp:lastModifiedBy>Amara, Jeison Leandro</cp:lastModifiedBy>
  <cp:revision>156</cp:revision>
  <dcterms:created xsi:type="dcterms:W3CDTF">2018-01-30T12:57:09Z</dcterms:created>
  <dcterms:modified xsi:type="dcterms:W3CDTF">2019-04-03T21:20:05Z</dcterms:modified>
</cp:coreProperties>
</file>