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86" r:id="rId3"/>
    <p:sldMasterId id="2147483707" r:id="rId4"/>
  </p:sldMasterIdLst>
  <p:notesMasterIdLst>
    <p:notesMasterId r:id="rId44"/>
  </p:notesMasterIdLst>
  <p:handoutMasterIdLst>
    <p:handoutMasterId r:id="rId45"/>
  </p:handoutMasterIdLst>
  <p:sldIdLst>
    <p:sldId id="257" r:id="rId5"/>
    <p:sldId id="271" r:id="rId6"/>
    <p:sldId id="259" r:id="rId7"/>
    <p:sldId id="261" r:id="rId8"/>
    <p:sldId id="263" r:id="rId9"/>
    <p:sldId id="272" r:id="rId10"/>
    <p:sldId id="313" r:id="rId11"/>
    <p:sldId id="274" r:id="rId12"/>
    <p:sldId id="275" r:id="rId13"/>
    <p:sldId id="320" r:id="rId14"/>
    <p:sldId id="321" r:id="rId15"/>
    <p:sldId id="277" r:id="rId16"/>
    <p:sldId id="316" r:id="rId17"/>
    <p:sldId id="317" r:id="rId18"/>
    <p:sldId id="319" r:id="rId19"/>
    <p:sldId id="281"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1" r:id="rId37"/>
    <p:sldId id="302" r:id="rId38"/>
    <p:sldId id="303" r:id="rId39"/>
    <p:sldId id="304" r:id="rId40"/>
    <p:sldId id="305" r:id="rId41"/>
    <p:sldId id="306" r:id="rId42"/>
    <p:sldId id="318" r:id="rId43"/>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BC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3979" autoAdjust="0"/>
  </p:normalViewPr>
  <p:slideViewPr>
    <p:cSldViewPr snapToGrid="0">
      <p:cViewPr>
        <p:scale>
          <a:sx n="80" d="100"/>
          <a:sy n="80" d="100"/>
        </p:scale>
        <p:origin x="40" y="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66B9C2-E6BC-4BE1-AE78-2DBE99D95A96}" type="doc">
      <dgm:prSet loTypeId="urn:microsoft.com/office/officeart/2005/8/layout/cycle6" loCatId="relationship" qsTypeId="urn:microsoft.com/office/officeart/2005/8/quickstyle/simple1" qsCatId="simple" csTypeId="urn:microsoft.com/office/officeart/2005/8/colors/accent0_3" csCatId="mainScheme" phldr="1"/>
      <dgm:spPr/>
      <dgm:t>
        <a:bodyPr/>
        <a:lstStyle/>
        <a:p>
          <a:endParaRPr lang="es-VE"/>
        </a:p>
      </dgm:t>
    </dgm:pt>
    <dgm:pt modelId="{71CDBEBA-B136-4495-9381-3DD8476E5016}">
      <dgm:prSet phldrT="[Text]" custT="1"/>
      <dgm:spPr>
        <a:solidFill>
          <a:schemeClr val="bg1">
            <a:lumMod val="65000"/>
          </a:schemeClr>
        </a:solidFill>
      </dgm:spPr>
      <dgm:t>
        <a:bodyPr/>
        <a:lstStyle/>
        <a:p>
          <a:r>
            <a:rPr lang="es-VE" sz="1200" b="1" dirty="0" smtClean="0">
              <a:solidFill>
                <a:schemeClr val="tx1"/>
              </a:solidFill>
            </a:rPr>
            <a:t>Auditoría</a:t>
          </a:r>
          <a:endParaRPr lang="es-VE" sz="1200" b="1" dirty="0">
            <a:solidFill>
              <a:schemeClr val="tx1"/>
            </a:solidFill>
          </a:endParaRPr>
        </a:p>
      </dgm:t>
    </dgm:pt>
    <dgm:pt modelId="{76F59E21-B9DA-40A1-9746-4F07DF501CFC}" type="parTrans" cxnId="{29E04A73-C4A8-4A52-A79A-2A7BAFF520C9}">
      <dgm:prSet/>
      <dgm:spPr/>
      <dgm:t>
        <a:bodyPr/>
        <a:lstStyle/>
        <a:p>
          <a:endParaRPr lang="es-VE" sz="1000" b="1"/>
        </a:p>
      </dgm:t>
    </dgm:pt>
    <dgm:pt modelId="{41089421-EA87-4930-AC8F-240C5664B833}" type="sibTrans" cxnId="{29E04A73-C4A8-4A52-A79A-2A7BAFF520C9}">
      <dgm:prSet/>
      <dgm:spPr/>
      <dgm:t>
        <a:bodyPr/>
        <a:lstStyle/>
        <a:p>
          <a:endParaRPr lang="es-VE" sz="1000" b="1"/>
        </a:p>
      </dgm:t>
    </dgm:pt>
    <dgm:pt modelId="{EDFC60C9-D3BB-40DB-BB8F-4C8983EA35D0}">
      <dgm:prSet phldrT="[Text]" custT="1"/>
      <dgm:spPr>
        <a:solidFill>
          <a:schemeClr val="bg1">
            <a:lumMod val="65000"/>
          </a:schemeClr>
        </a:solidFill>
      </dgm:spPr>
      <dgm:t>
        <a:bodyPr/>
        <a:lstStyle/>
        <a:p>
          <a:r>
            <a:rPr lang="es-VE" sz="1200" b="1" dirty="0" smtClean="0">
              <a:solidFill>
                <a:schemeClr val="tx1"/>
              </a:solidFill>
            </a:rPr>
            <a:t>Consultoría</a:t>
          </a:r>
          <a:endParaRPr lang="es-VE" sz="1200" b="1" dirty="0">
            <a:solidFill>
              <a:schemeClr val="tx1"/>
            </a:solidFill>
          </a:endParaRPr>
        </a:p>
      </dgm:t>
    </dgm:pt>
    <dgm:pt modelId="{059B3741-E75F-42B8-A511-49068965DDA4}" type="parTrans" cxnId="{95B5AB8B-D512-44C1-904F-B4A901B1A68C}">
      <dgm:prSet/>
      <dgm:spPr/>
      <dgm:t>
        <a:bodyPr/>
        <a:lstStyle/>
        <a:p>
          <a:endParaRPr lang="es-VE" sz="1000" b="1"/>
        </a:p>
      </dgm:t>
    </dgm:pt>
    <dgm:pt modelId="{9A943410-4BEF-494A-B73A-15B209919C07}" type="sibTrans" cxnId="{95B5AB8B-D512-44C1-904F-B4A901B1A68C}">
      <dgm:prSet/>
      <dgm:spPr>
        <a:ln>
          <a:solidFill>
            <a:srgbClr val="002076"/>
          </a:solidFill>
        </a:ln>
      </dgm:spPr>
      <dgm:t>
        <a:bodyPr/>
        <a:lstStyle/>
        <a:p>
          <a:endParaRPr lang="es-VE" sz="1000" b="1"/>
        </a:p>
      </dgm:t>
    </dgm:pt>
    <dgm:pt modelId="{F84108C4-37B3-4A0E-900C-0A3DE4791352}">
      <dgm:prSet phldrT="[Text]" custT="1"/>
      <dgm:spPr>
        <a:solidFill>
          <a:schemeClr val="bg1">
            <a:lumMod val="65000"/>
          </a:schemeClr>
        </a:solidFill>
      </dgm:spPr>
      <dgm:t>
        <a:bodyPr/>
        <a:lstStyle/>
        <a:p>
          <a:r>
            <a:rPr lang="es-VE" sz="1200" b="1" dirty="0" smtClean="0">
              <a:solidFill>
                <a:schemeClr val="tx1"/>
              </a:solidFill>
            </a:rPr>
            <a:t>Impuestos &amp; Legal</a:t>
          </a:r>
          <a:endParaRPr lang="es-VE" sz="1200" b="1" dirty="0">
            <a:solidFill>
              <a:schemeClr val="tx1"/>
            </a:solidFill>
          </a:endParaRPr>
        </a:p>
      </dgm:t>
    </dgm:pt>
    <dgm:pt modelId="{C201FA20-708A-4798-A93B-844875685136}" type="parTrans" cxnId="{09BB0080-EEB4-4D49-9A18-9E9A64BA95D0}">
      <dgm:prSet/>
      <dgm:spPr/>
      <dgm:t>
        <a:bodyPr/>
        <a:lstStyle/>
        <a:p>
          <a:endParaRPr lang="es-VE" sz="1000" b="1"/>
        </a:p>
      </dgm:t>
    </dgm:pt>
    <dgm:pt modelId="{8F0D33C3-D96D-4695-99BF-5C789480AAA7}" type="sibTrans" cxnId="{09BB0080-EEB4-4D49-9A18-9E9A64BA95D0}">
      <dgm:prSet/>
      <dgm:spPr/>
      <dgm:t>
        <a:bodyPr/>
        <a:lstStyle/>
        <a:p>
          <a:endParaRPr lang="es-VE" sz="1000" b="1"/>
        </a:p>
      </dgm:t>
    </dgm:pt>
    <dgm:pt modelId="{1EB47C35-5B9A-47B4-B87D-417AB139FD59}">
      <dgm:prSet phldrT="[Text]" custT="1"/>
      <dgm:spPr>
        <a:solidFill>
          <a:schemeClr val="bg1">
            <a:lumMod val="65000"/>
          </a:schemeClr>
        </a:solidFill>
      </dgm:spPr>
      <dgm:t>
        <a:bodyPr/>
        <a:lstStyle/>
        <a:p>
          <a:r>
            <a:rPr lang="es-VE" sz="1200" b="1" dirty="0" smtClean="0">
              <a:solidFill>
                <a:schemeClr val="tx1"/>
              </a:solidFill>
            </a:rPr>
            <a:t>Riesgo Empresarial</a:t>
          </a:r>
          <a:endParaRPr lang="es-VE" sz="1200" b="1" dirty="0">
            <a:solidFill>
              <a:schemeClr val="tx1"/>
            </a:solidFill>
          </a:endParaRPr>
        </a:p>
      </dgm:t>
    </dgm:pt>
    <dgm:pt modelId="{798D5477-D87D-4B9D-B25A-14D742DF2D90}" type="parTrans" cxnId="{DF5F8301-DBA9-4716-A985-9C9D921111C8}">
      <dgm:prSet/>
      <dgm:spPr/>
      <dgm:t>
        <a:bodyPr/>
        <a:lstStyle/>
        <a:p>
          <a:endParaRPr lang="es-VE" sz="1000" b="1"/>
        </a:p>
      </dgm:t>
    </dgm:pt>
    <dgm:pt modelId="{CFCCBFAE-3002-41A3-92ED-60075BD1480E}" type="sibTrans" cxnId="{DF5F8301-DBA9-4716-A985-9C9D921111C8}">
      <dgm:prSet/>
      <dgm:spPr/>
      <dgm:t>
        <a:bodyPr/>
        <a:lstStyle/>
        <a:p>
          <a:endParaRPr lang="es-VE" sz="1000" b="1"/>
        </a:p>
      </dgm:t>
    </dgm:pt>
    <dgm:pt modelId="{541F313B-3F5F-4461-BDD6-1B74DCF12EEA}">
      <dgm:prSet phldrT="[Text]" custT="1"/>
      <dgm:spPr>
        <a:solidFill>
          <a:schemeClr val="bg1">
            <a:lumMod val="65000"/>
          </a:schemeClr>
        </a:solidFill>
      </dgm:spPr>
      <dgm:t>
        <a:bodyPr/>
        <a:lstStyle/>
        <a:p>
          <a:r>
            <a:rPr lang="es-VE" sz="1200" b="1" dirty="0" smtClean="0">
              <a:solidFill>
                <a:schemeClr val="tx1"/>
              </a:solidFill>
            </a:rPr>
            <a:t>Finanzas Corporativas</a:t>
          </a:r>
          <a:endParaRPr lang="es-VE" sz="1200" b="1" dirty="0">
            <a:solidFill>
              <a:schemeClr val="tx1"/>
            </a:solidFill>
          </a:endParaRPr>
        </a:p>
      </dgm:t>
    </dgm:pt>
    <dgm:pt modelId="{77486430-50F8-41E2-AF55-71CA2A217526}" type="parTrans" cxnId="{6E2B3B9A-3B04-4E20-B6C4-BFD14A7542A7}">
      <dgm:prSet/>
      <dgm:spPr/>
      <dgm:t>
        <a:bodyPr/>
        <a:lstStyle/>
        <a:p>
          <a:endParaRPr lang="es-VE" sz="1000" b="1"/>
        </a:p>
      </dgm:t>
    </dgm:pt>
    <dgm:pt modelId="{B17BA8C4-ED05-40B6-9BBD-C3DEB0BF532B}" type="sibTrans" cxnId="{6E2B3B9A-3B04-4E20-B6C4-BFD14A7542A7}">
      <dgm:prSet/>
      <dgm:spPr/>
      <dgm:t>
        <a:bodyPr/>
        <a:lstStyle/>
        <a:p>
          <a:endParaRPr lang="es-VE" sz="1000" b="1"/>
        </a:p>
      </dgm:t>
    </dgm:pt>
    <dgm:pt modelId="{9E5F8E39-07F4-4C45-A0DD-7761C44327A6}" type="pres">
      <dgm:prSet presAssocID="{5E66B9C2-E6BC-4BE1-AE78-2DBE99D95A96}" presName="cycle" presStyleCnt="0">
        <dgm:presLayoutVars>
          <dgm:dir/>
          <dgm:resizeHandles val="exact"/>
        </dgm:presLayoutVars>
      </dgm:prSet>
      <dgm:spPr/>
      <dgm:t>
        <a:bodyPr/>
        <a:lstStyle/>
        <a:p>
          <a:endParaRPr lang="es-VE"/>
        </a:p>
      </dgm:t>
    </dgm:pt>
    <dgm:pt modelId="{E7FEAB95-A5DE-46BA-9932-8D7CB03DD833}" type="pres">
      <dgm:prSet presAssocID="{71CDBEBA-B136-4495-9381-3DD8476E5016}" presName="node" presStyleLbl="node1" presStyleIdx="0" presStyleCnt="5" custScaleX="95999" custScaleY="82958">
        <dgm:presLayoutVars>
          <dgm:bulletEnabled val="1"/>
        </dgm:presLayoutVars>
      </dgm:prSet>
      <dgm:spPr/>
      <dgm:t>
        <a:bodyPr/>
        <a:lstStyle/>
        <a:p>
          <a:endParaRPr lang="es-VE"/>
        </a:p>
      </dgm:t>
    </dgm:pt>
    <dgm:pt modelId="{081BC44F-CA7B-4B83-BD43-D52A7A304A30}" type="pres">
      <dgm:prSet presAssocID="{71CDBEBA-B136-4495-9381-3DD8476E5016}" presName="spNode" presStyleCnt="0"/>
      <dgm:spPr/>
    </dgm:pt>
    <dgm:pt modelId="{66BFFC95-C56F-4F31-9578-0E43A2DF524C}" type="pres">
      <dgm:prSet presAssocID="{41089421-EA87-4930-AC8F-240C5664B833}" presName="sibTrans" presStyleLbl="sibTrans1D1" presStyleIdx="0" presStyleCnt="5"/>
      <dgm:spPr/>
      <dgm:t>
        <a:bodyPr/>
        <a:lstStyle/>
        <a:p>
          <a:endParaRPr lang="es-VE"/>
        </a:p>
      </dgm:t>
    </dgm:pt>
    <dgm:pt modelId="{A0DDD6EF-B835-42F5-A803-42CF0F36622E}" type="pres">
      <dgm:prSet presAssocID="{EDFC60C9-D3BB-40DB-BB8F-4C8983EA35D0}" presName="node" presStyleLbl="node1" presStyleIdx="1" presStyleCnt="5" custScaleX="95999" custScaleY="82958">
        <dgm:presLayoutVars>
          <dgm:bulletEnabled val="1"/>
        </dgm:presLayoutVars>
      </dgm:prSet>
      <dgm:spPr/>
      <dgm:t>
        <a:bodyPr/>
        <a:lstStyle/>
        <a:p>
          <a:endParaRPr lang="es-VE"/>
        </a:p>
      </dgm:t>
    </dgm:pt>
    <dgm:pt modelId="{A42D8D87-8E2D-425A-B25A-5D70E8291944}" type="pres">
      <dgm:prSet presAssocID="{EDFC60C9-D3BB-40DB-BB8F-4C8983EA35D0}" presName="spNode" presStyleCnt="0"/>
      <dgm:spPr/>
    </dgm:pt>
    <dgm:pt modelId="{26963BD9-1CA3-4DAF-9294-90CC139CFB52}" type="pres">
      <dgm:prSet presAssocID="{9A943410-4BEF-494A-B73A-15B209919C07}" presName="sibTrans" presStyleLbl="sibTrans1D1" presStyleIdx="1" presStyleCnt="5"/>
      <dgm:spPr/>
      <dgm:t>
        <a:bodyPr/>
        <a:lstStyle/>
        <a:p>
          <a:endParaRPr lang="es-VE"/>
        </a:p>
      </dgm:t>
    </dgm:pt>
    <dgm:pt modelId="{9699F0EE-54F0-401E-914B-D9AA91EBEC99}" type="pres">
      <dgm:prSet presAssocID="{F84108C4-37B3-4A0E-900C-0A3DE4791352}" presName="node" presStyleLbl="node1" presStyleIdx="2" presStyleCnt="5" custScaleX="95999" custScaleY="82958">
        <dgm:presLayoutVars>
          <dgm:bulletEnabled val="1"/>
        </dgm:presLayoutVars>
      </dgm:prSet>
      <dgm:spPr/>
      <dgm:t>
        <a:bodyPr/>
        <a:lstStyle/>
        <a:p>
          <a:endParaRPr lang="es-VE"/>
        </a:p>
      </dgm:t>
    </dgm:pt>
    <dgm:pt modelId="{D159592E-B02D-49C1-867B-466452B05F81}" type="pres">
      <dgm:prSet presAssocID="{F84108C4-37B3-4A0E-900C-0A3DE4791352}" presName="spNode" presStyleCnt="0"/>
      <dgm:spPr/>
    </dgm:pt>
    <dgm:pt modelId="{B12A745C-16F0-4C92-BFC5-154465034ABF}" type="pres">
      <dgm:prSet presAssocID="{8F0D33C3-D96D-4695-99BF-5C789480AAA7}" presName="sibTrans" presStyleLbl="sibTrans1D1" presStyleIdx="2" presStyleCnt="5"/>
      <dgm:spPr/>
      <dgm:t>
        <a:bodyPr/>
        <a:lstStyle/>
        <a:p>
          <a:endParaRPr lang="es-VE"/>
        </a:p>
      </dgm:t>
    </dgm:pt>
    <dgm:pt modelId="{2BBF431E-EC57-49F2-834F-D8D5C21DB9BA}" type="pres">
      <dgm:prSet presAssocID="{1EB47C35-5B9A-47B4-B87D-417AB139FD59}" presName="node" presStyleLbl="node1" presStyleIdx="3" presStyleCnt="5" custScaleX="95999" custScaleY="82958">
        <dgm:presLayoutVars>
          <dgm:bulletEnabled val="1"/>
        </dgm:presLayoutVars>
      </dgm:prSet>
      <dgm:spPr/>
      <dgm:t>
        <a:bodyPr/>
        <a:lstStyle/>
        <a:p>
          <a:endParaRPr lang="es-VE"/>
        </a:p>
      </dgm:t>
    </dgm:pt>
    <dgm:pt modelId="{5215E65E-7685-4571-81A9-27ABA2D6C52F}" type="pres">
      <dgm:prSet presAssocID="{1EB47C35-5B9A-47B4-B87D-417AB139FD59}" presName="spNode" presStyleCnt="0"/>
      <dgm:spPr/>
    </dgm:pt>
    <dgm:pt modelId="{A2A50311-F83A-47E6-AF10-A8D5FE88576F}" type="pres">
      <dgm:prSet presAssocID="{CFCCBFAE-3002-41A3-92ED-60075BD1480E}" presName="sibTrans" presStyleLbl="sibTrans1D1" presStyleIdx="3" presStyleCnt="5"/>
      <dgm:spPr/>
      <dgm:t>
        <a:bodyPr/>
        <a:lstStyle/>
        <a:p>
          <a:endParaRPr lang="es-VE"/>
        </a:p>
      </dgm:t>
    </dgm:pt>
    <dgm:pt modelId="{3C4B0074-A902-4E22-B14C-94465B80BFB9}" type="pres">
      <dgm:prSet presAssocID="{541F313B-3F5F-4461-BDD6-1B74DCF12EEA}" presName="node" presStyleLbl="node1" presStyleIdx="4" presStyleCnt="5" custScaleX="95999" custScaleY="82958">
        <dgm:presLayoutVars>
          <dgm:bulletEnabled val="1"/>
        </dgm:presLayoutVars>
      </dgm:prSet>
      <dgm:spPr/>
      <dgm:t>
        <a:bodyPr/>
        <a:lstStyle/>
        <a:p>
          <a:endParaRPr lang="es-VE"/>
        </a:p>
      </dgm:t>
    </dgm:pt>
    <dgm:pt modelId="{2E14B25C-F5F4-4C90-A3AB-8C86FE64F6A5}" type="pres">
      <dgm:prSet presAssocID="{541F313B-3F5F-4461-BDD6-1B74DCF12EEA}" presName="spNode" presStyleCnt="0"/>
      <dgm:spPr/>
    </dgm:pt>
    <dgm:pt modelId="{134FBD3F-18EB-4BA5-A95F-70381177D590}" type="pres">
      <dgm:prSet presAssocID="{B17BA8C4-ED05-40B6-9BBD-C3DEB0BF532B}" presName="sibTrans" presStyleLbl="sibTrans1D1" presStyleIdx="4" presStyleCnt="5"/>
      <dgm:spPr/>
      <dgm:t>
        <a:bodyPr/>
        <a:lstStyle/>
        <a:p>
          <a:endParaRPr lang="es-VE"/>
        </a:p>
      </dgm:t>
    </dgm:pt>
  </dgm:ptLst>
  <dgm:cxnLst>
    <dgm:cxn modelId="{3FA68618-5BE0-48FA-AC16-9718BA898F44}" type="presOf" srcId="{8F0D33C3-D96D-4695-99BF-5C789480AAA7}" destId="{B12A745C-16F0-4C92-BFC5-154465034ABF}" srcOrd="0" destOrd="0" presId="urn:microsoft.com/office/officeart/2005/8/layout/cycle6"/>
    <dgm:cxn modelId="{AFE49594-BAC0-4AE6-90A3-894DD4E38D7A}" type="presOf" srcId="{41089421-EA87-4930-AC8F-240C5664B833}" destId="{66BFFC95-C56F-4F31-9578-0E43A2DF524C}" srcOrd="0" destOrd="0" presId="urn:microsoft.com/office/officeart/2005/8/layout/cycle6"/>
    <dgm:cxn modelId="{DF5F8301-DBA9-4716-A985-9C9D921111C8}" srcId="{5E66B9C2-E6BC-4BE1-AE78-2DBE99D95A96}" destId="{1EB47C35-5B9A-47B4-B87D-417AB139FD59}" srcOrd="3" destOrd="0" parTransId="{798D5477-D87D-4B9D-B25A-14D742DF2D90}" sibTransId="{CFCCBFAE-3002-41A3-92ED-60075BD1480E}"/>
    <dgm:cxn modelId="{FA019399-005C-4D22-A50A-802339A8E055}" type="presOf" srcId="{9A943410-4BEF-494A-B73A-15B209919C07}" destId="{26963BD9-1CA3-4DAF-9294-90CC139CFB52}" srcOrd="0" destOrd="0" presId="urn:microsoft.com/office/officeart/2005/8/layout/cycle6"/>
    <dgm:cxn modelId="{6E2B3B9A-3B04-4E20-B6C4-BFD14A7542A7}" srcId="{5E66B9C2-E6BC-4BE1-AE78-2DBE99D95A96}" destId="{541F313B-3F5F-4461-BDD6-1B74DCF12EEA}" srcOrd="4" destOrd="0" parTransId="{77486430-50F8-41E2-AF55-71CA2A217526}" sibTransId="{B17BA8C4-ED05-40B6-9BBD-C3DEB0BF532B}"/>
    <dgm:cxn modelId="{95B5AB8B-D512-44C1-904F-B4A901B1A68C}" srcId="{5E66B9C2-E6BC-4BE1-AE78-2DBE99D95A96}" destId="{EDFC60C9-D3BB-40DB-BB8F-4C8983EA35D0}" srcOrd="1" destOrd="0" parTransId="{059B3741-E75F-42B8-A511-49068965DDA4}" sibTransId="{9A943410-4BEF-494A-B73A-15B209919C07}"/>
    <dgm:cxn modelId="{29E04A73-C4A8-4A52-A79A-2A7BAFF520C9}" srcId="{5E66B9C2-E6BC-4BE1-AE78-2DBE99D95A96}" destId="{71CDBEBA-B136-4495-9381-3DD8476E5016}" srcOrd="0" destOrd="0" parTransId="{76F59E21-B9DA-40A1-9746-4F07DF501CFC}" sibTransId="{41089421-EA87-4930-AC8F-240C5664B833}"/>
    <dgm:cxn modelId="{AE3CA9DE-37E7-4A21-882C-2DC267F62F0A}" type="presOf" srcId="{1EB47C35-5B9A-47B4-B87D-417AB139FD59}" destId="{2BBF431E-EC57-49F2-834F-D8D5C21DB9BA}" srcOrd="0" destOrd="0" presId="urn:microsoft.com/office/officeart/2005/8/layout/cycle6"/>
    <dgm:cxn modelId="{B91442B3-F76E-4A4C-AE6B-56EB49FDCC83}" type="presOf" srcId="{CFCCBFAE-3002-41A3-92ED-60075BD1480E}" destId="{A2A50311-F83A-47E6-AF10-A8D5FE88576F}" srcOrd="0" destOrd="0" presId="urn:microsoft.com/office/officeart/2005/8/layout/cycle6"/>
    <dgm:cxn modelId="{09BB0080-EEB4-4D49-9A18-9E9A64BA95D0}" srcId="{5E66B9C2-E6BC-4BE1-AE78-2DBE99D95A96}" destId="{F84108C4-37B3-4A0E-900C-0A3DE4791352}" srcOrd="2" destOrd="0" parTransId="{C201FA20-708A-4798-A93B-844875685136}" sibTransId="{8F0D33C3-D96D-4695-99BF-5C789480AAA7}"/>
    <dgm:cxn modelId="{F908F621-159C-4708-9B6C-9FE7FE9E7AD3}" type="presOf" srcId="{EDFC60C9-D3BB-40DB-BB8F-4C8983EA35D0}" destId="{A0DDD6EF-B835-42F5-A803-42CF0F36622E}" srcOrd="0" destOrd="0" presId="urn:microsoft.com/office/officeart/2005/8/layout/cycle6"/>
    <dgm:cxn modelId="{7DF307CD-440D-4BEC-B8FF-D2F00F8075D8}" type="presOf" srcId="{541F313B-3F5F-4461-BDD6-1B74DCF12EEA}" destId="{3C4B0074-A902-4E22-B14C-94465B80BFB9}" srcOrd="0" destOrd="0" presId="urn:microsoft.com/office/officeart/2005/8/layout/cycle6"/>
    <dgm:cxn modelId="{B9A63082-9232-4EDF-B1F9-C0B3B83CCBAD}" type="presOf" srcId="{F84108C4-37B3-4A0E-900C-0A3DE4791352}" destId="{9699F0EE-54F0-401E-914B-D9AA91EBEC99}" srcOrd="0" destOrd="0" presId="urn:microsoft.com/office/officeart/2005/8/layout/cycle6"/>
    <dgm:cxn modelId="{18CFE7CF-93A1-4DA4-BA8E-2FE9BB764E67}" type="presOf" srcId="{B17BA8C4-ED05-40B6-9BBD-C3DEB0BF532B}" destId="{134FBD3F-18EB-4BA5-A95F-70381177D590}" srcOrd="0" destOrd="0" presId="urn:microsoft.com/office/officeart/2005/8/layout/cycle6"/>
    <dgm:cxn modelId="{AE521319-8319-4CE9-8B7E-5324BA58F8F8}" type="presOf" srcId="{5E66B9C2-E6BC-4BE1-AE78-2DBE99D95A96}" destId="{9E5F8E39-07F4-4C45-A0DD-7761C44327A6}" srcOrd="0" destOrd="0" presId="urn:microsoft.com/office/officeart/2005/8/layout/cycle6"/>
    <dgm:cxn modelId="{097BF193-4D8D-494B-9EDD-05666EA0BD1A}" type="presOf" srcId="{71CDBEBA-B136-4495-9381-3DD8476E5016}" destId="{E7FEAB95-A5DE-46BA-9932-8D7CB03DD833}" srcOrd="0" destOrd="0" presId="urn:microsoft.com/office/officeart/2005/8/layout/cycle6"/>
    <dgm:cxn modelId="{6E862BCD-2D03-4301-9289-63B0B922628A}" type="presParOf" srcId="{9E5F8E39-07F4-4C45-A0DD-7761C44327A6}" destId="{E7FEAB95-A5DE-46BA-9932-8D7CB03DD833}" srcOrd="0" destOrd="0" presId="urn:microsoft.com/office/officeart/2005/8/layout/cycle6"/>
    <dgm:cxn modelId="{56796CD0-78E1-4ECB-B579-4CCB4AB9FB4A}" type="presParOf" srcId="{9E5F8E39-07F4-4C45-A0DD-7761C44327A6}" destId="{081BC44F-CA7B-4B83-BD43-D52A7A304A30}" srcOrd="1" destOrd="0" presId="urn:microsoft.com/office/officeart/2005/8/layout/cycle6"/>
    <dgm:cxn modelId="{0E94C4CD-075A-476C-B141-5AD36B0B85AC}" type="presParOf" srcId="{9E5F8E39-07F4-4C45-A0DD-7761C44327A6}" destId="{66BFFC95-C56F-4F31-9578-0E43A2DF524C}" srcOrd="2" destOrd="0" presId="urn:microsoft.com/office/officeart/2005/8/layout/cycle6"/>
    <dgm:cxn modelId="{323E16AF-521C-471C-878D-741F54E95AD2}" type="presParOf" srcId="{9E5F8E39-07F4-4C45-A0DD-7761C44327A6}" destId="{A0DDD6EF-B835-42F5-A803-42CF0F36622E}" srcOrd="3" destOrd="0" presId="urn:microsoft.com/office/officeart/2005/8/layout/cycle6"/>
    <dgm:cxn modelId="{436B70CA-ECFA-4737-9472-07765B636E43}" type="presParOf" srcId="{9E5F8E39-07F4-4C45-A0DD-7761C44327A6}" destId="{A42D8D87-8E2D-425A-B25A-5D70E8291944}" srcOrd="4" destOrd="0" presId="urn:microsoft.com/office/officeart/2005/8/layout/cycle6"/>
    <dgm:cxn modelId="{53D437DE-A542-4FA5-B6E7-C5924FEFD1AE}" type="presParOf" srcId="{9E5F8E39-07F4-4C45-A0DD-7761C44327A6}" destId="{26963BD9-1CA3-4DAF-9294-90CC139CFB52}" srcOrd="5" destOrd="0" presId="urn:microsoft.com/office/officeart/2005/8/layout/cycle6"/>
    <dgm:cxn modelId="{557BECF5-4BB1-4B22-9681-7E07AA796098}" type="presParOf" srcId="{9E5F8E39-07F4-4C45-A0DD-7761C44327A6}" destId="{9699F0EE-54F0-401E-914B-D9AA91EBEC99}" srcOrd="6" destOrd="0" presId="urn:microsoft.com/office/officeart/2005/8/layout/cycle6"/>
    <dgm:cxn modelId="{DF8DAF28-1F29-4D2A-9151-1893291CD3E8}" type="presParOf" srcId="{9E5F8E39-07F4-4C45-A0DD-7761C44327A6}" destId="{D159592E-B02D-49C1-867B-466452B05F81}" srcOrd="7" destOrd="0" presId="urn:microsoft.com/office/officeart/2005/8/layout/cycle6"/>
    <dgm:cxn modelId="{A961A72C-C8C9-45D7-B17C-6E9E6C04E035}" type="presParOf" srcId="{9E5F8E39-07F4-4C45-A0DD-7761C44327A6}" destId="{B12A745C-16F0-4C92-BFC5-154465034ABF}" srcOrd="8" destOrd="0" presId="urn:microsoft.com/office/officeart/2005/8/layout/cycle6"/>
    <dgm:cxn modelId="{9964736F-E547-40F7-8DB9-5C1671A298D7}" type="presParOf" srcId="{9E5F8E39-07F4-4C45-A0DD-7761C44327A6}" destId="{2BBF431E-EC57-49F2-834F-D8D5C21DB9BA}" srcOrd="9" destOrd="0" presId="urn:microsoft.com/office/officeart/2005/8/layout/cycle6"/>
    <dgm:cxn modelId="{2D378D7E-D7D9-4CAC-8B21-5F05ABBADB2E}" type="presParOf" srcId="{9E5F8E39-07F4-4C45-A0DD-7761C44327A6}" destId="{5215E65E-7685-4571-81A9-27ABA2D6C52F}" srcOrd="10" destOrd="0" presId="urn:microsoft.com/office/officeart/2005/8/layout/cycle6"/>
    <dgm:cxn modelId="{9A0B7C29-A89C-444F-AAFD-8224E0AA483A}" type="presParOf" srcId="{9E5F8E39-07F4-4C45-A0DD-7761C44327A6}" destId="{A2A50311-F83A-47E6-AF10-A8D5FE88576F}" srcOrd="11" destOrd="0" presId="urn:microsoft.com/office/officeart/2005/8/layout/cycle6"/>
    <dgm:cxn modelId="{4DCC385A-CCA7-43A3-82CD-6ECF7A9DE8D1}" type="presParOf" srcId="{9E5F8E39-07F4-4C45-A0DD-7761C44327A6}" destId="{3C4B0074-A902-4E22-B14C-94465B80BFB9}" srcOrd="12" destOrd="0" presId="urn:microsoft.com/office/officeart/2005/8/layout/cycle6"/>
    <dgm:cxn modelId="{BC587EA3-C541-481C-AA7B-1F684933A427}" type="presParOf" srcId="{9E5F8E39-07F4-4C45-A0DD-7761C44327A6}" destId="{2E14B25C-F5F4-4C90-A3AB-8C86FE64F6A5}" srcOrd="13" destOrd="0" presId="urn:microsoft.com/office/officeart/2005/8/layout/cycle6"/>
    <dgm:cxn modelId="{6BFE1D3D-C700-4092-ACEB-5DDA9ED0836A}" type="presParOf" srcId="{9E5F8E39-07F4-4C45-A0DD-7761C44327A6}" destId="{134FBD3F-18EB-4BA5-A95F-70381177D590}" srcOrd="14"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EAB95-A5DE-46BA-9932-8D7CB03DD833}">
      <dsp:nvSpPr>
        <dsp:cNvPr id="0" name=""/>
        <dsp:cNvSpPr/>
      </dsp:nvSpPr>
      <dsp:spPr>
        <a:xfrm>
          <a:off x="2459239" y="38600"/>
          <a:ext cx="1322238" cy="742702"/>
        </a:xfrm>
        <a:prstGeom prst="roundRect">
          <a:avLst/>
        </a:prstGeom>
        <a:solidFill>
          <a:schemeClr val="bg1">
            <a:lumMod val="65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VE" sz="1200" b="1" kern="1200" dirty="0" smtClean="0">
              <a:solidFill>
                <a:schemeClr val="tx1"/>
              </a:solidFill>
            </a:rPr>
            <a:t>Auditoría</a:t>
          </a:r>
          <a:endParaRPr lang="es-VE" sz="1200" b="1" kern="1200" dirty="0">
            <a:solidFill>
              <a:schemeClr val="tx1"/>
            </a:solidFill>
          </a:endParaRPr>
        </a:p>
      </dsp:txBody>
      <dsp:txXfrm>
        <a:off x="2495495" y="74856"/>
        <a:ext cx="1249726" cy="670190"/>
      </dsp:txXfrm>
    </dsp:sp>
    <dsp:sp modelId="{66BFFC95-C56F-4F31-9578-0E43A2DF524C}">
      <dsp:nvSpPr>
        <dsp:cNvPr id="0" name=""/>
        <dsp:cNvSpPr/>
      </dsp:nvSpPr>
      <dsp:spPr>
        <a:xfrm>
          <a:off x="1331369" y="409951"/>
          <a:ext cx="3577978" cy="3577978"/>
        </a:xfrm>
        <a:custGeom>
          <a:avLst/>
          <a:gdLst/>
          <a:ahLst/>
          <a:cxnLst/>
          <a:rect l="0" t="0" r="0" b="0"/>
          <a:pathLst>
            <a:path>
              <a:moveTo>
                <a:pt x="2460701" y="130892"/>
              </a:moveTo>
              <a:arcTo wR="1788989" hR="1788989" stAng="17523203" swAng="2188624"/>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0DDD6EF-B835-42F5-A803-42CF0F36622E}">
      <dsp:nvSpPr>
        <dsp:cNvPr id="0" name=""/>
        <dsp:cNvSpPr/>
      </dsp:nvSpPr>
      <dsp:spPr>
        <a:xfrm>
          <a:off x="4160669" y="1274761"/>
          <a:ext cx="1322238" cy="742702"/>
        </a:xfrm>
        <a:prstGeom prst="roundRect">
          <a:avLst/>
        </a:prstGeom>
        <a:solidFill>
          <a:schemeClr val="bg1">
            <a:lumMod val="65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VE" sz="1200" b="1" kern="1200" dirty="0" smtClean="0">
              <a:solidFill>
                <a:schemeClr val="tx1"/>
              </a:solidFill>
            </a:rPr>
            <a:t>Consultoría</a:t>
          </a:r>
          <a:endParaRPr lang="es-VE" sz="1200" b="1" kern="1200" dirty="0">
            <a:solidFill>
              <a:schemeClr val="tx1"/>
            </a:solidFill>
          </a:endParaRPr>
        </a:p>
      </dsp:txBody>
      <dsp:txXfrm>
        <a:off x="4196925" y="1311017"/>
        <a:ext cx="1249726" cy="670190"/>
      </dsp:txXfrm>
    </dsp:sp>
    <dsp:sp modelId="{26963BD9-1CA3-4DAF-9294-90CC139CFB52}">
      <dsp:nvSpPr>
        <dsp:cNvPr id="0" name=""/>
        <dsp:cNvSpPr/>
      </dsp:nvSpPr>
      <dsp:spPr>
        <a:xfrm>
          <a:off x="1331369" y="409951"/>
          <a:ext cx="3577978" cy="3577978"/>
        </a:xfrm>
        <a:custGeom>
          <a:avLst/>
          <a:gdLst/>
          <a:ahLst/>
          <a:cxnLst/>
          <a:rect l="0" t="0" r="0" b="0"/>
          <a:pathLst>
            <a:path>
              <a:moveTo>
                <a:pt x="3570027" y="1620503"/>
              </a:moveTo>
              <a:arcTo wR="1788989" hR="1788989" stAng="21275755" swAng="2517552"/>
            </a:path>
          </a:pathLst>
        </a:custGeom>
        <a:noFill/>
        <a:ln w="9525" cap="flat" cmpd="sng" algn="ctr">
          <a:solidFill>
            <a:srgbClr val="002076"/>
          </a:solidFill>
          <a:prstDash val="solid"/>
        </a:ln>
        <a:effectLst/>
      </dsp:spPr>
      <dsp:style>
        <a:lnRef idx="1">
          <a:scrgbClr r="0" g="0" b="0"/>
        </a:lnRef>
        <a:fillRef idx="0">
          <a:scrgbClr r="0" g="0" b="0"/>
        </a:fillRef>
        <a:effectRef idx="0">
          <a:scrgbClr r="0" g="0" b="0"/>
        </a:effectRef>
        <a:fontRef idx="minor"/>
      </dsp:style>
    </dsp:sp>
    <dsp:sp modelId="{9699F0EE-54F0-401E-914B-D9AA91EBEC99}">
      <dsp:nvSpPr>
        <dsp:cNvPr id="0" name=""/>
        <dsp:cNvSpPr/>
      </dsp:nvSpPr>
      <dsp:spPr>
        <a:xfrm>
          <a:off x="3510781" y="3274912"/>
          <a:ext cx="1322238" cy="742702"/>
        </a:xfrm>
        <a:prstGeom prst="roundRect">
          <a:avLst/>
        </a:prstGeom>
        <a:solidFill>
          <a:schemeClr val="bg1">
            <a:lumMod val="65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VE" sz="1200" b="1" kern="1200" dirty="0" smtClean="0">
              <a:solidFill>
                <a:schemeClr val="tx1"/>
              </a:solidFill>
            </a:rPr>
            <a:t>Impuestos &amp; Legal</a:t>
          </a:r>
          <a:endParaRPr lang="es-VE" sz="1200" b="1" kern="1200" dirty="0">
            <a:solidFill>
              <a:schemeClr val="tx1"/>
            </a:solidFill>
          </a:endParaRPr>
        </a:p>
      </dsp:txBody>
      <dsp:txXfrm>
        <a:off x="3547037" y="3311168"/>
        <a:ext cx="1249726" cy="670190"/>
      </dsp:txXfrm>
    </dsp:sp>
    <dsp:sp modelId="{B12A745C-16F0-4C92-BFC5-154465034ABF}">
      <dsp:nvSpPr>
        <dsp:cNvPr id="0" name=""/>
        <dsp:cNvSpPr/>
      </dsp:nvSpPr>
      <dsp:spPr>
        <a:xfrm>
          <a:off x="1331369" y="409951"/>
          <a:ext cx="3577978" cy="3577978"/>
        </a:xfrm>
        <a:custGeom>
          <a:avLst/>
          <a:gdLst/>
          <a:ahLst/>
          <a:cxnLst/>
          <a:rect l="0" t="0" r="0" b="0"/>
          <a:pathLst>
            <a:path>
              <a:moveTo>
                <a:pt x="2171787" y="3536544"/>
              </a:moveTo>
              <a:arcTo wR="1788989" hR="1788989" stAng="4658677" swAng="1482646"/>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BBF431E-EC57-49F2-834F-D8D5C21DB9BA}">
      <dsp:nvSpPr>
        <dsp:cNvPr id="0" name=""/>
        <dsp:cNvSpPr/>
      </dsp:nvSpPr>
      <dsp:spPr>
        <a:xfrm>
          <a:off x="1407697" y="3274912"/>
          <a:ext cx="1322238" cy="742702"/>
        </a:xfrm>
        <a:prstGeom prst="roundRect">
          <a:avLst/>
        </a:prstGeom>
        <a:solidFill>
          <a:schemeClr val="bg1">
            <a:lumMod val="65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VE" sz="1200" b="1" kern="1200" dirty="0" smtClean="0">
              <a:solidFill>
                <a:schemeClr val="tx1"/>
              </a:solidFill>
            </a:rPr>
            <a:t>Riesgo Empresarial</a:t>
          </a:r>
          <a:endParaRPr lang="es-VE" sz="1200" b="1" kern="1200" dirty="0">
            <a:solidFill>
              <a:schemeClr val="tx1"/>
            </a:solidFill>
          </a:endParaRPr>
        </a:p>
      </dsp:txBody>
      <dsp:txXfrm>
        <a:off x="1443953" y="3311168"/>
        <a:ext cx="1249726" cy="670190"/>
      </dsp:txXfrm>
    </dsp:sp>
    <dsp:sp modelId="{A2A50311-F83A-47E6-AF10-A8D5FE88576F}">
      <dsp:nvSpPr>
        <dsp:cNvPr id="0" name=""/>
        <dsp:cNvSpPr/>
      </dsp:nvSpPr>
      <dsp:spPr>
        <a:xfrm>
          <a:off x="1331369" y="409951"/>
          <a:ext cx="3577978" cy="3577978"/>
        </a:xfrm>
        <a:custGeom>
          <a:avLst/>
          <a:gdLst/>
          <a:ahLst/>
          <a:cxnLst/>
          <a:rect l="0" t="0" r="0" b="0"/>
          <a:pathLst>
            <a:path>
              <a:moveTo>
                <a:pt x="351922" y="2854503"/>
              </a:moveTo>
              <a:arcTo wR="1788989" hR="1788989" stAng="8606694" swAng="2517552"/>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C4B0074-A902-4E22-B14C-94465B80BFB9}">
      <dsp:nvSpPr>
        <dsp:cNvPr id="0" name=""/>
        <dsp:cNvSpPr/>
      </dsp:nvSpPr>
      <dsp:spPr>
        <a:xfrm>
          <a:off x="757809" y="1274761"/>
          <a:ext cx="1322238" cy="742702"/>
        </a:xfrm>
        <a:prstGeom prst="roundRect">
          <a:avLst/>
        </a:prstGeom>
        <a:solidFill>
          <a:schemeClr val="bg1">
            <a:lumMod val="65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VE" sz="1200" b="1" kern="1200" dirty="0" smtClean="0">
              <a:solidFill>
                <a:schemeClr val="tx1"/>
              </a:solidFill>
            </a:rPr>
            <a:t>Finanzas Corporativas</a:t>
          </a:r>
          <a:endParaRPr lang="es-VE" sz="1200" b="1" kern="1200" dirty="0">
            <a:solidFill>
              <a:schemeClr val="tx1"/>
            </a:solidFill>
          </a:endParaRPr>
        </a:p>
      </dsp:txBody>
      <dsp:txXfrm>
        <a:off x="794065" y="1311017"/>
        <a:ext cx="1249726" cy="670190"/>
      </dsp:txXfrm>
    </dsp:sp>
    <dsp:sp modelId="{134FBD3F-18EB-4BA5-A95F-70381177D590}">
      <dsp:nvSpPr>
        <dsp:cNvPr id="0" name=""/>
        <dsp:cNvSpPr/>
      </dsp:nvSpPr>
      <dsp:spPr>
        <a:xfrm>
          <a:off x="1331369" y="409951"/>
          <a:ext cx="3577978" cy="3577978"/>
        </a:xfrm>
        <a:custGeom>
          <a:avLst/>
          <a:gdLst/>
          <a:ahLst/>
          <a:cxnLst/>
          <a:rect l="0" t="0" r="0" b="0"/>
          <a:pathLst>
            <a:path>
              <a:moveTo>
                <a:pt x="263128" y="855055"/>
              </a:moveTo>
              <a:arcTo wR="1788989" hR="1788989" stAng="12688174" swAng="2188624"/>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966224-3DBC-4AD5-91B8-68B3B93DFF6F}" type="datetimeFigureOut">
              <a:rPr lang="es-VE" smtClean="0"/>
              <a:t>20/2/2020</a:t>
            </a:fld>
            <a:endParaRPr lang="es-V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73825A-009D-48A7-B51B-F5CA2FF8C232}" type="slidenum">
              <a:rPr lang="es-VE" smtClean="0"/>
              <a:t>‹#›</a:t>
            </a:fld>
            <a:endParaRPr lang="es-VE"/>
          </a:p>
        </p:txBody>
      </p:sp>
    </p:spTree>
    <p:extLst>
      <p:ext uri="{BB962C8B-B14F-4D97-AF65-F5344CB8AC3E}">
        <p14:creationId xmlns:p14="http://schemas.microsoft.com/office/powerpoint/2010/main" val="1569478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C7654-0751-4E48-9771-865DA850A39B}" type="datetimeFigureOut">
              <a:rPr lang="es-VE" smtClean="0"/>
              <a:t>20/2/2020</a:t>
            </a:fld>
            <a:endParaRPr lang="es-V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V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0229F-3F2D-4732-9383-CD3867F162EA}" type="slidenum">
              <a:rPr lang="es-VE" smtClean="0"/>
              <a:t>‹#›</a:t>
            </a:fld>
            <a:endParaRPr lang="es-VE"/>
          </a:p>
        </p:txBody>
      </p:sp>
    </p:spTree>
    <p:extLst>
      <p:ext uri="{BB962C8B-B14F-4D97-AF65-F5344CB8AC3E}">
        <p14:creationId xmlns:p14="http://schemas.microsoft.com/office/powerpoint/2010/main" val="130399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20610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914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18940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8258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4332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96118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2659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76088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4151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71957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881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54704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32714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68950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95783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55811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93220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53343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09156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651238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32432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207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85823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045417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20043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97964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79761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1215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98525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6988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217989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393979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8465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64643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5692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9932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8873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93002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24770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741018967"/>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Title whit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5" name="Picture Placeholder 9"/>
          <p:cNvSpPr>
            <a:spLocks noGrp="1"/>
          </p:cNvSpPr>
          <p:nvPr>
            <p:ph type="pic" sz="quarter" idx="15"/>
          </p:nvPr>
        </p:nvSpPr>
        <p:spPr>
          <a:xfrm>
            <a:off x="469901" y="1700213"/>
            <a:ext cx="9163049" cy="4598988"/>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9809736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mp; 2 columns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4492938" cy="4622507"/>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20"/>
          </p:nvPr>
        </p:nvSpPr>
        <p:spPr>
          <a:xfrm>
            <a:off x="5154613" y="1656000"/>
            <a:ext cx="4478337" cy="4631795"/>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652405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154613" y="1700213"/>
            <a:ext cx="4478337"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1" y="1665290"/>
            <a:ext cx="4491038" cy="4633911"/>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32454639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68"/>
            <a:ext cx="9163049"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9000"/>
            <a:ext cx="916305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064746382"/>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163050"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dirty="0"/>
              <a:t>Click to edit Master text styles</a:t>
            </a:r>
          </a:p>
        </p:txBody>
      </p:sp>
    </p:spTree>
    <p:extLst>
      <p:ext uri="{BB962C8B-B14F-4D97-AF65-F5344CB8AC3E}">
        <p14:creationId xmlns:p14="http://schemas.microsoft.com/office/powerpoint/2010/main" val="35997515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1" y="2054581"/>
            <a:ext cx="916495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1" y="1659816"/>
            <a:ext cx="916495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1" y="5982790"/>
            <a:ext cx="916495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1" y="736688"/>
            <a:ext cx="91649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1" y="402587"/>
            <a:ext cx="91649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8037769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mp; 2 charts">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5154612" y="2125013"/>
            <a:ext cx="4478338"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5154613" y="1644503"/>
            <a:ext cx="4478338"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1" y="2125013"/>
            <a:ext cx="449103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9" y="1655763"/>
            <a:ext cx="4491037" cy="409427"/>
          </a:xfrm>
        </p:spPr>
        <p:txBody>
          <a:bodyPr>
            <a:noAutofit/>
          </a:bodyPr>
          <a:lstStyle/>
          <a:p>
            <a:pPr lvl="0"/>
            <a:r>
              <a:rPr lang="en-US" noProof="0" dirty="0"/>
              <a:t>Click to edit Master text styles</a:t>
            </a:r>
          </a:p>
        </p:txBody>
      </p:sp>
      <p:sp>
        <p:nvSpPr>
          <p:cNvPr id="14" name="Text Placeholder 7"/>
          <p:cNvSpPr>
            <a:spLocks noGrp="1"/>
          </p:cNvSpPr>
          <p:nvPr>
            <p:ph type="body" sz="quarter" idx="23"/>
          </p:nvPr>
        </p:nvSpPr>
        <p:spPr>
          <a:xfrm>
            <a:off x="468001" y="5982790"/>
            <a:ext cx="9164949"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1" y="736688"/>
            <a:ext cx="9164948"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1" y="402587"/>
            <a:ext cx="9164948"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72872030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amp; 1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55762"/>
            <a:ext cx="4491038" cy="4327027"/>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Chart Placeholder 2"/>
          <p:cNvSpPr>
            <a:spLocks noGrp="1"/>
          </p:cNvSpPr>
          <p:nvPr>
            <p:ph type="chart" sz="quarter" idx="21"/>
          </p:nvPr>
        </p:nvSpPr>
        <p:spPr>
          <a:xfrm>
            <a:off x="5154613" y="2125014"/>
            <a:ext cx="4478337" cy="3857776"/>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5154613" y="1655763"/>
            <a:ext cx="4478337"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1" y="5982790"/>
            <a:ext cx="916305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2838786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mp; 3 charts">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79417" y="2051998"/>
            <a:ext cx="2924184"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79417" y="1659145"/>
            <a:ext cx="2924184" cy="373803"/>
          </a:xfrm>
        </p:spPr>
        <p:txBody>
          <a:bodyPr/>
          <a:lstStyle/>
          <a:p>
            <a:pPr lvl="0"/>
            <a:r>
              <a:rPr lang="en-US" noProof="0" dirty="0"/>
              <a:t>Click to edit Master text styles</a:t>
            </a:r>
          </a:p>
        </p:txBody>
      </p:sp>
      <p:sp>
        <p:nvSpPr>
          <p:cNvPr id="7" name="Chart Placeholder 3"/>
          <p:cNvSpPr>
            <a:spLocks noGrp="1"/>
          </p:cNvSpPr>
          <p:nvPr>
            <p:ph type="chart" sz="quarter" idx="19"/>
          </p:nvPr>
        </p:nvSpPr>
        <p:spPr>
          <a:xfrm>
            <a:off x="3598574" y="2051998"/>
            <a:ext cx="2919701"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598574" y="1659145"/>
            <a:ext cx="2919701" cy="373803"/>
          </a:xfrm>
        </p:spPr>
        <p:txBody>
          <a:bodyPr/>
          <a:lstStyle/>
          <a:p>
            <a:pPr lvl="0"/>
            <a:r>
              <a:rPr lang="en-US" noProof="0" dirty="0"/>
              <a:t>Click to edit Master text styles</a:t>
            </a:r>
          </a:p>
        </p:txBody>
      </p:sp>
      <p:sp>
        <p:nvSpPr>
          <p:cNvPr id="9" name="Chart Placeholder 3"/>
          <p:cNvSpPr>
            <a:spLocks noGrp="1"/>
          </p:cNvSpPr>
          <p:nvPr>
            <p:ph type="chart" sz="quarter" idx="21"/>
          </p:nvPr>
        </p:nvSpPr>
        <p:spPr>
          <a:xfrm>
            <a:off x="6716569" y="2051998"/>
            <a:ext cx="2916382"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716569" y="1659145"/>
            <a:ext cx="2916382" cy="379660"/>
          </a:xfrm>
        </p:spPr>
        <p:txBody>
          <a:bodyPr/>
          <a:lstStyle/>
          <a:p>
            <a:pPr lvl="0"/>
            <a:r>
              <a:rPr lang="en-US" noProof="0" dirty="0"/>
              <a:t>Click to edit Master text styles</a:t>
            </a:r>
          </a:p>
        </p:txBody>
      </p:sp>
      <p:sp>
        <p:nvSpPr>
          <p:cNvPr id="11" name="Text Placeholder 7"/>
          <p:cNvSpPr>
            <a:spLocks noGrp="1"/>
          </p:cNvSpPr>
          <p:nvPr>
            <p:ph type="body" sz="quarter" idx="23"/>
          </p:nvPr>
        </p:nvSpPr>
        <p:spPr>
          <a:xfrm>
            <a:off x="468001" y="5982790"/>
            <a:ext cx="9164950"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6"/>
            <a:ext cx="916305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256782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692259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31122011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Rectangle 3"/>
          <p:cNvSpPr/>
          <p:nvPr userDrawn="1"/>
        </p:nvSpPr>
        <p:spPr>
          <a:xfrm>
            <a:off x="469900"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5141914"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5141914"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userDrawn="1">
            <p:ph type="pic" sz="quarter" idx="25"/>
          </p:nvPr>
        </p:nvSpPr>
        <p:spPr>
          <a:xfrm>
            <a:off x="481597" y="1867018"/>
            <a:ext cx="1364665" cy="1025821"/>
          </a:xfrm>
        </p:spPr>
        <p:txBody>
          <a:bodyPr/>
          <a:lstStyle>
            <a:lvl1pPr algn="ctr">
              <a:defRPr/>
            </a:lvl1pPr>
          </a:lstStyle>
          <a:p>
            <a:r>
              <a:rPr lang="en-US" noProof="0" dirty="0"/>
              <a:t>Click icon to add picture</a:t>
            </a:r>
          </a:p>
        </p:txBody>
      </p:sp>
      <p:sp>
        <p:nvSpPr>
          <p:cNvPr id="9" name="Picture Placeholder 11"/>
          <p:cNvSpPr>
            <a:spLocks noGrp="1"/>
          </p:cNvSpPr>
          <p:nvPr userDrawn="1">
            <p:ph type="pic" sz="quarter" idx="27"/>
          </p:nvPr>
        </p:nvSpPr>
        <p:spPr>
          <a:xfrm>
            <a:off x="5153610" y="1867018"/>
            <a:ext cx="1364665" cy="1025821"/>
          </a:xfrm>
        </p:spPr>
        <p:txBody>
          <a:bodyPr/>
          <a:lstStyle>
            <a:lvl1pPr algn="ctr">
              <a:defRPr lang="en-US" noProof="0" dirty="0"/>
            </a:lvl1pPr>
          </a:lstStyle>
          <a:p>
            <a:r>
              <a:rPr lang="en-US" noProof="0"/>
              <a:t>Click icon to add picture</a:t>
            </a:r>
            <a:endParaRPr lang="en-US" noProof="0" dirty="0"/>
          </a:p>
        </p:txBody>
      </p:sp>
      <p:sp>
        <p:nvSpPr>
          <p:cNvPr id="10" name="Picture Placeholder 11"/>
          <p:cNvSpPr>
            <a:spLocks noGrp="1"/>
          </p:cNvSpPr>
          <p:nvPr userDrawn="1">
            <p:ph type="pic" sz="quarter" idx="29"/>
          </p:nvPr>
        </p:nvSpPr>
        <p:spPr>
          <a:xfrm>
            <a:off x="481597" y="4243017"/>
            <a:ext cx="1364665" cy="1025821"/>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userDrawn="1">
            <p:ph type="pic" sz="quarter" idx="31"/>
          </p:nvPr>
        </p:nvSpPr>
        <p:spPr>
          <a:xfrm>
            <a:off x="5153610" y="4243017"/>
            <a:ext cx="1364665" cy="1025821"/>
          </a:xfrm>
        </p:spPr>
        <p:txBody>
          <a:bodyPr/>
          <a:lstStyle>
            <a:lvl1pPr algn="ctr">
              <a:defRPr lang="en-US" noProof="0" dirty="0"/>
            </a:lvl1pPr>
          </a:lstStyle>
          <a:p>
            <a:r>
              <a:rPr lang="en-US" noProof="0"/>
              <a:t>Click icon to add picture</a:t>
            </a:r>
            <a:endParaRPr lang="en-US" noProof="0" dirty="0"/>
          </a:p>
        </p:txBody>
      </p:sp>
      <p:sp>
        <p:nvSpPr>
          <p:cNvPr id="13" name="Text Placeholder 12"/>
          <p:cNvSpPr>
            <a:spLocks noGrp="1"/>
          </p:cNvSpPr>
          <p:nvPr userDrawn="1">
            <p:ph type="body" sz="quarter" idx="32"/>
          </p:nvPr>
        </p:nvSpPr>
        <p:spPr>
          <a:xfrm>
            <a:off x="2041945" y="1867018"/>
            <a:ext cx="2918993" cy="1944000"/>
          </a:xfrm>
        </p:spPr>
        <p:txBody>
          <a:bodyPr/>
          <a:lstStyle>
            <a:lvl1pPr>
              <a:spcAft>
                <a:spcPts val="0"/>
              </a:spcAft>
              <a:defRPr b="1"/>
            </a:lvl1pPr>
            <a:lvl2pPr>
              <a:spcAft>
                <a:spcPts val="0"/>
              </a:spcAft>
              <a:defRPr b="0"/>
            </a:lvl2pPr>
          </a:lstStyle>
          <a:p>
            <a:pPr lvl="0"/>
            <a:r>
              <a:rPr lang="en-US" noProof="0" dirty="0"/>
              <a:t>Click to edit Master text styles</a:t>
            </a:r>
          </a:p>
          <a:p>
            <a:pPr lvl="1"/>
            <a:r>
              <a:rPr lang="en-US" noProof="0" dirty="0"/>
              <a:t>Second level</a:t>
            </a:r>
          </a:p>
        </p:txBody>
      </p:sp>
      <p:sp>
        <p:nvSpPr>
          <p:cNvPr id="14" name="Text Placeholder 12"/>
          <p:cNvSpPr>
            <a:spLocks noGrp="1"/>
          </p:cNvSpPr>
          <p:nvPr userDrawn="1">
            <p:ph type="body" sz="quarter" idx="33"/>
          </p:nvPr>
        </p:nvSpPr>
        <p:spPr>
          <a:xfrm>
            <a:off x="6711951" y="1867018"/>
            <a:ext cx="2920999" cy="1944000"/>
          </a:xfrm>
        </p:spPr>
        <p:txBody>
          <a:bodyPr/>
          <a:lstStyle>
            <a:lvl1pPr>
              <a:spcAft>
                <a:spcPts val="0"/>
              </a:spcAft>
              <a:defRPr lang="en-US" noProof="0" dirty="0" smtClean="0"/>
            </a:lvl1pPr>
            <a:lvl2pPr>
              <a:spcAft>
                <a:spcPts val="0"/>
              </a:spcAft>
              <a:defRPr lang="en-US" noProof="0" dirty="0" smtClean="0"/>
            </a:lvl2pPr>
          </a:lstStyle>
          <a:p>
            <a:pPr lvl="0"/>
            <a:r>
              <a:rPr lang="en-US" noProof="0" dirty="0"/>
              <a:t>Click to edit Master text styles</a:t>
            </a:r>
          </a:p>
          <a:p>
            <a:pPr lvl="1"/>
            <a:r>
              <a:rPr lang="en-US" noProof="0" dirty="0"/>
              <a:t>Second level</a:t>
            </a:r>
          </a:p>
        </p:txBody>
      </p:sp>
      <p:sp>
        <p:nvSpPr>
          <p:cNvPr id="15" name="Text Placeholder 12"/>
          <p:cNvSpPr>
            <a:spLocks noGrp="1"/>
          </p:cNvSpPr>
          <p:nvPr userDrawn="1">
            <p:ph type="body" sz="quarter" idx="34"/>
          </p:nvPr>
        </p:nvSpPr>
        <p:spPr>
          <a:xfrm>
            <a:off x="2041945" y="4243017"/>
            <a:ext cx="2918993"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userDrawn="1">
            <p:ph type="body" sz="quarter" idx="35"/>
          </p:nvPr>
        </p:nvSpPr>
        <p:spPr>
          <a:xfrm>
            <a:off x="6711951" y="4243017"/>
            <a:ext cx="2920999" cy="1944000"/>
          </a:xfrm>
        </p:spPr>
        <p:txBody>
          <a:bodyPr/>
          <a:lstStyle>
            <a:lvl1pPr>
              <a:spcAft>
                <a:spcPts val="0"/>
              </a:spcAft>
              <a:defRPr lang="en-US" noProof="0" smtClean="0"/>
            </a:lvl1pPr>
            <a:lvl2pPr>
              <a:spcAft>
                <a:spcPts val="0"/>
              </a:spcAft>
              <a:defRPr lang="en-US" noProof="0" smtClean="0"/>
            </a:lvl2pPr>
          </a:lstStyle>
          <a:p>
            <a:pPr lvl="0"/>
            <a:r>
              <a:rPr lang="en-US" noProof="0" dirty="0"/>
              <a:t>Click to edit Master text styles</a:t>
            </a:r>
          </a:p>
          <a:p>
            <a:pPr lvl="1"/>
            <a:r>
              <a:rPr lang="en-US" noProof="0" dirty="0"/>
              <a:t>Second level</a:t>
            </a:r>
          </a:p>
        </p:txBody>
      </p:sp>
      <p:sp>
        <p:nvSpPr>
          <p:cNvPr id="18" name="Text Placeholder 8"/>
          <p:cNvSpPr>
            <a:spLocks noGrp="1"/>
          </p:cNvSpPr>
          <p:nvPr userDrawn="1">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userDrawn="1">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1820434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3584634" y="1851441"/>
            <a:ext cx="293364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8" name="Text Placeholder 8"/>
          <p:cNvSpPr>
            <a:spLocks noGrp="1"/>
          </p:cNvSpPr>
          <p:nvPr>
            <p:ph type="body" sz="quarter" idx="18"/>
          </p:nvPr>
        </p:nvSpPr>
        <p:spPr>
          <a:xfrm>
            <a:off x="481229" y="1851441"/>
            <a:ext cx="292237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19"/>
          </p:nvPr>
        </p:nvSpPr>
        <p:spPr>
          <a:xfrm>
            <a:off x="6718313" y="1851441"/>
            <a:ext cx="2914638"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11"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4" name="Rectangle 3"/>
          <p:cNvSpPr/>
          <p:nvPr userDrawn="1"/>
        </p:nvSpPr>
        <p:spPr>
          <a:xfrm>
            <a:off x="3584576" y="1705968"/>
            <a:ext cx="296147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81755" y="1705968"/>
            <a:ext cx="293253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6714983" y="1705968"/>
            <a:ext cx="291769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35141888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88108"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p:cNvSpPr>
            <a:spLocks noGrp="1"/>
          </p:cNvSpPr>
          <p:nvPr>
            <p:ph type="body" sz="quarter" idx="18"/>
          </p:nvPr>
        </p:nvSpPr>
        <p:spPr>
          <a:xfrm>
            <a:off x="7503501"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6" name="Text Placeholder 8"/>
          <p:cNvSpPr>
            <a:spLocks noGrp="1"/>
          </p:cNvSpPr>
          <p:nvPr>
            <p:ph type="body" sz="quarter" idx="19"/>
          </p:nvPr>
        </p:nvSpPr>
        <p:spPr>
          <a:xfrm>
            <a:off x="2826572"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7" name="Text Placeholder 8"/>
          <p:cNvSpPr>
            <a:spLocks noGrp="1"/>
          </p:cNvSpPr>
          <p:nvPr>
            <p:ph type="body" sz="quarter" idx="20"/>
          </p:nvPr>
        </p:nvSpPr>
        <p:spPr>
          <a:xfrm>
            <a:off x="5165036"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9" name="Text Placeholder 8"/>
          <p:cNvSpPr>
            <a:spLocks noGrp="1"/>
          </p:cNvSpPr>
          <p:nvPr>
            <p:ph type="body" sz="quarter" idx="13" hasCustomPrompt="1"/>
          </p:nvPr>
        </p:nvSpPr>
        <p:spPr>
          <a:xfrm>
            <a:off x="469901" y="736688"/>
            <a:ext cx="91757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1" y="402587"/>
            <a:ext cx="91757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02856627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title divider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bwMode="gray">
          <a:xfrm>
            <a:off x="475327" y="473843"/>
            <a:ext cx="3067973"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tx1"/>
                </a:solidFill>
              </a:defRPr>
            </a:lvl1pPr>
            <a:lvl2pPr marL="0" indent="0" algn="l">
              <a:buNone/>
              <a:defRPr sz="20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4" name="Picture Placeholder 8"/>
          <p:cNvSpPr>
            <a:spLocks noGrp="1"/>
          </p:cNvSpPr>
          <p:nvPr>
            <p:ph type="pic" sz="quarter" idx="11"/>
          </p:nvPr>
        </p:nvSpPr>
        <p:spPr>
          <a:xfrm>
            <a:off x="3278525"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852060555"/>
      </p:ext>
    </p:extLst>
  </p:cSld>
  <p:clrMapOvr>
    <a:masterClrMapping/>
  </p:clrMapOvr>
  <p:transition>
    <p:fade/>
  </p:transition>
  <p:extLst>
    <p:ext uri="{DCECCB84-F9BA-43D5-87BE-67443E8EF086}">
      <p15:sldGuideLst xmlns:p15="http://schemas.microsoft.com/office/powerpoint/2012/main">
        <p15:guide id="1"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divider slide">
    <p:spTree>
      <p:nvGrpSpPr>
        <p:cNvPr id="1" name=""/>
        <p:cNvGrpSpPr/>
        <p:nvPr/>
      </p:nvGrpSpPr>
      <p:grpSpPr>
        <a:xfrm>
          <a:off x="0" y="0"/>
          <a:ext cx="0" cy="0"/>
          <a:chOff x="0" y="0"/>
          <a:chExt cx="0" cy="0"/>
        </a:xfrm>
      </p:grpSpPr>
      <p:sp>
        <p:nvSpPr>
          <p:cNvPr id="6" name="Picture Placeholder 8"/>
          <p:cNvSpPr>
            <a:spLocks noGrp="1"/>
          </p:cNvSpPr>
          <p:nvPr>
            <p:ph type="pic" sz="quarter" idx="11"/>
          </p:nvPr>
        </p:nvSpPr>
        <p:spPr>
          <a:xfrm>
            <a:off x="0" y="0"/>
            <a:ext cx="10104438" cy="6858000"/>
          </a:xfrm>
          <a:prstGeom prst="rect">
            <a:avLst/>
          </a:prstGeom>
        </p:spPr>
        <p:txBody>
          <a:bodyPr/>
          <a:lstStyle/>
          <a:p>
            <a:r>
              <a:rPr lang="en-US" noProof="0" dirty="0"/>
              <a:t>Click icon to add picture</a:t>
            </a:r>
          </a:p>
        </p:txBody>
      </p:sp>
      <p:sp>
        <p:nvSpPr>
          <p:cNvPr id="5" name="Subtitle 2"/>
          <p:cNvSpPr>
            <a:spLocks noGrp="1"/>
          </p:cNvSpPr>
          <p:nvPr>
            <p:ph type="subTitle" idx="1" hasCustomPrompt="1"/>
          </p:nvPr>
        </p:nvSpPr>
        <p:spPr bwMode="gray">
          <a:xfrm>
            <a:off x="475327" y="473843"/>
            <a:ext cx="5260311"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bg1"/>
                </a:solidFill>
              </a:defRPr>
            </a:lvl1pPr>
            <a:lvl2pPr marL="0" indent="0" algn="l">
              <a:buNone/>
              <a:defRPr sz="20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Tree>
    <p:extLst>
      <p:ext uri="{BB962C8B-B14F-4D97-AF65-F5344CB8AC3E}">
        <p14:creationId xmlns:p14="http://schemas.microsoft.com/office/powerpoint/2010/main" val="143063542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1" y="1665818"/>
            <a:ext cx="9163050" cy="4633383"/>
          </a:xfrm>
          <a:prstGeom prst="rect">
            <a:avLst/>
          </a:prstGeom>
        </p:spPr>
        <p:txBody>
          <a:bodyPr vert="horz" lIns="0" tIns="0" rIns="0" bIns="0" rtlCol="0">
            <a:noAutofit/>
          </a:bodyPr>
          <a:lstStyle>
            <a:lvl1pPr>
              <a:spcBef>
                <a:spcPts val="600"/>
              </a:spcBef>
              <a:spcAft>
                <a:spcPts val="600"/>
              </a:spcAft>
              <a:defRPr/>
            </a:lvl1pPr>
            <a:lvl2pPr>
              <a:spcBef>
                <a:spcPts val="600"/>
              </a:spcBef>
              <a:spcAft>
                <a:spcPts val="600"/>
              </a:spcAft>
              <a:defRPr/>
            </a:lvl2pPr>
            <a:lvl3pPr marL="180000" indent="-180000">
              <a:spcBef>
                <a:spcPts val="600"/>
              </a:spcBef>
              <a:spcAft>
                <a:spcPts val="600"/>
              </a:spcAft>
              <a:defRPr/>
            </a:lvl3pPr>
            <a:lvl4pPr marL="360000" indent="-180000">
              <a:spcBef>
                <a:spcPts val="600"/>
              </a:spcBef>
              <a:spcAft>
                <a:spcPts val="600"/>
              </a:spcAft>
              <a:defRPr/>
            </a:lvl4pPr>
            <a:lvl5pPr marL="540000" indent="-180000">
              <a:spcBef>
                <a:spcPts val="600"/>
              </a:spcBef>
              <a:spcAft>
                <a:spcPts val="600"/>
              </a:spcAft>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0992435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1" y="1665291"/>
            <a:ext cx="9163050" cy="4633910"/>
          </a:xfrm>
          <a:prstGeom prst="rect">
            <a:avLst/>
          </a:prstGeom>
        </p:spPr>
        <p:txBody>
          <a:bodyPr/>
          <a:lstStyle>
            <a:lvl1pPr>
              <a:spcBef>
                <a:spcPts val="600"/>
              </a:spcBef>
              <a:spcAft>
                <a:spcPts val="600"/>
              </a:spcAft>
              <a:tabLst>
                <a:tab pos="8972326" algn="r"/>
              </a:tabLst>
              <a:defRPr/>
            </a:lvl1pPr>
            <a:lvl2pPr>
              <a:spcBef>
                <a:spcPts val="600"/>
              </a:spcBef>
              <a:spcAft>
                <a:spcPts val="600"/>
              </a:spcAft>
              <a:tabLst>
                <a:tab pos="8972326" algn="r"/>
              </a:tabLst>
              <a:defRPr/>
            </a:lvl2pPr>
            <a:lvl3pPr marL="180000" indent="-180000">
              <a:spcBef>
                <a:spcPts val="600"/>
              </a:spcBef>
              <a:spcAft>
                <a:spcPts val="600"/>
              </a:spcAft>
              <a:tabLst>
                <a:tab pos="8972326" algn="r"/>
              </a:tabLst>
              <a:defRPr/>
            </a:lvl3pPr>
            <a:lvl4pPr marL="360000" indent="-180000">
              <a:spcBef>
                <a:spcPts val="600"/>
              </a:spcBef>
              <a:spcAft>
                <a:spcPts val="600"/>
              </a:spcAft>
              <a:tabLst>
                <a:tab pos="8972326" algn="r"/>
              </a:tabLst>
              <a:defRPr/>
            </a:lvl4pPr>
            <a:lvl5pPr marL="540000" indent="-180000">
              <a:spcBef>
                <a:spcPts val="600"/>
              </a:spcBef>
              <a:spcAft>
                <a:spcPts val="600"/>
              </a:spcAft>
              <a:buFont typeface="Arial" panose="020B0604020202020204" pitchFamily="34" charset="0"/>
              <a:buChar cha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6180713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62414600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0418796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con">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2" name="Rectangle 1"/>
          <p:cNvSpPr/>
          <p:nvPr userDrawn="1"/>
        </p:nvSpPr>
        <p:spPr bwMode="gray">
          <a:xfrm>
            <a:off x="10104438" y="0"/>
            <a:ext cx="2087562" cy="6858000"/>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9698855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836015757"/>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Title whit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5" name="Picture Placeholder 9"/>
          <p:cNvSpPr>
            <a:spLocks noGrp="1"/>
          </p:cNvSpPr>
          <p:nvPr>
            <p:ph type="pic" sz="quarter" idx="15"/>
          </p:nvPr>
        </p:nvSpPr>
        <p:spPr>
          <a:xfrm>
            <a:off x="469901" y="1700213"/>
            <a:ext cx="9163049" cy="4598988"/>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114071073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ubtitle &amp; 2 columns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4492938" cy="4622507"/>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20"/>
          </p:nvPr>
        </p:nvSpPr>
        <p:spPr>
          <a:xfrm>
            <a:off x="5154613" y="1656000"/>
            <a:ext cx="4478337" cy="4631795"/>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4197085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154613" y="1700213"/>
            <a:ext cx="4478337"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1" y="1665290"/>
            <a:ext cx="4491038" cy="4633911"/>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69834259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68"/>
            <a:ext cx="9163049"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9000"/>
            <a:ext cx="916305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948071399"/>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163050"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dirty="0"/>
              <a:t>Click to edit Master text styles</a:t>
            </a:r>
          </a:p>
        </p:txBody>
      </p:sp>
    </p:spTree>
    <p:extLst>
      <p:ext uri="{BB962C8B-B14F-4D97-AF65-F5344CB8AC3E}">
        <p14:creationId xmlns:p14="http://schemas.microsoft.com/office/powerpoint/2010/main" val="6415800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1" y="2054581"/>
            <a:ext cx="916495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1" y="1659816"/>
            <a:ext cx="916495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1" y="5982790"/>
            <a:ext cx="916495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1" y="736688"/>
            <a:ext cx="91649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1" y="402587"/>
            <a:ext cx="91649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1081274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amp; 2 charts">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5154612" y="2125013"/>
            <a:ext cx="4478338"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5154613" y="1644503"/>
            <a:ext cx="4478338"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1" y="2125013"/>
            <a:ext cx="449103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9" y="1655763"/>
            <a:ext cx="4491037" cy="409427"/>
          </a:xfrm>
        </p:spPr>
        <p:txBody>
          <a:bodyPr>
            <a:noAutofit/>
          </a:bodyPr>
          <a:lstStyle/>
          <a:p>
            <a:pPr lvl="0"/>
            <a:r>
              <a:rPr lang="en-US" noProof="0" dirty="0"/>
              <a:t>Click to edit Master text styles</a:t>
            </a:r>
          </a:p>
        </p:txBody>
      </p:sp>
      <p:sp>
        <p:nvSpPr>
          <p:cNvPr id="14" name="Text Placeholder 7"/>
          <p:cNvSpPr>
            <a:spLocks noGrp="1"/>
          </p:cNvSpPr>
          <p:nvPr>
            <p:ph type="body" sz="quarter" idx="23"/>
          </p:nvPr>
        </p:nvSpPr>
        <p:spPr>
          <a:xfrm>
            <a:off x="468001" y="5982790"/>
            <a:ext cx="9164949"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1" y="736688"/>
            <a:ext cx="9164948"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1" y="402587"/>
            <a:ext cx="9164948"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0454059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mp; 1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55762"/>
            <a:ext cx="4491038" cy="4327027"/>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Chart Placeholder 2"/>
          <p:cNvSpPr>
            <a:spLocks noGrp="1"/>
          </p:cNvSpPr>
          <p:nvPr>
            <p:ph type="chart" sz="quarter" idx="21"/>
          </p:nvPr>
        </p:nvSpPr>
        <p:spPr>
          <a:xfrm>
            <a:off x="5154613" y="2125014"/>
            <a:ext cx="4478337" cy="3857776"/>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5154613" y="1655763"/>
            <a:ext cx="4478337"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1" y="5982790"/>
            <a:ext cx="916305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7986576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amp; 3 charts">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79417" y="2051998"/>
            <a:ext cx="2924184"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79417" y="1659145"/>
            <a:ext cx="2924184" cy="373803"/>
          </a:xfrm>
        </p:spPr>
        <p:txBody>
          <a:bodyPr/>
          <a:lstStyle/>
          <a:p>
            <a:pPr lvl="0"/>
            <a:r>
              <a:rPr lang="en-US" noProof="0" dirty="0"/>
              <a:t>Click to edit Master text styles</a:t>
            </a:r>
          </a:p>
        </p:txBody>
      </p:sp>
      <p:sp>
        <p:nvSpPr>
          <p:cNvPr id="7" name="Chart Placeholder 3"/>
          <p:cNvSpPr>
            <a:spLocks noGrp="1"/>
          </p:cNvSpPr>
          <p:nvPr>
            <p:ph type="chart" sz="quarter" idx="19"/>
          </p:nvPr>
        </p:nvSpPr>
        <p:spPr>
          <a:xfrm>
            <a:off x="3598574" y="2051998"/>
            <a:ext cx="2919701"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598574" y="1659145"/>
            <a:ext cx="2919701" cy="373803"/>
          </a:xfrm>
        </p:spPr>
        <p:txBody>
          <a:bodyPr/>
          <a:lstStyle/>
          <a:p>
            <a:pPr lvl="0"/>
            <a:r>
              <a:rPr lang="en-US" noProof="0" dirty="0"/>
              <a:t>Click to edit Master text styles</a:t>
            </a:r>
          </a:p>
        </p:txBody>
      </p:sp>
      <p:sp>
        <p:nvSpPr>
          <p:cNvPr id="9" name="Chart Placeholder 3"/>
          <p:cNvSpPr>
            <a:spLocks noGrp="1"/>
          </p:cNvSpPr>
          <p:nvPr>
            <p:ph type="chart" sz="quarter" idx="21"/>
          </p:nvPr>
        </p:nvSpPr>
        <p:spPr>
          <a:xfrm>
            <a:off x="6716569" y="2051998"/>
            <a:ext cx="2916382"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716569" y="1659145"/>
            <a:ext cx="2916382" cy="379660"/>
          </a:xfrm>
        </p:spPr>
        <p:txBody>
          <a:bodyPr/>
          <a:lstStyle/>
          <a:p>
            <a:pPr lvl="0"/>
            <a:r>
              <a:rPr lang="en-US" noProof="0" dirty="0"/>
              <a:t>Click to edit Master text styles</a:t>
            </a:r>
          </a:p>
        </p:txBody>
      </p:sp>
      <p:sp>
        <p:nvSpPr>
          <p:cNvPr id="11" name="Text Placeholder 7"/>
          <p:cNvSpPr>
            <a:spLocks noGrp="1"/>
          </p:cNvSpPr>
          <p:nvPr>
            <p:ph type="body" sz="quarter" idx="23"/>
          </p:nvPr>
        </p:nvSpPr>
        <p:spPr>
          <a:xfrm>
            <a:off x="468001" y="5982790"/>
            <a:ext cx="9164950"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6"/>
            <a:ext cx="916305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5596983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2" name="Title 1"/>
          <p:cNvSpPr>
            <a:spLocks noGrp="1"/>
          </p:cNvSpPr>
          <p:nvPr>
            <p:ph type="title"/>
          </p:nvPr>
        </p:nvSpPr>
        <p:spPr/>
        <p:txBody>
          <a:bodyPr/>
          <a:lstStyle/>
          <a:p>
            <a:r>
              <a:rPr lang="en-US" smtClean="0"/>
              <a:t>Click to edit Master title style</a:t>
            </a:r>
            <a:endParaRPr lang="es-VE"/>
          </a:p>
        </p:txBody>
      </p:sp>
    </p:spTree>
    <p:extLst>
      <p:ext uri="{BB962C8B-B14F-4D97-AF65-F5344CB8AC3E}">
        <p14:creationId xmlns:p14="http://schemas.microsoft.com/office/powerpoint/2010/main" val="301103049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265483009"/>
      </p:ext>
    </p:extLst>
  </p:cSld>
  <p:clrMapOvr>
    <a:masterClrMapping/>
  </p:clrMapOvr>
  <p:transition>
    <p:fade/>
  </p:transition>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Rectangle 3"/>
          <p:cNvSpPr/>
          <p:nvPr userDrawn="1"/>
        </p:nvSpPr>
        <p:spPr>
          <a:xfrm>
            <a:off x="469900"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5141914"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5141914"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userDrawn="1">
            <p:ph type="pic" sz="quarter" idx="25"/>
          </p:nvPr>
        </p:nvSpPr>
        <p:spPr>
          <a:xfrm>
            <a:off x="481597" y="1867018"/>
            <a:ext cx="1364665" cy="1025821"/>
          </a:xfrm>
        </p:spPr>
        <p:txBody>
          <a:bodyPr/>
          <a:lstStyle>
            <a:lvl1pPr algn="ctr">
              <a:defRPr/>
            </a:lvl1pPr>
          </a:lstStyle>
          <a:p>
            <a:r>
              <a:rPr lang="en-US" noProof="0" dirty="0"/>
              <a:t>Click icon to add picture</a:t>
            </a:r>
          </a:p>
        </p:txBody>
      </p:sp>
      <p:sp>
        <p:nvSpPr>
          <p:cNvPr id="9" name="Picture Placeholder 11"/>
          <p:cNvSpPr>
            <a:spLocks noGrp="1"/>
          </p:cNvSpPr>
          <p:nvPr userDrawn="1">
            <p:ph type="pic" sz="quarter" idx="27"/>
          </p:nvPr>
        </p:nvSpPr>
        <p:spPr>
          <a:xfrm>
            <a:off x="5153610" y="1867018"/>
            <a:ext cx="1364665" cy="1025821"/>
          </a:xfrm>
        </p:spPr>
        <p:txBody>
          <a:bodyPr/>
          <a:lstStyle>
            <a:lvl1pPr algn="ctr">
              <a:defRPr lang="en-US" noProof="0" dirty="0"/>
            </a:lvl1pPr>
          </a:lstStyle>
          <a:p>
            <a:r>
              <a:rPr lang="en-US" noProof="0"/>
              <a:t>Click icon to add picture</a:t>
            </a:r>
            <a:endParaRPr lang="en-US" noProof="0" dirty="0"/>
          </a:p>
        </p:txBody>
      </p:sp>
      <p:sp>
        <p:nvSpPr>
          <p:cNvPr id="10" name="Picture Placeholder 11"/>
          <p:cNvSpPr>
            <a:spLocks noGrp="1"/>
          </p:cNvSpPr>
          <p:nvPr userDrawn="1">
            <p:ph type="pic" sz="quarter" idx="29"/>
          </p:nvPr>
        </p:nvSpPr>
        <p:spPr>
          <a:xfrm>
            <a:off x="481597" y="4243017"/>
            <a:ext cx="1364665" cy="1025821"/>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userDrawn="1">
            <p:ph type="pic" sz="quarter" idx="31"/>
          </p:nvPr>
        </p:nvSpPr>
        <p:spPr>
          <a:xfrm>
            <a:off x="5153610" y="4243017"/>
            <a:ext cx="1364665" cy="1025821"/>
          </a:xfrm>
        </p:spPr>
        <p:txBody>
          <a:bodyPr/>
          <a:lstStyle>
            <a:lvl1pPr algn="ctr">
              <a:defRPr lang="en-US" noProof="0" dirty="0"/>
            </a:lvl1pPr>
          </a:lstStyle>
          <a:p>
            <a:r>
              <a:rPr lang="en-US" noProof="0"/>
              <a:t>Click icon to add picture</a:t>
            </a:r>
            <a:endParaRPr lang="en-US" noProof="0" dirty="0"/>
          </a:p>
        </p:txBody>
      </p:sp>
      <p:sp>
        <p:nvSpPr>
          <p:cNvPr id="13" name="Text Placeholder 12"/>
          <p:cNvSpPr>
            <a:spLocks noGrp="1"/>
          </p:cNvSpPr>
          <p:nvPr userDrawn="1">
            <p:ph type="body" sz="quarter" idx="32"/>
          </p:nvPr>
        </p:nvSpPr>
        <p:spPr>
          <a:xfrm>
            <a:off x="2041945" y="1867018"/>
            <a:ext cx="2918993" cy="1944000"/>
          </a:xfrm>
        </p:spPr>
        <p:txBody>
          <a:bodyPr/>
          <a:lstStyle>
            <a:lvl1pPr>
              <a:spcAft>
                <a:spcPts val="0"/>
              </a:spcAft>
              <a:defRPr b="1"/>
            </a:lvl1pPr>
            <a:lvl2pPr>
              <a:spcAft>
                <a:spcPts val="0"/>
              </a:spcAft>
              <a:defRPr b="0"/>
            </a:lvl2pPr>
          </a:lstStyle>
          <a:p>
            <a:pPr lvl="0"/>
            <a:r>
              <a:rPr lang="en-US" noProof="0" dirty="0"/>
              <a:t>Click to edit Master text styles</a:t>
            </a:r>
          </a:p>
          <a:p>
            <a:pPr lvl="1"/>
            <a:r>
              <a:rPr lang="en-US" noProof="0" dirty="0"/>
              <a:t>Second level</a:t>
            </a:r>
          </a:p>
        </p:txBody>
      </p:sp>
      <p:sp>
        <p:nvSpPr>
          <p:cNvPr id="14" name="Text Placeholder 12"/>
          <p:cNvSpPr>
            <a:spLocks noGrp="1"/>
          </p:cNvSpPr>
          <p:nvPr userDrawn="1">
            <p:ph type="body" sz="quarter" idx="33"/>
          </p:nvPr>
        </p:nvSpPr>
        <p:spPr>
          <a:xfrm>
            <a:off x="6711951" y="1867018"/>
            <a:ext cx="2920999" cy="1944000"/>
          </a:xfrm>
        </p:spPr>
        <p:txBody>
          <a:bodyPr/>
          <a:lstStyle>
            <a:lvl1pPr>
              <a:spcAft>
                <a:spcPts val="0"/>
              </a:spcAft>
              <a:defRPr lang="en-US" noProof="0" dirty="0" smtClean="0"/>
            </a:lvl1pPr>
            <a:lvl2pPr>
              <a:spcAft>
                <a:spcPts val="0"/>
              </a:spcAft>
              <a:defRPr lang="en-US" noProof="0" dirty="0" smtClean="0"/>
            </a:lvl2pPr>
          </a:lstStyle>
          <a:p>
            <a:pPr lvl="0"/>
            <a:r>
              <a:rPr lang="en-US" noProof="0" dirty="0"/>
              <a:t>Click to edit Master text styles</a:t>
            </a:r>
          </a:p>
          <a:p>
            <a:pPr lvl="1"/>
            <a:r>
              <a:rPr lang="en-US" noProof="0" dirty="0"/>
              <a:t>Second level</a:t>
            </a:r>
          </a:p>
        </p:txBody>
      </p:sp>
      <p:sp>
        <p:nvSpPr>
          <p:cNvPr id="15" name="Text Placeholder 12"/>
          <p:cNvSpPr>
            <a:spLocks noGrp="1"/>
          </p:cNvSpPr>
          <p:nvPr userDrawn="1">
            <p:ph type="body" sz="quarter" idx="34"/>
          </p:nvPr>
        </p:nvSpPr>
        <p:spPr>
          <a:xfrm>
            <a:off x="2041945" y="4243017"/>
            <a:ext cx="2918993"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userDrawn="1">
            <p:ph type="body" sz="quarter" idx="35"/>
          </p:nvPr>
        </p:nvSpPr>
        <p:spPr>
          <a:xfrm>
            <a:off x="6711951" y="4243017"/>
            <a:ext cx="2920999" cy="1944000"/>
          </a:xfrm>
        </p:spPr>
        <p:txBody>
          <a:bodyPr/>
          <a:lstStyle>
            <a:lvl1pPr>
              <a:spcAft>
                <a:spcPts val="0"/>
              </a:spcAft>
              <a:defRPr lang="en-US" noProof="0" smtClean="0"/>
            </a:lvl1pPr>
            <a:lvl2pPr>
              <a:spcAft>
                <a:spcPts val="0"/>
              </a:spcAft>
              <a:defRPr lang="en-US" noProof="0" smtClean="0"/>
            </a:lvl2pPr>
          </a:lstStyle>
          <a:p>
            <a:pPr lvl="0"/>
            <a:r>
              <a:rPr lang="en-US" noProof="0" dirty="0"/>
              <a:t>Click to edit Master text styles</a:t>
            </a:r>
          </a:p>
          <a:p>
            <a:pPr lvl="1"/>
            <a:r>
              <a:rPr lang="en-US" noProof="0" dirty="0"/>
              <a:t>Second level</a:t>
            </a:r>
          </a:p>
        </p:txBody>
      </p:sp>
      <p:sp>
        <p:nvSpPr>
          <p:cNvPr id="18" name="Text Placeholder 8"/>
          <p:cNvSpPr>
            <a:spLocks noGrp="1"/>
          </p:cNvSpPr>
          <p:nvPr userDrawn="1">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userDrawn="1">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794573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3584634" y="1851441"/>
            <a:ext cx="293364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8" name="Text Placeholder 8"/>
          <p:cNvSpPr>
            <a:spLocks noGrp="1"/>
          </p:cNvSpPr>
          <p:nvPr>
            <p:ph type="body" sz="quarter" idx="18"/>
          </p:nvPr>
        </p:nvSpPr>
        <p:spPr>
          <a:xfrm>
            <a:off x="481229" y="1851441"/>
            <a:ext cx="292237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19"/>
          </p:nvPr>
        </p:nvSpPr>
        <p:spPr>
          <a:xfrm>
            <a:off x="6718313" y="1851441"/>
            <a:ext cx="2914638"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11"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4" name="Rectangle 3"/>
          <p:cNvSpPr/>
          <p:nvPr userDrawn="1"/>
        </p:nvSpPr>
        <p:spPr>
          <a:xfrm>
            <a:off x="3584576" y="1705968"/>
            <a:ext cx="296147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81755" y="1705968"/>
            <a:ext cx="293253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6714983" y="1705968"/>
            <a:ext cx="291769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62382920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88108"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p:cNvSpPr>
            <a:spLocks noGrp="1"/>
          </p:cNvSpPr>
          <p:nvPr>
            <p:ph type="body" sz="quarter" idx="18"/>
          </p:nvPr>
        </p:nvSpPr>
        <p:spPr>
          <a:xfrm>
            <a:off x="7503501"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6" name="Text Placeholder 8"/>
          <p:cNvSpPr>
            <a:spLocks noGrp="1"/>
          </p:cNvSpPr>
          <p:nvPr>
            <p:ph type="body" sz="quarter" idx="19"/>
          </p:nvPr>
        </p:nvSpPr>
        <p:spPr>
          <a:xfrm>
            <a:off x="2826572"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7" name="Text Placeholder 8"/>
          <p:cNvSpPr>
            <a:spLocks noGrp="1"/>
          </p:cNvSpPr>
          <p:nvPr>
            <p:ph type="body" sz="quarter" idx="20"/>
          </p:nvPr>
        </p:nvSpPr>
        <p:spPr>
          <a:xfrm>
            <a:off x="5165036"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9" name="Text Placeholder 8"/>
          <p:cNvSpPr>
            <a:spLocks noGrp="1"/>
          </p:cNvSpPr>
          <p:nvPr>
            <p:ph type="body" sz="quarter" idx="13" hasCustomPrompt="1"/>
          </p:nvPr>
        </p:nvSpPr>
        <p:spPr>
          <a:xfrm>
            <a:off x="469901" y="736688"/>
            <a:ext cx="91757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1" y="402587"/>
            <a:ext cx="91757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7396443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ction title divider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bwMode="gray">
          <a:xfrm>
            <a:off x="475327" y="473843"/>
            <a:ext cx="3067973"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tx1"/>
                </a:solidFill>
              </a:defRPr>
            </a:lvl1pPr>
            <a:lvl2pPr marL="0" indent="0" algn="l">
              <a:buNone/>
              <a:defRPr sz="20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4" name="Picture Placeholder 8"/>
          <p:cNvSpPr>
            <a:spLocks noGrp="1"/>
          </p:cNvSpPr>
          <p:nvPr>
            <p:ph type="pic" sz="quarter" idx="11"/>
          </p:nvPr>
        </p:nvSpPr>
        <p:spPr>
          <a:xfrm>
            <a:off x="3278525"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3494074181"/>
      </p:ext>
    </p:extLst>
  </p:cSld>
  <p:clrMapOvr>
    <a:masterClrMapping/>
  </p:clrMapOvr>
  <p:transition>
    <p:fade/>
  </p:transition>
  <p:extLst>
    <p:ext uri="{DCECCB84-F9BA-43D5-87BE-67443E8EF086}">
      <p15:sldGuideLst xmlns:p15="http://schemas.microsoft.com/office/powerpoint/2012/main">
        <p15:guide id="1"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divider slide">
    <p:spTree>
      <p:nvGrpSpPr>
        <p:cNvPr id="1" name=""/>
        <p:cNvGrpSpPr/>
        <p:nvPr/>
      </p:nvGrpSpPr>
      <p:grpSpPr>
        <a:xfrm>
          <a:off x="0" y="0"/>
          <a:ext cx="0" cy="0"/>
          <a:chOff x="0" y="0"/>
          <a:chExt cx="0" cy="0"/>
        </a:xfrm>
      </p:grpSpPr>
      <p:sp>
        <p:nvSpPr>
          <p:cNvPr id="6" name="Picture Placeholder 8"/>
          <p:cNvSpPr>
            <a:spLocks noGrp="1"/>
          </p:cNvSpPr>
          <p:nvPr>
            <p:ph type="pic" sz="quarter" idx="11"/>
          </p:nvPr>
        </p:nvSpPr>
        <p:spPr>
          <a:xfrm>
            <a:off x="0" y="0"/>
            <a:ext cx="10104438" cy="6858000"/>
          </a:xfrm>
          <a:prstGeom prst="rect">
            <a:avLst/>
          </a:prstGeom>
        </p:spPr>
        <p:txBody>
          <a:bodyPr/>
          <a:lstStyle/>
          <a:p>
            <a:r>
              <a:rPr lang="en-US" noProof="0" dirty="0"/>
              <a:t>Click icon to add picture</a:t>
            </a:r>
          </a:p>
        </p:txBody>
      </p:sp>
      <p:sp>
        <p:nvSpPr>
          <p:cNvPr id="5" name="Subtitle 2"/>
          <p:cNvSpPr>
            <a:spLocks noGrp="1"/>
          </p:cNvSpPr>
          <p:nvPr>
            <p:ph type="subTitle" idx="1" hasCustomPrompt="1"/>
          </p:nvPr>
        </p:nvSpPr>
        <p:spPr bwMode="gray">
          <a:xfrm>
            <a:off x="475327" y="473843"/>
            <a:ext cx="5260311"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bg1"/>
                </a:solidFill>
              </a:defRPr>
            </a:lvl1pPr>
            <a:lvl2pPr marL="0" indent="0" algn="l">
              <a:buNone/>
              <a:defRPr sz="20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Tree>
    <p:extLst>
      <p:ext uri="{BB962C8B-B14F-4D97-AF65-F5344CB8AC3E}">
        <p14:creationId xmlns:p14="http://schemas.microsoft.com/office/powerpoint/2010/main" val="155930108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1" y="1665818"/>
            <a:ext cx="9163050" cy="4633383"/>
          </a:xfrm>
          <a:prstGeom prst="rect">
            <a:avLst/>
          </a:prstGeom>
        </p:spPr>
        <p:txBody>
          <a:bodyPr vert="horz" lIns="0" tIns="0" rIns="0" bIns="0" rtlCol="0">
            <a:noAutofit/>
          </a:bodyPr>
          <a:lstStyle>
            <a:lvl1pPr>
              <a:spcBef>
                <a:spcPts val="600"/>
              </a:spcBef>
              <a:spcAft>
                <a:spcPts val="600"/>
              </a:spcAft>
              <a:defRPr/>
            </a:lvl1pPr>
            <a:lvl2pPr>
              <a:spcBef>
                <a:spcPts val="600"/>
              </a:spcBef>
              <a:spcAft>
                <a:spcPts val="600"/>
              </a:spcAft>
              <a:defRPr/>
            </a:lvl2pPr>
            <a:lvl3pPr marL="180000" indent="-180000">
              <a:spcBef>
                <a:spcPts val="600"/>
              </a:spcBef>
              <a:spcAft>
                <a:spcPts val="600"/>
              </a:spcAft>
              <a:defRPr/>
            </a:lvl3pPr>
            <a:lvl4pPr marL="360000" indent="-180000">
              <a:spcBef>
                <a:spcPts val="600"/>
              </a:spcBef>
              <a:spcAft>
                <a:spcPts val="600"/>
              </a:spcAft>
              <a:defRPr/>
            </a:lvl4pPr>
            <a:lvl5pPr marL="540000" indent="-180000">
              <a:spcBef>
                <a:spcPts val="600"/>
              </a:spcBef>
              <a:spcAft>
                <a:spcPts val="600"/>
              </a:spcAft>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41792469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1" y="1665291"/>
            <a:ext cx="9163050" cy="4633910"/>
          </a:xfrm>
          <a:prstGeom prst="rect">
            <a:avLst/>
          </a:prstGeom>
        </p:spPr>
        <p:txBody>
          <a:bodyPr/>
          <a:lstStyle>
            <a:lvl1pPr>
              <a:spcBef>
                <a:spcPts val="600"/>
              </a:spcBef>
              <a:spcAft>
                <a:spcPts val="600"/>
              </a:spcAft>
              <a:tabLst>
                <a:tab pos="8972326" algn="r"/>
              </a:tabLst>
              <a:defRPr/>
            </a:lvl1pPr>
            <a:lvl2pPr>
              <a:spcBef>
                <a:spcPts val="600"/>
              </a:spcBef>
              <a:spcAft>
                <a:spcPts val="600"/>
              </a:spcAft>
              <a:tabLst>
                <a:tab pos="8972326" algn="r"/>
              </a:tabLst>
              <a:defRPr/>
            </a:lvl2pPr>
            <a:lvl3pPr marL="180000" indent="-180000">
              <a:spcBef>
                <a:spcPts val="600"/>
              </a:spcBef>
              <a:spcAft>
                <a:spcPts val="600"/>
              </a:spcAft>
              <a:tabLst>
                <a:tab pos="8972326" algn="r"/>
              </a:tabLst>
              <a:defRPr/>
            </a:lvl3pPr>
            <a:lvl4pPr marL="360000" indent="-180000">
              <a:spcBef>
                <a:spcPts val="600"/>
              </a:spcBef>
              <a:spcAft>
                <a:spcPts val="600"/>
              </a:spcAft>
              <a:tabLst>
                <a:tab pos="8972326" algn="r"/>
              </a:tabLst>
              <a:defRPr/>
            </a:lvl4pPr>
            <a:lvl5pPr marL="540000" indent="-180000">
              <a:spcBef>
                <a:spcPts val="600"/>
              </a:spcBef>
              <a:spcAft>
                <a:spcPts val="600"/>
              </a:spcAft>
              <a:buFont typeface="Arial" panose="020B0604020202020204" pitchFamily="34" charset="0"/>
              <a:buChar cha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16953492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5084767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9773956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icon">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2" name="Rectangle 1"/>
          <p:cNvSpPr/>
          <p:nvPr userDrawn="1"/>
        </p:nvSpPr>
        <p:spPr bwMode="gray">
          <a:xfrm>
            <a:off x="10104438" y="0"/>
            <a:ext cx="2087562" cy="6858000"/>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319960323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1" y="1665818"/>
            <a:ext cx="9163050" cy="4633383"/>
          </a:xfrm>
          <a:prstGeom prst="rect">
            <a:avLst/>
          </a:prstGeom>
        </p:spPr>
        <p:txBody>
          <a:bodyPr vert="horz" lIns="0" tIns="0" rIns="0" bIns="0" rtlCol="0">
            <a:noAutofit/>
          </a:bodyPr>
          <a:lstStyle>
            <a:lvl1pPr>
              <a:spcBef>
                <a:spcPts val="600"/>
              </a:spcBef>
              <a:spcAft>
                <a:spcPts val="600"/>
              </a:spcAft>
              <a:defRPr/>
            </a:lvl1pPr>
            <a:lvl2pPr>
              <a:spcBef>
                <a:spcPts val="600"/>
              </a:spcBef>
              <a:spcAft>
                <a:spcPts val="600"/>
              </a:spcAft>
              <a:defRPr/>
            </a:lvl2pPr>
            <a:lvl3pPr marL="180000" indent="-180000">
              <a:spcBef>
                <a:spcPts val="600"/>
              </a:spcBef>
              <a:spcAft>
                <a:spcPts val="600"/>
              </a:spcAft>
              <a:defRPr/>
            </a:lvl3pPr>
            <a:lvl4pPr marL="360000" indent="-180000">
              <a:spcBef>
                <a:spcPts val="600"/>
              </a:spcBef>
              <a:spcAft>
                <a:spcPts val="600"/>
              </a:spcAft>
              <a:defRPr/>
            </a:lvl4pPr>
            <a:lvl5pPr marL="540000" indent="-180000">
              <a:spcBef>
                <a:spcPts val="600"/>
              </a:spcBef>
              <a:spcAft>
                <a:spcPts val="600"/>
              </a:spcAft>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8561399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Title whit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5" name="Picture Placeholder 9"/>
          <p:cNvSpPr>
            <a:spLocks noGrp="1"/>
          </p:cNvSpPr>
          <p:nvPr>
            <p:ph type="pic" sz="quarter" idx="15"/>
          </p:nvPr>
        </p:nvSpPr>
        <p:spPr>
          <a:xfrm>
            <a:off x="469901" y="1700213"/>
            <a:ext cx="9163049" cy="4598988"/>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299725520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ubtitle &amp; 2 columns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4492938" cy="4622507"/>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5" name="Content Placeholder 3"/>
          <p:cNvSpPr>
            <a:spLocks noGrp="1"/>
          </p:cNvSpPr>
          <p:nvPr>
            <p:ph sz="quarter" idx="20"/>
          </p:nvPr>
        </p:nvSpPr>
        <p:spPr>
          <a:xfrm>
            <a:off x="5154613" y="1656000"/>
            <a:ext cx="4478337" cy="4631795"/>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05315104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154613" y="1700213"/>
            <a:ext cx="4478337"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1" y="1665290"/>
            <a:ext cx="4491038" cy="4633911"/>
          </a:xfrm>
          <a:prstGeom prst="rect">
            <a:avLst/>
          </a:prstGeom>
        </p:spPr>
        <p:txBody>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9908388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68"/>
            <a:ext cx="9163049"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1" y="3429000"/>
            <a:ext cx="916305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984728085"/>
      </p:ext>
    </p:extLst>
  </p:cSld>
  <p:clrMapOvr>
    <a:masterClrMapping/>
  </p:clrMapOvr>
  <p:transition>
    <p:fad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163050"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dirty="0"/>
              <a:t>Click to edit Master text styles</a:t>
            </a:r>
          </a:p>
        </p:txBody>
      </p:sp>
    </p:spTree>
    <p:extLst>
      <p:ext uri="{BB962C8B-B14F-4D97-AF65-F5344CB8AC3E}">
        <p14:creationId xmlns:p14="http://schemas.microsoft.com/office/powerpoint/2010/main" val="1006146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1" y="2054581"/>
            <a:ext cx="916495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1" y="1659816"/>
            <a:ext cx="916495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1" y="5982790"/>
            <a:ext cx="916495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1" y="736688"/>
            <a:ext cx="91649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1" y="402587"/>
            <a:ext cx="91649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422138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ubtitle &amp; 2 charts">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5154612" y="2125013"/>
            <a:ext cx="4478338"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5154613" y="1644503"/>
            <a:ext cx="4478338"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1" y="2125013"/>
            <a:ext cx="449103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9" y="1655763"/>
            <a:ext cx="4491037" cy="409427"/>
          </a:xfrm>
        </p:spPr>
        <p:txBody>
          <a:bodyPr>
            <a:noAutofit/>
          </a:bodyPr>
          <a:lstStyle/>
          <a:p>
            <a:pPr lvl="0"/>
            <a:r>
              <a:rPr lang="en-US" noProof="0" dirty="0"/>
              <a:t>Click to edit Master text styles</a:t>
            </a:r>
          </a:p>
        </p:txBody>
      </p:sp>
      <p:sp>
        <p:nvSpPr>
          <p:cNvPr id="14" name="Text Placeholder 7"/>
          <p:cNvSpPr>
            <a:spLocks noGrp="1"/>
          </p:cNvSpPr>
          <p:nvPr>
            <p:ph type="body" sz="quarter" idx="23"/>
          </p:nvPr>
        </p:nvSpPr>
        <p:spPr>
          <a:xfrm>
            <a:off x="468001" y="5982790"/>
            <a:ext cx="9164949"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1" y="736688"/>
            <a:ext cx="9164948"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1" y="402587"/>
            <a:ext cx="9164948"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0727283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ubtitle &amp; 1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55762"/>
            <a:ext cx="4491038" cy="4327027"/>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Chart Placeholder 2"/>
          <p:cNvSpPr>
            <a:spLocks noGrp="1"/>
          </p:cNvSpPr>
          <p:nvPr>
            <p:ph type="chart" sz="quarter" idx="21"/>
          </p:nvPr>
        </p:nvSpPr>
        <p:spPr>
          <a:xfrm>
            <a:off x="5154613" y="2125014"/>
            <a:ext cx="4478337" cy="3857776"/>
          </a:xfrm>
        </p:spPr>
        <p:txBody>
          <a:bodyPr>
            <a:noAutofit/>
          </a:bodyPr>
          <a:lstStyle/>
          <a:p>
            <a:r>
              <a:rPr lang="en-US" noProof="0" dirty="0"/>
              <a:t>Click icon to add chart</a:t>
            </a:r>
          </a:p>
        </p:txBody>
      </p:sp>
      <p:sp>
        <p:nvSpPr>
          <p:cNvPr id="6" name="Text Placeholder 5"/>
          <p:cNvSpPr>
            <a:spLocks noGrp="1"/>
          </p:cNvSpPr>
          <p:nvPr>
            <p:ph type="body" sz="quarter" idx="22"/>
          </p:nvPr>
        </p:nvSpPr>
        <p:spPr>
          <a:xfrm>
            <a:off x="5154613" y="1655763"/>
            <a:ext cx="4478337"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1" y="5982790"/>
            <a:ext cx="916305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0817150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ubtitle &amp; 3 charts">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79417" y="2051998"/>
            <a:ext cx="2924184"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79417" y="1659145"/>
            <a:ext cx="2924184" cy="373803"/>
          </a:xfrm>
        </p:spPr>
        <p:txBody>
          <a:bodyPr/>
          <a:lstStyle/>
          <a:p>
            <a:pPr lvl="0"/>
            <a:r>
              <a:rPr lang="en-US" noProof="0" dirty="0"/>
              <a:t>Click to edit Master text styles</a:t>
            </a:r>
          </a:p>
        </p:txBody>
      </p:sp>
      <p:sp>
        <p:nvSpPr>
          <p:cNvPr id="7" name="Chart Placeholder 3"/>
          <p:cNvSpPr>
            <a:spLocks noGrp="1"/>
          </p:cNvSpPr>
          <p:nvPr>
            <p:ph type="chart" sz="quarter" idx="19"/>
          </p:nvPr>
        </p:nvSpPr>
        <p:spPr>
          <a:xfrm>
            <a:off x="3598574" y="2051998"/>
            <a:ext cx="2919701"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3598574" y="1659145"/>
            <a:ext cx="2919701" cy="373803"/>
          </a:xfrm>
        </p:spPr>
        <p:txBody>
          <a:bodyPr/>
          <a:lstStyle/>
          <a:p>
            <a:pPr lvl="0"/>
            <a:r>
              <a:rPr lang="en-US" noProof="0" dirty="0"/>
              <a:t>Click to edit Master text styles</a:t>
            </a:r>
          </a:p>
        </p:txBody>
      </p:sp>
      <p:sp>
        <p:nvSpPr>
          <p:cNvPr id="9" name="Chart Placeholder 3"/>
          <p:cNvSpPr>
            <a:spLocks noGrp="1"/>
          </p:cNvSpPr>
          <p:nvPr>
            <p:ph type="chart" sz="quarter" idx="21"/>
          </p:nvPr>
        </p:nvSpPr>
        <p:spPr>
          <a:xfrm>
            <a:off x="6716569" y="2051998"/>
            <a:ext cx="2916382"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6716569" y="1659145"/>
            <a:ext cx="2916382" cy="379660"/>
          </a:xfrm>
        </p:spPr>
        <p:txBody>
          <a:bodyPr/>
          <a:lstStyle/>
          <a:p>
            <a:pPr lvl="0"/>
            <a:r>
              <a:rPr lang="en-US" noProof="0" dirty="0"/>
              <a:t>Click to edit Master text styles</a:t>
            </a:r>
          </a:p>
        </p:txBody>
      </p:sp>
      <p:sp>
        <p:nvSpPr>
          <p:cNvPr id="11" name="Text Placeholder 7"/>
          <p:cNvSpPr>
            <a:spLocks noGrp="1"/>
          </p:cNvSpPr>
          <p:nvPr>
            <p:ph type="body" sz="quarter" idx="23"/>
          </p:nvPr>
        </p:nvSpPr>
        <p:spPr>
          <a:xfrm>
            <a:off x="468001" y="5982790"/>
            <a:ext cx="9164950"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1" y="402586"/>
            <a:ext cx="916305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6341116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ubtitle &amp; 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6711950" y="1626099"/>
            <a:ext cx="2921000"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dirty="0"/>
              <a:t>Click to edit Master text styles</a:t>
            </a:r>
          </a:p>
        </p:txBody>
      </p:sp>
      <p:sp>
        <p:nvSpPr>
          <p:cNvPr id="8" name="Content Placeholder 3"/>
          <p:cNvSpPr>
            <a:spLocks noGrp="1"/>
          </p:cNvSpPr>
          <p:nvPr>
            <p:ph sz="quarter" idx="16"/>
          </p:nvPr>
        </p:nvSpPr>
        <p:spPr>
          <a:xfrm>
            <a:off x="469900" y="1655763"/>
            <a:ext cx="6048375" cy="4633913"/>
          </a:xfrm>
          <a:prstGeom prst="rect">
            <a:avLst/>
          </a:prstGeom>
        </p:spPr>
        <p:txBody>
          <a:bodyPr>
            <a:noAutofit/>
          </a:bodyPr>
          <a:lstStyle>
            <a:lvl1pPr>
              <a:spcBef>
                <a:spcPts val="600"/>
              </a:spcBef>
              <a:spcAft>
                <a:spcPts val="600"/>
              </a:spcAft>
              <a:tabLst>
                <a:tab pos="6705432" algn="r"/>
              </a:tabLst>
              <a:defRPr/>
            </a:lvl1pPr>
            <a:lvl2pPr>
              <a:spcBef>
                <a:spcPts val="600"/>
              </a:spcBef>
              <a:spcAft>
                <a:spcPts val="600"/>
              </a:spcAft>
              <a:tabLst>
                <a:tab pos="6705432" algn="r"/>
              </a:tabLst>
              <a:defRPr/>
            </a:lvl2pPr>
            <a:lvl3pPr marL="180000" indent="-180000">
              <a:spcBef>
                <a:spcPts val="600"/>
              </a:spcBef>
              <a:spcAft>
                <a:spcPts val="600"/>
              </a:spcAft>
              <a:tabLst>
                <a:tab pos="6705432" algn="r"/>
              </a:tabLst>
              <a:defRPr/>
            </a:lvl3pPr>
            <a:lvl4pPr marL="360000" indent="-180000">
              <a:spcBef>
                <a:spcPts val="600"/>
              </a:spcBef>
              <a:spcAft>
                <a:spcPts val="600"/>
              </a:spcAft>
              <a:tabLst>
                <a:tab pos="6705432" algn="r"/>
              </a:tabLst>
              <a:defRPr/>
            </a:lvl4pPr>
            <a:lvl5pPr marL="540000" indent="-180000">
              <a:spcBef>
                <a:spcPts val="600"/>
              </a:spcBef>
              <a:spcAft>
                <a:spcPts val="600"/>
              </a:spcAft>
              <a:buFont typeface="Arial" panose="020B0604020202020204" pitchFamily="34" charset="0"/>
              <a:buChar char="•"/>
              <a:tabLst>
                <a:tab pos="6705432" algn="r"/>
              </a:tabLst>
              <a:defRPr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8303035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1" y="1665291"/>
            <a:ext cx="9163050" cy="4633910"/>
          </a:xfrm>
          <a:prstGeom prst="rect">
            <a:avLst/>
          </a:prstGeom>
        </p:spPr>
        <p:txBody>
          <a:bodyPr/>
          <a:lstStyle>
            <a:lvl1pPr>
              <a:spcBef>
                <a:spcPts val="600"/>
              </a:spcBef>
              <a:spcAft>
                <a:spcPts val="600"/>
              </a:spcAft>
              <a:tabLst>
                <a:tab pos="8972326" algn="r"/>
              </a:tabLst>
              <a:defRPr/>
            </a:lvl1pPr>
            <a:lvl2pPr>
              <a:spcBef>
                <a:spcPts val="600"/>
              </a:spcBef>
              <a:spcAft>
                <a:spcPts val="600"/>
              </a:spcAft>
              <a:tabLst>
                <a:tab pos="8972326" algn="r"/>
              </a:tabLst>
              <a:defRPr/>
            </a:lvl2pPr>
            <a:lvl3pPr marL="180000" indent="-180000">
              <a:spcBef>
                <a:spcPts val="600"/>
              </a:spcBef>
              <a:spcAft>
                <a:spcPts val="600"/>
              </a:spcAft>
              <a:tabLst>
                <a:tab pos="8972326" algn="r"/>
              </a:tabLst>
              <a:defRPr/>
            </a:lvl3pPr>
            <a:lvl4pPr marL="360000" indent="-180000">
              <a:spcBef>
                <a:spcPts val="600"/>
              </a:spcBef>
              <a:spcAft>
                <a:spcPts val="600"/>
              </a:spcAft>
              <a:tabLst>
                <a:tab pos="8972326" algn="r"/>
              </a:tabLst>
              <a:defRPr/>
            </a:lvl4pPr>
            <a:lvl5pPr marL="540000" indent="-180000">
              <a:spcBef>
                <a:spcPts val="600"/>
              </a:spcBef>
              <a:spcAft>
                <a:spcPts val="600"/>
              </a:spcAft>
              <a:buFont typeface="Arial" panose="020B0604020202020204" pitchFamily="34" charset="0"/>
              <a:buChar cha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9936349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Rectangle 3"/>
          <p:cNvSpPr/>
          <p:nvPr userDrawn="1"/>
        </p:nvSpPr>
        <p:spPr>
          <a:xfrm>
            <a:off x="469900"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5141914" y="170386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5141914" y="4065173"/>
            <a:ext cx="449103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userDrawn="1">
            <p:ph type="pic" sz="quarter" idx="25"/>
          </p:nvPr>
        </p:nvSpPr>
        <p:spPr>
          <a:xfrm>
            <a:off x="481597" y="1867018"/>
            <a:ext cx="1364665" cy="1025821"/>
          </a:xfrm>
        </p:spPr>
        <p:txBody>
          <a:bodyPr/>
          <a:lstStyle>
            <a:lvl1pPr algn="ctr">
              <a:defRPr/>
            </a:lvl1pPr>
          </a:lstStyle>
          <a:p>
            <a:r>
              <a:rPr lang="en-US" noProof="0" dirty="0"/>
              <a:t>Click icon to add picture</a:t>
            </a:r>
          </a:p>
        </p:txBody>
      </p:sp>
      <p:sp>
        <p:nvSpPr>
          <p:cNvPr id="9" name="Picture Placeholder 11"/>
          <p:cNvSpPr>
            <a:spLocks noGrp="1"/>
          </p:cNvSpPr>
          <p:nvPr userDrawn="1">
            <p:ph type="pic" sz="quarter" idx="27"/>
          </p:nvPr>
        </p:nvSpPr>
        <p:spPr>
          <a:xfrm>
            <a:off x="5153610" y="1867018"/>
            <a:ext cx="1364665" cy="1025821"/>
          </a:xfrm>
        </p:spPr>
        <p:txBody>
          <a:bodyPr/>
          <a:lstStyle>
            <a:lvl1pPr algn="ctr">
              <a:defRPr lang="en-US" noProof="0" dirty="0"/>
            </a:lvl1pPr>
          </a:lstStyle>
          <a:p>
            <a:r>
              <a:rPr lang="en-US" noProof="0"/>
              <a:t>Click icon to add picture</a:t>
            </a:r>
            <a:endParaRPr lang="en-US" noProof="0" dirty="0"/>
          </a:p>
        </p:txBody>
      </p:sp>
      <p:sp>
        <p:nvSpPr>
          <p:cNvPr id="10" name="Picture Placeholder 11"/>
          <p:cNvSpPr>
            <a:spLocks noGrp="1"/>
          </p:cNvSpPr>
          <p:nvPr userDrawn="1">
            <p:ph type="pic" sz="quarter" idx="29"/>
          </p:nvPr>
        </p:nvSpPr>
        <p:spPr>
          <a:xfrm>
            <a:off x="481597" y="4243017"/>
            <a:ext cx="1364665" cy="1025821"/>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userDrawn="1">
            <p:ph type="pic" sz="quarter" idx="31"/>
          </p:nvPr>
        </p:nvSpPr>
        <p:spPr>
          <a:xfrm>
            <a:off x="5153610" y="4243017"/>
            <a:ext cx="1364665" cy="1025821"/>
          </a:xfrm>
        </p:spPr>
        <p:txBody>
          <a:bodyPr/>
          <a:lstStyle>
            <a:lvl1pPr algn="ctr">
              <a:defRPr lang="en-US" noProof="0" dirty="0"/>
            </a:lvl1pPr>
          </a:lstStyle>
          <a:p>
            <a:r>
              <a:rPr lang="en-US" noProof="0"/>
              <a:t>Click icon to add picture</a:t>
            </a:r>
            <a:endParaRPr lang="en-US" noProof="0" dirty="0"/>
          </a:p>
        </p:txBody>
      </p:sp>
      <p:sp>
        <p:nvSpPr>
          <p:cNvPr id="13" name="Text Placeholder 12"/>
          <p:cNvSpPr>
            <a:spLocks noGrp="1"/>
          </p:cNvSpPr>
          <p:nvPr userDrawn="1">
            <p:ph type="body" sz="quarter" idx="32"/>
          </p:nvPr>
        </p:nvSpPr>
        <p:spPr>
          <a:xfrm>
            <a:off x="2041945" y="1867018"/>
            <a:ext cx="2918993" cy="1944000"/>
          </a:xfrm>
        </p:spPr>
        <p:txBody>
          <a:bodyPr/>
          <a:lstStyle>
            <a:lvl1pPr>
              <a:spcAft>
                <a:spcPts val="0"/>
              </a:spcAft>
              <a:defRPr b="1"/>
            </a:lvl1pPr>
            <a:lvl2pPr>
              <a:spcAft>
                <a:spcPts val="0"/>
              </a:spcAft>
              <a:defRPr b="0"/>
            </a:lvl2pPr>
          </a:lstStyle>
          <a:p>
            <a:pPr lvl="0"/>
            <a:r>
              <a:rPr lang="en-US" noProof="0" dirty="0"/>
              <a:t>Click to edit Master text styles</a:t>
            </a:r>
          </a:p>
          <a:p>
            <a:pPr lvl="1"/>
            <a:r>
              <a:rPr lang="en-US" noProof="0" dirty="0"/>
              <a:t>Second level</a:t>
            </a:r>
          </a:p>
        </p:txBody>
      </p:sp>
      <p:sp>
        <p:nvSpPr>
          <p:cNvPr id="14" name="Text Placeholder 12"/>
          <p:cNvSpPr>
            <a:spLocks noGrp="1"/>
          </p:cNvSpPr>
          <p:nvPr userDrawn="1">
            <p:ph type="body" sz="quarter" idx="33"/>
          </p:nvPr>
        </p:nvSpPr>
        <p:spPr>
          <a:xfrm>
            <a:off x="6711951" y="1867018"/>
            <a:ext cx="2920999" cy="1944000"/>
          </a:xfrm>
        </p:spPr>
        <p:txBody>
          <a:bodyPr/>
          <a:lstStyle>
            <a:lvl1pPr>
              <a:spcAft>
                <a:spcPts val="0"/>
              </a:spcAft>
              <a:defRPr lang="en-US" noProof="0" dirty="0" smtClean="0"/>
            </a:lvl1pPr>
            <a:lvl2pPr>
              <a:spcAft>
                <a:spcPts val="0"/>
              </a:spcAft>
              <a:defRPr lang="en-US" noProof="0" dirty="0" smtClean="0"/>
            </a:lvl2pPr>
          </a:lstStyle>
          <a:p>
            <a:pPr lvl="0"/>
            <a:r>
              <a:rPr lang="en-US" noProof="0" dirty="0"/>
              <a:t>Click to edit Master text styles</a:t>
            </a:r>
          </a:p>
          <a:p>
            <a:pPr lvl="1"/>
            <a:r>
              <a:rPr lang="en-US" noProof="0" dirty="0"/>
              <a:t>Second level</a:t>
            </a:r>
          </a:p>
        </p:txBody>
      </p:sp>
      <p:sp>
        <p:nvSpPr>
          <p:cNvPr id="15" name="Text Placeholder 12"/>
          <p:cNvSpPr>
            <a:spLocks noGrp="1"/>
          </p:cNvSpPr>
          <p:nvPr userDrawn="1">
            <p:ph type="body" sz="quarter" idx="34"/>
          </p:nvPr>
        </p:nvSpPr>
        <p:spPr>
          <a:xfrm>
            <a:off x="2041945" y="4243017"/>
            <a:ext cx="2918993"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userDrawn="1">
            <p:ph type="body" sz="quarter" idx="35"/>
          </p:nvPr>
        </p:nvSpPr>
        <p:spPr>
          <a:xfrm>
            <a:off x="6711951" y="4243017"/>
            <a:ext cx="2920999" cy="1944000"/>
          </a:xfrm>
        </p:spPr>
        <p:txBody>
          <a:bodyPr/>
          <a:lstStyle>
            <a:lvl1pPr>
              <a:spcAft>
                <a:spcPts val="0"/>
              </a:spcAft>
              <a:defRPr lang="en-US" noProof="0" smtClean="0"/>
            </a:lvl1pPr>
            <a:lvl2pPr>
              <a:spcAft>
                <a:spcPts val="0"/>
              </a:spcAft>
              <a:defRPr lang="en-US" noProof="0" smtClean="0"/>
            </a:lvl2pPr>
          </a:lstStyle>
          <a:p>
            <a:pPr lvl="0"/>
            <a:r>
              <a:rPr lang="en-US" noProof="0" dirty="0"/>
              <a:t>Click to edit Master text styles</a:t>
            </a:r>
          </a:p>
          <a:p>
            <a:pPr lvl="1"/>
            <a:r>
              <a:rPr lang="en-US" noProof="0" dirty="0"/>
              <a:t>Second level</a:t>
            </a:r>
          </a:p>
        </p:txBody>
      </p:sp>
      <p:sp>
        <p:nvSpPr>
          <p:cNvPr id="18" name="Text Placeholder 8"/>
          <p:cNvSpPr>
            <a:spLocks noGrp="1"/>
          </p:cNvSpPr>
          <p:nvPr userDrawn="1">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userDrawn="1">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9577057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7" name="Text Placeholder 8"/>
          <p:cNvSpPr>
            <a:spLocks noGrp="1"/>
          </p:cNvSpPr>
          <p:nvPr>
            <p:ph type="body" sz="quarter" idx="17"/>
          </p:nvPr>
        </p:nvSpPr>
        <p:spPr>
          <a:xfrm>
            <a:off x="3584634" y="1851441"/>
            <a:ext cx="293364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8" name="Text Placeholder 8"/>
          <p:cNvSpPr>
            <a:spLocks noGrp="1"/>
          </p:cNvSpPr>
          <p:nvPr>
            <p:ph type="body" sz="quarter" idx="18"/>
          </p:nvPr>
        </p:nvSpPr>
        <p:spPr>
          <a:xfrm>
            <a:off x="481229" y="1851441"/>
            <a:ext cx="2922371"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8"/>
          <p:cNvSpPr>
            <a:spLocks noGrp="1"/>
          </p:cNvSpPr>
          <p:nvPr>
            <p:ph type="body" sz="quarter" idx="19"/>
          </p:nvPr>
        </p:nvSpPr>
        <p:spPr>
          <a:xfrm>
            <a:off x="6718313" y="1851441"/>
            <a:ext cx="2914638" cy="3845755"/>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11"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4" name="Rectangle 3"/>
          <p:cNvSpPr/>
          <p:nvPr userDrawn="1"/>
        </p:nvSpPr>
        <p:spPr>
          <a:xfrm>
            <a:off x="3584576" y="1705968"/>
            <a:ext cx="2961478"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81755" y="1705968"/>
            <a:ext cx="2932534"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6714983" y="1705968"/>
            <a:ext cx="291769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615924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88108"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180000" indent="-180000">
              <a:spcBef>
                <a:spcPts val="600"/>
              </a:spcBef>
              <a:spcAft>
                <a:spcPts val="600"/>
              </a:spcAft>
              <a:buFont typeface="Arial" panose="020B0604020202020204" pitchFamily="34" charset="0"/>
              <a:buChar char="•"/>
              <a:defRPr/>
            </a:lvl4pPr>
            <a:lvl5pPr marL="360000" indent="-180000">
              <a:spcBef>
                <a:spcPts val="600"/>
              </a:spcBef>
              <a:spcAft>
                <a:spcPts val="600"/>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 Placeholder 8"/>
          <p:cNvSpPr>
            <a:spLocks noGrp="1"/>
          </p:cNvSpPr>
          <p:nvPr>
            <p:ph type="body" sz="quarter" idx="18"/>
          </p:nvPr>
        </p:nvSpPr>
        <p:spPr>
          <a:xfrm>
            <a:off x="7503501"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6" name="Text Placeholder 8"/>
          <p:cNvSpPr>
            <a:spLocks noGrp="1"/>
          </p:cNvSpPr>
          <p:nvPr>
            <p:ph type="body" sz="quarter" idx="19"/>
          </p:nvPr>
        </p:nvSpPr>
        <p:spPr>
          <a:xfrm>
            <a:off x="2826572"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7" name="Text Placeholder 8"/>
          <p:cNvSpPr>
            <a:spLocks noGrp="1"/>
          </p:cNvSpPr>
          <p:nvPr>
            <p:ph type="body" sz="quarter" idx="20"/>
          </p:nvPr>
        </p:nvSpPr>
        <p:spPr>
          <a:xfrm>
            <a:off x="5165036" y="2386260"/>
            <a:ext cx="2142149" cy="3734280"/>
          </a:xfrm>
        </p:spPr>
        <p:txBody>
          <a:bodyPr/>
          <a:lstStyle>
            <a:lvl1pPr>
              <a:spcBef>
                <a:spcPts val="600"/>
              </a:spcBef>
              <a:spcAft>
                <a:spcPts val="600"/>
              </a:spcAft>
              <a:defRPr b="1">
                <a:solidFill>
                  <a:schemeClr val="accent1"/>
                </a:solidFill>
              </a:defRPr>
            </a:lvl1pPr>
            <a:lvl2pPr>
              <a:spcBef>
                <a:spcPts val="600"/>
              </a:spcBef>
              <a:spcAft>
                <a:spcPts val="600"/>
              </a:spcAft>
              <a:defRPr/>
            </a:lvl2pPr>
            <a:lvl3pPr marL="0" indent="0">
              <a:spcBef>
                <a:spcPts val="600"/>
              </a:spcBef>
              <a:spcAft>
                <a:spcPts val="600"/>
              </a:spcAft>
              <a:buNone/>
              <a:defRPr/>
            </a:lvl3pPr>
            <a:lvl4pPr marL="235194" indent="-235194">
              <a:spcBef>
                <a:spcPts val="600"/>
              </a:spcBef>
              <a:spcAft>
                <a:spcPts val="600"/>
              </a:spcAft>
              <a:buFont typeface="Arial" panose="020B0604020202020204" pitchFamily="34" charset="0"/>
              <a:buChar char="•"/>
              <a:defRPr lang="en-US" sz="1200" kern="1200" baseline="0" noProof="0" dirty="0" smtClean="0">
                <a:solidFill>
                  <a:schemeClr val="tx1"/>
                </a:solidFill>
                <a:latin typeface="+mn-lt"/>
                <a:ea typeface="+mn-ea"/>
                <a:cs typeface="+mn-cs"/>
              </a:defRPr>
            </a:lvl4pPr>
            <a:lvl5pPr marL="475188" indent="-235194">
              <a:spcBef>
                <a:spcPts val="600"/>
              </a:spcBef>
              <a:spcAft>
                <a:spcPts val="600"/>
              </a:spcAft>
              <a:defRPr lang="en-US" sz="1200" kern="1200" baseline="0" noProof="0" dirty="0">
                <a:solidFill>
                  <a:schemeClr val="tx1"/>
                </a:solidFill>
                <a:latin typeface="+mn-lt"/>
                <a:ea typeface="+mn-ea"/>
                <a:cs typeface="+mn-cs"/>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dirty="0"/>
              <a:t>Click to edit Master text styles</a:t>
            </a:r>
          </a:p>
          <a:p>
            <a:pPr lvl="1"/>
            <a:r>
              <a:rPr lang="en-US" noProof="0" dirty="0"/>
              <a:t>Second level</a:t>
            </a:r>
          </a:p>
          <a:p>
            <a:pPr lvl="2"/>
            <a:r>
              <a:rPr lang="en-US" noProof="0" dirty="0"/>
              <a:t>Third level</a:t>
            </a:r>
          </a:p>
          <a:p>
            <a:pPr marL="180000" lvl="3" indent="-180000" algn="l" defTabSz="1219170" rtl="0" eaLnBrk="1" latinLnBrk="0" hangingPunct="1">
              <a:spcBef>
                <a:spcPts val="600"/>
              </a:spcBef>
              <a:spcAft>
                <a:spcPts val="600"/>
              </a:spcAft>
              <a:buClrTx/>
              <a:buSzPct val="100000"/>
              <a:buFont typeface="Arial" panose="020B0604020202020204" pitchFamily="34" charset="0"/>
              <a:buChar char="•"/>
            </a:pPr>
            <a:r>
              <a:rPr lang="en-US" noProof="0" dirty="0"/>
              <a:t>Fourth level</a:t>
            </a:r>
          </a:p>
          <a:p>
            <a:pPr marL="360000" lvl="4" indent="-180000" algn="l" defTabSz="1064657" rtl="0" eaLnBrk="1" latinLnBrk="0" hangingPunct="1">
              <a:spcBef>
                <a:spcPts val="600"/>
              </a:spcBef>
              <a:spcAft>
                <a:spcPts val="600"/>
              </a:spcAft>
              <a:buClrTx/>
              <a:buSzPct val="100000"/>
              <a:buFont typeface="Verdana" panose="020B0604030504040204" pitchFamily="34" charset="0"/>
              <a:buChar char="−"/>
              <a:tabLst/>
            </a:pPr>
            <a:r>
              <a:rPr lang="en-US" noProof="0" dirty="0"/>
              <a:t>Fifth level</a:t>
            </a:r>
          </a:p>
        </p:txBody>
      </p:sp>
      <p:sp>
        <p:nvSpPr>
          <p:cNvPr id="9" name="Text Placeholder 8"/>
          <p:cNvSpPr>
            <a:spLocks noGrp="1"/>
          </p:cNvSpPr>
          <p:nvPr>
            <p:ph type="body" sz="quarter" idx="13" hasCustomPrompt="1"/>
          </p:nvPr>
        </p:nvSpPr>
        <p:spPr>
          <a:xfrm>
            <a:off x="469901" y="736688"/>
            <a:ext cx="91757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1" y="402587"/>
            <a:ext cx="91757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41619500"/>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Section title divider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bwMode="gray">
          <a:xfrm>
            <a:off x="475327" y="473843"/>
            <a:ext cx="3067973"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tx1"/>
                </a:solidFill>
              </a:defRPr>
            </a:lvl1pPr>
            <a:lvl2pPr marL="0" indent="0" algn="l">
              <a:buNone/>
              <a:defRPr sz="20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4" name="Picture Placeholder 8"/>
          <p:cNvSpPr>
            <a:spLocks noGrp="1"/>
          </p:cNvSpPr>
          <p:nvPr>
            <p:ph type="pic" sz="quarter" idx="11"/>
          </p:nvPr>
        </p:nvSpPr>
        <p:spPr>
          <a:xfrm>
            <a:off x="3278525"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625353380"/>
      </p:ext>
    </p:extLst>
  </p:cSld>
  <p:clrMapOvr>
    <a:masterClrMapping/>
  </p:clrMapOvr>
  <p:transition>
    <p:fade/>
  </p:transition>
  <p:extLst>
    <p:ext uri="{DCECCB84-F9BA-43D5-87BE-67443E8EF086}">
      <p15:sldGuideLst xmlns:p15="http://schemas.microsoft.com/office/powerpoint/2012/main">
        <p15:guide id="1" pos="384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divider slide">
    <p:spTree>
      <p:nvGrpSpPr>
        <p:cNvPr id="1" name=""/>
        <p:cNvGrpSpPr/>
        <p:nvPr/>
      </p:nvGrpSpPr>
      <p:grpSpPr>
        <a:xfrm>
          <a:off x="0" y="0"/>
          <a:ext cx="0" cy="0"/>
          <a:chOff x="0" y="0"/>
          <a:chExt cx="0" cy="0"/>
        </a:xfrm>
      </p:grpSpPr>
      <p:sp>
        <p:nvSpPr>
          <p:cNvPr id="6" name="Picture Placeholder 8"/>
          <p:cNvSpPr>
            <a:spLocks noGrp="1"/>
          </p:cNvSpPr>
          <p:nvPr>
            <p:ph type="pic" sz="quarter" idx="11"/>
          </p:nvPr>
        </p:nvSpPr>
        <p:spPr>
          <a:xfrm>
            <a:off x="0" y="0"/>
            <a:ext cx="10104438" cy="6858000"/>
          </a:xfrm>
          <a:prstGeom prst="rect">
            <a:avLst/>
          </a:prstGeom>
        </p:spPr>
        <p:txBody>
          <a:bodyPr/>
          <a:lstStyle/>
          <a:p>
            <a:r>
              <a:rPr lang="en-US" noProof="0" dirty="0"/>
              <a:t>Click icon to add picture</a:t>
            </a:r>
          </a:p>
        </p:txBody>
      </p:sp>
      <p:sp>
        <p:nvSpPr>
          <p:cNvPr id="5" name="Subtitle 2"/>
          <p:cNvSpPr>
            <a:spLocks noGrp="1"/>
          </p:cNvSpPr>
          <p:nvPr>
            <p:ph type="subTitle" idx="1" hasCustomPrompt="1"/>
          </p:nvPr>
        </p:nvSpPr>
        <p:spPr bwMode="gray">
          <a:xfrm>
            <a:off x="475327" y="473843"/>
            <a:ext cx="5260311" cy="1532757"/>
          </a:xfrm>
          <a:prstGeom prst="rect">
            <a:avLst/>
          </a:prstGeom>
        </p:spPr>
        <p:txBody>
          <a:bodyPr lIns="0" tIns="0" rIns="0" bIns="0" anchor="t" anchorCtr="0">
            <a:noAutofit/>
          </a:bodyPr>
          <a:lstStyle>
            <a:lvl1pPr marL="0" indent="0" algn="l">
              <a:lnSpc>
                <a:spcPct val="100000"/>
              </a:lnSpc>
              <a:spcAft>
                <a:spcPts val="0"/>
              </a:spcAft>
              <a:buNone/>
              <a:defRPr sz="2400" b="1">
                <a:solidFill>
                  <a:schemeClr val="bg1"/>
                </a:solidFill>
              </a:defRPr>
            </a:lvl1pPr>
            <a:lvl2pPr marL="0" indent="0" algn="l">
              <a:buNone/>
              <a:defRPr sz="20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Tree>
    <p:extLst>
      <p:ext uri="{BB962C8B-B14F-4D97-AF65-F5344CB8AC3E}">
        <p14:creationId xmlns:p14="http://schemas.microsoft.com/office/powerpoint/2010/main" val="165625821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Tit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75200" y="540395"/>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137986577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1" y="736688"/>
            <a:ext cx="916305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1" y="402587"/>
            <a:ext cx="916305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88930674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147133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_icon">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1" y="402586"/>
            <a:ext cx="916305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2" name="Rectangle 1"/>
          <p:cNvSpPr/>
          <p:nvPr userDrawn="1"/>
        </p:nvSpPr>
        <p:spPr bwMode="gray">
          <a:xfrm>
            <a:off x="10104438" y="0"/>
            <a:ext cx="2087562" cy="6858000"/>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98723472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 Target="../slides/slide3.xml"/><Relationship Id="rId3" Type="http://schemas.openxmlformats.org/officeDocument/2006/relationships/slideLayout" Target="../slideLayouts/slideLayout7.xml"/><Relationship Id="rId21" Type="http://schemas.openxmlformats.org/officeDocument/2006/relationships/theme" Target="../theme/theme2.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image" Target="../media/image1.emf"/><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oleObject" Target="../embeddings/oleObject2.bin"/><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tags" Target="../tags/tag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vmlDrawing" Target="../drawings/vmlDrawing2.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 Target="../slides/slide5.xml"/><Relationship Id="rId3" Type="http://schemas.openxmlformats.org/officeDocument/2006/relationships/slideLayout" Target="../slideLayouts/slideLayout27.xml"/><Relationship Id="rId21" Type="http://schemas.openxmlformats.org/officeDocument/2006/relationships/theme" Target="../theme/theme3.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image" Target="../media/image1.emf"/><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oleObject" Target="../embeddings/oleObject2.bin"/><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tags" Target="../tags/tag3.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vmlDrawing" Target="../drawings/vmlDrawing3.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image" Target="../media/image1.emf"/><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oleObject" Target="../embeddings/oleObject2.bin"/><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ags" Target="../tags/tag4.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vmlDrawing" Target="../drawings/vmlDrawing4.v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theme" Target="../theme/theme4.xml"/><Relationship Id="rId27" Type="http://schemas.openxmlformats.org/officeDocument/2006/relationships/slide" Target="../slides/slid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7"/>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1185" name="think-cell Slide" r:id="rId8" imgW="270" imgH="270" progId="TCLayout.ActiveDocument.1">
                  <p:embed/>
                </p:oleObj>
              </mc:Choice>
              <mc:Fallback>
                <p:oleObj name="think-cell Slide" r:id="rId8" imgW="270" imgH="270" progId="TCLayout.ActiveDocument.1">
                  <p:embed/>
                  <p:pic>
                    <p:nvPicPr>
                      <p:cNvPr id="4" name="Object 3" hidden="1"/>
                      <p:cNvPicPr/>
                      <p:nvPr/>
                    </p:nvPicPr>
                    <p:blipFill>
                      <a:blip r:embed="rId9"/>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tx1"/>
                </a:solidFill>
              </a:rPr>
              <a:t>© 2016 </a:t>
            </a:r>
            <a:r>
              <a:rPr lang="fr-FR" sz="650" noProof="0" dirty="0" err="1">
                <a:solidFill>
                  <a:schemeClr val="tx1"/>
                </a:solidFill>
              </a:rPr>
              <a:t>ZAO</a:t>
            </a:r>
            <a:r>
              <a:rPr lang="fr-FR" sz="650" noProof="0" dirty="0">
                <a:solidFill>
                  <a:schemeClr val="tx1"/>
                </a:solidFill>
              </a:rPr>
              <a:t> Deloitte &amp; Touche CIS</a:t>
            </a:r>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2634873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088">
          <p15:clr>
            <a:srgbClr val="A4A3A4"/>
          </p15:clr>
        </p15:guide>
        <p15:guide id="2" orient="horz" pos="2160">
          <p15:clr>
            <a:srgbClr val="A4A3A4"/>
          </p15:clr>
        </p15:guide>
        <p15:guide id="3" orient="horz" pos="3968">
          <p15:clr>
            <a:srgbClr val="A4A3A4"/>
          </p15:clr>
        </p15:guide>
        <p15:guide id="4" pos="296">
          <p15:clr>
            <a:srgbClr val="A4A3A4"/>
          </p15:clr>
        </p15:guide>
        <p15:guide id="5" pos="7397">
          <p15:clr>
            <a:srgbClr val="A4A3A4"/>
          </p15:clr>
        </p15:guide>
        <p15:guide id="6" orient="horz" pos="1071">
          <p15:clr>
            <a:srgbClr val="A4A3A4"/>
          </p15:clr>
        </p15:guide>
        <p15:guide id="7" orient="horz" pos="245">
          <p15:clr>
            <a:srgbClr val="A4A3A4"/>
          </p15:clr>
        </p15:guide>
        <p15:guide id="8" orient="horz" pos="4081">
          <p15:clr>
            <a:srgbClr val="A4A3A4"/>
          </p15:clr>
        </p15:guide>
        <p15:guide id="9" pos="4979">
          <p15:clr>
            <a:srgbClr val="A4A3A4"/>
          </p15:clr>
        </p15:guide>
        <p15:guide id="10" pos="1368">
          <p15:clr>
            <a:srgbClr val="A4A3A4"/>
          </p15:clr>
        </p15:guide>
        <p15:guide id="11" pos="1476">
          <p15:clr>
            <a:srgbClr val="A4A3A4"/>
          </p15:clr>
        </p15:guide>
        <p15:guide id="12" pos="2568">
          <p15:clr>
            <a:srgbClr val="A4A3A4"/>
          </p15:clr>
        </p15:guide>
        <p15:guide id="13" pos="2680">
          <p15:clr>
            <a:srgbClr val="A4A3A4"/>
          </p15:clr>
        </p15:guide>
        <p15:guide id="15" pos="3772">
          <p15:clr>
            <a:srgbClr val="A4A3A4"/>
          </p15:clr>
        </p15:guide>
        <p15:guide id="16" pos="3884">
          <p15:clr>
            <a:srgbClr val="A4A3A4"/>
          </p15:clr>
        </p15:guide>
        <p15:guide id="17" pos="3828">
          <p15:clr>
            <a:srgbClr val="A4A3A4"/>
          </p15:clr>
        </p15:guide>
        <p15:guide id="18" pos="6189">
          <p15:clr>
            <a:srgbClr val="A4A3A4"/>
          </p15:clr>
        </p15:guide>
        <p15:guide id="19" orient="horz" pos="1049">
          <p15:clr>
            <a:srgbClr val="A4A3A4"/>
          </p15:clr>
        </p15:guide>
        <p15:guide id="20" orient="horz" pos="641">
          <p15:clr>
            <a:srgbClr val="A4A3A4"/>
          </p15:clr>
        </p15:guide>
        <p15:guide id="21" orient="horz" pos="288">
          <p15:clr>
            <a:srgbClr val="A4A3A4"/>
          </p15:clr>
        </p15:guide>
        <p15:guide id="22" pos="6298">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3"/>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2214" name="think-cell Slide" r:id="rId24" imgW="270" imgH="270" progId="TCLayout.ActiveDocument.1">
                  <p:embed/>
                </p:oleObj>
              </mc:Choice>
              <mc:Fallback>
                <p:oleObj name="think-cell Slide" r:id="rId24" imgW="270" imgH="270" progId="TCLayout.ActiveDocument.1">
                  <p:embed/>
                  <p:pic>
                    <p:nvPicPr>
                      <p:cNvPr id="4" name="Object 3" hidden="1"/>
                      <p:cNvPicPr/>
                      <p:nvPr/>
                    </p:nvPicPr>
                    <p:blipFill>
                      <a:blip r:embed="rId2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1" y="402586"/>
            <a:ext cx="9163049"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1" y="1665290"/>
            <a:ext cx="916305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tx1"/>
                </a:solidFill>
              </a:rPr>
              <a:t>© </a:t>
            </a:r>
            <a:r>
              <a:rPr lang="fr-FR" sz="650" noProof="0" dirty="0" smtClean="0">
                <a:solidFill>
                  <a:schemeClr val="tx1"/>
                </a:solidFill>
              </a:rPr>
              <a:t>2020 </a:t>
            </a:r>
            <a:r>
              <a:rPr lang="fr-FR" sz="650" noProof="0" dirty="0">
                <a:solidFill>
                  <a:schemeClr val="tx1"/>
                </a:solidFill>
              </a:rPr>
              <a:t>Deloitte Touche </a:t>
            </a:r>
            <a:r>
              <a:rPr lang="fr-FR" sz="650" noProof="0" dirty="0" err="1">
                <a:solidFill>
                  <a:schemeClr val="tx1"/>
                </a:solidFill>
              </a:rPr>
              <a:t>Tohmatsu</a:t>
            </a:r>
            <a:r>
              <a:rPr lang="fr-FR" sz="650" noProof="0" dirty="0">
                <a:solidFill>
                  <a:schemeClr val="tx1"/>
                </a:solidFill>
              </a:rPr>
              <a:t> </a:t>
            </a:r>
            <a:r>
              <a:rPr lang="fr-FR" sz="650" noProof="0" dirty="0" smtClean="0">
                <a:solidFill>
                  <a:schemeClr val="tx1"/>
                </a:solidFill>
              </a:rPr>
              <a:t>Limited. All </a:t>
            </a:r>
            <a:r>
              <a:rPr lang="fr-FR" sz="650" noProof="0" dirty="0" err="1" smtClean="0">
                <a:solidFill>
                  <a:schemeClr val="tx1"/>
                </a:solidFill>
              </a:rPr>
              <a:t>rights</a:t>
            </a:r>
            <a:r>
              <a:rPr lang="fr-FR" sz="650" baseline="0" noProof="0" dirty="0" smtClean="0">
                <a:solidFill>
                  <a:schemeClr val="tx1"/>
                </a:solidFill>
              </a:rPr>
              <a:t> </a:t>
            </a:r>
            <a:r>
              <a:rPr lang="fr-FR" sz="650" baseline="0" noProof="0" dirty="0" err="1" smtClean="0">
                <a:solidFill>
                  <a:schemeClr val="tx1"/>
                </a:solidFill>
              </a:rPr>
              <a:t>reserved</a:t>
            </a:r>
            <a:endParaRPr lang="fr-FR" sz="650" noProof="0" dirty="0">
              <a:solidFill>
                <a:schemeClr val="tx1"/>
              </a:solidFill>
            </a:endParaRPr>
          </a:p>
        </p:txBody>
      </p:sp>
      <p:sp>
        <p:nvSpPr>
          <p:cNvPr id="8" name="Rectangle 7"/>
          <p:cNvSpPr/>
          <p:nvPr userDrawn="1"/>
        </p:nvSpPr>
        <p:spPr>
          <a:xfrm>
            <a:off x="10104440" y="0"/>
            <a:ext cx="208756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2"/>
              </a:solidFill>
            </a:endParaRPr>
          </a:p>
        </p:txBody>
      </p:sp>
      <p:sp>
        <p:nvSpPr>
          <p:cNvPr id="12" name="TextBox 11"/>
          <p:cNvSpPr txBox="1"/>
          <p:nvPr userDrawn="1"/>
        </p:nvSpPr>
        <p:spPr>
          <a:xfrm>
            <a:off x="10275095" y="6309311"/>
            <a:ext cx="1724818" cy="169277"/>
          </a:xfrm>
          <a:prstGeom prst="rect">
            <a:avLst/>
          </a:prstGeom>
          <a:noFill/>
        </p:spPr>
        <p:txBody>
          <a:bodyPr wrap="square" lIns="0" tIns="0" rIns="0" bIns="0" rtlCol="0">
            <a:spAutoFit/>
          </a:bodyPr>
          <a:lstStyle/>
          <a:p>
            <a:pPr marL="0" indent="0" algn="r">
              <a:spcBef>
                <a:spcPts val="800"/>
              </a:spcBef>
              <a:buSzPct val="100000"/>
              <a:buFont typeface="Arial"/>
              <a:buNone/>
            </a:pPr>
            <a:r>
              <a:rPr lang="en-US" sz="1100" noProof="0" dirty="0">
                <a:solidFill>
                  <a:schemeClr val="accent6"/>
                </a:solidFill>
              </a:rPr>
              <a:t>Slide </a:t>
            </a:r>
            <a:fld id="{C58DF478-B544-4ED8-9ED4-6A2648E2D233}" type="slidenum">
              <a:rPr lang="en-US" sz="1100" noProof="0" smtClean="0">
                <a:solidFill>
                  <a:schemeClr val="accent6"/>
                </a:solidFill>
              </a:rPr>
              <a:pPr marL="0" indent="0" algn="r">
                <a:spcBef>
                  <a:spcPts val="800"/>
                </a:spcBef>
                <a:buSzPct val="100000"/>
                <a:buFont typeface="Arial"/>
                <a:buNone/>
              </a:pPr>
              <a:t>‹#›</a:t>
            </a:fld>
            <a:r>
              <a:rPr lang="en-US" sz="1100" noProof="0" dirty="0">
                <a:solidFill>
                  <a:schemeClr val="accent6"/>
                </a:solidFill>
              </a:rPr>
              <a:t> of </a:t>
            </a:r>
            <a:r>
              <a:rPr lang="en-US" sz="1100" noProof="0" dirty="0" smtClean="0">
                <a:solidFill>
                  <a:schemeClr val="accent6"/>
                </a:solidFill>
              </a:rPr>
              <a:t>39</a:t>
            </a:r>
            <a:endParaRPr lang="en-US" sz="1100" noProof="0" dirty="0">
              <a:solidFill>
                <a:schemeClr val="accent6"/>
              </a:solidFill>
            </a:endParaRPr>
          </a:p>
        </p:txBody>
      </p:sp>
      <p:sp>
        <p:nvSpPr>
          <p:cNvPr id="9" name="Freeform 314">
            <a:hlinkClick r:id="rId26" action="ppaction://hlinksldjump"/>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rgbClr val="BBBCBC"/>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417106523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0">
          <p15:clr>
            <a:srgbClr val="A4A3A4"/>
          </p15:clr>
        </p15:guide>
        <p15:guide id="2" orient="horz" pos="2160">
          <p15:clr>
            <a:srgbClr val="A4A3A4"/>
          </p15:clr>
        </p15:guide>
        <p15:guide id="3" orient="horz" pos="3968">
          <p15:clr>
            <a:srgbClr val="A4A3A4"/>
          </p15:clr>
        </p15:guide>
        <p15:guide id="4" pos="296">
          <p15:clr>
            <a:srgbClr val="A4A3A4"/>
          </p15:clr>
        </p15:guide>
        <p15:guide id="5" pos="6068">
          <p15:clr>
            <a:srgbClr val="A4A3A4"/>
          </p15:clr>
        </p15:guide>
        <p15:guide id="6" orient="horz" pos="1071">
          <p15:clr>
            <a:srgbClr val="A4A3A4"/>
          </p15:clr>
        </p15:guide>
        <p15:guide id="7" orient="horz" pos="245">
          <p15:clr>
            <a:srgbClr val="A4A3A4"/>
          </p15:clr>
        </p15:guide>
        <p15:guide id="8" orient="horz" pos="4081">
          <p15:clr>
            <a:srgbClr val="A4A3A4"/>
          </p15:clr>
        </p15:guide>
        <p15:guide id="10" pos="4106">
          <p15:clr>
            <a:srgbClr val="A4A3A4"/>
          </p15:clr>
        </p15:guide>
        <p15:guide id="12" pos="1163">
          <p15:clr>
            <a:srgbClr val="A4A3A4"/>
          </p15:clr>
        </p15:guide>
        <p15:guide id="13" pos="1277">
          <p15:clr>
            <a:srgbClr val="A4A3A4"/>
          </p15:clr>
        </p15:guide>
        <p15:guide id="14" pos="2144">
          <p15:clr>
            <a:srgbClr val="A4A3A4"/>
          </p15:clr>
        </p15:guide>
        <p15:guide id="15" pos="2258">
          <p15:clr>
            <a:srgbClr val="A4A3A4"/>
          </p15:clr>
        </p15:guide>
        <p15:guide id="16" pos="5087">
          <p15:clr>
            <a:srgbClr val="A4A3A4"/>
          </p15:clr>
        </p15:guide>
        <p15:guide id="17" pos="3125">
          <p15:clr>
            <a:srgbClr val="A4A3A4"/>
          </p15:clr>
        </p15:guide>
        <p15:guide id="18" pos="3182">
          <p15:clr>
            <a:srgbClr val="A4A3A4"/>
          </p15:clr>
        </p15:guide>
        <p15:guide id="19" pos="3239">
          <p15:clr>
            <a:srgbClr val="A4A3A4"/>
          </p15:clr>
        </p15:guide>
        <p15:guide id="20" pos="5201">
          <p15:clr>
            <a:srgbClr val="A4A3A4"/>
          </p15:clr>
        </p15:guide>
        <p15:guide id="21" orient="horz" pos="1049">
          <p15:clr>
            <a:srgbClr val="A4A3A4"/>
          </p15:clr>
        </p15:guide>
        <p15:guide id="22" orient="horz" pos="641">
          <p15:clr>
            <a:srgbClr val="A4A3A4"/>
          </p15:clr>
        </p15:guide>
        <p15:guide id="23" orient="horz" pos="288">
          <p15:clr>
            <a:srgbClr val="A4A3A4"/>
          </p15:clr>
        </p15:guide>
        <p15:guide id="24" pos="7559">
          <p15:clr>
            <a:srgbClr val="A4A3A4"/>
          </p15:clr>
        </p15:guide>
        <p15:guide id="25" pos="6365">
          <p15:clr>
            <a:srgbClr val="A4A3A4"/>
          </p15:clr>
        </p15:guide>
        <p15:guide id="26" pos="647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3"/>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3234" name="think-cell Slide" r:id="rId24" imgW="270" imgH="270" progId="TCLayout.ActiveDocument.1">
                  <p:embed/>
                </p:oleObj>
              </mc:Choice>
              <mc:Fallback>
                <p:oleObj name="think-cell Slide" r:id="rId24" imgW="270" imgH="270" progId="TCLayout.ActiveDocument.1">
                  <p:embed/>
                  <p:pic>
                    <p:nvPicPr>
                      <p:cNvPr id="4" name="Object 3" hidden="1"/>
                      <p:cNvPicPr/>
                      <p:nvPr/>
                    </p:nvPicPr>
                    <p:blipFill>
                      <a:blip r:embed="rId2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1" y="402586"/>
            <a:ext cx="9163049"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1" y="1665290"/>
            <a:ext cx="916305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tx1"/>
                </a:solidFill>
              </a:rPr>
              <a:t>© </a:t>
            </a:r>
            <a:r>
              <a:rPr lang="fr-FR" sz="650" noProof="0" dirty="0" smtClean="0">
                <a:solidFill>
                  <a:schemeClr val="tx1"/>
                </a:solidFill>
              </a:rPr>
              <a:t>2020 </a:t>
            </a:r>
            <a:r>
              <a:rPr lang="fr-FR" sz="650" noProof="0" dirty="0">
                <a:solidFill>
                  <a:schemeClr val="tx1"/>
                </a:solidFill>
              </a:rPr>
              <a:t>Deloitte Touche </a:t>
            </a:r>
            <a:r>
              <a:rPr lang="fr-FR" sz="650" noProof="0" dirty="0" err="1">
                <a:solidFill>
                  <a:schemeClr val="tx1"/>
                </a:solidFill>
              </a:rPr>
              <a:t>Tohmatsu</a:t>
            </a:r>
            <a:r>
              <a:rPr lang="fr-FR" sz="650" noProof="0" dirty="0">
                <a:solidFill>
                  <a:schemeClr val="tx1"/>
                </a:solidFill>
              </a:rPr>
              <a:t> </a:t>
            </a:r>
            <a:r>
              <a:rPr lang="fr-FR" sz="650" noProof="0" dirty="0" smtClean="0">
                <a:solidFill>
                  <a:schemeClr val="tx1"/>
                </a:solidFill>
              </a:rPr>
              <a:t>Limited. All </a:t>
            </a:r>
            <a:r>
              <a:rPr lang="fr-FR" sz="650" noProof="0" dirty="0" err="1" smtClean="0">
                <a:solidFill>
                  <a:schemeClr val="tx1"/>
                </a:solidFill>
              </a:rPr>
              <a:t>rights</a:t>
            </a:r>
            <a:r>
              <a:rPr lang="fr-FR" sz="650" noProof="0" dirty="0" smtClean="0">
                <a:solidFill>
                  <a:schemeClr val="tx1"/>
                </a:solidFill>
              </a:rPr>
              <a:t> </a:t>
            </a:r>
            <a:r>
              <a:rPr lang="fr-FR" sz="650" noProof="0" dirty="0" err="1" smtClean="0">
                <a:solidFill>
                  <a:schemeClr val="tx1"/>
                </a:solidFill>
              </a:rPr>
              <a:t>reserved</a:t>
            </a:r>
            <a:r>
              <a:rPr lang="fr-FR" sz="650" noProof="0" dirty="0" smtClean="0">
                <a:solidFill>
                  <a:schemeClr val="tx1"/>
                </a:solidFill>
              </a:rPr>
              <a:t>.</a:t>
            </a:r>
            <a:endParaRPr lang="fr-FR" sz="650" noProof="0" dirty="0">
              <a:solidFill>
                <a:schemeClr val="tx1"/>
              </a:solidFill>
            </a:endParaRPr>
          </a:p>
        </p:txBody>
      </p:sp>
      <p:sp>
        <p:nvSpPr>
          <p:cNvPr id="8" name="Rectangle 7"/>
          <p:cNvSpPr/>
          <p:nvPr userDrawn="1"/>
        </p:nvSpPr>
        <p:spPr>
          <a:xfrm>
            <a:off x="10104440" y="0"/>
            <a:ext cx="208756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2"/>
              </a:solidFill>
            </a:endParaRPr>
          </a:p>
        </p:txBody>
      </p:sp>
      <p:sp>
        <p:nvSpPr>
          <p:cNvPr id="12" name="TextBox 11"/>
          <p:cNvSpPr txBox="1"/>
          <p:nvPr userDrawn="1"/>
        </p:nvSpPr>
        <p:spPr>
          <a:xfrm>
            <a:off x="10275095" y="6309311"/>
            <a:ext cx="1724818" cy="169277"/>
          </a:xfrm>
          <a:prstGeom prst="rect">
            <a:avLst/>
          </a:prstGeom>
          <a:noFill/>
        </p:spPr>
        <p:txBody>
          <a:bodyPr wrap="square" lIns="0" tIns="0" rIns="0" bIns="0" rtlCol="0">
            <a:spAutoFit/>
          </a:bodyPr>
          <a:lstStyle/>
          <a:p>
            <a:pPr marL="0" indent="0" algn="r">
              <a:spcBef>
                <a:spcPts val="800"/>
              </a:spcBef>
              <a:buSzPct val="100000"/>
              <a:buFont typeface="Arial"/>
              <a:buNone/>
            </a:pPr>
            <a:r>
              <a:rPr lang="en-US" sz="1100" noProof="0" dirty="0">
                <a:solidFill>
                  <a:schemeClr val="accent6"/>
                </a:solidFill>
              </a:rPr>
              <a:t>Slide </a:t>
            </a:r>
            <a:fld id="{C58DF478-B544-4ED8-9ED4-6A2648E2D233}" type="slidenum">
              <a:rPr lang="en-US" sz="1100" noProof="0" smtClean="0">
                <a:solidFill>
                  <a:schemeClr val="accent6"/>
                </a:solidFill>
              </a:rPr>
              <a:pPr marL="0" indent="0" algn="r">
                <a:spcBef>
                  <a:spcPts val="800"/>
                </a:spcBef>
                <a:buSzPct val="100000"/>
                <a:buFont typeface="Arial"/>
                <a:buNone/>
              </a:pPr>
              <a:t>‹#›</a:t>
            </a:fld>
            <a:r>
              <a:rPr lang="en-US" sz="1100" noProof="0" dirty="0">
                <a:solidFill>
                  <a:schemeClr val="accent6"/>
                </a:solidFill>
              </a:rPr>
              <a:t> of </a:t>
            </a:r>
            <a:r>
              <a:rPr lang="en-US" sz="1100" noProof="0" dirty="0" smtClean="0">
                <a:solidFill>
                  <a:schemeClr val="accent6"/>
                </a:solidFill>
              </a:rPr>
              <a:t>10</a:t>
            </a:r>
            <a:endParaRPr lang="en-US" sz="1100" noProof="0" dirty="0">
              <a:solidFill>
                <a:schemeClr val="accent6"/>
              </a:solidFill>
            </a:endParaRPr>
          </a:p>
        </p:txBody>
      </p:sp>
      <p:sp>
        <p:nvSpPr>
          <p:cNvPr id="9" name="Freeform 314">
            <a:hlinkClick r:id="rId26" action="ppaction://hlinksldjump"/>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rgbClr val="BBBCBC"/>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47534016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0">
          <p15:clr>
            <a:srgbClr val="A4A3A4"/>
          </p15:clr>
        </p15:guide>
        <p15:guide id="2" orient="horz" pos="2160">
          <p15:clr>
            <a:srgbClr val="A4A3A4"/>
          </p15:clr>
        </p15:guide>
        <p15:guide id="3" orient="horz" pos="3968">
          <p15:clr>
            <a:srgbClr val="A4A3A4"/>
          </p15:clr>
        </p15:guide>
        <p15:guide id="4" pos="296">
          <p15:clr>
            <a:srgbClr val="A4A3A4"/>
          </p15:clr>
        </p15:guide>
        <p15:guide id="5" pos="6068">
          <p15:clr>
            <a:srgbClr val="A4A3A4"/>
          </p15:clr>
        </p15:guide>
        <p15:guide id="6" orient="horz" pos="1071">
          <p15:clr>
            <a:srgbClr val="A4A3A4"/>
          </p15:clr>
        </p15:guide>
        <p15:guide id="7" orient="horz" pos="245">
          <p15:clr>
            <a:srgbClr val="A4A3A4"/>
          </p15:clr>
        </p15:guide>
        <p15:guide id="8" orient="horz" pos="4081">
          <p15:clr>
            <a:srgbClr val="A4A3A4"/>
          </p15:clr>
        </p15:guide>
        <p15:guide id="10" pos="4106">
          <p15:clr>
            <a:srgbClr val="A4A3A4"/>
          </p15:clr>
        </p15:guide>
        <p15:guide id="12" pos="1163">
          <p15:clr>
            <a:srgbClr val="A4A3A4"/>
          </p15:clr>
        </p15:guide>
        <p15:guide id="13" pos="1277">
          <p15:clr>
            <a:srgbClr val="A4A3A4"/>
          </p15:clr>
        </p15:guide>
        <p15:guide id="14" pos="2144">
          <p15:clr>
            <a:srgbClr val="A4A3A4"/>
          </p15:clr>
        </p15:guide>
        <p15:guide id="15" pos="2258">
          <p15:clr>
            <a:srgbClr val="A4A3A4"/>
          </p15:clr>
        </p15:guide>
        <p15:guide id="16" pos="5087">
          <p15:clr>
            <a:srgbClr val="A4A3A4"/>
          </p15:clr>
        </p15:guide>
        <p15:guide id="17" pos="3125">
          <p15:clr>
            <a:srgbClr val="A4A3A4"/>
          </p15:clr>
        </p15:guide>
        <p15:guide id="18" pos="3182">
          <p15:clr>
            <a:srgbClr val="A4A3A4"/>
          </p15:clr>
        </p15:guide>
        <p15:guide id="19" pos="3239">
          <p15:clr>
            <a:srgbClr val="A4A3A4"/>
          </p15:clr>
        </p15:guide>
        <p15:guide id="20" pos="5201">
          <p15:clr>
            <a:srgbClr val="A4A3A4"/>
          </p15:clr>
        </p15:guide>
        <p15:guide id="21" orient="horz" pos="1049">
          <p15:clr>
            <a:srgbClr val="A4A3A4"/>
          </p15:clr>
        </p15:guide>
        <p15:guide id="22" orient="horz" pos="641">
          <p15:clr>
            <a:srgbClr val="A4A3A4"/>
          </p15:clr>
        </p15:guide>
        <p15:guide id="23" orient="horz" pos="288">
          <p15:clr>
            <a:srgbClr val="A4A3A4"/>
          </p15:clr>
        </p15:guide>
        <p15:guide id="24" pos="7559">
          <p15:clr>
            <a:srgbClr val="A4A3A4"/>
          </p15:clr>
        </p15:guide>
        <p15:guide id="25" pos="6365">
          <p15:clr>
            <a:srgbClr val="A4A3A4"/>
          </p15:clr>
        </p15:guide>
        <p15:guide id="26" pos="647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4"/>
            </p:custDataLs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spid="_x0000_s4260" name="think-cell Slide" r:id="rId25" imgW="270" imgH="270" progId="TCLayout.ActiveDocument.1">
                  <p:embed/>
                </p:oleObj>
              </mc:Choice>
              <mc:Fallback>
                <p:oleObj name="think-cell Slide" r:id="rId25" imgW="270" imgH="270" progId="TCLayout.ActiveDocument.1">
                  <p:embed/>
                  <p:pic>
                    <p:nvPicPr>
                      <p:cNvPr id="4" name="Object 3" hidden="1"/>
                      <p:cNvPicPr/>
                      <p:nvPr/>
                    </p:nvPicPr>
                    <p:blipFill>
                      <a:blip r:embed="rId2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1" y="402586"/>
            <a:ext cx="9163049"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1" y="1665290"/>
            <a:ext cx="916305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Box 10"/>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fr-FR" sz="650" noProof="0" dirty="0">
                <a:solidFill>
                  <a:schemeClr val="tx1"/>
                </a:solidFill>
              </a:rPr>
              <a:t>© </a:t>
            </a:r>
            <a:r>
              <a:rPr lang="fr-FR" sz="650" noProof="0" dirty="0" smtClean="0">
                <a:solidFill>
                  <a:schemeClr val="tx1"/>
                </a:solidFill>
              </a:rPr>
              <a:t>2020</a:t>
            </a:r>
            <a:r>
              <a:rPr lang="fr-FR" sz="650" baseline="0" noProof="0" dirty="0" smtClean="0">
                <a:solidFill>
                  <a:schemeClr val="tx1"/>
                </a:solidFill>
              </a:rPr>
              <a:t> </a:t>
            </a:r>
            <a:r>
              <a:rPr lang="fr-FR" sz="650" noProof="0" dirty="0" smtClean="0">
                <a:solidFill>
                  <a:schemeClr val="tx1"/>
                </a:solidFill>
              </a:rPr>
              <a:t>Deloitte </a:t>
            </a:r>
            <a:r>
              <a:rPr lang="fr-FR" sz="650" noProof="0" dirty="0">
                <a:solidFill>
                  <a:schemeClr val="tx1"/>
                </a:solidFill>
              </a:rPr>
              <a:t>Touche </a:t>
            </a:r>
            <a:r>
              <a:rPr lang="fr-FR" sz="650" noProof="0" dirty="0" err="1">
                <a:solidFill>
                  <a:schemeClr val="tx1"/>
                </a:solidFill>
              </a:rPr>
              <a:t>Tohmatsu</a:t>
            </a:r>
            <a:r>
              <a:rPr lang="fr-FR" sz="650" noProof="0" dirty="0">
                <a:solidFill>
                  <a:schemeClr val="tx1"/>
                </a:solidFill>
              </a:rPr>
              <a:t> </a:t>
            </a:r>
            <a:r>
              <a:rPr lang="fr-FR" sz="650" noProof="0" dirty="0" smtClean="0">
                <a:solidFill>
                  <a:schemeClr val="tx1"/>
                </a:solidFill>
              </a:rPr>
              <a:t>Limited. All</a:t>
            </a:r>
            <a:r>
              <a:rPr lang="fr-FR" sz="650" baseline="0" noProof="0" dirty="0" smtClean="0">
                <a:solidFill>
                  <a:schemeClr val="tx1"/>
                </a:solidFill>
              </a:rPr>
              <a:t> </a:t>
            </a:r>
            <a:r>
              <a:rPr lang="fr-FR" sz="650" baseline="0" noProof="0" dirty="0" err="1" smtClean="0">
                <a:solidFill>
                  <a:schemeClr val="tx1"/>
                </a:solidFill>
              </a:rPr>
              <a:t>rights</a:t>
            </a:r>
            <a:r>
              <a:rPr lang="fr-FR" sz="650" baseline="0" noProof="0" dirty="0" smtClean="0">
                <a:solidFill>
                  <a:schemeClr val="tx1"/>
                </a:solidFill>
              </a:rPr>
              <a:t> </a:t>
            </a:r>
            <a:r>
              <a:rPr lang="fr-FR" sz="650" baseline="0" noProof="0" dirty="0" err="1" smtClean="0">
                <a:solidFill>
                  <a:schemeClr val="tx1"/>
                </a:solidFill>
              </a:rPr>
              <a:t>reserved</a:t>
            </a:r>
            <a:endParaRPr lang="fr-FR" sz="650" baseline="0" noProof="0" dirty="0" smtClean="0">
              <a:solidFill>
                <a:schemeClr val="tx1"/>
              </a:solidFill>
            </a:endParaRPr>
          </a:p>
        </p:txBody>
      </p:sp>
      <p:sp>
        <p:nvSpPr>
          <p:cNvPr id="8" name="Rectangle 7"/>
          <p:cNvSpPr/>
          <p:nvPr userDrawn="1"/>
        </p:nvSpPr>
        <p:spPr>
          <a:xfrm>
            <a:off x="10104440" y="0"/>
            <a:ext cx="208756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a:solidFill>
                <a:schemeClr val="bg2"/>
              </a:solidFill>
            </a:endParaRPr>
          </a:p>
        </p:txBody>
      </p:sp>
      <p:sp>
        <p:nvSpPr>
          <p:cNvPr id="12" name="TextBox 11"/>
          <p:cNvSpPr txBox="1"/>
          <p:nvPr userDrawn="1"/>
        </p:nvSpPr>
        <p:spPr>
          <a:xfrm>
            <a:off x="10275095" y="6309311"/>
            <a:ext cx="1724818" cy="169277"/>
          </a:xfrm>
          <a:prstGeom prst="rect">
            <a:avLst/>
          </a:prstGeom>
          <a:noFill/>
        </p:spPr>
        <p:txBody>
          <a:bodyPr wrap="square" lIns="0" tIns="0" rIns="0" bIns="0" rtlCol="0">
            <a:spAutoFit/>
          </a:bodyPr>
          <a:lstStyle/>
          <a:p>
            <a:pPr marL="0" indent="0" algn="r">
              <a:spcBef>
                <a:spcPts val="800"/>
              </a:spcBef>
              <a:buSzPct val="100000"/>
              <a:buFont typeface="Arial"/>
              <a:buNone/>
            </a:pPr>
            <a:r>
              <a:rPr lang="en-US" sz="1100" noProof="0" dirty="0">
                <a:solidFill>
                  <a:schemeClr val="accent6"/>
                </a:solidFill>
              </a:rPr>
              <a:t>Slide </a:t>
            </a:r>
            <a:fld id="{C58DF478-B544-4ED8-9ED4-6A2648E2D233}" type="slidenum">
              <a:rPr lang="en-US" sz="1100" noProof="0" smtClean="0">
                <a:solidFill>
                  <a:schemeClr val="accent6"/>
                </a:solidFill>
              </a:rPr>
              <a:pPr marL="0" indent="0" algn="r">
                <a:spcBef>
                  <a:spcPts val="800"/>
                </a:spcBef>
                <a:buSzPct val="100000"/>
                <a:buFont typeface="Arial"/>
                <a:buNone/>
              </a:pPr>
              <a:t>‹#›</a:t>
            </a:fld>
            <a:r>
              <a:rPr lang="en-US" sz="1100" noProof="0" dirty="0">
                <a:solidFill>
                  <a:schemeClr val="accent6"/>
                </a:solidFill>
              </a:rPr>
              <a:t> of </a:t>
            </a:r>
            <a:r>
              <a:rPr lang="en-US" sz="1100" noProof="0" dirty="0" smtClean="0">
                <a:solidFill>
                  <a:schemeClr val="accent6"/>
                </a:solidFill>
              </a:rPr>
              <a:t>39</a:t>
            </a:r>
            <a:endParaRPr lang="en-US" sz="1100" noProof="0" dirty="0">
              <a:solidFill>
                <a:schemeClr val="accent6"/>
              </a:solidFill>
            </a:endParaRPr>
          </a:p>
        </p:txBody>
      </p:sp>
      <p:sp>
        <p:nvSpPr>
          <p:cNvPr id="9" name="Freeform 314">
            <a:hlinkClick r:id="rId27" action="ppaction://hlinksldjump"/>
          </p:cNvPr>
          <p:cNvSpPr>
            <a:spLocks noChangeAspect="1" noEditPoints="1"/>
          </p:cNvSpPr>
          <p:nvPr userDrawn="1"/>
        </p:nvSpPr>
        <p:spPr bwMode="auto">
          <a:xfrm>
            <a:off x="11634674" y="388541"/>
            <a:ext cx="367041" cy="367041"/>
          </a:xfrm>
          <a:custGeom>
            <a:avLst/>
            <a:gdLst>
              <a:gd name="T0" fmla="*/ 213 w 512"/>
              <a:gd name="T1" fmla="*/ 245 h 512"/>
              <a:gd name="T2" fmla="*/ 192 w 512"/>
              <a:gd name="T3" fmla="*/ 266 h 512"/>
              <a:gd name="T4" fmla="*/ 320 w 512"/>
              <a:gd name="T5" fmla="*/ 245 h 512"/>
              <a:gd name="T6" fmla="*/ 298 w 512"/>
              <a:gd name="T7" fmla="*/ 266 h 512"/>
              <a:gd name="T8" fmla="*/ 320 w 512"/>
              <a:gd name="T9" fmla="*/ 245 h 512"/>
              <a:gd name="T10" fmla="*/ 256 w 512"/>
              <a:gd name="T11" fmla="*/ 512 h 512"/>
              <a:gd name="T12" fmla="*/ 256 w 512"/>
              <a:gd name="T13" fmla="*/ 0 h 512"/>
              <a:gd name="T14" fmla="*/ 412 w 512"/>
              <a:gd name="T15" fmla="*/ 226 h 512"/>
              <a:gd name="T16" fmla="*/ 249 w 512"/>
              <a:gd name="T17" fmla="*/ 98 h 512"/>
              <a:gd name="T18" fmla="*/ 96 w 512"/>
              <a:gd name="T19" fmla="*/ 238 h 512"/>
              <a:gd name="T20" fmla="*/ 128 w 512"/>
              <a:gd name="T21" fmla="*/ 245 h 512"/>
              <a:gd name="T22" fmla="*/ 138 w 512"/>
              <a:gd name="T23" fmla="*/ 394 h 512"/>
              <a:gd name="T24" fmla="*/ 245 w 512"/>
              <a:gd name="T25" fmla="*/ 384 h 512"/>
              <a:gd name="T26" fmla="*/ 266 w 512"/>
              <a:gd name="T27" fmla="*/ 330 h 512"/>
              <a:gd name="T28" fmla="*/ 277 w 512"/>
              <a:gd name="T29" fmla="*/ 394 h 512"/>
              <a:gd name="T30" fmla="*/ 384 w 512"/>
              <a:gd name="T31" fmla="*/ 384 h 512"/>
              <a:gd name="T32" fmla="*/ 405 w 512"/>
              <a:gd name="T33" fmla="*/ 245 h 512"/>
              <a:gd name="T34" fmla="*/ 412 w 512"/>
              <a:gd name="T35" fmla="*/ 226 h 512"/>
              <a:gd name="T36" fmla="*/ 376 w 512"/>
              <a:gd name="T37" fmla="*/ 224 h 512"/>
              <a:gd name="T38" fmla="*/ 362 w 512"/>
              <a:gd name="T39" fmla="*/ 234 h 512"/>
              <a:gd name="T40" fmla="*/ 288 w 512"/>
              <a:gd name="T41" fmla="*/ 373 h 512"/>
              <a:gd name="T42" fmla="*/ 277 w 512"/>
              <a:gd name="T43" fmla="*/ 309 h 512"/>
              <a:gd name="T44" fmla="*/ 224 w 512"/>
              <a:gd name="T45" fmla="*/ 320 h 512"/>
              <a:gd name="T46" fmla="*/ 149 w 512"/>
              <a:gd name="T47" fmla="*/ 373 h 512"/>
              <a:gd name="T48" fmla="*/ 138 w 512"/>
              <a:gd name="T49" fmla="*/ 224 h 512"/>
              <a:gd name="T50" fmla="*/ 256 w 512"/>
              <a:gd name="T51" fmla="*/ 120 h 512"/>
              <a:gd name="T52" fmla="*/ 224 w 512"/>
              <a:gd name="T53" fmla="*/ 224 h 512"/>
              <a:gd name="T54" fmla="*/ 170 w 512"/>
              <a:gd name="T55" fmla="*/ 234 h 512"/>
              <a:gd name="T56" fmla="*/ 181 w 512"/>
              <a:gd name="T57" fmla="*/ 288 h 512"/>
              <a:gd name="T58" fmla="*/ 234 w 512"/>
              <a:gd name="T59" fmla="*/ 277 h 512"/>
              <a:gd name="T60" fmla="*/ 277 w 512"/>
              <a:gd name="T61" fmla="*/ 277 h 512"/>
              <a:gd name="T62" fmla="*/ 330 w 512"/>
              <a:gd name="T63" fmla="*/ 288 h 512"/>
              <a:gd name="T64" fmla="*/ 341 w 512"/>
              <a:gd name="T65" fmla="*/ 234 h 512"/>
              <a:gd name="T66" fmla="*/ 288 w 512"/>
              <a:gd name="T67" fmla="*/ 224 h 512"/>
              <a:gd name="T68" fmla="*/ 277 w 512"/>
              <a:gd name="T69"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2" h="512">
                <a:moveTo>
                  <a:pt x="192" y="245"/>
                </a:moveTo>
                <a:cubicBezTo>
                  <a:pt x="213" y="245"/>
                  <a:pt x="213" y="245"/>
                  <a:pt x="213" y="245"/>
                </a:cubicBezTo>
                <a:cubicBezTo>
                  <a:pt x="213" y="266"/>
                  <a:pt x="213" y="266"/>
                  <a:pt x="213" y="266"/>
                </a:cubicBezTo>
                <a:cubicBezTo>
                  <a:pt x="192" y="266"/>
                  <a:pt x="192" y="266"/>
                  <a:pt x="192" y="266"/>
                </a:cubicBezTo>
                <a:lnTo>
                  <a:pt x="192" y="245"/>
                </a:lnTo>
                <a:close/>
                <a:moveTo>
                  <a:pt x="320" y="245"/>
                </a:moveTo>
                <a:cubicBezTo>
                  <a:pt x="298" y="245"/>
                  <a:pt x="298" y="245"/>
                  <a:pt x="298" y="245"/>
                </a:cubicBezTo>
                <a:cubicBezTo>
                  <a:pt x="298" y="266"/>
                  <a:pt x="298" y="266"/>
                  <a:pt x="298" y="266"/>
                </a:cubicBezTo>
                <a:cubicBezTo>
                  <a:pt x="320" y="266"/>
                  <a:pt x="320" y="266"/>
                  <a:pt x="320" y="266"/>
                </a:cubicBezTo>
                <a:lnTo>
                  <a:pt x="320" y="245"/>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2" y="226"/>
                </a:moveTo>
                <a:cubicBezTo>
                  <a:pt x="263" y="98"/>
                  <a:pt x="263" y="98"/>
                  <a:pt x="263" y="98"/>
                </a:cubicBezTo>
                <a:cubicBezTo>
                  <a:pt x="259" y="95"/>
                  <a:pt x="253" y="95"/>
                  <a:pt x="249" y="98"/>
                </a:cubicBezTo>
                <a:cubicBezTo>
                  <a:pt x="99" y="226"/>
                  <a:pt x="99" y="226"/>
                  <a:pt x="99" y="226"/>
                </a:cubicBezTo>
                <a:cubicBezTo>
                  <a:pt x="96" y="229"/>
                  <a:pt x="95" y="234"/>
                  <a:pt x="96" y="238"/>
                </a:cubicBezTo>
                <a:cubicBezTo>
                  <a:pt x="98" y="242"/>
                  <a:pt x="102" y="245"/>
                  <a:pt x="106" y="245"/>
                </a:cubicBezTo>
                <a:cubicBezTo>
                  <a:pt x="128" y="245"/>
                  <a:pt x="128" y="245"/>
                  <a:pt x="128" y="245"/>
                </a:cubicBezTo>
                <a:cubicBezTo>
                  <a:pt x="128" y="384"/>
                  <a:pt x="128" y="384"/>
                  <a:pt x="128" y="384"/>
                </a:cubicBezTo>
                <a:cubicBezTo>
                  <a:pt x="128" y="390"/>
                  <a:pt x="132" y="394"/>
                  <a:pt x="138" y="394"/>
                </a:cubicBezTo>
                <a:cubicBezTo>
                  <a:pt x="234" y="394"/>
                  <a:pt x="234" y="394"/>
                  <a:pt x="234" y="394"/>
                </a:cubicBezTo>
                <a:cubicBezTo>
                  <a:pt x="240" y="394"/>
                  <a:pt x="245" y="390"/>
                  <a:pt x="245" y="384"/>
                </a:cubicBezTo>
                <a:cubicBezTo>
                  <a:pt x="245" y="330"/>
                  <a:pt x="245" y="330"/>
                  <a:pt x="245" y="330"/>
                </a:cubicBezTo>
                <a:cubicBezTo>
                  <a:pt x="266" y="330"/>
                  <a:pt x="266" y="330"/>
                  <a:pt x="266" y="330"/>
                </a:cubicBezTo>
                <a:cubicBezTo>
                  <a:pt x="266" y="384"/>
                  <a:pt x="266" y="384"/>
                  <a:pt x="266" y="384"/>
                </a:cubicBezTo>
                <a:cubicBezTo>
                  <a:pt x="266" y="390"/>
                  <a:pt x="271" y="394"/>
                  <a:pt x="277" y="394"/>
                </a:cubicBezTo>
                <a:cubicBezTo>
                  <a:pt x="373" y="394"/>
                  <a:pt x="373" y="394"/>
                  <a:pt x="373" y="394"/>
                </a:cubicBezTo>
                <a:cubicBezTo>
                  <a:pt x="379" y="394"/>
                  <a:pt x="384" y="390"/>
                  <a:pt x="384" y="384"/>
                </a:cubicBezTo>
                <a:cubicBezTo>
                  <a:pt x="384" y="245"/>
                  <a:pt x="384" y="245"/>
                  <a:pt x="384" y="245"/>
                </a:cubicBezTo>
                <a:cubicBezTo>
                  <a:pt x="405" y="245"/>
                  <a:pt x="405" y="245"/>
                  <a:pt x="405" y="245"/>
                </a:cubicBezTo>
                <a:cubicBezTo>
                  <a:pt x="409" y="245"/>
                  <a:pt x="413" y="242"/>
                  <a:pt x="415" y="238"/>
                </a:cubicBezTo>
                <a:cubicBezTo>
                  <a:pt x="417" y="234"/>
                  <a:pt x="415" y="229"/>
                  <a:pt x="412" y="226"/>
                </a:cubicBezTo>
                <a:close/>
                <a:moveTo>
                  <a:pt x="256" y="120"/>
                </a:moveTo>
                <a:cubicBezTo>
                  <a:pt x="376" y="224"/>
                  <a:pt x="376" y="224"/>
                  <a:pt x="376" y="224"/>
                </a:cubicBezTo>
                <a:cubicBezTo>
                  <a:pt x="373" y="224"/>
                  <a:pt x="373" y="224"/>
                  <a:pt x="373" y="224"/>
                </a:cubicBezTo>
                <a:cubicBezTo>
                  <a:pt x="367" y="224"/>
                  <a:pt x="362" y="228"/>
                  <a:pt x="362" y="234"/>
                </a:cubicBezTo>
                <a:cubicBezTo>
                  <a:pt x="362" y="373"/>
                  <a:pt x="362" y="373"/>
                  <a:pt x="362" y="373"/>
                </a:cubicBezTo>
                <a:cubicBezTo>
                  <a:pt x="288" y="373"/>
                  <a:pt x="288" y="373"/>
                  <a:pt x="288" y="373"/>
                </a:cubicBezTo>
                <a:cubicBezTo>
                  <a:pt x="288" y="320"/>
                  <a:pt x="288" y="320"/>
                  <a:pt x="288" y="320"/>
                </a:cubicBezTo>
                <a:cubicBezTo>
                  <a:pt x="288" y="314"/>
                  <a:pt x="283" y="309"/>
                  <a:pt x="277" y="309"/>
                </a:cubicBezTo>
                <a:cubicBezTo>
                  <a:pt x="234" y="309"/>
                  <a:pt x="234" y="309"/>
                  <a:pt x="234" y="309"/>
                </a:cubicBezTo>
                <a:cubicBezTo>
                  <a:pt x="228" y="309"/>
                  <a:pt x="224" y="314"/>
                  <a:pt x="224" y="320"/>
                </a:cubicBezTo>
                <a:cubicBezTo>
                  <a:pt x="224" y="373"/>
                  <a:pt x="224" y="373"/>
                  <a:pt x="224" y="373"/>
                </a:cubicBezTo>
                <a:cubicBezTo>
                  <a:pt x="149" y="373"/>
                  <a:pt x="149" y="373"/>
                  <a:pt x="149" y="373"/>
                </a:cubicBezTo>
                <a:cubicBezTo>
                  <a:pt x="149" y="234"/>
                  <a:pt x="149" y="234"/>
                  <a:pt x="149" y="234"/>
                </a:cubicBezTo>
                <a:cubicBezTo>
                  <a:pt x="149" y="228"/>
                  <a:pt x="144" y="224"/>
                  <a:pt x="138" y="224"/>
                </a:cubicBezTo>
                <a:cubicBezTo>
                  <a:pt x="135" y="224"/>
                  <a:pt x="135" y="224"/>
                  <a:pt x="135" y="224"/>
                </a:cubicBezTo>
                <a:lnTo>
                  <a:pt x="256" y="120"/>
                </a:lnTo>
                <a:close/>
                <a:moveTo>
                  <a:pt x="234" y="234"/>
                </a:moveTo>
                <a:cubicBezTo>
                  <a:pt x="234" y="228"/>
                  <a:pt x="230" y="224"/>
                  <a:pt x="224" y="224"/>
                </a:cubicBezTo>
                <a:cubicBezTo>
                  <a:pt x="181" y="224"/>
                  <a:pt x="181" y="224"/>
                  <a:pt x="181" y="224"/>
                </a:cubicBezTo>
                <a:cubicBezTo>
                  <a:pt x="175" y="224"/>
                  <a:pt x="170" y="228"/>
                  <a:pt x="170" y="234"/>
                </a:cubicBezTo>
                <a:cubicBezTo>
                  <a:pt x="170" y="277"/>
                  <a:pt x="170" y="277"/>
                  <a:pt x="170" y="277"/>
                </a:cubicBezTo>
                <a:cubicBezTo>
                  <a:pt x="170" y="283"/>
                  <a:pt x="175" y="288"/>
                  <a:pt x="181" y="288"/>
                </a:cubicBezTo>
                <a:cubicBezTo>
                  <a:pt x="224" y="288"/>
                  <a:pt x="224" y="288"/>
                  <a:pt x="224" y="288"/>
                </a:cubicBezTo>
                <a:cubicBezTo>
                  <a:pt x="230" y="288"/>
                  <a:pt x="234" y="283"/>
                  <a:pt x="234" y="277"/>
                </a:cubicBezTo>
                <a:lnTo>
                  <a:pt x="234" y="234"/>
                </a:lnTo>
                <a:close/>
                <a:moveTo>
                  <a:pt x="277" y="277"/>
                </a:moveTo>
                <a:cubicBezTo>
                  <a:pt x="277" y="283"/>
                  <a:pt x="282" y="288"/>
                  <a:pt x="288" y="288"/>
                </a:cubicBezTo>
                <a:cubicBezTo>
                  <a:pt x="330" y="288"/>
                  <a:pt x="330" y="288"/>
                  <a:pt x="330" y="288"/>
                </a:cubicBezTo>
                <a:cubicBezTo>
                  <a:pt x="336" y="288"/>
                  <a:pt x="341" y="283"/>
                  <a:pt x="341" y="277"/>
                </a:cubicBezTo>
                <a:cubicBezTo>
                  <a:pt x="341" y="234"/>
                  <a:pt x="341" y="234"/>
                  <a:pt x="341" y="234"/>
                </a:cubicBezTo>
                <a:cubicBezTo>
                  <a:pt x="341" y="228"/>
                  <a:pt x="336" y="224"/>
                  <a:pt x="330" y="224"/>
                </a:cubicBezTo>
                <a:cubicBezTo>
                  <a:pt x="288" y="224"/>
                  <a:pt x="288" y="224"/>
                  <a:pt x="288" y="224"/>
                </a:cubicBezTo>
                <a:cubicBezTo>
                  <a:pt x="282" y="224"/>
                  <a:pt x="277" y="228"/>
                  <a:pt x="277" y="234"/>
                </a:cubicBezTo>
                <a:lnTo>
                  <a:pt x="277" y="277"/>
                </a:lnTo>
                <a:close/>
              </a:path>
            </a:pathLst>
          </a:custGeom>
          <a:solidFill>
            <a:srgbClr val="BBBCBC"/>
          </a:solidFill>
          <a:ln>
            <a:noFill/>
          </a:ln>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18095558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600"/>
        </a:spcBef>
        <a:spcAft>
          <a:spcPts val="6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0">
          <p15:clr>
            <a:srgbClr val="A4A3A4"/>
          </p15:clr>
        </p15:guide>
        <p15:guide id="2" orient="horz" pos="2160">
          <p15:clr>
            <a:srgbClr val="A4A3A4"/>
          </p15:clr>
        </p15:guide>
        <p15:guide id="3" orient="horz" pos="3968">
          <p15:clr>
            <a:srgbClr val="A4A3A4"/>
          </p15:clr>
        </p15:guide>
        <p15:guide id="4" pos="296">
          <p15:clr>
            <a:srgbClr val="A4A3A4"/>
          </p15:clr>
        </p15:guide>
        <p15:guide id="5" pos="6068">
          <p15:clr>
            <a:srgbClr val="A4A3A4"/>
          </p15:clr>
        </p15:guide>
        <p15:guide id="6" orient="horz" pos="1071">
          <p15:clr>
            <a:srgbClr val="A4A3A4"/>
          </p15:clr>
        </p15:guide>
        <p15:guide id="7" orient="horz" pos="245">
          <p15:clr>
            <a:srgbClr val="A4A3A4"/>
          </p15:clr>
        </p15:guide>
        <p15:guide id="8" orient="horz" pos="4081">
          <p15:clr>
            <a:srgbClr val="A4A3A4"/>
          </p15:clr>
        </p15:guide>
        <p15:guide id="10" pos="4106">
          <p15:clr>
            <a:srgbClr val="A4A3A4"/>
          </p15:clr>
        </p15:guide>
        <p15:guide id="12" pos="1163">
          <p15:clr>
            <a:srgbClr val="A4A3A4"/>
          </p15:clr>
        </p15:guide>
        <p15:guide id="13" pos="1277">
          <p15:clr>
            <a:srgbClr val="A4A3A4"/>
          </p15:clr>
        </p15:guide>
        <p15:guide id="14" pos="2144">
          <p15:clr>
            <a:srgbClr val="A4A3A4"/>
          </p15:clr>
        </p15:guide>
        <p15:guide id="15" pos="2258">
          <p15:clr>
            <a:srgbClr val="A4A3A4"/>
          </p15:clr>
        </p15:guide>
        <p15:guide id="16" pos="5087">
          <p15:clr>
            <a:srgbClr val="A4A3A4"/>
          </p15:clr>
        </p15:guide>
        <p15:guide id="17" pos="3125">
          <p15:clr>
            <a:srgbClr val="A4A3A4"/>
          </p15:clr>
        </p15:guide>
        <p15:guide id="18" pos="3182">
          <p15:clr>
            <a:srgbClr val="A4A3A4"/>
          </p15:clr>
        </p15:guide>
        <p15:guide id="19" pos="3239">
          <p15:clr>
            <a:srgbClr val="A4A3A4"/>
          </p15:clr>
        </p15:guide>
        <p15:guide id="20" pos="5201">
          <p15:clr>
            <a:srgbClr val="A4A3A4"/>
          </p15:clr>
        </p15:guide>
        <p15:guide id="21" orient="horz" pos="1049">
          <p15:clr>
            <a:srgbClr val="A4A3A4"/>
          </p15:clr>
        </p15:guide>
        <p15:guide id="22" orient="horz" pos="641">
          <p15:clr>
            <a:srgbClr val="A4A3A4"/>
          </p15:clr>
        </p15:guide>
        <p15:guide id="23" orient="horz" pos="288">
          <p15:clr>
            <a:srgbClr val="A4A3A4"/>
          </p15:clr>
        </p15:guide>
        <p15:guide id="24" pos="7559">
          <p15:clr>
            <a:srgbClr val="A4A3A4"/>
          </p15:clr>
        </p15:guide>
        <p15:guide id="25" pos="6365">
          <p15:clr>
            <a:srgbClr val="A4A3A4"/>
          </p15:clr>
        </p15:guide>
        <p15:guide id="26" pos="647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0.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1.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1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2.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3.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1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4.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5.xml"/><Relationship Id="rId1" Type="http://schemas.openxmlformats.org/officeDocument/2006/relationships/slideLayout" Target="../slideLayouts/slideLayout52.xml"/><Relationship Id="rId5" Type="http://schemas.openxmlformats.org/officeDocument/2006/relationships/slide" Target="slide14.xml"/><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6.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1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7.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1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8.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1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9.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2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0.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2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1.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2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2.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2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3.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2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4.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2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5.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2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6.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2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7.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2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8.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2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9.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slide" Target="slide13.xml"/><Relationship Id="rId4" Type="http://schemas.openxmlformats.org/officeDocument/2006/relationships/slide" Target="slide16.xml"/></Relationships>
</file>

<file path=ppt/slides/_rels/slide3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0.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3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1.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32.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2.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3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3.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3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12" Type="http://schemas.openxmlformats.org/officeDocument/2006/relationships/slide" Target="slide13.xml"/><Relationship Id="rId2" Type="http://schemas.openxmlformats.org/officeDocument/2006/relationships/notesSlide" Target="../notesSlides/notesSlide34.xml"/><Relationship Id="rId1" Type="http://schemas.openxmlformats.org/officeDocument/2006/relationships/slideLayout" Target="../slideLayouts/slideLayout52.xml"/><Relationship Id="rId6" Type="http://schemas.openxmlformats.org/officeDocument/2006/relationships/diagramQuickStyle" Target="../diagrams/quickStyle1.xml"/><Relationship Id="rId11" Type="http://schemas.openxmlformats.org/officeDocument/2006/relationships/slide" Target="slide16.xml"/><Relationship Id="rId5" Type="http://schemas.openxmlformats.org/officeDocument/2006/relationships/diagramLayout" Target="../diagrams/layout1.xml"/><Relationship Id="rId10" Type="http://schemas.openxmlformats.org/officeDocument/2006/relationships/slide" Target="slide11.xml"/><Relationship Id="rId4" Type="http://schemas.openxmlformats.org/officeDocument/2006/relationships/diagramData" Target="../diagrams/data1.xml"/><Relationship Id="rId9"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5.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3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36.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52.xml"/><Relationship Id="rId6" Type="http://schemas.openxmlformats.org/officeDocument/2006/relationships/slide" Target="slide13.xml"/><Relationship Id="rId5" Type="http://schemas.openxmlformats.org/officeDocument/2006/relationships/slide" Target="slide16.xml"/><Relationship Id="rId4" Type="http://schemas.openxmlformats.org/officeDocument/2006/relationships/slide" Target="slide11.xml"/></Relationships>
</file>

<file path=ppt/slides/_rels/slide38.xml.rels><?xml version="1.0" encoding="UTF-8" standalone="yes"?>
<Relationships xmlns="http://schemas.openxmlformats.org/package/2006/relationships"><Relationship Id="rId3" Type="http://schemas.openxmlformats.org/officeDocument/2006/relationships/hyperlink" Target="mailto:manmartin@deloitte.com" TargetMode="External"/><Relationship Id="rId7" Type="http://schemas.openxmlformats.org/officeDocument/2006/relationships/slide" Target="slide13.xml"/><Relationship Id="rId2" Type="http://schemas.openxmlformats.org/officeDocument/2006/relationships/notesSlide" Target="../notesSlides/notesSlide38.xml"/><Relationship Id="rId1" Type="http://schemas.openxmlformats.org/officeDocument/2006/relationships/slideLayout" Target="../slideLayouts/slideLayout52.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hyperlink" Target="mailto:robmolina@deloitte.com" TargetMode="External"/></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9.xml"/><Relationship Id="rId1" Type="http://schemas.openxmlformats.org/officeDocument/2006/relationships/slideLayout" Target="../slideLayouts/slideLayout65.xml"/><Relationship Id="rId4" Type="http://schemas.openxmlformats.org/officeDocument/2006/relationships/hyperlink" Target="http://www.deloitte.com/about"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3.png"/><Relationship Id="rId7" Type="http://schemas.openxmlformats.org/officeDocument/2006/relationships/slide" Target="slide16.xml"/><Relationship Id="rId2" Type="http://schemas.openxmlformats.org/officeDocument/2006/relationships/notesSlide" Target="../notesSlides/notesSlide4.xml"/><Relationship Id="rId1" Type="http://schemas.openxmlformats.org/officeDocument/2006/relationships/slideLayout" Target="../slideLayouts/slideLayout52.xml"/><Relationship Id="rId6" Type="http://schemas.openxmlformats.org/officeDocument/2006/relationships/slide" Target="slide11.xml"/><Relationship Id="rId5" Type="http://schemas.openxmlformats.org/officeDocument/2006/relationships/image" Target="../media/image4.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3.png"/><Relationship Id="rId7" Type="http://schemas.openxmlformats.org/officeDocument/2006/relationships/slide" Target="slide16.xml"/><Relationship Id="rId2" Type="http://schemas.openxmlformats.org/officeDocument/2006/relationships/notesSlide" Target="../notesSlides/notesSlide5.xml"/><Relationship Id="rId1" Type="http://schemas.openxmlformats.org/officeDocument/2006/relationships/slideLayout" Target="../slideLayouts/slideLayout52.xml"/><Relationship Id="rId6" Type="http://schemas.openxmlformats.org/officeDocument/2006/relationships/slide" Target="slide11.xml"/><Relationship Id="rId5" Type="http://schemas.openxmlformats.org/officeDocument/2006/relationships/image" Target="../media/image4.jpe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3.png"/><Relationship Id="rId7" Type="http://schemas.openxmlformats.org/officeDocument/2006/relationships/slide" Target="slide16.xml"/><Relationship Id="rId2" Type="http://schemas.openxmlformats.org/officeDocument/2006/relationships/notesSlide" Target="../notesSlides/notesSlide6.xml"/><Relationship Id="rId1" Type="http://schemas.openxmlformats.org/officeDocument/2006/relationships/slideLayout" Target="../slideLayouts/slideLayout52.xml"/><Relationship Id="rId6" Type="http://schemas.openxmlformats.org/officeDocument/2006/relationships/slide" Target="slide11.xml"/><Relationship Id="rId5" Type="http://schemas.openxmlformats.org/officeDocument/2006/relationships/image" Target="../media/image4.jpe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7.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8.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8.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9.xml"/><Relationship Id="rId1" Type="http://schemas.openxmlformats.org/officeDocument/2006/relationships/slideLayout" Target="../slideLayouts/slideLayout52.xml"/><Relationship Id="rId5" Type="http://schemas.openxmlformats.org/officeDocument/2006/relationships/slide" Target="slide13.xml"/><Relationship Id="rId4" Type="http://schemas.openxmlformats.org/officeDocument/2006/relationships/slide" Target="slid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475200" y="5496233"/>
            <a:ext cx="5592011" cy="847488"/>
          </a:xfrm>
        </p:spPr>
        <p:txBody>
          <a:bodyPr/>
          <a:lstStyle/>
          <a:p>
            <a:r>
              <a:rPr lang="en-US" dirty="0" err="1" smtClean="0"/>
              <a:t>Propuesta</a:t>
            </a:r>
            <a:r>
              <a:rPr lang="en-US" dirty="0" smtClean="0"/>
              <a:t> de </a:t>
            </a:r>
            <a:r>
              <a:rPr lang="en-US" dirty="0" err="1" smtClean="0"/>
              <a:t>Desarrollos</a:t>
            </a:r>
            <a:endParaRPr lang="en-US" dirty="0" smtClean="0"/>
          </a:p>
          <a:p>
            <a:r>
              <a:rPr lang="en-US" b="0" dirty="0" err="1" smtClean="0"/>
              <a:t>Implementación</a:t>
            </a:r>
            <a:r>
              <a:rPr lang="en-US" b="0" dirty="0" smtClean="0"/>
              <a:t> SAP Business One </a:t>
            </a:r>
            <a:endParaRPr lang="en-US" b="0" dirty="0"/>
          </a:p>
          <a:p>
            <a:pPr lvl="1"/>
            <a:r>
              <a:rPr lang="en-US" noProof="0" dirty="0" err="1" smtClean="0"/>
              <a:t>Distribuidora</a:t>
            </a:r>
            <a:r>
              <a:rPr lang="en-US" noProof="0" dirty="0" smtClean="0"/>
              <a:t> </a:t>
            </a:r>
            <a:r>
              <a:rPr lang="en-US" noProof="0" dirty="0" err="1" smtClean="0"/>
              <a:t>Nube</a:t>
            </a:r>
            <a:r>
              <a:rPr lang="en-US" noProof="0" dirty="0" smtClean="0"/>
              <a:t> Azul C.A. –</a:t>
            </a:r>
            <a:r>
              <a:rPr lang="en-US" dirty="0" smtClean="0"/>
              <a:t> </a:t>
            </a:r>
            <a:r>
              <a:rPr lang="en-US" dirty="0" err="1" smtClean="0"/>
              <a:t>Prolicor</a:t>
            </a:r>
            <a:r>
              <a:rPr lang="en-US" dirty="0" smtClean="0"/>
              <a:t> </a:t>
            </a:r>
            <a:endParaRPr lang="en-US" noProof="0" dirty="0"/>
          </a:p>
        </p:txBody>
      </p:sp>
      <p:sp>
        <p:nvSpPr>
          <p:cNvPr id="5" name="Text Placeholder 4"/>
          <p:cNvSpPr>
            <a:spLocks noGrp="1"/>
          </p:cNvSpPr>
          <p:nvPr>
            <p:ph type="body" sz="quarter" idx="10"/>
          </p:nvPr>
        </p:nvSpPr>
        <p:spPr/>
        <p:txBody>
          <a:bodyPr/>
          <a:lstStyle/>
          <a:p>
            <a:r>
              <a:rPr lang="en-US" dirty="0" err="1" smtClean="0"/>
              <a:t>Enero</a:t>
            </a:r>
            <a:r>
              <a:rPr lang="en-US" dirty="0" smtClean="0"/>
              <a:t> </a:t>
            </a:r>
            <a:r>
              <a:rPr lang="en-US" noProof="0" dirty="0" smtClean="0"/>
              <a:t>2020</a:t>
            </a:r>
            <a:endParaRPr lang="en-US" noProof="0" dirty="0"/>
          </a:p>
        </p:txBody>
      </p:sp>
      <p:sp>
        <p:nvSpPr>
          <p:cNvPr id="10" name="Freeform 88">
            <a:hlinkClick r:id="" action="ppaction://hlinkshowjump?jump=nextslide"/>
          </p:cNvPr>
          <p:cNvSpPr>
            <a:spLocks noChangeAspect="1" noEditPoints="1"/>
          </p:cNvSpPr>
          <p:nvPr/>
        </p:nvSpPr>
        <p:spPr bwMode="auto">
          <a:xfrm>
            <a:off x="11379261" y="5920885"/>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Verdana"/>
              <a:ea typeface="+mn-ea"/>
              <a:cs typeface="+mn-cs"/>
            </a:endParaRPr>
          </a:p>
        </p:txBody>
      </p:sp>
      <p:pic>
        <p:nvPicPr>
          <p:cNvPr id="2" name="Picture 4" descr="Resultado de imagen para distribuidora nube azul"/>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30982" y="245038"/>
            <a:ext cx="1428750" cy="90487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Resultado de imagen para prolico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933770" y="426311"/>
            <a:ext cx="1572343" cy="54233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brandspace.deloitte.com/downloads/5d8277df14ba4/lg_shutterstock_115685068.tif.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1543" y="495299"/>
            <a:ext cx="5259016" cy="525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401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a:effectLst>
                  <a:outerShdw blurRad="38100" dist="38100" dir="2700000" algn="tl">
                    <a:srgbClr val="000000">
                      <a:alpha val="43137"/>
                    </a:srgbClr>
                  </a:outerShdw>
                </a:effectLst>
              </a:rPr>
              <a:t>Equipo y Plan de Trabajo</a:t>
            </a:r>
          </a:p>
        </p:txBody>
      </p:sp>
      <p:sp>
        <p:nvSpPr>
          <p:cNvPr id="4" name="Text Placeholder 3"/>
          <p:cNvSpPr>
            <a:spLocks noGrp="1"/>
          </p:cNvSpPr>
          <p:nvPr>
            <p:ph type="body" sz="quarter" idx="13"/>
          </p:nvPr>
        </p:nvSpPr>
        <p:spPr/>
        <p:txBody>
          <a:bodyPr/>
          <a:lstStyle/>
          <a:p>
            <a:r>
              <a:rPr lang="es-VE" dirty="0" smtClean="0"/>
              <a:t>Roles del Equipo de Trabajo (</a:t>
            </a:r>
            <a:r>
              <a:rPr lang="es-VE" dirty="0" err="1" smtClean="0"/>
              <a:t>Deloitte</a:t>
            </a:r>
            <a:r>
              <a:rPr lang="es-VE" dirty="0" smtClean="0"/>
              <a:t>)</a:t>
            </a:r>
            <a:endParaRPr lang="es-VE" dirty="0"/>
          </a:p>
        </p:txBody>
      </p:sp>
      <p:sp>
        <p:nvSpPr>
          <p:cNvPr id="43"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44"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5"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46"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Equipo</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de</a:t>
            </a:r>
            <a:r>
              <a:rPr kumimoji="0" lang="en-US" sz="1100" b="0" i="0" u="none" strike="noStrike" kern="1200" cap="none" spc="0" normalizeH="0" noProof="0" dirty="0" smtClean="0">
                <a:ln>
                  <a:noFill/>
                </a:ln>
                <a:solidFill>
                  <a:srgbClr val="86BC25"/>
                </a:solidFill>
                <a:effectLst/>
                <a:uLnTx/>
                <a:uFillTx/>
                <a:latin typeface="Verdana"/>
                <a:ea typeface="+mn-ea"/>
                <a:cs typeface="+mn-cs"/>
              </a:rPr>
              <a:t> </a:t>
            </a:r>
            <a:r>
              <a:rPr kumimoji="0" lang="en-US" sz="1100" b="0" i="0" u="none" strike="noStrike" kern="1200" cap="none" spc="0" normalizeH="0" noProof="0" dirty="0" err="1" smtClean="0">
                <a:ln>
                  <a:noFill/>
                </a:ln>
                <a:solidFill>
                  <a:srgbClr val="86BC25"/>
                </a:solidFill>
                <a:effectLst/>
                <a:uLnTx/>
                <a:uFillTx/>
                <a:latin typeface="Verdana"/>
                <a:ea typeface="+mn-ea"/>
                <a:cs typeface="+mn-cs"/>
              </a:rPr>
              <a:t>Trabajo</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47"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8"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9"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50"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51"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graphicFrame>
        <p:nvGraphicFramePr>
          <p:cNvPr id="19" name="Group 287"/>
          <p:cNvGraphicFramePr>
            <a:graphicFrameLocks/>
          </p:cNvGraphicFramePr>
          <p:nvPr>
            <p:extLst/>
          </p:nvPr>
        </p:nvGraphicFramePr>
        <p:xfrm>
          <a:off x="469900" y="1023171"/>
          <a:ext cx="9638119" cy="5215113"/>
        </p:xfrm>
        <a:graphic>
          <a:graphicData uri="http://schemas.openxmlformats.org/drawingml/2006/table">
            <a:tbl>
              <a:tblPr/>
              <a:tblGrid>
                <a:gridCol w="1921490">
                  <a:extLst>
                    <a:ext uri="{9D8B030D-6E8A-4147-A177-3AD203B41FA5}">
                      <a16:colId xmlns:a16="http://schemas.microsoft.com/office/drawing/2014/main" val="20000"/>
                    </a:ext>
                  </a:extLst>
                </a:gridCol>
                <a:gridCol w="7716629">
                  <a:extLst>
                    <a:ext uri="{9D8B030D-6E8A-4147-A177-3AD203B41FA5}">
                      <a16:colId xmlns:a16="http://schemas.microsoft.com/office/drawing/2014/main" val="20001"/>
                    </a:ext>
                  </a:extLst>
                </a:gridCol>
              </a:tblGrid>
              <a:tr h="336047">
                <a:tc>
                  <a:txBody>
                    <a:bodyPr/>
                    <a:lstStyle/>
                    <a:p>
                      <a:pPr marL="0" marR="0" lvl="0" indent="0" algn="ctr" defTabSz="914400" rtl="0" eaLnBrk="0" fontAlgn="base" latinLnBrk="0" hangingPunct="0">
                        <a:lnSpc>
                          <a:spcPct val="100000"/>
                        </a:lnSpc>
                        <a:spcBef>
                          <a:spcPts val="0"/>
                        </a:spcBef>
                        <a:spcAft>
                          <a:spcPct val="0"/>
                        </a:spcAft>
                        <a:buClrTx/>
                        <a:buSzTx/>
                        <a:buFont typeface="Arial" pitchFamily="34" charset="0"/>
                        <a:buNone/>
                        <a:tabLst/>
                      </a:pPr>
                      <a:r>
                        <a:rPr kumimoji="0" lang="es-VE" sz="1200" b="1" i="0" u="none" strike="noStrike" cap="none" normalizeH="0" baseline="0" noProof="0" dirty="0" smtClean="0">
                          <a:ln>
                            <a:noFill/>
                          </a:ln>
                          <a:solidFill>
                            <a:srgbClr val="002776"/>
                          </a:solidFill>
                          <a:effectLst/>
                          <a:latin typeface="Arial" pitchFamily="34" charset="0"/>
                          <a:cs typeface="Arial" pitchFamily="34" charset="0"/>
                        </a:rPr>
                        <a:t>Roles</a:t>
                      </a:r>
                    </a:p>
                  </a:txBody>
                  <a:tcPr marL="100600" marR="100600" marT="103653" marB="103653" anchor="ctr" horzOverflow="overflow">
                    <a:lnL cap="flat">
                      <a:noFill/>
                    </a:lnL>
                    <a:lnR>
                      <a:noFill/>
                    </a:lnR>
                    <a:lnT cap="fla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Arial" pitchFamily="34" charset="0"/>
                        <a:buNone/>
                        <a:tabLst/>
                      </a:pPr>
                      <a:r>
                        <a:rPr kumimoji="0" lang="es-VE" sz="1200" b="1" i="0" u="none" strike="noStrike" cap="none" normalizeH="0" baseline="0" noProof="0" dirty="0" smtClean="0">
                          <a:ln>
                            <a:noFill/>
                          </a:ln>
                          <a:solidFill>
                            <a:srgbClr val="002776"/>
                          </a:solidFill>
                          <a:effectLst/>
                          <a:latin typeface="Arial" pitchFamily="34" charset="0"/>
                          <a:cs typeface="Arial" pitchFamily="34" charset="0"/>
                        </a:rPr>
                        <a:t>Responsabilidades</a:t>
                      </a:r>
                    </a:p>
                  </a:txBody>
                  <a:tcPr marL="100600" marR="100600" marT="103653" marB="103653"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9660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VE" sz="1200" b="1" i="0" u="none" strike="noStrike" cap="none" normalizeH="0" baseline="0" noProof="0" dirty="0" smtClean="0">
                          <a:ln>
                            <a:noFill/>
                          </a:ln>
                          <a:solidFill>
                            <a:schemeClr val="bg1"/>
                          </a:solidFill>
                          <a:effectLst/>
                          <a:latin typeface="Arial" pitchFamily="34" charset="0"/>
                          <a:cs typeface="Arial" pitchFamily="34" charset="0"/>
                        </a:rPr>
                        <a:t>Comité de Dirección</a:t>
                      </a:r>
                      <a:endParaRPr kumimoji="0" lang="es-VE" sz="1200" b="0" i="0" u="none" strike="noStrike" cap="none" normalizeH="0" baseline="0" noProof="0" dirty="0" smtClean="0">
                        <a:ln>
                          <a:noFill/>
                        </a:ln>
                        <a:solidFill>
                          <a:schemeClr val="tx1"/>
                        </a:solidFill>
                        <a:effectLst/>
                        <a:latin typeface="Arial" pitchFamily="34" charset="0"/>
                      </a:endParaRPr>
                    </a:p>
                  </a:txBody>
                  <a:tcPr marL="100600" marR="100600" marT="103653" marB="1036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A4D400"/>
                    </a:solidFill>
                  </a:tcPr>
                </a:tc>
                <a:tc>
                  <a:txBody>
                    <a:bodyPr/>
                    <a:lstStyle/>
                    <a:p>
                      <a:pPr marL="287338" indent="-187325" defTabSz="762000" eaLnBrk="0" hangingPunct="0">
                        <a:lnSpc>
                          <a:spcPct val="90000"/>
                        </a:lnSpc>
                        <a:spcBef>
                          <a:spcPct val="30000"/>
                        </a:spcBef>
                        <a:buClr>
                          <a:srgbClr val="122D4E"/>
                        </a:buClr>
                        <a:buSzPct val="85000"/>
                        <a:buFont typeface="Wingdings" pitchFamily="2" charset="2"/>
                        <a:buChar char="§"/>
                      </a:pPr>
                      <a:r>
                        <a:rPr lang="es-VE" sz="1200" dirty="0" smtClean="0"/>
                        <a:t>Reunirse periódicamente para revisar el progreso y ofrecer asesoría/perspectiva  al equipo de trabajo</a:t>
                      </a:r>
                    </a:p>
                    <a:p>
                      <a:pPr marL="287338" indent="-187325" defTabSz="762000" eaLnBrk="0" hangingPunct="0">
                        <a:lnSpc>
                          <a:spcPct val="90000"/>
                        </a:lnSpc>
                        <a:spcBef>
                          <a:spcPct val="30000"/>
                        </a:spcBef>
                        <a:buClr>
                          <a:srgbClr val="122D4E"/>
                        </a:buClr>
                        <a:buSzPct val="85000"/>
                        <a:buFont typeface="Wingdings" pitchFamily="2" charset="2"/>
                        <a:buChar char="§"/>
                      </a:pPr>
                      <a:r>
                        <a:rPr lang="es-VE" sz="1200" dirty="0" smtClean="0"/>
                        <a:t>Comunicar la importancia del proyecto al resto de la organización y resolver conflictos y obstáculos que surjan</a:t>
                      </a:r>
                    </a:p>
                  </a:txBody>
                  <a:tcPr marL="100600" marR="100600" marT="103653" marB="103653" horzOverflow="overflow">
                    <a:lnL w="12700" cap="flat" cmpd="sng" algn="ctr">
                      <a:solidFill>
                        <a:schemeClr val="bg1"/>
                      </a:solidFill>
                      <a:prstDash val="solid"/>
                      <a:round/>
                      <a:headEnd type="none" w="med" len="med"/>
                      <a:tailEnd type="none" w="med" len="med"/>
                    </a:lnL>
                    <a:lnR cap="flat">
                      <a:noFill/>
                    </a:lnR>
                    <a:lnT>
                      <a:noFill/>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4858">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pPr>
                      <a:r>
                        <a:rPr kumimoji="0" lang="es-VE" sz="1200" b="1" i="0" u="none" strike="noStrike" cap="none" normalizeH="0" baseline="0" noProof="0" dirty="0" smtClean="0">
                          <a:ln>
                            <a:noFill/>
                          </a:ln>
                          <a:solidFill>
                            <a:schemeClr val="bg1"/>
                          </a:solidFill>
                          <a:effectLst/>
                          <a:latin typeface="Arial" pitchFamily="34" charset="0"/>
                          <a:cs typeface="Arial" pitchFamily="34" charset="0"/>
                        </a:rPr>
                        <a:t>Gerencia de Proyecto </a:t>
                      </a:r>
                    </a:p>
                  </a:txBody>
                  <a:tcPr marL="100600" marR="100600" marT="103653" marB="1036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287338" indent="-187325" defTabSz="762000" eaLnBrk="0" hangingPunct="0">
                        <a:lnSpc>
                          <a:spcPct val="90000"/>
                        </a:lnSpc>
                        <a:spcBef>
                          <a:spcPct val="30000"/>
                        </a:spcBef>
                        <a:buClr>
                          <a:srgbClr val="122D4E"/>
                        </a:buClr>
                        <a:buSzPct val="85000"/>
                        <a:buFont typeface="Wingdings" pitchFamily="2" charset="2"/>
                        <a:buChar char="§"/>
                      </a:pPr>
                      <a:r>
                        <a:rPr lang="es-VE" sz="1200" dirty="0" smtClean="0"/>
                        <a:t>Participar activamente en las sesiones de trabajo/validación para asegurar la optimización de los esfuerzos de los equipos de trabajo</a:t>
                      </a:r>
                    </a:p>
                    <a:p>
                      <a:pPr marL="287338" indent="-187325" defTabSz="762000" eaLnBrk="0" hangingPunct="0">
                        <a:lnSpc>
                          <a:spcPct val="90000"/>
                        </a:lnSpc>
                        <a:spcBef>
                          <a:spcPct val="30000"/>
                        </a:spcBef>
                        <a:buClr>
                          <a:srgbClr val="122D4E"/>
                        </a:buClr>
                        <a:buSzPct val="85000"/>
                        <a:buFont typeface="Wingdings" pitchFamily="2" charset="2"/>
                        <a:buChar char="§"/>
                      </a:pPr>
                      <a:r>
                        <a:rPr lang="es-VE" sz="1200" dirty="0" smtClean="0"/>
                        <a:t>Coordinar la disponibilidad de los recursos y personal necesarios</a:t>
                      </a:r>
                      <a:r>
                        <a:rPr lang="es-VE" sz="1200" baseline="0" dirty="0" smtClean="0"/>
                        <a:t> para el proyecto</a:t>
                      </a:r>
                      <a:endParaRPr lang="es-VE" sz="1200" dirty="0" smtClean="0"/>
                    </a:p>
                    <a:p>
                      <a:pPr marL="287338" indent="-187325" defTabSz="762000" eaLnBrk="0" hangingPunct="0">
                        <a:lnSpc>
                          <a:spcPct val="90000"/>
                        </a:lnSpc>
                        <a:spcBef>
                          <a:spcPct val="30000"/>
                        </a:spcBef>
                        <a:buClr>
                          <a:srgbClr val="122D4E"/>
                        </a:buClr>
                        <a:buSzPct val="85000"/>
                        <a:buFont typeface="Wingdings" pitchFamily="2" charset="2"/>
                        <a:buChar char="§"/>
                      </a:pPr>
                      <a:r>
                        <a:rPr lang="es-VE" sz="1200" dirty="0" smtClean="0"/>
                        <a:t>Trabajar con el equipo del proyecto para supervisar el plan de trabajo y hacer los ajustes necesarios</a:t>
                      </a:r>
                    </a:p>
                    <a:p>
                      <a:pPr marL="287338" marR="0" lvl="0" indent="-187325" algn="l" defTabSz="762000" rtl="0" eaLnBrk="0" fontAlgn="auto" latinLnBrk="0" hangingPunct="0">
                        <a:lnSpc>
                          <a:spcPct val="90000"/>
                        </a:lnSpc>
                        <a:spcBef>
                          <a:spcPct val="30000"/>
                        </a:spcBef>
                        <a:spcAft>
                          <a:spcPts val="0"/>
                        </a:spcAft>
                        <a:buClr>
                          <a:srgbClr val="122D4E"/>
                        </a:buClr>
                        <a:buSzPct val="85000"/>
                        <a:buFont typeface="Wingdings" pitchFamily="2" charset="2"/>
                        <a:buChar char="§"/>
                        <a:tabLst/>
                        <a:defRPr/>
                      </a:pPr>
                      <a:r>
                        <a:rPr lang="es-ES" sz="1200" dirty="0" smtClean="0">
                          <a:latin typeface="Verdana" panose="020B0604030504040204" pitchFamily="34" charset="0"/>
                          <a:ea typeface="Verdana" panose="020B0604030504040204" pitchFamily="34" charset="0"/>
                          <a:cs typeface="Verdana" panose="020B0604030504040204" pitchFamily="34" charset="0"/>
                        </a:rPr>
                        <a:t>Responsable del seguimiento y control, de evaluar riesgos potenciales y proponer las medidas necesarias para asegurar el éxito del trabajo a realizar</a:t>
                      </a:r>
                      <a:endParaRPr lang="es-VE" sz="1200" dirty="0" smtClean="0"/>
                    </a:p>
                  </a:txBody>
                  <a:tcPr marL="100600" marR="100600" marT="103653" marB="103653" horzOverflow="overflow">
                    <a:lnL w="12700" cap="flat" cmpd="sng" algn="ctr">
                      <a:solidFill>
                        <a:schemeClr val="bg1"/>
                      </a:solidFill>
                      <a:prstDash val="solid"/>
                      <a:round/>
                      <a:headEnd type="none" w="med" len="med"/>
                      <a:tailEnd type="none" w="med" len="med"/>
                    </a:lnL>
                    <a:lnR cap="flat">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255">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pPr>
                      <a:r>
                        <a:rPr kumimoji="0" lang="es-VE" sz="1200" b="1" i="0" u="none" strike="noStrike" cap="none" normalizeH="0" baseline="0" noProof="0" dirty="0" smtClean="0">
                          <a:ln>
                            <a:noFill/>
                          </a:ln>
                          <a:solidFill>
                            <a:schemeClr val="bg1"/>
                          </a:solidFill>
                          <a:effectLst/>
                          <a:latin typeface="Arial" pitchFamily="34" charset="0"/>
                          <a:cs typeface="Arial" pitchFamily="34" charset="0"/>
                        </a:rPr>
                        <a:t>Consultores Funcionales </a:t>
                      </a:r>
                    </a:p>
                  </a:txBody>
                  <a:tcPr marL="100600" marR="100600" marT="103653" marB="1036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A1DE"/>
                    </a:solidFill>
                  </a:tcPr>
                </a:tc>
                <a:tc>
                  <a:txBody>
                    <a:bodyPr/>
                    <a:lstStyle/>
                    <a:p>
                      <a:pPr marL="287338" marR="0" lvl="0" indent="-187325" algn="l" defTabSz="762000" rtl="0" eaLnBrk="0" fontAlgn="auto" latinLnBrk="0" hangingPunct="0">
                        <a:lnSpc>
                          <a:spcPct val="90000"/>
                        </a:lnSpc>
                        <a:spcBef>
                          <a:spcPct val="30000"/>
                        </a:spcBef>
                        <a:spcAft>
                          <a:spcPts val="0"/>
                        </a:spcAft>
                        <a:buClr>
                          <a:srgbClr val="122D4E"/>
                        </a:buClr>
                        <a:buSzPct val="85000"/>
                        <a:buFont typeface="Wingdings" pitchFamily="2" charset="2"/>
                        <a:buChar char="§"/>
                        <a:tabLst/>
                        <a:defRPr/>
                      </a:pPr>
                      <a:r>
                        <a:rPr lang="es-ES" sz="1200" dirty="0" smtClean="0">
                          <a:latin typeface="Verdana" panose="020B0604030504040204" pitchFamily="34" charset="0"/>
                          <a:ea typeface="Verdana" panose="020B0604030504040204" pitchFamily="34" charset="0"/>
                          <a:cs typeface="Verdana" panose="020B0604030504040204" pitchFamily="34" charset="0"/>
                        </a:rPr>
                        <a:t>Ejecuta las actividades descritas en la propuesta de acuerdo a su rol</a:t>
                      </a:r>
                    </a:p>
                    <a:p>
                      <a:pPr marL="287338" marR="0" lvl="0" indent="-187325" algn="l" defTabSz="762000" rtl="0" eaLnBrk="0" fontAlgn="auto" latinLnBrk="0" hangingPunct="0">
                        <a:lnSpc>
                          <a:spcPct val="90000"/>
                        </a:lnSpc>
                        <a:spcBef>
                          <a:spcPct val="30000"/>
                        </a:spcBef>
                        <a:spcAft>
                          <a:spcPts val="0"/>
                        </a:spcAft>
                        <a:buClr>
                          <a:srgbClr val="122D4E"/>
                        </a:buClr>
                        <a:buSzPct val="85000"/>
                        <a:buFont typeface="Wingdings" pitchFamily="2" charset="2"/>
                        <a:buChar char="§"/>
                        <a:tabLst/>
                        <a:defRPr/>
                      </a:pPr>
                      <a:r>
                        <a:rPr lang="es-VE" sz="1200" dirty="0" smtClean="0">
                          <a:latin typeface="Verdana" panose="020B0604030504040204" pitchFamily="34" charset="0"/>
                          <a:ea typeface="Verdana" panose="020B0604030504040204" pitchFamily="34" charset="0"/>
                          <a:cs typeface="Verdana" panose="020B0604030504040204" pitchFamily="34" charset="0"/>
                        </a:rPr>
                        <a:t>Documenta los requerimientos detallados</a:t>
                      </a:r>
                    </a:p>
                    <a:p>
                      <a:pPr marL="287338" marR="0" lvl="0" indent="-187325" algn="l" defTabSz="762000" rtl="0" eaLnBrk="0" fontAlgn="auto" latinLnBrk="0" hangingPunct="0">
                        <a:lnSpc>
                          <a:spcPct val="90000"/>
                        </a:lnSpc>
                        <a:spcBef>
                          <a:spcPct val="30000"/>
                        </a:spcBef>
                        <a:spcAft>
                          <a:spcPts val="0"/>
                        </a:spcAft>
                        <a:buClr>
                          <a:srgbClr val="122D4E"/>
                        </a:buClr>
                        <a:buSzPct val="85000"/>
                        <a:buFont typeface="Wingdings" pitchFamily="2" charset="2"/>
                        <a:buChar char="§"/>
                        <a:tabLst/>
                        <a:defRPr/>
                      </a:pPr>
                      <a:r>
                        <a:rPr lang="es-VE" sz="1200" dirty="0" smtClean="0">
                          <a:latin typeface="Verdana" panose="020B0604030504040204" pitchFamily="34" charset="0"/>
                          <a:ea typeface="Verdana" panose="020B0604030504040204" pitchFamily="34" charset="0"/>
                          <a:cs typeface="Verdana" panose="020B0604030504040204" pitchFamily="34" charset="0"/>
                        </a:rPr>
                        <a:t>Coordina con el líder de proyecto del cliente, para entregar los documentos de requerimientos y recibir las firmas correspondientes en un máximo de 48 horas después de ser entregados</a:t>
                      </a:r>
                    </a:p>
                    <a:p>
                      <a:pPr marL="287338" marR="0" lvl="0" indent="-187325" algn="l" defTabSz="762000" rtl="0" eaLnBrk="0" fontAlgn="auto" latinLnBrk="0" hangingPunct="0">
                        <a:lnSpc>
                          <a:spcPct val="90000"/>
                        </a:lnSpc>
                        <a:spcBef>
                          <a:spcPct val="30000"/>
                        </a:spcBef>
                        <a:spcAft>
                          <a:spcPts val="0"/>
                        </a:spcAft>
                        <a:buClr>
                          <a:srgbClr val="122D4E"/>
                        </a:buClr>
                        <a:buSzPct val="85000"/>
                        <a:buFont typeface="Wingdings" pitchFamily="2" charset="2"/>
                        <a:buChar char="§"/>
                        <a:tabLst/>
                        <a:defRPr/>
                      </a:pPr>
                      <a:r>
                        <a:rPr lang="es-VE" sz="1200" dirty="0" smtClean="0">
                          <a:latin typeface="Verdana" panose="020B0604030504040204" pitchFamily="34" charset="0"/>
                          <a:ea typeface="Verdana" panose="020B0604030504040204" pitchFamily="34" charset="0"/>
                          <a:cs typeface="Verdana" panose="020B0604030504040204" pitchFamily="34" charset="0"/>
                        </a:rPr>
                        <a:t>Notifica al Gerente de Proyecto y al Comité Directivo de </a:t>
                      </a:r>
                      <a:r>
                        <a:rPr lang="es-VE" sz="1200" dirty="0" err="1" smtClean="0">
                          <a:latin typeface="Verdana" panose="020B0604030504040204" pitchFamily="34" charset="0"/>
                          <a:ea typeface="Verdana" panose="020B0604030504040204" pitchFamily="34" charset="0"/>
                          <a:cs typeface="Verdana" panose="020B0604030504040204" pitchFamily="34" charset="0"/>
                        </a:rPr>
                        <a:t>Deloitte</a:t>
                      </a:r>
                      <a:r>
                        <a:rPr lang="es-VE" sz="1200" dirty="0" smtClean="0">
                          <a:latin typeface="Verdana" panose="020B0604030504040204" pitchFamily="34" charset="0"/>
                          <a:ea typeface="Verdana" panose="020B0604030504040204" pitchFamily="34" charset="0"/>
                          <a:cs typeface="Verdana" panose="020B0604030504040204" pitchFamily="34" charset="0"/>
                        </a:rPr>
                        <a:t> sobre cualquier riesgo o desviación en el plan de trabajo</a:t>
                      </a:r>
                      <a:endParaRPr lang="es-VE" sz="1200" dirty="0" smtClean="0"/>
                    </a:p>
                  </a:txBody>
                  <a:tcPr marL="100600" marR="100600" marT="103653" marB="103653" horzOverflow="overflow">
                    <a:lnL w="12700" cap="flat" cmpd="sng" algn="ctr">
                      <a:solidFill>
                        <a:schemeClr val="bg1"/>
                      </a:solidFill>
                      <a:prstDash val="solid"/>
                      <a:round/>
                      <a:headEnd type="none" w="med" len="med"/>
                      <a:tailEnd type="none" w="med" len="med"/>
                    </a:lnL>
                    <a:lnR cap="flat">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500">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pPr>
                      <a:r>
                        <a:rPr kumimoji="0" lang="es-VE" sz="1200" b="1" i="0" u="none" strike="noStrike" cap="none" normalizeH="0" baseline="0" noProof="0" dirty="0" smtClean="0">
                          <a:ln>
                            <a:noFill/>
                          </a:ln>
                          <a:solidFill>
                            <a:schemeClr val="bg1"/>
                          </a:solidFill>
                          <a:effectLst/>
                          <a:latin typeface="Arial" pitchFamily="34" charset="0"/>
                          <a:cs typeface="Arial" pitchFamily="34" charset="0"/>
                        </a:rPr>
                        <a:t>Desarrollador</a:t>
                      </a:r>
                    </a:p>
                  </a:txBody>
                  <a:tcPr marL="100600" marR="100600" marT="103653" marB="1036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79A6"/>
                    </a:solidFill>
                  </a:tcPr>
                </a:tc>
                <a:tc>
                  <a:txBody>
                    <a:bodyPr/>
                    <a:lstStyle/>
                    <a:p>
                      <a:pPr marL="287338" marR="0" lvl="0" indent="-187325" algn="l" defTabSz="762000" rtl="0" eaLnBrk="0" fontAlgn="auto" latinLnBrk="0" hangingPunct="0">
                        <a:lnSpc>
                          <a:spcPct val="90000"/>
                        </a:lnSpc>
                        <a:spcBef>
                          <a:spcPct val="30000"/>
                        </a:spcBef>
                        <a:spcAft>
                          <a:spcPts val="0"/>
                        </a:spcAft>
                        <a:buClr>
                          <a:srgbClr val="122D4E"/>
                        </a:buClr>
                        <a:buSzPct val="85000"/>
                        <a:buFont typeface="Wingdings" pitchFamily="2" charset="2"/>
                        <a:buChar char="§"/>
                        <a:tabLst/>
                        <a:defRPr/>
                      </a:pPr>
                      <a:endParaRPr lang="es-VE" sz="1200" baseline="0" dirty="0" smtClean="0"/>
                    </a:p>
                    <a:p>
                      <a:pPr marL="287338" marR="0" lvl="0" indent="-187325" algn="l" defTabSz="762000" rtl="0" eaLnBrk="0" fontAlgn="auto" latinLnBrk="0" hangingPunct="0">
                        <a:lnSpc>
                          <a:spcPct val="90000"/>
                        </a:lnSpc>
                        <a:spcBef>
                          <a:spcPct val="30000"/>
                        </a:spcBef>
                        <a:spcAft>
                          <a:spcPts val="0"/>
                        </a:spcAft>
                        <a:buClr>
                          <a:srgbClr val="122D4E"/>
                        </a:buClr>
                        <a:buSzPct val="85000"/>
                        <a:buFont typeface="Wingdings" pitchFamily="2" charset="2"/>
                        <a:buChar char="§"/>
                        <a:tabLst/>
                        <a:defRPr/>
                      </a:pPr>
                      <a:r>
                        <a:rPr lang="es-VE" sz="1200" dirty="0" smtClean="0"/>
                        <a:t>Efectuar</a:t>
                      </a:r>
                      <a:r>
                        <a:rPr lang="es-VE" sz="1200" baseline="0" dirty="0" smtClean="0"/>
                        <a:t> los desarrollos identificados por los consultores funcionales, previa aprobación del Gerente de Proyecto</a:t>
                      </a:r>
                    </a:p>
                    <a:p>
                      <a:pPr marL="100013" marR="0" lvl="0" indent="0" algn="l" defTabSz="762000" rtl="0" eaLnBrk="0" fontAlgn="auto" latinLnBrk="0" hangingPunct="0">
                        <a:lnSpc>
                          <a:spcPct val="90000"/>
                        </a:lnSpc>
                        <a:spcBef>
                          <a:spcPct val="30000"/>
                        </a:spcBef>
                        <a:spcAft>
                          <a:spcPts val="0"/>
                        </a:spcAft>
                        <a:buClr>
                          <a:srgbClr val="122D4E"/>
                        </a:buClr>
                        <a:buSzPct val="85000"/>
                        <a:buFont typeface="Wingdings" pitchFamily="2" charset="2"/>
                        <a:buNone/>
                        <a:tabLst/>
                        <a:defRPr/>
                      </a:pPr>
                      <a:endParaRPr lang="es-VE" sz="1200" dirty="0" smtClean="0"/>
                    </a:p>
                  </a:txBody>
                  <a:tcPr marL="100600" marR="100600" marT="103653" marB="103653" horzOverflow="overflow">
                    <a:lnL w="12700" cap="flat" cmpd="sng" algn="ctr">
                      <a:solidFill>
                        <a:schemeClr val="bg1"/>
                      </a:solidFill>
                      <a:prstDash val="solid"/>
                      <a:round/>
                      <a:headEnd type="none" w="med" len="med"/>
                      <a:tailEnd type="none" w="med" len="med"/>
                    </a:lnL>
                    <a:lnR cap="flat">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1407611"/>
                  </a:ext>
                </a:extLst>
              </a:tr>
            </a:tbl>
          </a:graphicData>
        </a:graphic>
      </p:graphicFrame>
    </p:spTree>
    <p:extLst>
      <p:ext uri="{BB962C8B-B14F-4D97-AF65-F5344CB8AC3E}">
        <p14:creationId xmlns:p14="http://schemas.microsoft.com/office/powerpoint/2010/main" val="2485962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a:effectLst>
                  <a:outerShdw blurRad="38100" dist="38100" dir="2700000" algn="tl">
                    <a:srgbClr val="000000">
                      <a:alpha val="43137"/>
                    </a:srgbClr>
                  </a:outerShdw>
                </a:effectLst>
              </a:rPr>
              <a:t>Equipo y Plan de Trabajo</a:t>
            </a:r>
          </a:p>
        </p:txBody>
      </p:sp>
      <p:sp>
        <p:nvSpPr>
          <p:cNvPr id="4" name="Text Placeholder 3"/>
          <p:cNvSpPr>
            <a:spLocks noGrp="1"/>
          </p:cNvSpPr>
          <p:nvPr>
            <p:ph type="body" sz="quarter" idx="13"/>
          </p:nvPr>
        </p:nvSpPr>
        <p:spPr/>
        <p:txBody>
          <a:bodyPr/>
          <a:lstStyle/>
          <a:p>
            <a:r>
              <a:rPr lang="es-VE" dirty="0" smtClean="0"/>
              <a:t>Roles del Equipo de Trabajo (Cliente)</a:t>
            </a:r>
            <a:endParaRPr lang="es-VE" dirty="0"/>
          </a:p>
        </p:txBody>
      </p:sp>
      <p:sp>
        <p:nvSpPr>
          <p:cNvPr id="43"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44"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5"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46"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Equipo</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de</a:t>
            </a:r>
            <a:r>
              <a:rPr kumimoji="0" lang="en-US" sz="1100" b="0" i="0" u="none" strike="noStrike" kern="1200" cap="none" spc="0" normalizeH="0" noProof="0" dirty="0" smtClean="0">
                <a:ln>
                  <a:noFill/>
                </a:ln>
                <a:solidFill>
                  <a:srgbClr val="86BC25"/>
                </a:solidFill>
                <a:effectLst/>
                <a:uLnTx/>
                <a:uFillTx/>
                <a:latin typeface="Verdana"/>
                <a:ea typeface="+mn-ea"/>
                <a:cs typeface="+mn-cs"/>
              </a:rPr>
              <a:t> </a:t>
            </a:r>
            <a:r>
              <a:rPr kumimoji="0" lang="en-US" sz="1100" b="0" i="0" u="none" strike="noStrike" kern="1200" cap="none" spc="0" normalizeH="0" noProof="0" dirty="0" err="1" smtClean="0">
                <a:ln>
                  <a:noFill/>
                </a:ln>
                <a:solidFill>
                  <a:srgbClr val="86BC25"/>
                </a:solidFill>
                <a:effectLst/>
                <a:uLnTx/>
                <a:uFillTx/>
                <a:latin typeface="Verdana"/>
                <a:ea typeface="+mn-ea"/>
                <a:cs typeface="+mn-cs"/>
              </a:rPr>
              <a:t>Trabajo</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47"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8"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9"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50"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51"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graphicFrame>
        <p:nvGraphicFramePr>
          <p:cNvPr id="19" name="Group 287"/>
          <p:cNvGraphicFramePr>
            <a:graphicFrameLocks/>
          </p:cNvGraphicFramePr>
          <p:nvPr>
            <p:extLst/>
          </p:nvPr>
        </p:nvGraphicFramePr>
        <p:xfrm>
          <a:off x="469900" y="1008995"/>
          <a:ext cx="9638119" cy="5446719"/>
        </p:xfrm>
        <a:graphic>
          <a:graphicData uri="http://schemas.openxmlformats.org/drawingml/2006/table">
            <a:tbl>
              <a:tblPr/>
              <a:tblGrid>
                <a:gridCol w="1921490">
                  <a:extLst>
                    <a:ext uri="{9D8B030D-6E8A-4147-A177-3AD203B41FA5}">
                      <a16:colId xmlns:a16="http://schemas.microsoft.com/office/drawing/2014/main" val="20000"/>
                    </a:ext>
                  </a:extLst>
                </a:gridCol>
                <a:gridCol w="7716629">
                  <a:extLst>
                    <a:ext uri="{9D8B030D-6E8A-4147-A177-3AD203B41FA5}">
                      <a16:colId xmlns:a16="http://schemas.microsoft.com/office/drawing/2014/main" val="20001"/>
                    </a:ext>
                  </a:extLst>
                </a:gridCol>
              </a:tblGrid>
              <a:tr h="336047">
                <a:tc>
                  <a:txBody>
                    <a:bodyPr/>
                    <a:lstStyle/>
                    <a:p>
                      <a:pPr marL="0" marR="0" lvl="0" indent="0" algn="ctr" defTabSz="914400" rtl="0" eaLnBrk="0" fontAlgn="base" latinLnBrk="0" hangingPunct="0">
                        <a:lnSpc>
                          <a:spcPct val="100000"/>
                        </a:lnSpc>
                        <a:spcBef>
                          <a:spcPts val="0"/>
                        </a:spcBef>
                        <a:spcAft>
                          <a:spcPct val="0"/>
                        </a:spcAft>
                        <a:buClrTx/>
                        <a:buSzTx/>
                        <a:buFont typeface="Arial" pitchFamily="34" charset="0"/>
                        <a:buNone/>
                        <a:tabLst/>
                      </a:pPr>
                      <a:r>
                        <a:rPr kumimoji="0" lang="es-VE" sz="1200" b="1" i="0" u="none" strike="noStrike" cap="none" normalizeH="0" baseline="0" noProof="0" dirty="0" smtClean="0">
                          <a:ln>
                            <a:noFill/>
                          </a:ln>
                          <a:solidFill>
                            <a:srgbClr val="002776"/>
                          </a:solidFill>
                          <a:effectLst/>
                          <a:latin typeface="Arial" pitchFamily="34" charset="0"/>
                          <a:cs typeface="Arial" pitchFamily="34" charset="0"/>
                        </a:rPr>
                        <a:t>Roles</a:t>
                      </a:r>
                    </a:p>
                  </a:txBody>
                  <a:tcPr marL="100600" marR="100600" marT="103653" marB="103653" anchor="ctr" horzOverflow="overflow">
                    <a:lnL cap="flat">
                      <a:noFill/>
                    </a:lnL>
                    <a:lnR>
                      <a:noFill/>
                    </a:lnR>
                    <a:lnT cap="fla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 typeface="Arial" pitchFamily="34" charset="0"/>
                        <a:buNone/>
                        <a:tabLst/>
                      </a:pPr>
                      <a:r>
                        <a:rPr kumimoji="0" lang="es-VE" sz="1200" b="1" i="0" u="none" strike="noStrike" cap="none" normalizeH="0" baseline="0" noProof="0" dirty="0" smtClean="0">
                          <a:ln>
                            <a:noFill/>
                          </a:ln>
                          <a:solidFill>
                            <a:srgbClr val="002776"/>
                          </a:solidFill>
                          <a:effectLst/>
                          <a:latin typeface="Arial" pitchFamily="34" charset="0"/>
                          <a:cs typeface="Arial" pitchFamily="34" charset="0"/>
                        </a:rPr>
                        <a:t>Responsabilidades</a:t>
                      </a:r>
                    </a:p>
                  </a:txBody>
                  <a:tcPr marL="100600" marR="100600" marT="103653" marB="103653"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9660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VE" sz="1200" b="1" i="0" u="none" strike="noStrike" cap="none" normalizeH="0" baseline="0" noProof="0" dirty="0" smtClean="0">
                          <a:ln>
                            <a:noFill/>
                          </a:ln>
                          <a:solidFill>
                            <a:schemeClr val="bg1"/>
                          </a:solidFill>
                          <a:effectLst/>
                          <a:latin typeface="Arial" pitchFamily="34" charset="0"/>
                          <a:cs typeface="Arial" pitchFamily="34" charset="0"/>
                        </a:rPr>
                        <a:t>Comité de Dirección</a:t>
                      </a:r>
                      <a:endParaRPr kumimoji="0" lang="es-VE" sz="1200" b="0" i="0" u="none" strike="noStrike" cap="none" normalizeH="0" baseline="0" noProof="0" dirty="0" smtClean="0">
                        <a:ln>
                          <a:noFill/>
                        </a:ln>
                        <a:solidFill>
                          <a:schemeClr val="tx1"/>
                        </a:solidFill>
                        <a:effectLst/>
                        <a:latin typeface="Arial" pitchFamily="34" charset="0"/>
                      </a:endParaRPr>
                    </a:p>
                  </a:txBody>
                  <a:tcPr marL="100600" marR="100600" marT="103653" marB="1036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A4D400"/>
                    </a:solidFill>
                  </a:tcPr>
                </a:tc>
                <a:tc>
                  <a:txBody>
                    <a:bodyPr/>
                    <a:lstStyle/>
                    <a:p>
                      <a:pPr marL="287338" indent="-187325" defTabSz="762000" eaLnBrk="0" hangingPunct="0">
                        <a:lnSpc>
                          <a:spcPct val="90000"/>
                        </a:lnSpc>
                        <a:spcBef>
                          <a:spcPct val="30000"/>
                        </a:spcBef>
                        <a:buClr>
                          <a:srgbClr val="122D4E"/>
                        </a:buClr>
                        <a:buSzPct val="85000"/>
                        <a:buFont typeface="Wingdings" pitchFamily="2" charset="2"/>
                        <a:buChar char="§"/>
                      </a:pPr>
                      <a:r>
                        <a:rPr lang="es-VE" sz="1200" dirty="0" smtClean="0"/>
                        <a:t>Reunirse periódicamente para revisar el progreso y ofrecer asesoría/perspectiva  al equipo de trabajo</a:t>
                      </a:r>
                    </a:p>
                    <a:p>
                      <a:pPr marL="287338" indent="-187325" defTabSz="762000" eaLnBrk="0" hangingPunct="0">
                        <a:lnSpc>
                          <a:spcPct val="90000"/>
                        </a:lnSpc>
                        <a:spcBef>
                          <a:spcPct val="30000"/>
                        </a:spcBef>
                        <a:buClr>
                          <a:srgbClr val="122D4E"/>
                        </a:buClr>
                        <a:buSzPct val="85000"/>
                        <a:buFont typeface="Wingdings" pitchFamily="2" charset="2"/>
                        <a:buChar char="§"/>
                      </a:pPr>
                      <a:r>
                        <a:rPr lang="es-VE" sz="1200" dirty="0" smtClean="0"/>
                        <a:t>Comunicar la importancia del proyecto al resto de la organización y resolver conflictos y obstáculos que surjan</a:t>
                      </a:r>
                    </a:p>
                  </a:txBody>
                  <a:tcPr marL="100600" marR="100600" marT="103653" marB="103653" horzOverflow="overflow">
                    <a:lnL w="12700" cap="flat" cmpd="sng" algn="ctr">
                      <a:solidFill>
                        <a:schemeClr val="bg1"/>
                      </a:solidFill>
                      <a:prstDash val="solid"/>
                      <a:round/>
                      <a:headEnd type="none" w="med" len="med"/>
                      <a:tailEnd type="none" w="med" len="med"/>
                    </a:lnL>
                    <a:lnR cap="flat">
                      <a:noFill/>
                    </a:lnR>
                    <a:lnT>
                      <a:noFill/>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4858">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pPr>
                      <a:r>
                        <a:rPr kumimoji="0" lang="es-VE" sz="1200" b="1" i="0" u="none" strike="noStrike" cap="none" normalizeH="0" baseline="0" noProof="0" dirty="0" smtClean="0">
                          <a:ln>
                            <a:noFill/>
                          </a:ln>
                          <a:solidFill>
                            <a:schemeClr val="bg1"/>
                          </a:solidFill>
                          <a:effectLst/>
                          <a:latin typeface="Arial" pitchFamily="34" charset="0"/>
                          <a:cs typeface="Arial" pitchFamily="34" charset="0"/>
                        </a:rPr>
                        <a:t>Líder del Proyecto </a:t>
                      </a:r>
                    </a:p>
                  </a:txBody>
                  <a:tcPr marL="100600" marR="100600" marT="103653" marB="1036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287338" indent="-187325" defTabSz="762000" eaLnBrk="0" hangingPunct="0">
                        <a:lnSpc>
                          <a:spcPct val="90000"/>
                        </a:lnSpc>
                        <a:spcBef>
                          <a:spcPct val="30000"/>
                        </a:spcBef>
                        <a:buClr>
                          <a:srgbClr val="122D4E"/>
                        </a:buClr>
                        <a:buSzPct val="85000"/>
                        <a:buFont typeface="Wingdings" pitchFamily="2" charset="2"/>
                        <a:buChar char="§"/>
                      </a:pPr>
                      <a:r>
                        <a:rPr lang="es-VE" sz="1200" dirty="0" smtClean="0"/>
                        <a:t>Valida y acuerda el plan detallado de trabajo propuesto por el Gerente de Proyecto de </a:t>
                      </a:r>
                      <a:r>
                        <a:rPr lang="es-VE" sz="1200" dirty="0" err="1" smtClean="0"/>
                        <a:t>Deloitte</a:t>
                      </a:r>
                      <a:r>
                        <a:rPr lang="es-VE" sz="1200" dirty="0" smtClean="0"/>
                        <a:t> y apegado a la propuesta. Hace cumplir los tiempos de atención al proyecto de todos los usuarios finales designados, como parte del proyecto y de acuerdo al plan de trabajo</a:t>
                      </a:r>
                    </a:p>
                    <a:p>
                      <a:pPr marL="287338" indent="-187325" defTabSz="762000" eaLnBrk="0" hangingPunct="0">
                        <a:lnSpc>
                          <a:spcPct val="90000"/>
                        </a:lnSpc>
                        <a:spcBef>
                          <a:spcPct val="30000"/>
                        </a:spcBef>
                        <a:buClr>
                          <a:srgbClr val="122D4E"/>
                        </a:buClr>
                        <a:buSzPct val="85000"/>
                        <a:buFont typeface="Wingdings" pitchFamily="2" charset="2"/>
                        <a:buChar char="§"/>
                      </a:pPr>
                      <a:r>
                        <a:rPr lang="es-VE" sz="1200" dirty="0" smtClean="0"/>
                        <a:t>Obtiene y valida la información correspondiente a las cargas iníciales del sistema de acuerdo al tiempo, forma y consistencia de información indicadas por el consultor al inicio del proyecto. Además,</a:t>
                      </a:r>
                      <a:r>
                        <a:rPr lang="es-VE" sz="1200" baseline="0" dirty="0" smtClean="0"/>
                        <a:t> e</a:t>
                      </a:r>
                      <a:r>
                        <a:rPr lang="es-VE" sz="1200" dirty="0" smtClean="0"/>
                        <a:t>s el responsable de que los usuarios clave estén preparados con toda la información solicitada en las tareas indicadas</a:t>
                      </a:r>
                    </a:p>
                    <a:p>
                      <a:pPr marL="287338" indent="-187325" defTabSz="762000" eaLnBrk="0" hangingPunct="0">
                        <a:lnSpc>
                          <a:spcPct val="90000"/>
                        </a:lnSpc>
                        <a:spcBef>
                          <a:spcPct val="30000"/>
                        </a:spcBef>
                        <a:buClr>
                          <a:srgbClr val="122D4E"/>
                        </a:buClr>
                        <a:buSzPct val="85000"/>
                        <a:buFont typeface="Wingdings" pitchFamily="2" charset="2"/>
                        <a:buChar char="§"/>
                      </a:pPr>
                      <a:r>
                        <a:rPr lang="es-VE" sz="1200" dirty="0" smtClean="0"/>
                        <a:t>Revisa, valida y firma el cumplimiento de cada etapa del proyecto en los tiempos indicados en el plan de trabajo. Notifica al Consultor de </a:t>
                      </a:r>
                      <a:r>
                        <a:rPr lang="es-VE" sz="1200" dirty="0" err="1" smtClean="0"/>
                        <a:t>Deloitte</a:t>
                      </a:r>
                      <a:r>
                        <a:rPr lang="es-VE" sz="1200" dirty="0" smtClean="0"/>
                        <a:t> y al Gerente de Proyecto de </a:t>
                      </a:r>
                      <a:r>
                        <a:rPr lang="es-VE" sz="1200" dirty="0" err="1" smtClean="0"/>
                        <a:t>Deloitte</a:t>
                      </a:r>
                      <a:r>
                        <a:rPr lang="es-VE" sz="1200" dirty="0" smtClean="0"/>
                        <a:t> sobre cualquier riesgo o desviación en el plan de trabajo</a:t>
                      </a:r>
                    </a:p>
                    <a:p>
                      <a:pPr marL="287338" indent="-187325" defTabSz="762000" eaLnBrk="0" hangingPunct="0">
                        <a:lnSpc>
                          <a:spcPct val="90000"/>
                        </a:lnSpc>
                        <a:spcBef>
                          <a:spcPct val="30000"/>
                        </a:spcBef>
                        <a:buClr>
                          <a:srgbClr val="122D4E"/>
                        </a:buClr>
                        <a:buSzPct val="85000"/>
                        <a:buFont typeface="Wingdings" pitchFamily="2" charset="2"/>
                        <a:buChar char="§"/>
                      </a:pPr>
                      <a:r>
                        <a:rPr lang="es-VE" sz="1200" dirty="0" smtClean="0"/>
                        <a:t>Obtiene la firma de requerimientos de los usuarios clave de acuerdo al alcance de la propuesta. Prepara junto con los usuarios clave los casos de pruebas integrales. De igual forma,</a:t>
                      </a:r>
                      <a:r>
                        <a:rPr lang="es-VE" sz="1200" baseline="0" dirty="0" smtClean="0"/>
                        <a:t> o</a:t>
                      </a:r>
                      <a:r>
                        <a:rPr lang="es-VE" sz="1200" dirty="0" smtClean="0"/>
                        <a:t>btiene la firma de las pruebas del sistema con los usuarios de acuerdo a los requerimientos firmados. Asiste a las reuniones de avance que se definan en el plan de trabajo</a:t>
                      </a:r>
                    </a:p>
                  </a:txBody>
                  <a:tcPr marL="100600" marR="100600" marT="103653" marB="103653" horzOverflow="overflow">
                    <a:lnL w="12700" cap="flat" cmpd="sng" algn="ctr">
                      <a:solidFill>
                        <a:schemeClr val="bg1"/>
                      </a:solidFill>
                      <a:prstDash val="solid"/>
                      <a:round/>
                      <a:headEnd type="none" w="med" len="med"/>
                      <a:tailEnd type="none" w="med" len="med"/>
                    </a:lnL>
                    <a:lnR cap="flat">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255">
                <a:tc>
                  <a:txBody>
                    <a:bodyPr/>
                    <a:lstStyle/>
                    <a:p>
                      <a:pPr marL="0" marR="0" lvl="0" indent="0" algn="ctr" defTabSz="914400" rtl="0" eaLnBrk="0" fontAlgn="base" latinLnBrk="0" hangingPunct="0">
                        <a:lnSpc>
                          <a:spcPct val="100000"/>
                        </a:lnSpc>
                        <a:spcBef>
                          <a:spcPct val="100000"/>
                        </a:spcBef>
                        <a:spcAft>
                          <a:spcPct val="0"/>
                        </a:spcAft>
                        <a:buClrTx/>
                        <a:buSzTx/>
                        <a:buFont typeface="Arial" pitchFamily="34" charset="0"/>
                        <a:buNone/>
                        <a:tabLst/>
                      </a:pPr>
                      <a:r>
                        <a:rPr kumimoji="0" lang="es-VE" sz="1200" b="1" i="0" u="none" strike="noStrike" cap="none" normalizeH="0" baseline="0" noProof="0" dirty="0" smtClean="0">
                          <a:ln>
                            <a:noFill/>
                          </a:ln>
                          <a:solidFill>
                            <a:schemeClr val="bg1"/>
                          </a:solidFill>
                          <a:effectLst/>
                          <a:latin typeface="Arial" pitchFamily="34" charset="0"/>
                          <a:cs typeface="Arial" pitchFamily="34" charset="0"/>
                        </a:rPr>
                        <a:t>Usuarios Clave</a:t>
                      </a:r>
                    </a:p>
                  </a:txBody>
                  <a:tcPr marL="100600" marR="100600" marT="103653" marB="10365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A1DE"/>
                    </a:solidFill>
                  </a:tcPr>
                </a:tc>
                <a:tc>
                  <a:txBody>
                    <a:bodyPr/>
                    <a:lstStyle/>
                    <a:p>
                      <a:pPr marL="287338" marR="0" lvl="0" indent="-187325" algn="l" defTabSz="762000" rtl="0" eaLnBrk="0" fontAlgn="auto" latinLnBrk="0" hangingPunct="0">
                        <a:lnSpc>
                          <a:spcPct val="90000"/>
                        </a:lnSpc>
                        <a:spcBef>
                          <a:spcPct val="30000"/>
                        </a:spcBef>
                        <a:spcAft>
                          <a:spcPts val="0"/>
                        </a:spcAft>
                        <a:buClr>
                          <a:srgbClr val="122D4E"/>
                        </a:buClr>
                        <a:buSzPct val="85000"/>
                        <a:buFont typeface="Wingdings" pitchFamily="2" charset="2"/>
                        <a:buChar char="§"/>
                        <a:tabLst/>
                        <a:defRPr/>
                      </a:pPr>
                      <a:r>
                        <a:rPr lang="es-VE" sz="1200" dirty="0" smtClean="0"/>
                        <a:t>Preparar la información correspondiente a las cargas de data maestra y saldos iniciales de sistema así como cualquier</a:t>
                      </a:r>
                      <a:r>
                        <a:rPr lang="es-VE" sz="1200" baseline="0" dirty="0" smtClean="0"/>
                        <a:t> otro dato necesario para la configuración de la base de datos, en los instrumentos de recolección de datos proporcionados por </a:t>
                      </a:r>
                      <a:r>
                        <a:rPr lang="es-VE" sz="1200" baseline="0" dirty="0" err="1" smtClean="0"/>
                        <a:t>Deloitte</a:t>
                      </a:r>
                      <a:endParaRPr lang="es-VE" sz="1200" baseline="0" dirty="0" smtClean="0"/>
                    </a:p>
                    <a:p>
                      <a:pPr marL="287338" marR="0" lvl="0" indent="-187325" algn="l" defTabSz="762000" rtl="0" eaLnBrk="0" fontAlgn="auto" latinLnBrk="0" hangingPunct="0">
                        <a:lnSpc>
                          <a:spcPct val="90000"/>
                        </a:lnSpc>
                        <a:spcBef>
                          <a:spcPct val="30000"/>
                        </a:spcBef>
                        <a:spcAft>
                          <a:spcPts val="0"/>
                        </a:spcAft>
                        <a:buClr>
                          <a:srgbClr val="122D4E"/>
                        </a:buClr>
                        <a:buSzPct val="85000"/>
                        <a:buFont typeface="Wingdings" pitchFamily="2" charset="2"/>
                        <a:buChar char="§"/>
                        <a:tabLst/>
                        <a:defRPr/>
                      </a:pPr>
                      <a:r>
                        <a:rPr lang="es-VE" sz="1200" dirty="0" smtClean="0"/>
                        <a:t>Participar activamente en las sesiones</a:t>
                      </a:r>
                      <a:r>
                        <a:rPr lang="es-VE" sz="1200" baseline="0" dirty="0" smtClean="0"/>
                        <a:t> de levantamiento de información y de las pruebas integrales. Asistir a las capacitaciones y ser un ente multiplicador dentro de la organización del conocimiento adquirido</a:t>
                      </a:r>
                      <a:endParaRPr lang="es-VE" sz="1200" dirty="0" smtClean="0"/>
                    </a:p>
                  </a:txBody>
                  <a:tcPr marL="100600" marR="100600" marT="103653" marB="103653" horzOverflow="overflow">
                    <a:lnL w="12700" cap="flat" cmpd="sng" algn="ctr">
                      <a:solidFill>
                        <a:schemeClr val="bg1"/>
                      </a:solidFill>
                      <a:prstDash val="solid"/>
                      <a:round/>
                      <a:headEnd type="none" w="med" len="med"/>
                      <a:tailEnd type="none" w="med" len="med"/>
                    </a:lnL>
                    <a:lnR cap="flat">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70229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Premisas y Condiciones </a:t>
            </a:r>
            <a:endParaRPr lang="es-VE" dirty="0">
              <a:effectLst>
                <a:outerShdw blurRad="38100" dist="38100" dir="2700000" algn="tl">
                  <a:srgbClr val="000000">
                    <a:alpha val="43137"/>
                  </a:srgbClr>
                </a:outerShdw>
              </a:effectLst>
            </a:endParaRPr>
          </a:p>
        </p:txBody>
      </p:sp>
      <p:sp>
        <p:nvSpPr>
          <p:cNvPr id="33" name="Content Placeholder 2"/>
          <p:cNvSpPr>
            <a:spLocks noGrp="1"/>
          </p:cNvSpPr>
          <p:nvPr>
            <p:ph sz="quarter" idx="10"/>
          </p:nvPr>
        </p:nvSpPr>
        <p:spPr>
          <a:xfrm>
            <a:off x="469901" y="1115315"/>
            <a:ext cx="9163050" cy="5268887"/>
          </a:xfrm>
        </p:spPr>
        <p:txBody>
          <a:bodyPr/>
          <a:lstStyle/>
          <a:p>
            <a:pPr>
              <a:spcBef>
                <a:spcPts val="0"/>
              </a:spcBef>
            </a:pPr>
            <a:r>
              <a:rPr lang="es-ES" sz="1400" dirty="0">
                <a:latin typeface="Verdana" panose="020B0604030504040204" pitchFamily="34" charset="0"/>
                <a:ea typeface="Verdana" panose="020B0604030504040204" pitchFamily="34" charset="0"/>
                <a:cs typeface="Verdana" panose="020B0604030504040204" pitchFamily="34" charset="0"/>
              </a:rPr>
              <a:t>Con el objetivo del éxito de cada una de las actividades propuestas requerimos del cliente lo siguiente</a:t>
            </a:r>
            <a:r>
              <a:rPr lang="es-ES" sz="1400" dirty="0" smtClean="0">
                <a:latin typeface="Verdana" panose="020B0604030504040204" pitchFamily="34" charset="0"/>
                <a:ea typeface="Verdana" panose="020B0604030504040204" pitchFamily="34" charset="0"/>
                <a:cs typeface="Verdana" panose="020B0604030504040204" pitchFamily="34" charset="0"/>
              </a:rPr>
              <a:t>:</a:t>
            </a:r>
            <a:endParaRPr lang="es-ES" sz="1400" dirty="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r>
              <a:rPr lang="es-ES" sz="1400" b="0" dirty="0">
                <a:latin typeface="Verdana" panose="020B0604030504040204" pitchFamily="34" charset="0"/>
                <a:ea typeface="Verdana" panose="020B0604030504040204" pitchFamily="34" charset="0"/>
                <a:cs typeface="Verdana" panose="020B0604030504040204" pitchFamily="34" charset="0"/>
              </a:rPr>
              <a:t>Comprometerse con el proyecto, designando un grupo de personas calificadas que cuenten con el apoyo de la Dirección de la empresa y el tiempo suficiente, para atender y desahogar correcta y oportunamente cada una de las actividades programadas</a:t>
            </a:r>
            <a:r>
              <a:rPr lang="es-ES" sz="1400" b="0" dirty="0" smtClean="0">
                <a:latin typeface="Verdana" panose="020B0604030504040204" pitchFamily="34" charset="0"/>
                <a:ea typeface="Verdana" panose="020B0604030504040204" pitchFamily="34" charset="0"/>
                <a:cs typeface="Verdana" panose="020B0604030504040204" pitchFamily="34" charset="0"/>
              </a:rPr>
              <a:t>.</a:t>
            </a:r>
          </a:p>
          <a:p>
            <a:pPr marL="266700" lvl="1" algn="just">
              <a:spcBef>
                <a:spcPts val="0"/>
              </a:spcBef>
              <a:buClr>
                <a:schemeClr val="tx1"/>
              </a:buClr>
            </a:pPr>
            <a:endParaRPr lang="es-ES" sz="1400" b="0" dirty="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r>
              <a:rPr lang="es-ES" sz="1400" b="0" dirty="0">
                <a:latin typeface="Verdana" panose="020B0604030504040204" pitchFamily="34" charset="0"/>
                <a:ea typeface="Verdana" panose="020B0604030504040204" pitchFamily="34" charset="0"/>
                <a:cs typeface="Verdana" panose="020B0604030504040204" pitchFamily="34" charset="0"/>
              </a:rPr>
              <a:t>Informar oportunamente al personal involucrado, cuáles son los objetivos y alcances de este proyecto</a:t>
            </a:r>
            <a:r>
              <a:rPr lang="es-ES" sz="1400" b="0" dirty="0" smtClean="0">
                <a:latin typeface="Verdana" panose="020B0604030504040204" pitchFamily="34" charset="0"/>
                <a:ea typeface="Verdana" panose="020B0604030504040204" pitchFamily="34" charset="0"/>
                <a:cs typeface="Verdana" panose="020B0604030504040204" pitchFamily="34" charset="0"/>
              </a:rPr>
              <a:t>.</a:t>
            </a:r>
          </a:p>
          <a:p>
            <a:pPr marL="266700" lvl="1" algn="just">
              <a:spcBef>
                <a:spcPts val="0"/>
              </a:spcBef>
              <a:buClr>
                <a:schemeClr val="tx1"/>
              </a:buClr>
            </a:pPr>
            <a:endParaRPr lang="es-ES" sz="1400" b="0" dirty="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r>
              <a:rPr lang="es-ES" sz="1400" b="0" dirty="0">
                <a:latin typeface="Verdana" panose="020B0604030504040204" pitchFamily="34" charset="0"/>
                <a:ea typeface="Verdana" panose="020B0604030504040204" pitchFamily="34" charset="0"/>
                <a:cs typeface="Verdana" panose="020B0604030504040204" pitchFamily="34" charset="0"/>
              </a:rPr>
              <a:t>Capacitar a su personal en ambiente y herramientas Windows, así como en la operación cotidiana de su red local. (Manejo y administración de archivos e impresoras, etc</a:t>
            </a:r>
            <a:r>
              <a:rPr lang="es-ES" sz="1400" b="0" dirty="0" smtClean="0">
                <a:latin typeface="Verdana" panose="020B0604030504040204" pitchFamily="34" charset="0"/>
                <a:ea typeface="Verdana" panose="020B0604030504040204" pitchFamily="34" charset="0"/>
                <a:cs typeface="Verdana" panose="020B0604030504040204" pitchFamily="34" charset="0"/>
              </a:rPr>
              <a:t>.).</a:t>
            </a:r>
          </a:p>
          <a:p>
            <a:pPr marL="266700" lvl="1" algn="just">
              <a:spcBef>
                <a:spcPts val="0"/>
              </a:spcBef>
              <a:buClr>
                <a:schemeClr val="tx1"/>
              </a:buClr>
            </a:pPr>
            <a:endParaRPr lang="es-ES" sz="1400" b="0" dirty="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r>
              <a:rPr lang="es-ES" sz="1400" b="0" dirty="0">
                <a:latin typeface="Verdana" panose="020B0604030504040204" pitchFamily="34" charset="0"/>
                <a:ea typeface="Verdana" panose="020B0604030504040204" pitchFamily="34" charset="0"/>
                <a:cs typeface="Verdana" panose="020B0604030504040204" pitchFamily="34" charset="0"/>
              </a:rPr>
              <a:t>Apegarse y respetar la programación de la agenda de actividades, reuniones de trabajo, sesiones de capacitación y en general a cada una de las actividades detalladas en el Plan de trabajo establecido</a:t>
            </a:r>
            <a:r>
              <a:rPr lang="es-ES" sz="1400" b="0" dirty="0" smtClean="0">
                <a:latin typeface="Verdana" panose="020B0604030504040204" pitchFamily="34" charset="0"/>
                <a:ea typeface="Verdana" panose="020B0604030504040204" pitchFamily="34" charset="0"/>
                <a:cs typeface="Verdana" panose="020B0604030504040204" pitchFamily="34" charset="0"/>
              </a:rPr>
              <a:t>.</a:t>
            </a:r>
          </a:p>
          <a:p>
            <a:pPr marL="266700" lvl="1" algn="just">
              <a:spcBef>
                <a:spcPts val="0"/>
              </a:spcBef>
              <a:buClr>
                <a:schemeClr val="tx1"/>
              </a:buClr>
            </a:pPr>
            <a:endParaRPr lang="es-ES" sz="1400" b="0" dirty="0" smtClean="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r>
              <a:rPr lang="es-ES" sz="1400" b="0" dirty="0">
                <a:latin typeface="Verdana" panose="020B0604030504040204" pitchFamily="34" charset="0"/>
                <a:ea typeface="Verdana" panose="020B0604030504040204" pitchFamily="34" charset="0"/>
                <a:cs typeface="Verdana" panose="020B0604030504040204" pitchFamily="34" charset="0"/>
              </a:rPr>
              <a:t>Solicitar y motivar la activa participación del personal asignado al proyecto y en general de las áreas involucradas en el proceso y la actividad</a:t>
            </a:r>
            <a:r>
              <a:rPr lang="es-ES" sz="1400" b="0" dirty="0" smtClean="0">
                <a:latin typeface="Verdana" panose="020B0604030504040204" pitchFamily="34" charset="0"/>
                <a:ea typeface="Verdana" panose="020B0604030504040204" pitchFamily="34" charset="0"/>
                <a:cs typeface="Verdana" panose="020B0604030504040204" pitchFamily="34" charset="0"/>
              </a:rPr>
              <a:t>.</a:t>
            </a:r>
          </a:p>
          <a:p>
            <a:pPr marL="266700" lvl="1" algn="just">
              <a:spcBef>
                <a:spcPts val="0"/>
              </a:spcBef>
              <a:buClr>
                <a:schemeClr val="tx1"/>
              </a:buClr>
            </a:pPr>
            <a:endParaRPr lang="es-ES" sz="1400" b="0" dirty="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endParaRPr lang="es-ES" sz="1400" b="0" dirty="0">
              <a:latin typeface="Verdana" panose="020B0604030504040204" pitchFamily="34" charset="0"/>
              <a:ea typeface="Verdana" panose="020B0604030504040204" pitchFamily="34" charset="0"/>
              <a:cs typeface="Verdana" panose="020B0604030504040204" pitchFamily="34" charset="0"/>
            </a:endParaRPr>
          </a:p>
        </p:txBody>
      </p:sp>
      <p:sp>
        <p:nvSpPr>
          <p:cNvPr id="37" name="Text Placeholder 3"/>
          <p:cNvSpPr>
            <a:spLocks noGrp="1"/>
          </p:cNvSpPr>
          <p:nvPr>
            <p:ph type="body" sz="quarter" idx="13"/>
          </p:nvPr>
        </p:nvSpPr>
        <p:spPr>
          <a:xfrm>
            <a:off x="469901" y="736688"/>
            <a:ext cx="9163050" cy="757255"/>
          </a:xfrm>
        </p:spPr>
        <p:txBody>
          <a:bodyPr/>
          <a:lstStyle/>
          <a:p>
            <a:r>
              <a:rPr lang="es-VE" dirty="0" smtClean="0"/>
              <a:t>Premisas</a:t>
            </a:r>
            <a:endParaRPr lang="es-VE" dirty="0"/>
          </a:p>
        </p:txBody>
      </p:sp>
      <p:sp>
        <p:nvSpPr>
          <p:cNvPr id="38"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39"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0"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41"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2"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Premisas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4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1998286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Premisas y Condiciones </a:t>
            </a:r>
            <a:endParaRPr lang="es-VE" dirty="0">
              <a:effectLst>
                <a:outerShdw blurRad="38100" dist="38100" dir="2700000" algn="tl">
                  <a:srgbClr val="000000">
                    <a:alpha val="43137"/>
                  </a:srgbClr>
                </a:outerShdw>
              </a:effectLst>
            </a:endParaRPr>
          </a:p>
        </p:txBody>
      </p:sp>
      <p:sp>
        <p:nvSpPr>
          <p:cNvPr id="33" name="Content Placeholder 2"/>
          <p:cNvSpPr>
            <a:spLocks noGrp="1"/>
          </p:cNvSpPr>
          <p:nvPr>
            <p:ph sz="quarter" idx="10"/>
          </p:nvPr>
        </p:nvSpPr>
        <p:spPr>
          <a:xfrm>
            <a:off x="469901" y="865213"/>
            <a:ext cx="9163050" cy="5268887"/>
          </a:xfrm>
        </p:spPr>
        <p:txBody>
          <a:bodyPr/>
          <a:lstStyle/>
          <a:p>
            <a:pPr>
              <a:spcBef>
                <a:spcPts val="0"/>
              </a:spcBef>
            </a:pPr>
            <a:endParaRPr lang="es-ES" sz="1400" dirty="0" smtClean="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r>
              <a:rPr lang="es-ES" sz="1400" b="0" dirty="0" smtClean="0">
                <a:latin typeface="Verdana" panose="020B0604030504040204" pitchFamily="34" charset="0"/>
                <a:ea typeface="Verdana" panose="020B0604030504040204" pitchFamily="34" charset="0"/>
                <a:cs typeface="Verdana" panose="020B0604030504040204" pitchFamily="34" charset="0"/>
              </a:rPr>
              <a:t>Proveer </a:t>
            </a:r>
            <a:r>
              <a:rPr lang="es-ES" sz="1400" b="0" dirty="0">
                <a:latin typeface="Verdana" panose="020B0604030504040204" pitchFamily="34" charset="0"/>
                <a:ea typeface="Verdana" panose="020B0604030504040204" pitchFamily="34" charset="0"/>
                <a:cs typeface="Verdana" panose="020B0604030504040204" pitchFamily="34" charset="0"/>
              </a:rPr>
              <a:t>el medio ambiente adecuado para la operación confiable del sistema, es decir, Servidores, estaciones de trabajo, red local (LAN), etc., que cubran con las especificaciones técnicas solicitadas. Estaciones de trabajo con </a:t>
            </a:r>
            <a:r>
              <a:rPr lang="es-ES" sz="1400" b="0" dirty="0" err="1">
                <a:latin typeface="Verdana" panose="020B0604030504040204" pitchFamily="34" charset="0"/>
                <a:ea typeface="Verdana" panose="020B0604030504040204" pitchFamily="34" charset="0"/>
                <a:cs typeface="Verdana" panose="020B0604030504040204" pitchFamily="34" charset="0"/>
              </a:rPr>
              <a:t>Addon´s</a:t>
            </a:r>
            <a:r>
              <a:rPr lang="es-ES" sz="1400" b="0" dirty="0">
                <a:latin typeface="Verdana" panose="020B0604030504040204" pitchFamily="34" charset="0"/>
                <a:ea typeface="Verdana" panose="020B0604030504040204" pitchFamily="34" charset="0"/>
                <a:cs typeface="Verdana" panose="020B0604030504040204" pitchFamily="34" charset="0"/>
              </a:rPr>
              <a:t> no menor a 4GB de RAM reconocidos por el Sistema operativo 64 bits</a:t>
            </a:r>
            <a:r>
              <a:rPr lang="es-ES" sz="1400" b="0" dirty="0" smtClean="0">
                <a:latin typeface="Verdana" panose="020B0604030504040204" pitchFamily="34" charset="0"/>
                <a:ea typeface="Verdana" panose="020B0604030504040204" pitchFamily="34" charset="0"/>
                <a:cs typeface="Verdana" panose="020B0604030504040204" pitchFamily="34" charset="0"/>
              </a:rPr>
              <a:t>.</a:t>
            </a:r>
          </a:p>
          <a:p>
            <a:pPr marL="266700" lvl="1" algn="just">
              <a:spcBef>
                <a:spcPts val="0"/>
              </a:spcBef>
              <a:buClr>
                <a:schemeClr val="tx1"/>
              </a:buClr>
            </a:pPr>
            <a:endParaRPr lang="es-ES" sz="1400" b="0" dirty="0" smtClean="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r>
              <a:rPr lang="es-ES" sz="1400" b="0" dirty="0">
                <a:latin typeface="Verdana" panose="020B0604030504040204" pitchFamily="34" charset="0"/>
                <a:ea typeface="Verdana" panose="020B0604030504040204" pitchFamily="34" charset="0"/>
                <a:cs typeface="Verdana" panose="020B0604030504040204" pitchFamily="34" charset="0"/>
              </a:rPr>
              <a:t>Asegurar la integridad y confiabilidad de los datos que serán integrados en las distintas actividades</a:t>
            </a:r>
            <a:r>
              <a:rPr lang="es-ES" sz="1400" b="0" dirty="0" smtClean="0">
                <a:latin typeface="Verdana" panose="020B0604030504040204" pitchFamily="34" charset="0"/>
                <a:ea typeface="Verdana" panose="020B0604030504040204" pitchFamily="34" charset="0"/>
                <a:cs typeface="Verdana" panose="020B0604030504040204" pitchFamily="34" charset="0"/>
              </a:rPr>
              <a:t>.</a:t>
            </a:r>
          </a:p>
          <a:p>
            <a:pPr marL="552450" lvl="1" indent="-285750" algn="just">
              <a:spcBef>
                <a:spcPts val="0"/>
              </a:spcBef>
              <a:buClr>
                <a:schemeClr val="tx1"/>
              </a:buClr>
              <a:buFont typeface="Arial" panose="020B0604020202020204" pitchFamily="34" charset="0"/>
              <a:buChar char="•"/>
            </a:pPr>
            <a:endParaRPr lang="es-ES" sz="1400" b="0" dirty="0" smtClean="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r>
              <a:rPr lang="es-ES" sz="1400" b="0" dirty="0" smtClean="0">
                <a:latin typeface="Verdana" panose="020B0604030504040204" pitchFamily="34" charset="0"/>
                <a:ea typeface="Verdana" panose="020B0604030504040204" pitchFamily="34" charset="0"/>
                <a:cs typeface="Verdana" panose="020B0604030504040204" pitchFamily="34" charset="0"/>
              </a:rPr>
              <a:t>Apegarse </a:t>
            </a:r>
            <a:r>
              <a:rPr lang="es-ES" sz="1400" b="0" dirty="0">
                <a:latin typeface="Verdana" panose="020B0604030504040204" pitchFamily="34" charset="0"/>
                <a:ea typeface="Verdana" panose="020B0604030504040204" pitchFamily="34" charset="0"/>
                <a:cs typeface="Verdana" panose="020B0604030504040204" pitchFamily="34" charset="0"/>
              </a:rPr>
              <a:t>a las políticas y procedimientos definidos conjuntamente, para asegurar una operación confiable de los procesos automatizados</a:t>
            </a:r>
            <a:r>
              <a:rPr lang="es-ES" sz="1400" b="0" dirty="0" smtClean="0">
                <a:latin typeface="Verdana" panose="020B0604030504040204" pitchFamily="34" charset="0"/>
                <a:ea typeface="Verdana" panose="020B0604030504040204" pitchFamily="34" charset="0"/>
                <a:cs typeface="Verdana" panose="020B0604030504040204" pitchFamily="34" charset="0"/>
              </a:rPr>
              <a:t>.</a:t>
            </a:r>
          </a:p>
          <a:p>
            <a:pPr marL="266700" lvl="1" algn="just">
              <a:spcBef>
                <a:spcPts val="0"/>
              </a:spcBef>
              <a:buClr>
                <a:schemeClr val="tx1"/>
              </a:buClr>
            </a:pPr>
            <a:endParaRPr lang="es-ES" sz="1400" b="0" dirty="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r>
              <a:rPr lang="es-ES" sz="1400" b="0" dirty="0">
                <a:latin typeface="Verdana" panose="020B0604030504040204" pitchFamily="34" charset="0"/>
                <a:ea typeface="Verdana" panose="020B0604030504040204" pitchFamily="34" charset="0"/>
                <a:cs typeface="Verdana" panose="020B0604030504040204" pitchFamily="34" charset="0"/>
              </a:rPr>
              <a:t>El documento de planificación es vital, para seguimiento y control de las actividades</a:t>
            </a:r>
            <a:r>
              <a:rPr lang="es-ES" sz="1400" b="0" dirty="0" smtClean="0">
                <a:latin typeface="Verdana" panose="020B0604030504040204" pitchFamily="34" charset="0"/>
                <a:ea typeface="Verdana" panose="020B0604030504040204" pitchFamily="34" charset="0"/>
                <a:cs typeface="Verdana" panose="020B0604030504040204" pitchFamily="34" charset="0"/>
              </a:rPr>
              <a:t>.</a:t>
            </a:r>
          </a:p>
          <a:p>
            <a:pPr marL="266700" lvl="1" algn="just">
              <a:spcBef>
                <a:spcPts val="0"/>
              </a:spcBef>
              <a:buClr>
                <a:schemeClr val="tx1"/>
              </a:buClr>
            </a:pPr>
            <a:endParaRPr lang="es-ES" sz="1400" b="0" dirty="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r>
              <a:rPr lang="es-ES" sz="1400" b="0" dirty="0">
                <a:latin typeface="Verdana" panose="020B0604030504040204" pitchFamily="34" charset="0"/>
                <a:ea typeface="Verdana" panose="020B0604030504040204" pitchFamily="34" charset="0"/>
                <a:cs typeface="Verdana" panose="020B0604030504040204" pitchFamily="34" charset="0"/>
              </a:rPr>
              <a:t>La calidad del trabajo efectuado es condición primaria para la atención de nuestros clientes</a:t>
            </a:r>
            <a:r>
              <a:rPr lang="es-ES" sz="1400" b="0" dirty="0" smtClean="0">
                <a:latin typeface="Verdana" panose="020B0604030504040204" pitchFamily="34" charset="0"/>
                <a:ea typeface="Verdana" panose="020B0604030504040204" pitchFamily="34" charset="0"/>
                <a:cs typeface="Verdana" panose="020B0604030504040204" pitchFamily="34" charset="0"/>
              </a:rPr>
              <a:t>.</a:t>
            </a:r>
          </a:p>
          <a:p>
            <a:pPr marL="266700" lvl="1" algn="just">
              <a:spcBef>
                <a:spcPts val="0"/>
              </a:spcBef>
              <a:buClr>
                <a:schemeClr val="tx1"/>
              </a:buClr>
            </a:pPr>
            <a:endParaRPr lang="es-ES" sz="1400" b="0" dirty="0">
              <a:latin typeface="Verdana" panose="020B0604030504040204" pitchFamily="34" charset="0"/>
              <a:ea typeface="Verdana" panose="020B0604030504040204" pitchFamily="34" charset="0"/>
              <a:cs typeface="Verdana" panose="020B0604030504040204" pitchFamily="34" charset="0"/>
            </a:endParaRPr>
          </a:p>
          <a:p>
            <a:pPr marL="552450" lvl="1" indent="-285750" algn="just">
              <a:spcBef>
                <a:spcPts val="0"/>
              </a:spcBef>
              <a:buClr>
                <a:schemeClr val="tx1"/>
              </a:buClr>
              <a:buFont typeface="Arial" panose="020B0604020202020204" pitchFamily="34" charset="0"/>
              <a:buChar char="•"/>
            </a:pPr>
            <a:r>
              <a:rPr lang="es-ES" sz="1400" b="0" dirty="0">
                <a:latin typeface="Verdana" panose="020B0604030504040204" pitchFamily="34" charset="0"/>
                <a:ea typeface="Verdana" panose="020B0604030504040204" pitchFamily="34" charset="0"/>
                <a:cs typeface="Verdana" panose="020B0604030504040204" pitchFamily="34" charset="0"/>
              </a:rPr>
              <a:t>Las etapas se consideran culminadas al momento de aceptación o firma del líder de proyecto del cliente. En caso de no tener respuesta por parte del cliente se consideran culminadas al cumplir un lapso de 5 días.</a:t>
            </a:r>
          </a:p>
          <a:p>
            <a:pPr marL="552450" lvl="1" indent="-285750" algn="just">
              <a:spcBef>
                <a:spcPts val="0"/>
              </a:spcBef>
              <a:buClr>
                <a:schemeClr val="tx1"/>
              </a:buClr>
              <a:buFont typeface="Arial" panose="020B0604020202020204" pitchFamily="34" charset="0"/>
              <a:buChar char="•"/>
            </a:pPr>
            <a:endParaRPr lang="es-ES" sz="1400" b="0"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 Placeholder 3"/>
          <p:cNvSpPr>
            <a:spLocks noGrp="1"/>
          </p:cNvSpPr>
          <p:nvPr>
            <p:ph type="body" sz="quarter" idx="13"/>
          </p:nvPr>
        </p:nvSpPr>
        <p:spPr>
          <a:xfrm>
            <a:off x="469901" y="736688"/>
            <a:ext cx="9163050" cy="757255"/>
          </a:xfrm>
        </p:spPr>
        <p:txBody>
          <a:bodyPr/>
          <a:lstStyle/>
          <a:p>
            <a:r>
              <a:rPr lang="es-VE" dirty="0" smtClean="0"/>
              <a:t>Premisas</a:t>
            </a:r>
            <a:endParaRPr lang="es-VE" dirty="0"/>
          </a:p>
        </p:txBody>
      </p:sp>
      <p:sp>
        <p:nvSpPr>
          <p:cNvPr id="31"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32"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7"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38"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9"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Premisas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40"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1"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2"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3"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602302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Premisas y Condiciones </a:t>
            </a:r>
            <a:endParaRPr lang="es-VE" dirty="0">
              <a:effectLst>
                <a:outerShdw blurRad="38100" dist="38100" dir="2700000" algn="tl">
                  <a:srgbClr val="000000">
                    <a:alpha val="43137"/>
                  </a:srgbClr>
                </a:outerShdw>
              </a:effectLst>
            </a:endParaRPr>
          </a:p>
        </p:txBody>
      </p:sp>
      <p:sp>
        <p:nvSpPr>
          <p:cNvPr id="14" name="Text Placeholder 3"/>
          <p:cNvSpPr>
            <a:spLocks noGrp="1"/>
          </p:cNvSpPr>
          <p:nvPr>
            <p:ph type="body" sz="quarter" idx="13"/>
          </p:nvPr>
        </p:nvSpPr>
        <p:spPr>
          <a:xfrm>
            <a:off x="469901" y="736688"/>
            <a:ext cx="9163050" cy="757255"/>
          </a:xfrm>
        </p:spPr>
        <p:txBody>
          <a:bodyPr/>
          <a:lstStyle/>
          <a:p>
            <a:r>
              <a:rPr lang="es-VE" dirty="0" smtClean="0"/>
              <a:t>Condiciones</a:t>
            </a:r>
            <a:endParaRPr lang="es-VE" dirty="0"/>
          </a:p>
        </p:txBody>
      </p:sp>
      <p:graphicFrame>
        <p:nvGraphicFramePr>
          <p:cNvPr id="16" name="Chart Placeholder 18"/>
          <p:cNvGraphicFramePr>
            <a:graphicFrameLocks/>
          </p:cNvGraphicFramePr>
          <p:nvPr>
            <p:extLst>
              <p:ext uri="{D42A27DB-BD31-4B8C-83A1-F6EECF244321}">
                <p14:modId xmlns:p14="http://schemas.microsoft.com/office/powerpoint/2010/main" val="4176122873"/>
              </p:ext>
            </p:extLst>
          </p:nvPr>
        </p:nvGraphicFramePr>
        <p:xfrm>
          <a:off x="469901" y="1248573"/>
          <a:ext cx="9274174" cy="4930695"/>
        </p:xfrm>
        <a:graphic>
          <a:graphicData uri="http://schemas.openxmlformats.org/drawingml/2006/table">
            <a:tbl>
              <a:tblPr firstRow="1" bandRow="1">
                <a:tableStyleId>{5C22544A-7EE6-4342-B048-85BDC9FD1C3A}</a:tableStyleId>
              </a:tblPr>
              <a:tblGrid>
                <a:gridCol w="2419350">
                  <a:extLst>
                    <a:ext uri="{9D8B030D-6E8A-4147-A177-3AD203B41FA5}">
                      <a16:colId xmlns:a16="http://schemas.microsoft.com/office/drawing/2014/main" val="20000"/>
                    </a:ext>
                  </a:extLst>
                </a:gridCol>
                <a:gridCol w="6854824">
                  <a:extLst>
                    <a:ext uri="{9D8B030D-6E8A-4147-A177-3AD203B41FA5}">
                      <a16:colId xmlns:a16="http://schemas.microsoft.com/office/drawing/2014/main" val="20001"/>
                    </a:ext>
                  </a:extLst>
                </a:gridCol>
              </a:tblGrid>
              <a:tr h="545355">
                <a:tc>
                  <a:txBody>
                    <a:bodyPr/>
                    <a:lstStyle/>
                    <a:p>
                      <a:pPr marL="0" indent="0">
                        <a:lnSpc>
                          <a:spcPct val="110000"/>
                        </a:lnSpc>
                        <a:buFont typeface="Arial" panose="020B0604020202020204" pitchFamily="34" charset="0"/>
                        <a:buNone/>
                      </a:pPr>
                      <a:r>
                        <a:rPr lang="en-US" sz="1200" b="1" dirty="0" err="1" smtClean="0">
                          <a:solidFill>
                            <a:schemeClr val="accent1"/>
                          </a:solidFill>
                          <a:latin typeface="+mn-lt"/>
                        </a:rPr>
                        <a:t>Apartados</a:t>
                      </a:r>
                      <a:endParaRPr lang="en-US" sz="1200" b="1" dirty="0">
                        <a:solidFill>
                          <a:schemeClr val="accent1"/>
                        </a:solidFill>
                        <a:latin typeface="+mn-lt"/>
                      </a:endParaRPr>
                    </a:p>
                  </a:txBody>
                  <a:tcPr marL="91561" marR="91561" marT="91440" marB="91440" anchor="ctr">
                    <a:lnL w="5715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200" b="1" dirty="0" err="1" smtClean="0">
                          <a:solidFill>
                            <a:schemeClr val="accent1"/>
                          </a:solidFill>
                          <a:latin typeface="+mn-lt"/>
                        </a:rPr>
                        <a:t>Condiciones</a:t>
                      </a:r>
                      <a:endParaRPr lang="en-GB" sz="1200" b="1" dirty="0">
                        <a:solidFill>
                          <a:schemeClr val="accent1"/>
                        </a:solidFill>
                        <a:latin typeface="+mn-lt"/>
                      </a:endParaRPr>
                    </a:p>
                  </a:txBody>
                  <a:tcPr marL="91561" marR="91561" marT="91440" marB="91440" anchor="ctr">
                    <a:lnL w="6350" cap="flat" cmpd="sng" algn="ctr">
                      <a:solidFill>
                        <a:schemeClr val="bg1"/>
                      </a:solidFill>
                      <a:prstDash val="solid"/>
                      <a:round/>
                      <a:headEnd type="none" w="med" len="med"/>
                      <a:tailEnd type="none" w="med" len="med"/>
                    </a:lnL>
                    <a:lnR w="57150" cap="flat" cmpd="sng" algn="ctr">
                      <a:noFill/>
                      <a:prstDash val="solid"/>
                      <a:round/>
                      <a:headEnd type="none" w="med" len="med"/>
                      <a:tailEnd type="none" w="med" len="med"/>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83404">
                <a:tc>
                  <a:txBody>
                    <a:bodyPr/>
                    <a:lstStyle/>
                    <a:p>
                      <a:pPr marL="0" indent="0" algn="l">
                        <a:lnSpc>
                          <a:spcPct val="110000"/>
                        </a:lnSpc>
                        <a:spcBef>
                          <a:spcPts val="300"/>
                        </a:spcBef>
                        <a:spcAft>
                          <a:spcPts val="600"/>
                        </a:spcAft>
                        <a:buFont typeface="Arial" panose="020B0604020202020204" pitchFamily="34" charset="0"/>
                        <a:buNone/>
                      </a:pPr>
                      <a:r>
                        <a:rPr lang="en-US" sz="1100" b="1" dirty="0" err="1" smtClean="0">
                          <a:solidFill>
                            <a:schemeClr val="tx1"/>
                          </a:solidFill>
                          <a:latin typeface="+mn-lt"/>
                        </a:rPr>
                        <a:t>Tiempo</a:t>
                      </a:r>
                      <a:r>
                        <a:rPr lang="en-US" sz="1100" b="1" dirty="0" smtClean="0">
                          <a:solidFill>
                            <a:schemeClr val="tx1"/>
                          </a:solidFill>
                          <a:latin typeface="+mn-lt"/>
                        </a:rPr>
                        <a:t> de </a:t>
                      </a:r>
                      <a:r>
                        <a:rPr lang="en-US" sz="1100" b="1" dirty="0" err="1" smtClean="0">
                          <a:solidFill>
                            <a:schemeClr val="tx1"/>
                          </a:solidFill>
                          <a:latin typeface="+mn-lt"/>
                        </a:rPr>
                        <a:t>entrega</a:t>
                      </a:r>
                      <a:endParaRPr lang="en-US" sz="1100" b="1"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s-E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Es determinado por el levantamiento de información. Se estiman 26</a:t>
                      </a:r>
                      <a:r>
                        <a:rPr lang="es-ES" sz="11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semanas</a:t>
                      </a:r>
                      <a:r>
                        <a:rPr lang="es-E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de</a:t>
                      </a:r>
                      <a:r>
                        <a:rPr lang="es-ES" sz="110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desarrollo</a:t>
                      </a:r>
                      <a:r>
                        <a:rPr lang="es-E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100" b="0"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9800">
                <a:tc>
                  <a:txBody>
                    <a:bodyPr/>
                    <a:lstStyle/>
                    <a:p>
                      <a:pPr marL="0" indent="0" algn="l">
                        <a:lnSpc>
                          <a:spcPct val="110000"/>
                        </a:lnSpc>
                        <a:spcBef>
                          <a:spcPts val="300"/>
                        </a:spcBef>
                        <a:spcAft>
                          <a:spcPts val="600"/>
                        </a:spcAft>
                        <a:buFont typeface="Arial" panose="020B0604020202020204" pitchFamily="34" charset="0"/>
                        <a:buNone/>
                      </a:pPr>
                      <a:r>
                        <a:rPr lang="en-US" sz="1100" b="1" dirty="0" err="1" smtClean="0">
                          <a:solidFill>
                            <a:schemeClr val="tx1"/>
                          </a:solidFill>
                          <a:latin typeface="+mn-lt"/>
                        </a:rPr>
                        <a:t>Garantía</a:t>
                      </a:r>
                      <a:endParaRPr lang="en-US" sz="1100" b="1"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just" defTabSz="914400" rtl="0" eaLnBrk="1" fontAlgn="auto" latinLnBrk="0" hangingPunct="1">
                        <a:lnSpc>
                          <a:spcPct val="100000"/>
                        </a:lnSpc>
                        <a:spcBef>
                          <a:spcPts val="300"/>
                        </a:spcBef>
                        <a:spcAft>
                          <a:spcPts val="0"/>
                        </a:spcAft>
                        <a:buClrTx/>
                        <a:buSzPct val="100000"/>
                        <a:buFont typeface="Arial"/>
                        <a:buNone/>
                        <a:tabLst/>
                        <a:defRPr/>
                      </a:pPr>
                      <a:r>
                        <a:rPr lang="es-VE"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Los entregables de este requerimiento, tienen la garantía de </a:t>
                      </a:r>
                      <a:r>
                        <a:rPr lang="es-VE" sz="11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Deloitte</a:t>
                      </a:r>
                      <a:r>
                        <a:rPr lang="es-VE"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esta garantía está incluida en el costo y cubren treinta (30) días hábiles después de la entrega. Luego el soporte será cobrado de acuerdo a la modalidad acordada con el cliente.</a:t>
                      </a:r>
                      <a:endParaRPr lang="en-US" sz="1100" b="0" kern="1200" dirty="0">
                        <a:solidFill>
                          <a:schemeClr val="tx1"/>
                        </a:solidFill>
                        <a:latin typeface="+mn-lt"/>
                        <a:ea typeface="+mn-ea"/>
                        <a:cs typeface="+mn-cs"/>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578172">
                <a:tc>
                  <a:txBody>
                    <a:bodyPr/>
                    <a:lstStyle/>
                    <a:p>
                      <a:pPr marL="0" indent="0" algn="l">
                        <a:lnSpc>
                          <a:spcPct val="110000"/>
                        </a:lnSpc>
                        <a:spcBef>
                          <a:spcPts val="300"/>
                        </a:spcBef>
                        <a:spcAft>
                          <a:spcPts val="600"/>
                        </a:spcAft>
                        <a:buFont typeface="Arial" panose="020B0604020202020204" pitchFamily="34" charset="0"/>
                        <a:buNone/>
                      </a:pPr>
                      <a:r>
                        <a:rPr lang="en-US" sz="1100" b="1" dirty="0" err="1" smtClean="0">
                          <a:solidFill>
                            <a:schemeClr val="tx1"/>
                          </a:solidFill>
                          <a:latin typeface="+mn-lt"/>
                        </a:rPr>
                        <a:t>Pruebas</a:t>
                      </a:r>
                      <a:endParaRPr lang="en-US" sz="1100" b="1"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lnSpc>
                          <a:spcPct val="100000"/>
                        </a:lnSpc>
                        <a:spcBef>
                          <a:spcPts val="0"/>
                        </a:spcBef>
                      </a:pPr>
                      <a:r>
                        <a:rPr lang="es-E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Las pruebas sobre desarrollos de nuevos requerimientos serán completadas en un máximo de treinta (30) días hábiles luego de la instalación.</a:t>
                      </a:r>
                    </a:p>
                    <a:p>
                      <a:pPr algn="just">
                        <a:lnSpc>
                          <a:spcPct val="100000"/>
                        </a:lnSpc>
                        <a:spcBef>
                          <a:spcPts val="0"/>
                        </a:spcBef>
                      </a:pPr>
                      <a:endParaRPr lang="es-E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just">
                        <a:lnSpc>
                          <a:spcPct val="100000"/>
                        </a:lnSpc>
                        <a:spcBef>
                          <a:spcPts val="0"/>
                        </a:spcBef>
                      </a:pPr>
                      <a:r>
                        <a:rPr lang="es-E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Las pruebas se realizarán para asegurar el cumplimiento del alcance inicial acordado:</a:t>
                      </a:r>
                    </a:p>
                    <a:p>
                      <a:pPr algn="just">
                        <a:lnSpc>
                          <a:spcPct val="100000"/>
                        </a:lnSpc>
                        <a:spcBef>
                          <a:spcPts val="0"/>
                        </a:spcBef>
                      </a:pPr>
                      <a:endParaRPr lang="es-E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171450" indent="-171450" algn="just">
                        <a:lnSpc>
                          <a:spcPct val="100000"/>
                        </a:lnSpc>
                        <a:spcBef>
                          <a:spcPts val="0"/>
                        </a:spcBef>
                        <a:buFont typeface="Arial" panose="020B0604020202020204" pitchFamily="34" charset="0"/>
                        <a:buChar char="•"/>
                      </a:pPr>
                      <a:r>
                        <a:rPr lang="es-E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 instalación de la aplicación será realizada de forma remota.</a:t>
                      </a:r>
                    </a:p>
                    <a:p>
                      <a:pPr marL="171450" indent="-171450" algn="just">
                        <a:lnSpc>
                          <a:spcPct val="100000"/>
                        </a:lnSpc>
                        <a:spcBef>
                          <a:spcPts val="0"/>
                        </a:spcBef>
                        <a:buFont typeface="Arial" panose="020B0604020202020204" pitchFamily="34" charset="0"/>
                        <a:buChar char="•"/>
                      </a:pPr>
                      <a:r>
                        <a:rPr lang="es-E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Cualquier modificación que esté fuera del alcance acordado será considerado como un delta y será cotizado por separado.</a:t>
                      </a:r>
                    </a:p>
                    <a:p>
                      <a:pPr marL="171450" indent="-171450" algn="just">
                        <a:lnSpc>
                          <a:spcPct val="100000"/>
                        </a:lnSpc>
                        <a:spcBef>
                          <a:spcPts val="0"/>
                        </a:spcBef>
                        <a:buFont typeface="Arial" panose="020B0604020202020204" pitchFamily="34" charset="0"/>
                        <a:buChar char="•"/>
                      </a:pPr>
                      <a:r>
                        <a:rPr lang="es-E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Los códigos fuente de los desarrollos y/o requerimientos son propiedad de </a:t>
                      </a:r>
                      <a:r>
                        <a:rPr lang="es-ES" sz="110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Deloitte</a:t>
                      </a:r>
                      <a:r>
                        <a:rPr lang="es-ES" sz="11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s-VE"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524496">
                <a:tc>
                  <a:txBody>
                    <a:bodyPr/>
                    <a:lstStyle/>
                    <a:p>
                      <a:pPr marL="0" indent="0" algn="l">
                        <a:lnSpc>
                          <a:spcPct val="110000"/>
                        </a:lnSpc>
                        <a:spcBef>
                          <a:spcPts val="300"/>
                        </a:spcBef>
                        <a:spcAft>
                          <a:spcPts val="600"/>
                        </a:spcAft>
                        <a:buFont typeface="Arial" panose="020B0604020202020204" pitchFamily="34" charset="0"/>
                        <a:buNone/>
                      </a:pPr>
                      <a:r>
                        <a:rPr lang="en-US" sz="1100" b="1" dirty="0" err="1" smtClean="0">
                          <a:solidFill>
                            <a:schemeClr val="tx1"/>
                          </a:solidFill>
                          <a:latin typeface="+mn-lt"/>
                        </a:rPr>
                        <a:t>Limitaciones</a:t>
                      </a:r>
                      <a:r>
                        <a:rPr lang="en-US" sz="1100" b="1" dirty="0" smtClean="0">
                          <a:solidFill>
                            <a:schemeClr val="tx1"/>
                          </a:solidFill>
                          <a:latin typeface="+mn-lt"/>
                        </a:rPr>
                        <a:t> del </a:t>
                      </a:r>
                      <a:r>
                        <a:rPr lang="en-US" sz="1100" b="1" dirty="0" err="1" smtClean="0">
                          <a:solidFill>
                            <a:schemeClr val="tx1"/>
                          </a:solidFill>
                          <a:latin typeface="+mn-lt"/>
                        </a:rPr>
                        <a:t>soporte</a:t>
                      </a:r>
                      <a:endParaRPr lang="en-US" sz="1100" b="1" dirty="0">
                        <a:solidFill>
                          <a:schemeClr val="tx1"/>
                        </a:solidFill>
                        <a:latin typeface="+mn-lt"/>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just">
                        <a:lnSpc>
                          <a:spcPct val="100000"/>
                        </a:lnSpc>
                        <a:spcBef>
                          <a:spcPts val="0"/>
                        </a:spcBef>
                        <a:buClr>
                          <a:schemeClr val="tx1"/>
                        </a:buClr>
                        <a:buFont typeface="Arial" panose="020B0604020202020204" pitchFamily="34" charset="0"/>
                        <a:buChar char="•"/>
                      </a:pPr>
                      <a:r>
                        <a:rPr lang="es-ES" sz="11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Las horas de soporte mensual, no son acumulables. </a:t>
                      </a:r>
                    </a:p>
                    <a:p>
                      <a:pPr marL="285750" indent="-285750" algn="just">
                        <a:lnSpc>
                          <a:spcPct val="100000"/>
                        </a:lnSpc>
                        <a:spcBef>
                          <a:spcPts val="0"/>
                        </a:spcBef>
                        <a:buClr>
                          <a:schemeClr val="tx1"/>
                        </a:buClr>
                        <a:buFont typeface="Arial" panose="020B0604020202020204" pitchFamily="34" charset="0"/>
                        <a:buChar char="•"/>
                      </a:pPr>
                      <a:r>
                        <a:rPr lang="es-ES" sz="11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Deloitte</a:t>
                      </a:r>
                      <a:r>
                        <a:rPr lang="es-ES" sz="11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no será responsable por problemas de sistemas operativos, hardware o virus.</a:t>
                      </a:r>
                    </a:p>
                    <a:p>
                      <a:pPr marL="285750" indent="-285750" algn="just">
                        <a:lnSpc>
                          <a:spcPct val="100000"/>
                        </a:lnSpc>
                        <a:spcBef>
                          <a:spcPts val="0"/>
                        </a:spcBef>
                        <a:buClr>
                          <a:schemeClr val="tx1"/>
                        </a:buClr>
                        <a:buFont typeface="Arial" panose="020B0604020202020204" pitchFamily="34" charset="0"/>
                        <a:buChar char="•"/>
                      </a:pPr>
                      <a:r>
                        <a:rPr lang="es-ES" sz="11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Las horas extras que se acumulen al mes deberán ser aprobadas por el cliente y serán facturadas en el siguiente mes o corte.</a:t>
                      </a:r>
                    </a:p>
                    <a:p>
                      <a:pPr marL="285750" indent="-285750" algn="just">
                        <a:lnSpc>
                          <a:spcPct val="100000"/>
                        </a:lnSpc>
                        <a:spcBef>
                          <a:spcPts val="0"/>
                        </a:spcBef>
                        <a:buClr>
                          <a:schemeClr val="tx1"/>
                        </a:buClr>
                        <a:buFont typeface="Arial" panose="020B0604020202020204" pitchFamily="34" charset="0"/>
                        <a:buChar char="•"/>
                      </a:pPr>
                      <a:r>
                        <a:rPr lang="es-ES" sz="11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No incluye gastos de viajes y estadías fuera del Distrito Capital, los cuales serán asumidos por el cliente.</a:t>
                      </a:r>
                      <a:endParaRPr lang="es-VE" sz="11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91561" marR="91561" marT="91440" marB="91440">
                    <a:lnL w="57150" cap="flat" cmpd="sng" algn="ctr">
                      <a:noFill/>
                      <a:prstDash val="solid"/>
                      <a:round/>
                      <a:headEnd type="none" w="med" len="med"/>
                      <a:tailEnd type="none" w="med" len="med"/>
                    </a:lnL>
                    <a:lnR w="5715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2178554"/>
                  </a:ext>
                </a:extLst>
              </a:tr>
            </a:tbl>
          </a:graphicData>
        </a:graphic>
      </p:graphicFrame>
      <p:sp>
        <p:nvSpPr>
          <p:cNvPr id="23"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4"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6"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7"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8"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Premisas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29"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0"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1"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2"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1600685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4"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Nuestro</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Entendimiento</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26" name="Text Placeholder 5">
            <a:hlinkClick r:id="rId5" action="ppaction://hlinksldjump"/>
          </p:cNvPr>
          <p:cNvSpPr txBox="1">
            <a:spLocks/>
          </p:cNvSpPr>
          <p:nvPr/>
        </p:nvSpPr>
        <p:spPr>
          <a:xfrm>
            <a:off x="10267316" y="238810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65000"/>
                  </a:schemeClr>
                </a:solidFill>
                <a:effectLst/>
                <a:uLnTx/>
                <a:uFillTx/>
                <a:latin typeface="Verdana"/>
                <a:ea typeface="+mn-ea"/>
                <a:cs typeface="+mn-cs"/>
              </a:rPr>
              <a:t>Enfoque</a:t>
            </a:r>
            <a:r>
              <a:rPr kumimoji="0" lang="en-US" sz="1100" b="0" i="0" u="none" strike="noStrike" kern="1200" cap="none" spc="0" normalizeH="0" baseline="0" noProof="0" dirty="0" smtClean="0">
                <a:ln>
                  <a:noFill/>
                </a:ln>
                <a:solidFill>
                  <a:schemeClr val="bg1">
                    <a:lumMod val="6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65000"/>
                  </a:schemeClr>
                </a:solidFill>
                <a:effectLst/>
                <a:uLnTx/>
                <a:uFillTx/>
                <a:latin typeface="Verdana"/>
                <a:ea typeface="+mn-ea"/>
                <a:cs typeface="+mn-cs"/>
              </a:rPr>
              <a:t>Metodológico</a:t>
            </a:r>
            <a:endParaRPr kumimoji="0" lang="en-US" sz="1100" b="0" i="0" u="none" strike="noStrike" kern="1200" cap="none" spc="0" normalizeH="0" baseline="0" noProof="0" dirty="0">
              <a:ln>
                <a:noFill/>
              </a:ln>
              <a:solidFill>
                <a:schemeClr val="bg1">
                  <a:lumMod val="65000"/>
                </a:schemeClr>
              </a:solidFill>
              <a:effectLst/>
              <a:uLnTx/>
              <a:uFillTx/>
              <a:latin typeface="Verdana"/>
              <a:ea typeface="+mn-ea"/>
              <a:cs typeface="+mn-cs"/>
            </a:endParaRPr>
          </a:p>
        </p:txBody>
      </p:sp>
      <p:sp>
        <p:nvSpPr>
          <p:cNvPr id="27" name="Text Placeholder 5">
            <a:hlinkClick r:id="rId5" action="ppaction://hlinksldjump"/>
          </p:cNvPr>
          <p:cNvSpPr txBox="1">
            <a:spLocks/>
          </p:cNvSpPr>
          <p:nvPr/>
        </p:nvSpPr>
        <p:spPr>
          <a:xfrm>
            <a:off x="10267315" y="2724108"/>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6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65000"/>
                  </a:schemeClr>
                </a:solidFill>
                <a:effectLst/>
                <a:uLnTx/>
                <a:uFillTx/>
                <a:latin typeface="Verdana"/>
                <a:ea typeface="+mn-ea"/>
                <a:cs typeface="+mn-cs"/>
              </a:rPr>
              <a:t> y Plan de</a:t>
            </a:r>
            <a:r>
              <a:rPr kumimoji="0" lang="en-US" sz="1100" b="0" i="0" u="none" strike="noStrike" kern="1200" cap="none" spc="0" normalizeH="0" noProof="0" dirty="0" smtClean="0">
                <a:ln>
                  <a:noFill/>
                </a:ln>
                <a:solidFill>
                  <a:schemeClr val="bg1">
                    <a:lumMod val="6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6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65000"/>
                </a:schemeClr>
              </a:solidFill>
              <a:effectLst/>
              <a:uLnTx/>
              <a:uFillTx/>
              <a:latin typeface="Verdana"/>
              <a:ea typeface="+mn-ea"/>
              <a:cs typeface="+mn-cs"/>
            </a:endParaRPr>
          </a:p>
        </p:txBody>
      </p:sp>
      <p:sp>
        <p:nvSpPr>
          <p:cNvPr id="28" name="Text Placeholder 5">
            <a:hlinkClick r:id="rId5" action="ppaction://hlinksldjump"/>
          </p:cNvPr>
          <p:cNvSpPr txBox="1">
            <a:spLocks/>
          </p:cNvSpPr>
          <p:nvPr/>
        </p:nvSpPr>
        <p:spPr>
          <a:xfrm>
            <a:off x="10267315" y="3175761"/>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65000"/>
                  </a:schemeClr>
                </a:solidFill>
                <a:effectLst/>
                <a:uLnTx/>
                <a:uFillTx/>
                <a:latin typeface="Verdana"/>
                <a:ea typeface="+mn-ea"/>
                <a:cs typeface="+mn-cs"/>
              </a:rPr>
              <a:t>Alcance</a:t>
            </a:r>
            <a:r>
              <a:rPr kumimoji="0" lang="en-US" sz="1100" b="0" i="0" u="none" strike="noStrike" kern="1200" cap="none" spc="0" normalizeH="0" baseline="0" noProof="0" dirty="0" smtClean="0">
                <a:ln>
                  <a:noFill/>
                </a:ln>
                <a:solidFill>
                  <a:schemeClr val="bg1">
                    <a:lumMod val="65000"/>
                  </a:schemeClr>
                </a:solidFill>
                <a:effectLst/>
                <a:uLnTx/>
                <a:uFillTx/>
                <a:latin typeface="Verdana"/>
                <a:ea typeface="+mn-ea"/>
                <a:cs typeface="+mn-cs"/>
              </a:rPr>
              <a:t> de la </a:t>
            </a:r>
            <a:r>
              <a:rPr kumimoji="0" lang="en-US" sz="1100" b="0" i="0" u="none" strike="noStrike" kern="1200" cap="none" spc="0" normalizeH="0" baseline="0" noProof="0" dirty="0" err="1" smtClean="0">
                <a:ln>
                  <a:noFill/>
                </a:ln>
                <a:solidFill>
                  <a:schemeClr val="bg1">
                    <a:lumMod val="65000"/>
                  </a:schemeClr>
                </a:solidFill>
                <a:effectLst/>
                <a:uLnTx/>
                <a:uFillTx/>
                <a:latin typeface="Verdana"/>
                <a:ea typeface="+mn-ea"/>
                <a:cs typeface="+mn-cs"/>
              </a:rPr>
              <a:t>Solución</a:t>
            </a:r>
            <a:endParaRPr kumimoji="0" lang="en-US" sz="1100" b="0" i="0" u="none" strike="noStrike" kern="1200" cap="none" spc="0" normalizeH="0" baseline="0" noProof="0" dirty="0">
              <a:ln>
                <a:noFill/>
              </a:ln>
              <a:solidFill>
                <a:schemeClr val="bg1">
                  <a:lumMod val="65000"/>
                </a:schemeClr>
              </a:solidFill>
              <a:effectLst/>
              <a:uLnTx/>
              <a:uFillTx/>
              <a:latin typeface="Verdana"/>
              <a:ea typeface="+mn-ea"/>
              <a:cs typeface="+mn-cs"/>
            </a:endParaRPr>
          </a:p>
        </p:txBody>
      </p:sp>
      <p:sp>
        <p:nvSpPr>
          <p:cNvPr id="29" name="Text Placeholder 5">
            <a:hlinkClick r:id="rId5" action="ppaction://hlinksldjump"/>
          </p:cNvPr>
          <p:cNvSpPr txBox="1">
            <a:spLocks/>
          </p:cNvSpPr>
          <p:nvPr/>
        </p:nvSpPr>
        <p:spPr>
          <a:xfrm>
            <a:off x="10267315" y="3512346"/>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Honorarios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Profesionales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0" name="Text Placeholder 5">
            <a:hlinkClick r:id="rId5" action="ppaction://hlinksldjump"/>
          </p:cNvPr>
          <p:cNvSpPr txBox="1">
            <a:spLocks/>
          </p:cNvSpPr>
          <p:nvPr/>
        </p:nvSpPr>
        <p:spPr>
          <a:xfrm>
            <a:off x="10267315" y="402335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1" name="Text Placeholder 5">
            <a:hlinkClick r:id="rId5" action="ppaction://hlinksldjump"/>
          </p:cNvPr>
          <p:cNvSpPr txBox="1">
            <a:spLocks/>
          </p:cNvSpPr>
          <p:nvPr/>
        </p:nvSpPr>
        <p:spPr>
          <a:xfrm>
            <a:off x="10267315" y="435758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2" name="Text Placeholder 5">
            <a:hlinkClick r:id="rId5" action="ppaction://hlinksldjump"/>
          </p:cNvPr>
          <p:cNvSpPr txBox="1">
            <a:spLocks/>
          </p:cNvSpPr>
          <p:nvPr/>
        </p:nvSpPr>
        <p:spPr>
          <a:xfrm>
            <a:off x="10267315" y="469182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Anexos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Honorarios Profesionales</a:t>
            </a:r>
            <a:endParaRPr lang="es-VE" dirty="0">
              <a:effectLst>
                <a:outerShdw blurRad="38100" dist="38100" dir="2700000" algn="tl">
                  <a:srgbClr val="000000">
                    <a:alpha val="43137"/>
                  </a:srgbClr>
                </a:outerShdw>
              </a:effectLst>
            </a:endParaRPr>
          </a:p>
        </p:txBody>
      </p:sp>
      <p:sp>
        <p:nvSpPr>
          <p:cNvPr id="5" name="Text Placeholder 4"/>
          <p:cNvSpPr>
            <a:spLocks noGrp="1"/>
          </p:cNvSpPr>
          <p:nvPr>
            <p:ph type="body" sz="quarter" idx="13"/>
          </p:nvPr>
        </p:nvSpPr>
        <p:spPr>
          <a:xfrm>
            <a:off x="469901" y="798250"/>
            <a:ext cx="9163050" cy="597061"/>
          </a:xfrm>
        </p:spPr>
        <p:txBody>
          <a:bodyPr/>
          <a:lstStyle/>
          <a:p>
            <a:r>
              <a:rPr lang="es-VE" sz="1400" dirty="0" err="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Deloitte</a:t>
            </a:r>
            <a:r>
              <a:rPr lang="es-VE" sz="14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se complace en presentar su propuesta de </a:t>
            </a:r>
            <a:r>
              <a:rPr lang="en-US" sz="1400" b="1" dirty="0" err="1">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Implementación</a:t>
            </a:r>
            <a:r>
              <a:rPr lang="en-US" sz="14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SAP Business One</a:t>
            </a:r>
            <a:r>
              <a:rPr lang="es-VE" sz="14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 la cual estamos seguros atiende los requerimientos planteados en las conversaciones que hemos sostenido con </a:t>
            </a:r>
            <a:r>
              <a:rPr lang="es-VE" sz="1400" dirty="0" smtClean="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usted:</a:t>
            </a:r>
            <a:endParaRPr lang="en-US" sz="14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Content Placeholder 7"/>
          <p:cNvSpPr txBox="1">
            <a:spLocks/>
          </p:cNvSpPr>
          <p:nvPr/>
        </p:nvSpPr>
        <p:spPr>
          <a:xfrm>
            <a:off x="469901" y="1416673"/>
            <a:ext cx="3853186" cy="330636"/>
          </a:xfrm>
          <a:prstGeom prst="rect">
            <a:avLst/>
          </a:prstGeom>
        </p:spPr>
        <p:txBody>
          <a:bodyPr lIns="36000" rIns="36000"/>
          <a:lstStyle>
            <a:defPPr>
              <a:defRPr lang="en-US"/>
            </a:defPPr>
            <a:lvl1pPr indent="0">
              <a:spcBef>
                <a:spcPts val="1200"/>
              </a:spcBef>
              <a:buFont typeface="Arial" pitchFamily="34" charset="0"/>
              <a:buNone/>
              <a:defRPr sz="1200" b="1">
                <a:solidFill>
                  <a:schemeClr val="accent1"/>
                </a:solidFill>
              </a:defRPr>
            </a:lvl1pPr>
            <a:lvl2pPr marL="266700" indent="-266700">
              <a:spcBef>
                <a:spcPts val="1200"/>
              </a:spcBef>
              <a:buFont typeface="Arial" pitchFamily="34" charset="0"/>
              <a:buChar char="•"/>
              <a:defRPr>
                <a:solidFill>
                  <a:schemeClr val="tx2"/>
                </a:solidFill>
              </a:defRPr>
            </a:lvl2pPr>
            <a:lvl3pPr marL="266700" indent="-266700">
              <a:spcBef>
                <a:spcPts val="1200"/>
              </a:spcBef>
              <a:buFont typeface="Arial" pitchFamily="34" charset="0"/>
              <a:buChar char="•"/>
              <a:defRPr i="1">
                <a:solidFill>
                  <a:schemeClr val="tx2"/>
                </a:solidFill>
              </a:defRPr>
            </a:lvl3pPr>
            <a:lvl4pPr marL="539750" indent="-273050">
              <a:spcBef>
                <a:spcPts val="1200"/>
              </a:spcBef>
              <a:buFont typeface="Arial" pitchFamily="34" charset="0"/>
              <a:buChar char="−"/>
              <a:defRPr>
                <a:solidFill>
                  <a:schemeClr val="tx2"/>
                </a:solidFill>
              </a:defRPr>
            </a:lvl4pPr>
            <a:lvl5pPr marL="806450" indent="-266700">
              <a:spcBef>
                <a:spcPts val="1200"/>
              </a:spcBef>
              <a:buFont typeface="Arial" pitchFamily="34" charset="0"/>
              <a:buChar char="−"/>
              <a:defRPr>
                <a:solidFill>
                  <a:schemeClr val="tx2"/>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VE" sz="1400" dirty="0">
                <a:latin typeface="Verdana" panose="020B0604030504040204" pitchFamily="34" charset="0"/>
                <a:ea typeface="Verdana" panose="020B0604030504040204" pitchFamily="34" charset="0"/>
                <a:cs typeface="Verdana" panose="020B0604030504040204" pitchFamily="34" charset="0"/>
              </a:rPr>
              <a:t>Honorarios profesionales</a:t>
            </a:r>
          </a:p>
        </p:txBody>
      </p:sp>
      <p:grpSp>
        <p:nvGrpSpPr>
          <p:cNvPr id="20" name="Group 19"/>
          <p:cNvGrpSpPr/>
          <p:nvPr/>
        </p:nvGrpSpPr>
        <p:grpSpPr>
          <a:xfrm>
            <a:off x="469901" y="1691635"/>
            <a:ext cx="9163050" cy="1237525"/>
            <a:chOff x="1106136" y="1973453"/>
            <a:chExt cx="7469346" cy="1251530"/>
          </a:xfrm>
        </p:grpSpPr>
        <p:sp>
          <p:nvSpPr>
            <p:cNvPr id="21" name="TextBox 20"/>
            <p:cNvSpPr txBox="1"/>
            <p:nvPr/>
          </p:nvSpPr>
          <p:spPr>
            <a:xfrm>
              <a:off x="1106136" y="1973453"/>
              <a:ext cx="7416000" cy="700334"/>
            </a:xfrm>
            <a:prstGeom prst="rect">
              <a:avLst/>
            </a:prstGeom>
            <a:noFill/>
          </p:spPr>
          <p:txBody>
            <a:bodyPr wrap="square" rtlCol="0">
              <a:spAutoFit/>
            </a:bodyPr>
            <a:lstStyle/>
            <a:p>
              <a:pPr algn="just"/>
              <a:r>
                <a:rPr lang="es-VE" sz="1300" dirty="0">
                  <a:solidFill>
                    <a:srgbClr val="313131"/>
                  </a:solidFill>
                  <a:latin typeface="Verdana" panose="020B0604030504040204" pitchFamily="34" charset="0"/>
                  <a:ea typeface="Verdana" panose="020B0604030504040204" pitchFamily="34" charset="0"/>
                  <a:cs typeface="Verdana" panose="020B0604030504040204" pitchFamily="34" charset="0"/>
                </a:rPr>
                <a:t>Hemos estimado el valor de esta propuesta, calculada sobre la base del perfil y las horas a incurrir por nuestro personal, de acuerdo a las actividades establecidas en el alcance, objetivos y metodología descritos en el presente documento y en la Propuesta Técnica correspondiente, por una suma </a:t>
              </a:r>
              <a:r>
                <a:rPr lang="es-VE" sz="13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de</a:t>
              </a:r>
              <a:endParaRPr lang="es-VE" sz="13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Rectangle 21"/>
            <p:cNvSpPr/>
            <p:nvPr/>
          </p:nvSpPr>
          <p:spPr>
            <a:xfrm>
              <a:off x="1159482" y="1975683"/>
              <a:ext cx="7416000" cy="1249300"/>
            </a:xfrm>
            <a:prstGeom prst="rect">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5" name="Content Placeholder 7"/>
          <p:cNvSpPr txBox="1">
            <a:spLocks/>
          </p:cNvSpPr>
          <p:nvPr/>
        </p:nvSpPr>
        <p:spPr>
          <a:xfrm>
            <a:off x="469901" y="2962563"/>
            <a:ext cx="3853186" cy="330636"/>
          </a:xfrm>
          <a:prstGeom prst="rect">
            <a:avLst/>
          </a:prstGeom>
        </p:spPr>
        <p:txBody>
          <a:bodyPr lIns="36000" rIns="36000"/>
          <a:lstStyle>
            <a:defPPr>
              <a:defRPr lang="en-US"/>
            </a:defPPr>
            <a:lvl1pPr indent="0">
              <a:spcBef>
                <a:spcPts val="1200"/>
              </a:spcBef>
              <a:buFont typeface="Arial" pitchFamily="34" charset="0"/>
              <a:buNone/>
              <a:defRPr sz="1200" b="1">
                <a:solidFill>
                  <a:schemeClr val="accent1"/>
                </a:solidFill>
              </a:defRPr>
            </a:lvl1pPr>
            <a:lvl2pPr marL="266700" indent="-266700">
              <a:spcBef>
                <a:spcPts val="1200"/>
              </a:spcBef>
              <a:buFont typeface="Arial" pitchFamily="34" charset="0"/>
              <a:buChar char="•"/>
              <a:defRPr>
                <a:solidFill>
                  <a:schemeClr val="tx2"/>
                </a:solidFill>
              </a:defRPr>
            </a:lvl2pPr>
            <a:lvl3pPr marL="266700" indent="-266700">
              <a:spcBef>
                <a:spcPts val="1200"/>
              </a:spcBef>
              <a:buFont typeface="Arial" pitchFamily="34" charset="0"/>
              <a:buChar char="•"/>
              <a:defRPr i="1">
                <a:solidFill>
                  <a:schemeClr val="tx2"/>
                </a:solidFill>
              </a:defRPr>
            </a:lvl3pPr>
            <a:lvl4pPr marL="539750" indent="-273050">
              <a:spcBef>
                <a:spcPts val="1200"/>
              </a:spcBef>
              <a:buFont typeface="Arial" pitchFamily="34" charset="0"/>
              <a:buChar char="−"/>
              <a:defRPr>
                <a:solidFill>
                  <a:schemeClr val="tx2"/>
                </a:solidFill>
              </a:defRPr>
            </a:lvl4pPr>
            <a:lvl5pPr marL="806450" indent="-266700">
              <a:spcBef>
                <a:spcPts val="1200"/>
              </a:spcBef>
              <a:buFont typeface="Arial" pitchFamily="34" charset="0"/>
              <a:buChar char="−"/>
              <a:defRPr>
                <a:solidFill>
                  <a:schemeClr val="tx2"/>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VE" sz="1400" dirty="0">
                <a:latin typeface="Verdana" panose="020B0604030504040204" pitchFamily="34" charset="0"/>
                <a:ea typeface="Verdana" panose="020B0604030504040204" pitchFamily="34" charset="0"/>
                <a:cs typeface="Verdana" panose="020B0604030504040204" pitchFamily="34" charset="0"/>
              </a:rPr>
              <a:t>Plan de facturación</a:t>
            </a:r>
          </a:p>
        </p:txBody>
      </p:sp>
      <p:grpSp>
        <p:nvGrpSpPr>
          <p:cNvPr id="34" name="Group 33"/>
          <p:cNvGrpSpPr/>
          <p:nvPr/>
        </p:nvGrpSpPr>
        <p:grpSpPr>
          <a:xfrm>
            <a:off x="502622" y="3227689"/>
            <a:ext cx="9097608" cy="1659807"/>
            <a:chOff x="1185638" y="2013243"/>
            <a:chExt cx="7434712" cy="1714311"/>
          </a:xfrm>
        </p:grpSpPr>
        <p:sp>
          <p:nvSpPr>
            <p:cNvPr id="35" name="TextBox 34"/>
            <p:cNvSpPr txBox="1"/>
            <p:nvPr/>
          </p:nvSpPr>
          <p:spPr>
            <a:xfrm>
              <a:off x="1185638" y="2013243"/>
              <a:ext cx="7416001" cy="1541733"/>
            </a:xfrm>
            <a:prstGeom prst="rect">
              <a:avLst/>
            </a:prstGeom>
            <a:noFill/>
          </p:spPr>
          <p:txBody>
            <a:bodyPr wrap="square" rtlCol="0">
              <a:spAutoFit/>
            </a:bodyPr>
            <a:lstStyle/>
            <a:p>
              <a:pPr algn="just"/>
              <a:r>
                <a:rPr lang="es-VE" sz="13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La </a:t>
              </a:r>
              <a:r>
                <a:rPr lang="es-VE" sz="1300" dirty="0">
                  <a:solidFill>
                    <a:srgbClr val="313131"/>
                  </a:solidFill>
                  <a:latin typeface="Verdana" panose="020B0604030504040204" pitchFamily="34" charset="0"/>
                  <a:ea typeface="Verdana" panose="020B0604030504040204" pitchFamily="34" charset="0"/>
                  <a:cs typeface="Verdana" panose="020B0604030504040204" pitchFamily="34" charset="0"/>
                </a:rPr>
                <a:t>facturación de nuestros honorarios profesionales se realizará de acuerdo al siguiente cronograma:</a:t>
              </a:r>
            </a:p>
            <a:p>
              <a:pPr marL="742950" lvl="1" indent="-285750" algn="just" fontAlgn="b">
                <a:buFont typeface="Arial" panose="020B0604020202020204" pitchFamily="34" charset="0"/>
                <a:buChar char="•"/>
              </a:pPr>
              <a:r>
                <a:rPr lang="es-VE" sz="1300" dirty="0">
                  <a:solidFill>
                    <a:srgbClr val="313131"/>
                  </a:solidFill>
                  <a:latin typeface="Verdana" panose="020B0604030504040204" pitchFamily="34" charset="0"/>
                  <a:ea typeface="Verdana" panose="020B0604030504040204" pitchFamily="34" charset="0"/>
                  <a:cs typeface="Verdana" panose="020B0604030504040204" pitchFamily="34" charset="0"/>
                </a:rPr>
                <a:t>50% al inicio con la aceptación y orden de compra por parte del cliente.</a:t>
              </a:r>
            </a:p>
            <a:p>
              <a:pPr marL="742950" lvl="1" indent="-285750" algn="just" fontAlgn="b">
                <a:buFont typeface="Arial" panose="020B0604020202020204" pitchFamily="34" charset="0"/>
                <a:buChar char="•"/>
              </a:pPr>
              <a:r>
                <a:rPr lang="es-VE" sz="1300" dirty="0">
                  <a:solidFill>
                    <a:srgbClr val="313131"/>
                  </a:solidFill>
                  <a:latin typeface="Verdana" panose="020B0604030504040204" pitchFamily="34" charset="0"/>
                  <a:ea typeface="Verdana" panose="020B0604030504040204" pitchFamily="34" charset="0"/>
                  <a:cs typeface="Verdana" panose="020B0604030504040204" pitchFamily="34" charset="0"/>
                </a:rPr>
                <a:t>30 % al momento de la instalación.</a:t>
              </a:r>
            </a:p>
            <a:p>
              <a:pPr marL="742950" lvl="1" indent="-285750" algn="just" fontAlgn="b">
                <a:buFont typeface="Arial" panose="020B0604020202020204" pitchFamily="34" charset="0"/>
                <a:buChar char="•"/>
              </a:pPr>
              <a:r>
                <a:rPr lang="es-VE" sz="1300" dirty="0">
                  <a:solidFill>
                    <a:srgbClr val="313131"/>
                  </a:solidFill>
                  <a:latin typeface="Verdana" panose="020B0604030504040204" pitchFamily="34" charset="0"/>
                  <a:ea typeface="Verdana" panose="020B0604030504040204" pitchFamily="34" charset="0"/>
                  <a:cs typeface="Verdana" panose="020B0604030504040204" pitchFamily="34" charset="0"/>
                </a:rPr>
                <a:t>20 % al culminar las pruebas.</a:t>
              </a:r>
            </a:p>
            <a:p>
              <a:pPr indent="-10715" algn="just" fontAlgn="b"/>
              <a:r>
                <a:rPr lang="es-VE" sz="1300" dirty="0">
                  <a:latin typeface="Verdana" panose="020B0604030504040204" pitchFamily="34" charset="0"/>
                  <a:ea typeface="Verdana" panose="020B0604030504040204" pitchFamily="34" charset="0"/>
                  <a:cs typeface="Verdana" panose="020B0604030504040204" pitchFamily="34" charset="0"/>
                </a:rPr>
                <a:t>El pago de estos honorarios deberá realizarse en Dólares de Estados Unidos de América (US$) directamente a </a:t>
              </a:r>
              <a:r>
                <a:rPr lang="es-VE" sz="1300" dirty="0" err="1">
                  <a:latin typeface="Verdana" panose="020B0604030504040204" pitchFamily="34" charset="0"/>
                  <a:ea typeface="Verdana" panose="020B0604030504040204" pitchFamily="34" charset="0"/>
                  <a:cs typeface="Verdana" panose="020B0604030504040204" pitchFamily="34" charset="0"/>
                </a:rPr>
                <a:t>Deloibarve</a:t>
              </a:r>
              <a:r>
                <a:rPr lang="es-VE" sz="1300" dirty="0">
                  <a:latin typeface="Verdana" panose="020B0604030504040204" pitchFamily="34" charset="0"/>
                  <a:ea typeface="Verdana" panose="020B0604030504040204" pitchFamily="34" charset="0"/>
                  <a:cs typeface="Verdana" panose="020B0604030504040204" pitchFamily="34" charset="0"/>
                </a:rPr>
                <a:t> </a:t>
              </a:r>
              <a:r>
                <a:rPr lang="es-VE" sz="1300" dirty="0" err="1">
                  <a:latin typeface="Verdana" panose="020B0604030504040204" pitchFamily="34" charset="0"/>
                  <a:ea typeface="Verdana" panose="020B0604030504040204" pitchFamily="34" charset="0"/>
                  <a:cs typeface="Verdana" panose="020B0604030504040204" pitchFamily="34" charset="0"/>
                </a:rPr>
                <a:t>Corporate</a:t>
              </a:r>
              <a:r>
                <a:rPr lang="es-VE" sz="1300" dirty="0">
                  <a:latin typeface="Verdana" panose="020B0604030504040204" pitchFamily="34" charset="0"/>
                  <a:ea typeface="Verdana" panose="020B0604030504040204" pitchFamily="34" charset="0"/>
                  <a:cs typeface="Verdana" panose="020B0604030504040204" pitchFamily="34" charset="0"/>
                </a:rPr>
                <a:t>, según se especifique en las facturas correspondientes.</a:t>
              </a:r>
            </a:p>
            <a:p>
              <a:pPr indent="-10715" fontAlgn="b"/>
              <a:endParaRPr lang="es-VE" sz="1300" dirty="0">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1204350" y="2037901"/>
              <a:ext cx="7416000" cy="1689653"/>
            </a:xfrm>
            <a:prstGeom prst="rect">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37" name="Content Placeholder 7"/>
          <p:cNvSpPr txBox="1">
            <a:spLocks/>
          </p:cNvSpPr>
          <p:nvPr/>
        </p:nvSpPr>
        <p:spPr>
          <a:xfrm>
            <a:off x="469901" y="4955197"/>
            <a:ext cx="3853186" cy="330636"/>
          </a:xfrm>
          <a:prstGeom prst="rect">
            <a:avLst/>
          </a:prstGeom>
        </p:spPr>
        <p:txBody>
          <a:bodyPr lIns="36000" rIns="36000"/>
          <a:lstStyle>
            <a:defPPr>
              <a:defRPr lang="en-US"/>
            </a:defPPr>
            <a:lvl1pPr indent="0">
              <a:spcBef>
                <a:spcPts val="1200"/>
              </a:spcBef>
              <a:buFont typeface="Arial" pitchFamily="34" charset="0"/>
              <a:buNone/>
              <a:defRPr sz="1200" b="1">
                <a:solidFill>
                  <a:schemeClr val="accent1"/>
                </a:solidFill>
              </a:defRPr>
            </a:lvl1pPr>
            <a:lvl2pPr marL="266700" indent="-266700">
              <a:spcBef>
                <a:spcPts val="1200"/>
              </a:spcBef>
              <a:buFont typeface="Arial" pitchFamily="34" charset="0"/>
              <a:buChar char="•"/>
              <a:defRPr>
                <a:solidFill>
                  <a:schemeClr val="tx2"/>
                </a:solidFill>
              </a:defRPr>
            </a:lvl2pPr>
            <a:lvl3pPr marL="266700" indent="-266700">
              <a:spcBef>
                <a:spcPts val="1200"/>
              </a:spcBef>
              <a:buFont typeface="Arial" pitchFamily="34" charset="0"/>
              <a:buChar char="•"/>
              <a:defRPr i="1">
                <a:solidFill>
                  <a:schemeClr val="tx2"/>
                </a:solidFill>
              </a:defRPr>
            </a:lvl3pPr>
            <a:lvl4pPr marL="539750" indent="-273050">
              <a:spcBef>
                <a:spcPts val="1200"/>
              </a:spcBef>
              <a:buFont typeface="Arial" pitchFamily="34" charset="0"/>
              <a:buChar char="−"/>
              <a:defRPr>
                <a:solidFill>
                  <a:schemeClr val="tx2"/>
                </a:solidFill>
              </a:defRPr>
            </a:lvl4pPr>
            <a:lvl5pPr marL="806450" indent="-266700">
              <a:spcBef>
                <a:spcPts val="1200"/>
              </a:spcBef>
              <a:buFont typeface="Arial" pitchFamily="34" charset="0"/>
              <a:buChar char="−"/>
              <a:defRPr>
                <a:solidFill>
                  <a:schemeClr val="tx2"/>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VE" sz="1400" dirty="0">
                <a:latin typeface="Verdana" panose="020B0604030504040204" pitchFamily="34" charset="0"/>
                <a:ea typeface="Verdana" panose="020B0604030504040204" pitchFamily="34" charset="0"/>
                <a:cs typeface="Verdana" panose="020B0604030504040204" pitchFamily="34" charset="0"/>
              </a:rPr>
              <a:t>Gastos administrativos y varios</a:t>
            </a:r>
          </a:p>
        </p:txBody>
      </p:sp>
      <p:grpSp>
        <p:nvGrpSpPr>
          <p:cNvPr id="38" name="Group 37"/>
          <p:cNvGrpSpPr/>
          <p:nvPr/>
        </p:nvGrpSpPr>
        <p:grpSpPr>
          <a:xfrm>
            <a:off x="447246" y="5239492"/>
            <a:ext cx="9152984" cy="1062664"/>
            <a:chOff x="1133699" y="1947614"/>
            <a:chExt cx="7470791" cy="1200931"/>
          </a:xfrm>
        </p:grpSpPr>
        <p:sp>
          <p:nvSpPr>
            <p:cNvPr id="39" name="TextBox 38"/>
            <p:cNvSpPr txBox="1"/>
            <p:nvPr/>
          </p:nvSpPr>
          <p:spPr>
            <a:xfrm>
              <a:off x="1133699" y="1947614"/>
              <a:ext cx="7416000" cy="782600"/>
            </a:xfrm>
            <a:prstGeom prst="rect">
              <a:avLst/>
            </a:prstGeom>
            <a:noFill/>
          </p:spPr>
          <p:txBody>
            <a:bodyPr wrap="square" rtlCol="0">
              <a:spAutoFit/>
            </a:bodyPr>
            <a:lstStyle/>
            <a:p>
              <a:pPr algn="just"/>
              <a:r>
                <a:rPr lang="es-VE" sz="1300" dirty="0">
                  <a:solidFill>
                    <a:srgbClr val="313131"/>
                  </a:solidFill>
                  <a:latin typeface="Verdana" panose="020B0604030504040204" pitchFamily="34" charset="0"/>
                  <a:ea typeface="Verdana" panose="020B0604030504040204" pitchFamily="34" charset="0"/>
                  <a:cs typeface="Verdana" panose="020B0604030504040204" pitchFamily="34" charset="0"/>
                </a:rPr>
                <a:t>En caso de incurrirse en gastos administrativos o de traslado y hospedaje de nuestro personal en localidades diferentes </a:t>
              </a:r>
              <a:r>
                <a:rPr lang="es-VE" sz="13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al Área Metropolitana de </a:t>
              </a:r>
              <a:r>
                <a:rPr lang="es-VE" sz="1300" dirty="0">
                  <a:solidFill>
                    <a:srgbClr val="313131"/>
                  </a:solidFill>
                  <a:latin typeface="Verdana" panose="020B0604030504040204" pitchFamily="34" charset="0"/>
                  <a:ea typeface="Verdana" panose="020B0604030504040204" pitchFamily="34" charset="0"/>
                  <a:cs typeface="Verdana" panose="020B0604030504040204" pitchFamily="34" charset="0"/>
                </a:rPr>
                <a:t>Caracas, estos serán facturados por </a:t>
              </a:r>
              <a:r>
                <a:rPr lang="es-VE" sz="13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separado, en la moneda en la que que fueron incurridos, previa </a:t>
              </a:r>
              <a:r>
                <a:rPr lang="es-VE" sz="1300" dirty="0">
                  <a:solidFill>
                    <a:srgbClr val="313131"/>
                  </a:solidFill>
                  <a:latin typeface="Verdana" panose="020B0604030504040204" pitchFamily="34" charset="0"/>
                  <a:ea typeface="Verdana" panose="020B0604030504040204" pitchFamily="34" charset="0"/>
                  <a:cs typeface="Verdana" panose="020B0604030504040204" pitchFamily="34" charset="0"/>
                </a:rPr>
                <a:t>autorización </a:t>
              </a:r>
              <a:r>
                <a:rPr lang="es-VE" sz="13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y acuerdo con el Cliente</a:t>
              </a:r>
              <a:endParaRPr lang="es-VE" sz="13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p:cNvSpPr/>
            <p:nvPr/>
          </p:nvSpPr>
          <p:spPr>
            <a:xfrm>
              <a:off x="1188490" y="1947614"/>
              <a:ext cx="7416000" cy="1200931"/>
            </a:xfrm>
            <a:prstGeom prst="rect">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41" name="Text Placeholder 5">
            <a:hlinkClick r:id="rId5" action="ppaction://hlinksldjump"/>
          </p:cNvPr>
          <p:cNvSpPr txBox="1">
            <a:spLocks/>
          </p:cNvSpPr>
          <p:nvPr/>
        </p:nvSpPr>
        <p:spPr>
          <a:xfrm>
            <a:off x="10267315" y="502605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Contacto</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1081467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3943856"/>
            <a:chOff x="1188490" y="2087167"/>
            <a:chExt cx="7614603" cy="3943856"/>
          </a:xfrm>
        </p:grpSpPr>
        <p:sp>
          <p:nvSpPr>
            <p:cNvPr id="18" name="TextBox 17"/>
            <p:cNvSpPr txBox="1"/>
            <p:nvPr/>
          </p:nvSpPr>
          <p:spPr>
            <a:xfrm>
              <a:off x="1188490" y="2137649"/>
              <a:ext cx="7614603" cy="3893374"/>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 Honorarios y Gastos</a:t>
              </a:r>
            </a:p>
            <a:p>
              <a:pPr marL="182563" indent="-182563">
                <a:spcAft>
                  <a:spcPts val="600"/>
                </a:spcAft>
              </a:pPr>
              <a:r>
                <a:rPr lang="es-VE" sz="1200" b="1" dirty="0" smtClean="0">
                  <a:latin typeface="Verdana" panose="020B0604030504040204" pitchFamily="34" charset="0"/>
                  <a:ea typeface="Verdana" panose="020B0604030504040204" pitchFamily="34" charset="0"/>
                  <a:cs typeface="Verdana" panose="020B0604030504040204" pitchFamily="34" charset="0"/>
                </a:rPr>
                <a:t>   	</a:t>
              </a:r>
              <a:r>
                <a:rPr lang="es-ES" sz="1200" b="1" dirty="0" smtClean="0">
                  <a:latin typeface="Verdana" panose="020B0604030504040204" pitchFamily="34" charset="0"/>
                  <a:ea typeface="Verdana" panose="020B0604030504040204" pitchFamily="34" charset="0"/>
                  <a:cs typeface="Verdana" panose="020B0604030504040204" pitchFamily="34" charset="0"/>
                </a:rPr>
                <a:t>Distribuidora Nube Azul C.A., </a:t>
              </a:r>
              <a:r>
                <a:rPr lang="es-VE" sz="12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quien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será identificado de ahora en adelante como El Cliente, cancelará a </a:t>
              </a:r>
              <a:r>
                <a:rPr lang="es-VE" sz="1200" dirty="0" err="1" smtClean="0">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smtClean="0">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los honorarios profesionales y los gastos correspondientes, mencionados en la propuesta de servicios profesionales en un plazo no mayor de 30 días continuos a partir de la presentación de cada factura, según el plan de facturación establecido.</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En la estimación de nuestros honorarios profesionales consideramos la estructura de costos de la Firma y las circunstancias económicas hasta la fecha de esta propuesta. </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Los gastos relacionados con el trabajo serán facturados en un reglón separado de los honorarios. Los gastos que facturaremos incluyen, entre otros, los gastos de traslado del personal hacia el interior del país por razones propias del trabajo descrito en esta carta de compromiso, gastos de estacionamiento, viáticos, mensajeros, llamadas telefónicas, fax, material de oficina, estampillas y gastos similares que estimamos serán incurridos por el personal asignado al trabajo durante el período de permanencia en sus oficinas y otras localidades de su empresa. Estos conceptos serán facturados al costo.</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El precio de esta oferta no incluye el impuesto a las </a:t>
              </a:r>
              <a:r>
                <a:rPr lang="es-VE" sz="12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ventas (IVA),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el cual será agregado a la tasa vigente al momento de la </a:t>
              </a:r>
              <a:r>
                <a:rPr lang="es-VE" sz="12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facturación</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a:t>
              </a:r>
              <a:endParaRPr lang="es-VE" sz="1200" dirty="0" smtClean="0">
                <a:solidFill>
                  <a:srgbClr val="313131"/>
                </a:solidFill>
                <a:latin typeface="Verdana" panose="020B0604030504040204" pitchFamily="34" charset="0"/>
                <a:ea typeface="Verdana" panose="020B0604030504040204" pitchFamily="34" charset="0"/>
                <a:cs typeface="Verdana" panose="020B0604030504040204" pitchFamily="34" charset="0"/>
              </a:endParaRP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El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pago de </a:t>
              </a:r>
              <a:r>
                <a:rPr lang="es-VE" sz="12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todos los honorarios y gastos deberán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realizarse en Dólares Estados Unidos de América (US$) directamente a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según se especifique en las facturas correspondientes.</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1"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2"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5"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4"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5"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7"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1164764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4897963"/>
            <a:chOff x="1188490" y="2087167"/>
            <a:chExt cx="7614603" cy="4897963"/>
          </a:xfrm>
        </p:grpSpPr>
        <p:sp>
          <p:nvSpPr>
            <p:cNvPr id="18" name="TextBox 17"/>
            <p:cNvSpPr txBox="1"/>
            <p:nvPr/>
          </p:nvSpPr>
          <p:spPr>
            <a:xfrm>
              <a:off x="1188490" y="2137649"/>
              <a:ext cx="7614603" cy="4847481"/>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2. Independencia de los servicios de Auditoría de los estados financieros</a:t>
              </a: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En caso de ser aprobados los servicios indicados en esta propuesta, la gerencia de El Cliente entiende que la independencia conforme a las normas de auditoría o de organismos reguladores vigentes aplicables a los servicios de auditoría que pudiera prestar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no afectaría ésta contratación. Así mismo, reconoce que ninguno de los miembros del personal del equipo de auditoría participaría en los servicios descritos en ésta propuesta.</a:t>
              </a:r>
            </a:p>
            <a:p>
              <a:pPr marL="182563" indent="-182563">
                <a:spcAft>
                  <a:spcPts val="600"/>
                </a:spcAft>
              </a:pPr>
              <a:endPar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endParaRP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3. Responsabilidades del Cliente</a:t>
              </a: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El Cliente es y será el único responsable por establecer y mantener un sistema efectivo de control interno, que incluya sin limitación alguna, sistemas diseñados para asegurar el cumplimiento con las políticas, procedimientos, leyes y regulaciones aplicables. </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Como prerrequisito de la entrega de servicios de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El Cliente deberá:</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Asegurar la disponibilidad de su personal para la realización de las entrevistas y sesiones necesarias para la identificación y documentación de estrategias y objetivos.</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Proporcionar al personal de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un ambiente de trabajo, recursos y útiles adecuados, según se requiera. Asimismo,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tendrá derecho a confiar en aquellas informaciones, decisiones y aprobaciones de El Cliente tomadas en forma independiente de la propuesta de servicios profesionales y/o en forma anterior a su celebración.</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La presente propuesta no contendrá disposición alguna que obligue a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 evaluar, modificar, ratificar o rechazar las mencionadas decisiones y aprobaciones; o a brindar asesoramiento relativo a ellas, salvo lo expresamente acordado en la propuesta de servicios profesionales.</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3192918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5667404"/>
            <a:chOff x="1188490" y="2087167"/>
            <a:chExt cx="7614603" cy="5667404"/>
          </a:xfrm>
        </p:grpSpPr>
        <p:sp>
          <p:nvSpPr>
            <p:cNvPr id="18" name="TextBox 17"/>
            <p:cNvSpPr txBox="1"/>
            <p:nvPr/>
          </p:nvSpPr>
          <p:spPr>
            <a:xfrm>
              <a:off x="1188490" y="2137649"/>
              <a:ext cx="7614603" cy="5616922"/>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4. Responsabilidades de la Firma</a:t>
              </a: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no realizará funciones gerenciales cualesquiera, ni tomará decisiones gerenciales, ni actuará asumiendo las atribuciones correspondientes a un empleado de la Organización. Las obligaciones asumidas por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no son  de  resultados  sino  de medios, es decir, que se ejecutarán los servicios indicados en la Propuesta bajo los estándares y técnicas normales de la industria.</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Los procedimientos a ser realizados no constituirán una auditoria, revisión o compilación de los estados financieros de la Compañía ni constituirá parte de éstos, como tampoco un examen de las aseveraciones de la gerencia en cuanto a la efectividad de los sistemas de control interno de la Compañía, ni un examen de cumplimiento con las leyes, regulaciones, u otros asuntos. De acuerdo con ello, la ejecución de los procedimientos no resultará en la expresión de una opinión, ni tampoco en ninguna forma de seguridad, sobre los estados financieros de la Compañía ni sus partes, ni una opinión, como tampoco ninguna otra forma de seguridad sobre los sistemas de control interno de la Compañía ni el cumplimiento de parte de la Compañía para con la leyes, regulaciones y otros asuntos.</a:t>
              </a:r>
            </a:p>
            <a:p>
              <a:pPr marL="182563" indent="-182563">
                <a:spcAft>
                  <a:spcPts val="600"/>
                </a:spcAft>
              </a:pPr>
              <a:endPar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endParaRP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5. Productos del trabajo</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El Cliente podrá, exclusivamente con fines internos, utilizar, copiar, distribuir internamente y modificar los productos del trabajo descritos bajo el título de “Entregables” en el Acuerdo de Trabajo.</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El Cliente no revelará, sin el previo consentimiento por escrito de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 ningún tercero, ni citará, ni hará referencia públicamente a los Productos del trabajo.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retendrá todos los derechos, inclusive los de propiedad, con respecto a: (i) los Productos del trabajo, incluidos a título enunciativo los derechos de patente, de autor, marcas y demás derechos de propiedad intelectual sobre dichos Productos, y (ii) todos los métodos, procesos, técnicas,  ideas, conceptos, secretos comerciales y conocimientos prácticos (know-how) incluidos en los Productos del trabajo o que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elabore o suministre con respecto a la presente (los “Conocimientos de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Sujeto a las limitaciones en materia de confidencialidad incluidas en el Artículo 4,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puede utilizar los Productos del trabajo y los Conocimientos de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para cualquier fin.</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4058861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4636353"/>
            <a:chOff x="1188490" y="2087167"/>
            <a:chExt cx="7614603" cy="4636353"/>
          </a:xfrm>
        </p:grpSpPr>
        <p:sp>
          <p:nvSpPr>
            <p:cNvPr id="18" name="TextBox 17"/>
            <p:cNvSpPr txBox="1"/>
            <p:nvPr/>
          </p:nvSpPr>
          <p:spPr>
            <a:xfrm>
              <a:off x="1188490" y="2137649"/>
              <a:ext cx="7614603" cy="4585871"/>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6. Aceptación de entregables</a:t>
              </a: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El cliente aceptará los productos terminados que cumplan con los requisitos de la Propuesta de Servicios Profesionales o, de corresponder, cuando el plan de prueba de aceptación se haya completado en forma exitosa.</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El cliente notificará, a la brevedad, cualquier caso en que los productos terminados no cumplan con dichos requisitos (“No Conformidad”), y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tendrá un período razonable, con base a la gravedad y complejidad del incumplimiento, para corregir la No Conformidad. En caso de que el cliente utilice el producto terminado antes de la respectiva aceptación y no notifique a la brevedad a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cualquier incumplimiento, entonces el producto terminado será considerado aceptado por el cliente.</a:t>
              </a:r>
            </a:p>
            <a:p>
              <a:pPr marL="182563" indent="-182563">
                <a:spcAft>
                  <a:spcPts val="600"/>
                </a:spcAft>
              </a:pPr>
              <a:endPar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endParaRP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7. Cumplimiento</a:t>
              </a: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prestará los servicios con un grado razonable de cuidado y de manera diligente y competente. La única obligación de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será corregir cualquier incumplimiento siempre que el cliente notifique tal situación por escrito a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dentro de los diez (10) días posteriores a la prestación de los servicios o de la terminación satisfactoria, si fuera aplicable.</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no garantiza ni es responsable por los productos o servicios de terceros. Los derechos y recursos únicos y exclusivos del cliente con respecto a cualquier producto o servicio de terceros deberán presentarse contra el proveedor del tercero y no contra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Este Artículo es la única garantía de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relacionada con los servicios y el producto terminado, y se efectúa expresamente en lugar de toda otra garantía o manifestación, expresa o implícita, inclusive cualquier garantía implícita de producto, adecuación para un fin en particular u otra garantía.</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2884790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type="body" sz="quarter" idx="13"/>
          </p:nvPr>
        </p:nvSpPr>
        <p:spPr>
          <a:xfrm>
            <a:off x="469901" y="822362"/>
            <a:ext cx="9163050" cy="757255"/>
          </a:xfrm>
        </p:spPr>
        <p:txBody>
          <a:bodyPr/>
          <a:lstStyle/>
          <a:p>
            <a:r>
              <a:rPr lang="en-US" sz="1400" b="1" noProof="0" dirty="0" err="1" smtClean="0">
                <a:solidFill>
                  <a:schemeClr val="tx1"/>
                </a:solidFill>
                <a:latin typeface="Verdana" panose="020B0604030504040204" pitchFamily="34" charset="0"/>
                <a:ea typeface="Verdana" panose="020B0604030504040204" pitchFamily="34" charset="0"/>
              </a:rPr>
              <a:t>Distribuidora</a:t>
            </a:r>
            <a:r>
              <a:rPr lang="en-US" sz="1400" b="1" noProof="0" dirty="0" smtClean="0">
                <a:solidFill>
                  <a:schemeClr val="tx1"/>
                </a:solidFill>
                <a:latin typeface="Verdana" panose="020B0604030504040204" pitchFamily="34" charset="0"/>
                <a:ea typeface="Verdana" panose="020B0604030504040204" pitchFamily="34" charset="0"/>
              </a:rPr>
              <a:t> </a:t>
            </a:r>
            <a:r>
              <a:rPr lang="en-US" sz="1400" b="1" noProof="0" dirty="0" err="1" smtClean="0">
                <a:solidFill>
                  <a:schemeClr val="tx1"/>
                </a:solidFill>
                <a:latin typeface="Verdana" panose="020B0604030504040204" pitchFamily="34" charset="0"/>
                <a:ea typeface="Verdana" panose="020B0604030504040204" pitchFamily="34" charset="0"/>
              </a:rPr>
              <a:t>Nube</a:t>
            </a:r>
            <a:r>
              <a:rPr lang="en-US" sz="1400" b="1" noProof="0" dirty="0" smtClean="0">
                <a:solidFill>
                  <a:schemeClr val="tx1"/>
                </a:solidFill>
                <a:latin typeface="Verdana" panose="020B0604030504040204" pitchFamily="34" charset="0"/>
                <a:ea typeface="Verdana" panose="020B0604030504040204" pitchFamily="34" charset="0"/>
              </a:rPr>
              <a:t> Azul C.A., </a:t>
            </a:r>
            <a:r>
              <a:rPr lang="en-US" sz="1400" noProof="0" dirty="0" smtClean="0">
                <a:solidFill>
                  <a:schemeClr val="bg1">
                    <a:lumMod val="50000"/>
                  </a:schemeClr>
                </a:solidFill>
                <a:latin typeface="Verdana" panose="020B0604030504040204" pitchFamily="34" charset="0"/>
                <a:ea typeface="Verdana" panose="020B0604030504040204" pitchFamily="34" charset="0"/>
              </a:rPr>
              <a:t>ha </a:t>
            </a:r>
            <a:r>
              <a:rPr lang="en-US" sz="1400" noProof="0" dirty="0" err="1" smtClean="0">
                <a:solidFill>
                  <a:schemeClr val="bg1">
                    <a:lumMod val="50000"/>
                  </a:schemeClr>
                </a:solidFill>
                <a:latin typeface="Verdana" panose="020B0604030504040204" pitchFamily="34" charset="0"/>
                <a:ea typeface="Verdana" panose="020B0604030504040204" pitchFamily="34" charset="0"/>
              </a:rPr>
              <a:t>solicitado</a:t>
            </a:r>
            <a:r>
              <a:rPr lang="en-US" sz="1400" noProof="0" dirty="0" smtClean="0">
                <a:solidFill>
                  <a:schemeClr val="bg1">
                    <a:lumMod val="50000"/>
                  </a:schemeClr>
                </a:solidFill>
                <a:latin typeface="Verdana" panose="020B0604030504040204" pitchFamily="34" charset="0"/>
                <a:ea typeface="Verdana" panose="020B0604030504040204" pitchFamily="34" charset="0"/>
              </a:rPr>
              <a:t> a Deloitte la </a:t>
            </a:r>
            <a:r>
              <a:rPr lang="en-US" sz="1400" noProof="0" dirty="0" err="1" smtClean="0">
                <a:solidFill>
                  <a:schemeClr val="bg1">
                    <a:lumMod val="50000"/>
                  </a:schemeClr>
                </a:solidFill>
                <a:latin typeface="Verdana" panose="020B0604030504040204" pitchFamily="34" charset="0"/>
                <a:ea typeface="Verdana" panose="020B0604030504040204" pitchFamily="34" charset="0"/>
              </a:rPr>
              <a:t>presentación</a:t>
            </a:r>
            <a:r>
              <a:rPr lang="en-US" sz="1400" noProof="0" dirty="0" smtClean="0">
                <a:solidFill>
                  <a:schemeClr val="bg1">
                    <a:lumMod val="50000"/>
                  </a:schemeClr>
                </a:solidFill>
                <a:latin typeface="Verdana" panose="020B0604030504040204" pitchFamily="34" charset="0"/>
                <a:ea typeface="Verdana" panose="020B0604030504040204" pitchFamily="34" charset="0"/>
              </a:rPr>
              <a:t> de </a:t>
            </a:r>
            <a:r>
              <a:rPr lang="en-US" sz="1400" noProof="0" dirty="0" err="1" smtClean="0">
                <a:solidFill>
                  <a:schemeClr val="bg1">
                    <a:lumMod val="50000"/>
                  </a:schemeClr>
                </a:solidFill>
                <a:latin typeface="Verdana" panose="020B0604030504040204" pitchFamily="34" charset="0"/>
                <a:ea typeface="Verdana" panose="020B0604030504040204" pitchFamily="34" charset="0"/>
              </a:rPr>
              <a:t>una</a:t>
            </a:r>
            <a:r>
              <a:rPr lang="en-US" sz="1400" noProof="0" dirty="0" smtClean="0">
                <a:solidFill>
                  <a:schemeClr val="bg1">
                    <a:lumMod val="50000"/>
                  </a:schemeClr>
                </a:solidFill>
                <a:latin typeface="Verdana" panose="020B0604030504040204" pitchFamily="34" charset="0"/>
                <a:ea typeface="Verdana" panose="020B0604030504040204" pitchFamily="34" charset="0"/>
              </a:rPr>
              <a:t> </a:t>
            </a:r>
            <a:r>
              <a:rPr lang="en-US" sz="1400" noProof="0" dirty="0" err="1" smtClean="0">
                <a:solidFill>
                  <a:schemeClr val="bg1">
                    <a:lumMod val="50000"/>
                  </a:schemeClr>
                </a:solidFill>
                <a:latin typeface="Verdana" panose="020B0604030504040204" pitchFamily="34" charset="0"/>
                <a:ea typeface="Verdana" panose="020B0604030504040204" pitchFamily="34" charset="0"/>
              </a:rPr>
              <a:t>propuesta</a:t>
            </a:r>
            <a:r>
              <a:rPr lang="en-US" sz="1400" noProof="0" dirty="0" smtClean="0">
                <a:solidFill>
                  <a:schemeClr val="bg1">
                    <a:lumMod val="50000"/>
                  </a:schemeClr>
                </a:solidFill>
                <a:latin typeface="Verdana" panose="020B0604030504040204" pitchFamily="34" charset="0"/>
                <a:ea typeface="Verdana" panose="020B0604030504040204" pitchFamily="34" charset="0"/>
              </a:rPr>
              <a:t> de </a:t>
            </a:r>
            <a:r>
              <a:rPr lang="en-US" sz="1400" noProof="0" dirty="0" err="1" smtClean="0">
                <a:solidFill>
                  <a:schemeClr val="bg1">
                    <a:lumMod val="50000"/>
                  </a:schemeClr>
                </a:solidFill>
                <a:latin typeface="Verdana" panose="020B0604030504040204" pitchFamily="34" charset="0"/>
                <a:ea typeface="Verdana" panose="020B0604030504040204" pitchFamily="34" charset="0"/>
              </a:rPr>
              <a:t>servicios</a:t>
            </a:r>
            <a:r>
              <a:rPr lang="en-US" sz="1400" noProof="0" dirty="0" smtClean="0">
                <a:solidFill>
                  <a:schemeClr val="bg1">
                    <a:lumMod val="50000"/>
                  </a:schemeClr>
                </a:solidFill>
                <a:latin typeface="Verdana" panose="020B0604030504040204" pitchFamily="34" charset="0"/>
                <a:ea typeface="Verdana" panose="020B0604030504040204" pitchFamily="34" charset="0"/>
              </a:rPr>
              <a:t>, para el </a:t>
            </a:r>
            <a:r>
              <a:rPr lang="en-US" sz="1400" noProof="0" dirty="0" err="1" smtClean="0">
                <a:solidFill>
                  <a:schemeClr val="bg1">
                    <a:lumMod val="50000"/>
                  </a:schemeClr>
                </a:solidFill>
                <a:latin typeface="Verdana" panose="020B0604030504040204" pitchFamily="34" charset="0"/>
                <a:ea typeface="Verdana" panose="020B0604030504040204" pitchFamily="34" charset="0"/>
              </a:rPr>
              <a:t>desarrollo</a:t>
            </a:r>
            <a:r>
              <a:rPr lang="en-US" sz="1400" noProof="0" dirty="0" smtClean="0">
                <a:solidFill>
                  <a:schemeClr val="bg1">
                    <a:lumMod val="50000"/>
                  </a:schemeClr>
                </a:solidFill>
                <a:latin typeface="Verdana" panose="020B0604030504040204" pitchFamily="34" charset="0"/>
                <a:ea typeface="Verdana" panose="020B0604030504040204" pitchFamily="34" charset="0"/>
              </a:rPr>
              <a:t> de </a:t>
            </a:r>
            <a:r>
              <a:rPr lang="en-US" sz="1400" dirty="0" smtClean="0">
                <a:solidFill>
                  <a:schemeClr val="bg1">
                    <a:lumMod val="50000"/>
                  </a:schemeClr>
                </a:solidFill>
                <a:latin typeface="Verdana" panose="020B0604030504040204" pitchFamily="34" charset="0"/>
                <a:ea typeface="Verdana" panose="020B0604030504040204" pitchFamily="34" charset="0"/>
              </a:rPr>
              <a:t>n</a:t>
            </a:r>
            <a:r>
              <a:rPr lang="en-US" sz="1400" noProof="0" dirty="0" err="1" smtClean="0">
                <a:solidFill>
                  <a:schemeClr val="bg1">
                    <a:lumMod val="50000"/>
                  </a:schemeClr>
                </a:solidFill>
                <a:latin typeface="Verdana" panose="020B0604030504040204" pitchFamily="34" charset="0"/>
                <a:ea typeface="Verdana" panose="020B0604030504040204" pitchFamily="34" charset="0"/>
              </a:rPr>
              <a:t>uevos</a:t>
            </a:r>
            <a:r>
              <a:rPr lang="en-US" sz="1400" noProof="0" dirty="0" smtClean="0">
                <a:solidFill>
                  <a:schemeClr val="bg1">
                    <a:lumMod val="50000"/>
                  </a:schemeClr>
                </a:solidFill>
                <a:latin typeface="Verdana" panose="020B0604030504040204" pitchFamily="34" charset="0"/>
                <a:ea typeface="Verdana" panose="020B0604030504040204" pitchFamily="34" charset="0"/>
              </a:rPr>
              <a:t> </a:t>
            </a:r>
            <a:r>
              <a:rPr lang="en-US" sz="1400" noProof="0" dirty="0" err="1" smtClean="0">
                <a:solidFill>
                  <a:schemeClr val="bg1">
                    <a:lumMod val="50000"/>
                  </a:schemeClr>
                </a:solidFill>
                <a:latin typeface="Verdana" panose="020B0604030504040204" pitchFamily="34" charset="0"/>
                <a:ea typeface="Verdana" panose="020B0604030504040204" pitchFamily="34" charset="0"/>
              </a:rPr>
              <a:t>requerimientos</a:t>
            </a:r>
            <a:r>
              <a:rPr lang="en-US" sz="1400" noProof="0" dirty="0" smtClean="0">
                <a:solidFill>
                  <a:schemeClr val="bg1">
                    <a:lumMod val="50000"/>
                  </a:schemeClr>
                </a:solidFill>
                <a:latin typeface="Verdana" panose="020B0604030504040204" pitchFamily="34" charset="0"/>
                <a:ea typeface="Verdana" panose="020B0604030504040204" pitchFamily="34" charset="0"/>
              </a:rPr>
              <a:t> a </a:t>
            </a:r>
            <a:r>
              <a:rPr lang="en-US" sz="1400" noProof="0" dirty="0" err="1" smtClean="0">
                <a:solidFill>
                  <a:schemeClr val="bg1">
                    <a:lumMod val="50000"/>
                  </a:schemeClr>
                </a:solidFill>
                <a:latin typeface="Verdana" panose="020B0604030504040204" pitchFamily="34" charset="0"/>
                <a:ea typeface="Verdana" panose="020B0604030504040204" pitchFamily="34" charset="0"/>
              </a:rPr>
              <a:t>implementarse</a:t>
            </a:r>
            <a:r>
              <a:rPr lang="en-US" sz="1400" noProof="0" dirty="0" smtClean="0">
                <a:solidFill>
                  <a:schemeClr val="bg1">
                    <a:lumMod val="50000"/>
                  </a:schemeClr>
                </a:solidFill>
                <a:latin typeface="Verdana" panose="020B0604030504040204" pitchFamily="34" charset="0"/>
                <a:ea typeface="Verdana" panose="020B0604030504040204" pitchFamily="34" charset="0"/>
              </a:rPr>
              <a:t> </a:t>
            </a:r>
            <a:r>
              <a:rPr lang="en-US" sz="1400" noProof="0" dirty="0" err="1" smtClean="0">
                <a:solidFill>
                  <a:schemeClr val="bg1">
                    <a:lumMod val="50000"/>
                  </a:schemeClr>
                </a:solidFill>
                <a:latin typeface="Verdana" panose="020B0604030504040204" pitchFamily="34" charset="0"/>
                <a:ea typeface="Verdana" panose="020B0604030504040204" pitchFamily="34" charset="0"/>
              </a:rPr>
              <a:t>dentro</a:t>
            </a:r>
            <a:r>
              <a:rPr lang="en-US" sz="1400" noProof="0" dirty="0" smtClean="0">
                <a:solidFill>
                  <a:schemeClr val="bg1">
                    <a:lumMod val="50000"/>
                  </a:schemeClr>
                </a:solidFill>
                <a:latin typeface="Verdana" panose="020B0604030504040204" pitchFamily="34" charset="0"/>
                <a:ea typeface="Verdana" panose="020B0604030504040204" pitchFamily="34" charset="0"/>
              </a:rPr>
              <a:t> de la </a:t>
            </a:r>
            <a:r>
              <a:rPr lang="en-US" sz="1400" noProof="0" dirty="0" err="1" smtClean="0">
                <a:solidFill>
                  <a:schemeClr val="bg1">
                    <a:lumMod val="50000"/>
                  </a:schemeClr>
                </a:solidFill>
                <a:latin typeface="Verdana" panose="020B0604030504040204" pitchFamily="34" charset="0"/>
                <a:ea typeface="Verdana" panose="020B0604030504040204" pitchFamily="34" charset="0"/>
              </a:rPr>
              <a:t>aplicación</a:t>
            </a:r>
            <a:r>
              <a:rPr lang="en-US" sz="1400" noProof="0" dirty="0" smtClean="0">
                <a:solidFill>
                  <a:schemeClr val="bg1">
                    <a:lumMod val="50000"/>
                  </a:schemeClr>
                </a:solidFill>
                <a:latin typeface="Verdana" panose="020B0604030504040204" pitchFamily="34" charset="0"/>
                <a:ea typeface="Verdana" panose="020B0604030504040204" pitchFamily="34" charset="0"/>
              </a:rPr>
              <a:t> SAP Business One.</a:t>
            </a:r>
            <a:endParaRPr lang="en-US" noProof="0" dirty="0">
              <a:solidFill>
                <a:schemeClr val="bg1">
                  <a:lumMod val="50000"/>
                </a:schemeClr>
              </a:solidFill>
              <a:latin typeface="Verdana" panose="020B0604030504040204" pitchFamily="34" charset="0"/>
              <a:ea typeface="Verdana" panose="020B0604030504040204" pitchFamily="34" charset="0"/>
            </a:endParaRPr>
          </a:p>
        </p:txBody>
      </p:sp>
      <p:sp>
        <p:nvSpPr>
          <p:cNvPr id="2" name="Title 1"/>
          <p:cNvSpPr>
            <a:spLocks noGrp="1"/>
          </p:cNvSpPr>
          <p:nvPr>
            <p:ph type="title"/>
          </p:nvPr>
        </p:nvSpPr>
        <p:spPr/>
        <p:txBody>
          <a:bodyPr/>
          <a:lstStyle/>
          <a:p>
            <a:r>
              <a:rPr lang="en-US" noProof="0" dirty="0" err="1" smtClean="0">
                <a:effectLst>
                  <a:outerShdw blurRad="38100" dist="38100" dir="2700000" algn="tl">
                    <a:srgbClr val="000000">
                      <a:alpha val="43137"/>
                    </a:srgbClr>
                  </a:outerShdw>
                </a:effectLst>
              </a:rPr>
              <a:t>Resumen</a:t>
            </a:r>
            <a:r>
              <a:rPr lang="en-US" noProof="0" dirty="0" smtClean="0">
                <a:effectLst>
                  <a:outerShdw blurRad="38100" dist="38100" dir="2700000" algn="tl">
                    <a:srgbClr val="000000">
                      <a:alpha val="43137"/>
                    </a:srgbClr>
                  </a:outerShdw>
                </a:effectLst>
              </a:rPr>
              <a:t> </a:t>
            </a:r>
            <a:r>
              <a:rPr lang="en-US" noProof="0" dirty="0" err="1" smtClean="0">
                <a:effectLst>
                  <a:outerShdw blurRad="38100" dist="38100" dir="2700000" algn="tl">
                    <a:srgbClr val="000000">
                      <a:alpha val="43137"/>
                    </a:srgbClr>
                  </a:outerShdw>
                </a:effectLst>
              </a:rPr>
              <a:t>Ejecutivo</a:t>
            </a:r>
            <a:endParaRPr lang="en-US" noProof="0" dirty="0">
              <a:effectLst>
                <a:outerShdw blurRad="38100" dist="38100" dir="2700000" algn="tl">
                  <a:srgbClr val="000000">
                    <a:alpha val="43137"/>
                  </a:srgbClr>
                </a:outerShdw>
              </a:effectLst>
            </a:endParaRPr>
          </a:p>
        </p:txBody>
      </p:sp>
      <p:grpSp>
        <p:nvGrpSpPr>
          <p:cNvPr id="11" name="Group 10"/>
          <p:cNvGrpSpPr/>
          <p:nvPr/>
        </p:nvGrpSpPr>
        <p:grpSpPr>
          <a:xfrm>
            <a:off x="469901" y="1960047"/>
            <a:ext cx="9163050" cy="790464"/>
            <a:chOff x="1188490" y="2111690"/>
            <a:chExt cx="7416000" cy="790464"/>
          </a:xfrm>
        </p:grpSpPr>
        <p:sp>
          <p:nvSpPr>
            <p:cNvPr id="12" name="TextBox 11"/>
            <p:cNvSpPr txBox="1"/>
            <p:nvPr/>
          </p:nvSpPr>
          <p:spPr>
            <a:xfrm>
              <a:off x="1188490" y="2137590"/>
              <a:ext cx="7416000" cy="738664"/>
            </a:xfrm>
            <a:prstGeom prst="rect">
              <a:avLst/>
            </a:prstGeom>
            <a:noFill/>
          </p:spPr>
          <p:txBody>
            <a:bodyPr wrap="square" rtlCol="0">
              <a:spAutoFit/>
            </a:bodyPr>
            <a:lstStyle/>
            <a:p>
              <a:pPr algn="just"/>
              <a:r>
                <a:rPr lang="es-VE" sz="14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El objetivo de la siguiente propuesta es desarrollar los </a:t>
              </a:r>
              <a:r>
                <a:rPr lang="es-VE" sz="1400" dirty="0" err="1" smtClean="0">
                  <a:solidFill>
                    <a:srgbClr val="313131"/>
                  </a:solidFill>
                  <a:latin typeface="Verdana" panose="020B0604030504040204" pitchFamily="34" charset="0"/>
                  <a:ea typeface="Verdana" panose="020B0604030504040204" pitchFamily="34" charset="0"/>
                  <a:cs typeface="Verdana" panose="020B0604030504040204" pitchFamily="34" charset="0"/>
                </a:rPr>
                <a:t>Add-Ons</a:t>
              </a:r>
              <a:r>
                <a:rPr lang="es-VE" sz="14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 para: conciliación bancaria, pagos masivos, replicación de data, operaciones contables e interfaces de integración para Pto de Venta y Nómina.</a:t>
              </a:r>
              <a:endPar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188490" y="2111690"/>
              <a:ext cx="7416000" cy="790464"/>
            </a:xfrm>
            <a:prstGeom prst="rect">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4" name="Content Placeholder 7"/>
          <p:cNvSpPr txBox="1">
            <a:spLocks/>
          </p:cNvSpPr>
          <p:nvPr/>
        </p:nvSpPr>
        <p:spPr>
          <a:xfrm>
            <a:off x="430782" y="1594466"/>
            <a:ext cx="3853186" cy="330636"/>
          </a:xfrm>
          <a:prstGeom prst="rect">
            <a:avLst/>
          </a:prstGeom>
        </p:spPr>
        <p:txBody>
          <a:bodyPr lIns="36000" rIns="36000"/>
          <a:lstStyle>
            <a:defPPr>
              <a:defRPr lang="en-US"/>
            </a:defPPr>
            <a:lvl1pPr indent="0">
              <a:spcBef>
                <a:spcPts val="1200"/>
              </a:spcBef>
              <a:buFont typeface="Arial" pitchFamily="34" charset="0"/>
              <a:buNone/>
              <a:defRPr sz="1200" b="1">
                <a:solidFill>
                  <a:schemeClr val="accent1"/>
                </a:solidFill>
              </a:defRPr>
            </a:lvl1pPr>
            <a:lvl2pPr marL="266700" indent="-266700">
              <a:spcBef>
                <a:spcPts val="1200"/>
              </a:spcBef>
              <a:buFont typeface="Arial" pitchFamily="34" charset="0"/>
              <a:buChar char="•"/>
              <a:defRPr>
                <a:solidFill>
                  <a:schemeClr val="tx2"/>
                </a:solidFill>
              </a:defRPr>
            </a:lvl2pPr>
            <a:lvl3pPr marL="266700" indent="-266700">
              <a:spcBef>
                <a:spcPts val="1200"/>
              </a:spcBef>
              <a:buFont typeface="Arial" pitchFamily="34" charset="0"/>
              <a:buChar char="•"/>
              <a:defRPr i="1">
                <a:solidFill>
                  <a:schemeClr val="tx2"/>
                </a:solidFill>
              </a:defRPr>
            </a:lvl3pPr>
            <a:lvl4pPr marL="539750" indent="-273050">
              <a:spcBef>
                <a:spcPts val="1200"/>
              </a:spcBef>
              <a:buFont typeface="Arial" pitchFamily="34" charset="0"/>
              <a:buChar char="−"/>
              <a:defRPr>
                <a:solidFill>
                  <a:schemeClr val="tx2"/>
                </a:solidFill>
              </a:defRPr>
            </a:lvl4pPr>
            <a:lvl5pPr marL="806450" indent="-266700">
              <a:spcBef>
                <a:spcPts val="1200"/>
              </a:spcBef>
              <a:buFont typeface="Arial" pitchFamily="34" charset="0"/>
              <a:buChar char="−"/>
              <a:defRPr>
                <a:solidFill>
                  <a:schemeClr val="tx2"/>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VE" sz="1400" dirty="0" smtClean="0">
                <a:solidFill>
                  <a:srgbClr val="86BC25"/>
                </a:solidFill>
                <a:latin typeface="Verdana" panose="020B0604030504040204" pitchFamily="34" charset="0"/>
                <a:ea typeface="Verdana" panose="020B0604030504040204" pitchFamily="34" charset="0"/>
                <a:cs typeface="Verdana" panose="020B0604030504040204" pitchFamily="34" charset="0"/>
              </a:rPr>
              <a:t>Objetivos y alcance</a:t>
            </a:r>
            <a:endParaRPr lang="es-VE" sz="1400"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Content Placeholder 7"/>
          <p:cNvSpPr txBox="1">
            <a:spLocks/>
          </p:cNvSpPr>
          <p:nvPr/>
        </p:nvSpPr>
        <p:spPr>
          <a:xfrm>
            <a:off x="430782" y="2901303"/>
            <a:ext cx="3853186" cy="330636"/>
          </a:xfrm>
          <a:prstGeom prst="rect">
            <a:avLst/>
          </a:prstGeom>
        </p:spPr>
        <p:txBody>
          <a:bodyPr lIns="36000" rIns="36000"/>
          <a:lstStyle>
            <a:defPPr>
              <a:defRPr lang="en-US"/>
            </a:defPPr>
            <a:lvl1pPr indent="0">
              <a:spcBef>
                <a:spcPts val="1200"/>
              </a:spcBef>
              <a:buFont typeface="Arial" pitchFamily="34" charset="0"/>
              <a:buNone/>
              <a:defRPr sz="1200" b="1">
                <a:solidFill>
                  <a:schemeClr val="accent1"/>
                </a:solidFill>
              </a:defRPr>
            </a:lvl1pPr>
            <a:lvl2pPr marL="266700" indent="-266700">
              <a:spcBef>
                <a:spcPts val="1200"/>
              </a:spcBef>
              <a:buFont typeface="Arial" pitchFamily="34" charset="0"/>
              <a:buChar char="•"/>
              <a:defRPr>
                <a:solidFill>
                  <a:schemeClr val="tx2"/>
                </a:solidFill>
              </a:defRPr>
            </a:lvl2pPr>
            <a:lvl3pPr marL="266700" indent="-266700">
              <a:spcBef>
                <a:spcPts val="1200"/>
              </a:spcBef>
              <a:buFont typeface="Arial" pitchFamily="34" charset="0"/>
              <a:buChar char="•"/>
              <a:defRPr i="1">
                <a:solidFill>
                  <a:schemeClr val="tx2"/>
                </a:solidFill>
              </a:defRPr>
            </a:lvl3pPr>
            <a:lvl4pPr marL="539750" indent="-273050">
              <a:spcBef>
                <a:spcPts val="1200"/>
              </a:spcBef>
              <a:buFont typeface="Arial" pitchFamily="34" charset="0"/>
              <a:buChar char="−"/>
              <a:defRPr>
                <a:solidFill>
                  <a:schemeClr val="tx2"/>
                </a:solidFill>
              </a:defRPr>
            </a:lvl4pPr>
            <a:lvl5pPr marL="806450" indent="-266700">
              <a:spcBef>
                <a:spcPts val="1200"/>
              </a:spcBef>
              <a:buFont typeface="Arial" pitchFamily="34" charset="0"/>
              <a:buChar char="−"/>
              <a:defRPr>
                <a:solidFill>
                  <a:schemeClr val="tx2"/>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VE" sz="1400" dirty="0">
                <a:solidFill>
                  <a:srgbClr val="86BC25"/>
                </a:solidFill>
                <a:latin typeface="Verdana" panose="020B0604030504040204" pitchFamily="34" charset="0"/>
                <a:ea typeface="Verdana" panose="020B0604030504040204" pitchFamily="34" charset="0"/>
                <a:cs typeface="Verdana" panose="020B0604030504040204" pitchFamily="34" charset="0"/>
              </a:rPr>
              <a:t>Enfoque metodológico</a:t>
            </a:r>
          </a:p>
        </p:txBody>
      </p:sp>
      <p:grpSp>
        <p:nvGrpSpPr>
          <p:cNvPr id="16" name="Group 15"/>
          <p:cNvGrpSpPr/>
          <p:nvPr/>
        </p:nvGrpSpPr>
        <p:grpSpPr>
          <a:xfrm>
            <a:off x="469901" y="3246785"/>
            <a:ext cx="9163050" cy="1384998"/>
            <a:chOff x="1188490" y="2294151"/>
            <a:chExt cx="7416000" cy="1080847"/>
          </a:xfrm>
        </p:grpSpPr>
        <p:sp>
          <p:nvSpPr>
            <p:cNvPr id="17" name="TextBox 16"/>
            <p:cNvSpPr txBox="1"/>
            <p:nvPr/>
          </p:nvSpPr>
          <p:spPr>
            <a:xfrm>
              <a:off x="1188490" y="2294153"/>
              <a:ext cx="7416000" cy="1080845"/>
            </a:xfrm>
            <a:prstGeom prst="rect">
              <a:avLst/>
            </a:prstGeom>
            <a:noFill/>
          </p:spPr>
          <p:txBody>
            <a:bodyPr wrap="square" rtlCol="0">
              <a:spAutoFit/>
            </a:bodyPr>
            <a:lstStyle/>
            <a:p>
              <a:pPr lvl="0" algn="just"/>
              <a:r>
                <a:rPr lang="es-ES" sz="1400" dirty="0">
                  <a:solidFill>
                    <a:srgbClr val="313131"/>
                  </a:solidFill>
                  <a:latin typeface="Verdana" panose="020B0604030504040204" pitchFamily="34" charset="0"/>
                  <a:ea typeface="Verdana" panose="020B0604030504040204" pitchFamily="34" charset="0"/>
                  <a:cs typeface="Verdana" panose="020B0604030504040204" pitchFamily="34" charset="0"/>
                </a:rPr>
                <a:t>La metodología que se utilizará para el desarrollo del proyecto es una metodología ágil, propia y publicada, basada en SCRUM, siguiendo los siguientes pasos:</a:t>
              </a:r>
            </a:p>
            <a:p>
              <a:pPr marL="0" lvl="1" indent="-285750">
                <a:buClr>
                  <a:schemeClr val="tx1"/>
                </a:buClr>
                <a:buFont typeface="Wingdings" panose="05000000000000000000" pitchFamily="2" charset="2"/>
                <a:buChar char="ü"/>
              </a:pPr>
              <a:r>
                <a:rPr lang="es-ES" sz="1400" dirty="0">
                  <a:solidFill>
                    <a:srgbClr val="313131"/>
                  </a:solidFill>
                  <a:latin typeface="Verdana" panose="020B0604030504040204" pitchFamily="34" charset="0"/>
                  <a:ea typeface="Verdana" panose="020B0604030504040204" pitchFamily="34" charset="0"/>
                  <a:cs typeface="Verdana" panose="020B0604030504040204" pitchFamily="34" charset="0"/>
                </a:rPr>
                <a:t>Levantamiento </a:t>
              </a:r>
            </a:p>
            <a:p>
              <a:pPr marL="0" lvl="1" indent="-285750">
                <a:buClr>
                  <a:schemeClr val="tx1"/>
                </a:buClr>
                <a:buFont typeface="Wingdings" panose="05000000000000000000" pitchFamily="2" charset="2"/>
                <a:buChar char="ü"/>
              </a:pPr>
              <a:r>
                <a:rPr lang="es-ES" sz="1400" dirty="0">
                  <a:solidFill>
                    <a:srgbClr val="313131"/>
                  </a:solidFill>
                  <a:latin typeface="Verdana" panose="020B0604030504040204" pitchFamily="34" charset="0"/>
                  <a:ea typeface="Verdana" panose="020B0604030504040204" pitchFamily="34" charset="0"/>
                  <a:cs typeface="Verdana" panose="020B0604030504040204" pitchFamily="34" charset="0"/>
                </a:rPr>
                <a:t>Desarrollo</a:t>
              </a:r>
            </a:p>
            <a:p>
              <a:pPr marL="0" lvl="1" indent="-285750">
                <a:buClr>
                  <a:schemeClr val="tx1"/>
                </a:buClr>
                <a:buFont typeface="Wingdings" panose="05000000000000000000" pitchFamily="2" charset="2"/>
                <a:buChar char="ü"/>
              </a:pPr>
              <a:r>
                <a:rPr lang="es-ES" sz="1400" dirty="0">
                  <a:solidFill>
                    <a:srgbClr val="313131"/>
                  </a:solidFill>
                  <a:latin typeface="Verdana" panose="020B0604030504040204" pitchFamily="34" charset="0"/>
                  <a:ea typeface="Verdana" panose="020B0604030504040204" pitchFamily="34" charset="0"/>
                  <a:cs typeface="Verdana" panose="020B0604030504040204" pitchFamily="34" charset="0"/>
                </a:rPr>
                <a:t>Pruebas Unitarias</a:t>
              </a:r>
            </a:p>
            <a:p>
              <a:pPr marL="0" lvl="1" indent="-285750">
                <a:buClr>
                  <a:schemeClr val="tx1"/>
                </a:buClr>
                <a:buFont typeface="Wingdings" panose="05000000000000000000" pitchFamily="2" charset="2"/>
                <a:buChar char="ü"/>
              </a:pPr>
              <a:r>
                <a:rPr lang="es-ES" sz="1400" dirty="0">
                  <a:solidFill>
                    <a:srgbClr val="313131"/>
                  </a:solidFill>
                  <a:latin typeface="Verdana" panose="020B0604030504040204" pitchFamily="34" charset="0"/>
                  <a:ea typeface="Verdana" panose="020B0604030504040204" pitchFamily="34" charset="0"/>
                  <a:cs typeface="Verdana" panose="020B0604030504040204" pitchFamily="34" charset="0"/>
                </a:rPr>
                <a:t>Pruebas Funcionales e instalación </a:t>
              </a:r>
            </a:p>
          </p:txBody>
        </p:sp>
        <p:sp>
          <p:nvSpPr>
            <p:cNvPr id="18" name="Rectangle 17"/>
            <p:cNvSpPr/>
            <p:nvPr/>
          </p:nvSpPr>
          <p:spPr>
            <a:xfrm>
              <a:off x="1188490" y="2294151"/>
              <a:ext cx="7416000" cy="1080846"/>
            </a:xfrm>
            <a:prstGeom prst="rect">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ontent Placeholder 7"/>
          <p:cNvSpPr txBox="1">
            <a:spLocks/>
          </p:cNvSpPr>
          <p:nvPr/>
        </p:nvSpPr>
        <p:spPr>
          <a:xfrm>
            <a:off x="430782" y="4858398"/>
            <a:ext cx="3853186" cy="330636"/>
          </a:xfrm>
          <a:prstGeom prst="rect">
            <a:avLst/>
          </a:prstGeom>
        </p:spPr>
        <p:txBody>
          <a:bodyPr lIns="36000" rIns="36000"/>
          <a:lstStyle>
            <a:defPPr>
              <a:defRPr lang="en-US"/>
            </a:defPPr>
            <a:lvl1pPr indent="0">
              <a:spcBef>
                <a:spcPts val="1200"/>
              </a:spcBef>
              <a:buFont typeface="Arial" pitchFamily="34" charset="0"/>
              <a:buNone/>
              <a:defRPr sz="1200" b="1">
                <a:solidFill>
                  <a:schemeClr val="accent1"/>
                </a:solidFill>
              </a:defRPr>
            </a:lvl1pPr>
            <a:lvl2pPr marL="266700" indent="-266700">
              <a:spcBef>
                <a:spcPts val="1200"/>
              </a:spcBef>
              <a:buFont typeface="Arial" pitchFamily="34" charset="0"/>
              <a:buChar char="•"/>
              <a:defRPr>
                <a:solidFill>
                  <a:schemeClr val="tx2"/>
                </a:solidFill>
              </a:defRPr>
            </a:lvl2pPr>
            <a:lvl3pPr marL="266700" indent="-266700">
              <a:spcBef>
                <a:spcPts val="1200"/>
              </a:spcBef>
              <a:buFont typeface="Arial" pitchFamily="34" charset="0"/>
              <a:buChar char="•"/>
              <a:defRPr i="1">
                <a:solidFill>
                  <a:schemeClr val="tx2"/>
                </a:solidFill>
              </a:defRPr>
            </a:lvl3pPr>
            <a:lvl4pPr marL="539750" indent="-273050">
              <a:spcBef>
                <a:spcPts val="1200"/>
              </a:spcBef>
              <a:buFont typeface="Arial" pitchFamily="34" charset="0"/>
              <a:buChar char="−"/>
              <a:defRPr>
                <a:solidFill>
                  <a:schemeClr val="tx2"/>
                </a:solidFill>
              </a:defRPr>
            </a:lvl4pPr>
            <a:lvl5pPr marL="806450" indent="-266700">
              <a:spcBef>
                <a:spcPts val="1200"/>
              </a:spcBef>
              <a:buFont typeface="Arial" pitchFamily="34" charset="0"/>
              <a:buChar char="−"/>
              <a:defRPr>
                <a:solidFill>
                  <a:schemeClr val="tx2"/>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VE" sz="1400" dirty="0">
                <a:solidFill>
                  <a:srgbClr val="86BC25"/>
                </a:solidFill>
                <a:latin typeface="Verdana" panose="020B0604030504040204" pitchFamily="34" charset="0"/>
                <a:ea typeface="Verdana" panose="020B0604030504040204" pitchFamily="34" charset="0"/>
                <a:cs typeface="Verdana" panose="020B0604030504040204" pitchFamily="34" charset="0"/>
              </a:rPr>
              <a:t>Equipo de trabajo</a:t>
            </a:r>
          </a:p>
        </p:txBody>
      </p:sp>
      <p:grpSp>
        <p:nvGrpSpPr>
          <p:cNvPr id="20" name="Group 19"/>
          <p:cNvGrpSpPr/>
          <p:nvPr/>
        </p:nvGrpSpPr>
        <p:grpSpPr>
          <a:xfrm>
            <a:off x="469901" y="5189034"/>
            <a:ext cx="9163050" cy="790464"/>
            <a:chOff x="1188490" y="2160799"/>
            <a:chExt cx="7416000" cy="790464"/>
          </a:xfrm>
        </p:grpSpPr>
        <p:sp>
          <p:nvSpPr>
            <p:cNvPr id="21" name="TextBox 20"/>
            <p:cNvSpPr txBox="1"/>
            <p:nvPr/>
          </p:nvSpPr>
          <p:spPr>
            <a:xfrm>
              <a:off x="1188490" y="2241172"/>
              <a:ext cx="7416000" cy="523220"/>
            </a:xfrm>
            <a:prstGeom prst="rect">
              <a:avLst/>
            </a:prstGeom>
            <a:noFill/>
          </p:spPr>
          <p:txBody>
            <a:bodyPr wrap="square" rtlCol="0">
              <a:spAutoFit/>
            </a:bodyPr>
            <a:lstStyle/>
            <a:p>
              <a:pPr algn="just"/>
              <a:r>
                <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rPr>
                <a:t>El equipo de trabajo propuesto para este proyecto está conformado por </a:t>
              </a:r>
              <a:r>
                <a:rPr lang="es-VE" sz="14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un Gerente de proyecto, </a:t>
              </a:r>
              <a:r>
                <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rPr>
                <a:t>un </a:t>
              </a:r>
              <a:r>
                <a:rPr lang="es-VE" sz="14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Líder de </a:t>
              </a:r>
              <a:r>
                <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rPr>
                <a:t>Proyecto y </a:t>
              </a:r>
              <a:r>
                <a:rPr lang="es-VE" sz="14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dos Consultores de desarrollo.</a:t>
              </a:r>
              <a:endPar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22" name="Rectangle 21"/>
            <p:cNvSpPr/>
            <p:nvPr/>
          </p:nvSpPr>
          <p:spPr>
            <a:xfrm>
              <a:off x="1188490" y="2160799"/>
              <a:ext cx="7416000" cy="790464"/>
            </a:xfrm>
            <a:prstGeom prst="rect">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34"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35"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37"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6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6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6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6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65000"/>
                </a:schemeClr>
              </a:solidFill>
              <a:effectLst/>
              <a:uLnTx/>
              <a:uFillTx/>
              <a:latin typeface="Verdana"/>
              <a:ea typeface="+mn-ea"/>
              <a:cs typeface="+mn-cs"/>
            </a:endParaRPr>
          </a:p>
        </p:txBody>
      </p:sp>
      <p:sp>
        <p:nvSpPr>
          <p:cNvPr id="38"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9"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0"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1"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2"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551375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4851796"/>
            <a:chOff x="1188490" y="2087167"/>
            <a:chExt cx="7614603" cy="4851796"/>
          </a:xfrm>
        </p:grpSpPr>
        <p:sp>
          <p:nvSpPr>
            <p:cNvPr id="18" name="TextBox 17"/>
            <p:cNvSpPr txBox="1"/>
            <p:nvPr/>
          </p:nvSpPr>
          <p:spPr>
            <a:xfrm>
              <a:off x="1188490" y="2137649"/>
              <a:ext cx="7614603" cy="4801314"/>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8. Extensiones y/o desviaciones del alcance </a:t>
              </a: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Nuestra estimación de tiempos y esfuerzo requeridos para llevar a cabo las actividades descritas en este documento considera que el esfuerzo necesario para realizar estas actividades no excederá el tiempo estipulado en el cronograma de trabajo propuesto en la Propuesta Técnica correspondiente. Si durante el transcurso del proyecto se identifica que los requerimientos de tiempo serán mayores a nuestra estimación, el Cliente y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negociarán, de buena fe el costo incremental de nuestros servicios para poder completar las actividades que se requieran y lograr los objetivos del proyecto.</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De la misma forma, nuestra propuesta de servicios asume que el personal de el Cliente deberá participar en las actividades de establecidas en la metodología propuesta, a fin de completar y validar los entregables del proyecto, así como en otras actividades donde se le requiera estar disponible conforme al plan de trabajo definido. Si por motivos de agenda de estas personas, las actividades del proyecto deben de modificarse y/o retrasarse y/o se determina que se requerirá de un esfuerzo mayor a lo planeado, el Cliente y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negociarán, de buena fe, el costo incremental de nuestros servicios para poder completar las actividades que se requieran y lograr los objetivos del proyecto</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En el caso de que existan extensiones y/o desviaciones del alcance que originen retrasos en la entrega final del proyecto se determinará si esto es atribuible a el Cliente o a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Dependiendo del caso se llevara acabo la siguiente acción:</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Extensiones y/o desviaciones atribuibles a el Cliente, se negociarán y cotizarán por separado las horas adicionales. </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Extensiones y/o desviaciones atribuibles a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los consultores continuarán realizando el trabajo hasta que éste haya sido terminado a satisfacción de el Cliente dentro de los términos y alcances de esta documento</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1261696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4190077"/>
            <a:chOff x="1188490" y="2087167"/>
            <a:chExt cx="7614603" cy="4190077"/>
          </a:xfrm>
        </p:grpSpPr>
        <p:sp>
          <p:nvSpPr>
            <p:cNvPr id="18" name="TextBox 17"/>
            <p:cNvSpPr txBox="1"/>
            <p:nvPr/>
          </p:nvSpPr>
          <p:spPr>
            <a:xfrm>
              <a:off x="1188490" y="2137649"/>
              <a:ext cx="7614603" cy="4139595"/>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9. Distribución del riesgo</a:t>
              </a: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La responsabilidad máxima de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con relación al presente Acuerdo en ningún caso excederá los honorarios que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reciba en virtud de la presente por la parte del trabajo que origine dicha responsabilidad. Dicha responsabilidad no incluirá ningún daño mediato o punitorio (ni lucro cesante ni pérdida de ahorros u oportunidades de trabajo).</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Dado que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presta los servicios para el beneficio del cliente, el cliente indemnizará a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sus sociedades relacionadas, socios y personal, por cualquier costo, honorario, gasto, daño u obligación (incluyendo costos de la defensa) asociado con cualquier reclamo de tercero, en relación con los servicios prestados, la utilización del Producto del trabajo por parte del cliente o este Acuerdo.</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Cualquier acción en contra de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deberá iniciarse dentro de los doce (12) meses a partir de que surja el derecho de acción.</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10. Conflictos de independencia</a:t>
              </a: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Como parte de una firma global, nos es requerido confirmar que no tenemos conflictos de independencia o cualquier otro conflicto que nos impida llevar a cabo los trabajos descritos en este documento de manera objetiva. A su solicitud, estamos presentando este documento sin haber completado el proceso de identificación de conflictos, así como otros procesos internos de control de calidad. Consecuentemente, la aplicabilidad de esta propuesta estará sujeta al resultado final de estos procedimientos.”</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3151034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4805630"/>
            <a:chOff x="1188490" y="2087167"/>
            <a:chExt cx="7614603" cy="4805630"/>
          </a:xfrm>
        </p:grpSpPr>
        <p:sp>
          <p:nvSpPr>
            <p:cNvPr id="18" name="TextBox 17"/>
            <p:cNvSpPr txBox="1"/>
            <p:nvPr/>
          </p:nvSpPr>
          <p:spPr>
            <a:xfrm>
              <a:off x="1188490" y="2137649"/>
              <a:ext cx="7614603" cy="4755148"/>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11. Confidencialidad</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EL CLIENTE y DELOITTE se comprometen a guardar estricta confidencialidad sobre toda la información que cada uno le suministre a la otra parte,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ó</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que lleguen a conocer sus empleados, contratistas, asesores, agentes y subcontratistas, si los hubiere, de manera verbal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ó</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por medio escrito, audiovisual, magnético, vía electrónica o por cualquier otro medio, en desarrollo de EL CONTRATO, (en adelante “Información Confidencial”). La obligación de reserva y confidencialidad de la Información Confidencial, estará vigente desde la fecha de suscripción de EL CONTRATO y por tres (3) años más después de su terminación.  Cada una de LAS PARTES será responsable ante la otra parte por cualquier revelación, empleo o divulgación de cualquier porción de la Información Confidencial. En todo caso, LAS PARTES, en su calidad de profesionales, se obligan tanto en la ejecución de EL CONTRATO como una vez terminado el mismo a implementar todas las políticas vigentes en materia de protección de la información confidencial de sus clientes tratándola con especial responsabilidad, control y protección. Toda la información confidencial que una parte suministre a la otra será utilizada solamente para los efectos descritos en EL contrato. </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PARAGRAFO PRIMERO: Para efectos de EL CONTRATO, se entiende por Información Confidencial todos los documentos, materiales, información, ideas de o acerca de EL CLIENTE, de DELOITTE y de cualquier Firma Miembro de la organización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ó</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de cualquiera de sus clientes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ó</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proveedores pasados, presentes o eventuales, incluyendo, sin limitarse a, documentos, materiales, información e ideas relacionadas con modelos de negocios,  información técnica, financiera, comercial, corporativa, de mercadeo y estratégica, programas, operaciones, metodologías,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know</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how</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técnicas, políticas, prácticas, procedimientos, productos, servicios, equipos, sistemas, recursos humanos, personal de trabajo, nuevas tecnologías,  notas, análisis, hojas de trabajo, compilaciones, comparaciones, programas de mercadeo, que incluye invenciones (bien sea patentables o no), estudios o cualquier otro documento que contenga, refleje, estén basado en o sea generado por tal Información Confidencial. </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3764704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4959518"/>
            <a:chOff x="1188490" y="2087167"/>
            <a:chExt cx="7614603" cy="4959518"/>
          </a:xfrm>
        </p:grpSpPr>
        <p:sp>
          <p:nvSpPr>
            <p:cNvPr id="18" name="TextBox 17"/>
            <p:cNvSpPr txBox="1"/>
            <p:nvPr/>
          </p:nvSpPr>
          <p:spPr>
            <a:xfrm>
              <a:off x="1188490" y="2137649"/>
              <a:ext cx="7614603" cy="4909036"/>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11. Confidencialidad (Cont.)</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De manera particular y sin limitar lo anteriormente enunciado, EL CLIENTE reconoce que las metodologías, procedimientos, “know-how”, técnicas e información personal y corporativa que llegue a conocer de DELOITTE y de cualquiera de las firmas miembro de la organización DELOITTE, en desarrollo de los servicios contratados, es información confidencial que pertenece y seguirá siendo de propiedad de DELOITTE y de cada una de sus firmas miembro, según corresponda, que se encuentra sujeta a la obligación de reserva y confidencialidad de la información consagrada en ésta cláusula. </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En este sentido, EL CLIENTE reconoce que DELOITTE hace parte de una organización razón por la cual, de conformidad con sus políticas, puede tener la necesidad de revelar cierta información a sus Firmas Miembro. En este evento, DELOITTE se obliga a cumplir con las políticas de confidencialidad de la organización y en todo caso, a mantener la reserva y confidencialidad de la información revelada en los términos  previstos en EL CONTRATO. </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Independientemente de las acciones a las que haya lugar por el incumplimiento de las obligaciones de EL CONTRATO, si cualquiera de LAS PARTES extravía o revela información confidencial, dará aviso inmediato a la Parte Reveladora de la misma y tomará todas las medidas razonables y necesarias para minimizar los resultados de pérdida de la información o divulgación de la misma sin autorización.</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PARAGRAFO SEGUNDO: La información confidencial no incluye: a) la información que sea de dominio público con anterioridad a la fecha en que hubiese sido suministrada o que se haya hecho pública lícitamente durante la vigencia del Contrato; b) la información que está en posesión o puede ser independientemente adquirida o desarrollada por cualquiera de las partes sin violar ninguna de sus obligaciones contractuales o legales; e) Información sobre la cual sea aprobada su divulgación por medio de autorización escrita de la Parte Reveladora y sólo hasta el límite de dicha autorización; f)  Información que haya sido conocida a través de terceros sin que exista la obligación de mantenerla bajo confidencialidad, a menos que la Parte Receptora tenga pleno conocimiento que dichos terceros no están autorizados para revelar o divulgar dicha información.</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1186410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3934842"/>
            <a:chOff x="1188490" y="2087167"/>
            <a:chExt cx="7614603" cy="3934842"/>
          </a:xfrm>
        </p:grpSpPr>
        <p:sp>
          <p:nvSpPr>
            <p:cNvPr id="18" name="TextBox 17"/>
            <p:cNvSpPr txBox="1"/>
            <p:nvPr/>
          </p:nvSpPr>
          <p:spPr>
            <a:xfrm>
              <a:off x="1188490" y="2137649"/>
              <a:ext cx="7614603" cy="3693319"/>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11. Confidencialidad (Cont.)</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PARAGRAFO TERCERO: Si se le solicitare o exigiere a alguna de LAS PARTES o a sus representantes revelar la Información Confidencial mediante una orden judicial, requerimiento administrativo u otro mecanismo similar, la Parte obligada a cumplir el requerimiento deberá: </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Notificar a la otra parte sobre tal solicitud o requerimiento de manera inmediata y con anterioridad a la divulgación, de tal forma que dicha parte pueda adelantar la acción judicial o administrativa tendiente a la protección de la Información Confidencial. </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Cooperar con la otra parte, en el caso que ésta presente cualquier acción para la protección de la Información Confidencial. </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En cualquier caso, únicamente se revelará la Información Confidencial exacta o la porción de la misma específicamente solicitada.</a:t>
              </a:r>
            </a:p>
            <a:p>
              <a:pPr marL="182563" indent="-182563">
                <a:spcAft>
                  <a:spcPts val="600"/>
                </a:spcAft>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PARAGRAFO CUARTO: Lo establecido en esta cláusula anula y reemplaza las estipulaciones en contrario que puedan ser anotadas o anexadas a la información confidencial por la Parte que la revela, por lo que tales estipulaciones en contrario no tendrán efecto.  Además, nada en esta cláusula implica que las partes tengan la mutua obligación de suministrarse información confidencial, salvo para los efectos del desarrollo del objeto de EL contrato.</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656779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5251906"/>
            <a:chOff x="1188490" y="2087167"/>
            <a:chExt cx="7614603" cy="5251906"/>
          </a:xfrm>
        </p:grpSpPr>
        <p:sp>
          <p:nvSpPr>
            <p:cNvPr id="18" name="TextBox 17"/>
            <p:cNvSpPr txBox="1"/>
            <p:nvPr/>
          </p:nvSpPr>
          <p:spPr>
            <a:xfrm>
              <a:off x="1188490" y="2137649"/>
              <a:ext cx="7614603" cy="5201424"/>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12. Plazo y Condiciones de Rescisión</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(a) El Contrato o cualquier Orden de Trabajo puede ser rescindido por cualquiera de las partes en cualquier momento, sin justificación, cursando una notificación escrita a la otra parte no menos de noventa días antes de la fecha efectiva de rescisión o según corresponda a la naturaleza del servicio.  </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(b) Cualquiera de las partes podrá rescindir el Contrato o cualquier Orden de Trabajo por medio de una notificación escrita a la otra parte cuando o en cualquier momento después de que ocurra cualquiera de los siguientes eventos:  (i) un incumplimiento material por la otra parte de una obligación conforme al Contrato u Orden de Trabajo y, si se puede remediar el incumplimiento, la parte incumplidora que no remedia el incumplimiento dentro de los 30 días de haber recibido la notificación de tal incumplimiento, (ii) la otra parte se vuelve insolvente, (iii) la otra parte tiene una resolución aprobada o una petición presentada para su liquidación o disolución (para un propósito distinto a la fusión o reconstrucción solvente), (iv) la emisión de una orden administrativa en relación a la otra parte, o el nombramiento de un síndico sobre la misma, o un acreedor hipotecario que toma posesión de o que vende, un activo de la otra parte, (v) la otra parte hace un arreglo o convenio con su acreedores de forma general o hace una petición a una corte de jurisdicción competente para protección contra sus acreedores de forma general, o (vi) cualquier evento análogo a aquellos establecidos en (ii) al (v) en cualquier jurisdicción relevante.</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(c)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podrá rescindir el Contrato o cualquier Orden de Trabajo por completo o en parte,  de inmediato por medio de notificación escrita al Cliente si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determina que (i) un organismo gubernamental, regulador, o entidad profesional, o cualquier otra entidad que tenga el peso de la ley haya introducido una nueva ley, regla, norma, interpretación o decisión, o modificado una ya existente, como consecuencia de la cual la realización por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de cualquier parte del Contrato sería ilegal o de alguna otra manera ilícita o que presente conflicto con las normas profesionales o de independencia o (ii) hay alguna modificación en las circunstancias (incluyendo, pero sin limitarse a, cambios en la propiedad del Cliente o cualquiera de sus Afiliadas de manera que la realización por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de cualquier parte del Contrato sería ilegal o de alguna otra manera ilícita o que presente conflicto con las normas profesionales o de independencia. </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3071503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5590460"/>
            <a:chOff x="1188490" y="2087167"/>
            <a:chExt cx="7614603" cy="5590460"/>
          </a:xfrm>
        </p:grpSpPr>
        <p:sp>
          <p:nvSpPr>
            <p:cNvPr id="18" name="TextBox 17"/>
            <p:cNvSpPr txBox="1"/>
            <p:nvPr/>
          </p:nvSpPr>
          <p:spPr>
            <a:xfrm>
              <a:off x="1188490" y="2137649"/>
              <a:ext cx="7614603" cy="5539978"/>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12. Plazo y Condiciones de Rescisión (Cont.)</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(d) Al momento de extinguirse este Contrato o cualquier Orden de Trabajo por cualquier motivo, el Cliente compensará a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de acuerdo con los términos del Contrato por los Servicios realizados y los gastos incurridos hasta la fecha efectiva de finalización.</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(e) Rescisión de cualquier parte del Contrato no afecta la parte restante del Contrato. Estos Términos de negocios continuarán aplicándose a cualquier Orden de Trabajo vigente que no ha sido rescindido conforme a las disposiciones de los Párrafos 4(a), (b) o (c).</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(f) Cuando cualquiera de las partes, sus administradores, directivos, accionistas, asociados o socios, figuren en las listas internacionales administradas por cualquier autoridad nacional o extranjera, de personas o entidades identificadas por tener vínculos con actividades relacionadas con el narcotráfico, terrorismo, corrupción, secuestro, lavado de activos, financiación del terrorismo o administración de recursos relacionados con esas actividades, entre las que se encuentran, de manera enunciativa más no taxativa: i) lista – OFAC Office of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Foreign</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Assets</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Control u Oficina de Control de Activos en el Exterior (orden ejecutiva N°. 12978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Specially</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Designated</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Narcotics</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Traffickers</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SDNT), emitida por la Oficina del Tesoro de los Estados Unidos de Norte América, conocida como “lista Clinton; ii) lista de la Organización de las Naciones Unidas – ONU; y otras listas públicas relacionadas con el tema del lavado de activos y financiación del terrorismo, o que por su naturaleza generen un alto riesgo de LA/FT.</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(g) Cuando cualquiera de las partes, sus administradores, directivos, accionistas, asociados o socios hayan sido condenados por haber cometido, a cualquier título doloso o culposo, cualquier delito contra la administración pública o en el marco de un proceso por extinción de dominio o cualquiera de los delitos narcotráfico, terrorismo, corrupción, secuestro, lavado de activos, financiación del terrorismo o administración de recursos relacionados con esas actividades. </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(h) Cuando existan denuncias o pliegos de cargos penales, fiscales, o disciplinarios, sobre incumplimientos o violaciones de normas relacionadas con el Lavado de Activos o Financiación al Terrorismo contra cualquiera de las partes o de sus administradores, directivos, accionistas, asociados o socios; y/o con fallo o sentencia en firme debidamente ejecutoriada.</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3944663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5590460"/>
            <a:chOff x="1188490" y="2087167"/>
            <a:chExt cx="7614603" cy="5590460"/>
          </a:xfrm>
        </p:grpSpPr>
        <p:sp>
          <p:nvSpPr>
            <p:cNvPr id="18" name="TextBox 17"/>
            <p:cNvSpPr txBox="1"/>
            <p:nvPr/>
          </p:nvSpPr>
          <p:spPr>
            <a:xfrm>
              <a:off x="1188490" y="2137649"/>
              <a:ext cx="7614603" cy="5539978"/>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12. Plazo y Condiciones de Rescisión (Cont.)</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(i) Cuando existan factores de exposición al riesgo, tales como: referencias negativas, ausencia de documentación, o la existencia de alertas definidas en la legislación, manuales o políticas, según sea el caso, en relación con los administradores, directivos, accionistas, asociados o socios de cualquiera de las partes.  </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(j) Cuando existan indicios o circunstancias que a juicio razonable representen un riesgo que cualquiera de las partes o de sus administradores, directivos, accionistas, asociados o socios pueda estar comprometido con delitos de narcotráfico, terrorismo, corrupción, secuestro, lavado de activos, financiación del terrorismo o administración de recursos relacionados con esas actividades. </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(k) Cuando cualquiera de las partes, sus administradores, directivos, accionistas, asociados o socios no cumplen en forma oportuna uno o más de los deberes o requisitos que les correspondan de conformidad con las normas y procedimientos relacionados con lo que establezca la Ley Orgánica contra la Delincuencia Organizada (lavado de dinero) y Financiamiento al Terrorismo, así como con sus respectivos reglamentos y normativas relacionadas, que les resulte aplicable.</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(l)Cuando se determine que los recursos provienen de actividades ilícitas de las contempladas en la legislación local, o que ha efectuado transacciones u operaciones destinadas a dichas actividades o a favor de personas relacionadas con las mismas.</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(m) Cuando cualquiera de las partes sea intervenida por cualquiera autoridad competente a nivel local o extranjera;</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(n) Por la disolución, liquidación, fusión, rescisión, transformación de cualquiera de las partes cuando tales procesos o reformas afecten la independencia que es exigida para la prestación de los servicios. En general, cuando se presenten situaciones sobrevinientes que afecten la independencia exigida conforme las políticas y normas aplicables a las partes.</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(o) Cuando se presente incapacidad financiera o notoria insolvencia, que se presume cuando de acuerdo con la ley aplicable se encuentre, entre otras, en situación de cesación de pagos, incapacidad de pago inminente o sea intervenida por autoridad competente, o se encuentre adelantando un proceso concursal de cualquier naturaleza.</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1930376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5775126"/>
            <a:chOff x="1188490" y="2087167"/>
            <a:chExt cx="7614603" cy="5775126"/>
          </a:xfrm>
        </p:grpSpPr>
        <p:sp>
          <p:nvSpPr>
            <p:cNvPr id="18" name="TextBox 17"/>
            <p:cNvSpPr txBox="1"/>
            <p:nvPr/>
          </p:nvSpPr>
          <p:spPr>
            <a:xfrm>
              <a:off x="1188490" y="2137649"/>
              <a:ext cx="7614603" cy="5724644"/>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13. Protección de Datos y Seguridad de la Información</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(a)  Cada parte deberá cumplir con sus respectivas obligaciones bajo las leyes aplicables sobre la protección de datos en la medida que, en relación al Contrato y los Servicios, una parte guarde, procese o transfiere datos personales a las cuales apliquen las leyes de protección de datos (“Datos Personales”). En relación con cualquier Dato Personal del Grupo del Cliente o de terceros que sea procesada por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como parte de los Servicios,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como procesador de datos procesará tales Datos Personales solo (i) conforme a las instrucciones legales y razonables del Cliente, y (ii) en cumplimiento con las obligaciones de seguridad exigibles por ley aplicables a un procesador de datos.</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(b)  El Cliente confirma que ha obtenido todas las autorizaciones legalmente requeridas para transferir cualquier Dato Personal a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y sus Subcontratistas.</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(c) Para efectos del presente contrato, las siguientes definiciones aplicarán:</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(c.1) Datos de las Partes: significa todos los datos (incluyendo todos los textos, sonido, software o archivos de imágenes), el contenido, de la información  o material que las partes o  su personal se proporcionan en las actividades que incluyen el manejo de estos para la creación, almacenamiento, proceso, transmisión en el curso de la utilización del servicio, incluyendo análisis estadístico o uso para la creación de tendencias.</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(c.2) Información Personal: significa cualquier información relativa a una persona física identificada o identificable que se adquiere en ejecución del contrato, en relación con la prestación del servicio conforme a este Acuerdo, ya sea en forma escrita, oral, electrónica u otra forma, y cualquier copia de los mismos. Una persona identificable es una persona que pueda determinarse, directa o indirectamente, en particular con referencia a un número de identificación o uno o más factores específicos de su identidad física, fisiológica, electrónicos, mentales, económicos, culturales o sociales. Ejemplos de información personal se incluyen los siguientes: número de cuenta (cuenta bancaria, tarjeta de crédito, etc.); abordar; identificador biométrico; licencia o número de identificación; fecha de nacimiento; identificadores del gobierno (como números de seguro social); nombre; número de personal; fotografía o identificable vídeo a un individuo; identificador del vehículo o número de serie; y también puede incluir otra información relacionada con un individuo que pueda identificar directa o indirectamente a la persona (por ejemplo, salario, calificación del desempeño, historial de</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2463302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3934842"/>
            <a:chOff x="1188490" y="2087167"/>
            <a:chExt cx="7614603" cy="3934842"/>
          </a:xfrm>
        </p:grpSpPr>
        <p:sp>
          <p:nvSpPr>
            <p:cNvPr id="18" name="TextBox 17"/>
            <p:cNvSpPr txBox="1"/>
            <p:nvPr/>
          </p:nvSpPr>
          <p:spPr>
            <a:xfrm>
              <a:off x="1188490" y="2137649"/>
              <a:ext cx="7614603" cy="2908489"/>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13. Protección de Datos y Seguridad de la Información (Cont.)</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(c.3) Incidentes de Seguridad: significa cualquier potencial, real o presunta apropiación indebida, divulgación o uso de, o acceso no autorizado, los datos del cliente o información personal (por personal de Contratistas, terceros, o de otra manera), o cualquier otro compromiso de la seguridad, la confidencialidad, o la integridad de los datos de cualquiera de las partes o información personal.</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D. Las partes deberán implementar, mantener y hacer cumplir las medidas de seguridad administrativas, técnicas y físicas apropiadas para garantizar la seguridad y confidencialidad de los datos de la otra parte y la información personal, proteger contra amenazas anticipadas o riesgos para la seguridad o la integridad de las partes, los datos e información personal, y proteger contra el acceso no autorizado o la utilización de los datos de las partes y la información personal. Estas garantías no podrán ser inferiores a las aceptadas por la industria, incluye un plan de seguridad de la información, los controles de acceso a la información, la protección de los sistemas (por ejemplo, protección de intrusos), medidas de seguridad física, cifrado de datos, y la formación a conciencia en seguridad de los empleados.</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2445568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sz="quarter" idx="10"/>
          </p:nvPr>
        </p:nvSpPr>
        <p:spPr>
          <a:xfrm>
            <a:off x="1057617" y="1284910"/>
            <a:ext cx="3746923" cy="215444"/>
          </a:xfrm>
        </p:spPr>
        <p:txBody>
          <a:bodyPr>
            <a:spAutoFit/>
          </a:bodyPr>
          <a:lstStyle/>
          <a:p>
            <a:pPr>
              <a:spcAft>
                <a:spcPts val="0"/>
              </a:spcAft>
            </a:pPr>
            <a:r>
              <a:rPr lang="en-US" sz="1400" b="1" dirty="0" err="1" smtClean="0"/>
              <a:t>Antecedentes</a:t>
            </a:r>
            <a:r>
              <a:rPr lang="en-US" sz="1400" noProof="0" dirty="0"/>
              <a:t>	</a:t>
            </a:r>
          </a:p>
        </p:txBody>
      </p:sp>
      <p:sp>
        <p:nvSpPr>
          <p:cNvPr id="4" name="Title 3"/>
          <p:cNvSpPr>
            <a:spLocks noGrp="1"/>
          </p:cNvSpPr>
          <p:nvPr>
            <p:ph type="title"/>
          </p:nvPr>
        </p:nvSpPr>
        <p:spPr>
          <a:xfrm>
            <a:off x="469901" y="384115"/>
            <a:ext cx="9163050" cy="334102"/>
          </a:xfrm>
        </p:spPr>
        <p:txBody>
          <a:bodyPr/>
          <a:lstStyle/>
          <a:p>
            <a:r>
              <a:rPr lang="en-US" noProof="0" dirty="0" err="1" smtClean="0">
                <a:effectLst>
                  <a:outerShdw blurRad="38100" dist="38100" dir="2700000" algn="tl">
                    <a:srgbClr val="000000">
                      <a:alpha val="43137"/>
                    </a:srgbClr>
                  </a:outerShdw>
                </a:effectLst>
              </a:rPr>
              <a:t>Contenido</a:t>
            </a:r>
            <a:endParaRPr lang="en-US" noProof="0" dirty="0">
              <a:effectLst>
                <a:outerShdw blurRad="38100" dist="38100" dir="2700000" algn="tl">
                  <a:srgbClr val="000000">
                    <a:alpha val="43137"/>
                  </a:srgbClr>
                </a:outerShdw>
              </a:effectLst>
            </a:endParaRPr>
          </a:p>
        </p:txBody>
      </p:sp>
      <p:sp>
        <p:nvSpPr>
          <p:cNvPr id="2" name="Oval 1">
            <a:hlinkClick r:id="rId3" action="ppaction://hlinksldjump"/>
          </p:cNvPr>
          <p:cNvSpPr/>
          <p:nvPr/>
        </p:nvSpPr>
        <p:spPr bwMode="gray">
          <a:xfrm>
            <a:off x="469901" y="1195239"/>
            <a:ext cx="369094" cy="369094"/>
          </a:xfrm>
          <a:prstGeom prst="ellipse">
            <a:avLst/>
          </a:prstGeom>
          <a:solidFill>
            <a:srgbClr val="86BC25"/>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ru-RU" sz="1400" b="0" i="0" u="none" strike="noStrike" kern="1200" cap="none" spc="0" normalizeH="0" baseline="0" noProof="0" dirty="0">
                <a:ln>
                  <a:noFill/>
                </a:ln>
                <a:solidFill>
                  <a:prstClr val="white"/>
                </a:solidFill>
                <a:effectLst/>
                <a:uLnTx/>
                <a:uFillTx/>
                <a:latin typeface="Verdana"/>
                <a:ea typeface="+mn-ea"/>
                <a:cs typeface="+mn-cs"/>
              </a:rPr>
              <a:t>01</a:t>
            </a:r>
            <a:endParaRPr kumimoji="0" lang="en-GB" sz="1400" b="0" i="0" u="none" strike="noStrike" kern="1200" cap="none" spc="0" normalizeH="0" baseline="0" noProof="0" dirty="0">
              <a:ln>
                <a:noFill/>
              </a:ln>
              <a:solidFill>
                <a:prstClr val="white"/>
              </a:solidFill>
              <a:effectLst/>
              <a:uLnTx/>
              <a:uFillTx/>
              <a:latin typeface="Verdana"/>
              <a:ea typeface="+mn-ea"/>
              <a:cs typeface="+mn-cs"/>
            </a:endParaRPr>
          </a:p>
        </p:txBody>
      </p:sp>
      <p:sp>
        <p:nvSpPr>
          <p:cNvPr id="16" name="Text Placeholder 5"/>
          <p:cNvSpPr txBox="1">
            <a:spLocks/>
          </p:cNvSpPr>
          <p:nvPr/>
        </p:nvSpPr>
        <p:spPr>
          <a:xfrm>
            <a:off x="1057618" y="1733255"/>
            <a:ext cx="3746923" cy="215444"/>
          </a:xfrm>
          <a:prstGeom prst="rect">
            <a:avLst/>
          </a:prstGeom>
        </p:spPr>
        <p:txBody>
          <a:bodyPr vert="horz"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400" b="1" i="0" u="none" strike="noStrike" kern="1200" cap="none" spc="0" normalizeH="0" baseline="0" noProof="0" dirty="0" err="1" smtClean="0">
                <a:ln>
                  <a:noFill/>
                </a:ln>
                <a:solidFill>
                  <a:prstClr val="black"/>
                </a:solidFill>
                <a:effectLst/>
                <a:uLnTx/>
                <a:uFillTx/>
                <a:latin typeface="Verdana"/>
                <a:ea typeface="+mn-ea"/>
                <a:cs typeface="+mn-cs"/>
              </a:rPr>
              <a:t>Nuestro</a:t>
            </a:r>
            <a:r>
              <a:rPr kumimoji="0" lang="en-US" sz="1400" b="1" i="0" u="none" strike="noStrike" kern="1200" cap="none" spc="0" normalizeH="0" baseline="0" noProof="0" dirty="0" smtClean="0">
                <a:ln>
                  <a:noFill/>
                </a:ln>
                <a:solidFill>
                  <a:prstClr val="black"/>
                </a:solidFill>
                <a:effectLst/>
                <a:uLnTx/>
                <a:uFillTx/>
                <a:latin typeface="Verdana"/>
                <a:ea typeface="+mn-ea"/>
                <a:cs typeface="+mn-cs"/>
              </a:rPr>
              <a:t> </a:t>
            </a:r>
            <a:r>
              <a:rPr kumimoji="0" lang="en-US" sz="1400" b="1" i="0" u="none" strike="noStrike" kern="1200" cap="none" spc="0" normalizeH="0" baseline="0" noProof="0" dirty="0" err="1" smtClean="0">
                <a:ln>
                  <a:noFill/>
                </a:ln>
                <a:solidFill>
                  <a:prstClr val="black"/>
                </a:solidFill>
                <a:effectLst/>
                <a:uLnTx/>
                <a:uFillTx/>
                <a:latin typeface="Verdana"/>
                <a:ea typeface="+mn-ea"/>
                <a:cs typeface="+mn-cs"/>
              </a:rPr>
              <a:t>Entendimiento</a:t>
            </a:r>
            <a:endParaRPr kumimoji="0" lang="en-US" sz="1400" b="0" i="0" u="none" strike="noStrike" kern="1200" cap="none" spc="0" normalizeH="0" baseline="0" noProof="0" dirty="0">
              <a:ln>
                <a:noFill/>
              </a:ln>
              <a:solidFill>
                <a:prstClr val="black"/>
              </a:solidFill>
              <a:effectLst/>
              <a:uLnTx/>
              <a:uFillTx/>
              <a:latin typeface="Verdana"/>
              <a:ea typeface="+mn-ea"/>
              <a:cs typeface="+mn-cs"/>
            </a:endParaRPr>
          </a:p>
        </p:txBody>
      </p:sp>
      <p:sp>
        <p:nvSpPr>
          <p:cNvPr id="17" name="Oval 16">
            <a:hlinkClick r:id="rId4" action="ppaction://hlinksldjump"/>
          </p:cNvPr>
          <p:cNvSpPr/>
          <p:nvPr/>
        </p:nvSpPr>
        <p:spPr bwMode="gray">
          <a:xfrm>
            <a:off x="470879" y="1638617"/>
            <a:ext cx="369094" cy="369094"/>
          </a:xfrm>
          <a:prstGeom prst="ellipse">
            <a:avLst/>
          </a:prstGeom>
          <a:solidFill>
            <a:srgbClr val="86BC25"/>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ru-RU" sz="1400" b="0" i="0" u="none" strike="noStrike" kern="1200" cap="none" spc="0" normalizeH="0" baseline="0" noProof="0" dirty="0">
                <a:ln>
                  <a:noFill/>
                </a:ln>
                <a:solidFill>
                  <a:prstClr val="white"/>
                </a:solidFill>
                <a:effectLst/>
                <a:uLnTx/>
                <a:uFillTx/>
                <a:latin typeface="Verdana"/>
                <a:ea typeface="+mn-ea"/>
                <a:cs typeface="+mn-cs"/>
              </a:rPr>
              <a:t>02</a:t>
            </a:r>
            <a:endParaRPr kumimoji="0" lang="en-GB" sz="1400" b="0" i="0" u="none" strike="noStrike" kern="1200" cap="none" spc="0" normalizeH="0" baseline="0" noProof="0" dirty="0">
              <a:ln>
                <a:noFill/>
              </a:ln>
              <a:solidFill>
                <a:prstClr val="white"/>
              </a:solidFill>
              <a:effectLst/>
              <a:uLnTx/>
              <a:uFillTx/>
              <a:latin typeface="Verdana"/>
              <a:ea typeface="+mn-ea"/>
              <a:cs typeface="+mn-cs"/>
            </a:endParaRPr>
          </a:p>
        </p:txBody>
      </p:sp>
      <p:sp>
        <p:nvSpPr>
          <p:cNvPr id="18" name="Text Placeholder 5"/>
          <p:cNvSpPr txBox="1">
            <a:spLocks/>
          </p:cNvSpPr>
          <p:nvPr/>
        </p:nvSpPr>
        <p:spPr>
          <a:xfrm>
            <a:off x="1057617" y="2183993"/>
            <a:ext cx="3375859" cy="43088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400" b="1" dirty="0" err="1" smtClean="0">
                <a:solidFill>
                  <a:prstClr val="black"/>
                </a:solidFill>
                <a:latin typeface="Verdana"/>
              </a:rPr>
              <a:t>Objetivos</a:t>
            </a:r>
            <a:r>
              <a:rPr lang="en-US" sz="1400" b="1" dirty="0" smtClean="0">
                <a:solidFill>
                  <a:prstClr val="black"/>
                </a:solidFill>
                <a:latin typeface="Verdana"/>
              </a:rPr>
              <a:t>, </a:t>
            </a:r>
            <a:r>
              <a:rPr lang="en-US" sz="1400" b="1" dirty="0" err="1" smtClean="0">
                <a:solidFill>
                  <a:prstClr val="black"/>
                </a:solidFill>
                <a:latin typeface="Verdana"/>
              </a:rPr>
              <a:t>Alcance</a:t>
            </a:r>
            <a:r>
              <a:rPr lang="en-US" sz="1400" b="1" dirty="0" smtClean="0">
                <a:solidFill>
                  <a:prstClr val="black"/>
                </a:solidFill>
                <a:latin typeface="Verdana"/>
              </a:rPr>
              <a:t> y </a:t>
            </a:r>
            <a:r>
              <a:rPr lang="en-US" sz="1400" b="1" dirty="0" err="1" smtClean="0">
                <a:solidFill>
                  <a:prstClr val="black"/>
                </a:solidFill>
                <a:latin typeface="Verdana"/>
              </a:rPr>
              <a:t>Descripción</a:t>
            </a:r>
            <a:r>
              <a:rPr lang="en-US" sz="1400" b="1" dirty="0" smtClean="0">
                <a:solidFill>
                  <a:prstClr val="black"/>
                </a:solidFill>
                <a:latin typeface="Verdana"/>
              </a:rPr>
              <a:t> de </a:t>
            </a:r>
            <a:r>
              <a:rPr lang="en-US" sz="1400" b="1" dirty="0" err="1" smtClean="0">
                <a:solidFill>
                  <a:prstClr val="black"/>
                </a:solidFill>
                <a:latin typeface="Verdana"/>
              </a:rPr>
              <a:t>los</a:t>
            </a:r>
            <a:r>
              <a:rPr lang="en-US" sz="1400" b="1" dirty="0" smtClean="0">
                <a:solidFill>
                  <a:prstClr val="black"/>
                </a:solidFill>
                <a:latin typeface="Verdana"/>
              </a:rPr>
              <a:t> </a:t>
            </a:r>
            <a:r>
              <a:rPr lang="en-US" sz="1400" b="1" dirty="0" err="1" smtClean="0">
                <a:solidFill>
                  <a:prstClr val="black"/>
                </a:solidFill>
                <a:latin typeface="Verdana"/>
              </a:rPr>
              <a:t>Servicios</a:t>
            </a:r>
            <a:endParaRPr kumimoji="0" lang="en-US" sz="1400" b="0" i="0" u="none" strike="noStrike" kern="1200" cap="none" spc="0" normalizeH="0" baseline="0" noProof="0" dirty="0">
              <a:ln>
                <a:noFill/>
              </a:ln>
              <a:solidFill>
                <a:prstClr val="black"/>
              </a:solidFill>
              <a:effectLst/>
              <a:uLnTx/>
              <a:uFillTx/>
              <a:latin typeface="Verdana"/>
            </a:endParaRPr>
          </a:p>
        </p:txBody>
      </p:sp>
      <p:sp>
        <p:nvSpPr>
          <p:cNvPr id="19" name="Oval 18">
            <a:hlinkClick r:id="rId5" action="ppaction://hlinksldjump"/>
          </p:cNvPr>
          <p:cNvSpPr/>
          <p:nvPr/>
        </p:nvSpPr>
        <p:spPr bwMode="gray">
          <a:xfrm>
            <a:off x="470879" y="2091779"/>
            <a:ext cx="369094" cy="369094"/>
          </a:xfrm>
          <a:prstGeom prst="ellipse">
            <a:avLst/>
          </a:prstGeom>
          <a:solidFill>
            <a:srgbClr val="86BC25"/>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ru-RU" sz="1400" b="0" i="0" u="none" strike="noStrike" kern="1200" cap="none" spc="0" normalizeH="0" baseline="0" noProof="0" dirty="0">
                <a:ln>
                  <a:noFill/>
                </a:ln>
                <a:solidFill>
                  <a:prstClr val="white"/>
                </a:solidFill>
                <a:effectLst/>
                <a:uLnTx/>
                <a:uFillTx/>
                <a:latin typeface="Verdana"/>
                <a:ea typeface="+mn-ea"/>
                <a:cs typeface="+mn-cs"/>
              </a:rPr>
              <a:t>03</a:t>
            </a:r>
            <a:endParaRPr kumimoji="0" lang="en-GB" sz="1400" b="0" i="0" u="none" strike="noStrike" kern="1200" cap="none" spc="0" normalizeH="0" baseline="0" noProof="0" dirty="0">
              <a:ln>
                <a:noFill/>
              </a:ln>
              <a:solidFill>
                <a:prstClr val="white"/>
              </a:solidFill>
              <a:effectLst/>
              <a:uLnTx/>
              <a:uFillTx/>
              <a:latin typeface="Verdana"/>
              <a:ea typeface="+mn-ea"/>
              <a:cs typeface="+mn-cs"/>
            </a:endParaRPr>
          </a:p>
        </p:txBody>
      </p:sp>
      <p:sp>
        <p:nvSpPr>
          <p:cNvPr id="14" name="Oval 13">
            <a:hlinkClick r:id="rId5" action="ppaction://hlinksldjump"/>
          </p:cNvPr>
          <p:cNvSpPr/>
          <p:nvPr/>
        </p:nvSpPr>
        <p:spPr bwMode="gray">
          <a:xfrm>
            <a:off x="469901" y="2662004"/>
            <a:ext cx="369094" cy="369094"/>
          </a:xfrm>
          <a:prstGeom prst="ellipse">
            <a:avLst/>
          </a:prstGeom>
          <a:solidFill>
            <a:srgbClr val="86BC25"/>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prstClr val="white"/>
                </a:solidFill>
                <a:effectLst/>
                <a:uLnTx/>
                <a:uFillTx/>
                <a:latin typeface="Verdana"/>
                <a:ea typeface="+mn-ea"/>
                <a:cs typeface="+mn-cs"/>
              </a:rPr>
              <a:t>0</a:t>
            </a:r>
            <a:r>
              <a:rPr kumimoji="0" lang="es-VE" sz="1400" b="0" i="0" u="none" strike="noStrike" kern="1200" cap="none" spc="0" normalizeH="0" baseline="0" noProof="0" dirty="0" smtClean="0">
                <a:ln>
                  <a:noFill/>
                </a:ln>
                <a:solidFill>
                  <a:prstClr val="white"/>
                </a:solidFill>
                <a:effectLst/>
                <a:uLnTx/>
                <a:uFillTx/>
                <a:latin typeface="Verdana"/>
                <a:ea typeface="+mn-ea"/>
                <a:cs typeface="+mn-cs"/>
              </a:rPr>
              <a:t>4</a:t>
            </a:r>
            <a:endParaRPr kumimoji="0" lang="en-GB" sz="1400" b="0" i="0" u="none" strike="noStrike" kern="1200" cap="none" spc="0" normalizeH="0" baseline="0" noProof="0" dirty="0">
              <a:ln>
                <a:noFill/>
              </a:ln>
              <a:solidFill>
                <a:prstClr val="white"/>
              </a:solidFill>
              <a:effectLst/>
              <a:uLnTx/>
              <a:uFillTx/>
              <a:latin typeface="Verdana"/>
              <a:ea typeface="+mn-ea"/>
              <a:cs typeface="+mn-cs"/>
            </a:endParaRPr>
          </a:p>
        </p:txBody>
      </p:sp>
      <p:sp>
        <p:nvSpPr>
          <p:cNvPr id="15" name="Oval 14">
            <a:hlinkClick r:id="rId5" action="ppaction://hlinksldjump"/>
          </p:cNvPr>
          <p:cNvSpPr/>
          <p:nvPr/>
        </p:nvSpPr>
        <p:spPr bwMode="gray">
          <a:xfrm>
            <a:off x="469901" y="3115166"/>
            <a:ext cx="369094" cy="369094"/>
          </a:xfrm>
          <a:prstGeom prst="ellipse">
            <a:avLst/>
          </a:prstGeom>
          <a:solidFill>
            <a:srgbClr val="86BC25"/>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prstClr val="white"/>
                </a:solidFill>
                <a:effectLst/>
                <a:uLnTx/>
                <a:uFillTx/>
                <a:latin typeface="Verdana"/>
                <a:ea typeface="+mn-ea"/>
                <a:cs typeface="+mn-cs"/>
              </a:rPr>
              <a:t>0</a:t>
            </a:r>
            <a:r>
              <a:rPr kumimoji="0" lang="es-VE" sz="1400" b="0" i="0" u="none" strike="noStrike" kern="1200" cap="none" spc="0" normalizeH="0" baseline="0" noProof="0" dirty="0" smtClean="0">
                <a:ln>
                  <a:noFill/>
                </a:ln>
                <a:solidFill>
                  <a:prstClr val="white"/>
                </a:solidFill>
                <a:effectLst/>
                <a:uLnTx/>
                <a:uFillTx/>
                <a:latin typeface="Verdana"/>
                <a:ea typeface="+mn-ea"/>
                <a:cs typeface="+mn-cs"/>
              </a:rPr>
              <a:t>5</a:t>
            </a:r>
            <a:endParaRPr kumimoji="0" lang="en-GB" sz="1400" b="0" i="0" u="none" strike="noStrike" kern="1200" cap="none" spc="0" normalizeH="0" baseline="0" noProof="0" dirty="0">
              <a:ln>
                <a:noFill/>
              </a:ln>
              <a:solidFill>
                <a:prstClr val="white"/>
              </a:solidFill>
              <a:effectLst/>
              <a:uLnTx/>
              <a:uFillTx/>
              <a:latin typeface="Verdana"/>
              <a:ea typeface="+mn-ea"/>
              <a:cs typeface="+mn-cs"/>
            </a:endParaRPr>
          </a:p>
        </p:txBody>
      </p:sp>
      <p:sp>
        <p:nvSpPr>
          <p:cNvPr id="20" name="Oval 19">
            <a:hlinkClick r:id="rId5" action="ppaction://hlinksldjump"/>
          </p:cNvPr>
          <p:cNvSpPr/>
          <p:nvPr/>
        </p:nvSpPr>
        <p:spPr bwMode="gray">
          <a:xfrm>
            <a:off x="469901" y="3568328"/>
            <a:ext cx="369094" cy="369094"/>
          </a:xfrm>
          <a:prstGeom prst="ellipse">
            <a:avLst/>
          </a:prstGeom>
          <a:solidFill>
            <a:srgbClr val="86BC25"/>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prstClr val="white"/>
                </a:solidFill>
                <a:effectLst/>
                <a:uLnTx/>
                <a:uFillTx/>
                <a:latin typeface="Verdana"/>
                <a:ea typeface="+mn-ea"/>
                <a:cs typeface="+mn-cs"/>
              </a:rPr>
              <a:t>0</a:t>
            </a:r>
            <a:r>
              <a:rPr kumimoji="0" lang="es-VE" sz="1400" b="0" i="0" u="none" strike="noStrike" kern="1200" cap="none" spc="0" normalizeH="0" baseline="0" noProof="0" dirty="0" smtClean="0">
                <a:ln>
                  <a:noFill/>
                </a:ln>
                <a:solidFill>
                  <a:prstClr val="white"/>
                </a:solidFill>
                <a:effectLst/>
                <a:uLnTx/>
                <a:uFillTx/>
                <a:latin typeface="Verdana"/>
                <a:ea typeface="+mn-ea"/>
                <a:cs typeface="+mn-cs"/>
              </a:rPr>
              <a:t>6</a:t>
            </a:r>
            <a:endParaRPr kumimoji="0" lang="en-GB" sz="1400" b="0" i="0" u="none" strike="noStrike" kern="1200" cap="none" spc="0" normalizeH="0" baseline="0" noProof="0" dirty="0">
              <a:ln>
                <a:noFill/>
              </a:ln>
              <a:solidFill>
                <a:prstClr val="white"/>
              </a:solidFill>
              <a:effectLst/>
              <a:uLnTx/>
              <a:uFillTx/>
              <a:latin typeface="Verdana"/>
              <a:ea typeface="+mn-ea"/>
              <a:cs typeface="+mn-cs"/>
            </a:endParaRPr>
          </a:p>
        </p:txBody>
      </p:sp>
      <p:sp>
        <p:nvSpPr>
          <p:cNvPr id="21" name="Oval 20">
            <a:hlinkClick r:id="rId5" action="ppaction://hlinksldjump"/>
          </p:cNvPr>
          <p:cNvSpPr/>
          <p:nvPr/>
        </p:nvSpPr>
        <p:spPr bwMode="gray">
          <a:xfrm>
            <a:off x="469901" y="4021490"/>
            <a:ext cx="369094" cy="369094"/>
          </a:xfrm>
          <a:prstGeom prst="ellipse">
            <a:avLst/>
          </a:prstGeom>
          <a:solidFill>
            <a:srgbClr val="86BC25"/>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prstClr val="white"/>
                </a:solidFill>
                <a:effectLst/>
                <a:uLnTx/>
                <a:uFillTx/>
                <a:latin typeface="Verdana"/>
                <a:ea typeface="+mn-ea"/>
                <a:cs typeface="+mn-cs"/>
              </a:rPr>
              <a:t>0</a:t>
            </a:r>
            <a:r>
              <a:rPr kumimoji="0" lang="es-VE" sz="1400" b="0" i="0" u="none" strike="noStrike" kern="1200" cap="none" spc="0" normalizeH="0" baseline="0" noProof="0" dirty="0" smtClean="0">
                <a:ln>
                  <a:noFill/>
                </a:ln>
                <a:solidFill>
                  <a:prstClr val="white"/>
                </a:solidFill>
                <a:effectLst/>
                <a:uLnTx/>
                <a:uFillTx/>
                <a:latin typeface="Verdana"/>
                <a:ea typeface="+mn-ea"/>
                <a:cs typeface="+mn-cs"/>
              </a:rPr>
              <a:t>7</a:t>
            </a:r>
            <a:endParaRPr kumimoji="0" lang="en-GB" sz="1400" b="0" i="0" u="none" strike="noStrike" kern="1200" cap="none" spc="0" normalizeH="0" baseline="0" noProof="0" dirty="0">
              <a:ln>
                <a:noFill/>
              </a:ln>
              <a:solidFill>
                <a:prstClr val="white"/>
              </a:solidFill>
              <a:effectLst/>
              <a:uLnTx/>
              <a:uFillTx/>
              <a:latin typeface="Verdana"/>
              <a:ea typeface="+mn-ea"/>
              <a:cs typeface="+mn-cs"/>
            </a:endParaRPr>
          </a:p>
        </p:txBody>
      </p:sp>
      <p:sp>
        <p:nvSpPr>
          <p:cNvPr id="22" name="Oval 21">
            <a:hlinkClick r:id="rId5" action="ppaction://hlinksldjump"/>
          </p:cNvPr>
          <p:cNvSpPr/>
          <p:nvPr/>
        </p:nvSpPr>
        <p:spPr bwMode="gray">
          <a:xfrm>
            <a:off x="469901" y="4474652"/>
            <a:ext cx="369094" cy="369094"/>
          </a:xfrm>
          <a:prstGeom prst="ellipse">
            <a:avLst/>
          </a:prstGeom>
          <a:solidFill>
            <a:srgbClr val="86BC25"/>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prstClr val="white"/>
                </a:solidFill>
                <a:effectLst/>
                <a:uLnTx/>
                <a:uFillTx/>
                <a:latin typeface="Verdana"/>
                <a:ea typeface="+mn-ea"/>
                <a:cs typeface="+mn-cs"/>
              </a:rPr>
              <a:t>0</a:t>
            </a:r>
            <a:r>
              <a:rPr kumimoji="0" lang="es-VE" sz="1400" b="0" i="0" u="none" strike="noStrike" kern="1200" cap="none" spc="0" normalizeH="0" baseline="0" noProof="0" dirty="0" smtClean="0">
                <a:ln>
                  <a:noFill/>
                </a:ln>
                <a:solidFill>
                  <a:prstClr val="white"/>
                </a:solidFill>
                <a:effectLst/>
                <a:uLnTx/>
                <a:uFillTx/>
                <a:latin typeface="Verdana"/>
                <a:ea typeface="+mn-ea"/>
                <a:cs typeface="+mn-cs"/>
              </a:rPr>
              <a:t>8</a:t>
            </a:r>
            <a:endParaRPr kumimoji="0" lang="en-GB" sz="1400" b="0" i="0" u="none" strike="noStrike" kern="1200" cap="none" spc="0" normalizeH="0" baseline="0" noProof="0" dirty="0">
              <a:ln>
                <a:noFill/>
              </a:ln>
              <a:solidFill>
                <a:prstClr val="white"/>
              </a:solidFill>
              <a:effectLst/>
              <a:uLnTx/>
              <a:uFillTx/>
              <a:latin typeface="Verdana"/>
              <a:ea typeface="+mn-ea"/>
              <a:cs typeface="+mn-cs"/>
            </a:endParaRPr>
          </a:p>
        </p:txBody>
      </p:sp>
      <p:sp>
        <p:nvSpPr>
          <p:cNvPr id="23" name="Oval 22">
            <a:hlinkClick r:id="rId5" action="ppaction://hlinksldjump"/>
          </p:cNvPr>
          <p:cNvSpPr/>
          <p:nvPr/>
        </p:nvSpPr>
        <p:spPr bwMode="gray">
          <a:xfrm>
            <a:off x="469901" y="4927814"/>
            <a:ext cx="369094" cy="369094"/>
          </a:xfrm>
          <a:prstGeom prst="ellipse">
            <a:avLst/>
          </a:prstGeom>
          <a:solidFill>
            <a:srgbClr val="86BC25"/>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ru-RU" sz="1400" b="0" i="0" u="none" strike="noStrike" kern="1200" cap="none" spc="0" normalizeH="0" baseline="0" noProof="0" dirty="0" smtClean="0">
                <a:ln>
                  <a:noFill/>
                </a:ln>
                <a:solidFill>
                  <a:prstClr val="white"/>
                </a:solidFill>
                <a:effectLst/>
                <a:uLnTx/>
                <a:uFillTx/>
                <a:latin typeface="Verdana"/>
                <a:ea typeface="+mn-ea"/>
                <a:cs typeface="+mn-cs"/>
              </a:rPr>
              <a:t>0</a:t>
            </a:r>
            <a:r>
              <a:rPr kumimoji="0" lang="es-VE" sz="1400" b="0" i="0" u="none" strike="noStrike" kern="1200" cap="none" spc="0" normalizeH="0" baseline="0" noProof="0" dirty="0" smtClean="0">
                <a:ln>
                  <a:noFill/>
                </a:ln>
                <a:solidFill>
                  <a:prstClr val="white"/>
                </a:solidFill>
                <a:effectLst/>
                <a:uLnTx/>
                <a:uFillTx/>
                <a:latin typeface="Verdana"/>
                <a:ea typeface="+mn-ea"/>
                <a:cs typeface="+mn-cs"/>
              </a:rPr>
              <a:t>9</a:t>
            </a:r>
            <a:endParaRPr kumimoji="0" lang="en-GB" sz="1400" b="0" i="0" u="none" strike="noStrike" kern="1200" cap="none" spc="0" normalizeH="0" baseline="0" noProof="0" dirty="0">
              <a:ln>
                <a:noFill/>
              </a:ln>
              <a:solidFill>
                <a:prstClr val="white"/>
              </a:solidFill>
              <a:effectLst/>
              <a:uLnTx/>
              <a:uFillTx/>
              <a:latin typeface="Verdana"/>
              <a:ea typeface="+mn-ea"/>
              <a:cs typeface="+mn-cs"/>
            </a:endParaRPr>
          </a:p>
        </p:txBody>
      </p:sp>
      <p:sp>
        <p:nvSpPr>
          <p:cNvPr id="25" name="Text Placeholder 5"/>
          <p:cNvSpPr txBox="1">
            <a:spLocks/>
          </p:cNvSpPr>
          <p:nvPr/>
        </p:nvSpPr>
        <p:spPr>
          <a:xfrm>
            <a:off x="1057617" y="2748225"/>
            <a:ext cx="3746923" cy="215444"/>
          </a:xfrm>
          <a:prstGeom prst="rect">
            <a:avLst/>
          </a:prstGeom>
        </p:spPr>
        <p:txBody>
          <a:bodyPr vert="horz"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400" b="1" dirty="0" err="1" smtClean="0">
                <a:solidFill>
                  <a:prstClr val="black"/>
                </a:solidFill>
                <a:latin typeface="Verdana"/>
              </a:rPr>
              <a:t>Equipo</a:t>
            </a:r>
            <a:r>
              <a:rPr lang="en-US" sz="1400" b="1" dirty="0" smtClean="0">
                <a:solidFill>
                  <a:prstClr val="black"/>
                </a:solidFill>
                <a:latin typeface="Verdana"/>
              </a:rPr>
              <a:t> de </a:t>
            </a:r>
            <a:r>
              <a:rPr lang="en-US" sz="1400" b="1" dirty="0" err="1" smtClean="0">
                <a:solidFill>
                  <a:prstClr val="black"/>
                </a:solidFill>
                <a:latin typeface="Verdana"/>
              </a:rPr>
              <a:t>Trabajo</a:t>
            </a:r>
            <a:endParaRPr kumimoji="0" lang="en-US" sz="1400" b="0" i="0" u="none" strike="noStrike" kern="1200" cap="none" spc="0" normalizeH="0" baseline="0" noProof="0" dirty="0">
              <a:ln>
                <a:noFill/>
              </a:ln>
              <a:solidFill>
                <a:prstClr val="black"/>
              </a:solidFill>
              <a:effectLst/>
              <a:uLnTx/>
              <a:uFillTx/>
              <a:latin typeface="Verdana"/>
            </a:endParaRPr>
          </a:p>
        </p:txBody>
      </p:sp>
      <p:sp>
        <p:nvSpPr>
          <p:cNvPr id="29" name="Text Placeholder 5"/>
          <p:cNvSpPr txBox="1">
            <a:spLocks/>
          </p:cNvSpPr>
          <p:nvPr/>
        </p:nvSpPr>
        <p:spPr>
          <a:xfrm>
            <a:off x="1057616" y="3207380"/>
            <a:ext cx="3746923" cy="215444"/>
          </a:xfrm>
          <a:prstGeom prst="rect">
            <a:avLst/>
          </a:prstGeom>
        </p:spPr>
        <p:txBody>
          <a:bodyPr vert="horz"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400" b="1" dirty="0" err="1" smtClean="0">
                <a:solidFill>
                  <a:prstClr val="black"/>
                </a:solidFill>
                <a:latin typeface="Verdana"/>
              </a:rPr>
              <a:t>Premisas</a:t>
            </a:r>
            <a:r>
              <a:rPr lang="en-US" sz="1400" b="1" dirty="0" smtClean="0">
                <a:solidFill>
                  <a:prstClr val="black"/>
                </a:solidFill>
                <a:latin typeface="Verdana"/>
              </a:rPr>
              <a:t> y </a:t>
            </a:r>
            <a:r>
              <a:rPr lang="en-US" sz="1400" b="1" dirty="0" err="1" smtClean="0">
                <a:solidFill>
                  <a:prstClr val="black"/>
                </a:solidFill>
                <a:latin typeface="Verdana"/>
              </a:rPr>
              <a:t>Condiciones</a:t>
            </a:r>
            <a:endParaRPr kumimoji="0" lang="en-US" sz="1400" b="0" i="0" u="none" strike="noStrike" kern="1200" cap="none" spc="0" normalizeH="0" baseline="0" noProof="0" dirty="0">
              <a:ln>
                <a:noFill/>
              </a:ln>
              <a:solidFill>
                <a:prstClr val="black"/>
              </a:solidFill>
              <a:effectLst/>
              <a:uLnTx/>
              <a:uFillTx/>
              <a:latin typeface="Verdana"/>
            </a:endParaRPr>
          </a:p>
        </p:txBody>
      </p:sp>
      <p:sp>
        <p:nvSpPr>
          <p:cNvPr id="30" name="Text Placeholder 5"/>
          <p:cNvSpPr txBox="1">
            <a:spLocks/>
          </p:cNvSpPr>
          <p:nvPr/>
        </p:nvSpPr>
        <p:spPr>
          <a:xfrm>
            <a:off x="1057615" y="3666535"/>
            <a:ext cx="3746923" cy="215444"/>
          </a:xfrm>
          <a:prstGeom prst="rect">
            <a:avLst/>
          </a:prstGeom>
        </p:spPr>
        <p:txBody>
          <a:bodyPr vert="horz"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400" b="1" dirty="0" err="1" smtClean="0">
                <a:solidFill>
                  <a:prstClr val="black"/>
                </a:solidFill>
                <a:latin typeface="Verdana"/>
              </a:rPr>
              <a:t>Limitaciones</a:t>
            </a:r>
            <a:r>
              <a:rPr lang="en-US" sz="1400" b="1" dirty="0" smtClean="0">
                <a:solidFill>
                  <a:prstClr val="black"/>
                </a:solidFill>
                <a:latin typeface="Verdana"/>
              </a:rPr>
              <a:t> del Soporte</a:t>
            </a:r>
            <a:endParaRPr kumimoji="0" lang="en-US" sz="1400" b="0" i="0" u="none" strike="noStrike" kern="1200" cap="none" spc="0" normalizeH="0" baseline="0" noProof="0" dirty="0">
              <a:ln>
                <a:noFill/>
              </a:ln>
              <a:solidFill>
                <a:prstClr val="black"/>
              </a:solidFill>
              <a:effectLst/>
              <a:uLnTx/>
              <a:uFillTx/>
              <a:latin typeface="Verdana"/>
            </a:endParaRPr>
          </a:p>
        </p:txBody>
      </p:sp>
      <p:sp>
        <p:nvSpPr>
          <p:cNvPr id="31" name="Text Placeholder 5"/>
          <p:cNvSpPr txBox="1">
            <a:spLocks/>
          </p:cNvSpPr>
          <p:nvPr/>
        </p:nvSpPr>
        <p:spPr>
          <a:xfrm>
            <a:off x="1057614" y="4117336"/>
            <a:ext cx="3746923" cy="215444"/>
          </a:xfrm>
          <a:prstGeom prst="rect">
            <a:avLst/>
          </a:prstGeom>
        </p:spPr>
        <p:txBody>
          <a:bodyPr vert="horz"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400" b="1" dirty="0" err="1" smtClean="0">
                <a:solidFill>
                  <a:prstClr val="black"/>
                </a:solidFill>
                <a:latin typeface="Verdana"/>
              </a:rPr>
              <a:t>Honorarios</a:t>
            </a:r>
            <a:r>
              <a:rPr lang="en-US" sz="1400" b="1" dirty="0" smtClean="0">
                <a:solidFill>
                  <a:prstClr val="black"/>
                </a:solidFill>
                <a:latin typeface="Verdana"/>
              </a:rPr>
              <a:t> </a:t>
            </a:r>
            <a:r>
              <a:rPr lang="en-US" sz="1400" b="1" dirty="0" err="1" smtClean="0">
                <a:solidFill>
                  <a:prstClr val="black"/>
                </a:solidFill>
                <a:latin typeface="Verdana"/>
              </a:rPr>
              <a:t>Profesionales</a:t>
            </a:r>
            <a:endParaRPr kumimoji="0" lang="en-US" sz="1400" b="0" i="0" u="none" strike="noStrike" kern="1200" cap="none" spc="0" normalizeH="0" baseline="0" noProof="0" dirty="0">
              <a:ln>
                <a:noFill/>
              </a:ln>
              <a:solidFill>
                <a:prstClr val="black"/>
              </a:solidFill>
              <a:effectLst/>
              <a:uLnTx/>
              <a:uFillTx/>
              <a:latin typeface="Verdana"/>
            </a:endParaRPr>
          </a:p>
        </p:txBody>
      </p:sp>
      <p:sp>
        <p:nvSpPr>
          <p:cNvPr id="32" name="Text Placeholder 5"/>
          <p:cNvSpPr txBox="1">
            <a:spLocks/>
          </p:cNvSpPr>
          <p:nvPr/>
        </p:nvSpPr>
        <p:spPr>
          <a:xfrm>
            <a:off x="1057613" y="4572859"/>
            <a:ext cx="3746923" cy="215444"/>
          </a:xfrm>
          <a:prstGeom prst="rect">
            <a:avLst/>
          </a:prstGeom>
        </p:spPr>
        <p:txBody>
          <a:bodyPr vert="horz"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400" b="1" dirty="0" err="1" smtClean="0">
                <a:solidFill>
                  <a:prstClr val="black"/>
                </a:solidFill>
                <a:latin typeface="Verdana"/>
              </a:rPr>
              <a:t>Términos</a:t>
            </a:r>
            <a:r>
              <a:rPr lang="en-US" sz="1400" b="1" dirty="0" smtClean="0">
                <a:solidFill>
                  <a:prstClr val="black"/>
                </a:solidFill>
                <a:latin typeface="Verdana"/>
              </a:rPr>
              <a:t> y </a:t>
            </a:r>
            <a:r>
              <a:rPr lang="en-US" sz="1400" b="1" dirty="0" err="1" smtClean="0">
                <a:solidFill>
                  <a:prstClr val="black"/>
                </a:solidFill>
                <a:latin typeface="Verdana"/>
              </a:rPr>
              <a:t>Condiciones</a:t>
            </a:r>
            <a:endParaRPr kumimoji="0" lang="en-US" sz="1400" b="0" i="0" u="none" strike="noStrike" kern="1200" cap="none" spc="0" normalizeH="0" baseline="0" noProof="0" dirty="0">
              <a:ln>
                <a:noFill/>
              </a:ln>
              <a:solidFill>
                <a:prstClr val="black"/>
              </a:solidFill>
              <a:effectLst/>
              <a:uLnTx/>
              <a:uFillTx/>
              <a:latin typeface="Verdana"/>
            </a:endParaRPr>
          </a:p>
        </p:txBody>
      </p:sp>
      <p:sp>
        <p:nvSpPr>
          <p:cNvPr id="35" name="Text Placeholder 5"/>
          <p:cNvSpPr txBox="1">
            <a:spLocks/>
          </p:cNvSpPr>
          <p:nvPr/>
        </p:nvSpPr>
        <p:spPr>
          <a:xfrm>
            <a:off x="1057613" y="5012582"/>
            <a:ext cx="3746923" cy="507831"/>
          </a:xfrm>
          <a:prstGeom prst="rect">
            <a:avLst/>
          </a:prstGeom>
        </p:spPr>
        <p:txBody>
          <a:bodyPr vert="horz"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spcAft>
                <a:spcPts val="0"/>
              </a:spcAft>
            </a:pPr>
            <a:r>
              <a:rPr lang="en-US" sz="1400" b="1" dirty="0" err="1" smtClean="0"/>
              <a:t>Aceptación</a:t>
            </a:r>
            <a:r>
              <a:rPr lang="en-US" sz="1400" dirty="0" smtClean="0"/>
              <a:t>	</a:t>
            </a:r>
          </a:p>
          <a:p>
            <a:pPr>
              <a:spcAft>
                <a:spcPts val="0"/>
              </a:spcAft>
            </a:pPr>
            <a:endParaRPr lang="en-US" sz="1400" dirty="0"/>
          </a:p>
        </p:txBody>
      </p:sp>
      <p:sp>
        <p:nvSpPr>
          <p:cNvPr id="33" name="Oval 32">
            <a:hlinkClick r:id="rId5" action="ppaction://hlinksldjump"/>
          </p:cNvPr>
          <p:cNvSpPr/>
          <p:nvPr/>
        </p:nvSpPr>
        <p:spPr bwMode="gray">
          <a:xfrm>
            <a:off x="469901" y="5377570"/>
            <a:ext cx="369094" cy="369094"/>
          </a:xfrm>
          <a:prstGeom prst="ellipse">
            <a:avLst/>
          </a:prstGeom>
          <a:solidFill>
            <a:srgbClr val="86BC25"/>
          </a:solidFill>
          <a:ln w="19050" algn="ctr">
            <a:noFill/>
            <a:miter lim="800000"/>
            <a:headEnd/>
            <a:tailEnd/>
          </a:ln>
        </p:spPr>
        <p:txBody>
          <a:bodyPr wrap="square" lIns="0" tIns="0" rIns="0" bIns="0" rtlCol="0" anchor="ctr"/>
          <a:lstStyle/>
          <a:p>
            <a:pPr marL="0" marR="0" lvl="0" indent="0" algn="ctr" defTabSz="1219170" rtl="0" eaLnBrk="1" fontAlgn="auto" latinLnBrk="0" hangingPunct="1">
              <a:lnSpc>
                <a:spcPct val="106000"/>
              </a:lnSpc>
              <a:spcBef>
                <a:spcPts val="0"/>
              </a:spcBef>
              <a:spcAft>
                <a:spcPts val="0"/>
              </a:spcAft>
              <a:buClrTx/>
              <a:buSzTx/>
              <a:buFontTx/>
              <a:buNone/>
              <a:tabLst/>
              <a:defRPr/>
            </a:pPr>
            <a:r>
              <a:rPr kumimoji="0" lang="en-GB" sz="1400" b="0" i="0" u="none" strike="noStrike" kern="1200" cap="none" spc="0" normalizeH="0" baseline="0" noProof="0" dirty="0" smtClean="0">
                <a:ln>
                  <a:noFill/>
                </a:ln>
                <a:solidFill>
                  <a:prstClr val="white"/>
                </a:solidFill>
                <a:effectLst/>
                <a:uLnTx/>
                <a:uFillTx/>
                <a:latin typeface="Verdana"/>
                <a:ea typeface="+mn-ea"/>
                <a:cs typeface="+mn-cs"/>
              </a:rPr>
              <a:t>10</a:t>
            </a:r>
            <a:endParaRPr kumimoji="0" lang="en-GB" sz="1400" b="0" i="0" u="none" strike="noStrike" kern="1200" cap="none" spc="0" normalizeH="0" baseline="0" noProof="0" dirty="0">
              <a:ln>
                <a:noFill/>
              </a:ln>
              <a:solidFill>
                <a:prstClr val="white"/>
              </a:solidFill>
              <a:effectLst/>
              <a:uLnTx/>
              <a:uFillTx/>
              <a:latin typeface="Verdana"/>
              <a:ea typeface="+mn-ea"/>
              <a:cs typeface="+mn-cs"/>
            </a:endParaRPr>
          </a:p>
        </p:txBody>
      </p:sp>
      <p:sp>
        <p:nvSpPr>
          <p:cNvPr id="34" name="Text Placeholder 5"/>
          <p:cNvSpPr txBox="1">
            <a:spLocks/>
          </p:cNvSpPr>
          <p:nvPr/>
        </p:nvSpPr>
        <p:spPr>
          <a:xfrm>
            <a:off x="1057613" y="5475777"/>
            <a:ext cx="3746923" cy="215444"/>
          </a:xfrm>
          <a:prstGeom prst="rect">
            <a:avLst/>
          </a:prstGeom>
        </p:spPr>
        <p:txBody>
          <a:bodyPr vert="horz"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400" b="1" dirty="0" smtClean="0">
                <a:solidFill>
                  <a:prstClr val="black"/>
                </a:solidFill>
                <a:latin typeface="Verdana"/>
              </a:rPr>
              <a:t>¿</a:t>
            </a:r>
            <a:r>
              <a:rPr lang="en-US" sz="1400" b="1" dirty="0" err="1" smtClean="0">
                <a:solidFill>
                  <a:prstClr val="black"/>
                </a:solidFill>
                <a:latin typeface="Verdana"/>
              </a:rPr>
              <a:t>Por</a:t>
            </a:r>
            <a:r>
              <a:rPr lang="en-US" sz="1400" b="1" dirty="0" smtClean="0">
                <a:solidFill>
                  <a:prstClr val="black"/>
                </a:solidFill>
                <a:latin typeface="Verdana"/>
              </a:rPr>
              <a:t> </a:t>
            </a:r>
            <a:r>
              <a:rPr lang="en-US" sz="1400" b="1" dirty="0" err="1" smtClean="0">
                <a:solidFill>
                  <a:prstClr val="black"/>
                </a:solidFill>
                <a:latin typeface="Verdana"/>
              </a:rPr>
              <a:t>qué</a:t>
            </a:r>
            <a:r>
              <a:rPr lang="en-US" sz="1400" b="1" dirty="0" smtClean="0">
                <a:solidFill>
                  <a:prstClr val="black"/>
                </a:solidFill>
                <a:latin typeface="Verdana"/>
              </a:rPr>
              <a:t> Deloitte?</a:t>
            </a:r>
            <a:endParaRPr kumimoji="0" lang="en-US" sz="1400" b="0" i="0" u="none" strike="noStrike" kern="1200" cap="none" spc="0" normalizeH="0" baseline="0" noProof="0" dirty="0">
              <a:ln>
                <a:noFill/>
              </a:ln>
              <a:solidFill>
                <a:prstClr val="black"/>
              </a:solidFill>
              <a:effectLst/>
              <a:uLnTx/>
              <a:uFillTx/>
              <a:latin typeface="Verdana"/>
            </a:endParaRPr>
          </a:p>
        </p:txBody>
      </p:sp>
      <p:pic>
        <p:nvPicPr>
          <p:cNvPr id="6146" name="Picture 2" descr="https://brandspace.deloitte.com/downloads/5d7be318f2be9/lg_shutterstock_111358673.jp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6079" y="1768902"/>
            <a:ext cx="4817567" cy="3209350"/>
          </a:xfrm>
          <a:prstGeom prst="rect">
            <a:avLst/>
          </a:prstGeom>
          <a:noFill/>
          <a:extLst>
            <a:ext uri="{909E8E84-426E-40DD-AFC4-6F175D3DCCD1}">
              <a14:hiddenFill xmlns:a14="http://schemas.microsoft.com/office/drawing/2010/main">
                <a:solidFill>
                  <a:srgbClr val="FFFFFF"/>
                </a:solidFill>
              </a14:hiddenFill>
            </a:ext>
          </a:extLst>
        </p:spPr>
      </p:pic>
      <p:sp>
        <p:nvSpPr>
          <p:cNvPr id="3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37"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8"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39"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6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6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6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6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65000"/>
                </a:schemeClr>
              </a:solidFill>
              <a:effectLst/>
              <a:uLnTx/>
              <a:uFillTx/>
              <a:latin typeface="Verdana"/>
              <a:ea typeface="+mn-ea"/>
              <a:cs typeface="+mn-cs"/>
            </a:endParaRPr>
          </a:p>
        </p:txBody>
      </p:sp>
      <p:sp>
        <p:nvSpPr>
          <p:cNvPr id="40"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1"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2"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53"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54"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14429596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4482465"/>
            <a:chOff x="1188490" y="2087167"/>
            <a:chExt cx="7614603" cy="4482465"/>
          </a:xfrm>
        </p:grpSpPr>
        <p:sp>
          <p:nvSpPr>
            <p:cNvPr id="18" name="TextBox 17"/>
            <p:cNvSpPr txBox="1"/>
            <p:nvPr/>
          </p:nvSpPr>
          <p:spPr>
            <a:xfrm>
              <a:off x="1188490" y="2137649"/>
              <a:ext cx="7614603" cy="4431983"/>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14. Comunicaciones Electrónicas</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(a)  Salvo que se disponga lo contrario por escrito, las Entidades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y el Grupo del Cliente están autorizados a comunicarse vía fax, correo electrónico (inclusive correos electrónicos intercambiados vía internet) y correo de voz correctamente dirigidos, tanto para documentos sensibles o no sensibles y otras comunicaciones relacionadas con este Contrato, así como otros medios de comunicación utilizados o aceptados por la otra parte. Las Entidades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también pueden comunicarse vía electrónica con autoridades fiscales y otras.</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(b) Se reconoce que el internet es inherentemente inseguro y que la información puede corromperse, las comunicaciones no siempre son entregadas a tiempo (o no son entregadas), y que otros métodos de comunicación pueden ser apropiados. Las comunicaciones electrónicas también están propensas a contaminarse con virus.  Cada parte será responsable de proteger sus propios sistemas e intereses y, en la máxima medida permitida por la ley, no será responsable ante la otra por ningún concepto (ya sea en contrato, extra-contractualmente o de otra manera) por cualquier pérdida, daño u omisión que de alguna manera surja del uso de internet o por el acceso por cualquier personal de alguna Entidad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Deloitte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 redes, aplicaciones, información electrónica u otros sistemas del Grupo del Cliente</a:t>
              </a:r>
              <a:r>
                <a:rPr lang="es-VE" sz="12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a:t>
              </a:r>
            </a:p>
            <a:p>
              <a:pPr>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15. Ley Orgánica contra la Delincuencia Organizada y Financiamiento al Terrorismo</a:t>
              </a:r>
            </a:p>
            <a:p>
              <a:pPr marL="182563"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La Firma y/o sus Socios declaran  que son persona (s) obligada (s) a cumplir con la Ley Contra la Delincuencia Organizada y Financiamiento del Terrorismo, así como con sus respectivos reglamentos.  El Cliente se compromete a cumplir con todas las obligaciones formales y sustanciales relacionadas con estas leyes y reglamentos en su relación con la Firma y/o sus Socios.</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1830005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Términos y Condiciones</a:t>
            </a:r>
            <a:endParaRPr lang="es-VE" dirty="0">
              <a:effectLst>
                <a:outerShdw blurRad="38100" dist="38100" dir="2700000" algn="tl">
                  <a:srgbClr val="000000">
                    <a:alpha val="43137"/>
                  </a:srgbClr>
                </a:outerShdw>
              </a:effectLst>
            </a:endParaRPr>
          </a:p>
        </p:txBody>
      </p:sp>
      <p:grpSp>
        <p:nvGrpSpPr>
          <p:cNvPr id="17" name="Group 16"/>
          <p:cNvGrpSpPr/>
          <p:nvPr/>
        </p:nvGrpSpPr>
        <p:grpSpPr>
          <a:xfrm>
            <a:off x="469901" y="850251"/>
            <a:ext cx="9163050" cy="3934842"/>
            <a:chOff x="1188490" y="2087167"/>
            <a:chExt cx="7614603" cy="3934842"/>
          </a:xfrm>
        </p:grpSpPr>
        <p:sp>
          <p:nvSpPr>
            <p:cNvPr id="18" name="TextBox 17"/>
            <p:cNvSpPr txBox="1"/>
            <p:nvPr/>
          </p:nvSpPr>
          <p:spPr>
            <a:xfrm>
              <a:off x="1188490" y="2137649"/>
              <a:ext cx="7614603" cy="3616375"/>
            </a:xfrm>
            <a:prstGeom prst="rect">
              <a:avLst/>
            </a:prstGeom>
            <a:noFill/>
            <a:ln>
              <a:noFill/>
            </a:ln>
          </p:spPr>
          <p:txBody>
            <a:bodyPr wrap="square" rtlCol="0">
              <a:spAutoFit/>
            </a:bodyPr>
            <a:lstStyle/>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Artículo 16. Anticorrupción</a:t>
              </a:r>
            </a:p>
            <a:p>
              <a:pPr marL="182563" indent="-182563">
                <a:spcAft>
                  <a:spcPts val="600"/>
                </a:spcAft>
              </a:pPr>
              <a:r>
                <a:rPr lang="es-VE" sz="1200" b="1"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Con la aceptación de estos términos comerciales,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Deloibarve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a:t>
              </a:r>
              <a:r>
                <a:rPr lang="es-VE" sz="1200" dirty="0" err="1">
                  <a:solidFill>
                    <a:srgbClr val="313131"/>
                  </a:solidFill>
                  <a:latin typeface="Verdana" panose="020B0604030504040204" pitchFamily="34" charset="0"/>
                  <a:ea typeface="Verdana" panose="020B0604030504040204" pitchFamily="34" charset="0"/>
                  <a:cs typeface="Verdana" panose="020B0604030504040204" pitchFamily="34" charset="0"/>
                </a:rPr>
                <a:t>Corporate</a:t>
              </a: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 y el Cliente se hacen las siguientes manifestaciones y asumen los siguientes compromisos recíprocos:</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Hemos cumplido y cumplimos actualmente con todas las leyes y regulaciones que a nivel nacional, provincial, municipal se han dictado en Venezuela relativas a temas de corrupción comprometiéndonos a cumplir las mismas y las que se dicten sobre la materia en el futuro. </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Disponemos de sistemas contables u otras herramientas que permiten identificar las erogaciones por conceptos de tal manera que los pagos hechos para regalos, contribuciones a partidos políticos, donaciones a entidades caritativas, pagos facilitadores, gastos de representación y por hospitalidad, pueden ser identificados, dado que están debidamente segregados y sus respaldos documentales están disponibles. </a:t>
              </a:r>
            </a:p>
            <a:p>
              <a:pPr marL="639763" lvl="1" indent="-182563">
                <a:spcAft>
                  <a:spcPts val="600"/>
                </a:spcAft>
                <a:buFont typeface="Arial" panose="020B0604020202020204" pitchFamily="34" charset="0"/>
                <a:buChar char="•"/>
              </a:pPr>
              <a:r>
                <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rPr>
                <a:t>Cada parte libera a la otra de cualquier obligación al respecto (incluida el pago de cualquier indemnización) en caso de que una de las partes tuviera que rescindir la vinculación comercial que nos uniera con motivo de haber, la otra parte, incumplido leyes y regulaciones relativos a temas de corrupción y/o por sospecha fundamentada de haber participado en acciones corruptas.  En caso de haber controversia sobre si la sospecha es o no fundamentada, se estará a los mecanismos de resolución de conflictos contemplados en estos términos comerciales.</a:t>
              </a:r>
            </a:p>
            <a:p>
              <a:pPr marL="182563" indent="-182563">
                <a:spcAft>
                  <a:spcPts val="600"/>
                </a:spcAft>
              </a:pPr>
              <a:endParaRPr lang="es-VE" sz="12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19" name="Rectangle 18"/>
            <p:cNvSpPr/>
            <p:nvPr/>
          </p:nvSpPr>
          <p:spPr>
            <a:xfrm>
              <a:off x="1188490" y="2087167"/>
              <a:ext cx="7614603" cy="3934842"/>
            </a:xfrm>
            <a:prstGeom prst="rect">
              <a:avLst/>
            </a:prstGeom>
            <a:noFill/>
            <a:ln w="31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sp>
        <p:nvSpPr>
          <p:cNvPr id="16"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4128180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Aceptación</a:t>
            </a:r>
            <a:endParaRPr lang="es-VE" dirty="0">
              <a:effectLst>
                <a:outerShdw blurRad="38100" dist="38100" dir="2700000" algn="tl">
                  <a:srgbClr val="000000">
                    <a:alpha val="43137"/>
                  </a:srgbClr>
                </a:outerShdw>
              </a:effectLst>
            </a:endParaRPr>
          </a:p>
        </p:txBody>
      </p:sp>
      <p:grpSp>
        <p:nvGrpSpPr>
          <p:cNvPr id="33" name="Group 32"/>
          <p:cNvGrpSpPr/>
          <p:nvPr/>
        </p:nvGrpSpPr>
        <p:grpSpPr>
          <a:xfrm>
            <a:off x="395536" y="839367"/>
            <a:ext cx="9237415" cy="3343691"/>
            <a:chOff x="1188490" y="2087167"/>
            <a:chExt cx="7614603" cy="3343691"/>
          </a:xfrm>
        </p:grpSpPr>
        <p:sp>
          <p:nvSpPr>
            <p:cNvPr id="41" name="TextBox 40"/>
            <p:cNvSpPr txBox="1"/>
            <p:nvPr/>
          </p:nvSpPr>
          <p:spPr>
            <a:xfrm>
              <a:off x="1188490" y="2137649"/>
              <a:ext cx="7614603" cy="3293209"/>
            </a:xfrm>
            <a:prstGeom prst="rect">
              <a:avLst/>
            </a:prstGeom>
            <a:noFill/>
          </p:spPr>
          <p:txBody>
            <a:bodyPr wrap="square" rtlCol="0">
              <a:spAutoFit/>
            </a:bodyPr>
            <a:lstStyle/>
            <a:p>
              <a:pPr algn="just"/>
              <a:r>
                <a:rPr lang="es-VE" sz="1300" dirty="0">
                  <a:solidFill>
                    <a:srgbClr val="313131"/>
                  </a:solidFill>
                  <a:ea typeface="Verdana" panose="020B0604030504040204" pitchFamily="34" charset="0"/>
                  <a:cs typeface="Verdana" panose="020B0604030504040204" pitchFamily="34" charset="0"/>
                </a:rPr>
                <a:t>Entendemos que el contenido de esta </a:t>
              </a:r>
              <a:r>
                <a:rPr lang="es-VE" sz="1300" dirty="0" smtClean="0">
                  <a:solidFill>
                    <a:srgbClr val="313131"/>
                  </a:solidFill>
                  <a:ea typeface="Verdana" panose="020B0604030504040204" pitchFamily="34" charset="0"/>
                  <a:cs typeface="Verdana" panose="020B0604030504040204" pitchFamily="34" charset="0"/>
                </a:rPr>
                <a:t>propuesta de desarrollos, </a:t>
              </a:r>
              <a:r>
                <a:rPr lang="es-VE" sz="1300" dirty="0">
                  <a:solidFill>
                    <a:srgbClr val="313131"/>
                  </a:solidFill>
                  <a:ea typeface="Verdana" panose="020B0604030504040204" pitchFamily="34" charset="0"/>
                  <a:cs typeface="Verdana" panose="020B0604030504040204" pitchFamily="34" charset="0"/>
                </a:rPr>
                <a:t>responde plenamente a las necesidades de su negocio.  No obstante, estamos a su disposición para contemplar las alternativas o modificaciones que consideren necesarias, así como para responder a cuantas aclaratorias nos soliciten.</a:t>
              </a:r>
            </a:p>
            <a:p>
              <a:pPr algn="just"/>
              <a:endParaRPr lang="es-VE" sz="1300" dirty="0">
                <a:solidFill>
                  <a:srgbClr val="313131"/>
                </a:solidFill>
                <a:cs typeface="Times New Roman" pitchFamily="18" charset="0"/>
              </a:endParaRPr>
            </a:p>
            <a:p>
              <a:pPr algn="just"/>
              <a:endParaRPr lang="es-VE" sz="1300" dirty="0">
                <a:solidFill>
                  <a:srgbClr val="313131"/>
                </a:solidFill>
                <a:cs typeface="Times New Roman" pitchFamily="18" charset="0"/>
              </a:endParaRPr>
            </a:p>
            <a:p>
              <a:pPr algn="just"/>
              <a:r>
                <a:rPr lang="es-VE" sz="1300" dirty="0">
                  <a:solidFill>
                    <a:srgbClr val="313131"/>
                  </a:solidFill>
                  <a:ea typeface="Verdana" panose="020B0604030504040204" pitchFamily="34" charset="0"/>
                  <a:cs typeface="Verdana" panose="020B0604030504040204" pitchFamily="34" charset="0"/>
                </a:rPr>
                <a:t>Atentamente,</a:t>
              </a:r>
            </a:p>
            <a:p>
              <a:pPr algn="just"/>
              <a:endParaRPr lang="es-VE" sz="1300" dirty="0">
                <a:solidFill>
                  <a:srgbClr val="313131"/>
                </a:solidFill>
                <a:cs typeface="Times New Roman" pitchFamily="18" charset="0"/>
              </a:endParaRPr>
            </a:p>
            <a:p>
              <a:pPr algn="just"/>
              <a:endParaRPr lang="es-VE" sz="1300" dirty="0" smtClean="0">
                <a:solidFill>
                  <a:srgbClr val="313131"/>
                </a:solidFill>
                <a:ea typeface="Verdana" panose="020B0604030504040204" pitchFamily="34" charset="0"/>
                <a:cs typeface="Verdana" panose="020B0604030504040204" pitchFamily="34" charset="0"/>
              </a:endParaRPr>
            </a:p>
            <a:p>
              <a:pPr algn="just"/>
              <a:r>
                <a:rPr lang="es-VE" sz="1300" dirty="0" smtClean="0">
                  <a:solidFill>
                    <a:srgbClr val="313131"/>
                  </a:solidFill>
                  <a:ea typeface="Verdana" panose="020B0604030504040204" pitchFamily="34" charset="0"/>
                  <a:cs typeface="Verdana" panose="020B0604030504040204" pitchFamily="34" charset="0"/>
                </a:rPr>
                <a:t>Carlos Ramírez</a:t>
              </a:r>
              <a:endParaRPr lang="es-VE" sz="1300" dirty="0">
                <a:solidFill>
                  <a:srgbClr val="313131"/>
                </a:solidFill>
                <a:ea typeface="Verdana" panose="020B0604030504040204" pitchFamily="34" charset="0"/>
                <a:cs typeface="Verdana" panose="020B0604030504040204" pitchFamily="34" charset="0"/>
              </a:endParaRPr>
            </a:p>
            <a:p>
              <a:pPr algn="just"/>
              <a:r>
                <a:rPr lang="es-VE" sz="1300" dirty="0" smtClean="0">
                  <a:solidFill>
                    <a:srgbClr val="313131"/>
                  </a:solidFill>
                  <a:ea typeface="Verdana" panose="020B0604030504040204" pitchFamily="34" charset="0"/>
                  <a:cs typeface="Verdana" panose="020B0604030504040204" pitchFamily="34" charset="0"/>
                </a:rPr>
                <a:t>Socio </a:t>
              </a:r>
              <a:r>
                <a:rPr lang="es-VE" sz="1300" dirty="0">
                  <a:solidFill>
                    <a:srgbClr val="313131"/>
                  </a:solidFill>
                  <a:ea typeface="Verdana" panose="020B0604030504040204" pitchFamily="34" charset="0"/>
                  <a:cs typeface="Verdana" panose="020B0604030504040204" pitchFamily="34" charset="0"/>
                </a:rPr>
                <a:t>de Consultoría</a:t>
              </a:r>
            </a:p>
            <a:p>
              <a:pPr algn="just"/>
              <a:r>
                <a:rPr lang="es-VE" sz="1300" dirty="0" err="1" smtClean="0">
                  <a:solidFill>
                    <a:srgbClr val="313131"/>
                  </a:solidFill>
                  <a:ea typeface="Verdana" panose="020B0604030504040204" pitchFamily="34" charset="0"/>
                  <a:cs typeface="Verdana" panose="020B0604030504040204" pitchFamily="34" charset="0"/>
                </a:rPr>
                <a:t>Deloitte</a:t>
              </a:r>
              <a:r>
                <a:rPr lang="es-VE" sz="1300" dirty="0">
                  <a:solidFill>
                    <a:srgbClr val="313131"/>
                  </a:solidFill>
                  <a:ea typeface="Verdana" panose="020B0604030504040204" pitchFamily="34" charset="0"/>
                  <a:cs typeface="Verdana" panose="020B0604030504040204" pitchFamily="34" charset="0"/>
                </a:rPr>
                <a:t>.</a:t>
              </a:r>
            </a:p>
            <a:p>
              <a:pPr algn="just"/>
              <a:endParaRPr lang="es-VE" sz="1300" dirty="0">
                <a:solidFill>
                  <a:srgbClr val="313131"/>
                </a:solidFill>
                <a:ea typeface="Verdana" panose="020B0604030504040204" pitchFamily="34" charset="0"/>
                <a:cs typeface="Verdana" panose="020B0604030504040204" pitchFamily="34" charset="0"/>
              </a:endParaRPr>
            </a:p>
            <a:p>
              <a:pPr algn="just"/>
              <a:r>
                <a:rPr lang="es-VE" sz="1300" dirty="0">
                  <a:solidFill>
                    <a:srgbClr val="313131"/>
                  </a:solidFill>
                  <a:ea typeface="Verdana" panose="020B0604030504040204" pitchFamily="34" charset="0"/>
                  <a:cs typeface="Verdana" panose="020B0604030504040204" pitchFamily="34" charset="0"/>
                </a:rPr>
                <a:t>En caso de que la presente propuesta fuese aceptada por ustedes, les rogamos nos lo confirmen devolviéndonos, debidamente firmada y fechada, la copia de la misma que les adjuntamos.</a:t>
              </a:r>
            </a:p>
            <a:p>
              <a:pPr algn="just"/>
              <a:endParaRPr lang="es-VE" sz="1300" dirty="0">
                <a:solidFill>
                  <a:srgbClr val="313131"/>
                </a:solidFill>
                <a:ea typeface="Verdana" panose="020B0604030504040204" pitchFamily="34" charset="0"/>
                <a:cs typeface="Verdana" panose="020B0604030504040204" pitchFamily="34" charset="0"/>
              </a:endParaRPr>
            </a:p>
            <a:p>
              <a:pPr algn="just"/>
              <a:r>
                <a:rPr lang="es-VE" sz="1300" dirty="0">
                  <a:solidFill>
                    <a:srgbClr val="313131"/>
                  </a:solidFill>
                  <a:ea typeface="Verdana" panose="020B0604030504040204" pitchFamily="34" charset="0"/>
                  <a:cs typeface="Verdana" panose="020B0604030504040204" pitchFamily="34" charset="0"/>
                </a:rPr>
                <a:t>Esta propuesta tiene una validez de 15 días, de la fecha de su emisión</a:t>
              </a:r>
              <a:r>
                <a:rPr lang="es-VE" sz="1300" dirty="0" smtClean="0">
                  <a:solidFill>
                    <a:srgbClr val="313131"/>
                  </a:solidFill>
                  <a:ea typeface="Verdana" panose="020B0604030504040204" pitchFamily="34" charset="0"/>
                  <a:cs typeface="Verdana" panose="020B0604030504040204" pitchFamily="34" charset="0"/>
                </a:rPr>
                <a:t>.</a:t>
              </a:r>
              <a:endParaRPr lang="es-ES_tradnl" sz="1300" dirty="0">
                <a:solidFill>
                  <a:srgbClr val="313131"/>
                </a:solidFill>
                <a:ea typeface="Verdana" panose="020B0604030504040204" pitchFamily="34" charset="0"/>
                <a:cs typeface="Verdana" panose="020B0604030504040204" pitchFamily="34" charset="0"/>
              </a:endParaRPr>
            </a:p>
          </p:txBody>
        </p:sp>
        <p:sp>
          <p:nvSpPr>
            <p:cNvPr id="42" name="Rectangle 41"/>
            <p:cNvSpPr/>
            <p:nvPr/>
          </p:nvSpPr>
          <p:spPr>
            <a:xfrm>
              <a:off x="1188490" y="2087167"/>
              <a:ext cx="7614603" cy="782956"/>
            </a:xfrm>
            <a:prstGeom prst="rect">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sz="1200">
                <a:latin typeface="Verdana" panose="020B0604030504040204" pitchFamily="34" charset="0"/>
                <a:ea typeface="Verdana" panose="020B0604030504040204" pitchFamily="34" charset="0"/>
                <a:cs typeface="Verdana" panose="020B0604030504040204" pitchFamily="34" charset="0"/>
              </a:endParaRPr>
            </a:p>
          </p:txBody>
        </p:sp>
      </p:grpSp>
      <p:graphicFrame>
        <p:nvGraphicFramePr>
          <p:cNvPr id="43" name="Group 26"/>
          <p:cNvGraphicFramePr>
            <a:graphicFrameLocks/>
          </p:cNvGraphicFramePr>
          <p:nvPr>
            <p:extLst>
              <p:ext uri="{D42A27DB-BD31-4B8C-83A1-F6EECF244321}">
                <p14:modId xmlns:p14="http://schemas.microsoft.com/office/powerpoint/2010/main" val="3969332110"/>
              </p:ext>
            </p:extLst>
          </p:nvPr>
        </p:nvGraphicFramePr>
        <p:xfrm>
          <a:off x="745504" y="4193807"/>
          <a:ext cx="3338513" cy="1698626"/>
        </p:xfrm>
        <a:graphic>
          <a:graphicData uri="http://schemas.openxmlformats.org/drawingml/2006/table">
            <a:tbl>
              <a:tblPr/>
              <a:tblGrid>
                <a:gridCol w="3338513">
                  <a:extLst>
                    <a:ext uri="{9D8B030D-6E8A-4147-A177-3AD203B41FA5}">
                      <a16:colId xmlns:a16="http://schemas.microsoft.com/office/drawing/2014/main" val="20000"/>
                    </a:ext>
                  </a:extLst>
                </a:gridCol>
              </a:tblGrid>
              <a:tr h="8493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endParaRPr kumimoji="0" lang="en-US" sz="1000" b="0" i="0" u="none" strike="noStrike" cap="none" normalizeH="0" baseline="0" dirty="0" smtClean="0">
                        <a:ln>
                          <a:noFill/>
                        </a:ln>
                        <a:solidFill>
                          <a:srgbClr val="002776"/>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93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Por </a:t>
                      </a:r>
                      <a:r>
                        <a:rPr kumimoji="0" lang="es-VE" sz="1000" b="1" i="0" u="none" strike="noStrike" cap="none" normalizeH="0" baseline="0" dirty="0" err="1" smtClean="0">
                          <a:ln>
                            <a:noFill/>
                          </a:ln>
                          <a:solidFill>
                            <a:srgbClr val="313131"/>
                          </a:solidFill>
                          <a:effectLst/>
                          <a:latin typeface="Times New Roman" pitchFamily="18" charset="0"/>
                          <a:cs typeface="Times New Roman" pitchFamily="18" charset="0"/>
                        </a:rPr>
                        <a:t>Deloitte</a:t>
                      </a:r>
                      <a:endParaRPr kumimoji="0" lang="es-VE" sz="1000" b="1" i="0" u="none" strike="noStrike" cap="none" normalizeH="0" baseline="0" dirty="0" smtClean="0">
                        <a:ln>
                          <a:noFill/>
                        </a:ln>
                        <a:solidFill>
                          <a:srgbClr val="31313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Carlos Ramírez</a:t>
                      </a:r>
                      <a:endParaRPr kumimoji="0" lang="es-VE" sz="1000" b="0" i="0" u="none" strike="noStrike" cap="none" normalizeH="0" baseline="0" dirty="0" smtClean="0">
                        <a:ln>
                          <a:noFill/>
                        </a:ln>
                        <a:solidFill>
                          <a:srgbClr val="31313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0" i="0" u="none" strike="noStrike" cap="none" normalizeH="0" baseline="0" dirty="0" smtClean="0">
                          <a:ln>
                            <a:noFill/>
                          </a:ln>
                          <a:solidFill>
                            <a:srgbClr val="313131"/>
                          </a:solidFill>
                          <a:effectLst/>
                          <a:latin typeface="Times New Roman" pitchFamily="18" charset="0"/>
                          <a:cs typeface="Times New Roman" pitchFamily="18" charset="0"/>
                        </a:rPr>
                        <a:t>Socio  de Consultoría</a:t>
                      </a:r>
                      <a:endParaRPr kumimoji="0" lang="es-VE" sz="1000" b="1" i="0" u="none" strike="noStrike" cap="none" normalizeH="0" baseline="0" dirty="0" smtClean="0">
                        <a:ln>
                          <a:noFill/>
                        </a:ln>
                        <a:solidFill>
                          <a:srgbClr val="31313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0" i="0" u="none" strike="noStrike" kern="1200" cap="none" normalizeH="0" baseline="0" dirty="0" smtClean="0">
                          <a:ln>
                            <a:noFill/>
                          </a:ln>
                          <a:solidFill>
                            <a:srgbClr val="313131"/>
                          </a:solidFill>
                          <a:effectLst/>
                          <a:latin typeface="Times New Roman" pitchFamily="18" charset="0"/>
                          <a:ea typeface="+mn-ea"/>
                          <a:cs typeface="Times New Roman" pitchFamily="18" charset="0"/>
                        </a:rPr>
                        <a:t>Caracas, 31 de Enero de 2020.</a:t>
                      </a:r>
                      <a:endParaRPr kumimoji="0" lang="es-ES" sz="1000" b="0" i="0" u="none" strike="noStrike" kern="1200" cap="none" normalizeH="0" baseline="0" dirty="0" smtClean="0">
                        <a:ln>
                          <a:noFill/>
                        </a:ln>
                        <a:solidFill>
                          <a:srgbClr val="313131"/>
                        </a:solidFill>
                        <a:effectLst/>
                        <a:latin typeface="Times New Roman" pitchFamily="18" charset="0"/>
                        <a:ea typeface="+mn-ea"/>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4" name="Group 97"/>
          <p:cNvGraphicFramePr>
            <a:graphicFrameLocks noGrp="1"/>
          </p:cNvGraphicFramePr>
          <p:nvPr>
            <p:extLst>
              <p:ext uri="{D42A27DB-BD31-4B8C-83A1-F6EECF244321}">
                <p14:modId xmlns:p14="http://schemas.microsoft.com/office/powerpoint/2010/main" val="548468312"/>
              </p:ext>
            </p:extLst>
          </p:nvPr>
        </p:nvGraphicFramePr>
        <p:xfrm>
          <a:off x="5399129" y="4091755"/>
          <a:ext cx="3455988" cy="2352822"/>
        </p:xfrm>
        <a:graphic>
          <a:graphicData uri="http://schemas.openxmlformats.org/drawingml/2006/table">
            <a:tbl>
              <a:tblPr/>
              <a:tblGrid>
                <a:gridCol w="3455988">
                  <a:extLst>
                    <a:ext uri="{9D8B030D-6E8A-4147-A177-3AD203B41FA5}">
                      <a16:colId xmlns:a16="http://schemas.microsoft.com/office/drawing/2014/main" val="20000"/>
                    </a:ext>
                  </a:extLst>
                </a:gridCol>
              </a:tblGrid>
              <a:tr h="94943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endParaRPr kumimoji="0" lang="en-US" sz="1000" b="0" i="0" u="none" strike="noStrike" cap="none" normalizeH="0" baseline="0" dirty="0" smtClean="0">
                        <a:ln>
                          <a:noFill/>
                        </a:ln>
                        <a:solidFill>
                          <a:srgbClr val="000066"/>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09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VE" sz="1000" b="1" i="0" u="none" strike="noStrike" cap="none" normalizeH="0" baseline="0" dirty="0" smtClean="0">
                          <a:ln>
                            <a:noFill/>
                          </a:ln>
                          <a:solidFill>
                            <a:srgbClr val="313131"/>
                          </a:solidFill>
                          <a:effectLst/>
                          <a:latin typeface="Times New Roman" pitchFamily="18" charset="0"/>
                          <a:cs typeface="Times New Roman" pitchFamily="18" charset="0"/>
                        </a:rPr>
                        <a:t>Por el Cliente</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675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Nombre: </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Cargo:</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r>
                        <a:rPr kumimoji="0" lang="es-MX" sz="1000" b="1" i="0" u="none" strike="noStrike" cap="none" normalizeH="0" baseline="0" dirty="0" smtClean="0">
                          <a:ln>
                            <a:noFill/>
                          </a:ln>
                          <a:solidFill>
                            <a:srgbClr val="313131"/>
                          </a:solidFill>
                          <a:effectLst/>
                          <a:latin typeface="Times New Roman" pitchFamily="18" charset="0"/>
                          <a:cs typeface="Times New Roman" pitchFamily="18" charset="0"/>
                        </a:rPr>
                        <a:t>Fecha:</a:t>
                      </a: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8513">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5715000" algn="l"/>
                        </a:tabLst>
                      </a:pPr>
                      <a:endParaRPr kumimoji="0" lang="es-ES" sz="1000" b="1" i="0" u="none" strike="noStrike" cap="none" normalizeH="0" baseline="0" dirty="0" smtClean="0">
                        <a:ln>
                          <a:noFill/>
                        </a:ln>
                        <a:solidFill>
                          <a:srgbClr val="313131"/>
                        </a:solidFill>
                        <a:effectLst/>
                        <a:latin typeface="Times New Roman" pitchFamily="18" charset="0"/>
                        <a:cs typeface="Times New Roman"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6102904"/>
                  </a:ext>
                </a:extLst>
              </a:tr>
            </a:tbl>
          </a:graphicData>
        </a:graphic>
      </p:graphicFrame>
      <p:sp>
        <p:nvSpPr>
          <p:cNvPr id="35" name="TextBox 34"/>
          <p:cNvSpPr txBox="1"/>
          <p:nvPr/>
        </p:nvSpPr>
        <p:spPr>
          <a:xfrm>
            <a:off x="7288425" y="6234611"/>
            <a:ext cx="132645" cy="184666"/>
          </a:xfrm>
          <a:prstGeom prst="rect">
            <a:avLst/>
          </a:prstGeom>
          <a:noFill/>
        </p:spPr>
        <p:txBody>
          <a:bodyPr wrap="square" lIns="0" tIns="0" rIns="0" bIns="0" rtlCol="0">
            <a:spAutoFit/>
          </a:bodyPr>
          <a:lstStyle/>
          <a:p>
            <a:pPr>
              <a:spcBef>
                <a:spcPts val="600"/>
              </a:spcBef>
              <a:buSzPct val="100000"/>
            </a:pPr>
            <a:endParaRPr lang="es-VE" sz="1200" dirty="0" smtClean="0">
              <a:solidFill>
                <a:srgbClr val="313131"/>
              </a:solidFill>
            </a:endParaRPr>
          </a:p>
        </p:txBody>
      </p:sp>
      <p:sp>
        <p:nvSpPr>
          <p:cNvPr id="40"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46"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7"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48"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9"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50"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51"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Términos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52"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Aceptaci</a:t>
            </a:r>
            <a:r>
              <a:rPr lang="en-US" sz="1100" dirty="0" err="1" smtClean="0">
                <a:solidFill>
                  <a:srgbClr val="86BC25"/>
                </a:solidFill>
                <a:latin typeface="Verdana"/>
              </a:rPr>
              <a:t>ón</a:t>
            </a:r>
            <a:endParaRPr kumimoji="0" lang="en-US" sz="1100" b="0" i="0" u="none" strike="noStrike" kern="1200" cap="none" spc="0" normalizeH="0" baseline="0" noProof="0" dirty="0">
              <a:ln>
                <a:noFill/>
              </a:ln>
              <a:solidFill>
                <a:srgbClr val="86BC25"/>
              </a:solidFill>
              <a:effectLst/>
              <a:uLnTx/>
              <a:uFillTx/>
              <a:latin typeface="Verdana"/>
            </a:endParaRPr>
          </a:p>
        </p:txBody>
      </p:sp>
      <p:sp>
        <p:nvSpPr>
          <p:cNvPr id="53"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3487941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Anexos</a:t>
            </a:r>
            <a:endParaRPr lang="es-VE" dirty="0">
              <a:effectLst>
                <a:outerShdw blurRad="38100" dist="38100" dir="2700000" algn="tl">
                  <a:srgbClr val="000000">
                    <a:alpha val="43137"/>
                  </a:srgbClr>
                </a:outerShdw>
              </a:effectLst>
            </a:endParaRPr>
          </a:p>
        </p:txBody>
      </p:sp>
      <p:sp>
        <p:nvSpPr>
          <p:cNvPr id="4" name="Text Placeholder 3"/>
          <p:cNvSpPr>
            <a:spLocks noGrp="1"/>
          </p:cNvSpPr>
          <p:nvPr>
            <p:ph type="body" sz="quarter" idx="13"/>
          </p:nvPr>
        </p:nvSpPr>
        <p:spPr/>
        <p:txBody>
          <a:bodyPr/>
          <a:lstStyle/>
          <a:p>
            <a:r>
              <a:rPr lang="es-VE" dirty="0" smtClean="0"/>
              <a:t>¿Por qué </a:t>
            </a:r>
            <a:r>
              <a:rPr lang="es-VE" dirty="0" err="1" smtClean="0"/>
              <a:t>Deloitte</a:t>
            </a:r>
            <a:r>
              <a:rPr lang="es-VE" dirty="0" smtClean="0"/>
              <a:t>?</a:t>
            </a:r>
            <a:endParaRPr lang="es-VE" dirty="0"/>
          </a:p>
        </p:txBody>
      </p:sp>
      <p:sp>
        <p:nvSpPr>
          <p:cNvPr id="2" name="TextBox 1"/>
          <p:cNvSpPr txBox="1"/>
          <p:nvPr/>
        </p:nvSpPr>
        <p:spPr>
          <a:xfrm>
            <a:off x="469901" y="1187773"/>
            <a:ext cx="9254202" cy="861774"/>
          </a:xfrm>
          <a:prstGeom prst="rect">
            <a:avLst/>
          </a:prstGeom>
          <a:noFill/>
        </p:spPr>
        <p:txBody>
          <a:bodyPr wrap="square" lIns="0" tIns="0" rIns="0" bIns="0" rtlCol="0">
            <a:spAutoFit/>
          </a:bodyPr>
          <a:lstStyle/>
          <a:p>
            <a:pPr algn="just" defTabSz="1019175">
              <a:spcAft>
                <a:spcPts val="0"/>
              </a:spcAft>
            </a:pPr>
            <a:r>
              <a:rPr lang="es-VE" sz="1400" dirty="0">
                <a:latin typeface="Verdana" panose="020B0604030504040204" pitchFamily="34" charset="0"/>
                <a:ea typeface="Verdana" panose="020B0604030504040204" pitchFamily="34" charset="0"/>
                <a:cs typeface="Verdana" panose="020B0604030504040204" pitchFamily="34" charset="0"/>
              </a:rPr>
              <a:t>En Venezuela, </a:t>
            </a:r>
            <a:r>
              <a:rPr lang="es-VE" sz="1400" dirty="0" err="1">
                <a:latin typeface="Verdana" panose="020B0604030504040204" pitchFamily="34" charset="0"/>
                <a:ea typeface="Verdana" panose="020B0604030504040204" pitchFamily="34" charset="0"/>
                <a:cs typeface="Verdana" panose="020B0604030504040204" pitchFamily="34" charset="0"/>
              </a:rPr>
              <a:t>Deloitte</a:t>
            </a:r>
            <a:r>
              <a:rPr lang="es-VE" sz="1400" dirty="0">
                <a:latin typeface="Verdana" panose="020B0604030504040204" pitchFamily="34" charset="0"/>
                <a:ea typeface="Verdana" panose="020B0604030504040204" pitchFamily="34" charset="0"/>
                <a:cs typeface="Verdana" panose="020B0604030504040204" pitchFamily="34" charset="0"/>
              </a:rPr>
              <a:t> está representado por la Firma Lara, </a:t>
            </a:r>
            <a:r>
              <a:rPr lang="es-VE" sz="1400" dirty="0" err="1">
                <a:latin typeface="Verdana" panose="020B0604030504040204" pitchFamily="34" charset="0"/>
                <a:ea typeface="Verdana" panose="020B0604030504040204" pitchFamily="34" charset="0"/>
                <a:cs typeface="Verdana" panose="020B0604030504040204" pitchFamily="34" charset="0"/>
              </a:rPr>
              <a:t>Marambio</a:t>
            </a:r>
            <a:r>
              <a:rPr lang="es-VE" sz="1400" dirty="0">
                <a:latin typeface="Verdana" panose="020B0604030504040204" pitchFamily="34" charset="0"/>
                <a:ea typeface="Verdana" panose="020B0604030504040204" pitchFamily="34" charset="0"/>
                <a:cs typeface="Verdana" panose="020B0604030504040204" pitchFamily="34" charset="0"/>
              </a:rPr>
              <a:t> &amp; Asociados, la cual posee más de 40 años de experiencia comprobada en el mercado, durante los cuales ha pasado por varias fusiones con firmas de gran prestigio nacional e internacional, logrando una acumulación de experiencias muy </a:t>
            </a:r>
            <a:r>
              <a:rPr lang="es-VE" sz="1400" dirty="0" smtClean="0">
                <a:latin typeface="Verdana" panose="020B0604030504040204" pitchFamily="34" charset="0"/>
                <a:ea typeface="Verdana" panose="020B0604030504040204" pitchFamily="34" charset="0"/>
                <a:cs typeface="Verdana" panose="020B0604030504040204" pitchFamily="34" charset="0"/>
              </a:rPr>
              <a:t>relevantes.</a:t>
            </a:r>
            <a:endParaRPr lang="es-VE" dirty="0" smtClean="0">
              <a:solidFill>
                <a:srgbClr val="313131"/>
              </a:solidFill>
            </a:endParaRPr>
          </a:p>
        </p:txBody>
      </p:sp>
      <p:sp>
        <p:nvSpPr>
          <p:cNvPr id="16" name="Rectangle 35"/>
          <p:cNvSpPr>
            <a:spLocks noChangeArrowheads="1"/>
          </p:cNvSpPr>
          <p:nvPr/>
        </p:nvSpPr>
        <p:spPr bwMode="gray">
          <a:xfrm>
            <a:off x="469901" y="2212104"/>
            <a:ext cx="5623855" cy="307777"/>
          </a:xfrm>
          <a:prstGeom prst="rect">
            <a:avLst/>
          </a:prstGeom>
          <a:noFill/>
          <a:ln w="3175" algn="ctr">
            <a:noFill/>
            <a:miter lim="800000"/>
            <a:headEnd/>
            <a:tailEnd/>
          </a:ln>
          <a:effectLst/>
        </p:spPr>
        <p:txBody>
          <a:bodyPr wrap="square" lIns="73152" rIns="73152" anchor="ctr">
            <a:spAutoFit/>
          </a:bodyPr>
          <a:lstStyle/>
          <a:p>
            <a:pPr>
              <a:buClr>
                <a:srgbClr val="00A1DE"/>
              </a:buClr>
              <a:buSzPct val="90000"/>
              <a:buFont typeface="Wingdings" pitchFamily="2" charset="2"/>
              <a:buNone/>
            </a:pPr>
            <a:r>
              <a:rPr lang="es-VE" sz="1400" b="1" dirty="0" smtClean="0">
                <a:solidFill>
                  <a:srgbClr val="92D400"/>
                </a:solidFill>
                <a:latin typeface="Verdana" panose="020B0604030504040204" pitchFamily="34" charset="0"/>
                <a:ea typeface="Verdana" panose="020B0604030504040204" pitchFamily="34" charset="0"/>
                <a:cs typeface="Verdana" panose="020B0604030504040204" pitchFamily="34" charset="0"/>
              </a:rPr>
              <a:t>Consultoría de negocios en Deloitte</a:t>
            </a:r>
            <a:endParaRPr lang="es-VE" sz="1400" b="1" dirty="0">
              <a:solidFill>
                <a:srgbClr val="92D400"/>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5"/>
          <p:cNvSpPr txBox="1">
            <a:spLocks/>
          </p:cNvSpPr>
          <p:nvPr/>
        </p:nvSpPr>
        <p:spPr>
          <a:xfrm>
            <a:off x="433387" y="2568320"/>
            <a:ext cx="9327229" cy="4059904"/>
          </a:xfrm>
          <a:prstGeom prst="rect">
            <a:avLst/>
          </a:prstGeom>
        </p:spPr>
        <p:txBody>
          <a:bodyPr/>
          <a:lstStyle>
            <a:lvl1pPr marL="358775" indent="-358775" algn="l" defTabSz="957263" rtl="0" eaLnBrk="1" fontAlgn="base" hangingPunct="1">
              <a:lnSpc>
                <a:spcPct val="106000"/>
              </a:lnSpc>
              <a:spcBef>
                <a:spcPts val="1350"/>
              </a:spcBef>
              <a:spcAft>
                <a:spcPct val="0"/>
              </a:spcAft>
              <a:buFont typeface="Arial" charset="0"/>
              <a:defRPr lang="en-US" sz="1400" kern="1200" dirty="0">
                <a:solidFill>
                  <a:schemeClr val="tx2"/>
                </a:solidFill>
                <a:latin typeface="+mn-lt"/>
                <a:ea typeface="+mn-ea"/>
                <a:cs typeface="+mn-cs"/>
              </a:defRPr>
            </a:lvl1pPr>
            <a:lvl2pPr marL="190500" indent="-190500" algn="l" defTabSz="957263" rtl="0" eaLnBrk="1" fontAlgn="base" hangingPunct="1">
              <a:lnSpc>
                <a:spcPct val="106000"/>
              </a:lnSpc>
              <a:spcBef>
                <a:spcPts val="1350"/>
              </a:spcBef>
              <a:spcAft>
                <a:spcPct val="0"/>
              </a:spcAft>
              <a:buFont typeface="Arial" charset="0"/>
              <a:buChar char="•"/>
              <a:defRPr lang="en-US" sz="1400" kern="1200" dirty="0">
                <a:solidFill>
                  <a:schemeClr val="tx2"/>
                </a:solidFill>
                <a:latin typeface="+mn-lt"/>
                <a:ea typeface="+mj-ea"/>
                <a:cs typeface="+mj-cs"/>
              </a:defRPr>
            </a:lvl2pPr>
            <a:lvl3pPr marL="373063" indent="-182563"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3pPr>
            <a:lvl4pPr marL="565150" indent="-190500" algn="l" defTabSz="957263" rtl="0" eaLnBrk="1" fontAlgn="base" hangingPunct="1">
              <a:lnSpc>
                <a:spcPct val="106000"/>
              </a:lnSpc>
              <a:spcBef>
                <a:spcPts val="575"/>
              </a:spcBef>
              <a:spcAft>
                <a:spcPct val="0"/>
              </a:spcAft>
              <a:buFont typeface="Arial" charset="0"/>
              <a:buChar char="•"/>
              <a:defRPr lang="en-US" sz="1200" kern="1200" dirty="0">
                <a:solidFill>
                  <a:schemeClr val="tx2"/>
                </a:solidFill>
                <a:latin typeface="+mn-lt"/>
                <a:ea typeface="+mj-ea"/>
                <a:cs typeface="+mj-cs"/>
              </a:defRPr>
            </a:lvl4pPr>
            <a:lvl5pPr marL="744538" indent="-179388" algn="l" defTabSz="957263" rtl="0" eaLnBrk="1" fontAlgn="base" hangingPunct="1">
              <a:lnSpc>
                <a:spcPct val="106000"/>
              </a:lnSpc>
              <a:spcBef>
                <a:spcPts val="575"/>
              </a:spcBef>
              <a:spcAft>
                <a:spcPct val="0"/>
              </a:spcAft>
              <a:buFont typeface="Arial" charset="0"/>
              <a:buChar char="‒"/>
              <a:defRPr lang="en-GB" sz="1200" kern="1200" dirty="0">
                <a:solidFill>
                  <a:schemeClr val="tx2"/>
                </a:solidFill>
                <a:latin typeface="+mn-lt"/>
                <a:ea typeface="+mj-ea"/>
                <a:cs typeface="+mj-cs"/>
              </a:defRPr>
            </a:lvl5pPr>
            <a:lvl6pPr marL="841606" indent="-171605" algn="l" defTabSz="859512" rtl="0" eaLnBrk="1" latinLnBrk="0" hangingPunct="1">
              <a:spcBef>
                <a:spcPts val="0"/>
              </a:spcBef>
              <a:spcAft>
                <a:spcPts val="282"/>
              </a:spcAft>
              <a:buFont typeface="Arial" pitchFamily="34" charset="0"/>
              <a:buChar char="•"/>
              <a:defRPr sz="1500" kern="1200" baseline="0">
                <a:solidFill>
                  <a:schemeClr val="accent1"/>
                </a:solidFill>
                <a:latin typeface="+mn-lt"/>
                <a:ea typeface="+mn-ea"/>
                <a:cs typeface="+mn-cs"/>
              </a:defRPr>
            </a:lvl6pPr>
            <a:lvl7pPr marL="1014702" indent="-173096"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7pPr>
            <a:lvl8pPr marL="1177353" indent="-162651"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8pPr>
            <a:lvl9pPr marL="1348956" indent="-171605" algn="l" defTabSz="859512" rtl="0" eaLnBrk="1" latinLnBrk="0" hangingPunct="1">
              <a:spcBef>
                <a:spcPts val="0"/>
              </a:spcBef>
              <a:spcAft>
                <a:spcPts val="282"/>
              </a:spcAft>
              <a:buFont typeface="Arial" pitchFamily="34" charset="0"/>
              <a:buChar char="‒"/>
              <a:defRPr sz="1300" kern="1200">
                <a:solidFill>
                  <a:schemeClr val="accent1"/>
                </a:solidFill>
                <a:latin typeface="+mn-lt"/>
                <a:ea typeface="+mn-ea"/>
                <a:cs typeface="+mn-cs"/>
              </a:defRPr>
            </a:lvl9pPr>
          </a:lstStyle>
          <a:p>
            <a:pPr lvl="1" algn="just">
              <a:spcBef>
                <a:spcPts val="0"/>
              </a:spcBef>
              <a:spcAft>
                <a:spcPts val="1200"/>
              </a:spcAft>
            </a:pPr>
            <a:r>
              <a:rPr lang="es-VE" sz="1300" dirty="0">
                <a:solidFill>
                  <a:schemeClr val="tx1"/>
                </a:solidFill>
                <a:latin typeface="Verdana" panose="020B0604030504040204" pitchFamily="34" charset="0"/>
                <a:ea typeface="Verdana" panose="020B0604030504040204" pitchFamily="34" charset="0"/>
                <a:cs typeface="Verdana" panose="020B0604030504040204" pitchFamily="34" charset="0"/>
              </a:rPr>
              <a:t>En el área de Consultoría contamos con </a:t>
            </a:r>
            <a:r>
              <a:rPr lang="es-VE" sz="13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un gran número </a:t>
            </a:r>
            <a:r>
              <a:rPr lang="es-VE" sz="1300" dirty="0">
                <a:solidFill>
                  <a:schemeClr val="tx1"/>
                </a:solidFill>
                <a:latin typeface="Verdana" panose="020B0604030504040204" pitchFamily="34" charset="0"/>
                <a:ea typeface="Verdana" panose="020B0604030504040204" pitchFamily="34" charset="0"/>
                <a:cs typeface="Verdana" panose="020B0604030504040204" pitchFamily="34" charset="0"/>
              </a:rPr>
              <a:t>de historias de éxito en el mercado y hemos sido reconocidos mundialmente como una de las  mejores firmas del ramo. </a:t>
            </a:r>
            <a:endParaRPr lang="es-VE" sz="130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lgn="just">
              <a:spcBef>
                <a:spcPts val="0"/>
              </a:spcBef>
              <a:spcAft>
                <a:spcPts val="1200"/>
              </a:spcAft>
            </a:pPr>
            <a:r>
              <a:rPr lang="es-VE" sz="13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Nuestro </a:t>
            </a:r>
            <a:r>
              <a:rPr lang="es-VE" sz="1300" dirty="0">
                <a:solidFill>
                  <a:schemeClr val="tx1"/>
                </a:solidFill>
                <a:latin typeface="Verdana" panose="020B0604030504040204" pitchFamily="34" charset="0"/>
                <a:ea typeface="Verdana" panose="020B0604030504040204" pitchFamily="34" charset="0"/>
                <a:cs typeface="Verdana" panose="020B0604030504040204" pitchFamily="34" charset="0"/>
              </a:rPr>
              <a:t>enfoque reconoce que las necesidades de cada cliente son únicas y requieren de servicios diseñados a la </a:t>
            </a:r>
            <a:r>
              <a:rPr lang="es-VE" sz="13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medida, por </a:t>
            </a:r>
            <a:r>
              <a:rPr lang="es-VE" sz="1300" dirty="0">
                <a:solidFill>
                  <a:schemeClr val="tx1"/>
                </a:solidFill>
                <a:latin typeface="Verdana" panose="020B0604030504040204" pitchFamily="34" charset="0"/>
                <a:ea typeface="Verdana" panose="020B0604030504040204" pitchFamily="34" charset="0"/>
                <a:cs typeface="Verdana" panose="020B0604030504040204" pitchFamily="34" charset="0"/>
              </a:rPr>
              <a:t>esta razón, trabajamos en conjunto con </a:t>
            </a:r>
            <a:r>
              <a:rPr lang="es-VE" sz="13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el cliente, </a:t>
            </a:r>
            <a:r>
              <a:rPr lang="es-VE" sz="1300" dirty="0">
                <a:solidFill>
                  <a:schemeClr val="tx1"/>
                </a:solidFill>
                <a:latin typeface="Verdana" panose="020B0604030504040204" pitchFamily="34" charset="0"/>
                <a:ea typeface="Verdana" panose="020B0604030504040204" pitchFamily="34" charset="0"/>
                <a:cs typeface="Verdana" panose="020B0604030504040204" pitchFamily="34" charset="0"/>
              </a:rPr>
              <a:t>desarrollando soluciones que puedan ser  fácilmente aplicables al esquema de su negocio y le </a:t>
            </a:r>
            <a:r>
              <a:rPr lang="es-VE" sz="13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agreguen </a:t>
            </a:r>
            <a:r>
              <a:rPr lang="es-VE" sz="1300" dirty="0">
                <a:solidFill>
                  <a:schemeClr val="tx1"/>
                </a:solidFill>
                <a:latin typeface="Verdana" panose="020B0604030504040204" pitchFamily="34" charset="0"/>
                <a:ea typeface="Verdana" panose="020B0604030504040204" pitchFamily="34" charset="0"/>
                <a:cs typeface="Verdana" panose="020B0604030504040204" pitchFamily="34" charset="0"/>
              </a:rPr>
              <a:t>valor.</a:t>
            </a:r>
          </a:p>
          <a:p>
            <a:pPr lvl="1" algn="just">
              <a:spcBef>
                <a:spcPts val="0"/>
              </a:spcBef>
              <a:spcAft>
                <a:spcPts val="1200"/>
              </a:spcAft>
            </a:pPr>
            <a:r>
              <a:rPr lang="es-VE" sz="1300" dirty="0">
                <a:solidFill>
                  <a:schemeClr val="tx1"/>
                </a:solidFill>
                <a:latin typeface="Verdana" panose="020B0604030504040204" pitchFamily="34" charset="0"/>
                <a:ea typeface="Verdana" panose="020B0604030504040204" pitchFamily="34" charset="0"/>
                <a:cs typeface="Verdana" panose="020B0604030504040204" pitchFamily="34" charset="0"/>
              </a:rPr>
              <a:t>Nuestro reto es incrementar el valor de su empresa, ayudándole a fijar la dirección y estrategia apropiadas para mantener y mejorar su capacidad competitiva, a través de cuatro perspectivas de negocios: estrategia, procesos, tecnología y gente</a:t>
            </a:r>
            <a:r>
              <a:rPr lang="es-VE" sz="13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pPr lvl="1" algn="just">
              <a:spcBef>
                <a:spcPts val="0"/>
              </a:spcBef>
              <a:spcAft>
                <a:spcPts val="1200"/>
              </a:spcAft>
            </a:pPr>
            <a:r>
              <a:rPr lang="es-ES" sz="1300" dirty="0">
                <a:solidFill>
                  <a:schemeClr val="tx1"/>
                </a:solidFill>
                <a:latin typeface="Verdana" panose="020B0604030504040204" pitchFamily="34" charset="0"/>
                <a:ea typeface="Verdana" panose="020B0604030504040204" pitchFamily="34" charset="0"/>
                <a:cs typeface="Verdana" panose="020B0604030504040204" pitchFamily="34" charset="0"/>
              </a:rPr>
              <a:t>Nuestros servicios tienen como pilares la calidad, la confidencialidad y las soluciones integrales para la industria, </a:t>
            </a:r>
            <a:r>
              <a:rPr lang="es-VE" sz="1300" dirty="0">
                <a:solidFill>
                  <a:schemeClr val="tx1"/>
                </a:solidFill>
                <a:latin typeface="Verdana" panose="020B0604030504040204" pitchFamily="34" charset="0"/>
                <a:ea typeface="Verdana" panose="020B0604030504040204" pitchFamily="34" charset="0"/>
                <a:cs typeface="Verdana" panose="020B0604030504040204" pitchFamily="34" charset="0"/>
              </a:rPr>
              <a:t>los mismos se evalúan periódicamente en reuniones de seguimiento de la ejecución y calidad del </a:t>
            </a:r>
            <a:r>
              <a:rPr lang="es-VE" sz="13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servicio</a:t>
            </a:r>
            <a:r>
              <a:rPr lang="es-ES" sz="13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p>
          <a:p>
            <a:pPr lvl="1" algn="just">
              <a:spcBef>
                <a:spcPts val="0"/>
              </a:spcBef>
              <a:spcAft>
                <a:spcPts val="1200"/>
              </a:spcAft>
            </a:pPr>
            <a:r>
              <a:rPr lang="es-ES" sz="1300" dirty="0" err="1">
                <a:solidFill>
                  <a:schemeClr val="tx1"/>
                </a:solidFill>
                <a:latin typeface="Verdana" panose="020B0604030504040204" pitchFamily="34" charset="0"/>
                <a:ea typeface="Verdana" panose="020B0604030504040204" pitchFamily="34" charset="0"/>
                <a:cs typeface="Verdana" panose="020B0604030504040204" pitchFamily="34" charset="0"/>
              </a:rPr>
              <a:t>Deloitte</a:t>
            </a:r>
            <a:r>
              <a:rPr lang="es-ES" sz="1300" dirty="0">
                <a:solidFill>
                  <a:schemeClr val="tx1"/>
                </a:solidFill>
                <a:latin typeface="Verdana" panose="020B0604030504040204" pitchFamily="34" charset="0"/>
                <a:ea typeface="Verdana" panose="020B0604030504040204" pitchFamily="34" charset="0"/>
                <a:cs typeface="Verdana" panose="020B0604030504040204" pitchFamily="34" charset="0"/>
              </a:rPr>
              <a:t> posee un equipo multidisciplinario capacitado en la industria, dedicado a ayudar a nuestros clientes a evaluar asuntos complejos, desarrollar nuevos enfoques de análisis de los desafíos del negocio e implementar soluciones viables.</a:t>
            </a:r>
          </a:p>
        </p:txBody>
      </p:sp>
      <p:sp>
        <p:nvSpPr>
          <p:cNvPr id="19"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5"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Términos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Aceptaci</a:t>
            </a:r>
            <a:r>
              <a:rPr lang="en-US" sz="1100" dirty="0" err="1" smtClean="0">
                <a:solidFill>
                  <a:schemeClr val="bg1">
                    <a:lumMod val="75000"/>
                  </a:schemeClr>
                </a:solidFill>
                <a:latin typeface="Verdana"/>
              </a:rPr>
              <a:t>ón</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6"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a:t>
            </a:r>
            <a:r>
              <a:rPr lang="en-US" sz="1100" dirty="0" err="1">
                <a:solidFill>
                  <a:srgbClr val="86BC25"/>
                </a:solidFill>
                <a:latin typeface="Verdana"/>
              </a:rPr>
              <a:t>q</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Tree>
    <p:extLst>
      <p:ext uri="{BB962C8B-B14F-4D97-AF65-F5344CB8AC3E}">
        <p14:creationId xmlns:p14="http://schemas.microsoft.com/office/powerpoint/2010/main" val="3138986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Anexos</a:t>
            </a:r>
            <a:endParaRPr lang="es-VE" dirty="0">
              <a:effectLst>
                <a:outerShdw blurRad="38100" dist="38100" dir="2700000" algn="tl">
                  <a:srgbClr val="000000">
                    <a:alpha val="43137"/>
                  </a:srgbClr>
                </a:outerShdw>
              </a:effectLst>
            </a:endParaRPr>
          </a:p>
        </p:txBody>
      </p:sp>
      <p:sp>
        <p:nvSpPr>
          <p:cNvPr id="4" name="Text Placeholder 3"/>
          <p:cNvSpPr>
            <a:spLocks noGrp="1"/>
          </p:cNvSpPr>
          <p:nvPr>
            <p:ph type="body" sz="quarter" idx="13"/>
          </p:nvPr>
        </p:nvSpPr>
        <p:spPr/>
        <p:txBody>
          <a:bodyPr/>
          <a:lstStyle/>
          <a:p>
            <a:r>
              <a:rPr lang="es-VE" dirty="0" smtClean="0"/>
              <a:t>¿Por qué </a:t>
            </a:r>
            <a:r>
              <a:rPr lang="es-VE" dirty="0" err="1" smtClean="0"/>
              <a:t>Deloitte</a:t>
            </a:r>
            <a:r>
              <a:rPr lang="es-VE" dirty="0" smtClean="0"/>
              <a:t>?</a:t>
            </a:r>
            <a:endParaRPr lang="es-VE" dirty="0"/>
          </a:p>
        </p:txBody>
      </p:sp>
      <p:sp>
        <p:nvSpPr>
          <p:cNvPr id="2" name="TextBox 1"/>
          <p:cNvSpPr txBox="1"/>
          <p:nvPr/>
        </p:nvSpPr>
        <p:spPr>
          <a:xfrm>
            <a:off x="469901" y="1187773"/>
            <a:ext cx="9254202" cy="646331"/>
          </a:xfrm>
          <a:prstGeom prst="rect">
            <a:avLst/>
          </a:prstGeom>
          <a:noFill/>
        </p:spPr>
        <p:txBody>
          <a:bodyPr wrap="square" lIns="0" tIns="0" rIns="0" bIns="0" rtlCol="0">
            <a:spAutoFit/>
          </a:bodyPr>
          <a:lstStyle/>
          <a:p>
            <a:pPr algn="just" defTabSz="1019175">
              <a:spcAft>
                <a:spcPts val="0"/>
              </a:spcAft>
            </a:pPr>
            <a:r>
              <a:rPr lang="es-VE" sz="1400" dirty="0">
                <a:latin typeface="Verdana" panose="020B0604030504040204" pitchFamily="34" charset="0"/>
                <a:ea typeface="Verdana" panose="020B0604030504040204" pitchFamily="34" charset="0"/>
                <a:cs typeface="Verdana" panose="020B0604030504040204" pitchFamily="34" charset="0"/>
              </a:rPr>
              <a:t>Nuestro enfoque multidisciplinario y global nos permite llegar a nuestros clientes como “una sola firma” y no con servicios que actúan como “silos” separados, aunado al </a:t>
            </a:r>
            <a:r>
              <a:rPr lang="es-VE" sz="1400" dirty="0" smtClean="0">
                <a:latin typeface="Verdana" panose="020B0604030504040204" pitchFamily="34" charset="0"/>
                <a:ea typeface="Verdana" panose="020B0604030504040204" pitchFamily="34" charset="0"/>
                <a:cs typeface="Verdana" panose="020B0604030504040204" pitchFamily="34" charset="0"/>
              </a:rPr>
              <a:t>hecho </a:t>
            </a:r>
            <a:r>
              <a:rPr lang="es-VE" sz="1400" dirty="0">
                <a:latin typeface="Verdana" panose="020B0604030504040204" pitchFamily="34" charset="0"/>
                <a:ea typeface="Verdana" panose="020B0604030504040204" pitchFamily="34" charset="0"/>
                <a:cs typeface="Verdana" panose="020B0604030504040204" pitchFamily="34" charset="0"/>
              </a:rPr>
              <a:t>que nos es posible contar con la importante ventaja del respaldo, el conocimiento y la experiencia global de </a:t>
            </a:r>
            <a:r>
              <a:rPr lang="es-VE" sz="1400" dirty="0" err="1" smtClean="0">
                <a:latin typeface="Verdana" panose="020B0604030504040204" pitchFamily="34" charset="0"/>
                <a:ea typeface="Verdana" panose="020B0604030504040204" pitchFamily="34" charset="0"/>
                <a:cs typeface="Verdana" panose="020B0604030504040204" pitchFamily="34" charset="0"/>
              </a:rPr>
              <a:t>Deloitte</a:t>
            </a:r>
            <a:r>
              <a:rPr lang="es-VE" sz="1400" dirty="0" smtClean="0">
                <a:latin typeface="Verdana" panose="020B0604030504040204" pitchFamily="34" charset="0"/>
                <a:ea typeface="Verdana" panose="020B0604030504040204" pitchFamily="34" charset="0"/>
                <a:cs typeface="Verdana" panose="020B0604030504040204" pitchFamily="34" charset="0"/>
              </a:rPr>
              <a:t>.</a:t>
            </a:r>
            <a:endParaRPr lang="es-VE" sz="1400" dirty="0">
              <a:latin typeface="Verdana" panose="020B0604030504040204" pitchFamily="34" charset="0"/>
              <a:ea typeface="Verdana" panose="020B0604030504040204" pitchFamily="34" charset="0"/>
              <a:cs typeface="Verdana" panose="020B0604030504040204" pitchFamily="34" charset="0"/>
            </a:endParaRPr>
          </a:p>
        </p:txBody>
      </p:sp>
      <p:pic>
        <p:nvPicPr>
          <p:cNvPr id="18" name="Picture 17" descr="Untitled-6.jpg"/>
          <p:cNvPicPr>
            <a:picLocks noChangeAspect="1"/>
          </p:cNvPicPr>
          <p:nvPr/>
        </p:nvPicPr>
        <p:blipFill>
          <a:blip r:embed="rId3"/>
          <a:stretch>
            <a:fillRect/>
          </a:stretch>
        </p:blipFill>
        <p:spPr>
          <a:xfrm>
            <a:off x="1017626" y="1940516"/>
            <a:ext cx="8067600" cy="4334956"/>
          </a:xfrm>
          <a:prstGeom prst="rect">
            <a:avLst/>
          </a:prstGeom>
        </p:spPr>
      </p:pic>
      <p:graphicFrame>
        <p:nvGraphicFramePr>
          <p:cNvPr id="19" name="Diagram 18"/>
          <p:cNvGraphicFramePr/>
          <p:nvPr>
            <p:extLst>
              <p:ext uri="{D42A27DB-BD31-4B8C-83A1-F6EECF244321}">
                <p14:modId xmlns:p14="http://schemas.microsoft.com/office/powerpoint/2010/main" val="1356089469"/>
              </p:ext>
            </p:extLst>
          </p:nvPr>
        </p:nvGraphicFramePr>
        <p:xfrm>
          <a:off x="1931067" y="2012088"/>
          <a:ext cx="6240717" cy="4191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3845" y="5409704"/>
            <a:ext cx="1633731" cy="305616"/>
          </a:xfrm>
          <a:prstGeom prst="rect">
            <a:avLst/>
          </a:prstGeom>
        </p:spPr>
      </p:pic>
      <p:sp>
        <p:nvSpPr>
          <p:cNvPr id="22" name="Text Placeholder 5">
            <a:hlinkClick r:id="rId10"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25" name="Text Placeholder 5">
            <a:hlinkClick r:id="rId11"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12"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34" name="Text Placeholder 5">
            <a:hlinkClick r:id="rId12"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5" name="Text Placeholder 5">
            <a:hlinkClick r:id="rId12"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6" name="Text Placeholder 5">
            <a:hlinkClick r:id="rId12"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7" name="Text Placeholder 5">
            <a:hlinkClick r:id="rId12"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Términos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8" name="Text Placeholder 5">
            <a:hlinkClick r:id="rId12"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Aceptaci</a:t>
            </a:r>
            <a:r>
              <a:rPr lang="en-US" sz="1100" dirty="0" err="1" smtClean="0">
                <a:solidFill>
                  <a:schemeClr val="bg1">
                    <a:lumMod val="75000"/>
                  </a:schemeClr>
                </a:solidFill>
                <a:latin typeface="Verdana"/>
              </a:rPr>
              <a:t>ón</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9" name="Text Placeholder 5">
            <a:hlinkClick r:id="rId12"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a:t>
            </a:r>
            <a:r>
              <a:rPr lang="en-US" sz="1100" dirty="0" err="1">
                <a:solidFill>
                  <a:srgbClr val="86BC25"/>
                </a:solidFill>
                <a:latin typeface="Verdana"/>
              </a:rPr>
              <a:t>q</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Tree>
    <p:extLst>
      <p:ext uri="{BB962C8B-B14F-4D97-AF65-F5344CB8AC3E}">
        <p14:creationId xmlns:p14="http://schemas.microsoft.com/office/powerpoint/2010/main" val="4017030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901" y="382922"/>
            <a:ext cx="9163050" cy="334102"/>
          </a:xfrm>
        </p:spPr>
        <p:txBody>
          <a:bodyPr/>
          <a:lstStyle/>
          <a:p>
            <a:r>
              <a:rPr lang="es-VE" dirty="0" smtClean="0">
                <a:effectLst>
                  <a:outerShdw blurRad="38100" dist="38100" dir="2700000" algn="tl">
                    <a:srgbClr val="000000">
                      <a:alpha val="43137"/>
                    </a:srgbClr>
                  </a:outerShdw>
                </a:effectLst>
              </a:rPr>
              <a:t>Anexos</a:t>
            </a:r>
            <a:endParaRPr lang="es-VE" dirty="0">
              <a:effectLst>
                <a:outerShdw blurRad="38100" dist="38100" dir="2700000" algn="tl">
                  <a:srgbClr val="000000">
                    <a:alpha val="43137"/>
                  </a:srgbClr>
                </a:outerShdw>
              </a:effectLst>
            </a:endParaRPr>
          </a:p>
        </p:txBody>
      </p:sp>
      <p:sp>
        <p:nvSpPr>
          <p:cNvPr id="4" name="Text Placeholder 3"/>
          <p:cNvSpPr>
            <a:spLocks noGrp="1"/>
          </p:cNvSpPr>
          <p:nvPr>
            <p:ph type="body" sz="quarter" idx="13"/>
          </p:nvPr>
        </p:nvSpPr>
        <p:spPr/>
        <p:txBody>
          <a:bodyPr/>
          <a:lstStyle/>
          <a:p>
            <a:r>
              <a:rPr lang="es-VE" dirty="0" smtClean="0"/>
              <a:t>¿Por qué </a:t>
            </a:r>
            <a:r>
              <a:rPr lang="es-VE" dirty="0" err="1" smtClean="0"/>
              <a:t>Deloitte</a:t>
            </a:r>
            <a:r>
              <a:rPr lang="es-VE" dirty="0" smtClean="0"/>
              <a:t>?</a:t>
            </a:r>
            <a:endParaRPr lang="es-VE" dirty="0"/>
          </a:p>
        </p:txBody>
      </p:sp>
      <p:sp>
        <p:nvSpPr>
          <p:cNvPr id="2" name="TextBox 1"/>
          <p:cNvSpPr txBox="1"/>
          <p:nvPr/>
        </p:nvSpPr>
        <p:spPr>
          <a:xfrm>
            <a:off x="469901" y="1187773"/>
            <a:ext cx="9254202" cy="646331"/>
          </a:xfrm>
          <a:prstGeom prst="rect">
            <a:avLst/>
          </a:prstGeom>
          <a:noFill/>
        </p:spPr>
        <p:txBody>
          <a:bodyPr wrap="square" lIns="0" tIns="0" rIns="0" bIns="0" rtlCol="0">
            <a:spAutoFit/>
          </a:bodyPr>
          <a:lstStyle/>
          <a:p>
            <a:pPr algn="just" defTabSz="1019175"/>
            <a:r>
              <a:rPr lang="es-VE" sz="1400" dirty="0">
                <a:latin typeface="Verdana" panose="020B0604030504040204" pitchFamily="34" charset="0"/>
                <a:ea typeface="Verdana" panose="020B0604030504040204" pitchFamily="34" charset="0"/>
                <a:cs typeface="Verdana" panose="020B0604030504040204" pitchFamily="34" charset="0"/>
              </a:rPr>
              <a:t>En el área de Consultoría Gerencial contamos con una variedad de servicios y productos que ponemos a la disposición de nuestros clientes con el fin de incrementar el valor de su empresa en diversas áreas del negocio que incluyen Estrategia y Operaciones, Tecnología de Información y Gestión del </a:t>
            </a:r>
            <a:r>
              <a:rPr lang="es-VE" sz="1400" dirty="0" smtClean="0">
                <a:latin typeface="Verdana" panose="020B0604030504040204" pitchFamily="34" charset="0"/>
                <a:ea typeface="Verdana" panose="020B0604030504040204" pitchFamily="34" charset="0"/>
                <a:cs typeface="Verdana" panose="020B0604030504040204" pitchFamily="34" charset="0"/>
              </a:rPr>
              <a:t>Cambio.</a:t>
            </a:r>
            <a:endParaRPr lang="es-VE" sz="1400" dirty="0">
              <a:latin typeface="Verdana" panose="020B0604030504040204" pitchFamily="34" charset="0"/>
              <a:ea typeface="Verdana" panose="020B0604030504040204" pitchFamily="34" charset="0"/>
              <a:cs typeface="Verdana" panose="020B0604030504040204" pitchFamily="34" charset="0"/>
            </a:endParaRPr>
          </a:p>
        </p:txBody>
      </p:sp>
      <p:sp>
        <p:nvSpPr>
          <p:cNvPr id="17" name="Pentagon 16"/>
          <p:cNvSpPr/>
          <p:nvPr/>
        </p:nvSpPr>
        <p:spPr bwMode="gray">
          <a:xfrm>
            <a:off x="469901" y="2014849"/>
            <a:ext cx="2482838" cy="822960"/>
          </a:xfrm>
          <a:prstGeom prst="homePlat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200" b="1" dirty="0" err="1" smtClean="0">
                <a:solidFill>
                  <a:schemeClr val="bg1"/>
                </a:solidFill>
              </a:rPr>
              <a:t>Planificación</a:t>
            </a:r>
            <a:r>
              <a:rPr lang="en-US" sz="1200" b="1" dirty="0" smtClean="0">
                <a:solidFill>
                  <a:schemeClr val="bg1"/>
                </a:solidFill>
              </a:rPr>
              <a:t> </a:t>
            </a:r>
            <a:r>
              <a:rPr lang="en-US" sz="1200" b="1" dirty="0" err="1" smtClean="0">
                <a:solidFill>
                  <a:schemeClr val="bg1"/>
                </a:solidFill>
              </a:rPr>
              <a:t>Estratégica</a:t>
            </a:r>
            <a:endParaRPr lang="en-US" sz="1200" b="1" dirty="0">
              <a:solidFill>
                <a:schemeClr val="bg1"/>
              </a:solidFill>
            </a:endParaRPr>
          </a:p>
        </p:txBody>
      </p:sp>
      <p:sp>
        <p:nvSpPr>
          <p:cNvPr id="21" name="Text Placeholder 3"/>
          <p:cNvSpPr txBox="1">
            <a:spLocks/>
          </p:cNvSpPr>
          <p:nvPr/>
        </p:nvSpPr>
        <p:spPr bwMode="gray">
          <a:xfrm>
            <a:off x="2952739" y="4303365"/>
            <a:ext cx="6771364" cy="822960"/>
          </a:xfrm>
          <a:prstGeom prst="rect">
            <a:avLst/>
          </a:prstGeom>
        </p:spPr>
        <p:txBody>
          <a:bodyPr vert="horz" lIns="0" tIns="0" rIns="0" bIns="0" rtlCol="0">
            <a:noAutofit/>
          </a:bodyPr>
          <a:lstStyle/>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Ayudamos a nuestros clientes a desarrollar mecanismos para la medición efectiva del desempeño del negocio a nivel estratégico, administrativo y operacional, tales como: </a:t>
            </a:r>
            <a:r>
              <a:rPr lang="es-VE" sz="1200" dirty="0" err="1">
                <a:latin typeface="Verdana" panose="020B0604030504040204" pitchFamily="34" charset="0"/>
                <a:ea typeface="Verdana" panose="020B0604030504040204" pitchFamily="34" charset="0"/>
                <a:cs typeface="Verdana" panose="020B0604030504040204" pitchFamily="34" charset="0"/>
              </a:rPr>
              <a:t>Balanced</a:t>
            </a:r>
            <a:r>
              <a:rPr lang="es-VE" sz="1200" dirty="0">
                <a:latin typeface="Verdana" panose="020B0604030504040204" pitchFamily="34" charset="0"/>
                <a:ea typeface="Verdana" panose="020B0604030504040204" pitchFamily="34" charset="0"/>
                <a:cs typeface="Verdana" panose="020B0604030504040204" pitchFamily="34" charset="0"/>
              </a:rPr>
              <a:t> </a:t>
            </a:r>
            <a:r>
              <a:rPr lang="es-VE" sz="1200" dirty="0" err="1">
                <a:latin typeface="Verdana" panose="020B0604030504040204" pitchFamily="34" charset="0"/>
                <a:ea typeface="Verdana" panose="020B0604030504040204" pitchFamily="34" charset="0"/>
                <a:cs typeface="Verdana" panose="020B0604030504040204" pitchFamily="34" charset="0"/>
              </a:rPr>
              <a:t>ScoreCard</a:t>
            </a:r>
            <a:r>
              <a:rPr lang="es-VE" sz="1200" dirty="0">
                <a:latin typeface="Verdana" panose="020B0604030504040204" pitchFamily="34" charset="0"/>
                <a:ea typeface="Verdana" panose="020B0604030504040204" pitchFamily="34" charset="0"/>
                <a:cs typeface="Verdana" panose="020B0604030504040204" pitchFamily="34" charset="0"/>
              </a:rPr>
              <a:t>, Gerencia de Costos Basada en Actividades (ABC/ABM) y Desarrollo de Modelos de Medición de Impacto.</a:t>
            </a:r>
          </a:p>
        </p:txBody>
      </p:sp>
      <p:sp>
        <p:nvSpPr>
          <p:cNvPr id="22" name="Pentagon 21"/>
          <p:cNvSpPr/>
          <p:nvPr/>
        </p:nvSpPr>
        <p:spPr bwMode="gray">
          <a:xfrm>
            <a:off x="469901" y="4303365"/>
            <a:ext cx="2482838" cy="822960"/>
          </a:xfrm>
          <a:prstGeom prst="homePlat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200" b="1" dirty="0" smtClean="0">
                <a:solidFill>
                  <a:schemeClr val="bg1"/>
                </a:solidFill>
              </a:rPr>
              <a:t>Gerencia del </a:t>
            </a:r>
            <a:r>
              <a:rPr lang="en-US" sz="1200" b="1" dirty="0" err="1" smtClean="0">
                <a:solidFill>
                  <a:schemeClr val="bg1"/>
                </a:solidFill>
              </a:rPr>
              <a:t>desempeño</a:t>
            </a:r>
            <a:endParaRPr lang="en-US" sz="1200" b="1" dirty="0">
              <a:solidFill>
                <a:schemeClr val="bg1"/>
              </a:solidFill>
            </a:endParaRPr>
          </a:p>
        </p:txBody>
      </p:sp>
      <p:sp>
        <p:nvSpPr>
          <p:cNvPr id="25" name="Text Placeholder 3"/>
          <p:cNvSpPr txBox="1">
            <a:spLocks/>
          </p:cNvSpPr>
          <p:nvPr/>
        </p:nvSpPr>
        <p:spPr bwMode="gray">
          <a:xfrm>
            <a:off x="2952738" y="5447300"/>
            <a:ext cx="6859855" cy="822960"/>
          </a:xfrm>
          <a:prstGeom prst="rect">
            <a:avLst/>
          </a:prstGeom>
        </p:spPr>
        <p:txBody>
          <a:bodyPr vert="horz" lIns="0" tIns="0" rIns="0" bIns="0" rtlCol="0">
            <a:noAutofit/>
          </a:bodyPr>
          <a:lstStyle/>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Apoyamos en mejor de los procesos administrativos, comerciales y operacionales para mejorar la eficiencia y reducir costos en las distintas áreas de la empresa, por medio de la reestructuración de áreas y el rediseño de procesos.</a:t>
            </a:r>
          </a:p>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Participamos en cambios organizacionales estructurales, tales como el diseño e implementación de Centros de Servicios Compartidos.</a:t>
            </a:r>
          </a:p>
        </p:txBody>
      </p:sp>
      <p:sp>
        <p:nvSpPr>
          <p:cNvPr id="33" name="Pentagon 32"/>
          <p:cNvSpPr/>
          <p:nvPr/>
        </p:nvSpPr>
        <p:spPr bwMode="gray">
          <a:xfrm>
            <a:off x="469901" y="5447300"/>
            <a:ext cx="2482838" cy="822960"/>
          </a:xfrm>
          <a:prstGeom prst="homePlat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200" b="1" dirty="0" err="1" smtClean="0">
                <a:solidFill>
                  <a:schemeClr val="bg1"/>
                </a:solidFill>
              </a:rPr>
              <a:t>Excelencia</a:t>
            </a:r>
            <a:r>
              <a:rPr lang="en-US" sz="1200" b="1" dirty="0" smtClean="0">
                <a:solidFill>
                  <a:schemeClr val="bg1"/>
                </a:solidFill>
              </a:rPr>
              <a:t> </a:t>
            </a:r>
            <a:r>
              <a:rPr lang="en-US" sz="1200" b="1" dirty="0" err="1" smtClean="0">
                <a:solidFill>
                  <a:schemeClr val="bg1"/>
                </a:solidFill>
              </a:rPr>
              <a:t>Operacional</a:t>
            </a:r>
            <a:endParaRPr lang="en-US" sz="1200" b="1" dirty="0">
              <a:solidFill>
                <a:schemeClr val="bg1"/>
              </a:solidFill>
            </a:endParaRPr>
          </a:p>
        </p:txBody>
      </p:sp>
      <p:sp>
        <p:nvSpPr>
          <p:cNvPr id="34" name="Text Placeholder 3"/>
          <p:cNvSpPr txBox="1">
            <a:spLocks/>
          </p:cNvSpPr>
          <p:nvPr/>
        </p:nvSpPr>
        <p:spPr bwMode="gray">
          <a:xfrm>
            <a:off x="2952739" y="2014848"/>
            <a:ext cx="6771364" cy="1047813"/>
          </a:xfrm>
          <a:prstGeom prst="rect">
            <a:avLst/>
          </a:prstGeom>
        </p:spPr>
        <p:txBody>
          <a:bodyPr vert="horz" lIns="0" tIns="0" rIns="0" bIns="0" rtlCol="0">
            <a:noAutofit/>
          </a:bodyPr>
          <a:lstStyle/>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Apoyamos en el proceso de toma de decisiones e implantación del cambio, con el objetivo de lograr y sostener un desempeño general superior, e incrementar el retorno de las inversiones.</a:t>
            </a:r>
          </a:p>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Desarrollo de la estrategia de negocio a través del entendimiento de las prioridades del negocio, las tendencias de la industria,  las expectativas de los accionistas y el impacto en la generación de valor.</a:t>
            </a:r>
          </a:p>
        </p:txBody>
      </p:sp>
      <p:sp>
        <p:nvSpPr>
          <p:cNvPr id="35" name="Pentagon 34"/>
          <p:cNvSpPr/>
          <p:nvPr/>
        </p:nvSpPr>
        <p:spPr bwMode="gray">
          <a:xfrm>
            <a:off x="469901" y="3159107"/>
            <a:ext cx="2482838" cy="822960"/>
          </a:xfrm>
          <a:prstGeom prst="homePlat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200" b="1" dirty="0" err="1" smtClean="0">
                <a:solidFill>
                  <a:schemeClr val="bg1"/>
                </a:solidFill>
              </a:rPr>
              <a:t>Estrategia</a:t>
            </a:r>
            <a:r>
              <a:rPr lang="en-US" sz="1200" b="1" dirty="0" smtClean="0">
                <a:solidFill>
                  <a:schemeClr val="bg1"/>
                </a:solidFill>
              </a:rPr>
              <a:t> de </a:t>
            </a:r>
            <a:r>
              <a:rPr lang="en-US" sz="1200" b="1" dirty="0" err="1" smtClean="0">
                <a:solidFill>
                  <a:schemeClr val="bg1"/>
                </a:solidFill>
              </a:rPr>
              <a:t>clientes</a:t>
            </a:r>
            <a:r>
              <a:rPr lang="en-US" sz="1200" b="1" dirty="0" smtClean="0">
                <a:solidFill>
                  <a:schemeClr val="bg1"/>
                </a:solidFill>
              </a:rPr>
              <a:t> y </a:t>
            </a:r>
            <a:r>
              <a:rPr lang="en-US" sz="1200" b="1" dirty="0" err="1" smtClean="0">
                <a:solidFill>
                  <a:schemeClr val="bg1"/>
                </a:solidFill>
              </a:rPr>
              <a:t>canales</a:t>
            </a:r>
            <a:endParaRPr lang="en-US" sz="1200" b="1" dirty="0">
              <a:solidFill>
                <a:schemeClr val="bg1"/>
              </a:solidFill>
            </a:endParaRPr>
          </a:p>
        </p:txBody>
      </p:sp>
      <p:sp>
        <p:nvSpPr>
          <p:cNvPr id="36" name="Text Placeholder 3"/>
          <p:cNvSpPr txBox="1">
            <a:spLocks/>
          </p:cNvSpPr>
          <p:nvPr/>
        </p:nvSpPr>
        <p:spPr bwMode="gray">
          <a:xfrm>
            <a:off x="2952739" y="3207331"/>
            <a:ext cx="6771364" cy="822960"/>
          </a:xfrm>
          <a:prstGeom prst="rect">
            <a:avLst/>
          </a:prstGeom>
        </p:spPr>
        <p:txBody>
          <a:bodyPr vert="horz" lIns="0" tIns="0" rIns="0" bIns="0" rtlCol="0">
            <a:noAutofit/>
          </a:bodyPr>
          <a:lstStyle/>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Ayudamos a identificar, definir y asegurar oportunidades significativas para la creación de valor, basándose en generar relaciones sólidas con canales, clientes y consumidores. </a:t>
            </a:r>
          </a:p>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Desarrollamos análisis de segmentación de clientes que posteriormente apoyaran la estrategia de atención al cliente y la optimización de canales de comercialización.</a:t>
            </a:r>
          </a:p>
        </p:txBody>
      </p:sp>
      <p:cxnSp>
        <p:nvCxnSpPr>
          <p:cNvPr id="6" name="Straight Connector 5"/>
          <p:cNvCxnSpPr/>
          <p:nvPr/>
        </p:nvCxnSpPr>
        <p:spPr>
          <a:xfrm>
            <a:off x="3195484" y="5270090"/>
            <a:ext cx="6617109" cy="983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95483" y="4159600"/>
            <a:ext cx="6617109" cy="983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195484" y="3101050"/>
            <a:ext cx="6617109" cy="983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0"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41"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2"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43"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4"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5"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46"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Términos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7"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Aceptaci</a:t>
            </a:r>
            <a:r>
              <a:rPr lang="en-US" sz="1100" dirty="0" err="1" smtClean="0">
                <a:solidFill>
                  <a:schemeClr val="bg1">
                    <a:lumMod val="75000"/>
                  </a:schemeClr>
                </a:solidFill>
                <a:latin typeface="Verdana"/>
              </a:rPr>
              <a:t>ón</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48"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a:t>
            </a:r>
            <a:r>
              <a:rPr lang="en-US" sz="1100" dirty="0" err="1">
                <a:solidFill>
                  <a:srgbClr val="86BC25"/>
                </a:solidFill>
                <a:latin typeface="Verdana"/>
              </a:rPr>
              <a:t>q</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Tree>
    <p:extLst>
      <p:ext uri="{BB962C8B-B14F-4D97-AF65-F5344CB8AC3E}">
        <p14:creationId xmlns:p14="http://schemas.microsoft.com/office/powerpoint/2010/main" val="748497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901" y="382922"/>
            <a:ext cx="9163050" cy="334102"/>
          </a:xfrm>
        </p:spPr>
        <p:txBody>
          <a:bodyPr/>
          <a:lstStyle/>
          <a:p>
            <a:r>
              <a:rPr lang="es-VE" dirty="0" smtClean="0">
                <a:effectLst>
                  <a:outerShdw blurRad="38100" dist="38100" dir="2700000" algn="tl">
                    <a:srgbClr val="000000">
                      <a:alpha val="43137"/>
                    </a:srgbClr>
                  </a:outerShdw>
                </a:effectLst>
              </a:rPr>
              <a:t>Anexos</a:t>
            </a:r>
            <a:endParaRPr lang="es-VE" dirty="0">
              <a:effectLst>
                <a:outerShdw blurRad="38100" dist="38100" dir="2700000" algn="tl">
                  <a:srgbClr val="000000">
                    <a:alpha val="43137"/>
                  </a:srgbClr>
                </a:outerShdw>
              </a:effectLst>
            </a:endParaRPr>
          </a:p>
        </p:txBody>
      </p:sp>
      <p:sp>
        <p:nvSpPr>
          <p:cNvPr id="4" name="Text Placeholder 3"/>
          <p:cNvSpPr>
            <a:spLocks noGrp="1"/>
          </p:cNvSpPr>
          <p:nvPr>
            <p:ph type="body" sz="quarter" idx="13"/>
          </p:nvPr>
        </p:nvSpPr>
        <p:spPr/>
        <p:txBody>
          <a:bodyPr/>
          <a:lstStyle/>
          <a:p>
            <a:r>
              <a:rPr lang="es-VE" dirty="0" smtClean="0"/>
              <a:t>¿Por qué </a:t>
            </a:r>
            <a:r>
              <a:rPr lang="es-VE" dirty="0" err="1" smtClean="0"/>
              <a:t>Deloitte</a:t>
            </a:r>
            <a:r>
              <a:rPr lang="es-VE" dirty="0" smtClean="0"/>
              <a:t>?</a:t>
            </a:r>
            <a:endParaRPr lang="es-VE" dirty="0"/>
          </a:p>
        </p:txBody>
      </p:sp>
      <p:sp>
        <p:nvSpPr>
          <p:cNvPr id="2" name="TextBox 1"/>
          <p:cNvSpPr txBox="1"/>
          <p:nvPr/>
        </p:nvSpPr>
        <p:spPr>
          <a:xfrm>
            <a:off x="469901" y="1187773"/>
            <a:ext cx="9254202" cy="646331"/>
          </a:xfrm>
          <a:prstGeom prst="rect">
            <a:avLst/>
          </a:prstGeom>
          <a:noFill/>
        </p:spPr>
        <p:txBody>
          <a:bodyPr wrap="square" lIns="0" tIns="0" rIns="0" bIns="0" rtlCol="0">
            <a:spAutoFit/>
          </a:bodyPr>
          <a:lstStyle/>
          <a:p>
            <a:pPr algn="just" defTabSz="1019175"/>
            <a:r>
              <a:rPr lang="es-VE" sz="1400" dirty="0">
                <a:latin typeface="Verdana" panose="020B0604030504040204" pitchFamily="34" charset="0"/>
                <a:ea typeface="Verdana" panose="020B0604030504040204" pitchFamily="34" charset="0"/>
                <a:cs typeface="Verdana" panose="020B0604030504040204" pitchFamily="34" charset="0"/>
              </a:rPr>
              <a:t>En el área de Consultoría Gerencial contamos con una variedad de servicios y productos que ponemos a la disposición de nuestros clientes con el fin de incrementar el valor de su empresa en diversas áreas del negocio que incluyen Estrategia y Operaciones, Tecnología de Información y Gestión del </a:t>
            </a:r>
            <a:r>
              <a:rPr lang="es-VE" sz="1400" dirty="0" smtClean="0">
                <a:latin typeface="Verdana" panose="020B0604030504040204" pitchFamily="34" charset="0"/>
                <a:ea typeface="Verdana" panose="020B0604030504040204" pitchFamily="34" charset="0"/>
                <a:cs typeface="Verdana" panose="020B0604030504040204" pitchFamily="34" charset="0"/>
              </a:rPr>
              <a:t>Cambio.</a:t>
            </a:r>
            <a:endParaRPr lang="es-VE" sz="1400" dirty="0">
              <a:latin typeface="Verdana" panose="020B0604030504040204" pitchFamily="34" charset="0"/>
              <a:ea typeface="Verdana" panose="020B0604030504040204" pitchFamily="34" charset="0"/>
              <a:cs typeface="Verdana" panose="020B0604030504040204" pitchFamily="34" charset="0"/>
            </a:endParaRPr>
          </a:p>
        </p:txBody>
      </p:sp>
      <p:sp>
        <p:nvSpPr>
          <p:cNvPr id="17" name="Pentagon 16"/>
          <p:cNvSpPr/>
          <p:nvPr/>
        </p:nvSpPr>
        <p:spPr bwMode="gray">
          <a:xfrm>
            <a:off x="469901" y="2014849"/>
            <a:ext cx="2482838" cy="822960"/>
          </a:xfrm>
          <a:prstGeom prst="homePlat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200" b="1" dirty="0" err="1" smtClean="0">
                <a:solidFill>
                  <a:schemeClr val="bg1"/>
                </a:solidFill>
              </a:rPr>
              <a:t>Manejo</a:t>
            </a:r>
            <a:r>
              <a:rPr lang="en-US" sz="1200" b="1" dirty="0" smtClean="0">
                <a:solidFill>
                  <a:schemeClr val="bg1"/>
                </a:solidFill>
              </a:rPr>
              <a:t> de la </a:t>
            </a:r>
            <a:r>
              <a:rPr lang="en-US" sz="1200" b="1" dirty="0" err="1" smtClean="0">
                <a:solidFill>
                  <a:schemeClr val="bg1"/>
                </a:solidFill>
              </a:rPr>
              <a:t>cadena</a:t>
            </a:r>
            <a:r>
              <a:rPr lang="en-US" sz="1200" b="1" dirty="0" smtClean="0">
                <a:solidFill>
                  <a:schemeClr val="bg1"/>
                </a:solidFill>
              </a:rPr>
              <a:t> de </a:t>
            </a:r>
            <a:r>
              <a:rPr lang="en-US" sz="1200" b="1" dirty="0" err="1" smtClean="0">
                <a:solidFill>
                  <a:schemeClr val="bg1"/>
                </a:solidFill>
              </a:rPr>
              <a:t>suministros</a:t>
            </a:r>
            <a:endParaRPr lang="en-US" sz="1200" b="1" dirty="0">
              <a:solidFill>
                <a:schemeClr val="bg1"/>
              </a:solidFill>
            </a:endParaRPr>
          </a:p>
        </p:txBody>
      </p:sp>
      <p:sp>
        <p:nvSpPr>
          <p:cNvPr id="21" name="Text Placeholder 3"/>
          <p:cNvSpPr txBox="1">
            <a:spLocks/>
          </p:cNvSpPr>
          <p:nvPr/>
        </p:nvSpPr>
        <p:spPr bwMode="gray">
          <a:xfrm>
            <a:off x="2952739" y="4303365"/>
            <a:ext cx="6771364" cy="822960"/>
          </a:xfrm>
          <a:prstGeom prst="rect">
            <a:avLst/>
          </a:prstGeom>
        </p:spPr>
        <p:txBody>
          <a:bodyPr vert="horz" lIns="0" tIns="0" rIns="0" bIns="0" rtlCol="0">
            <a:noAutofit/>
          </a:bodyPr>
          <a:lstStyle/>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Ayudamos a medir y monitorear el desempeño de la gente, y diseñamos el modelo organizacional para el desarrollo del negocio.</a:t>
            </a:r>
          </a:p>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Realizamos diseño organizacional garantizando  que la estructura esté alineada a la estrategia del negocio y a los procesos críticos</a:t>
            </a:r>
          </a:p>
        </p:txBody>
      </p:sp>
      <p:sp>
        <p:nvSpPr>
          <p:cNvPr id="22" name="Pentagon 21"/>
          <p:cNvSpPr/>
          <p:nvPr/>
        </p:nvSpPr>
        <p:spPr bwMode="gray">
          <a:xfrm>
            <a:off x="469901" y="4303365"/>
            <a:ext cx="2482838" cy="822960"/>
          </a:xfrm>
          <a:prstGeom prst="homePlat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200" b="1" dirty="0" err="1" smtClean="0">
                <a:solidFill>
                  <a:schemeClr val="bg1"/>
                </a:solidFill>
              </a:rPr>
              <a:t>Organización</a:t>
            </a:r>
            <a:r>
              <a:rPr lang="en-US" sz="1200" b="1" dirty="0" smtClean="0">
                <a:solidFill>
                  <a:schemeClr val="bg1"/>
                </a:solidFill>
              </a:rPr>
              <a:t> y </a:t>
            </a:r>
            <a:r>
              <a:rPr lang="en-US" sz="1200" b="1" dirty="0" err="1" smtClean="0">
                <a:solidFill>
                  <a:schemeClr val="bg1"/>
                </a:solidFill>
              </a:rPr>
              <a:t>Desempeño</a:t>
            </a:r>
            <a:r>
              <a:rPr lang="en-US" sz="1200" b="1" dirty="0" smtClean="0">
                <a:solidFill>
                  <a:schemeClr val="bg1"/>
                </a:solidFill>
              </a:rPr>
              <a:t> de </a:t>
            </a:r>
            <a:r>
              <a:rPr lang="en-US" sz="1200" b="1" dirty="0" err="1" smtClean="0">
                <a:solidFill>
                  <a:schemeClr val="bg1"/>
                </a:solidFill>
              </a:rPr>
              <a:t>Recursos</a:t>
            </a:r>
            <a:r>
              <a:rPr lang="en-US" sz="1200" b="1" dirty="0" smtClean="0">
                <a:solidFill>
                  <a:schemeClr val="bg1"/>
                </a:solidFill>
              </a:rPr>
              <a:t> </a:t>
            </a:r>
            <a:r>
              <a:rPr lang="en-US" sz="1200" b="1" dirty="0" err="1" smtClean="0">
                <a:solidFill>
                  <a:schemeClr val="bg1"/>
                </a:solidFill>
              </a:rPr>
              <a:t>Humanos</a:t>
            </a:r>
            <a:endParaRPr lang="en-US" sz="1200" b="1" dirty="0">
              <a:solidFill>
                <a:schemeClr val="bg1"/>
              </a:solidFill>
            </a:endParaRPr>
          </a:p>
        </p:txBody>
      </p:sp>
      <p:sp>
        <p:nvSpPr>
          <p:cNvPr id="25" name="Text Placeholder 3"/>
          <p:cNvSpPr txBox="1">
            <a:spLocks/>
          </p:cNvSpPr>
          <p:nvPr/>
        </p:nvSpPr>
        <p:spPr bwMode="gray">
          <a:xfrm>
            <a:off x="2952739" y="5393030"/>
            <a:ext cx="6859855" cy="822960"/>
          </a:xfrm>
          <a:prstGeom prst="rect">
            <a:avLst/>
          </a:prstGeom>
        </p:spPr>
        <p:txBody>
          <a:bodyPr vert="horz" lIns="0" tIns="0" rIns="0" bIns="0" rtlCol="0">
            <a:noAutofit/>
          </a:bodyPr>
          <a:lstStyle/>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Ayudamos a nuestros clientes a implementar y facilitar el cambio para mejorar su funcionamiento. Esto incluye fusiones,  restructuraciones, programas reguladores, nuevas estrategias, transición de la mano de obra y transformaciones en tecnología o procesos.</a:t>
            </a:r>
          </a:p>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Apoyamos a la Alta Gerencia de nuestros clientes al desarrollo de sus líderes por medio de la asesoría y coaching personalizado.</a:t>
            </a:r>
          </a:p>
        </p:txBody>
      </p:sp>
      <p:sp>
        <p:nvSpPr>
          <p:cNvPr id="33" name="Pentagon 32"/>
          <p:cNvSpPr/>
          <p:nvPr/>
        </p:nvSpPr>
        <p:spPr bwMode="gray">
          <a:xfrm>
            <a:off x="469901" y="5447300"/>
            <a:ext cx="2482838" cy="822960"/>
          </a:xfrm>
          <a:prstGeom prst="homePlat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200" b="1" dirty="0" err="1" smtClean="0">
                <a:solidFill>
                  <a:schemeClr val="bg1"/>
                </a:solidFill>
              </a:rPr>
              <a:t>Gestión</a:t>
            </a:r>
            <a:r>
              <a:rPr lang="en-US" sz="1200" b="1" dirty="0" smtClean="0">
                <a:solidFill>
                  <a:schemeClr val="bg1"/>
                </a:solidFill>
              </a:rPr>
              <a:t> de </a:t>
            </a:r>
            <a:r>
              <a:rPr lang="en-US" sz="1200" b="1" dirty="0" err="1" smtClean="0">
                <a:solidFill>
                  <a:schemeClr val="bg1"/>
                </a:solidFill>
              </a:rPr>
              <a:t>Cambio</a:t>
            </a:r>
            <a:r>
              <a:rPr lang="en-US" sz="1200" b="1" dirty="0" smtClean="0">
                <a:solidFill>
                  <a:schemeClr val="bg1"/>
                </a:solidFill>
              </a:rPr>
              <a:t> y </a:t>
            </a:r>
            <a:r>
              <a:rPr lang="en-US" sz="1200" b="1" dirty="0" err="1" smtClean="0">
                <a:solidFill>
                  <a:schemeClr val="bg1"/>
                </a:solidFill>
              </a:rPr>
              <a:t>Liderazgo</a:t>
            </a:r>
            <a:endParaRPr lang="en-US" sz="1200" b="1" dirty="0">
              <a:solidFill>
                <a:schemeClr val="bg1"/>
              </a:solidFill>
            </a:endParaRPr>
          </a:p>
        </p:txBody>
      </p:sp>
      <p:sp>
        <p:nvSpPr>
          <p:cNvPr id="34" name="Text Placeholder 3"/>
          <p:cNvSpPr txBox="1">
            <a:spLocks/>
          </p:cNvSpPr>
          <p:nvPr/>
        </p:nvSpPr>
        <p:spPr bwMode="gray">
          <a:xfrm>
            <a:off x="2952739" y="2014848"/>
            <a:ext cx="6771364" cy="1047813"/>
          </a:xfrm>
          <a:prstGeom prst="rect">
            <a:avLst/>
          </a:prstGeom>
        </p:spPr>
        <p:txBody>
          <a:bodyPr vert="horz" lIns="0" tIns="0" rIns="0" bIns="0" rtlCol="0">
            <a:noAutofit/>
          </a:bodyPr>
          <a:lstStyle/>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Transformamos la cadena de suministros a través de la integración de las funciones de planificación, producción, ventas y distribución, lo cual permite incrementar los niveles de servicio al cliente, reducir costos y aumentar el valor de la empresa.</a:t>
            </a:r>
          </a:p>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Nos involucramos en la implantación de mejoras en el  manejo de las compras y proveedores, optimización del manejo de inventarios, rediseño de la red de distribución y de comercialización.</a:t>
            </a:r>
          </a:p>
        </p:txBody>
      </p:sp>
      <p:sp>
        <p:nvSpPr>
          <p:cNvPr id="35" name="Pentagon 34"/>
          <p:cNvSpPr/>
          <p:nvPr/>
        </p:nvSpPr>
        <p:spPr bwMode="gray">
          <a:xfrm>
            <a:off x="469901" y="3159107"/>
            <a:ext cx="2482838" cy="822960"/>
          </a:xfrm>
          <a:prstGeom prst="homePlate">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sz="1200" b="1" dirty="0" err="1" smtClean="0">
                <a:solidFill>
                  <a:schemeClr val="bg1"/>
                </a:solidFill>
              </a:rPr>
              <a:t>Operaciones</a:t>
            </a:r>
            <a:r>
              <a:rPr lang="en-US" sz="1200" b="1" dirty="0" smtClean="0">
                <a:solidFill>
                  <a:schemeClr val="bg1"/>
                </a:solidFill>
              </a:rPr>
              <a:t> de </a:t>
            </a:r>
            <a:r>
              <a:rPr lang="en-US" sz="1200" b="1" dirty="0" err="1" smtClean="0">
                <a:solidFill>
                  <a:schemeClr val="bg1"/>
                </a:solidFill>
              </a:rPr>
              <a:t>Recursos</a:t>
            </a:r>
            <a:r>
              <a:rPr lang="en-US" sz="1200" b="1" dirty="0" smtClean="0">
                <a:solidFill>
                  <a:schemeClr val="bg1"/>
                </a:solidFill>
              </a:rPr>
              <a:t> </a:t>
            </a:r>
            <a:r>
              <a:rPr lang="en-US" sz="1200" b="1" dirty="0" err="1" smtClean="0">
                <a:solidFill>
                  <a:schemeClr val="bg1"/>
                </a:solidFill>
              </a:rPr>
              <a:t>Humanos</a:t>
            </a:r>
            <a:r>
              <a:rPr lang="en-US" sz="1200" b="1" dirty="0" smtClean="0">
                <a:solidFill>
                  <a:schemeClr val="bg1"/>
                </a:solidFill>
              </a:rPr>
              <a:t> y </a:t>
            </a:r>
            <a:r>
              <a:rPr lang="en-US" sz="1200" b="1" dirty="0" err="1" smtClean="0">
                <a:solidFill>
                  <a:schemeClr val="bg1"/>
                </a:solidFill>
              </a:rPr>
              <a:t>Tecnología</a:t>
            </a:r>
            <a:endParaRPr lang="en-US" sz="1200" b="1" dirty="0">
              <a:solidFill>
                <a:schemeClr val="bg1"/>
              </a:solidFill>
            </a:endParaRPr>
          </a:p>
        </p:txBody>
      </p:sp>
      <p:sp>
        <p:nvSpPr>
          <p:cNvPr id="36" name="Text Placeholder 3"/>
          <p:cNvSpPr txBox="1">
            <a:spLocks/>
          </p:cNvSpPr>
          <p:nvPr/>
        </p:nvSpPr>
        <p:spPr bwMode="gray">
          <a:xfrm>
            <a:off x="2952739" y="3223761"/>
            <a:ext cx="6771364" cy="822960"/>
          </a:xfrm>
          <a:prstGeom prst="rect">
            <a:avLst/>
          </a:prstGeom>
        </p:spPr>
        <p:txBody>
          <a:bodyPr vert="horz" lIns="0" tIns="0" rIns="0" bIns="0" rtlCol="0">
            <a:noAutofit/>
          </a:bodyPr>
          <a:lstStyle/>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Asesoramos a los clientes en cómo maximizar la eficacia y la eficiencia de su modelo de prestación de servicio y el modelo operativo.</a:t>
            </a:r>
          </a:p>
          <a:p>
            <a:pPr marL="287338" indent="-187325" algn="just" defTabSz="762000" eaLnBrk="0" hangingPunct="0">
              <a:lnSpc>
                <a:spcPct val="90000"/>
              </a:lnSpc>
              <a:spcBef>
                <a:spcPct val="30000"/>
              </a:spcBef>
              <a:buClr>
                <a:srgbClr val="122D4E"/>
              </a:buClr>
              <a:buSzPct val="85000"/>
              <a:buFont typeface="Wingdings" pitchFamily="2" charset="2"/>
              <a:buChar char="§"/>
            </a:pPr>
            <a:r>
              <a:rPr lang="es-VE" sz="1200" dirty="0">
                <a:latin typeface="Verdana" panose="020B0604030504040204" pitchFamily="34" charset="0"/>
                <a:ea typeface="Verdana" panose="020B0604030504040204" pitchFamily="34" charset="0"/>
                <a:cs typeface="Verdana" panose="020B0604030504040204" pitchFamily="34" charset="0"/>
              </a:rPr>
              <a:t>Apoyamos en la selección e implementación de sistemas de información (ERP), tomando en consideración los requerimientos y restricciones.</a:t>
            </a:r>
          </a:p>
        </p:txBody>
      </p:sp>
      <p:cxnSp>
        <p:nvCxnSpPr>
          <p:cNvPr id="6" name="Straight Connector 5"/>
          <p:cNvCxnSpPr/>
          <p:nvPr/>
        </p:nvCxnSpPr>
        <p:spPr>
          <a:xfrm>
            <a:off x="3195484" y="5270090"/>
            <a:ext cx="6617109" cy="983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95483" y="4159600"/>
            <a:ext cx="6617109" cy="983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195484" y="3101050"/>
            <a:ext cx="6617109" cy="983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0"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41"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2"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43"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4"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5"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46"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Términos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7"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Aceptaci</a:t>
            </a:r>
            <a:r>
              <a:rPr lang="en-US" sz="1100" dirty="0" err="1" smtClean="0">
                <a:solidFill>
                  <a:schemeClr val="bg1">
                    <a:lumMod val="75000"/>
                  </a:schemeClr>
                </a:solidFill>
                <a:latin typeface="Verdana"/>
              </a:rPr>
              <a:t>ón</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48"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a:t>
            </a:r>
            <a:r>
              <a:rPr lang="en-US" sz="1100" dirty="0" err="1">
                <a:solidFill>
                  <a:srgbClr val="86BC25"/>
                </a:solidFill>
                <a:latin typeface="Verdana"/>
              </a:rPr>
              <a:t>q</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Tree>
    <p:extLst>
      <p:ext uri="{BB962C8B-B14F-4D97-AF65-F5344CB8AC3E}">
        <p14:creationId xmlns:p14="http://schemas.microsoft.com/office/powerpoint/2010/main" val="1721801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901" y="382922"/>
            <a:ext cx="9163050" cy="334102"/>
          </a:xfrm>
        </p:spPr>
        <p:txBody>
          <a:bodyPr/>
          <a:lstStyle/>
          <a:p>
            <a:r>
              <a:rPr lang="es-VE" dirty="0" smtClean="0">
                <a:effectLst>
                  <a:outerShdw blurRad="38100" dist="38100" dir="2700000" algn="tl">
                    <a:srgbClr val="000000">
                      <a:alpha val="43137"/>
                    </a:srgbClr>
                  </a:outerShdw>
                </a:effectLst>
              </a:rPr>
              <a:t>Anexos</a:t>
            </a:r>
            <a:endParaRPr lang="es-VE" dirty="0">
              <a:effectLst>
                <a:outerShdw blurRad="38100" dist="38100" dir="2700000" algn="tl">
                  <a:srgbClr val="000000">
                    <a:alpha val="43137"/>
                  </a:srgbClr>
                </a:outerShdw>
              </a:effectLst>
            </a:endParaRPr>
          </a:p>
        </p:txBody>
      </p:sp>
      <p:sp>
        <p:nvSpPr>
          <p:cNvPr id="4" name="Text Placeholder 3"/>
          <p:cNvSpPr>
            <a:spLocks noGrp="1"/>
          </p:cNvSpPr>
          <p:nvPr>
            <p:ph type="body" sz="quarter" idx="13"/>
          </p:nvPr>
        </p:nvSpPr>
        <p:spPr/>
        <p:txBody>
          <a:bodyPr/>
          <a:lstStyle/>
          <a:p>
            <a:r>
              <a:rPr lang="es-VE" dirty="0" smtClean="0"/>
              <a:t>¿Por qué </a:t>
            </a:r>
            <a:r>
              <a:rPr lang="es-VE" dirty="0" err="1" smtClean="0"/>
              <a:t>Deloitte</a:t>
            </a:r>
            <a:r>
              <a:rPr lang="es-VE" dirty="0" smtClean="0"/>
              <a:t>?</a:t>
            </a:r>
            <a:endParaRPr lang="es-VE" dirty="0"/>
          </a:p>
        </p:txBody>
      </p:sp>
      <p:sp>
        <p:nvSpPr>
          <p:cNvPr id="2" name="TextBox 1"/>
          <p:cNvSpPr txBox="1"/>
          <p:nvPr/>
        </p:nvSpPr>
        <p:spPr>
          <a:xfrm>
            <a:off x="469901" y="1187773"/>
            <a:ext cx="9254202" cy="861774"/>
          </a:xfrm>
          <a:prstGeom prst="rect">
            <a:avLst/>
          </a:prstGeom>
          <a:noFill/>
        </p:spPr>
        <p:txBody>
          <a:bodyPr wrap="square" lIns="0" tIns="0" rIns="0" bIns="0" rtlCol="0">
            <a:spAutoFit/>
          </a:bodyPr>
          <a:lstStyle/>
          <a:p>
            <a:pPr defTabSz="1019175">
              <a:spcAft>
                <a:spcPts val="0"/>
              </a:spcAft>
            </a:pPr>
            <a:r>
              <a:rPr lang="es-VE" sz="1400" dirty="0">
                <a:latin typeface="Verdana" panose="020B0604030504040204" pitchFamily="34" charset="0"/>
                <a:ea typeface="Verdana" panose="020B0604030504040204" pitchFamily="34" charset="0"/>
                <a:cs typeface="Verdana" panose="020B0604030504040204" pitchFamily="34" charset="0"/>
              </a:rPr>
              <a:t>Nuestro enfoque es el de trabajar en conjunto con nuestros clientes haciendo énfasis en la implementación y en resultados tangibles, creemos en la sociedad y relación de largo plazo con nuestros clientes, razón por la cual manifestamos nuestro compromiso y deseos de trabajar con Uds. en este </a:t>
            </a:r>
            <a:r>
              <a:rPr lang="es-VE" sz="1400" dirty="0" smtClean="0">
                <a:latin typeface="Verdana" panose="020B0604030504040204" pitchFamily="34" charset="0"/>
                <a:ea typeface="Verdana" panose="020B0604030504040204" pitchFamily="34" charset="0"/>
                <a:cs typeface="Verdana" panose="020B0604030504040204" pitchFamily="34" charset="0"/>
              </a:rPr>
              <a:t>proyecto.</a:t>
            </a:r>
            <a:endParaRPr lang="es-VE" sz="1400" dirty="0">
              <a:latin typeface="Verdana" panose="020B0604030504040204" pitchFamily="34" charset="0"/>
              <a:ea typeface="Verdana" panose="020B0604030504040204" pitchFamily="34" charset="0"/>
              <a:cs typeface="Verdana" panose="020B0604030504040204" pitchFamily="34" charset="0"/>
            </a:endParaRPr>
          </a:p>
        </p:txBody>
      </p:sp>
      <p:sp>
        <p:nvSpPr>
          <p:cNvPr id="39" name="TextBox 38"/>
          <p:cNvSpPr txBox="1"/>
          <p:nvPr/>
        </p:nvSpPr>
        <p:spPr>
          <a:xfrm>
            <a:off x="396875" y="2194206"/>
            <a:ext cx="4114253" cy="3996854"/>
          </a:xfrm>
          <a:prstGeom prst="rect">
            <a:avLst/>
          </a:prstGeom>
          <a:noFill/>
        </p:spPr>
        <p:txBody>
          <a:bodyPr wrap="square" lIns="36000" tIns="36000" rIns="36000" bIns="36000" rtlCol="0">
            <a:spAutoFit/>
          </a:bodyPr>
          <a:lstStyle/>
          <a:p>
            <a:pPr marL="285750" indent="-285750" algn="just" defTabSz="957263">
              <a:spcBef>
                <a:spcPts val="600"/>
              </a:spcBef>
              <a:spcAft>
                <a:spcPts val="0"/>
              </a:spcAft>
              <a:buFont typeface="Arial" pitchFamily="34" charset="0"/>
              <a:buChar char="•"/>
            </a:pPr>
            <a:r>
              <a:rPr lang="es-VE" sz="1200" dirty="0">
                <a:latin typeface="Verdana" panose="020B0604030504040204" pitchFamily="34" charset="0"/>
                <a:ea typeface="Verdana" panose="020B0604030504040204" pitchFamily="34" charset="0"/>
                <a:cs typeface="Verdana" panose="020B0604030504040204" pitchFamily="34" charset="0"/>
              </a:rPr>
              <a:t>Proveemos a nuestros clientes de recursos y capacidades globales, dado que poseemos una red de consulta internacional, que nos permite compartir la experiencia de nuestros profesionales de otras partes del mundo.</a:t>
            </a:r>
          </a:p>
          <a:p>
            <a:pPr marL="285750" indent="-285750" algn="just" defTabSz="957263">
              <a:spcBef>
                <a:spcPts val="600"/>
              </a:spcBef>
              <a:spcAft>
                <a:spcPts val="0"/>
              </a:spcAft>
              <a:buFont typeface="Arial" pitchFamily="34" charset="0"/>
              <a:buChar char="•"/>
            </a:pPr>
            <a:r>
              <a:rPr lang="es-VE" sz="1200" dirty="0">
                <a:latin typeface="Verdana" panose="020B0604030504040204" pitchFamily="34" charset="0"/>
                <a:ea typeface="Verdana" panose="020B0604030504040204" pitchFamily="34" charset="0"/>
                <a:cs typeface="Verdana" panose="020B0604030504040204" pitchFamily="34" charset="0"/>
              </a:rPr>
              <a:t>Es nuestra prioridad que socios y gerentes de nuestra firma, brinden su experiencia y tengan una alta participación en los servicios otorgados a cada uno de nuestros clientes.</a:t>
            </a:r>
          </a:p>
          <a:p>
            <a:pPr marL="285750" indent="-285750" algn="just" defTabSz="957263">
              <a:spcBef>
                <a:spcPts val="600"/>
              </a:spcBef>
              <a:spcAft>
                <a:spcPts val="0"/>
              </a:spcAft>
              <a:buFont typeface="Arial" pitchFamily="34" charset="0"/>
              <a:buChar char="•"/>
            </a:pPr>
            <a:r>
              <a:rPr lang="es-ES" sz="1200" dirty="0">
                <a:latin typeface="Verdana" panose="020B0604030504040204" pitchFamily="34" charset="0"/>
                <a:ea typeface="Verdana" panose="020B0604030504040204" pitchFamily="34" charset="0"/>
                <a:cs typeface="Verdana" panose="020B0604030504040204" pitchFamily="34" charset="0"/>
              </a:rPr>
              <a:t>Nuestro enfoque es el de trabajar “hombro a hombro”, con nuestros clientes de manera de transmitir nuestros conocimientos al equipo </a:t>
            </a:r>
            <a:r>
              <a:rPr lang="es-ES" sz="1200" dirty="0" smtClean="0">
                <a:latin typeface="Verdana" panose="020B0604030504040204" pitchFamily="34" charset="0"/>
                <a:ea typeface="Verdana" panose="020B0604030504040204" pitchFamily="34" charset="0"/>
                <a:cs typeface="Verdana" panose="020B0604030504040204" pitchFamily="34" charset="0"/>
              </a:rPr>
              <a:t>Nativa, </a:t>
            </a:r>
            <a:r>
              <a:rPr lang="es-ES" sz="1200" dirty="0">
                <a:latin typeface="Verdana" panose="020B0604030504040204" pitchFamily="34" charset="0"/>
                <a:ea typeface="Verdana" panose="020B0604030504040204" pitchFamily="34" charset="0"/>
                <a:cs typeface="Verdana" panose="020B0604030504040204" pitchFamily="34" charset="0"/>
              </a:rPr>
              <a:t>al mismo tiempo que incorporamos elementos de la cultura </a:t>
            </a:r>
            <a:r>
              <a:rPr lang="es-ES" sz="1200" dirty="0" smtClean="0">
                <a:latin typeface="Verdana" panose="020B0604030504040204" pitchFamily="34" charset="0"/>
                <a:ea typeface="Verdana" panose="020B0604030504040204" pitchFamily="34" charset="0"/>
                <a:cs typeface="Verdana" panose="020B0604030504040204" pitchFamily="34" charset="0"/>
              </a:rPr>
              <a:t>del cliente </a:t>
            </a:r>
            <a:r>
              <a:rPr lang="es-ES" sz="1200" dirty="0">
                <a:latin typeface="Verdana" panose="020B0604030504040204" pitchFamily="34" charset="0"/>
                <a:ea typeface="Verdana" panose="020B0604030504040204" pitchFamily="34" charset="0"/>
                <a:cs typeface="Verdana" panose="020B0604030504040204" pitchFamily="34" charset="0"/>
              </a:rPr>
              <a:t>al proyecto</a:t>
            </a:r>
          </a:p>
          <a:p>
            <a:pPr marL="285750" indent="-285750" algn="just" defTabSz="957263" eaLnBrk="0" hangingPunct="0">
              <a:spcBef>
                <a:spcPts val="600"/>
              </a:spcBef>
              <a:spcAft>
                <a:spcPts val="0"/>
              </a:spcAft>
              <a:buClr>
                <a:srgbClr val="122D4E"/>
              </a:buClr>
              <a:buSzPct val="85000"/>
              <a:buFont typeface="Arial" pitchFamily="34" charset="0"/>
              <a:buChar char="•"/>
            </a:pPr>
            <a:r>
              <a:rPr lang="es-MX" sz="1200" dirty="0">
                <a:latin typeface="Verdana" panose="020B0604030504040204" pitchFamily="34" charset="0"/>
                <a:ea typeface="Verdana" panose="020B0604030504040204" pitchFamily="34" charset="0"/>
                <a:cs typeface="Verdana" panose="020B0604030504040204" pitchFamily="34" charset="0"/>
              </a:rPr>
              <a:t>Nos enfocamos en la implementación y en resultados tangibles, creemos en la sociedad y relación de largo plazo con nuestros clientes, por lo que “apostamos” por y con ellos y siempre que sea posible compartimos el riesgo y los beneficios de los proyectos</a:t>
            </a:r>
            <a:r>
              <a:rPr lang="es-VE" sz="1200" dirty="0">
                <a:latin typeface="Verdana" panose="020B0604030504040204" pitchFamily="34" charset="0"/>
                <a:ea typeface="Verdana" panose="020B0604030504040204" pitchFamily="34" charset="0"/>
                <a:cs typeface="Verdana" panose="020B0604030504040204" pitchFamily="34" charset="0"/>
              </a:rPr>
              <a:t> </a:t>
            </a:r>
          </a:p>
        </p:txBody>
      </p:sp>
      <p:pic>
        <p:nvPicPr>
          <p:cNvPr id="6146" name="Picture 2" descr="https://brandspace.deloitte.com/downloads/598a1c5ecfd51/lg_E85ABT.jp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629" y="2668633"/>
            <a:ext cx="4572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 Placeholder 5">
            <a:hlinkClick r:id="rId4"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18" name="Text Placeholder 5">
            <a:hlinkClick r:id="rId5"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19" name="Text Placeholder 5">
            <a:hlinkClick r:id="rId6"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0" name="Text Placeholder 5">
            <a:hlinkClick r:id="rId6"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6"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2" name="Text Placeholder 5">
            <a:hlinkClick r:id="rId6"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25" name="Text Placeholder 5">
            <a:hlinkClick r:id="rId6"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Términos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6"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Aceptaci</a:t>
            </a:r>
            <a:r>
              <a:rPr lang="en-US" sz="1100" dirty="0" err="1" smtClean="0">
                <a:solidFill>
                  <a:schemeClr val="bg1">
                    <a:lumMod val="75000"/>
                  </a:schemeClr>
                </a:solidFill>
                <a:latin typeface="Verdana"/>
              </a:rPr>
              <a:t>ón</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6"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a:t>
            </a:r>
            <a:r>
              <a:rPr lang="en-US" sz="1100" dirty="0" err="1">
                <a:solidFill>
                  <a:srgbClr val="86BC25"/>
                </a:solidFill>
                <a:latin typeface="Verdana"/>
              </a:rPr>
              <a:t>q</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Tree>
    <p:extLst>
      <p:ext uri="{BB962C8B-B14F-4D97-AF65-F5344CB8AC3E}">
        <p14:creationId xmlns:p14="http://schemas.microsoft.com/office/powerpoint/2010/main" val="1831457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9901" y="382922"/>
            <a:ext cx="9163050" cy="334102"/>
          </a:xfrm>
        </p:spPr>
        <p:txBody>
          <a:bodyPr/>
          <a:lstStyle/>
          <a:p>
            <a:r>
              <a:rPr lang="es-VE" dirty="0" smtClean="0">
                <a:effectLst>
                  <a:outerShdw blurRad="38100" dist="38100" dir="2700000" algn="tl">
                    <a:srgbClr val="000000">
                      <a:alpha val="43137"/>
                    </a:srgbClr>
                  </a:outerShdw>
                </a:effectLst>
              </a:rPr>
              <a:t>Contacto</a:t>
            </a:r>
            <a:endParaRPr lang="es-VE" dirty="0">
              <a:effectLst>
                <a:outerShdw blurRad="38100" dist="38100" dir="2700000" algn="tl">
                  <a:srgbClr val="000000">
                    <a:alpha val="43137"/>
                  </a:srgbClr>
                </a:outerShdw>
              </a:effectLst>
            </a:endParaRPr>
          </a:p>
        </p:txBody>
      </p:sp>
      <p:sp>
        <p:nvSpPr>
          <p:cNvPr id="18" name="Rectangle 3"/>
          <p:cNvSpPr txBox="1">
            <a:spLocks noChangeArrowheads="1"/>
          </p:cNvSpPr>
          <p:nvPr/>
        </p:nvSpPr>
        <p:spPr>
          <a:xfrm>
            <a:off x="476249" y="1745184"/>
            <a:ext cx="3914997" cy="3456409"/>
          </a:xfrm>
          <a:prstGeom prst="rect">
            <a:avLst/>
          </a:prstGeom>
        </p:spPr>
        <p:txBody>
          <a:bodyPr vert="horz" lIns="0" tIns="0" rIns="0" bIns="0" rtlCol="0">
            <a:no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endParaRPr lang="es-MX" sz="1200" dirty="0" smtClean="0">
              <a:solidFill>
                <a:srgbClr val="002060"/>
              </a:solidFill>
              <a:cs typeface="Arial" pitchFamily="34" charset="0"/>
            </a:endParaRPr>
          </a:p>
          <a:p>
            <a:r>
              <a:rPr lang="es-VE" sz="1400" b="1" dirty="0" smtClean="0">
                <a:solidFill>
                  <a:schemeClr val="tx1"/>
                </a:solidFill>
              </a:rPr>
              <a:t>Carlos Ramírez – Socio de Consultoría</a:t>
            </a:r>
          </a:p>
          <a:p>
            <a:r>
              <a:rPr lang="es-VE" sz="1200" b="1" dirty="0" smtClean="0"/>
              <a:t> </a:t>
            </a:r>
            <a:endParaRPr lang="es-VE" sz="1200" dirty="0" smtClean="0"/>
          </a:p>
          <a:p>
            <a:r>
              <a:rPr lang="es-VE" sz="1200" dirty="0" smtClean="0"/>
              <a:t>Av. </a:t>
            </a:r>
            <a:r>
              <a:rPr lang="es-VE" sz="1200" dirty="0" err="1" smtClean="0"/>
              <a:t>Blandín</a:t>
            </a:r>
            <a:r>
              <a:rPr lang="es-VE" sz="1200" dirty="0" smtClean="0"/>
              <a:t> de la Castellana, Torre BOD. Piso 20. Caracas, Venezuela.</a:t>
            </a:r>
          </a:p>
          <a:p>
            <a:r>
              <a:rPr lang="es-VE" sz="1200" dirty="0" smtClean="0"/>
              <a:t> </a:t>
            </a:r>
          </a:p>
          <a:p>
            <a:r>
              <a:rPr lang="es-VE" sz="1200" dirty="0" smtClean="0"/>
              <a:t>Tel: +58 212 206 85 01  (Dir.) / +58 212 206 85 33  </a:t>
            </a:r>
          </a:p>
          <a:p>
            <a:r>
              <a:rPr lang="es-VE" sz="1200" dirty="0" smtClean="0"/>
              <a:t>E-mail: </a:t>
            </a:r>
            <a:r>
              <a:rPr lang="es-VE" sz="1200" u="sng" dirty="0" smtClean="0">
                <a:hlinkClick r:id="rId3"/>
              </a:rPr>
              <a:t>calramirez@deloitte.com</a:t>
            </a:r>
            <a:endParaRPr lang="es-VE" sz="1200" dirty="0" smtClean="0"/>
          </a:p>
          <a:p>
            <a:pPr>
              <a:buFontTx/>
              <a:buNone/>
            </a:pPr>
            <a:endParaRPr lang="es-MX" sz="1200" dirty="0" smtClean="0">
              <a:solidFill>
                <a:srgbClr val="002060"/>
              </a:solidFill>
              <a:cs typeface="Arial" pitchFamily="34" charset="0"/>
            </a:endParaRPr>
          </a:p>
        </p:txBody>
      </p:sp>
      <p:sp>
        <p:nvSpPr>
          <p:cNvPr id="19" name="Rectangle 3"/>
          <p:cNvSpPr>
            <a:spLocks noGrp="1" noChangeArrowheads="1"/>
          </p:cNvSpPr>
          <p:nvPr>
            <p:ph idx="4294967295"/>
          </p:nvPr>
        </p:nvSpPr>
        <p:spPr>
          <a:xfrm>
            <a:off x="4932039" y="1745184"/>
            <a:ext cx="4457767" cy="3456409"/>
          </a:xfrm>
        </p:spPr>
        <p:txBody>
          <a:bodyPr/>
          <a:lstStyle/>
          <a:p>
            <a:pPr eaLnBrk="1" hangingPunct="1">
              <a:buFontTx/>
              <a:buNone/>
            </a:pPr>
            <a:endParaRPr lang="es-MX" sz="1200" dirty="0" smtClean="0">
              <a:solidFill>
                <a:srgbClr val="002060"/>
              </a:solidFill>
              <a:cs typeface="Arial" pitchFamily="34" charset="0"/>
            </a:endParaRPr>
          </a:p>
          <a:p>
            <a:pPr marL="0" indent="0">
              <a:buNone/>
            </a:pPr>
            <a:r>
              <a:rPr lang="es-VE" sz="1400" b="1" dirty="0" smtClean="0"/>
              <a:t>Roberto Molina </a:t>
            </a:r>
            <a:r>
              <a:rPr lang="es-VE" sz="1400" b="1" dirty="0"/>
              <a:t>– </a:t>
            </a:r>
            <a:r>
              <a:rPr lang="es-VE" sz="1400" b="1" dirty="0" smtClean="0"/>
              <a:t>Director de Consultoría IT</a:t>
            </a:r>
            <a:endParaRPr lang="es-VE" sz="1400" b="1" dirty="0"/>
          </a:p>
          <a:p>
            <a:pPr marL="0" indent="0">
              <a:buNone/>
            </a:pPr>
            <a:r>
              <a:rPr lang="es-VE" sz="1200" b="1" dirty="0"/>
              <a:t> </a:t>
            </a:r>
            <a:endParaRPr lang="es-VE" sz="1200" dirty="0"/>
          </a:p>
          <a:p>
            <a:pPr marL="0" indent="0">
              <a:buNone/>
            </a:pPr>
            <a:r>
              <a:rPr lang="es-VE" sz="1200" dirty="0"/>
              <a:t>Av. </a:t>
            </a:r>
            <a:r>
              <a:rPr lang="es-VE" sz="1200" dirty="0" err="1"/>
              <a:t>Blandín</a:t>
            </a:r>
            <a:r>
              <a:rPr lang="es-VE" sz="1200" dirty="0"/>
              <a:t> de la Castellana, Torre BOD. Piso 20. </a:t>
            </a:r>
            <a:r>
              <a:rPr lang="es-VE" sz="1200" dirty="0" smtClean="0"/>
              <a:t>Caracas, Venezuela</a:t>
            </a:r>
            <a:r>
              <a:rPr lang="es-VE" sz="1200" dirty="0"/>
              <a:t>.</a:t>
            </a:r>
          </a:p>
          <a:p>
            <a:pPr marL="0" indent="0">
              <a:buNone/>
            </a:pPr>
            <a:r>
              <a:rPr lang="es-VE" sz="1200" dirty="0"/>
              <a:t> </a:t>
            </a:r>
          </a:p>
          <a:p>
            <a:pPr marL="0" indent="0">
              <a:buNone/>
            </a:pPr>
            <a:r>
              <a:rPr lang="es-VE" sz="1200" dirty="0"/>
              <a:t>Tel: +58 212 206 86 </a:t>
            </a:r>
            <a:r>
              <a:rPr lang="es-VE" sz="1200" dirty="0" smtClean="0"/>
              <a:t>22  </a:t>
            </a:r>
            <a:r>
              <a:rPr lang="es-VE" sz="1200" dirty="0"/>
              <a:t>(Dir</a:t>
            </a:r>
            <a:r>
              <a:rPr lang="es-VE" sz="1200" dirty="0" smtClean="0"/>
              <a:t>.)</a:t>
            </a:r>
          </a:p>
          <a:p>
            <a:pPr marL="0" indent="0">
              <a:buNone/>
            </a:pPr>
            <a:endParaRPr lang="es-VE" sz="1200" dirty="0"/>
          </a:p>
          <a:p>
            <a:pPr marL="0" indent="0">
              <a:buNone/>
            </a:pPr>
            <a:r>
              <a:rPr lang="es-VE" sz="1200" dirty="0"/>
              <a:t>E-mail: </a:t>
            </a:r>
            <a:r>
              <a:rPr lang="es-VE" sz="1200" u="sng" dirty="0" smtClean="0">
                <a:hlinkClick r:id="rId4"/>
              </a:rPr>
              <a:t>robmolina@deloitte.com</a:t>
            </a:r>
            <a:endParaRPr lang="es-VE" sz="1200" dirty="0"/>
          </a:p>
          <a:p>
            <a:pPr marL="0" indent="0" eaLnBrk="1" hangingPunct="1">
              <a:buNone/>
            </a:pPr>
            <a:endParaRPr lang="es-MX" sz="1200" dirty="0" smtClean="0">
              <a:solidFill>
                <a:srgbClr val="002060"/>
              </a:solidFill>
              <a:cs typeface="Arial" pitchFamily="34" charset="0"/>
            </a:endParaRPr>
          </a:p>
        </p:txBody>
      </p:sp>
      <p:sp>
        <p:nvSpPr>
          <p:cNvPr id="15" name="Text Placeholder 5">
            <a:hlinkClick r:id="rId5"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16" name="Text Placeholder 5">
            <a:hlinkClick r:id="rId6"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17" name="Text Placeholder 5">
            <a:hlinkClick r:id="rId7"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20" name="Text Placeholder 5">
            <a:hlinkClick r:id="rId7"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1" name="Text Placeholder 5">
            <a:hlinkClick r:id="rId7"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2" name="Text Placeholder 5">
            <a:hlinkClick r:id="rId7"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Honorarios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Profesionales</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25" name="Text Placeholder 5">
            <a:hlinkClick r:id="rId7"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Términos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7"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Aceptaci</a:t>
            </a:r>
            <a:r>
              <a:rPr lang="en-US" sz="1100" dirty="0" err="1" smtClean="0">
                <a:solidFill>
                  <a:schemeClr val="bg1">
                    <a:lumMod val="75000"/>
                  </a:schemeClr>
                </a:solidFill>
                <a:latin typeface="Verdana"/>
              </a:rPr>
              <a:t>ón</a:t>
            </a:r>
            <a:endParaRPr kumimoji="0" lang="en-US" sz="1100" b="0" i="0" u="none" strike="noStrike" kern="1200" cap="none" spc="0" normalizeH="0" baseline="0" noProof="0" dirty="0">
              <a:ln>
                <a:noFill/>
              </a:ln>
              <a:solidFill>
                <a:schemeClr val="bg1">
                  <a:lumMod val="75000"/>
                </a:schemeClr>
              </a:solidFill>
              <a:effectLst/>
              <a:uLnTx/>
              <a:uFillTx/>
              <a:latin typeface="Verdana"/>
            </a:endParaRPr>
          </a:p>
        </p:txBody>
      </p:sp>
      <p:sp>
        <p:nvSpPr>
          <p:cNvPr id="34" name="Text Placeholder 5">
            <a:hlinkClick r:id="rId7"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Por</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lang="en-US" sz="1100" dirty="0" err="1">
                <a:solidFill>
                  <a:schemeClr val="bg1">
                    <a:lumMod val="75000"/>
                  </a:schemeClr>
                </a:solidFill>
                <a:latin typeface="Verdana"/>
              </a:rPr>
              <a:t>q</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ué</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Deloitte?</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Tree>
    <p:extLst>
      <p:ext uri="{BB962C8B-B14F-4D97-AF65-F5344CB8AC3E}">
        <p14:creationId xmlns:p14="http://schemas.microsoft.com/office/powerpoint/2010/main" val="88368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88">
            <a:hlinkClick r:id="rId3" action="ppaction://hlinksldjump"/>
          </p:cNvPr>
          <p:cNvSpPr>
            <a:spLocks noChangeAspect="1" noEditPoints="1"/>
          </p:cNvSpPr>
          <p:nvPr/>
        </p:nvSpPr>
        <p:spPr bwMode="auto">
          <a:xfrm>
            <a:off x="11379261" y="5920885"/>
            <a:ext cx="367041" cy="36704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92 w 512"/>
              <a:gd name="T11" fmla="*/ 416 h 512"/>
              <a:gd name="T12" fmla="*/ 184 w 512"/>
              <a:gd name="T13" fmla="*/ 413 h 512"/>
              <a:gd name="T14" fmla="*/ 184 w 512"/>
              <a:gd name="T15" fmla="*/ 397 h 512"/>
              <a:gd name="T16" fmla="*/ 326 w 512"/>
              <a:gd name="T17" fmla="*/ 256 h 512"/>
              <a:gd name="T18" fmla="*/ 184 w 512"/>
              <a:gd name="T19" fmla="*/ 114 h 512"/>
              <a:gd name="T20" fmla="*/ 184 w 512"/>
              <a:gd name="T21" fmla="*/ 99 h 512"/>
              <a:gd name="T22" fmla="*/ 199 w 512"/>
              <a:gd name="T23" fmla="*/ 99 h 512"/>
              <a:gd name="T24" fmla="*/ 349 w 512"/>
              <a:gd name="T25" fmla="*/ 248 h 512"/>
              <a:gd name="T26" fmla="*/ 349 w 512"/>
              <a:gd name="T27" fmla="*/ 263 h 512"/>
              <a:gd name="T28" fmla="*/ 199 w 512"/>
              <a:gd name="T29" fmla="*/ 413 h 512"/>
              <a:gd name="T30" fmla="*/ 192 w 512"/>
              <a:gd name="T31"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92" y="416"/>
                </a:moveTo>
                <a:cubicBezTo>
                  <a:pt x="189" y="416"/>
                  <a:pt x="186" y="415"/>
                  <a:pt x="184" y="413"/>
                </a:cubicBezTo>
                <a:cubicBezTo>
                  <a:pt x="180" y="408"/>
                  <a:pt x="180" y="402"/>
                  <a:pt x="184" y="397"/>
                </a:cubicBezTo>
                <a:cubicBezTo>
                  <a:pt x="326" y="256"/>
                  <a:pt x="326" y="256"/>
                  <a:pt x="326" y="256"/>
                </a:cubicBezTo>
                <a:cubicBezTo>
                  <a:pt x="184" y="114"/>
                  <a:pt x="184" y="114"/>
                  <a:pt x="184" y="114"/>
                </a:cubicBezTo>
                <a:cubicBezTo>
                  <a:pt x="180" y="110"/>
                  <a:pt x="180" y="103"/>
                  <a:pt x="184" y="99"/>
                </a:cubicBezTo>
                <a:cubicBezTo>
                  <a:pt x="188" y="95"/>
                  <a:pt x="195" y="95"/>
                  <a:pt x="199" y="99"/>
                </a:cubicBezTo>
                <a:cubicBezTo>
                  <a:pt x="349" y="248"/>
                  <a:pt x="349" y="248"/>
                  <a:pt x="349" y="248"/>
                </a:cubicBezTo>
                <a:cubicBezTo>
                  <a:pt x="353" y="252"/>
                  <a:pt x="353" y="259"/>
                  <a:pt x="349" y="263"/>
                </a:cubicBezTo>
                <a:cubicBezTo>
                  <a:pt x="199" y="413"/>
                  <a:pt x="199" y="413"/>
                  <a:pt x="199" y="413"/>
                </a:cubicBezTo>
                <a:cubicBezTo>
                  <a:pt x="197" y="415"/>
                  <a:pt x="194" y="416"/>
                  <a:pt x="192" y="416"/>
                </a:cubicBezTo>
                <a:close/>
              </a:path>
            </a:pathLst>
          </a:custGeom>
          <a:solidFill>
            <a:srgbClr val="A7A8AA"/>
          </a:solidFill>
          <a:ln>
            <a:noFill/>
          </a:ln>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Verdana"/>
              <a:ea typeface="+mn-ea"/>
              <a:cs typeface="+mn-cs"/>
            </a:endParaRPr>
          </a:p>
        </p:txBody>
      </p:sp>
      <p:sp>
        <p:nvSpPr>
          <p:cNvPr id="3" name="Content Placeholder 2"/>
          <p:cNvSpPr txBox="1">
            <a:spLocks/>
          </p:cNvSpPr>
          <p:nvPr/>
        </p:nvSpPr>
        <p:spPr>
          <a:xfrm>
            <a:off x="427567" y="3831721"/>
            <a:ext cx="9163050" cy="2552145"/>
          </a:xfrm>
          <a:prstGeom prst="rect">
            <a:avLst/>
          </a:prstGeom>
        </p:spPr>
        <p:txBody>
          <a:bodyPr vert="horz" lIns="0" tIns="0" rIns="0" bIns="0" rtlCol="0">
            <a:noAutofit/>
          </a:bodyPr>
          <a:lstStyle>
            <a:lvl1pPr marL="0" indent="0" algn="l" defTabSz="1219170" rtl="0" eaLnBrk="1" latinLnBrk="0" hangingPunct="1">
              <a:spcBef>
                <a:spcPts val="600"/>
              </a:spcBef>
              <a:spcAft>
                <a:spcPts val="0"/>
              </a:spcAft>
              <a:buSzPct val="100000"/>
              <a:buFont typeface="Arial" panose="020B0604020202020204" pitchFamily="34" charset="0"/>
              <a:buNone/>
              <a:defRPr sz="1050" b="0" kern="1200">
                <a:solidFill>
                  <a:schemeClr val="bg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a:solidFill>
                  <a:schemeClr val="bg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a:solidFill>
                  <a:schemeClr val="bg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a:solidFill>
                  <a:schemeClr val="bg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a:solidFill>
                  <a:schemeClr val="bg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lgn="just" eaLnBrk="0" hangingPunct="0">
              <a:spcAft>
                <a:spcPts val="300"/>
              </a:spcAft>
              <a:defRPr/>
            </a:pPr>
            <a:endParaRPr lang="es-VE" sz="1400" dirty="0">
              <a:latin typeface="Verdana" panose="020B0604030504040204" pitchFamily="34" charset="0"/>
              <a:ea typeface="Verdana" panose="020B0604030504040204" pitchFamily="34" charset="0"/>
              <a:cs typeface="Verdana" panose="020B0604030504040204" pitchFamily="34" charset="0"/>
            </a:endParaRPr>
          </a:p>
        </p:txBody>
      </p:sp>
      <p:sp>
        <p:nvSpPr>
          <p:cNvPr id="4" name="Content Placeholder 2"/>
          <p:cNvSpPr txBox="1">
            <a:spLocks/>
          </p:cNvSpPr>
          <p:nvPr/>
        </p:nvSpPr>
        <p:spPr>
          <a:xfrm>
            <a:off x="486834" y="3916389"/>
            <a:ext cx="9163050" cy="2882344"/>
          </a:xfrm>
          <a:prstGeom prst="rect">
            <a:avLst/>
          </a:prstGeom>
        </p:spPr>
        <p:txBody>
          <a:bodyPr vert="horz" lIns="0" tIns="0" rIns="0" bIns="0" rtlCol="0">
            <a:noAutofit/>
          </a:bodyPr>
          <a:lstStyle>
            <a:lvl1pPr marL="0" indent="0" algn="l" defTabSz="1219170" rtl="0" eaLnBrk="1" latinLnBrk="0" hangingPunct="1">
              <a:spcBef>
                <a:spcPts val="600"/>
              </a:spcBef>
              <a:spcAft>
                <a:spcPts val="0"/>
              </a:spcAft>
              <a:buSzPct val="100000"/>
              <a:buFont typeface="Arial" panose="020B0604020202020204" pitchFamily="34" charset="0"/>
              <a:buNone/>
              <a:defRPr sz="1050" b="0" kern="1200">
                <a:solidFill>
                  <a:schemeClr val="bg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a:solidFill>
                  <a:schemeClr val="bg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a:solidFill>
                  <a:schemeClr val="bg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a:solidFill>
                  <a:schemeClr val="bg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a:solidFill>
                  <a:schemeClr val="bg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s-CO" sz="1000" dirty="0" err="1"/>
              <a:t>Deloitte</a:t>
            </a:r>
            <a:r>
              <a:rPr lang="es-CO" sz="1000" dirty="0"/>
              <a:t> se refiere a una o más firmas miembros de </a:t>
            </a:r>
            <a:r>
              <a:rPr lang="es-CO" sz="1000" dirty="0" err="1"/>
              <a:t>Deloitte</a:t>
            </a:r>
            <a:r>
              <a:rPr lang="es-CO" sz="1000" dirty="0"/>
              <a:t> </a:t>
            </a:r>
            <a:r>
              <a:rPr lang="es-CO" sz="1000" dirty="0" err="1"/>
              <a:t>Touche</a:t>
            </a:r>
            <a:r>
              <a:rPr lang="es-CO" sz="1000" dirty="0"/>
              <a:t> </a:t>
            </a:r>
            <a:r>
              <a:rPr lang="es-CO" sz="1000" dirty="0" err="1"/>
              <a:t>Tohmatsu</a:t>
            </a:r>
            <a:r>
              <a:rPr lang="es-CO" sz="1000" dirty="0"/>
              <a:t> </a:t>
            </a:r>
            <a:r>
              <a:rPr lang="es-CO" sz="1000" dirty="0" err="1"/>
              <a:t>Limited</a:t>
            </a:r>
            <a:r>
              <a:rPr lang="es-CO" sz="1000" dirty="0"/>
              <a:t>, una compañía privada del Reino Unido, limitada por garantía, y su red de firmas miembros, cada una separada legalmente como entidades independientes.  Por favor visite </a:t>
            </a:r>
            <a:r>
              <a:rPr lang="es-CO" sz="1000" u="sng" dirty="0">
                <a:hlinkClick r:id="rId4"/>
              </a:rPr>
              <a:t>www.deloitte.com/about</a:t>
            </a:r>
            <a:r>
              <a:rPr lang="es-CO" sz="1000" dirty="0"/>
              <a:t> para una descripción más detallada de la estructura legal de </a:t>
            </a:r>
            <a:r>
              <a:rPr lang="es-CO" sz="1000" dirty="0" err="1"/>
              <a:t>Deloitte</a:t>
            </a:r>
            <a:r>
              <a:rPr lang="es-CO" sz="1000" dirty="0"/>
              <a:t> </a:t>
            </a:r>
            <a:r>
              <a:rPr lang="es-CO" sz="1000" dirty="0" err="1"/>
              <a:t>Touche</a:t>
            </a:r>
            <a:r>
              <a:rPr lang="es-CO" sz="1000" dirty="0"/>
              <a:t> </a:t>
            </a:r>
            <a:r>
              <a:rPr lang="es-CO" sz="1000" dirty="0" err="1"/>
              <a:t>Tohmatsu</a:t>
            </a:r>
            <a:r>
              <a:rPr lang="es-CO" sz="1000" dirty="0"/>
              <a:t> </a:t>
            </a:r>
            <a:r>
              <a:rPr lang="es-CO" sz="1000" dirty="0" err="1"/>
              <a:t>Limited</a:t>
            </a:r>
            <a:r>
              <a:rPr lang="es-CO" sz="1000" dirty="0"/>
              <a:t> y sus firmas miembros.</a:t>
            </a:r>
            <a:endParaRPr lang="es-VE" sz="1000" dirty="0"/>
          </a:p>
          <a:p>
            <a:r>
              <a:rPr lang="es-AR" sz="1000" dirty="0" err="1"/>
              <a:t>Deloitte</a:t>
            </a:r>
            <a:r>
              <a:rPr lang="es-AR" sz="1000" dirty="0"/>
              <a:t> presta servicios de auditoría, impuestos, consultoría y asesoramiento financiero a organizaciones públicas y privadas de diversas industrias. Con una red global de Firmas miembros en más de 150 países, </a:t>
            </a:r>
            <a:r>
              <a:rPr lang="es-AR" sz="1000" dirty="0" err="1"/>
              <a:t>Deloitte</a:t>
            </a:r>
            <a:r>
              <a:rPr lang="es-AR" sz="1000" dirty="0"/>
              <a:t> brinda sus capacidades de clase mundial y servicio de alta calidad a sus clientes, aportando la experiencia necesaria para hacer frente a los retos más complejos del negocio. Aproximadamente 200.000 profesionales de </a:t>
            </a:r>
            <a:r>
              <a:rPr lang="es-AR" sz="1000" dirty="0" err="1"/>
              <a:t>Deloitte</a:t>
            </a:r>
            <a:r>
              <a:rPr lang="es-AR" sz="1000" dirty="0"/>
              <a:t> se comprometen a ser estándar de excelencia</a:t>
            </a:r>
            <a:r>
              <a:rPr lang="es-VE" sz="1000" dirty="0"/>
              <a:t>.</a:t>
            </a:r>
          </a:p>
          <a:p>
            <a:r>
              <a:rPr lang="es-CO" sz="1000" dirty="0"/>
              <a:t>Esta publicación contiene exclusivamente  información general y ninguna entidad de </a:t>
            </a:r>
            <a:r>
              <a:rPr lang="es-CO" sz="1000" dirty="0" err="1"/>
              <a:t>Deloitte</a:t>
            </a:r>
            <a:r>
              <a:rPr lang="es-CO" sz="1000" dirty="0"/>
              <a:t> </a:t>
            </a:r>
            <a:r>
              <a:rPr lang="es-CO" sz="1000" dirty="0" err="1"/>
              <a:t>Touche</a:t>
            </a:r>
            <a:r>
              <a:rPr lang="es-CO" sz="1000" dirty="0"/>
              <a:t> </a:t>
            </a:r>
            <a:r>
              <a:rPr lang="es-CO" sz="1000" dirty="0" err="1"/>
              <a:t>Tohmatsu</a:t>
            </a:r>
            <a:r>
              <a:rPr lang="es-CO" sz="1000" dirty="0"/>
              <a:t> </a:t>
            </a:r>
            <a:r>
              <a:rPr lang="es-CO" sz="1000" dirty="0" err="1"/>
              <a:t>Limited</a:t>
            </a:r>
            <a:r>
              <a:rPr lang="es-CO" sz="1000" dirty="0"/>
              <a:t>, sus firmas miembros o entidades relacionadas (colectivamente, la “Red </a:t>
            </a:r>
            <a:r>
              <a:rPr lang="es-CO" sz="1000" dirty="0" err="1"/>
              <a:t>Deloitte</a:t>
            </a:r>
            <a:r>
              <a:rPr lang="es-CO" sz="1000" dirty="0"/>
              <a:t>”), por medio de esta publicación da asesoramiento profesional o de servicios. Antes de tomar cualquier decisión o ejercer cualquier acción que pueda afectar sus finanzas o negocio, Ud. debe consultar un profesional experto. Ninguna entidad en la Red </a:t>
            </a:r>
            <a:r>
              <a:rPr lang="es-CO" sz="1000" dirty="0" err="1"/>
              <a:t>Deloitte</a:t>
            </a:r>
            <a:r>
              <a:rPr lang="es-CO" sz="1000" dirty="0"/>
              <a:t> será responsable por cualquier pérdida sustentada por cualquier persona que se refiera a esta publicación.</a:t>
            </a:r>
            <a:endParaRPr lang="es-VE" sz="1000" dirty="0"/>
          </a:p>
          <a:p>
            <a:r>
              <a:rPr lang="es-CO" sz="1000" dirty="0" smtClean="0"/>
              <a:t>©2020 </a:t>
            </a:r>
            <a:r>
              <a:rPr lang="es-CO" sz="1000" dirty="0"/>
              <a:t>Lara </a:t>
            </a:r>
            <a:r>
              <a:rPr lang="es-CO" sz="1000" dirty="0" err="1"/>
              <a:t>Marambio</a:t>
            </a:r>
            <a:r>
              <a:rPr lang="es-CO" sz="1000" dirty="0"/>
              <a:t> &amp; Asociados RIF J-00327665-0</a:t>
            </a:r>
            <a:endParaRPr lang="es-VE" sz="1000" dirty="0"/>
          </a:p>
          <a:p>
            <a:pPr algn="just" eaLnBrk="0" hangingPunct="0">
              <a:spcAft>
                <a:spcPts val="300"/>
              </a:spcAft>
              <a:defRPr/>
            </a:pPr>
            <a:endParaRPr lang="es-VE"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13607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69901" y="1665290"/>
            <a:ext cx="9163050" cy="4633911"/>
          </a:xfrm>
        </p:spPr>
        <p:txBody>
          <a:bodyPr/>
          <a:lstStyle/>
          <a:p>
            <a:pPr algn="just"/>
            <a:r>
              <a:rPr lang="es-VE" sz="1400" b="1" dirty="0" smtClean="0"/>
              <a:t>Distribuidora Nube Azul C.A. </a:t>
            </a:r>
            <a:r>
              <a:rPr lang="es-VE" sz="1400" dirty="0" smtClean="0"/>
              <a:t>es el distribuidor principal de </a:t>
            </a:r>
            <a:r>
              <a:rPr lang="es-VE" sz="1400" b="1" dirty="0" smtClean="0"/>
              <a:t>Proveedores de Licores PROLICOR C.A</a:t>
            </a:r>
            <a:r>
              <a:rPr lang="es-VE" sz="1400" b="1" dirty="0"/>
              <a:t>. </a:t>
            </a:r>
            <a:r>
              <a:rPr lang="es-VE" sz="1400" dirty="0" smtClean="0"/>
              <a:t>empresa la </a:t>
            </a:r>
            <a:r>
              <a:rPr lang="es-VE" sz="1400" dirty="0"/>
              <a:t>cual se sitúa como la red de Licores más extensa en la Venta al Detal, que se extiende a lo largo y ancho de las principales ciudades de Venezuela, siendo capaz de competir con otras licorerías tanto en precio como en calidad, convirtiéndola en la Empresa Líder de ésta actividad económica. Proveedores de Licores PROLICOR C.A. cuenta con mas de 100 tiendas a nivel nacional</a:t>
            </a:r>
            <a:r>
              <a:rPr lang="es-VE" sz="1400" dirty="0" smtClean="0"/>
              <a:t>.</a:t>
            </a:r>
          </a:p>
          <a:p>
            <a:pPr algn="just"/>
            <a:r>
              <a:rPr lang="es-VE" sz="1400" b="1" dirty="0" smtClean="0">
                <a:solidFill>
                  <a:srgbClr val="86BC25"/>
                </a:solidFill>
              </a:rPr>
              <a:t>MISIÓN</a:t>
            </a:r>
          </a:p>
          <a:p>
            <a:pPr algn="just"/>
            <a:r>
              <a:rPr lang="es-VE" sz="1400" dirty="0"/>
              <a:t>Como </a:t>
            </a:r>
            <a:r>
              <a:rPr lang="es-VE" sz="1400" b="1" dirty="0"/>
              <a:t>misión</a:t>
            </a:r>
            <a:r>
              <a:rPr lang="es-VE" sz="1400" dirty="0"/>
              <a:t> busca s</a:t>
            </a:r>
            <a:r>
              <a:rPr lang="es-VE" sz="1400" dirty="0" smtClean="0"/>
              <a:t>er </a:t>
            </a:r>
            <a:r>
              <a:rPr lang="es-VE" sz="1400" dirty="0"/>
              <a:t>la empresa líder en comercialización y ventas de licores nacionales e importados en el mercado venezolano, al satisfacer a </a:t>
            </a:r>
            <a:r>
              <a:rPr lang="es-VE" sz="1400" dirty="0" smtClean="0"/>
              <a:t>sus </a:t>
            </a:r>
            <a:r>
              <a:rPr lang="es-VE" sz="1400" dirty="0"/>
              <a:t>clientes con productos de la más alta calidad con una atención </a:t>
            </a:r>
            <a:r>
              <a:rPr lang="es-VE" sz="1400" dirty="0" smtClean="0"/>
              <a:t>personalizada. </a:t>
            </a:r>
          </a:p>
          <a:p>
            <a:pPr algn="just"/>
            <a:endParaRPr lang="es-VE" sz="1400" dirty="0"/>
          </a:p>
          <a:p>
            <a:pPr algn="just"/>
            <a:r>
              <a:rPr lang="es-VE" sz="1400" b="1" dirty="0" smtClean="0">
                <a:solidFill>
                  <a:srgbClr val="86BC25"/>
                </a:solidFill>
              </a:rPr>
              <a:t>VISIÓN</a:t>
            </a:r>
            <a:endParaRPr lang="es-VE" sz="1400" dirty="0" smtClean="0">
              <a:solidFill>
                <a:srgbClr val="86BC25"/>
              </a:solidFill>
            </a:endParaRPr>
          </a:p>
          <a:p>
            <a:pPr algn="just"/>
            <a:r>
              <a:rPr lang="es-VE" sz="1400" dirty="0"/>
              <a:t>Satisfacer en el momento oportuno </a:t>
            </a:r>
            <a:r>
              <a:rPr lang="es-VE" sz="1400" dirty="0" smtClean="0"/>
              <a:t>a sus clientes, </a:t>
            </a:r>
            <a:r>
              <a:rPr lang="es-VE" sz="1400" dirty="0"/>
              <a:t>mediante la distribución, comercialización y venta de productos nacionales e importados, resultado de una organización comercial, administrativa, financiera, tecnológica y humana que aplica criterios de eficiencia, calidad, rentabilidad y </a:t>
            </a:r>
            <a:r>
              <a:rPr lang="es-VE" sz="1400" dirty="0" smtClean="0"/>
              <a:t>competitividad.</a:t>
            </a:r>
            <a:endParaRPr lang="es-VE" sz="1600" b="1" dirty="0" smtClean="0">
              <a:solidFill>
                <a:srgbClr val="86BC25"/>
              </a:solidFill>
            </a:endParaRPr>
          </a:p>
          <a:p>
            <a:pPr algn="just"/>
            <a:endParaRPr lang="es-VE" sz="1400" dirty="0"/>
          </a:p>
        </p:txBody>
      </p:sp>
      <p:sp>
        <p:nvSpPr>
          <p:cNvPr id="25" name="Text Placeholder 24"/>
          <p:cNvSpPr>
            <a:spLocks noGrp="1"/>
          </p:cNvSpPr>
          <p:nvPr>
            <p:ph type="body" sz="quarter" idx="13"/>
          </p:nvPr>
        </p:nvSpPr>
        <p:spPr/>
        <p:txBody>
          <a:bodyPr/>
          <a:lstStyle/>
          <a:p>
            <a:r>
              <a:rPr lang="en-US" noProof="0" dirty="0" err="1" smtClean="0"/>
              <a:t>Distribuidora</a:t>
            </a:r>
            <a:r>
              <a:rPr lang="en-US" noProof="0" dirty="0" smtClean="0"/>
              <a:t> </a:t>
            </a:r>
            <a:r>
              <a:rPr lang="en-US" noProof="0" dirty="0" err="1" smtClean="0"/>
              <a:t>Nube</a:t>
            </a:r>
            <a:r>
              <a:rPr lang="en-US" noProof="0" dirty="0" smtClean="0"/>
              <a:t> Azul C.A.</a:t>
            </a:r>
            <a:endParaRPr lang="en-US" noProof="0" dirty="0"/>
          </a:p>
        </p:txBody>
      </p:sp>
      <p:sp>
        <p:nvSpPr>
          <p:cNvPr id="2" name="Title 1"/>
          <p:cNvSpPr>
            <a:spLocks noGrp="1"/>
          </p:cNvSpPr>
          <p:nvPr>
            <p:ph type="title"/>
          </p:nvPr>
        </p:nvSpPr>
        <p:spPr/>
        <p:txBody>
          <a:bodyPr/>
          <a:lstStyle/>
          <a:p>
            <a:r>
              <a:rPr lang="en-US" noProof="0" dirty="0" err="1" smtClean="0">
                <a:effectLst>
                  <a:outerShdw blurRad="38100" dist="38100" dir="2700000" algn="tl">
                    <a:srgbClr val="000000">
                      <a:alpha val="43137"/>
                    </a:srgbClr>
                  </a:outerShdw>
                </a:effectLst>
              </a:rPr>
              <a:t>Antecedentes</a:t>
            </a:r>
            <a:endParaRPr lang="en-US" noProof="0" dirty="0">
              <a:effectLst>
                <a:outerShdw blurRad="38100" dist="38100" dir="2700000" algn="tl">
                  <a:srgbClr val="000000">
                    <a:alpha val="43137"/>
                  </a:srgbClr>
                </a:outerShdw>
              </a:effectLst>
            </a:endParaRPr>
          </a:p>
        </p:txBody>
      </p:sp>
      <p:pic>
        <p:nvPicPr>
          <p:cNvPr id="22" name="Picture 4" descr="Resultado de imagen para distribuidora nube azul"/>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757820" y="284249"/>
            <a:ext cx="1428750" cy="9048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Resultado de imagen para prolico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60608" y="465522"/>
            <a:ext cx="1572343" cy="542330"/>
          </a:xfrm>
          <a:prstGeom prst="rect">
            <a:avLst/>
          </a:prstGeom>
          <a:noFill/>
          <a:extLst>
            <a:ext uri="{909E8E84-426E-40DD-AFC4-6F175D3DCCD1}">
              <a14:hiddenFill xmlns:a14="http://schemas.microsoft.com/office/drawing/2010/main">
                <a:solidFill>
                  <a:srgbClr val="FFFFFF"/>
                </a:solidFill>
              </a14:hiddenFill>
            </a:ext>
          </a:extLst>
        </p:spPr>
      </p:pic>
      <p:sp>
        <p:nvSpPr>
          <p:cNvPr id="17" name="Text Placeholder 5">
            <a:hlinkClick r:id="rId6"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18" name="Text Placeholder 5">
            <a:hlinkClick r:id="rId7"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20" name="Text Placeholder 5">
            <a:hlinkClick r:id="rId8"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33" name="Text Placeholder 5">
            <a:hlinkClick r:id="rId8"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4" name="Text Placeholder 5">
            <a:hlinkClick r:id="rId8"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5" name="Text Placeholder 5">
            <a:hlinkClick r:id="rId8"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8"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7" name="Text Placeholder 5">
            <a:hlinkClick r:id="rId8"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8" name="Text Placeholder 5">
            <a:hlinkClick r:id="rId8"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605722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type="body" sz="quarter" idx="13"/>
          </p:nvPr>
        </p:nvSpPr>
        <p:spPr>
          <a:xfrm>
            <a:off x="469901" y="736688"/>
            <a:ext cx="9163050" cy="384189"/>
          </a:xfrm>
        </p:spPr>
        <p:txBody>
          <a:bodyPr/>
          <a:lstStyle/>
          <a:p>
            <a:r>
              <a:rPr lang="en-US" dirty="0" err="1" smtClean="0"/>
              <a:t>Distribuidora</a:t>
            </a:r>
            <a:r>
              <a:rPr lang="en-US" dirty="0" smtClean="0"/>
              <a:t> </a:t>
            </a:r>
            <a:r>
              <a:rPr lang="en-US" dirty="0" err="1" smtClean="0"/>
              <a:t>Nube</a:t>
            </a:r>
            <a:r>
              <a:rPr lang="en-US" dirty="0" smtClean="0"/>
              <a:t> Azul C.A</a:t>
            </a:r>
            <a:r>
              <a:rPr lang="en-US" dirty="0"/>
              <a:t>.</a:t>
            </a:r>
          </a:p>
        </p:txBody>
      </p:sp>
      <p:sp>
        <p:nvSpPr>
          <p:cNvPr id="2" name="Title 1"/>
          <p:cNvSpPr>
            <a:spLocks noGrp="1"/>
          </p:cNvSpPr>
          <p:nvPr>
            <p:ph type="title"/>
          </p:nvPr>
        </p:nvSpPr>
        <p:spPr/>
        <p:txBody>
          <a:bodyPr/>
          <a:lstStyle/>
          <a:p>
            <a:r>
              <a:rPr lang="en-US" noProof="0" dirty="0" err="1" smtClean="0">
                <a:effectLst>
                  <a:outerShdw blurRad="38100" dist="38100" dir="2700000" algn="tl">
                    <a:srgbClr val="000000">
                      <a:alpha val="43137"/>
                    </a:srgbClr>
                  </a:outerShdw>
                </a:effectLst>
              </a:rPr>
              <a:t>Antecedentes</a:t>
            </a:r>
            <a:endParaRPr lang="en-US" noProof="0" dirty="0">
              <a:effectLst>
                <a:outerShdw blurRad="38100" dist="38100" dir="2700000" algn="tl">
                  <a:srgbClr val="000000">
                    <a:alpha val="43137"/>
                  </a:srgbClr>
                </a:outerShdw>
              </a:effectLst>
            </a:endParaRPr>
          </a:p>
        </p:txBody>
      </p:sp>
      <p:sp>
        <p:nvSpPr>
          <p:cNvPr id="15" name="Text Placeholder 24"/>
          <p:cNvSpPr txBox="1">
            <a:spLocks/>
          </p:cNvSpPr>
          <p:nvPr/>
        </p:nvSpPr>
        <p:spPr>
          <a:xfrm>
            <a:off x="469901" y="1294841"/>
            <a:ext cx="9163050" cy="757255"/>
          </a:xfrm>
          <a:prstGeom prst="rect">
            <a:avLst/>
          </a:prstGeom>
        </p:spPr>
        <p:txBody>
          <a:bodyPr vert="horz" lIns="0" tIns="0" rIns="0" bIns="0" rtlCol="0">
            <a:noAutofit/>
          </a:bodyPr>
          <a:lstStyle>
            <a:lvl1pPr marL="0" indent="0" algn="l" defTabSz="1219170" rtl="0" eaLnBrk="1" latinLnBrk="0" hangingPunct="1">
              <a:spcBef>
                <a:spcPts val="600"/>
              </a:spcBef>
              <a:spcAft>
                <a:spcPts val="6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n-US" sz="1400" b="1" dirty="0" err="1" smtClean="0">
                <a:solidFill>
                  <a:schemeClr val="tx1"/>
                </a:solidFill>
                <a:latin typeface="Verdana" panose="020B0604030504040204" pitchFamily="34" charset="0"/>
                <a:ea typeface="Verdana" panose="020B0604030504040204" pitchFamily="34" charset="0"/>
              </a:rPr>
              <a:t>Distribuidora</a:t>
            </a:r>
            <a:r>
              <a:rPr lang="en-US" sz="1400" b="1" dirty="0" smtClean="0">
                <a:solidFill>
                  <a:schemeClr val="tx1"/>
                </a:solidFill>
                <a:latin typeface="Verdana" panose="020B0604030504040204" pitchFamily="34" charset="0"/>
                <a:ea typeface="Verdana" panose="020B0604030504040204" pitchFamily="34" charset="0"/>
              </a:rPr>
              <a:t> </a:t>
            </a:r>
            <a:r>
              <a:rPr lang="en-US" sz="1400" b="1" dirty="0" err="1" smtClean="0">
                <a:solidFill>
                  <a:schemeClr val="tx1"/>
                </a:solidFill>
                <a:latin typeface="Verdana" panose="020B0604030504040204" pitchFamily="34" charset="0"/>
                <a:ea typeface="Verdana" panose="020B0604030504040204" pitchFamily="34" charset="0"/>
              </a:rPr>
              <a:t>Nube</a:t>
            </a:r>
            <a:r>
              <a:rPr lang="en-US" sz="1400" b="1" dirty="0" smtClean="0">
                <a:solidFill>
                  <a:schemeClr val="tx1"/>
                </a:solidFill>
                <a:latin typeface="Verdana" panose="020B0604030504040204" pitchFamily="34" charset="0"/>
                <a:ea typeface="Verdana" panose="020B0604030504040204" pitchFamily="34" charset="0"/>
              </a:rPr>
              <a:t> Azul C.A. </a:t>
            </a:r>
            <a:r>
              <a:rPr lang="en-US" sz="1400" dirty="0" err="1" smtClean="0">
                <a:solidFill>
                  <a:schemeClr val="tx1"/>
                </a:solidFill>
                <a:latin typeface="Verdana" panose="020B0604030504040204" pitchFamily="34" charset="0"/>
                <a:ea typeface="Verdana" panose="020B0604030504040204" pitchFamily="34" charset="0"/>
              </a:rPr>
              <a:t>cuenta</a:t>
            </a:r>
            <a:r>
              <a:rPr lang="en-US" sz="1400" dirty="0" smtClean="0">
                <a:solidFill>
                  <a:schemeClr val="tx1"/>
                </a:solidFill>
                <a:latin typeface="Verdana" panose="020B0604030504040204" pitchFamily="34" charset="0"/>
                <a:ea typeface="Verdana" panose="020B0604030504040204" pitchFamily="34" charset="0"/>
              </a:rPr>
              <a:t> con un </a:t>
            </a:r>
            <a:r>
              <a:rPr lang="en-US" sz="1400" dirty="0" err="1" smtClean="0">
                <a:solidFill>
                  <a:schemeClr val="tx1"/>
                </a:solidFill>
                <a:latin typeface="Verdana" panose="020B0604030504040204" pitchFamily="34" charset="0"/>
                <a:ea typeface="Verdana" panose="020B0604030504040204" pitchFamily="34" charset="0"/>
              </a:rPr>
              <a:t>número</a:t>
            </a:r>
            <a:r>
              <a:rPr lang="en-US" sz="1400" dirty="0" smtClean="0">
                <a:solidFill>
                  <a:schemeClr val="tx1"/>
                </a:solidFill>
                <a:latin typeface="Verdana" panose="020B0604030504040204" pitchFamily="34" charset="0"/>
                <a:ea typeface="Verdana" panose="020B0604030504040204" pitchFamily="34" charset="0"/>
              </a:rPr>
              <a:t> de </a:t>
            </a:r>
            <a:r>
              <a:rPr lang="en-US" sz="1400" dirty="0" err="1" smtClean="0">
                <a:solidFill>
                  <a:schemeClr val="tx1"/>
                </a:solidFill>
                <a:latin typeface="Verdana" panose="020B0604030504040204" pitchFamily="34" charset="0"/>
                <a:ea typeface="Verdana" panose="020B0604030504040204" pitchFamily="34" charset="0"/>
              </a:rPr>
              <a:t>sucursales</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desplegadas</a:t>
            </a:r>
            <a:r>
              <a:rPr lang="en-US" sz="1400" dirty="0" smtClean="0">
                <a:solidFill>
                  <a:schemeClr val="tx1"/>
                </a:solidFill>
                <a:latin typeface="Verdana" panose="020B0604030504040204" pitchFamily="34" charset="0"/>
                <a:ea typeface="Verdana" panose="020B0604030504040204" pitchFamily="34" charset="0"/>
              </a:rPr>
              <a:t> a </a:t>
            </a:r>
            <a:r>
              <a:rPr lang="en-US" sz="1400" dirty="0" err="1" smtClean="0">
                <a:solidFill>
                  <a:schemeClr val="tx1"/>
                </a:solidFill>
                <a:latin typeface="Verdana" panose="020B0604030504040204" pitchFamily="34" charset="0"/>
                <a:ea typeface="Verdana" panose="020B0604030504040204" pitchFamily="34" charset="0"/>
              </a:rPr>
              <a:t>los</a:t>
            </a:r>
            <a:r>
              <a:rPr lang="en-US" sz="1400" dirty="0" smtClean="0">
                <a:solidFill>
                  <a:schemeClr val="tx1"/>
                </a:solidFill>
                <a:latin typeface="Verdana" panose="020B0604030504040204" pitchFamily="34" charset="0"/>
                <a:ea typeface="Verdana" panose="020B0604030504040204" pitchFamily="34" charset="0"/>
              </a:rPr>
              <a:t> largo del </a:t>
            </a:r>
            <a:r>
              <a:rPr lang="en-US" sz="1400" dirty="0" err="1" smtClean="0">
                <a:solidFill>
                  <a:schemeClr val="tx1"/>
                </a:solidFill>
                <a:latin typeface="Verdana" panose="020B0604030504040204" pitchFamily="34" charset="0"/>
                <a:ea typeface="Verdana" panose="020B0604030504040204" pitchFamily="34" charset="0"/>
              </a:rPr>
              <a:t>país</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en</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asociación</a:t>
            </a:r>
            <a:r>
              <a:rPr lang="en-US" sz="1400" dirty="0" smtClean="0">
                <a:solidFill>
                  <a:schemeClr val="tx1"/>
                </a:solidFill>
                <a:latin typeface="Verdana" panose="020B0604030504040204" pitchFamily="34" charset="0"/>
                <a:ea typeface="Verdana" panose="020B0604030504040204" pitchFamily="34" charset="0"/>
              </a:rPr>
              <a:t> con </a:t>
            </a:r>
            <a:r>
              <a:rPr lang="en-US" sz="1400" dirty="0" err="1" smtClean="0">
                <a:solidFill>
                  <a:schemeClr val="tx1"/>
                </a:solidFill>
                <a:latin typeface="Verdana" panose="020B0604030504040204" pitchFamily="34" charset="0"/>
                <a:ea typeface="Verdana" panose="020B0604030504040204" pitchFamily="34" charset="0"/>
              </a:rPr>
              <a:t>diferentes</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organizaciones</a:t>
            </a:r>
            <a:r>
              <a:rPr lang="en-US" sz="1400" dirty="0" smtClean="0">
                <a:solidFill>
                  <a:schemeClr val="tx1"/>
                </a:solidFill>
                <a:latin typeface="Verdana" panose="020B0604030504040204" pitchFamily="34" charset="0"/>
                <a:ea typeface="Verdana" panose="020B0604030504040204" pitchFamily="34" charset="0"/>
              </a:rPr>
              <a:t> para </a:t>
            </a:r>
            <a:r>
              <a:rPr lang="en-US" sz="1400" dirty="0" err="1" smtClean="0">
                <a:solidFill>
                  <a:schemeClr val="tx1"/>
                </a:solidFill>
                <a:latin typeface="Verdana" panose="020B0604030504040204" pitchFamily="34" charset="0"/>
                <a:ea typeface="Verdana" panose="020B0604030504040204" pitchFamily="34" charset="0"/>
              </a:rPr>
              <a:t>lograr</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los</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objetivos</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estratégicos</a:t>
            </a:r>
            <a:r>
              <a:rPr lang="en-US" sz="1400" dirty="0" smtClean="0">
                <a:solidFill>
                  <a:schemeClr val="tx1"/>
                </a:solidFill>
                <a:latin typeface="Verdana" panose="020B0604030504040204" pitchFamily="34" charset="0"/>
                <a:ea typeface="Verdana" panose="020B0604030504040204" pitchFamily="34" charset="0"/>
              </a:rPr>
              <a:t> de la </a:t>
            </a:r>
            <a:r>
              <a:rPr lang="en-US" sz="1400" dirty="0" err="1" smtClean="0">
                <a:solidFill>
                  <a:schemeClr val="tx1"/>
                </a:solidFill>
                <a:latin typeface="Verdana" panose="020B0604030504040204" pitchFamily="34" charset="0"/>
                <a:ea typeface="Verdana" panose="020B0604030504040204" pitchFamily="34" charset="0"/>
              </a:rPr>
              <a:t>empresa</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algunos</a:t>
            </a:r>
            <a:r>
              <a:rPr lang="en-US" sz="1400" dirty="0" smtClean="0">
                <a:solidFill>
                  <a:schemeClr val="tx1"/>
                </a:solidFill>
                <a:latin typeface="Verdana" panose="020B0604030504040204" pitchFamily="34" charset="0"/>
                <a:ea typeface="Verdana" panose="020B0604030504040204" pitchFamily="34" charset="0"/>
              </a:rPr>
              <a:t> de </a:t>
            </a:r>
            <a:r>
              <a:rPr lang="en-US" sz="1400" dirty="0" err="1" smtClean="0">
                <a:solidFill>
                  <a:schemeClr val="tx1"/>
                </a:solidFill>
                <a:latin typeface="Verdana" panose="020B0604030504040204" pitchFamily="34" charset="0"/>
                <a:ea typeface="Verdana" panose="020B0604030504040204" pitchFamily="34" charset="0"/>
              </a:rPr>
              <a:t>los</a:t>
            </a:r>
            <a:r>
              <a:rPr lang="en-US" sz="1400" dirty="0" smtClean="0">
                <a:solidFill>
                  <a:schemeClr val="tx1"/>
                </a:solidFill>
                <a:latin typeface="Verdana" panose="020B0604030504040204" pitchFamily="34" charset="0"/>
                <a:ea typeface="Verdana" panose="020B0604030504040204" pitchFamily="34" charset="0"/>
              </a:rPr>
              <a:t> </a:t>
            </a:r>
            <a:r>
              <a:rPr lang="en-US" sz="1400" dirty="0" err="1" smtClean="0">
                <a:solidFill>
                  <a:schemeClr val="tx1"/>
                </a:solidFill>
                <a:latin typeface="Verdana" panose="020B0604030504040204" pitchFamily="34" charset="0"/>
                <a:ea typeface="Verdana" panose="020B0604030504040204" pitchFamily="34" charset="0"/>
              </a:rPr>
              <a:t>actores</a:t>
            </a:r>
            <a:r>
              <a:rPr lang="en-US" sz="1400" dirty="0" smtClean="0">
                <a:solidFill>
                  <a:schemeClr val="tx1"/>
                </a:solidFill>
                <a:latin typeface="Verdana" panose="020B0604030504040204" pitchFamily="34" charset="0"/>
                <a:ea typeface="Verdana" panose="020B0604030504040204" pitchFamily="34" charset="0"/>
              </a:rPr>
              <a:t> son:</a:t>
            </a:r>
            <a:endParaRPr lang="en-US" dirty="0">
              <a:solidFill>
                <a:schemeClr val="bg2">
                  <a:lumMod val="50000"/>
                </a:schemeClr>
              </a:solidFill>
              <a:latin typeface="Verdana" panose="020B0604030504040204" pitchFamily="34" charset="0"/>
              <a:ea typeface="Verdana" panose="020B0604030504040204" pitchFamily="34" charset="0"/>
            </a:endParaRPr>
          </a:p>
        </p:txBody>
      </p:sp>
      <p:pic>
        <p:nvPicPr>
          <p:cNvPr id="18" name="Picture 4" descr="Resultado de imagen para distribuidora nube azul"/>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757820" y="284249"/>
            <a:ext cx="1428750" cy="90487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Resultado de imagen para prolico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60608" y="465522"/>
            <a:ext cx="1572343" cy="54233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Content Placeholder 6"/>
          <p:cNvGraphicFramePr>
            <a:graphicFrameLocks/>
          </p:cNvGraphicFramePr>
          <p:nvPr>
            <p:extLst>
              <p:ext uri="{D42A27DB-BD31-4B8C-83A1-F6EECF244321}">
                <p14:modId xmlns:p14="http://schemas.microsoft.com/office/powerpoint/2010/main" val="621326413"/>
              </p:ext>
            </p:extLst>
          </p:nvPr>
        </p:nvGraphicFramePr>
        <p:xfrm>
          <a:off x="390525" y="2052638"/>
          <a:ext cx="8359585" cy="4442760"/>
        </p:xfrm>
        <a:graphic>
          <a:graphicData uri="http://schemas.openxmlformats.org/drawingml/2006/table">
            <a:tbl>
              <a:tblPr firstRow="1" bandRow="1">
                <a:tableStyleId>{5C22544A-7EE6-4342-B048-85BDC9FD1C3A}</a:tableStyleId>
              </a:tblPr>
              <a:tblGrid>
                <a:gridCol w="1671917">
                  <a:extLst>
                    <a:ext uri="{9D8B030D-6E8A-4147-A177-3AD203B41FA5}">
                      <a16:colId xmlns:a16="http://schemas.microsoft.com/office/drawing/2014/main" val="20000"/>
                    </a:ext>
                  </a:extLst>
                </a:gridCol>
                <a:gridCol w="1671917">
                  <a:extLst>
                    <a:ext uri="{9D8B030D-6E8A-4147-A177-3AD203B41FA5}">
                      <a16:colId xmlns:a16="http://schemas.microsoft.com/office/drawing/2014/main" val="20001"/>
                    </a:ext>
                  </a:extLst>
                </a:gridCol>
                <a:gridCol w="1671917">
                  <a:extLst>
                    <a:ext uri="{9D8B030D-6E8A-4147-A177-3AD203B41FA5}">
                      <a16:colId xmlns:a16="http://schemas.microsoft.com/office/drawing/2014/main" val="20002"/>
                    </a:ext>
                  </a:extLst>
                </a:gridCol>
                <a:gridCol w="1671917">
                  <a:extLst>
                    <a:ext uri="{9D8B030D-6E8A-4147-A177-3AD203B41FA5}">
                      <a16:colId xmlns:a16="http://schemas.microsoft.com/office/drawing/2014/main" val="20003"/>
                    </a:ext>
                  </a:extLst>
                </a:gridCol>
                <a:gridCol w="1671917">
                  <a:extLst>
                    <a:ext uri="{9D8B030D-6E8A-4147-A177-3AD203B41FA5}">
                      <a16:colId xmlns:a16="http://schemas.microsoft.com/office/drawing/2014/main" val="2004367001"/>
                    </a:ext>
                  </a:extLst>
                </a:gridCol>
              </a:tblGrid>
              <a:tr h="466140">
                <a:tc>
                  <a:txBody>
                    <a:bodyPr/>
                    <a:lstStyle/>
                    <a:p>
                      <a:r>
                        <a:rPr lang="en-GB" sz="1200" b="1" dirty="0" err="1" smtClean="0">
                          <a:solidFill>
                            <a:schemeClr val="accent1"/>
                          </a:solidFill>
                        </a:rPr>
                        <a:t>Distribuidoras</a:t>
                      </a:r>
                      <a:endParaRPr lang="en-GB" sz="1200" b="1" dirty="0">
                        <a:solidFill>
                          <a:schemeClr val="accent1"/>
                        </a:solidFill>
                      </a:endParaRPr>
                    </a:p>
                  </a:txBody>
                  <a:tcPr marL="91632" marR="91632"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200" b="1" dirty="0" err="1" smtClean="0">
                          <a:solidFill>
                            <a:schemeClr val="accent1"/>
                          </a:solidFill>
                        </a:rPr>
                        <a:t>Tiendas</a:t>
                      </a:r>
                      <a:endParaRPr lang="en-GB" sz="1200" b="1" dirty="0">
                        <a:solidFill>
                          <a:schemeClr val="accent1"/>
                        </a:solidFill>
                      </a:endParaRPr>
                    </a:p>
                  </a:txBody>
                  <a:tcPr marL="91632" marR="91632"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200" b="1" dirty="0">
                        <a:solidFill>
                          <a:schemeClr val="accent1"/>
                        </a:solidFill>
                      </a:endParaRPr>
                    </a:p>
                  </a:txBody>
                  <a:tcPr marL="91632" marR="91632"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200" b="1" dirty="0">
                        <a:solidFill>
                          <a:schemeClr val="accent1"/>
                        </a:solidFill>
                      </a:endParaRPr>
                    </a:p>
                  </a:txBody>
                  <a:tcPr marL="91632" marR="91632"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200" b="1" dirty="0">
                        <a:solidFill>
                          <a:schemeClr val="accent1"/>
                        </a:solidFill>
                      </a:endParaRPr>
                    </a:p>
                  </a:txBody>
                  <a:tcPr marL="91632" marR="91632"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66140">
                <a:tc>
                  <a:txBody>
                    <a:bodyPr/>
                    <a:lstStyle/>
                    <a:p>
                      <a:r>
                        <a:rPr lang="en-GB" sz="1000" dirty="0" err="1" smtClean="0">
                          <a:solidFill>
                            <a:schemeClr val="tx1"/>
                          </a:solidFill>
                        </a:rPr>
                        <a:t>Distribuidora</a:t>
                      </a:r>
                      <a:r>
                        <a:rPr lang="en-GB" sz="1000" dirty="0" smtClean="0">
                          <a:solidFill>
                            <a:schemeClr val="tx1"/>
                          </a:solidFill>
                        </a:rPr>
                        <a:t> </a:t>
                      </a:r>
                      <a:r>
                        <a:rPr lang="en-GB" sz="1000" dirty="0" err="1" smtClean="0">
                          <a:solidFill>
                            <a:schemeClr val="tx1"/>
                          </a:solidFill>
                        </a:rPr>
                        <a:t>Nube</a:t>
                      </a:r>
                      <a:r>
                        <a:rPr lang="en-GB" sz="1000" dirty="0" smtClean="0">
                          <a:solidFill>
                            <a:schemeClr val="tx1"/>
                          </a:solidFill>
                        </a:rPr>
                        <a:t> Azul Caracas</a:t>
                      </a:r>
                      <a:r>
                        <a:rPr lang="en-GB" sz="1000" baseline="0" dirty="0" smtClean="0">
                          <a:solidFill>
                            <a:schemeClr val="tx1"/>
                          </a:solidFill>
                        </a:rPr>
                        <a:t> </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err="1" smtClean="0">
                          <a:solidFill>
                            <a:schemeClr val="tx1"/>
                          </a:solidFill>
                        </a:rPr>
                        <a:t>Supermercado</a:t>
                      </a:r>
                      <a:r>
                        <a:rPr lang="en-GB" sz="1000" dirty="0" smtClean="0">
                          <a:solidFill>
                            <a:schemeClr val="tx1"/>
                          </a:solidFill>
                        </a:rPr>
                        <a:t> de </a:t>
                      </a:r>
                      <a:r>
                        <a:rPr lang="en-GB" sz="1000" dirty="0" err="1" smtClean="0">
                          <a:solidFill>
                            <a:schemeClr val="tx1"/>
                          </a:solidFill>
                        </a:rPr>
                        <a:t>Licores</a:t>
                      </a:r>
                      <a:r>
                        <a:rPr lang="en-GB" sz="1000" dirty="0" smtClean="0">
                          <a:solidFill>
                            <a:schemeClr val="tx1"/>
                          </a:solidFill>
                        </a:rPr>
                        <a:t> El </a:t>
                      </a:r>
                      <a:r>
                        <a:rPr lang="en-GB" sz="1000" dirty="0" err="1" smtClean="0">
                          <a:solidFill>
                            <a:schemeClr val="tx1"/>
                          </a:solidFill>
                        </a:rPr>
                        <a:t>Silencio</a:t>
                      </a:r>
                      <a:r>
                        <a:rPr lang="en-GB" sz="1000" dirty="0" smtClean="0">
                          <a:solidFill>
                            <a:schemeClr val="tx1"/>
                          </a:solidFill>
                        </a:rPr>
                        <a:t>,</a:t>
                      </a:r>
                      <a:r>
                        <a:rPr lang="en-GB" sz="1000" baseline="0" dirty="0" smtClean="0">
                          <a:solidFill>
                            <a:schemeClr val="tx1"/>
                          </a:solidFill>
                        </a:rPr>
                        <a:t> C.A.</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err="1" smtClean="0">
                          <a:solidFill>
                            <a:schemeClr val="tx1"/>
                          </a:solidFill>
                        </a:rPr>
                        <a:t>Inversiones</a:t>
                      </a:r>
                      <a:r>
                        <a:rPr lang="en-GB" sz="1000" baseline="0" dirty="0" smtClean="0">
                          <a:solidFill>
                            <a:schemeClr val="tx1"/>
                          </a:solidFill>
                        </a:rPr>
                        <a:t> P3000, C.A.</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66140">
                <a:tc>
                  <a:txBody>
                    <a:bodyPr/>
                    <a:lstStyle/>
                    <a:p>
                      <a:r>
                        <a:rPr lang="en-GB" sz="1000" dirty="0" err="1" smtClean="0">
                          <a:solidFill>
                            <a:schemeClr val="tx1"/>
                          </a:solidFill>
                        </a:rPr>
                        <a:t>Distribuidora</a:t>
                      </a:r>
                      <a:r>
                        <a:rPr lang="en-GB" sz="1000" dirty="0" smtClean="0">
                          <a:solidFill>
                            <a:schemeClr val="tx1"/>
                          </a:solidFill>
                        </a:rPr>
                        <a:t> </a:t>
                      </a:r>
                      <a:r>
                        <a:rPr lang="en-GB" sz="1000" dirty="0" err="1" smtClean="0">
                          <a:solidFill>
                            <a:schemeClr val="tx1"/>
                          </a:solidFill>
                        </a:rPr>
                        <a:t>Nube</a:t>
                      </a:r>
                      <a:r>
                        <a:rPr lang="en-GB" sz="1000" dirty="0" smtClean="0">
                          <a:solidFill>
                            <a:schemeClr val="tx1"/>
                          </a:solidFill>
                        </a:rPr>
                        <a:t> Azul del Zulia </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err="1" smtClean="0">
                          <a:solidFill>
                            <a:schemeClr val="tx1"/>
                          </a:solidFill>
                        </a:rPr>
                        <a:t>Proveedores</a:t>
                      </a:r>
                      <a:r>
                        <a:rPr lang="en-GB" sz="1000" baseline="0" dirty="0" smtClean="0">
                          <a:solidFill>
                            <a:schemeClr val="tx1"/>
                          </a:solidFill>
                        </a:rPr>
                        <a:t> de </a:t>
                      </a:r>
                      <a:r>
                        <a:rPr lang="en-GB" sz="1000" baseline="0" dirty="0" err="1" smtClean="0">
                          <a:solidFill>
                            <a:schemeClr val="tx1"/>
                          </a:solidFill>
                        </a:rPr>
                        <a:t>Licores</a:t>
                      </a:r>
                      <a:r>
                        <a:rPr lang="en-GB" sz="1000" baseline="0" dirty="0" smtClean="0">
                          <a:solidFill>
                            <a:schemeClr val="tx1"/>
                          </a:solidFill>
                        </a:rPr>
                        <a:t> </a:t>
                      </a:r>
                      <a:r>
                        <a:rPr lang="en-GB" sz="1000" baseline="0" dirty="0" err="1" smtClean="0">
                          <a:solidFill>
                            <a:schemeClr val="tx1"/>
                          </a:solidFill>
                        </a:rPr>
                        <a:t>Prolicor</a:t>
                      </a:r>
                      <a:r>
                        <a:rPr lang="en-GB" sz="1000" baseline="0" dirty="0" smtClean="0">
                          <a:solidFill>
                            <a:schemeClr val="tx1"/>
                          </a:solidFill>
                        </a:rPr>
                        <a:t>, C.A.</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smtClean="0">
                          <a:solidFill>
                            <a:schemeClr val="tx1"/>
                          </a:solidFill>
                        </a:rPr>
                        <a:t>Total Wine</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6140">
                <a:tc>
                  <a:txBody>
                    <a:bodyPr/>
                    <a:lstStyle/>
                    <a:p>
                      <a:r>
                        <a:rPr lang="en-GB" sz="1000" dirty="0" err="1" smtClean="0">
                          <a:solidFill>
                            <a:schemeClr val="tx1"/>
                          </a:solidFill>
                        </a:rPr>
                        <a:t>Distribuidora</a:t>
                      </a:r>
                      <a:r>
                        <a:rPr lang="en-GB" sz="1000" dirty="0" smtClean="0">
                          <a:solidFill>
                            <a:schemeClr val="tx1"/>
                          </a:solidFill>
                        </a:rPr>
                        <a:t> </a:t>
                      </a:r>
                      <a:r>
                        <a:rPr lang="en-GB" sz="1000" dirty="0" err="1" smtClean="0">
                          <a:solidFill>
                            <a:schemeClr val="tx1"/>
                          </a:solidFill>
                        </a:rPr>
                        <a:t>Nube</a:t>
                      </a:r>
                      <a:r>
                        <a:rPr lang="en-GB" sz="1000" dirty="0" smtClean="0">
                          <a:solidFill>
                            <a:schemeClr val="tx1"/>
                          </a:solidFill>
                        </a:rPr>
                        <a:t> Azul de </a:t>
                      </a:r>
                      <a:r>
                        <a:rPr lang="en-GB" sz="1000" dirty="0" err="1" smtClean="0">
                          <a:solidFill>
                            <a:schemeClr val="tx1"/>
                          </a:solidFill>
                        </a:rPr>
                        <a:t>los</a:t>
                      </a:r>
                      <a:r>
                        <a:rPr lang="en-GB" sz="1000" dirty="0" smtClean="0">
                          <a:solidFill>
                            <a:schemeClr val="tx1"/>
                          </a:solidFill>
                        </a:rPr>
                        <a:t> Andes </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err="1" smtClean="0">
                          <a:solidFill>
                            <a:schemeClr val="tx1"/>
                          </a:solidFill>
                        </a:rPr>
                        <a:t>Montelongo</a:t>
                      </a:r>
                      <a:r>
                        <a:rPr lang="en-GB" sz="1000" dirty="0" smtClean="0">
                          <a:solidFill>
                            <a:schemeClr val="tx1"/>
                          </a:solidFill>
                        </a:rPr>
                        <a:t>,</a:t>
                      </a:r>
                      <a:r>
                        <a:rPr lang="en-GB" sz="1000" baseline="0" dirty="0" smtClean="0">
                          <a:solidFill>
                            <a:schemeClr val="tx1"/>
                          </a:solidFill>
                        </a:rPr>
                        <a:t> C.A.</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err="1" smtClean="0">
                          <a:solidFill>
                            <a:schemeClr val="tx1"/>
                          </a:solidFill>
                        </a:rPr>
                        <a:t>Inversiones</a:t>
                      </a:r>
                      <a:r>
                        <a:rPr lang="en-GB" sz="1000" dirty="0" smtClean="0">
                          <a:solidFill>
                            <a:schemeClr val="tx1"/>
                          </a:solidFill>
                        </a:rPr>
                        <a:t> </a:t>
                      </a:r>
                      <a:r>
                        <a:rPr lang="en-GB" sz="1000" dirty="0" err="1" smtClean="0">
                          <a:solidFill>
                            <a:schemeClr val="tx1"/>
                          </a:solidFill>
                        </a:rPr>
                        <a:t>Venport</a:t>
                      </a:r>
                      <a:r>
                        <a:rPr lang="en-GB" sz="1000" dirty="0" smtClean="0">
                          <a:solidFill>
                            <a:schemeClr val="tx1"/>
                          </a:solidFill>
                        </a:rPr>
                        <a:t> De</a:t>
                      </a:r>
                      <a:r>
                        <a:rPr lang="en-GB" sz="1000" baseline="0" dirty="0" smtClean="0">
                          <a:solidFill>
                            <a:schemeClr val="tx1"/>
                          </a:solidFill>
                        </a:rPr>
                        <a:t> Los Andres, C.A.</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6140">
                <a:tc>
                  <a:txBody>
                    <a:bodyPr/>
                    <a:lstStyle/>
                    <a:p>
                      <a:r>
                        <a:rPr lang="en-GB" sz="1000" dirty="0" err="1" smtClean="0">
                          <a:solidFill>
                            <a:schemeClr val="tx1"/>
                          </a:solidFill>
                        </a:rPr>
                        <a:t>Distribuidora</a:t>
                      </a:r>
                      <a:r>
                        <a:rPr lang="en-GB" sz="1000" dirty="0" smtClean="0">
                          <a:solidFill>
                            <a:schemeClr val="tx1"/>
                          </a:solidFill>
                        </a:rPr>
                        <a:t> </a:t>
                      </a:r>
                      <a:r>
                        <a:rPr lang="en-GB" sz="1000" dirty="0" err="1" smtClean="0">
                          <a:solidFill>
                            <a:schemeClr val="tx1"/>
                          </a:solidFill>
                        </a:rPr>
                        <a:t>Nube</a:t>
                      </a:r>
                      <a:r>
                        <a:rPr lang="en-GB" sz="1000" dirty="0" smtClean="0">
                          <a:solidFill>
                            <a:schemeClr val="tx1"/>
                          </a:solidFill>
                        </a:rPr>
                        <a:t> Azul </a:t>
                      </a:r>
                      <a:r>
                        <a:rPr lang="en-GB" sz="1000" dirty="0" err="1" smtClean="0">
                          <a:solidFill>
                            <a:schemeClr val="tx1"/>
                          </a:solidFill>
                        </a:rPr>
                        <a:t>Paraguaná</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err="1" smtClean="0">
                          <a:solidFill>
                            <a:schemeClr val="tx1"/>
                          </a:solidFill>
                        </a:rPr>
                        <a:t>Detalic</a:t>
                      </a:r>
                      <a:r>
                        <a:rPr lang="en-GB" sz="1000" dirty="0" smtClean="0">
                          <a:solidFill>
                            <a:schemeClr val="tx1"/>
                          </a:solidFill>
                        </a:rPr>
                        <a:t>,</a:t>
                      </a:r>
                      <a:r>
                        <a:rPr lang="en-GB" sz="1000" baseline="0" dirty="0" smtClean="0">
                          <a:solidFill>
                            <a:schemeClr val="tx1"/>
                          </a:solidFill>
                        </a:rPr>
                        <a:t> C.A.</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err="1" smtClean="0">
                          <a:solidFill>
                            <a:schemeClr val="tx1"/>
                          </a:solidFill>
                        </a:rPr>
                        <a:t>Licorería</a:t>
                      </a:r>
                      <a:r>
                        <a:rPr lang="en-GB" sz="1000" baseline="0" dirty="0" smtClean="0">
                          <a:solidFill>
                            <a:schemeClr val="tx1"/>
                          </a:solidFill>
                        </a:rPr>
                        <a:t> y </a:t>
                      </a:r>
                      <a:r>
                        <a:rPr lang="en-GB" sz="1000" baseline="0" dirty="0" err="1" smtClean="0">
                          <a:solidFill>
                            <a:schemeClr val="tx1"/>
                          </a:solidFill>
                        </a:rPr>
                        <a:t>Floristería</a:t>
                      </a:r>
                      <a:r>
                        <a:rPr lang="en-GB" sz="1000" baseline="0" dirty="0" smtClean="0">
                          <a:solidFill>
                            <a:schemeClr val="tx1"/>
                          </a:solidFill>
                        </a:rPr>
                        <a:t> El Palmar de </a:t>
                      </a:r>
                      <a:r>
                        <a:rPr lang="en-GB" sz="1000" baseline="0" dirty="0" err="1" smtClean="0">
                          <a:solidFill>
                            <a:schemeClr val="tx1"/>
                          </a:solidFill>
                        </a:rPr>
                        <a:t>Guatire</a:t>
                      </a:r>
                      <a:r>
                        <a:rPr lang="en-GB" sz="1000" baseline="0" dirty="0" smtClean="0">
                          <a:solidFill>
                            <a:schemeClr val="tx1"/>
                          </a:solidFill>
                        </a:rPr>
                        <a:t>, S.R.L.</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66140">
                <a:tc>
                  <a:txBody>
                    <a:bodyPr/>
                    <a:lstStyle/>
                    <a:p>
                      <a:r>
                        <a:rPr lang="en-GB" sz="1000" dirty="0" err="1" smtClean="0">
                          <a:solidFill>
                            <a:schemeClr val="tx1"/>
                          </a:solidFill>
                        </a:rPr>
                        <a:t>Distribuidora</a:t>
                      </a:r>
                      <a:r>
                        <a:rPr lang="en-GB" sz="1000" dirty="0" smtClean="0">
                          <a:solidFill>
                            <a:schemeClr val="tx1"/>
                          </a:solidFill>
                        </a:rPr>
                        <a:t> </a:t>
                      </a:r>
                      <a:r>
                        <a:rPr lang="en-GB" sz="1000" dirty="0" err="1" smtClean="0">
                          <a:solidFill>
                            <a:schemeClr val="tx1"/>
                          </a:solidFill>
                        </a:rPr>
                        <a:t>Nube</a:t>
                      </a:r>
                      <a:r>
                        <a:rPr lang="en-GB" sz="1000" dirty="0" smtClean="0">
                          <a:solidFill>
                            <a:schemeClr val="tx1"/>
                          </a:solidFill>
                        </a:rPr>
                        <a:t> Azul Margarita </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err="1" smtClean="0">
                          <a:solidFill>
                            <a:schemeClr val="tx1"/>
                          </a:solidFill>
                        </a:rPr>
                        <a:t>Tulicor</a:t>
                      </a:r>
                      <a:r>
                        <a:rPr lang="en-GB" sz="1000" baseline="0" dirty="0" smtClean="0">
                          <a:solidFill>
                            <a:schemeClr val="tx1"/>
                          </a:solidFill>
                        </a:rPr>
                        <a:t> C.A.</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66140">
                <a:tc>
                  <a:txBody>
                    <a:bodyPr/>
                    <a:lstStyle/>
                    <a:p>
                      <a:r>
                        <a:rPr lang="en-GB" sz="1000" dirty="0" err="1" smtClean="0">
                          <a:solidFill>
                            <a:schemeClr val="tx1"/>
                          </a:solidFill>
                        </a:rPr>
                        <a:t>Distribuidora</a:t>
                      </a:r>
                      <a:r>
                        <a:rPr lang="en-GB" sz="1000" dirty="0" smtClean="0">
                          <a:solidFill>
                            <a:schemeClr val="tx1"/>
                          </a:solidFill>
                        </a:rPr>
                        <a:t> </a:t>
                      </a:r>
                      <a:r>
                        <a:rPr lang="en-GB" sz="1000" dirty="0" err="1" smtClean="0">
                          <a:solidFill>
                            <a:schemeClr val="tx1"/>
                          </a:solidFill>
                        </a:rPr>
                        <a:t>Nube</a:t>
                      </a:r>
                      <a:r>
                        <a:rPr lang="en-GB" sz="1000" dirty="0" smtClean="0">
                          <a:solidFill>
                            <a:schemeClr val="tx1"/>
                          </a:solidFill>
                        </a:rPr>
                        <a:t> Azul </a:t>
                      </a:r>
                      <a:r>
                        <a:rPr lang="en-GB" sz="1000" dirty="0" err="1" smtClean="0">
                          <a:solidFill>
                            <a:schemeClr val="tx1"/>
                          </a:solidFill>
                        </a:rPr>
                        <a:t>Oriente</a:t>
                      </a:r>
                      <a:r>
                        <a:rPr lang="en-GB" sz="1000" baseline="0" dirty="0" smtClean="0">
                          <a:solidFill>
                            <a:schemeClr val="tx1"/>
                          </a:solidFill>
                        </a:rPr>
                        <a:t> </a:t>
                      </a:r>
                      <a:r>
                        <a:rPr lang="en-GB" sz="1000" baseline="0" dirty="0" err="1" smtClean="0">
                          <a:solidFill>
                            <a:schemeClr val="tx1"/>
                          </a:solidFill>
                        </a:rPr>
                        <a:t>Norte</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err="1" smtClean="0">
                          <a:solidFill>
                            <a:schemeClr val="tx1"/>
                          </a:solidFill>
                        </a:rPr>
                        <a:t>Licores</a:t>
                      </a:r>
                      <a:r>
                        <a:rPr lang="en-GB" sz="1000" baseline="0" dirty="0" smtClean="0">
                          <a:solidFill>
                            <a:schemeClr val="tx1"/>
                          </a:solidFill>
                        </a:rPr>
                        <a:t> del Zulia C.A.</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66140">
                <a:tc>
                  <a:txBody>
                    <a:bodyPr/>
                    <a:lstStyle/>
                    <a:p>
                      <a:r>
                        <a:rPr lang="en-GB" sz="1000" dirty="0" err="1" smtClean="0">
                          <a:solidFill>
                            <a:schemeClr val="tx1"/>
                          </a:solidFill>
                        </a:rPr>
                        <a:t>Distribuidora</a:t>
                      </a:r>
                      <a:r>
                        <a:rPr lang="en-GB" sz="1000" dirty="0" smtClean="0">
                          <a:solidFill>
                            <a:schemeClr val="tx1"/>
                          </a:solidFill>
                        </a:rPr>
                        <a:t> </a:t>
                      </a:r>
                      <a:r>
                        <a:rPr lang="en-GB" sz="1000" dirty="0" err="1" smtClean="0">
                          <a:solidFill>
                            <a:schemeClr val="tx1"/>
                          </a:solidFill>
                        </a:rPr>
                        <a:t>Nube</a:t>
                      </a:r>
                      <a:r>
                        <a:rPr lang="en-GB" sz="1000" dirty="0" smtClean="0">
                          <a:solidFill>
                            <a:schemeClr val="tx1"/>
                          </a:solidFill>
                        </a:rPr>
                        <a:t> Azul </a:t>
                      </a:r>
                      <a:r>
                        <a:rPr lang="en-GB" sz="1000" dirty="0" err="1" smtClean="0">
                          <a:solidFill>
                            <a:schemeClr val="tx1"/>
                          </a:solidFill>
                        </a:rPr>
                        <a:t>Oriente</a:t>
                      </a:r>
                      <a:r>
                        <a:rPr lang="en-GB" sz="1000" dirty="0" smtClean="0">
                          <a:solidFill>
                            <a:schemeClr val="tx1"/>
                          </a:solidFill>
                        </a:rPr>
                        <a:t> Sur</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err="1" smtClean="0">
                          <a:solidFill>
                            <a:schemeClr val="tx1"/>
                          </a:solidFill>
                        </a:rPr>
                        <a:t>Prolicor</a:t>
                      </a:r>
                      <a:r>
                        <a:rPr lang="en-GB" sz="1000" baseline="0" dirty="0" smtClean="0">
                          <a:solidFill>
                            <a:schemeClr val="tx1"/>
                          </a:solidFill>
                        </a:rPr>
                        <a:t> de Margarita, C.A.</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66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000" dirty="0" err="1" smtClean="0">
                          <a:solidFill>
                            <a:schemeClr val="tx1"/>
                          </a:solidFill>
                        </a:rPr>
                        <a:t>Distribuidora</a:t>
                      </a:r>
                      <a:r>
                        <a:rPr lang="en-GB" sz="1000" dirty="0" smtClean="0">
                          <a:solidFill>
                            <a:schemeClr val="tx1"/>
                          </a:solidFill>
                        </a:rPr>
                        <a:t> </a:t>
                      </a:r>
                      <a:r>
                        <a:rPr lang="en-GB" sz="1000" dirty="0" err="1" smtClean="0">
                          <a:solidFill>
                            <a:schemeClr val="tx1"/>
                          </a:solidFill>
                        </a:rPr>
                        <a:t>Nube</a:t>
                      </a:r>
                      <a:r>
                        <a:rPr lang="en-GB" sz="1000" dirty="0" smtClean="0">
                          <a:solidFill>
                            <a:schemeClr val="tx1"/>
                          </a:solidFill>
                        </a:rPr>
                        <a:t> Azul Centro </a:t>
                      </a:r>
                      <a:r>
                        <a:rPr lang="en-GB" sz="1000" dirty="0" err="1" smtClean="0">
                          <a:solidFill>
                            <a:schemeClr val="tx1"/>
                          </a:solidFill>
                        </a:rPr>
                        <a:t>Occidente</a:t>
                      </a:r>
                      <a:endParaRPr lang="en-GB" sz="1000" dirty="0" smtClean="0">
                        <a:solidFill>
                          <a:schemeClr val="tx1"/>
                        </a:solidFill>
                      </a:endParaRPr>
                    </a:p>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1000" dirty="0" err="1" smtClean="0">
                          <a:solidFill>
                            <a:schemeClr val="tx1"/>
                          </a:solidFill>
                        </a:rPr>
                        <a:t>Inversiones</a:t>
                      </a:r>
                      <a:r>
                        <a:rPr lang="en-GB" sz="1000" dirty="0" smtClean="0">
                          <a:solidFill>
                            <a:schemeClr val="tx1"/>
                          </a:solidFill>
                        </a:rPr>
                        <a:t> L-50 C.A.</a:t>
                      </a:r>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sz="1000"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257287"/>
                  </a:ext>
                </a:extLst>
              </a:tr>
            </a:tbl>
          </a:graphicData>
        </a:graphic>
      </p:graphicFrame>
      <p:sp>
        <p:nvSpPr>
          <p:cNvPr id="32" name="Text Placeholder 5">
            <a:hlinkClick r:id="rId6"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33" name="Text Placeholder 5">
            <a:hlinkClick r:id="rId7"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4" name="Text Placeholder 5">
            <a:hlinkClick r:id="rId8"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35" name="Text Placeholder 5">
            <a:hlinkClick r:id="rId8"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6" name="Text Placeholder 5">
            <a:hlinkClick r:id="rId8"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7" name="Text Placeholder 5">
            <a:hlinkClick r:id="rId8"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8" name="Text Placeholder 5">
            <a:hlinkClick r:id="rId8"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9" name="Text Placeholder 5">
            <a:hlinkClick r:id="rId8"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0" name="Text Placeholder 5">
            <a:hlinkClick r:id="rId8"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3347017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type="body" sz="quarter" idx="13"/>
          </p:nvPr>
        </p:nvSpPr>
        <p:spPr>
          <a:xfrm>
            <a:off x="469901" y="736688"/>
            <a:ext cx="9163050" cy="384189"/>
          </a:xfrm>
        </p:spPr>
        <p:txBody>
          <a:bodyPr/>
          <a:lstStyle/>
          <a:p>
            <a:r>
              <a:rPr lang="en-US" dirty="0" err="1" smtClean="0"/>
              <a:t>Distribuidora</a:t>
            </a:r>
            <a:r>
              <a:rPr lang="en-US" dirty="0" smtClean="0"/>
              <a:t> </a:t>
            </a:r>
            <a:r>
              <a:rPr lang="en-US" dirty="0" err="1" smtClean="0"/>
              <a:t>Nube</a:t>
            </a:r>
            <a:r>
              <a:rPr lang="en-US" dirty="0" smtClean="0"/>
              <a:t> Azul C.A</a:t>
            </a:r>
            <a:r>
              <a:rPr lang="en-US" dirty="0"/>
              <a:t>.</a:t>
            </a:r>
          </a:p>
        </p:txBody>
      </p:sp>
      <p:sp>
        <p:nvSpPr>
          <p:cNvPr id="2" name="Title 1"/>
          <p:cNvSpPr>
            <a:spLocks noGrp="1"/>
          </p:cNvSpPr>
          <p:nvPr>
            <p:ph type="title"/>
          </p:nvPr>
        </p:nvSpPr>
        <p:spPr/>
        <p:txBody>
          <a:bodyPr/>
          <a:lstStyle/>
          <a:p>
            <a:r>
              <a:rPr lang="en-US" dirty="0" err="1" smtClean="0">
                <a:effectLst>
                  <a:outerShdw blurRad="38100" dist="38100" dir="2700000" algn="tl">
                    <a:srgbClr val="000000">
                      <a:alpha val="43137"/>
                    </a:srgbClr>
                  </a:outerShdw>
                </a:effectLst>
              </a:rPr>
              <a:t>Nuestro</a:t>
            </a:r>
            <a:r>
              <a:rPr lang="en-US" dirty="0" smtClean="0">
                <a:effectLst>
                  <a:outerShdw blurRad="38100" dist="38100" dir="2700000" algn="tl">
                    <a:srgbClr val="000000">
                      <a:alpha val="43137"/>
                    </a:srgbClr>
                  </a:outerShdw>
                </a:effectLst>
              </a:rPr>
              <a:t> </a:t>
            </a:r>
            <a:r>
              <a:rPr lang="en-US" dirty="0" err="1" smtClean="0">
                <a:effectLst>
                  <a:outerShdw blurRad="38100" dist="38100" dir="2700000" algn="tl">
                    <a:srgbClr val="000000">
                      <a:alpha val="43137"/>
                    </a:srgbClr>
                  </a:outerShdw>
                </a:effectLst>
              </a:rPr>
              <a:t>Entendimiento</a:t>
            </a:r>
            <a:endParaRPr lang="en-US" noProof="0" dirty="0">
              <a:effectLst>
                <a:outerShdw blurRad="38100" dist="38100" dir="2700000" algn="tl">
                  <a:srgbClr val="000000">
                    <a:alpha val="43137"/>
                  </a:srgbClr>
                </a:outerShdw>
              </a:effectLst>
            </a:endParaRPr>
          </a:p>
        </p:txBody>
      </p:sp>
      <p:sp>
        <p:nvSpPr>
          <p:cNvPr id="15" name="Text Placeholder 24"/>
          <p:cNvSpPr txBox="1">
            <a:spLocks/>
          </p:cNvSpPr>
          <p:nvPr/>
        </p:nvSpPr>
        <p:spPr>
          <a:xfrm>
            <a:off x="469901" y="1206891"/>
            <a:ext cx="9163050" cy="661909"/>
          </a:xfrm>
          <a:prstGeom prst="rect">
            <a:avLst/>
          </a:prstGeom>
        </p:spPr>
        <p:txBody>
          <a:bodyPr vert="horz" lIns="0" tIns="0" rIns="0" bIns="0" rtlCol="0">
            <a:noAutofit/>
          </a:bodyPr>
          <a:lstStyle>
            <a:lvl1pPr marL="0" indent="0" algn="l" defTabSz="1219170" rtl="0" eaLnBrk="1" latinLnBrk="0" hangingPunct="1">
              <a:spcBef>
                <a:spcPts val="600"/>
              </a:spcBef>
              <a:spcAft>
                <a:spcPts val="6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r>
              <a:rPr lang="es-VE"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Con </a:t>
            </a:r>
            <a:r>
              <a:rPr lang="es-VE" sz="1400" dirty="0">
                <a:solidFill>
                  <a:schemeClr val="tx1"/>
                </a:solidFill>
                <a:latin typeface="Verdana" panose="020B0604030504040204" pitchFamily="34" charset="0"/>
                <a:ea typeface="Verdana" panose="020B0604030504040204" pitchFamily="34" charset="0"/>
                <a:cs typeface="Verdana" panose="020B0604030504040204" pitchFamily="34" charset="0"/>
              </a:rPr>
              <a:t>el fin de apalancar el rápido crecimiento  del negocio, manteniendo la alta calidad en sus productos, </a:t>
            </a:r>
            <a:r>
              <a:rPr lang="en-US" sz="1400" b="1" dirty="0" err="1" smtClean="0">
                <a:solidFill>
                  <a:schemeClr val="tx1"/>
                </a:solidFill>
                <a:latin typeface="Verdana" panose="020B0604030504040204" pitchFamily="34" charset="0"/>
                <a:ea typeface="Verdana" panose="020B0604030504040204" pitchFamily="34" charset="0"/>
              </a:rPr>
              <a:t>Distribuidora</a:t>
            </a:r>
            <a:r>
              <a:rPr lang="en-US" sz="1400" b="1" dirty="0" smtClean="0">
                <a:solidFill>
                  <a:schemeClr val="tx1"/>
                </a:solidFill>
                <a:latin typeface="Verdana" panose="020B0604030504040204" pitchFamily="34" charset="0"/>
                <a:ea typeface="Verdana" panose="020B0604030504040204" pitchFamily="34" charset="0"/>
              </a:rPr>
              <a:t> </a:t>
            </a:r>
            <a:r>
              <a:rPr lang="en-US" sz="1400" b="1" dirty="0" err="1" smtClean="0">
                <a:solidFill>
                  <a:schemeClr val="tx1"/>
                </a:solidFill>
                <a:latin typeface="Verdana" panose="020B0604030504040204" pitchFamily="34" charset="0"/>
                <a:ea typeface="Verdana" panose="020B0604030504040204" pitchFamily="34" charset="0"/>
              </a:rPr>
              <a:t>Nube</a:t>
            </a:r>
            <a:r>
              <a:rPr lang="en-US" sz="1400" b="1" dirty="0" smtClean="0">
                <a:solidFill>
                  <a:schemeClr val="tx1"/>
                </a:solidFill>
                <a:latin typeface="Verdana" panose="020B0604030504040204" pitchFamily="34" charset="0"/>
                <a:ea typeface="Verdana" panose="020B0604030504040204" pitchFamily="34" charset="0"/>
              </a:rPr>
              <a:t> Azul C.A</a:t>
            </a:r>
            <a:r>
              <a:rPr lang="en-US" sz="1400" b="1" dirty="0">
                <a:solidFill>
                  <a:schemeClr val="tx1"/>
                </a:solidFill>
                <a:latin typeface="Verdana" panose="020B0604030504040204" pitchFamily="34" charset="0"/>
                <a:ea typeface="Verdana" panose="020B0604030504040204" pitchFamily="34" charset="0"/>
              </a:rPr>
              <a:t>. </a:t>
            </a:r>
            <a:r>
              <a:rPr lang="es-VE"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s-VE" sz="1400" dirty="0">
                <a:solidFill>
                  <a:schemeClr val="tx1"/>
                </a:solidFill>
                <a:latin typeface="Verdana" panose="020B0604030504040204" pitchFamily="34" charset="0"/>
                <a:ea typeface="Verdana" panose="020B0604030504040204" pitchFamily="34" charset="0"/>
                <a:cs typeface="Verdana" panose="020B0604030504040204" pitchFamily="34" charset="0"/>
              </a:rPr>
              <a:t>se ha propuesto la implementación de un </a:t>
            </a:r>
            <a:r>
              <a:rPr lang="es-VE"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sistema </a:t>
            </a:r>
            <a:r>
              <a:rPr lang="es-VE" sz="1400" dirty="0">
                <a:solidFill>
                  <a:schemeClr val="tx1"/>
                </a:solidFill>
                <a:latin typeface="Verdana" panose="020B0604030504040204" pitchFamily="34" charset="0"/>
                <a:ea typeface="Verdana" panose="020B0604030504040204" pitchFamily="34" charset="0"/>
                <a:cs typeface="Verdana" panose="020B0604030504040204" pitchFamily="34" charset="0"/>
              </a:rPr>
              <a:t>ERP que facilite el logro de sus objetivos estratégicos.</a:t>
            </a:r>
          </a:p>
          <a:p>
            <a:endParaRPr lang="en-US" dirty="0">
              <a:solidFill>
                <a:schemeClr val="bg2">
                  <a:lumMod val="50000"/>
                </a:schemeClr>
              </a:solidFill>
              <a:latin typeface="Verdana" panose="020B0604030504040204" pitchFamily="34" charset="0"/>
              <a:ea typeface="Verdana" panose="020B0604030504040204" pitchFamily="34" charset="0"/>
            </a:endParaRPr>
          </a:p>
        </p:txBody>
      </p:sp>
      <p:sp>
        <p:nvSpPr>
          <p:cNvPr id="16" name="Trapezoid 2"/>
          <p:cNvSpPr/>
          <p:nvPr/>
        </p:nvSpPr>
        <p:spPr bwMode="gray">
          <a:xfrm rot="5400000">
            <a:off x="5304456" y="3363545"/>
            <a:ext cx="4196302" cy="1658176"/>
          </a:xfrm>
          <a:custGeom>
            <a:avLst/>
            <a:gdLst>
              <a:gd name="connsiteX0" fmla="*/ 0 w 2873830"/>
              <a:gd name="connsiteY0" fmla="*/ 682217 h 682217"/>
              <a:gd name="connsiteX1" fmla="*/ 527906 w 2873830"/>
              <a:gd name="connsiteY1" fmla="*/ 0 h 682217"/>
              <a:gd name="connsiteX2" fmla="*/ 2345924 w 2873830"/>
              <a:gd name="connsiteY2" fmla="*/ 0 h 682217"/>
              <a:gd name="connsiteX3" fmla="*/ 2873830 w 2873830"/>
              <a:gd name="connsiteY3" fmla="*/ 682217 h 682217"/>
              <a:gd name="connsiteX4" fmla="*/ 0 w 2873830"/>
              <a:gd name="connsiteY4" fmla="*/ 682217 h 682217"/>
              <a:gd name="connsiteX0" fmla="*/ 0 w 2510973"/>
              <a:gd name="connsiteY0" fmla="*/ 696731 h 696731"/>
              <a:gd name="connsiteX1" fmla="*/ 165049 w 2510973"/>
              <a:gd name="connsiteY1" fmla="*/ 0 h 696731"/>
              <a:gd name="connsiteX2" fmla="*/ 1983067 w 2510973"/>
              <a:gd name="connsiteY2" fmla="*/ 0 h 696731"/>
              <a:gd name="connsiteX3" fmla="*/ 2510973 w 2510973"/>
              <a:gd name="connsiteY3" fmla="*/ 682217 h 696731"/>
              <a:gd name="connsiteX4" fmla="*/ 0 w 2510973"/>
              <a:gd name="connsiteY4" fmla="*/ 696731 h 696731"/>
              <a:gd name="connsiteX0" fmla="*/ 0 w 8316687"/>
              <a:gd name="connsiteY0" fmla="*/ 696731 h 696731"/>
              <a:gd name="connsiteX1" fmla="*/ 165049 w 8316687"/>
              <a:gd name="connsiteY1" fmla="*/ 0 h 696731"/>
              <a:gd name="connsiteX2" fmla="*/ 1983067 w 8316687"/>
              <a:gd name="connsiteY2" fmla="*/ 0 h 696731"/>
              <a:gd name="connsiteX3" fmla="*/ 8316687 w 8316687"/>
              <a:gd name="connsiteY3" fmla="*/ 667703 h 696731"/>
              <a:gd name="connsiteX4" fmla="*/ 0 w 8316687"/>
              <a:gd name="connsiteY4" fmla="*/ 696731 h 696731"/>
              <a:gd name="connsiteX0" fmla="*/ 0 w 8333940"/>
              <a:gd name="connsiteY0" fmla="*/ 685229 h 685229"/>
              <a:gd name="connsiteX1" fmla="*/ 182302 w 8333940"/>
              <a:gd name="connsiteY1" fmla="*/ 0 h 685229"/>
              <a:gd name="connsiteX2" fmla="*/ 2000320 w 8333940"/>
              <a:gd name="connsiteY2" fmla="*/ 0 h 685229"/>
              <a:gd name="connsiteX3" fmla="*/ 8333940 w 8333940"/>
              <a:gd name="connsiteY3" fmla="*/ 667703 h 685229"/>
              <a:gd name="connsiteX4" fmla="*/ 0 w 8333940"/>
              <a:gd name="connsiteY4" fmla="*/ 685229 h 685229"/>
              <a:gd name="connsiteX0" fmla="*/ 0 w 8333940"/>
              <a:gd name="connsiteY0" fmla="*/ 673727 h 673727"/>
              <a:gd name="connsiteX1" fmla="*/ 182302 w 8333940"/>
              <a:gd name="connsiteY1" fmla="*/ 0 h 673727"/>
              <a:gd name="connsiteX2" fmla="*/ 2000320 w 8333940"/>
              <a:gd name="connsiteY2" fmla="*/ 0 h 673727"/>
              <a:gd name="connsiteX3" fmla="*/ 8333940 w 8333940"/>
              <a:gd name="connsiteY3" fmla="*/ 667703 h 673727"/>
              <a:gd name="connsiteX4" fmla="*/ 0 w 8333940"/>
              <a:gd name="connsiteY4" fmla="*/ 673727 h 673727"/>
              <a:gd name="connsiteX0" fmla="*/ 0 w 8333940"/>
              <a:gd name="connsiteY0" fmla="*/ 683250 h 683250"/>
              <a:gd name="connsiteX1" fmla="*/ 182302 w 8333940"/>
              <a:gd name="connsiteY1" fmla="*/ 9523 h 683250"/>
              <a:gd name="connsiteX2" fmla="*/ 2784397 w 8333940"/>
              <a:gd name="connsiteY2" fmla="*/ 0 h 683250"/>
              <a:gd name="connsiteX3" fmla="*/ 8333940 w 8333940"/>
              <a:gd name="connsiteY3" fmla="*/ 677226 h 683250"/>
              <a:gd name="connsiteX4" fmla="*/ 0 w 8333940"/>
              <a:gd name="connsiteY4" fmla="*/ 683250 h 683250"/>
              <a:gd name="connsiteX0" fmla="*/ 0 w 8306903"/>
              <a:gd name="connsiteY0" fmla="*/ 683250 h 2029776"/>
              <a:gd name="connsiteX1" fmla="*/ 182302 w 8306903"/>
              <a:gd name="connsiteY1" fmla="*/ 9523 h 2029776"/>
              <a:gd name="connsiteX2" fmla="*/ 2784397 w 8306903"/>
              <a:gd name="connsiteY2" fmla="*/ 0 h 2029776"/>
              <a:gd name="connsiteX3" fmla="*/ 8306903 w 8306903"/>
              <a:gd name="connsiteY3" fmla="*/ 2029776 h 2029776"/>
              <a:gd name="connsiteX4" fmla="*/ 0 w 8306903"/>
              <a:gd name="connsiteY4" fmla="*/ 683250 h 2029776"/>
              <a:gd name="connsiteX0" fmla="*/ -1 w 13254743"/>
              <a:gd name="connsiteY0" fmla="*/ 2016752 h 2029776"/>
              <a:gd name="connsiteX1" fmla="*/ 5130142 w 13254743"/>
              <a:gd name="connsiteY1" fmla="*/ 9523 h 2029776"/>
              <a:gd name="connsiteX2" fmla="*/ 7732237 w 13254743"/>
              <a:gd name="connsiteY2" fmla="*/ 0 h 2029776"/>
              <a:gd name="connsiteX3" fmla="*/ 13254743 w 13254743"/>
              <a:gd name="connsiteY3" fmla="*/ 2029776 h 2029776"/>
              <a:gd name="connsiteX4" fmla="*/ -1 w 13254743"/>
              <a:gd name="connsiteY4" fmla="*/ 2016752 h 2029776"/>
              <a:gd name="connsiteX0" fmla="*/ -1 w 13254743"/>
              <a:gd name="connsiteY0" fmla="*/ 2016752 h 2029776"/>
              <a:gd name="connsiteX1" fmla="*/ 5184216 w 13254743"/>
              <a:gd name="connsiteY1" fmla="*/ 9523 h 2029776"/>
              <a:gd name="connsiteX2" fmla="*/ 7732237 w 13254743"/>
              <a:gd name="connsiteY2" fmla="*/ 0 h 2029776"/>
              <a:gd name="connsiteX3" fmla="*/ 13254743 w 13254743"/>
              <a:gd name="connsiteY3" fmla="*/ 2029776 h 2029776"/>
              <a:gd name="connsiteX4" fmla="*/ -1 w 13254743"/>
              <a:gd name="connsiteY4" fmla="*/ 2016752 h 2029776"/>
              <a:gd name="connsiteX0" fmla="*/ -1 w 13254743"/>
              <a:gd name="connsiteY0" fmla="*/ 2016754 h 2029778"/>
              <a:gd name="connsiteX1" fmla="*/ 5382200 w 13254743"/>
              <a:gd name="connsiteY1" fmla="*/ 0 h 2029778"/>
              <a:gd name="connsiteX2" fmla="*/ 7732237 w 13254743"/>
              <a:gd name="connsiteY2" fmla="*/ 2 h 2029778"/>
              <a:gd name="connsiteX3" fmla="*/ 13254743 w 13254743"/>
              <a:gd name="connsiteY3" fmla="*/ 2029778 h 2029778"/>
              <a:gd name="connsiteX4" fmla="*/ -1 w 13254743"/>
              <a:gd name="connsiteY4" fmla="*/ 2016754 h 2029778"/>
              <a:gd name="connsiteX0" fmla="*/ -1 w 13254743"/>
              <a:gd name="connsiteY0" fmla="*/ 2016754 h 2029778"/>
              <a:gd name="connsiteX1" fmla="*/ 5382193 w 13254743"/>
              <a:gd name="connsiteY1" fmla="*/ 0 h 2029778"/>
              <a:gd name="connsiteX2" fmla="*/ 7732237 w 13254743"/>
              <a:gd name="connsiteY2" fmla="*/ 2 h 2029778"/>
              <a:gd name="connsiteX3" fmla="*/ 13254743 w 13254743"/>
              <a:gd name="connsiteY3" fmla="*/ 2029778 h 2029778"/>
              <a:gd name="connsiteX4" fmla="*/ -1 w 13254743"/>
              <a:gd name="connsiteY4" fmla="*/ 2016754 h 2029778"/>
              <a:gd name="connsiteX0" fmla="*/ -1 w 13254743"/>
              <a:gd name="connsiteY0" fmla="*/ 2016754 h 2029778"/>
              <a:gd name="connsiteX1" fmla="*/ 5382193 w 13254743"/>
              <a:gd name="connsiteY1" fmla="*/ 0 h 2029778"/>
              <a:gd name="connsiteX2" fmla="*/ 7781727 w 13254743"/>
              <a:gd name="connsiteY2" fmla="*/ 4 h 2029778"/>
              <a:gd name="connsiteX3" fmla="*/ 13254743 w 13254743"/>
              <a:gd name="connsiteY3" fmla="*/ 2029778 h 2029778"/>
              <a:gd name="connsiteX4" fmla="*/ -1 w 13254743"/>
              <a:gd name="connsiteY4" fmla="*/ 2016754 h 2029778"/>
              <a:gd name="connsiteX0" fmla="*/ -1 w 13254743"/>
              <a:gd name="connsiteY0" fmla="*/ 2020039 h 2033063"/>
              <a:gd name="connsiteX1" fmla="*/ 5435639 w 13254743"/>
              <a:gd name="connsiteY1" fmla="*/ 0 h 2033063"/>
              <a:gd name="connsiteX2" fmla="*/ 7781727 w 13254743"/>
              <a:gd name="connsiteY2" fmla="*/ 3289 h 2033063"/>
              <a:gd name="connsiteX3" fmla="*/ 13254743 w 13254743"/>
              <a:gd name="connsiteY3" fmla="*/ 2033063 h 2033063"/>
              <a:gd name="connsiteX4" fmla="*/ -1 w 13254743"/>
              <a:gd name="connsiteY4" fmla="*/ 2020039 h 2033063"/>
              <a:gd name="connsiteX0" fmla="*/ -1 w 13254743"/>
              <a:gd name="connsiteY0" fmla="*/ 2016750 h 2029774"/>
              <a:gd name="connsiteX1" fmla="*/ 5417815 w 13254743"/>
              <a:gd name="connsiteY1" fmla="*/ 16420 h 2029774"/>
              <a:gd name="connsiteX2" fmla="*/ 7781727 w 13254743"/>
              <a:gd name="connsiteY2" fmla="*/ 0 h 2029774"/>
              <a:gd name="connsiteX3" fmla="*/ 13254743 w 13254743"/>
              <a:gd name="connsiteY3" fmla="*/ 2029774 h 2029774"/>
              <a:gd name="connsiteX4" fmla="*/ -1 w 13254743"/>
              <a:gd name="connsiteY4" fmla="*/ 2016750 h 2029774"/>
              <a:gd name="connsiteX0" fmla="*/ -1 w 13254743"/>
              <a:gd name="connsiteY0" fmla="*/ 2003609 h 2016633"/>
              <a:gd name="connsiteX1" fmla="*/ 5417815 w 13254743"/>
              <a:gd name="connsiteY1" fmla="*/ 3279 h 2016633"/>
              <a:gd name="connsiteX2" fmla="*/ 7826267 w 13254743"/>
              <a:gd name="connsiteY2" fmla="*/ 0 h 2016633"/>
              <a:gd name="connsiteX3" fmla="*/ 13254743 w 13254743"/>
              <a:gd name="connsiteY3" fmla="*/ 2016633 h 2016633"/>
              <a:gd name="connsiteX4" fmla="*/ -1 w 13254743"/>
              <a:gd name="connsiteY4" fmla="*/ 2003609 h 2016633"/>
              <a:gd name="connsiteX0" fmla="*/ -1 w 13254743"/>
              <a:gd name="connsiteY0" fmla="*/ 2000330 h 2013354"/>
              <a:gd name="connsiteX1" fmla="*/ 5417815 w 13254743"/>
              <a:gd name="connsiteY1" fmla="*/ 0 h 2013354"/>
              <a:gd name="connsiteX2" fmla="*/ 7835179 w 13254743"/>
              <a:gd name="connsiteY2" fmla="*/ 6 h 2013354"/>
              <a:gd name="connsiteX3" fmla="*/ 13254743 w 13254743"/>
              <a:gd name="connsiteY3" fmla="*/ 2013354 h 2013354"/>
              <a:gd name="connsiteX4" fmla="*/ -1 w 13254743"/>
              <a:gd name="connsiteY4" fmla="*/ 2000330 h 2013354"/>
              <a:gd name="connsiteX0" fmla="*/ -1 w 13254743"/>
              <a:gd name="connsiteY0" fmla="*/ 2000330 h 2013354"/>
              <a:gd name="connsiteX1" fmla="*/ 5417815 w 13254743"/>
              <a:gd name="connsiteY1" fmla="*/ 0 h 2013354"/>
              <a:gd name="connsiteX2" fmla="*/ 7913692 w 13254743"/>
              <a:gd name="connsiteY2" fmla="*/ 4876 h 2013354"/>
              <a:gd name="connsiteX3" fmla="*/ 13254743 w 13254743"/>
              <a:gd name="connsiteY3" fmla="*/ 2013354 h 2013354"/>
              <a:gd name="connsiteX4" fmla="*/ -1 w 13254743"/>
              <a:gd name="connsiteY4" fmla="*/ 2000330 h 2013354"/>
              <a:gd name="connsiteX0" fmla="*/ -1 w 13254743"/>
              <a:gd name="connsiteY0" fmla="*/ 1995454 h 2008478"/>
              <a:gd name="connsiteX1" fmla="*/ 5315735 w 13254743"/>
              <a:gd name="connsiteY1" fmla="*/ 2425 h 2008478"/>
              <a:gd name="connsiteX2" fmla="*/ 7913692 w 13254743"/>
              <a:gd name="connsiteY2" fmla="*/ 0 h 2008478"/>
              <a:gd name="connsiteX3" fmla="*/ 13254743 w 13254743"/>
              <a:gd name="connsiteY3" fmla="*/ 2008478 h 2008478"/>
              <a:gd name="connsiteX4" fmla="*/ -1 w 13254743"/>
              <a:gd name="connsiteY4" fmla="*/ 1995454 h 2008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54743" h="2008478">
                <a:moveTo>
                  <a:pt x="-1" y="1995454"/>
                </a:moveTo>
                <a:lnTo>
                  <a:pt x="5315735" y="2425"/>
                </a:lnTo>
                <a:lnTo>
                  <a:pt x="7913692" y="0"/>
                </a:lnTo>
                <a:lnTo>
                  <a:pt x="13254743" y="2008478"/>
                </a:lnTo>
                <a:lnTo>
                  <a:pt x="-1" y="1995454"/>
                </a:lnTo>
                <a:close/>
              </a:path>
            </a:pathLst>
          </a:custGeom>
          <a:gradFill flip="none" rotWithShape="1">
            <a:gsLst>
              <a:gs pos="0">
                <a:schemeClr val="bg1">
                  <a:lumMod val="95000"/>
                </a:schemeClr>
              </a:gs>
              <a:gs pos="28000">
                <a:srgbClr val="8C8C8C">
                  <a:tint val="44500"/>
                  <a:satMod val="160000"/>
                </a:srgbClr>
              </a:gs>
              <a:gs pos="100000">
                <a:srgbClr val="86BC25"/>
              </a:gs>
            </a:gsLst>
            <a:lin ang="5400000" scaled="1"/>
            <a:tileRect/>
          </a:gradFill>
          <a:ln w="19050" algn="ctr">
            <a:noFill/>
            <a:miter lim="800000"/>
            <a:headEnd/>
            <a:tailEnd/>
          </a:ln>
        </p:spPr>
        <p:txBody>
          <a:bodyPr vert="eaVert" wrap="square" lIns="88900" tIns="88900" rIns="88900" bIns="88900" rtlCol="0" anchor="ctr"/>
          <a:lstStyle/>
          <a:p>
            <a:pPr marL="0" marR="0" lvl="0" indent="0" algn="ctr" defTabSz="914400" eaLnBrk="1" fontAlgn="auto" latinLnBrk="0" hangingPunct="1">
              <a:lnSpc>
                <a:spcPct val="100000"/>
              </a:lnSpc>
              <a:spcBef>
                <a:spcPts val="400"/>
              </a:spcBef>
              <a:spcAft>
                <a:spcPts val="0"/>
              </a:spcAft>
              <a:buClrTx/>
              <a:buSzTx/>
              <a:buFontTx/>
              <a:buNone/>
              <a:tabLst/>
              <a:defRPr/>
            </a:pPr>
            <a:endParaRPr kumimoji="0" lang="en-US" sz="1200" b="0" i="0" u="none" strike="noStrike" kern="0" cap="none" spc="0" normalizeH="0" baseline="0" noProof="0" dirty="0">
              <a:ln>
                <a:noFill/>
              </a:ln>
              <a:effectLst/>
              <a:uLnTx/>
              <a:uFillTx/>
              <a:latin typeface="+mj-lt"/>
            </a:endParaRPr>
          </a:p>
        </p:txBody>
      </p:sp>
      <p:sp>
        <p:nvSpPr>
          <p:cNvPr id="17" name="Rectangle 16"/>
          <p:cNvSpPr/>
          <p:nvPr/>
        </p:nvSpPr>
        <p:spPr bwMode="gray">
          <a:xfrm>
            <a:off x="8253412" y="3726426"/>
            <a:ext cx="1828800" cy="800440"/>
          </a:xfrm>
          <a:prstGeom prst="rect">
            <a:avLst/>
          </a:prstGeom>
          <a:noFill/>
          <a:ln w="6350" algn="ctr">
            <a:noFill/>
            <a:miter lim="800000"/>
            <a:headEnd/>
            <a:tailEnd/>
          </a:ln>
        </p:spPr>
        <p:txBody>
          <a:bodyPr wrap="square" lIns="88900" tIns="88900" rIns="88900" bIns="88900" rtlCol="0" anchor="ctr"/>
          <a:lstStyle/>
          <a:p>
            <a:pPr marL="0" marR="0" lvl="0" indent="0" defTabSz="914400" eaLnBrk="1" fontAlgn="auto" latinLnBrk="0" hangingPunct="1">
              <a:lnSpc>
                <a:spcPct val="100000"/>
              </a:lnSpc>
              <a:spcBef>
                <a:spcPts val="400"/>
              </a:spcBef>
              <a:spcAft>
                <a:spcPts val="0"/>
              </a:spcAft>
              <a:buClrTx/>
              <a:buSzTx/>
              <a:buFontTx/>
              <a:buNone/>
              <a:tabLst/>
              <a:defRPr/>
            </a:pPr>
            <a:r>
              <a:rPr kumimoji="0" lang="en-US" sz="1400" b="1" i="0" u="none" strike="noStrike" kern="0" cap="none" spc="0" normalizeH="0" baseline="0" noProof="0" dirty="0" smtClean="0">
                <a:ln>
                  <a:noFill/>
                </a:ln>
                <a:uLnTx/>
                <a:uFillTx/>
                <a:latin typeface="+mj-lt"/>
              </a:rPr>
              <a:t>CREACIÓN DE VALOR</a:t>
            </a:r>
            <a:endParaRPr kumimoji="0" lang="en-US" sz="1400" b="1" i="0" u="none" strike="noStrike" kern="0" cap="none" spc="0" normalizeH="0" baseline="0" noProof="0" dirty="0">
              <a:ln>
                <a:noFill/>
              </a:ln>
              <a:uLnTx/>
              <a:uFillTx/>
              <a:latin typeface="+mj-lt"/>
            </a:endParaRPr>
          </a:p>
        </p:txBody>
      </p:sp>
      <p:sp>
        <p:nvSpPr>
          <p:cNvPr id="22" name="SHP_229"/>
          <p:cNvSpPr txBox="1">
            <a:spLocks/>
          </p:cNvSpPr>
          <p:nvPr/>
        </p:nvSpPr>
        <p:spPr bwMode="gray">
          <a:xfrm>
            <a:off x="469900" y="1964146"/>
            <a:ext cx="6000173" cy="4663440"/>
          </a:xfrm>
          <a:prstGeom prst="rect">
            <a:avLst/>
          </a:prstGeom>
        </p:spPr>
        <p:txBody>
          <a:bodyPr lIns="0" tIns="0" rIns="0" bIns="0"/>
          <a:lstStyle/>
          <a:p>
            <a:r>
              <a:rPr lang="es-VE" sz="1100" b="1" dirty="0">
                <a:latin typeface="Verdana" panose="020B0604030504040204" pitchFamily="34" charset="0"/>
                <a:ea typeface="Verdana" panose="020B0604030504040204" pitchFamily="34" charset="0"/>
                <a:cs typeface="Verdana" panose="020B0604030504040204" pitchFamily="34" charset="0"/>
              </a:rPr>
              <a:t>Crecimiento </a:t>
            </a:r>
            <a:r>
              <a:rPr lang="es-VE" sz="1100" b="1" dirty="0" smtClean="0">
                <a:latin typeface="Verdana" panose="020B0604030504040204" pitchFamily="34" charset="0"/>
                <a:ea typeface="Verdana" panose="020B0604030504040204" pitchFamily="34" charset="0"/>
                <a:cs typeface="Verdana" panose="020B0604030504040204" pitchFamily="34" charset="0"/>
              </a:rPr>
              <a:t>Rentable</a:t>
            </a:r>
          </a:p>
          <a:p>
            <a:pPr marL="171450" indent="-171450">
              <a:buFontTx/>
              <a:buChar char="-"/>
            </a:pPr>
            <a:r>
              <a:rPr lang="es-VE" sz="1100" dirty="0" smtClean="0">
                <a:latin typeface="Verdana" panose="020B0604030504040204" pitchFamily="34" charset="0"/>
                <a:ea typeface="Verdana" panose="020B0604030504040204" pitchFamily="34" charset="0"/>
                <a:cs typeface="Verdana" panose="020B0604030504040204" pitchFamily="34" charset="0"/>
              </a:rPr>
              <a:t>Lograr </a:t>
            </a:r>
            <a:r>
              <a:rPr lang="es-VE" sz="1100" dirty="0">
                <a:latin typeface="Verdana" panose="020B0604030504040204" pitchFamily="34" charset="0"/>
                <a:ea typeface="Verdana" panose="020B0604030504040204" pitchFamily="34" charset="0"/>
                <a:cs typeface="Verdana" panose="020B0604030504040204" pitchFamily="34" charset="0"/>
              </a:rPr>
              <a:t>un posicionamiento competitivo, a través de estrategias de vanguardia que consigan la diferenciación respecto a sus competidores</a:t>
            </a:r>
            <a:r>
              <a:rPr lang="es-VE" sz="1100" dirty="0" smtClean="0">
                <a:latin typeface="Verdana" panose="020B0604030504040204" pitchFamily="34" charset="0"/>
                <a:ea typeface="Verdana" panose="020B0604030504040204" pitchFamily="34" charset="0"/>
                <a:cs typeface="Verdana" panose="020B0604030504040204" pitchFamily="34" charset="0"/>
              </a:rPr>
              <a:t>.</a:t>
            </a:r>
          </a:p>
          <a:p>
            <a:pPr marL="171450" indent="-171450">
              <a:buFontTx/>
              <a:buChar char="-"/>
            </a:pPr>
            <a:r>
              <a:rPr lang="es-VE" sz="1100" dirty="0" smtClean="0">
                <a:latin typeface="Verdana" panose="020B0604030504040204" pitchFamily="34" charset="0"/>
                <a:ea typeface="Verdana" panose="020B0604030504040204" pitchFamily="34" charset="0"/>
                <a:cs typeface="Verdana" panose="020B0604030504040204" pitchFamily="34" charset="0"/>
              </a:rPr>
              <a:t>Aplicar </a:t>
            </a:r>
            <a:r>
              <a:rPr lang="es-VE" sz="1100" dirty="0">
                <a:latin typeface="Verdana" panose="020B0604030504040204" pitchFamily="34" charset="0"/>
                <a:ea typeface="Verdana" panose="020B0604030504040204" pitchFamily="34" charset="0"/>
                <a:cs typeface="Verdana" panose="020B0604030504040204" pitchFamily="34" charset="0"/>
              </a:rPr>
              <a:t>acciones gerenciales enfocadas en el crecimiento, liderazgo y confianza del equipo humano, las cuales estén vinculadas en la concepción y ejecución de las estrategias de negocio</a:t>
            </a:r>
            <a:r>
              <a:rPr lang="es-VE" sz="1100" dirty="0" smtClean="0">
                <a:latin typeface="Verdana" panose="020B0604030504040204" pitchFamily="34" charset="0"/>
                <a:ea typeface="Verdana" panose="020B0604030504040204" pitchFamily="34" charset="0"/>
                <a:cs typeface="Verdana" panose="020B0604030504040204" pitchFamily="34" charset="0"/>
              </a:rPr>
              <a:t>.</a:t>
            </a:r>
          </a:p>
          <a:p>
            <a:pPr marL="171450" indent="-171450">
              <a:buFontTx/>
              <a:buChar char="-"/>
            </a:pPr>
            <a:r>
              <a:rPr lang="es-VE" sz="1100" dirty="0" smtClean="0">
                <a:latin typeface="Verdana" panose="020B0604030504040204" pitchFamily="34" charset="0"/>
                <a:ea typeface="Verdana" panose="020B0604030504040204" pitchFamily="34" charset="0"/>
                <a:cs typeface="Verdana" panose="020B0604030504040204" pitchFamily="34" charset="0"/>
              </a:rPr>
              <a:t>Invertir </a:t>
            </a:r>
            <a:r>
              <a:rPr lang="es-VE" sz="1100" dirty="0">
                <a:latin typeface="Verdana" panose="020B0604030504040204" pitchFamily="34" charset="0"/>
                <a:ea typeface="Verdana" panose="020B0604030504040204" pitchFamily="34" charset="0"/>
                <a:cs typeface="Verdana" panose="020B0604030504040204" pitchFamily="34" charset="0"/>
              </a:rPr>
              <a:t>en sistemas de tecnología de punta, que posibilite una gestión cada vez más </a:t>
            </a:r>
            <a:r>
              <a:rPr lang="es-VE" sz="1100" dirty="0" smtClean="0">
                <a:latin typeface="Verdana" panose="020B0604030504040204" pitchFamily="34" charset="0"/>
                <a:ea typeface="Verdana" panose="020B0604030504040204" pitchFamily="34" charset="0"/>
                <a:cs typeface="Verdana" panose="020B0604030504040204" pitchFamily="34" charset="0"/>
              </a:rPr>
              <a:t>eficiente. </a:t>
            </a:r>
          </a:p>
          <a:p>
            <a:endParaRPr lang="es-VE" sz="1100" b="1" dirty="0" smtClean="0">
              <a:latin typeface="Verdana" panose="020B0604030504040204" pitchFamily="34" charset="0"/>
              <a:ea typeface="Verdana" panose="020B0604030504040204" pitchFamily="34" charset="0"/>
              <a:cs typeface="Verdana" panose="020B0604030504040204" pitchFamily="34" charset="0"/>
            </a:endParaRPr>
          </a:p>
          <a:p>
            <a:r>
              <a:rPr lang="es-VE" sz="1100" b="1" dirty="0" smtClean="0">
                <a:latin typeface="Verdana" panose="020B0604030504040204" pitchFamily="34" charset="0"/>
                <a:ea typeface="Verdana" panose="020B0604030504040204" pitchFamily="34" charset="0"/>
                <a:cs typeface="Verdana" panose="020B0604030504040204" pitchFamily="34" charset="0"/>
              </a:rPr>
              <a:t>Excelencia operacional</a:t>
            </a:r>
            <a:r>
              <a:rPr lang="es-VE" sz="1100" dirty="0" smtClean="0">
                <a:latin typeface="Verdana" panose="020B0604030504040204" pitchFamily="34" charset="0"/>
                <a:ea typeface="Verdana" panose="020B0604030504040204" pitchFamily="34" charset="0"/>
                <a:cs typeface="Verdana" panose="020B0604030504040204" pitchFamily="34" charset="0"/>
              </a:rPr>
              <a:t> </a:t>
            </a:r>
          </a:p>
          <a:p>
            <a:pPr marL="171450" indent="-171450">
              <a:buFontTx/>
              <a:buChar char="-"/>
            </a:pPr>
            <a:r>
              <a:rPr lang="es-VE" sz="1100" dirty="0">
                <a:latin typeface="Verdana" panose="020B0604030504040204" pitchFamily="34" charset="0"/>
                <a:ea typeface="Verdana" panose="020B0604030504040204" pitchFamily="34" charset="0"/>
                <a:cs typeface="Verdana" panose="020B0604030504040204" pitchFamily="34" charset="0"/>
              </a:rPr>
              <a:t>Controlar  su proceso de  administración, </a:t>
            </a:r>
            <a:r>
              <a:rPr lang="es-VE" sz="1100" dirty="0" smtClean="0">
                <a:latin typeface="Verdana" panose="020B0604030504040204" pitchFamily="34" charset="0"/>
                <a:ea typeface="Verdana" panose="020B0604030504040204" pitchFamily="34" charset="0"/>
                <a:cs typeface="Verdana" panose="020B0604030504040204" pitchFamily="34" charset="0"/>
              </a:rPr>
              <a:t>compras </a:t>
            </a:r>
            <a:r>
              <a:rPr lang="es-VE" sz="1100" dirty="0">
                <a:latin typeface="Verdana" panose="020B0604030504040204" pitchFamily="34" charset="0"/>
                <a:ea typeface="Verdana" panose="020B0604030504040204" pitchFamily="34" charset="0"/>
                <a:cs typeface="Verdana" panose="020B0604030504040204" pitchFamily="34" charset="0"/>
              </a:rPr>
              <a:t>y comercialización.</a:t>
            </a:r>
            <a:endParaRPr lang="es-VE" sz="110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buFontTx/>
              <a:buChar char="-"/>
            </a:pPr>
            <a:r>
              <a:rPr lang="es-VE" sz="1100" dirty="0" smtClean="0">
                <a:latin typeface="Verdana" panose="020B0604030504040204" pitchFamily="34" charset="0"/>
                <a:ea typeface="Verdana" panose="020B0604030504040204" pitchFamily="34" charset="0"/>
                <a:cs typeface="Verdana" panose="020B0604030504040204" pitchFamily="34" charset="0"/>
              </a:rPr>
              <a:t>Administrar </a:t>
            </a:r>
            <a:r>
              <a:rPr lang="es-VE" sz="1100" dirty="0">
                <a:latin typeface="Verdana" panose="020B0604030504040204" pitchFamily="34" charset="0"/>
                <a:ea typeface="Verdana" panose="020B0604030504040204" pitchFamily="34" charset="0"/>
                <a:cs typeface="Verdana" panose="020B0604030504040204" pitchFamily="34" charset="0"/>
              </a:rPr>
              <a:t>adecuadamente sus inventarios y almacenes</a:t>
            </a:r>
            <a:r>
              <a:rPr lang="es-VE" sz="1100" dirty="0" smtClean="0">
                <a:latin typeface="Verdana" panose="020B0604030504040204" pitchFamily="34" charset="0"/>
                <a:ea typeface="Verdana" panose="020B0604030504040204" pitchFamily="34" charset="0"/>
                <a:cs typeface="Verdana" panose="020B0604030504040204" pitchFamily="34" charset="0"/>
              </a:rPr>
              <a:t>.</a:t>
            </a:r>
          </a:p>
          <a:p>
            <a:pPr marL="171450" indent="-171450">
              <a:buFontTx/>
              <a:buChar char="-"/>
            </a:pPr>
            <a:r>
              <a:rPr lang="es-VE" sz="1100" dirty="0" smtClean="0">
                <a:latin typeface="Verdana" panose="020B0604030504040204" pitchFamily="34" charset="0"/>
                <a:ea typeface="Verdana" panose="020B0604030504040204" pitchFamily="34" charset="0"/>
                <a:cs typeface="Verdana" panose="020B0604030504040204" pitchFamily="34" charset="0"/>
              </a:rPr>
              <a:t>Tomar </a:t>
            </a:r>
            <a:r>
              <a:rPr lang="es-VE" sz="1100" dirty="0">
                <a:latin typeface="Verdana" panose="020B0604030504040204" pitchFamily="34" charset="0"/>
                <a:ea typeface="Verdana" panose="020B0604030504040204" pitchFamily="34" charset="0"/>
                <a:cs typeface="Verdana" panose="020B0604030504040204" pitchFamily="34" charset="0"/>
              </a:rPr>
              <a:t>los pedidos de clientes a través de herramientas </a:t>
            </a:r>
            <a:r>
              <a:rPr lang="es-VE" sz="1100" dirty="0" smtClean="0">
                <a:latin typeface="Verdana" panose="020B0604030504040204" pitchFamily="34" charset="0"/>
                <a:ea typeface="Verdana" panose="020B0604030504040204" pitchFamily="34" charset="0"/>
                <a:cs typeface="Verdana" panose="020B0604030504040204" pitchFamily="34" charset="0"/>
              </a:rPr>
              <a:t>electrónicas. </a:t>
            </a:r>
          </a:p>
          <a:p>
            <a:pPr marL="171450" indent="-171450">
              <a:buFontTx/>
              <a:buChar char="-"/>
            </a:pPr>
            <a:r>
              <a:rPr lang="es-VE" sz="1100" dirty="0" smtClean="0">
                <a:latin typeface="Verdana" panose="020B0604030504040204" pitchFamily="34" charset="0"/>
                <a:ea typeface="Verdana" panose="020B0604030504040204" pitchFamily="34" charset="0"/>
                <a:cs typeface="Verdana" panose="020B0604030504040204" pitchFamily="34" charset="0"/>
              </a:rPr>
              <a:t>Manejar </a:t>
            </a:r>
            <a:r>
              <a:rPr lang="es-VE" sz="1100" dirty="0">
                <a:latin typeface="Verdana" panose="020B0604030504040204" pitchFamily="34" charset="0"/>
                <a:ea typeface="Verdana" panose="020B0604030504040204" pitchFamily="34" charset="0"/>
                <a:cs typeface="Verdana" panose="020B0604030504040204" pitchFamily="34" charset="0"/>
              </a:rPr>
              <a:t>un amplio  rango de indicadores de desempeño de sus modelos </a:t>
            </a:r>
            <a:r>
              <a:rPr lang="es-VE" sz="1100" dirty="0" smtClean="0">
                <a:latin typeface="Verdana" panose="020B0604030504040204" pitchFamily="34" charset="0"/>
                <a:ea typeface="Verdana" panose="020B0604030504040204" pitchFamily="34" charset="0"/>
                <a:cs typeface="Verdana" panose="020B0604030504040204" pitchFamily="34" charset="0"/>
              </a:rPr>
              <a:t>operativos.</a:t>
            </a:r>
          </a:p>
          <a:p>
            <a:pPr marL="171450" indent="-171450">
              <a:buFontTx/>
              <a:buChar char="-"/>
            </a:pPr>
            <a:r>
              <a:rPr lang="es-VE" sz="1100" dirty="0" smtClean="0">
                <a:latin typeface="Verdana" panose="020B0604030504040204" pitchFamily="34" charset="0"/>
                <a:ea typeface="Verdana" panose="020B0604030504040204" pitchFamily="34" charset="0"/>
                <a:cs typeface="Verdana" panose="020B0604030504040204" pitchFamily="34" charset="0"/>
              </a:rPr>
              <a:t>Responder </a:t>
            </a:r>
            <a:r>
              <a:rPr lang="es-VE" sz="1100" dirty="0">
                <a:latin typeface="Verdana" panose="020B0604030504040204" pitchFamily="34" charset="0"/>
                <a:ea typeface="Verdana" panose="020B0604030504040204" pitchFamily="34" charset="0"/>
                <a:cs typeface="Verdana" panose="020B0604030504040204" pitchFamily="34" charset="0"/>
              </a:rPr>
              <a:t>oportunamente a los requerimientos de importación, producción  y comercialización de sus </a:t>
            </a:r>
            <a:r>
              <a:rPr lang="es-VE" sz="1100" dirty="0" smtClean="0">
                <a:latin typeface="Verdana" panose="020B0604030504040204" pitchFamily="34" charset="0"/>
                <a:ea typeface="Verdana" panose="020B0604030504040204" pitchFamily="34" charset="0"/>
                <a:cs typeface="Verdana" panose="020B0604030504040204" pitchFamily="34" charset="0"/>
              </a:rPr>
              <a:t>productos.</a:t>
            </a:r>
          </a:p>
          <a:p>
            <a:endParaRPr lang="es-VE" sz="1100" b="1" dirty="0">
              <a:latin typeface="Verdana" panose="020B0604030504040204" pitchFamily="34" charset="0"/>
              <a:ea typeface="Verdana" panose="020B0604030504040204" pitchFamily="34" charset="0"/>
              <a:cs typeface="Verdana" panose="020B0604030504040204" pitchFamily="34" charset="0"/>
            </a:endParaRPr>
          </a:p>
          <a:p>
            <a:r>
              <a:rPr lang="es-VE" sz="1100" b="1" dirty="0" smtClean="0">
                <a:latin typeface="Verdana" panose="020B0604030504040204" pitchFamily="34" charset="0"/>
                <a:ea typeface="Verdana" panose="020B0604030504040204" pitchFamily="34" charset="0"/>
                <a:cs typeface="Verdana" panose="020B0604030504040204" pitchFamily="34" charset="0"/>
              </a:rPr>
              <a:t>Innovación </a:t>
            </a:r>
            <a:r>
              <a:rPr lang="es-VE" sz="1100" b="1" dirty="0">
                <a:latin typeface="Verdana" panose="020B0604030504040204" pitchFamily="34" charset="0"/>
                <a:ea typeface="Verdana" panose="020B0604030504040204" pitchFamily="34" charset="0"/>
                <a:cs typeface="Verdana" panose="020B0604030504040204" pitchFamily="34" charset="0"/>
              </a:rPr>
              <a:t>y Calidad de </a:t>
            </a:r>
            <a:r>
              <a:rPr lang="es-VE" sz="1100" b="1" dirty="0" smtClean="0">
                <a:latin typeface="Verdana" panose="020B0604030504040204" pitchFamily="34" charset="0"/>
                <a:ea typeface="Verdana" panose="020B0604030504040204" pitchFamily="34" charset="0"/>
                <a:cs typeface="Verdana" panose="020B0604030504040204" pitchFamily="34" charset="0"/>
              </a:rPr>
              <a:t>Productos</a:t>
            </a:r>
          </a:p>
          <a:p>
            <a:pPr marL="171450" indent="-171450">
              <a:buFontTx/>
              <a:buChar char="-"/>
            </a:pPr>
            <a:r>
              <a:rPr lang="es-VE" sz="1100" dirty="0" smtClean="0">
                <a:latin typeface="Verdana" panose="020B0604030504040204" pitchFamily="34" charset="0"/>
                <a:ea typeface="Verdana" panose="020B0604030504040204" pitchFamily="34" charset="0"/>
                <a:cs typeface="Verdana" panose="020B0604030504040204" pitchFamily="34" charset="0"/>
              </a:rPr>
              <a:t>Desarrollar </a:t>
            </a:r>
            <a:r>
              <a:rPr lang="es-VE" sz="1100" dirty="0">
                <a:latin typeface="Verdana" panose="020B0604030504040204" pitchFamily="34" charset="0"/>
                <a:ea typeface="Verdana" panose="020B0604030504040204" pitchFamily="34" charset="0"/>
                <a:cs typeface="Verdana" panose="020B0604030504040204" pitchFamily="34" charset="0"/>
              </a:rPr>
              <a:t>una cadena de valor optima que permita brindar un servicio de calidad a sus clientes. </a:t>
            </a:r>
            <a:endParaRPr lang="es-VE" sz="110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buFontTx/>
              <a:buChar char="-"/>
            </a:pPr>
            <a:r>
              <a:rPr lang="es-VE" sz="1100" dirty="0" smtClean="0">
                <a:latin typeface="Verdana" panose="020B0604030504040204" pitchFamily="34" charset="0"/>
                <a:ea typeface="Verdana" panose="020B0604030504040204" pitchFamily="34" charset="0"/>
                <a:cs typeface="Verdana" panose="020B0604030504040204" pitchFamily="34" charset="0"/>
              </a:rPr>
              <a:t>Expandir  </a:t>
            </a:r>
            <a:r>
              <a:rPr lang="es-VE" sz="1100" dirty="0">
                <a:latin typeface="Verdana" panose="020B0604030504040204" pitchFamily="34" charset="0"/>
                <a:ea typeface="Verdana" panose="020B0604030504040204" pitchFamily="34" charset="0"/>
                <a:cs typeface="Verdana" panose="020B0604030504040204" pitchFamily="34" charset="0"/>
              </a:rPr>
              <a:t>su ecosistema de clientes nacionales</a:t>
            </a:r>
            <a:endParaRPr lang="es-VE" sz="1100" dirty="0" smtClean="0">
              <a:latin typeface="Verdana" panose="020B0604030504040204" pitchFamily="34" charset="0"/>
              <a:ea typeface="Verdana" panose="020B0604030504040204" pitchFamily="34" charset="0"/>
              <a:cs typeface="Verdana" panose="020B0604030504040204" pitchFamily="34" charset="0"/>
            </a:endParaRPr>
          </a:p>
          <a:p>
            <a:pPr marL="171450" indent="-171450">
              <a:buFontTx/>
              <a:buChar char="-"/>
            </a:pPr>
            <a:r>
              <a:rPr lang="es-VE" sz="1100" dirty="0" smtClean="0">
                <a:latin typeface="Verdana" panose="020B0604030504040204" pitchFamily="34" charset="0"/>
                <a:ea typeface="Verdana" panose="020B0604030504040204" pitchFamily="34" charset="0"/>
                <a:cs typeface="Verdana" panose="020B0604030504040204" pitchFamily="34" charset="0"/>
              </a:rPr>
              <a:t>Realizar </a:t>
            </a:r>
            <a:r>
              <a:rPr lang="es-VE" sz="1100" dirty="0">
                <a:latin typeface="Verdana" panose="020B0604030504040204" pitchFamily="34" charset="0"/>
                <a:ea typeface="Verdana" panose="020B0604030504040204" pitchFamily="34" charset="0"/>
                <a:cs typeface="Verdana" panose="020B0604030504040204" pitchFamily="34" charset="0"/>
              </a:rPr>
              <a:t>una toma de decisión oportuna, a través de indicadores de gestión (reportes dentro del sistema) que permitan medir los procesos diarios de la organización.</a:t>
            </a:r>
            <a:endParaRPr lang="es-VE" sz="11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p:cNvSpPr txBox="1"/>
          <p:nvPr/>
        </p:nvSpPr>
        <p:spPr>
          <a:xfrm>
            <a:off x="6655176" y="3865615"/>
            <a:ext cx="1299977" cy="553998"/>
          </a:xfrm>
          <a:prstGeom prst="rect">
            <a:avLst/>
          </a:prstGeom>
          <a:noFill/>
        </p:spPr>
        <p:txBody>
          <a:bodyPr wrap="square" lIns="0" tIns="0" rIns="0" bIns="0" rtlCol="0">
            <a:spAutoFit/>
          </a:bodyPr>
          <a:lstStyle/>
          <a:p>
            <a:pPr algn="ctr">
              <a:spcBef>
                <a:spcPts val="600"/>
              </a:spcBef>
              <a:buSzPct val="100000"/>
            </a:pPr>
            <a:r>
              <a:rPr lang="es-VE" sz="1200" b="1" dirty="0" smtClean="0">
                <a:solidFill>
                  <a:srgbClr val="313131"/>
                </a:solidFill>
              </a:rPr>
              <a:t>Para los accionistas y colaboradores</a:t>
            </a:r>
          </a:p>
        </p:txBody>
      </p:sp>
      <p:pic>
        <p:nvPicPr>
          <p:cNvPr id="21" name="Picture 4" descr="Resultado de imagen para distribuidora nube azul"/>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757820" y="284249"/>
            <a:ext cx="1428750" cy="9048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Resultado de imagen para prolicor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60608" y="465522"/>
            <a:ext cx="1572343" cy="542330"/>
          </a:xfrm>
          <a:prstGeom prst="rect">
            <a:avLst/>
          </a:prstGeom>
          <a:noFill/>
          <a:extLst>
            <a:ext uri="{909E8E84-426E-40DD-AFC4-6F175D3DCCD1}">
              <a14:hiddenFill xmlns:a14="http://schemas.microsoft.com/office/drawing/2010/main">
                <a:solidFill>
                  <a:srgbClr val="FFFFFF"/>
                </a:solidFill>
              </a14:hiddenFill>
            </a:ext>
          </a:extLst>
        </p:spPr>
      </p:pic>
      <p:sp>
        <p:nvSpPr>
          <p:cNvPr id="24" name="Text Placeholder 5">
            <a:hlinkClick r:id="rId6"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36" name="Text Placeholder 5">
            <a:hlinkClick r:id="rId7"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Nuestro</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a:t>
            </a: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Entendimiento</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37" name="Text Placeholder 5">
            <a:hlinkClick r:id="rId8"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38" name="Text Placeholder 5">
            <a:hlinkClick r:id="rId8"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9" name="Text Placeholder 5">
            <a:hlinkClick r:id="rId8"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0" name="Text Placeholder 5">
            <a:hlinkClick r:id="rId8"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1" name="Text Placeholder 5">
            <a:hlinkClick r:id="rId8"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2" name="Text Placeholder 5">
            <a:hlinkClick r:id="rId8"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3" name="Text Placeholder 5">
            <a:hlinkClick r:id="rId8"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335234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Objetivos, Alcance y Descripción de los Servicios</a:t>
            </a:r>
            <a:endParaRPr lang="es-VE" dirty="0">
              <a:effectLst>
                <a:outerShdw blurRad="38100" dist="38100" dir="2700000" algn="tl">
                  <a:srgbClr val="000000">
                    <a:alpha val="43137"/>
                  </a:srgbClr>
                </a:outerShdw>
              </a:effectLst>
            </a:endParaRPr>
          </a:p>
        </p:txBody>
      </p:sp>
      <p:grpSp>
        <p:nvGrpSpPr>
          <p:cNvPr id="75" name="Group 74"/>
          <p:cNvGrpSpPr/>
          <p:nvPr/>
        </p:nvGrpSpPr>
        <p:grpSpPr>
          <a:xfrm>
            <a:off x="469901" y="1505472"/>
            <a:ext cx="9163050" cy="764564"/>
            <a:chOff x="1188490" y="2111690"/>
            <a:chExt cx="7416000" cy="764564"/>
          </a:xfrm>
        </p:grpSpPr>
        <p:sp>
          <p:nvSpPr>
            <p:cNvPr id="76" name="TextBox 75"/>
            <p:cNvSpPr txBox="1"/>
            <p:nvPr/>
          </p:nvSpPr>
          <p:spPr>
            <a:xfrm>
              <a:off x="1188490" y="2137590"/>
              <a:ext cx="7416000" cy="738664"/>
            </a:xfrm>
            <a:prstGeom prst="rect">
              <a:avLst/>
            </a:prstGeom>
            <a:noFill/>
          </p:spPr>
          <p:txBody>
            <a:bodyPr wrap="square" rtlCol="0">
              <a:spAutoFit/>
            </a:bodyPr>
            <a:lstStyle/>
            <a:p>
              <a:pPr algn="just"/>
              <a:r>
                <a:rPr lang="es-VE" sz="14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El objetivo de la siguiente propuesta es desarrollar los </a:t>
              </a:r>
              <a:r>
                <a:rPr lang="es-VE" sz="1400" dirty="0" err="1" smtClean="0">
                  <a:solidFill>
                    <a:srgbClr val="313131"/>
                  </a:solidFill>
                  <a:latin typeface="Verdana" panose="020B0604030504040204" pitchFamily="34" charset="0"/>
                  <a:ea typeface="Verdana" panose="020B0604030504040204" pitchFamily="34" charset="0"/>
                  <a:cs typeface="Verdana" panose="020B0604030504040204" pitchFamily="34" charset="0"/>
                </a:rPr>
                <a:t>Add-Ons</a:t>
              </a:r>
              <a:r>
                <a:rPr lang="es-VE" sz="1400" dirty="0" smtClean="0">
                  <a:solidFill>
                    <a:srgbClr val="313131"/>
                  </a:solidFill>
                  <a:latin typeface="Verdana" panose="020B0604030504040204" pitchFamily="34" charset="0"/>
                  <a:ea typeface="Verdana" panose="020B0604030504040204" pitchFamily="34" charset="0"/>
                  <a:cs typeface="Verdana" panose="020B0604030504040204" pitchFamily="34" charset="0"/>
                </a:rPr>
                <a:t> para: conciliación bancaria, pagos masivos, replicación de data, operaciones contables e interfaces de integración para Pto de Venta y Nómina.</a:t>
              </a:r>
              <a:endPar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77" name="Rectangle 76"/>
            <p:cNvSpPr/>
            <p:nvPr/>
          </p:nvSpPr>
          <p:spPr>
            <a:xfrm>
              <a:off x="1188490" y="2111690"/>
              <a:ext cx="7416000" cy="546624"/>
            </a:xfrm>
            <a:prstGeom prst="rect">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78" name="Content Placeholder 7"/>
          <p:cNvSpPr txBox="1">
            <a:spLocks/>
          </p:cNvSpPr>
          <p:nvPr/>
        </p:nvSpPr>
        <p:spPr>
          <a:xfrm>
            <a:off x="430782" y="1139891"/>
            <a:ext cx="3853186" cy="330636"/>
          </a:xfrm>
          <a:prstGeom prst="rect">
            <a:avLst/>
          </a:prstGeom>
        </p:spPr>
        <p:txBody>
          <a:bodyPr lIns="36000" rIns="36000"/>
          <a:lstStyle>
            <a:defPPr>
              <a:defRPr lang="en-US"/>
            </a:defPPr>
            <a:lvl1pPr indent="0">
              <a:spcBef>
                <a:spcPts val="1200"/>
              </a:spcBef>
              <a:buFont typeface="Arial" pitchFamily="34" charset="0"/>
              <a:buNone/>
              <a:defRPr sz="1200" b="1">
                <a:solidFill>
                  <a:schemeClr val="accent1"/>
                </a:solidFill>
              </a:defRPr>
            </a:lvl1pPr>
            <a:lvl2pPr marL="266700" indent="-266700">
              <a:spcBef>
                <a:spcPts val="1200"/>
              </a:spcBef>
              <a:buFont typeface="Arial" pitchFamily="34" charset="0"/>
              <a:buChar char="•"/>
              <a:defRPr>
                <a:solidFill>
                  <a:schemeClr val="tx2"/>
                </a:solidFill>
              </a:defRPr>
            </a:lvl2pPr>
            <a:lvl3pPr marL="266700" indent="-266700">
              <a:spcBef>
                <a:spcPts val="1200"/>
              </a:spcBef>
              <a:buFont typeface="Arial" pitchFamily="34" charset="0"/>
              <a:buChar char="•"/>
              <a:defRPr i="1">
                <a:solidFill>
                  <a:schemeClr val="tx2"/>
                </a:solidFill>
              </a:defRPr>
            </a:lvl3pPr>
            <a:lvl4pPr marL="539750" indent="-273050">
              <a:spcBef>
                <a:spcPts val="1200"/>
              </a:spcBef>
              <a:buFont typeface="Arial" pitchFamily="34" charset="0"/>
              <a:buChar char="−"/>
              <a:defRPr>
                <a:solidFill>
                  <a:schemeClr val="tx2"/>
                </a:solidFill>
              </a:defRPr>
            </a:lvl4pPr>
            <a:lvl5pPr marL="806450" indent="-266700">
              <a:spcBef>
                <a:spcPts val="1200"/>
              </a:spcBef>
              <a:buFont typeface="Arial" pitchFamily="34" charset="0"/>
              <a:buChar char="−"/>
              <a:defRPr>
                <a:solidFill>
                  <a:schemeClr val="tx2"/>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VE" sz="1400" dirty="0" smtClean="0">
                <a:solidFill>
                  <a:srgbClr val="86BC25"/>
                </a:solidFill>
                <a:latin typeface="Verdana" panose="020B0604030504040204" pitchFamily="34" charset="0"/>
                <a:ea typeface="Verdana" panose="020B0604030504040204" pitchFamily="34" charset="0"/>
                <a:cs typeface="Verdana" panose="020B0604030504040204" pitchFamily="34" charset="0"/>
              </a:rPr>
              <a:t>Objetivo general</a:t>
            </a:r>
            <a:endParaRPr lang="es-VE" sz="1400"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2" name="Group 21"/>
          <p:cNvGrpSpPr/>
          <p:nvPr/>
        </p:nvGrpSpPr>
        <p:grpSpPr>
          <a:xfrm>
            <a:off x="469901" y="2459954"/>
            <a:ext cx="9163050" cy="2754224"/>
            <a:chOff x="1188490" y="2111690"/>
            <a:chExt cx="7416000" cy="931634"/>
          </a:xfrm>
        </p:grpSpPr>
        <p:sp>
          <p:nvSpPr>
            <p:cNvPr id="23" name="TextBox 22"/>
            <p:cNvSpPr txBox="1"/>
            <p:nvPr/>
          </p:nvSpPr>
          <p:spPr>
            <a:xfrm>
              <a:off x="1188490" y="2137590"/>
              <a:ext cx="7416000" cy="905734"/>
            </a:xfrm>
            <a:prstGeom prst="rect">
              <a:avLst/>
            </a:prstGeom>
            <a:noFill/>
          </p:spPr>
          <p:txBody>
            <a:bodyPr wrap="square" rtlCol="0">
              <a:spAutoFit/>
            </a:bodyPr>
            <a:lstStyle/>
            <a:p>
              <a:pPr algn="just">
                <a:spcBef>
                  <a:spcPts val="0"/>
                </a:spcBef>
              </a:pPr>
              <a:r>
                <a:rPr lang="es-ES" sz="1400" dirty="0">
                  <a:latin typeface="Verdana" panose="020B0604030504040204" pitchFamily="34" charset="0"/>
                  <a:ea typeface="Verdana" panose="020B0604030504040204" pitchFamily="34" charset="0"/>
                  <a:cs typeface="Verdana" panose="020B0604030504040204" pitchFamily="34" charset="0"/>
                </a:rPr>
                <a:t>De acuerdo con la información suministrada por nuestro cliente, los alcances a cumplir en el proyecto están delimitados por los requisitos a desarrollar, los cuales se listan a continuación, sin embargo es importante mencionar que éstos han sido estimados con un Orden de Magnitud Clase V, dada la poca definición del proyecto</a:t>
              </a:r>
              <a:r>
                <a:rPr lang="es-ES" sz="1400" dirty="0" smtClean="0">
                  <a:latin typeface="Verdana" panose="020B0604030504040204" pitchFamily="34" charset="0"/>
                  <a:ea typeface="Verdana" panose="020B0604030504040204" pitchFamily="34" charset="0"/>
                  <a:cs typeface="Verdana" panose="020B0604030504040204" pitchFamily="34" charset="0"/>
                </a:rPr>
                <a:t>.</a:t>
              </a:r>
            </a:p>
            <a:p>
              <a:pPr algn="just">
                <a:spcBef>
                  <a:spcPts val="0"/>
                </a:spcBef>
              </a:pPr>
              <a:endParaRPr lang="es-ES" sz="1400" dirty="0">
                <a:latin typeface="Verdana" panose="020B0604030504040204" pitchFamily="34" charset="0"/>
                <a:ea typeface="Verdana" panose="020B0604030504040204" pitchFamily="34" charset="0"/>
                <a:cs typeface="Verdana" panose="020B0604030504040204" pitchFamily="34" charset="0"/>
              </a:endParaRPr>
            </a:p>
            <a:p>
              <a:pPr algn="just">
                <a:spcBef>
                  <a:spcPts val="0"/>
                </a:spcBef>
              </a:pPr>
              <a:r>
                <a:rPr lang="es-ES" sz="1400" dirty="0">
                  <a:latin typeface="Verdana" panose="020B0604030504040204" pitchFamily="34" charset="0"/>
                  <a:ea typeface="Verdana" panose="020B0604030504040204" pitchFamily="34" charset="0"/>
                  <a:cs typeface="Verdana" panose="020B0604030504040204" pitchFamily="34" charset="0"/>
                </a:rPr>
                <a:t>El Orden de Magnitud Clase V se utiliza cuando a pesar de haber identificado una serie de requerimientos, se considera que la probabilidad de identificación de nuevos requerimientos o de variación de requerimientos existentes es elevada. A este tipo de estimado se le asigna un factor de 10% de posible variación por arriba o por debajo de la estimación inicial. Después de haber realizado el levantamiento y análisis de la información, se modificará la presente propuesta de ser necesario o en su defecto, se crearán controles de cambio para manejar los nuevos alcances.</a:t>
              </a:r>
              <a:endParaRPr lang="es-VE" sz="1300" dirty="0">
                <a:latin typeface="Verdana" panose="020B0604030504040204" pitchFamily="34" charset="0"/>
                <a:ea typeface="Verdana" panose="020B0604030504040204" pitchFamily="34" charset="0"/>
                <a:cs typeface="Verdana" panose="020B0604030504040204" pitchFamily="34" charset="0"/>
              </a:endParaRPr>
            </a:p>
            <a:p>
              <a:pPr algn="just"/>
              <a:endParaRPr lang="es-VE" sz="1400" dirty="0">
                <a:solidFill>
                  <a:srgbClr val="313131"/>
                </a:solidFill>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1188490" y="2111690"/>
              <a:ext cx="7416000" cy="876837"/>
            </a:xfrm>
            <a:prstGeom prst="rect">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5" name="Content Placeholder 7"/>
          <p:cNvSpPr txBox="1">
            <a:spLocks/>
          </p:cNvSpPr>
          <p:nvPr/>
        </p:nvSpPr>
        <p:spPr>
          <a:xfrm>
            <a:off x="430782" y="2094373"/>
            <a:ext cx="3853186" cy="330636"/>
          </a:xfrm>
          <a:prstGeom prst="rect">
            <a:avLst/>
          </a:prstGeom>
        </p:spPr>
        <p:txBody>
          <a:bodyPr lIns="36000" rIns="36000"/>
          <a:lstStyle>
            <a:defPPr>
              <a:defRPr lang="en-US"/>
            </a:defPPr>
            <a:lvl1pPr indent="0">
              <a:spcBef>
                <a:spcPts val="1200"/>
              </a:spcBef>
              <a:buFont typeface="Arial" pitchFamily="34" charset="0"/>
              <a:buNone/>
              <a:defRPr sz="1200" b="1">
                <a:solidFill>
                  <a:schemeClr val="accent1"/>
                </a:solidFill>
              </a:defRPr>
            </a:lvl1pPr>
            <a:lvl2pPr marL="266700" indent="-266700">
              <a:spcBef>
                <a:spcPts val="1200"/>
              </a:spcBef>
              <a:buFont typeface="Arial" pitchFamily="34" charset="0"/>
              <a:buChar char="•"/>
              <a:defRPr>
                <a:solidFill>
                  <a:schemeClr val="tx2"/>
                </a:solidFill>
              </a:defRPr>
            </a:lvl2pPr>
            <a:lvl3pPr marL="266700" indent="-266700">
              <a:spcBef>
                <a:spcPts val="1200"/>
              </a:spcBef>
              <a:buFont typeface="Arial" pitchFamily="34" charset="0"/>
              <a:buChar char="•"/>
              <a:defRPr i="1">
                <a:solidFill>
                  <a:schemeClr val="tx2"/>
                </a:solidFill>
              </a:defRPr>
            </a:lvl3pPr>
            <a:lvl4pPr marL="539750" indent="-273050">
              <a:spcBef>
                <a:spcPts val="1200"/>
              </a:spcBef>
              <a:buFont typeface="Arial" pitchFamily="34" charset="0"/>
              <a:buChar char="−"/>
              <a:defRPr>
                <a:solidFill>
                  <a:schemeClr val="tx2"/>
                </a:solidFill>
              </a:defRPr>
            </a:lvl4pPr>
            <a:lvl5pPr marL="806450" indent="-266700">
              <a:spcBef>
                <a:spcPts val="1200"/>
              </a:spcBef>
              <a:buFont typeface="Arial" pitchFamily="34" charset="0"/>
              <a:buChar char="−"/>
              <a:defRPr>
                <a:solidFill>
                  <a:schemeClr val="tx2"/>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VE" sz="1400" dirty="0" smtClean="0">
                <a:solidFill>
                  <a:srgbClr val="86BC25"/>
                </a:solidFill>
                <a:latin typeface="Verdana" panose="020B0604030504040204" pitchFamily="34" charset="0"/>
                <a:ea typeface="Verdana" panose="020B0604030504040204" pitchFamily="34" charset="0"/>
                <a:cs typeface="Verdana" panose="020B0604030504040204" pitchFamily="34" charset="0"/>
              </a:rPr>
              <a:t>Alcance</a:t>
            </a:r>
            <a:endParaRPr lang="es-VE" sz="1400"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26" name="Text Placeholder 3"/>
          <p:cNvSpPr>
            <a:spLocks noGrp="1"/>
          </p:cNvSpPr>
          <p:nvPr>
            <p:ph type="body" sz="quarter" idx="13"/>
          </p:nvPr>
        </p:nvSpPr>
        <p:spPr>
          <a:xfrm>
            <a:off x="469901" y="736688"/>
            <a:ext cx="9163050" cy="757255"/>
          </a:xfrm>
        </p:spPr>
        <p:txBody>
          <a:bodyPr/>
          <a:lstStyle/>
          <a:p>
            <a:r>
              <a:rPr lang="es-VE" dirty="0" smtClean="0"/>
              <a:t>Objetivo general, alcance y consideraciones</a:t>
            </a:r>
            <a:endParaRPr lang="es-VE" dirty="0"/>
          </a:p>
        </p:txBody>
      </p:sp>
      <p:grpSp>
        <p:nvGrpSpPr>
          <p:cNvPr id="27" name="Group 26"/>
          <p:cNvGrpSpPr/>
          <p:nvPr/>
        </p:nvGrpSpPr>
        <p:grpSpPr>
          <a:xfrm>
            <a:off x="469901" y="5393338"/>
            <a:ext cx="9163050" cy="790464"/>
            <a:chOff x="1188490" y="2111690"/>
            <a:chExt cx="7416000" cy="790464"/>
          </a:xfrm>
        </p:grpSpPr>
        <p:sp>
          <p:nvSpPr>
            <p:cNvPr id="28" name="TextBox 27"/>
            <p:cNvSpPr txBox="1"/>
            <p:nvPr/>
          </p:nvSpPr>
          <p:spPr>
            <a:xfrm>
              <a:off x="1188490" y="2137590"/>
              <a:ext cx="7416000" cy="738664"/>
            </a:xfrm>
            <a:prstGeom prst="rect">
              <a:avLst/>
            </a:prstGeom>
            <a:noFill/>
          </p:spPr>
          <p:txBody>
            <a:bodyPr wrap="square" rtlCol="0">
              <a:spAutoFit/>
            </a:bodyPr>
            <a:lstStyle/>
            <a:p>
              <a:pPr algn="just">
                <a:buClr>
                  <a:schemeClr val="accent2">
                    <a:lumMod val="60000"/>
                    <a:lumOff val="40000"/>
                  </a:schemeClr>
                </a:buClr>
              </a:pPr>
              <a:r>
                <a:rPr lang="es-VE" sz="1400" dirty="0">
                  <a:latin typeface="Verdana" panose="020B0604030504040204" pitchFamily="34" charset="0"/>
                  <a:ea typeface="Verdana" panose="020B0604030504040204" pitchFamily="34" charset="0"/>
                  <a:cs typeface="Verdana" panose="020B0604030504040204" pitchFamily="34" charset="0"/>
                </a:rPr>
                <a:t>Los desarrollos contemplados en el alcance pueden diferir dependiendo del escenario elegido por el cliente. Existen </a:t>
              </a:r>
              <a:r>
                <a:rPr lang="es-VE" sz="1400" dirty="0" err="1">
                  <a:latin typeface="Verdana" panose="020B0604030504040204" pitchFamily="34" charset="0"/>
                  <a:ea typeface="Verdana" panose="020B0604030504040204" pitchFamily="34" charset="0"/>
                  <a:cs typeface="Verdana" panose="020B0604030504040204" pitchFamily="34" charset="0"/>
                </a:rPr>
                <a:t>Add-Ons</a:t>
              </a:r>
              <a:r>
                <a:rPr lang="es-VE" sz="1400" dirty="0">
                  <a:latin typeface="Verdana" panose="020B0604030504040204" pitchFamily="34" charset="0"/>
                  <a:ea typeface="Verdana" panose="020B0604030504040204" pitchFamily="34" charset="0"/>
                  <a:cs typeface="Verdana" panose="020B0604030504040204" pitchFamily="34" charset="0"/>
                </a:rPr>
                <a:t> mandatorios independientemente del escenario escogido, </a:t>
              </a:r>
              <a:r>
                <a:rPr lang="es-VE" sz="1400" dirty="0" smtClean="0">
                  <a:latin typeface="Verdana" panose="020B0604030504040204" pitchFamily="34" charset="0"/>
                  <a:ea typeface="Verdana" panose="020B0604030504040204" pitchFamily="34" charset="0"/>
                  <a:cs typeface="Verdana" panose="020B0604030504040204" pitchFamily="34" charset="0"/>
                </a:rPr>
                <a:t>aún así, diferentes desarrollos varían acorde al escenario.</a:t>
              </a:r>
              <a:endParaRPr lang="es-VE" sz="1400" dirty="0">
                <a:latin typeface="Verdana" panose="020B0604030504040204" pitchFamily="34" charset="0"/>
                <a:ea typeface="Verdana" panose="020B0604030504040204" pitchFamily="34" charset="0"/>
                <a:cs typeface="Verdana" panose="020B0604030504040204" pitchFamily="34" charset="0"/>
              </a:endParaRPr>
            </a:p>
          </p:txBody>
        </p:sp>
        <p:sp>
          <p:nvSpPr>
            <p:cNvPr id="29" name="Rectangle 28"/>
            <p:cNvSpPr/>
            <p:nvPr/>
          </p:nvSpPr>
          <p:spPr>
            <a:xfrm>
              <a:off x="1188490" y="2111690"/>
              <a:ext cx="7416000" cy="790464"/>
            </a:xfrm>
            <a:prstGeom prst="rect">
              <a:avLst/>
            </a:prstGeom>
            <a:noFill/>
            <a:ln w="31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30" name="Content Placeholder 7"/>
          <p:cNvSpPr txBox="1">
            <a:spLocks/>
          </p:cNvSpPr>
          <p:nvPr/>
        </p:nvSpPr>
        <p:spPr>
          <a:xfrm>
            <a:off x="430782" y="5052180"/>
            <a:ext cx="3853186" cy="330636"/>
          </a:xfrm>
          <a:prstGeom prst="rect">
            <a:avLst/>
          </a:prstGeom>
        </p:spPr>
        <p:txBody>
          <a:bodyPr lIns="36000" rIns="36000"/>
          <a:lstStyle>
            <a:defPPr>
              <a:defRPr lang="en-US"/>
            </a:defPPr>
            <a:lvl1pPr indent="0">
              <a:spcBef>
                <a:spcPts val="1200"/>
              </a:spcBef>
              <a:buFont typeface="Arial" pitchFamily="34" charset="0"/>
              <a:buNone/>
              <a:defRPr sz="1200" b="1">
                <a:solidFill>
                  <a:schemeClr val="accent1"/>
                </a:solidFill>
              </a:defRPr>
            </a:lvl1pPr>
            <a:lvl2pPr marL="266700" indent="-266700">
              <a:spcBef>
                <a:spcPts val="1200"/>
              </a:spcBef>
              <a:buFont typeface="Arial" pitchFamily="34" charset="0"/>
              <a:buChar char="•"/>
              <a:defRPr>
                <a:solidFill>
                  <a:schemeClr val="tx2"/>
                </a:solidFill>
              </a:defRPr>
            </a:lvl2pPr>
            <a:lvl3pPr marL="266700" indent="-266700">
              <a:spcBef>
                <a:spcPts val="1200"/>
              </a:spcBef>
              <a:buFont typeface="Arial" pitchFamily="34" charset="0"/>
              <a:buChar char="•"/>
              <a:defRPr i="1">
                <a:solidFill>
                  <a:schemeClr val="tx2"/>
                </a:solidFill>
              </a:defRPr>
            </a:lvl3pPr>
            <a:lvl4pPr marL="539750" indent="-273050">
              <a:spcBef>
                <a:spcPts val="1200"/>
              </a:spcBef>
              <a:buFont typeface="Arial" pitchFamily="34" charset="0"/>
              <a:buChar char="−"/>
              <a:defRPr>
                <a:solidFill>
                  <a:schemeClr val="tx2"/>
                </a:solidFill>
              </a:defRPr>
            </a:lvl4pPr>
            <a:lvl5pPr marL="806450" indent="-266700">
              <a:spcBef>
                <a:spcPts val="1200"/>
              </a:spcBef>
              <a:buFont typeface="Arial" pitchFamily="34" charset="0"/>
              <a:buChar char="−"/>
              <a:defRPr>
                <a:solidFill>
                  <a:schemeClr val="tx2"/>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s-VE" sz="1400" dirty="0" smtClean="0">
                <a:solidFill>
                  <a:srgbClr val="86BC25"/>
                </a:solidFill>
                <a:latin typeface="Verdana" panose="020B0604030504040204" pitchFamily="34" charset="0"/>
                <a:ea typeface="Verdana" panose="020B0604030504040204" pitchFamily="34" charset="0"/>
                <a:cs typeface="Verdana" panose="020B0604030504040204" pitchFamily="34" charset="0"/>
              </a:rPr>
              <a:t>Consideraciones</a:t>
            </a:r>
            <a:endParaRPr lang="es-VE" sz="1400" dirty="0">
              <a:solidFill>
                <a:srgbClr val="86BC25"/>
              </a:solidFill>
              <a:latin typeface="Verdana" panose="020B0604030504040204" pitchFamily="34" charset="0"/>
              <a:ea typeface="Verdana" panose="020B0604030504040204" pitchFamily="34" charset="0"/>
              <a:cs typeface="Verdana" panose="020B0604030504040204" pitchFamily="34" charset="0"/>
            </a:endParaRPr>
          </a:p>
        </p:txBody>
      </p:sp>
      <p:sp>
        <p:nvSpPr>
          <p:cNvPr id="40"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Antecedentes</a:t>
            </a:r>
            <a:r>
              <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rPr>
              <a:t>	</a:t>
            </a:r>
          </a:p>
        </p:txBody>
      </p:sp>
      <p:sp>
        <p:nvSpPr>
          <p:cNvPr id="41"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2"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86BC25"/>
                </a:solidFill>
                <a:latin typeface="Verdana"/>
              </a:rPr>
              <a:t>Objetivos</a:t>
            </a:r>
            <a:r>
              <a:rPr lang="en-US" sz="1100" dirty="0" smtClean="0">
                <a:solidFill>
                  <a:srgbClr val="86BC25"/>
                </a:solidFill>
                <a:latin typeface="Verdana"/>
              </a:rPr>
              <a:t>, </a:t>
            </a:r>
            <a:r>
              <a:rPr lang="en-US" sz="1100" dirty="0" err="1" smtClean="0">
                <a:solidFill>
                  <a:srgbClr val="86BC25"/>
                </a:solidFill>
                <a:latin typeface="Verdana"/>
              </a:rPr>
              <a:t>Alcance</a:t>
            </a:r>
            <a:r>
              <a:rPr lang="en-US" sz="1100" dirty="0" smtClean="0">
                <a:solidFill>
                  <a:srgbClr val="86BC25"/>
                </a:solidFill>
                <a:latin typeface="Verdana"/>
              </a:rPr>
              <a:t> y </a:t>
            </a:r>
            <a:r>
              <a:rPr lang="en-US" sz="1100" dirty="0" err="1" smtClean="0">
                <a:solidFill>
                  <a:srgbClr val="86BC25"/>
                </a:solidFill>
                <a:latin typeface="Verdana"/>
              </a:rPr>
              <a:t>Descripción</a:t>
            </a:r>
            <a:r>
              <a:rPr lang="en-US" sz="1100" dirty="0" smtClean="0">
                <a:solidFill>
                  <a:srgbClr val="86BC25"/>
                </a:solidFill>
                <a:latin typeface="Verdana"/>
              </a:rPr>
              <a:t> de </a:t>
            </a:r>
            <a:r>
              <a:rPr lang="en-US" sz="1100" dirty="0" err="1" smtClean="0">
                <a:solidFill>
                  <a:srgbClr val="86BC25"/>
                </a:solidFill>
                <a:latin typeface="Verdana"/>
              </a:rPr>
              <a:t>los</a:t>
            </a:r>
            <a:r>
              <a:rPr lang="en-US" sz="1100" dirty="0" smtClean="0">
                <a:solidFill>
                  <a:srgbClr val="86BC25"/>
                </a:solidFill>
                <a:latin typeface="Verdana"/>
              </a:rPr>
              <a:t> </a:t>
            </a:r>
            <a:r>
              <a:rPr lang="en-US" sz="1100" dirty="0" err="1" smtClean="0">
                <a:solidFill>
                  <a:srgbClr val="86BC25"/>
                </a:solidFill>
                <a:latin typeface="Verdana"/>
              </a:rPr>
              <a:t>Servicios</a:t>
            </a:r>
            <a:endParaRPr lang="en-US" sz="1100" dirty="0" smtClean="0">
              <a:solidFill>
                <a:srgbClr val="86BC25"/>
              </a:solidFill>
              <a:latin typeface="Verdana"/>
            </a:endParaRPr>
          </a:p>
        </p:txBody>
      </p:sp>
      <p:sp>
        <p:nvSpPr>
          <p:cNvPr id="43"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4"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45"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6"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7"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48"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2430242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Objetivos, Alcance y Descripción de los Servicios</a:t>
            </a:r>
            <a:endParaRPr lang="es-VE" dirty="0">
              <a:effectLst>
                <a:outerShdw blurRad="38100" dist="38100" dir="2700000" algn="tl">
                  <a:srgbClr val="000000">
                    <a:alpha val="43137"/>
                  </a:srgbClr>
                </a:outerShdw>
              </a:effectLst>
            </a:endParaRPr>
          </a:p>
        </p:txBody>
      </p:sp>
      <p:sp>
        <p:nvSpPr>
          <p:cNvPr id="26" name="Text Placeholder 3"/>
          <p:cNvSpPr>
            <a:spLocks noGrp="1"/>
          </p:cNvSpPr>
          <p:nvPr>
            <p:ph type="body" sz="quarter" idx="13"/>
          </p:nvPr>
        </p:nvSpPr>
        <p:spPr>
          <a:xfrm>
            <a:off x="469901" y="736688"/>
            <a:ext cx="9163050" cy="757255"/>
          </a:xfrm>
        </p:spPr>
        <p:txBody>
          <a:bodyPr/>
          <a:lstStyle/>
          <a:p>
            <a:r>
              <a:rPr lang="es-VE" dirty="0" smtClean="0"/>
              <a:t>Detalle de desarrollos contemplados en el alcance</a:t>
            </a:r>
            <a:endParaRPr lang="es-VE" dirty="0"/>
          </a:p>
        </p:txBody>
      </p:sp>
      <p:sp>
        <p:nvSpPr>
          <p:cNvPr id="27" name="Text Placeholder 24"/>
          <p:cNvSpPr txBox="1">
            <a:spLocks/>
          </p:cNvSpPr>
          <p:nvPr/>
        </p:nvSpPr>
        <p:spPr>
          <a:xfrm>
            <a:off x="469901" y="1206891"/>
            <a:ext cx="9163050" cy="926709"/>
          </a:xfrm>
          <a:prstGeom prst="rect">
            <a:avLst/>
          </a:prstGeom>
        </p:spPr>
        <p:txBody>
          <a:bodyPr vert="horz" lIns="0" tIns="0" rIns="0" bIns="0" rtlCol="0">
            <a:noAutofit/>
          </a:bodyPr>
          <a:lstStyle>
            <a:lvl1pPr marL="0" indent="0" algn="l" defTabSz="1219170" rtl="0" eaLnBrk="1" latinLnBrk="0" hangingPunct="1">
              <a:spcBef>
                <a:spcPts val="600"/>
              </a:spcBef>
              <a:spcAft>
                <a:spcPts val="600"/>
              </a:spcAft>
              <a:buSzPct val="100000"/>
              <a:buFont typeface="Arial" panose="020B0604020202020204" pitchFamily="34" charset="0"/>
              <a:buNone/>
              <a:defRPr sz="2000" b="0" kern="1200">
                <a:solidFill>
                  <a:srgbClr val="575757"/>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defRPr lang="en-US" sz="1200" b="1" kern="1200" dirty="0" smtClean="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algn="just">
              <a:buClr>
                <a:schemeClr val="accent2">
                  <a:lumMod val="60000"/>
                  <a:lumOff val="40000"/>
                </a:schemeClr>
              </a:buClr>
            </a:pPr>
            <a:r>
              <a:rPr lang="es-VE" sz="1400" dirty="0">
                <a:solidFill>
                  <a:schemeClr val="tx1"/>
                </a:solidFill>
                <a:latin typeface="Verdana" panose="020B0604030504040204" pitchFamily="34" charset="0"/>
                <a:ea typeface="Verdana" panose="020B0604030504040204" pitchFamily="34" charset="0"/>
                <a:cs typeface="Verdana" panose="020B0604030504040204" pitchFamily="34" charset="0"/>
              </a:rPr>
              <a:t>El </a:t>
            </a:r>
            <a:r>
              <a:rPr lang="es-VE" sz="14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detalle de costos por cada desarrollo </a:t>
            </a:r>
            <a:r>
              <a:rPr lang="es-VE" sz="1400" dirty="0">
                <a:solidFill>
                  <a:schemeClr val="tx1"/>
                </a:solidFill>
                <a:latin typeface="Verdana" panose="020B0604030504040204" pitchFamily="34" charset="0"/>
                <a:ea typeface="Verdana" panose="020B0604030504040204" pitchFamily="34" charset="0"/>
                <a:cs typeface="Verdana" panose="020B0604030504040204" pitchFamily="34" charset="0"/>
              </a:rPr>
              <a:t>lo podrá encontrar en el siguiente recuadro:</a:t>
            </a:r>
          </a:p>
          <a:p>
            <a:endParaRPr lang="en-US" dirty="0">
              <a:solidFill>
                <a:schemeClr val="bg2">
                  <a:lumMod val="50000"/>
                </a:schemeClr>
              </a:solidFill>
              <a:latin typeface="Verdana" panose="020B0604030504040204" pitchFamily="34" charset="0"/>
              <a:ea typeface="Verdana" panose="020B0604030504040204" pitchFamily="34" charset="0"/>
            </a:endParaRPr>
          </a:p>
        </p:txBody>
      </p:sp>
      <p:graphicFrame>
        <p:nvGraphicFramePr>
          <p:cNvPr id="28" name="Content Placeholder 6"/>
          <p:cNvGraphicFramePr>
            <a:graphicFrameLocks/>
          </p:cNvGraphicFramePr>
          <p:nvPr>
            <p:extLst>
              <p:ext uri="{D42A27DB-BD31-4B8C-83A1-F6EECF244321}">
                <p14:modId xmlns:p14="http://schemas.microsoft.com/office/powerpoint/2010/main" val="2679153616"/>
              </p:ext>
            </p:extLst>
          </p:nvPr>
        </p:nvGraphicFramePr>
        <p:xfrm>
          <a:off x="469901" y="1604409"/>
          <a:ext cx="9071263" cy="4505112"/>
        </p:xfrm>
        <a:graphic>
          <a:graphicData uri="http://schemas.openxmlformats.org/drawingml/2006/table">
            <a:tbl>
              <a:tblPr firstRow="1" bandRow="1">
                <a:tableStyleId>{5C22544A-7EE6-4342-B048-85BDC9FD1C3A}</a:tableStyleId>
              </a:tblPr>
              <a:tblGrid>
                <a:gridCol w="6694165">
                  <a:extLst>
                    <a:ext uri="{9D8B030D-6E8A-4147-A177-3AD203B41FA5}">
                      <a16:colId xmlns:a16="http://schemas.microsoft.com/office/drawing/2014/main" val="20000"/>
                    </a:ext>
                  </a:extLst>
                </a:gridCol>
                <a:gridCol w="2377098">
                  <a:extLst>
                    <a:ext uri="{9D8B030D-6E8A-4147-A177-3AD203B41FA5}">
                      <a16:colId xmlns:a16="http://schemas.microsoft.com/office/drawing/2014/main" val="20002"/>
                    </a:ext>
                  </a:extLst>
                </a:gridCol>
              </a:tblGrid>
              <a:tr h="414891">
                <a:tc>
                  <a:txBody>
                    <a:bodyPr/>
                    <a:lstStyle/>
                    <a:p>
                      <a:pPr algn="ctr"/>
                      <a:r>
                        <a:rPr lang="en-GB" sz="1200" b="1" dirty="0" err="1" smtClean="0">
                          <a:solidFill>
                            <a:schemeClr val="accent1"/>
                          </a:solidFill>
                        </a:rPr>
                        <a:t>Desarrollos</a:t>
                      </a:r>
                      <a:endParaRPr lang="en-GB" sz="1200" b="1" dirty="0">
                        <a:solidFill>
                          <a:schemeClr val="accent1"/>
                        </a:solidFill>
                      </a:endParaRPr>
                    </a:p>
                  </a:txBody>
                  <a:tcPr marL="91632" marR="91632"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1" dirty="0" smtClean="0">
                          <a:solidFill>
                            <a:schemeClr val="accent1"/>
                          </a:solidFill>
                        </a:rPr>
                        <a:t>USD</a:t>
                      </a:r>
                      <a:endParaRPr lang="en-GB" sz="1200" b="1" dirty="0">
                        <a:solidFill>
                          <a:schemeClr val="accent1"/>
                        </a:solidFill>
                      </a:endParaRPr>
                    </a:p>
                  </a:txBody>
                  <a:tcPr marL="91632" marR="91632" anchor="ctr">
                    <a:lnL w="12700" cmpd="sng">
                      <a:noFill/>
                    </a:lnL>
                    <a:lnR w="12700" cmpd="sng">
                      <a:noFill/>
                    </a:lnR>
                    <a:lnT w="38100" cap="flat" cmpd="sng" algn="ctr">
                      <a:solidFill>
                        <a:schemeClr val="accent1"/>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76225">
                <a:tc>
                  <a:txBody>
                    <a:bodyPr/>
                    <a:lstStyle/>
                    <a:p>
                      <a:r>
                        <a:rPr lang="en-GB" sz="1000" b="1" dirty="0" err="1" smtClean="0">
                          <a:solidFill>
                            <a:schemeClr val="tx1"/>
                          </a:solidFill>
                        </a:rPr>
                        <a:t>Conciliación</a:t>
                      </a:r>
                      <a:r>
                        <a:rPr lang="en-GB" sz="1000" b="1" dirty="0" smtClean="0">
                          <a:solidFill>
                            <a:schemeClr val="tx1"/>
                          </a:solidFill>
                        </a:rPr>
                        <a:t> </a:t>
                      </a:r>
                      <a:r>
                        <a:rPr lang="en-GB" sz="1000" b="1" dirty="0" err="1" smtClean="0">
                          <a:solidFill>
                            <a:schemeClr val="tx1"/>
                          </a:solidFill>
                        </a:rPr>
                        <a:t>bancaria</a:t>
                      </a:r>
                      <a:r>
                        <a:rPr lang="en-GB" sz="1000" b="1" dirty="0" smtClean="0">
                          <a:solidFill>
                            <a:schemeClr val="tx1"/>
                          </a:solidFill>
                        </a:rPr>
                        <a:t>: </a:t>
                      </a:r>
                      <a:r>
                        <a:rPr lang="en-GB" sz="1000" b="0" dirty="0" smtClean="0">
                          <a:solidFill>
                            <a:schemeClr val="tx1"/>
                          </a:solidFill>
                        </a:rPr>
                        <a:t>para </a:t>
                      </a:r>
                      <a:r>
                        <a:rPr lang="en-GB" sz="1000" b="0" dirty="0" err="1" smtClean="0">
                          <a:solidFill>
                            <a:schemeClr val="tx1"/>
                          </a:solidFill>
                        </a:rPr>
                        <a:t>extractos</a:t>
                      </a:r>
                      <a:r>
                        <a:rPr lang="en-GB" sz="1000" b="0" dirty="0" smtClean="0">
                          <a:solidFill>
                            <a:schemeClr val="tx1"/>
                          </a:solidFill>
                        </a:rPr>
                        <a:t> </a:t>
                      </a:r>
                      <a:r>
                        <a:rPr lang="en-GB" sz="1000" b="0" dirty="0" err="1" smtClean="0">
                          <a:solidFill>
                            <a:schemeClr val="tx1"/>
                          </a:solidFill>
                        </a:rPr>
                        <a:t>bancarios</a:t>
                      </a:r>
                      <a:r>
                        <a:rPr lang="en-GB" sz="1000" b="0" dirty="0" smtClean="0">
                          <a:solidFill>
                            <a:schemeClr val="tx1"/>
                          </a:solidFill>
                        </a:rPr>
                        <a:t>.</a:t>
                      </a:r>
                      <a:endParaRPr lang="en-GB" sz="1000" b="1" dirty="0">
                        <a:solidFill>
                          <a:schemeClr val="tx1"/>
                        </a:solidFill>
                      </a:endParaRPr>
                    </a:p>
                  </a:txBody>
                  <a:tcPr marL="91632" marR="91632">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GB" sz="1000" b="1" dirty="0" smtClean="0">
                          <a:solidFill>
                            <a:schemeClr val="tx1"/>
                          </a:solidFill>
                        </a:rPr>
                        <a:t>US$.</a:t>
                      </a:r>
                      <a:r>
                        <a:rPr lang="en-GB" sz="1000" b="1" baseline="0" dirty="0" smtClean="0">
                          <a:solidFill>
                            <a:schemeClr val="tx1"/>
                          </a:solidFill>
                        </a:rPr>
                        <a:t> 6.876,00</a:t>
                      </a:r>
                      <a:endParaRPr lang="en-GB" sz="1000" b="1" dirty="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66140">
                <a:tc>
                  <a:txBody>
                    <a:bodyPr/>
                    <a:lstStyle/>
                    <a:p>
                      <a:r>
                        <a:rPr lang="en-GB" sz="1000" b="1" dirty="0" err="1" smtClean="0">
                          <a:solidFill>
                            <a:schemeClr val="tx1"/>
                          </a:solidFill>
                        </a:rPr>
                        <a:t>Archivo</a:t>
                      </a:r>
                      <a:r>
                        <a:rPr lang="en-GB" sz="1000" b="1" baseline="0" dirty="0" smtClean="0">
                          <a:solidFill>
                            <a:schemeClr val="tx1"/>
                          </a:solidFill>
                        </a:rPr>
                        <a:t> .txt para </a:t>
                      </a:r>
                      <a:r>
                        <a:rPr lang="en-GB" sz="1000" b="1" baseline="0" dirty="0" err="1" smtClean="0">
                          <a:solidFill>
                            <a:schemeClr val="tx1"/>
                          </a:solidFill>
                        </a:rPr>
                        <a:t>pagos</a:t>
                      </a:r>
                      <a:r>
                        <a:rPr lang="en-GB" sz="1000" b="1" baseline="0" dirty="0" smtClean="0">
                          <a:solidFill>
                            <a:schemeClr val="tx1"/>
                          </a:solidFill>
                        </a:rPr>
                        <a:t> </a:t>
                      </a:r>
                      <a:r>
                        <a:rPr lang="en-GB" sz="1000" b="1" baseline="0" dirty="0" err="1" smtClean="0">
                          <a:solidFill>
                            <a:schemeClr val="tx1"/>
                          </a:solidFill>
                        </a:rPr>
                        <a:t>masivos</a:t>
                      </a:r>
                      <a:r>
                        <a:rPr lang="en-GB" sz="1000" b="1" baseline="0" dirty="0" smtClean="0">
                          <a:solidFill>
                            <a:schemeClr val="tx1"/>
                          </a:solidFill>
                        </a:rPr>
                        <a:t> de las </a:t>
                      </a:r>
                      <a:r>
                        <a:rPr lang="en-GB" sz="1000" b="1" baseline="0" dirty="0" err="1" smtClean="0">
                          <a:solidFill>
                            <a:schemeClr val="tx1"/>
                          </a:solidFill>
                        </a:rPr>
                        <a:t>diferentes</a:t>
                      </a:r>
                      <a:r>
                        <a:rPr lang="en-GB" sz="1000" b="1" baseline="0" dirty="0" smtClean="0">
                          <a:solidFill>
                            <a:schemeClr val="tx1"/>
                          </a:solidFill>
                        </a:rPr>
                        <a:t> </a:t>
                      </a:r>
                      <a:r>
                        <a:rPr lang="en-GB" sz="1000" b="1" baseline="0" dirty="0" err="1" smtClean="0">
                          <a:solidFill>
                            <a:schemeClr val="tx1"/>
                          </a:solidFill>
                        </a:rPr>
                        <a:t>instituciones</a:t>
                      </a:r>
                      <a:r>
                        <a:rPr lang="en-GB" sz="1000" b="1" baseline="0" dirty="0" smtClean="0">
                          <a:solidFill>
                            <a:schemeClr val="tx1"/>
                          </a:solidFill>
                        </a:rPr>
                        <a:t> </a:t>
                      </a:r>
                      <a:r>
                        <a:rPr lang="en-GB" sz="1000" b="1" baseline="0" dirty="0" err="1" smtClean="0">
                          <a:solidFill>
                            <a:schemeClr val="tx1"/>
                          </a:solidFill>
                        </a:rPr>
                        <a:t>financieras</a:t>
                      </a:r>
                      <a:r>
                        <a:rPr lang="en-GB" sz="1000" baseline="0" dirty="0" smtClean="0">
                          <a:solidFill>
                            <a:schemeClr val="tx1"/>
                          </a:solidFill>
                        </a:rPr>
                        <a:t>: BOD, </a:t>
                      </a:r>
                      <a:r>
                        <a:rPr lang="en-GB" sz="1000" baseline="0" dirty="0" err="1" smtClean="0">
                          <a:solidFill>
                            <a:schemeClr val="tx1"/>
                          </a:solidFill>
                        </a:rPr>
                        <a:t>Banesco</a:t>
                      </a:r>
                      <a:r>
                        <a:rPr lang="en-GB" sz="1000" baseline="0" dirty="0" smtClean="0">
                          <a:solidFill>
                            <a:schemeClr val="tx1"/>
                          </a:solidFill>
                        </a:rPr>
                        <a:t>, BNC, </a:t>
                      </a:r>
                      <a:r>
                        <a:rPr lang="en-GB" sz="1000" baseline="0" dirty="0" err="1" smtClean="0">
                          <a:solidFill>
                            <a:schemeClr val="tx1"/>
                          </a:solidFill>
                        </a:rPr>
                        <a:t>Mercantil</a:t>
                      </a:r>
                      <a:r>
                        <a:rPr lang="en-GB" sz="1000" baseline="0" dirty="0" smtClean="0">
                          <a:solidFill>
                            <a:schemeClr val="tx1"/>
                          </a:solidFill>
                        </a:rPr>
                        <a:t>, Venezuela, </a:t>
                      </a:r>
                      <a:r>
                        <a:rPr lang="en-GB" sz="1000" baseline="0" dirty="0" err="1" smtClean="0">
                          <a:solidFill>
                            <a:schemeClr val="tx1"/>
                          </a:solidFill>
                        </a:rPr>
                        <a:t>Caroní</a:t>
                      </a:r>
                      <a:r>
                        <a:rPr lang="en-GB" sz="1000" baseline="0" dirty="0" smtClean="0">
                          <a:solidFill>
                            <a:schemeClr val="tx1"/>
                          </a:solidFill>
                        </a:rPr>
                        <a:t>, Plaza, </a:t>
                      </a:r>
                      <a:r>
                        <a:rPr lang="en-GB" sz="1000" baseline="0" dirty="0" err="1" smtClean="0">
                          <a:solidFill>
                            <a:schemeClr val="tx1"/>
                          </a:solidFill>
                        </a:rPr>
                        <a:t>Bancrecer</a:t>
                      </a:r>
                      <a:r>
                        <a:rPr lang="en-GB" sz="1000" baseline="0" dirty="0" smtClean="0">
                          <a:solidFill>
                            <a:schemeClr val="tx1"/>
                          </a:solidFill>
                        </a:rPr>
                        <a:t>, Tesoro, </a:t>
                      </a:r>
                      <a:r>
                        <a:rPr lang="en-GB" sz="1000" baseline="0" dirty="0" err="1" smtClean="0">
                          <a:solidFill>
                            <a:schemeClr val="tx1"/>
                          </a:solidFill>
                        </a:rPr>
                        <a:t>Bicentenario</a:t>
                      </a:r>
                      <a:r>
                        <a:rPr lang="en-GB" sz="1000" baseline="0" dirty="0" smtClean="0">
                          <a:solidFill>
                            <a:schemeClr val="tx1"/>
                          </a:solidFill>
                        </a:rPr>
                        <a:t> y Provincial.</a:t>
                      </a:r>
                      <a:endParaRPr lang="en-GB" sz="1000" dirty="0">
                        <a:solidFill>
                          <a:schemeClr val="tx1"/>
                        </a:solidFill>
                      </a:endParaRPr>
                    </a:p>
                  </a:txBody>
                  <a:tcPr marL="91632" marR="91632">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GB" sz="1000" b="1" dirty="0" smtClean="0">
                          <a:solidFill>
                            <a:schemeClr val="tx1"/>
                          </a:solidFill>
                        </a:rPr>
                        <a:t>US$.</a:t>
                      </a:r>
                      <a:r>
                        <a:rPr lang="en-GB" sz="1000" b="1" baseline="0" dirty="0" smtClean="0">
                          <a:solidFill>
                            <a:schemeClr val="tx1"/>
                          </a:solidFill>
                        </a:rPr>
                        <a:t> 5.775,00</a:t>
                      </a:r>
                      <a:endParaRPr lang="en-GB" sz="1000" b="1" dirty="0" smtClean="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5096">
                <a:tc>
                  <a:txBody>
                    <a:bodyPr/>
                    <a:lstStyle/>
                    <a:p>
                      <a:r>
                        <a:rPr lang="en-GB" sz="1000" b="1" dirty="0" err="1" smtClean="0">
                          <a:solidFill>
                            <a:schemeClr val="tx1"/>
                          </a:solidFill>
                        </a:rPr>
                        <a:t>Replicación</a:t>
                      </a:r>
                      <a:r>
                        <a:rPr lang="en-GB" sz="1000" b="1" dirty="0" smtClean="0">
                          <a:solidFill>
                            <a:schemeClr val="tx1"/>
                          </a:solidFill>
                        </a:rPr>
                        <a:t> de data: </a:t>
                      </a:r>
                      <a:r>
                        <a:rPr lang="en-GB" sz="1000" b="0" baseline="0" dirty="0" err="1" smtClean="0">
                          <a:solidFill>
                            <a:schemeClr val="tx1"/>
                          </a:solidFill>
                        </a:rPr>
                        <a:t>Artículos</a:t>
                      </a:r>
                      <a:r>
                        <a:rPr lang="en-GB" sz="1000" b="0" baseline="0" dirty="0" smtClean="0">
                          <a:solidFill>
                            <a:schemeClr val="tx1"/>
                          </a:solidFill>
                        </a:rPr>
                        <a:t>.</a:t>
                      </a:r>
                      <a:endParaRPr lang="en-GB" sz="1000" b="1" dirty="0">
                        <a:solidFill>
                          <a:schemeClr val="tx1"/>
                        </a:solidFill>
                      </a:endParaRPr>
                    </a:p>
                  </a:txBody>
                  <a:tcPr marL="91632" marR="91632">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panose="020B0604020202020204" pitchFamily="34" charset="0"/>
                        <a:buNone/>
                        <a:tabLst/>
                        <a:defRPr/>
                      </a:pPr>
                      <a:r>
                        <a:rPr lang="en-GB" sz="1000" b="1" dirty="0" smtClean="0">
                          <a:solidFill>
                            <a:schemeClr val="tx1"/>
                          </a:solidFill>
                        </a:rPr>
                        <a:t>US$.</a:t>
                      </a:r>
                      <a:r>
                        <a:rPr lang="en-GB" sz="1000" b="1" baseline="0" dirty="0" smtClean="0">
                          <a:solidFill>
                            <a:schemeClr val="tx1"/>
                          </a:solidFill>
                        </a:rPr>
                        <a:t> 4.500,00</a:t>
                      </a:r>
                      <a:endParaRPr lang="en-GB" sz="1000" b="1" dirty="0" smtClean="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61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s-VE" sz="1000" b="1" baseline="0" noProof="0" dirty="0" smtClean="0">
                          <a:solidFill>
                            <a:schemeClr val="tx1"/>
                          </a:solidFill>
                        </a:rPr>
                        <a:t>Emisión de alertas por incidencias de pago del cliente y bloqueo del mismo: </a:t>
                      </a:r>
                      <a:r>
                        <a:rPr lang="en-GB" sz="1000" b="0" dirty="0" err="1" smtClean="0">
                          <a:solidFill>
                            <a:schemeClr val="tx1"/>
                          </a:solidFill>
                        </a:rPr>
                        <a:t>bloqueo</a:t>
                      </a:r>
                      <a:r>
                        <a:rPr lang="en-GB" sz="1000" b="0" baseline="0" dirty="0" smtClean="0">
                          <a:solidFill>
                            <a:schemeClr val="tx1"/>
                          </a:solidFill>
                        </a:rPr>
                        <a:t> de </a:t>
                      </a:r>
                      <a:r>
                        <a:rPr lang="en-GB" sz="1000" b="0" baseline="0" dirty="0" err="1" smtClean="0">
                          <a:solidFill>
                            <a:schemeClr val="tx1"/>
                          </a:solidFill>
                        </a:rPr>
                        <a:t>clientes</a:t>
                      </a:r>
                      <a:r>
                        <a:rPr lang="es-VE" sz="1000" b="0" baseline="0" noProof="0" dirty="0" smtClean="0">
                          <a:solidFill>
                            <a:schemeClr val="tx1"/>
                          </a:solidFill>
                        </a:rPr>
                        <a:t> por límite de crédito, pago devuelto, factura vencida:</a:t>
                      </a:r>
                      <a:endParaRPr lang="en-GB" sz="1000" b="0" dirty="0">
                        <a:solidFill>
                          <a:schemeClr val="tx1"/>
                        </a:solidFill>
                      </a:endParaRPr>
                    </a:p>
                  </a:txBody>
                  <a:tcPr marL="91632" marR="91632">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939769" algn="ctr" defTabSz="957263" rtl="0" eaLnBrk="1" fontAlgn="base" latinLnBrk="0" hangingPunct="1">
                        <a:lnSpc>
                          <a:spcPct val="100000"/>
                        </a:lnSpc>
                        <a:spcBef>
                          <a:spcPts val="600"/>
                        </a:spcBef>
                        <a:spcAft>
                          <a:spcPts val="0"/>
                        </a:spcAft>
                        <a:buClrTx/>
                        <a:buSzPct val="100000"/>
                        <a:buFont typeface="Verdana" panose="020B0604030504040204" pitchFamily="34" charset="0"/>
                        <a:buNone/>
                        <a:tabLst/>
                        <a:defRPr/>
                      </a:pPr>
                      <a:r>
                        <a:rPr lang="en-GB" sz="1000" b="1" dirty="0" smtClean="0">
                          <a:solidFill>
                            <a:schemeClr val="tx1"/>
                          </a:solidFill>
                        </a:rPr>
                        <a:t>US$.</a:t>
                      </a:r>
                      <a:r>
                        <a:rPr lang="en-GB" sz="1000" b="1" baseline="0" dirty="0" smtClean="0">
                          <a:solidFill>
                            <a:schemeClr val="tx1"/>
                          </a:solidFill>
                        </a:rPr>
                        <a:t> 750,00</a:t>
                      </a:r>
                      <a:endParaRPr lang="en-GB" sz="1000" b="1" dirty="0" smtClean="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6619035"/>
                  </a:ext>
                </a:extLst>
              </a:tr>
              <a:tr h="466140">
                <a:tc>
                  <a:txBody>
                    <a:bodyPr/>
                    <a:lstStyle/>
                    <a:p>
                      <a:r>
                        <a:rPr lang="es-VE" sz="1000" b="1" noProof="0" dirty="0" smtClean="0">
                          <a:solidFill>
                            <a:schemeClr val="tx1"/>
                          </a:solidFill>
                        </a:rPr>
                        <a:t>Actualización por lotes</a:t>
                      </a:r>
                      <a:r>
                        <a:rPr lang="es-VE" sz="1000" b="1" baseline="0" noProof="0" dirty="0" smtClean="0">
                          <a:solidFill>
                            <a:schemeClr val="tx1"/>
                          </a:solidFill>
                        </a:rPr>
                        <a:t> de listas de precio: </a:t>
                      </a:r>
                      <a:r>
                        <a:rPr lang="es-VE" sz="1000" b="0" baseline="0" noProof="0" dirty="0" smtClean="0">
                          <a:solidFill>
                            <a:schemeClr val="tx1"/>
                          </a:solidFill>
                        </a:rPr>
                        <a:t>un solo archivo en Excel que cargue toda la </a:t>
                      </a:r>
                      <a:r>
                        <a:rPr lang="es-VE" sz="1000" b="0" baseline="0" noProof="0" dirty="0" err="1" smtClean="0">
                          <a:solidFill>
                            <a:schemeClr val="tx1"/>
                          </a:solidFill>
                        </a:rPr>
                        <a:t>info</a:t>
                      </a:r>
                      <a:r>
                        <a:rPr lang="es-VE" sz="1000" b="0" baseline="0" noProof="0" dirty="0" smtClean="0">
                          <a:solidFill>
                            <a:schemeClr val="tx1"/>
                          </a:solidFill>
                        </a:rPr>
                        <a:t> en un lote.</a:t>
                      </a:r>
                      <a:endParaRPr lang="es-VE" sz="1000" b="1" noProof="0" dirty="0">
                        <a:solidFill>
                          <a:schemeClr val="tx1"/>
                        </a:solidFill>
                      </a:endParaRPr>
                    </a:p>
                  </a:txBody>
                  <a:tcPr marL="91632" marR="91632">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939769" algn="ctr" defTabSz="957263" rtl="0" eaLnBrk="1" fontAlgn="base" latinLnBrk="0" hangingPunct="1">
                        <a:lnSpc>
                          <a:spcPct val="100000"/>
                        </a:lnSpc>
                        <a:spcBef>
                          <a:spcPts val="600"/>
                        </a:spcBef>
                        <a:spcAft>
                          <a:spcPts val="0"/>
                        </a:spcAft>
                        <a:buClrTx/>
                        <a:buSzPct val="100000"/>
                        <a:buFont typeface="Verdana" panose="020B0604030504040204" pitchFamily="34" charset="0"/>
                        <a:buNone/>
                        <a:tabLst/>
                        <a:defRPr/>
                      </a:pPr>
                      <a:r>
                        <a:rPr lang="en-GB" sz="1000" b="1" dirty="0" smtClean="0">
                          <a:solidFill>
                            <a:schemeClr val="tx1"/>
                          </a:solidFill>
                        </a:rPr>
                        <a:t>US$.</a:t>
                      </a:r>
                      <a:r>
                        <a:rPr lang="en-GB" sz="1000" b="1" baseline="0" dirty="0" smtClean="0">
                          <a:solidFill>
                            <a:schemeClr val="tx1"/>
                          </a:solidFill>
                        </a:rPr>
                        <a:t> 1.500,00</a:t>
                      </a:r>
                      <a:endParaRPr lang="en-GB" sz="1000" b="1" dirty="0" smtClean="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6171722"/>
                  </a:ext>
                </a:extLst>
              </a:tr>
              <a:tr h="466140">
                <a:tc>
                  <a:txBody>
                    <a:bodyPr/>
                    <a:lstStyle/>
                    <a:p>
                      <a:r>
                        <a:rPr lang="es-VE" sz="1000" b="1" noProof="0" dirty="0" smtClean="0">
                          <a:solidFill>
                            <a:schemeClr val="tx1"/>
                          </a:solidFill>
                        </a:rPr>
                        <a:t>Recibo</a:t>
                      </a:r>
                      <a:r>
                        <a:rPr lang="es-VE" sz="1000" b="1" baseline="0" noProof="0" dirty="0" smtClean="0">
                          <a:solidFill>
                            <a:schemeClr val="tx1"/>
                          </a:solidFill>
                        </a:rPr>
                        <a:t> por vendedores: </a:t>
                      </a:r>
                      <a:r>
                        <a:rPr lang="es-VE" sz="1000" b="0" baseline="0" noProof="0" dirty="0" smtClean="0">
                          <a:solidFill>
                            <a:schemeClr val="tx1"/>
                          </a:solidFill>
                        </a:rPr>
                        <a:t>campo adicional en el módulo de ventas o cobranzas.</a:t>
                      </a:r>
                      <a:endParaRPr lang="es-VE" sz="1000" b="1" noProof="0" dirty="0">
                        <a:solidFill>
                          <a:schemeClr val="tx1"/>
                        </a:solidFill>
                      </a:endParaRPr>
                    </a:p>
                  </a:txBody>
                  <a:tcPr marL="91632" marR="91632">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939769" algn="ctr" defTabSz="957263" rtl="0" eaLnBrk="1" fontAlgn="base" latinLnBrk="0" hangingPunct="1">
                        <a:lnSpc>
                          <a:spcPct val="100000"/>
                        </a:lnSpc>
                        <a:spcBef>
                          <a:spcPts val="600"/>
                        </a:spcBef>
                        <a:spcAft>
                          <a:spcPts val="0"/>
                        </a:spcAft>
                        <a:buClrTx/>
                        <a:buSzPct val="100000"/>
                        <a:buFont typeface="Verdana" panose="020B0604030504040204" pitchFamily="34" charset="0"/>
                        <a:buNone/>
                        <a:tabLst/>
                        <a:defRPr/>
                      </a:pPr>
                      <a:r>
                        <a:rPr lang="en-GB" sz="1000" b="1" dirty="0" smtClean="0">
                          <a:solidFill>
                            <a:schemeClr val="tx1"/>
                          </a:solidFill>
                        </a:rPr>
                        <a:t>US$.</a:t>
                      </a:r>
                      <a:r>
                        <a:rPr lang="en-GB" sz="1000" b="1" baseline="0" dirty="0" smtClean="0">
                          <a:solidFill>
                            <a:schemeClr val="tx1"/>
                          </a:solidFill>
                        </a:rPr>
                        <a:t> 750,00</a:t>
                      </a:r>
                      <a:endParaRPr lang="en-GB" sz="1000" b="1" dirty="0" smtClean="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2195786"/>
                  </a:ext>
                </a:extLst>
              </a:tr>
              <a:tr h="466140">
                <a:tc>
                  <a:txBody>
                    <a:bodyPr/>
                    <a:lstStyle/>
                    <a:p>
                      <a:r>
                        <a:rPr lang="es-VE" sz="1000" b="1" noProof="0" dirty="0" smtClean="0">
                          <a:solidFill>
                            <a:schemeClr val="tx1"/>
                          </a:solidFill>
                        </a:rPr>
                        <a:t>Interfaz</a:t>
                      </a:r>
                      <a:r>
                        <a:rPr lang="es-VE" sz="1000" b="1" baseline="0" noProof="0" dirty="0" smtClean="0">
                          <a:solidFill>
                            <a:schemeClr val="tx1"/>
                          </a:solidFill>
                        </a:rPr>
                        <a:t> de subida y bajada de archivo de toma física de inventario: </a:t>
                      </a:r>
                      <a:r>
                        <a:rPr lang="es-VE" sz="1000" b="0" baseline="0" noProof="0" dirty="0" err="1" smtClean="0">
                          <a:solidFill>
                            <a:schemeClr val="tx1"/>
                          </a:solidFill>
                        </a:rPr>
                        <a:t>webservice</a:t>
                      </a:r>
                      <a:r>
                        <a:rPr lang="es-VE" sz="1000" b="0" baseline="0" noProof="0" dirty="0" smtClean="0">
                          <a:solidFill>
                            <a:schemeClr val="tx1"/>
                          </a:solidFill>
                        </a:rPr>
                        <a:t> para la carga y descarga de archivos de inventario.</a:t>
                      </a:r>
                      <a:endParaRPr lang="es-VE" sz="1000" b="1" noProof="0" dirty="0">
                        <a:solidFill>
                          <a:schemeClr val="tx1"/>
                        </a:solidFill>
                      </a:endParaRPr>
                    </a:p>
                  </a:txBody>
                  <a:tcPr marL="91632" marR="91632">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939769" algn="ctr" defTabSz="957263" rtl="0" eaLnBrk="1" fontAlgn="base" latinLnBrk="0" hangingPunct="1">
                        <a:lnSpc>
                          <a:spcPct val="100000"/>
                        </a:lnSpc>
                        <a:spcBef>
                          <a:spcPts val="600"/>
                        </a:spcBef>
                        <a:spcAft>
                          <a:spcPts val="0"/>
                        </a:spcAft>
                        <a:buClrTx/>
                        <a:buSzPct val="100000"/>
                        <a:buFont typeface="Verdana" panose="020B0604030504040204" pitchFamily="34" charset="0"/>
                        <a:buNone/>
                        <a:tabLst/>
                        <a:defRPr/>
                      </a:pPr>
                      <a:r>
                        <a:rPr lang="en-GB" sz="1000" b="1" dirty="0" smtClean="0">
                          <a:solidFill>
                            <a:schemeClr val="tx1"/>
                          </a:solidFill>
                        </a:rPr>
                        <a:t>US$.</a:t>
                      </a:r>
                      <a:r>
                        <a:rPr lang="en-GB" sz="1000" b="1" baseline="0" dirty="0" smtClean="0">
                          <a:solidFill>
                            <a:schemeClr val="tx1"/>
                          </a:solidFill>
                        </a:rPr>
                        <a:t> 3.000,00</a:t>
                      </a:r>
                      <a:endParaRPr lang="en-GB" sz="1000" b="1" dirty="0" smtClean="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1945267"/>
                  </a:ext>
                </a:extLst>
              </a:tr>
              <a:tr h="466140">
                <a:tc>
                  <a:txBody>
                    <a:bodyPr/>
                    <a:lstStyle/>
                    <a:p>
                      <a:r>
                        <a:rPr lang="es-VE" sz="1000" b="1" noProof="0" dirty="0" smtClean="0">
                          <a:solidFill>
                            <a:schemeClr val="tx1"/>
                          </a:solidFill>
                        </a:rPr>
                        <a:t>Interfaz</a:t>
                      </a:r>
                      <a:r>
                        <a:rPr lang="es-VE" sz="1000" b="1" baseline="0" noProof="0" dirty="0" smtClean="0">
                          <a:solidFill>
                            <a:schemeClr val="tx1"/>
                          </a:solidFill>
                        </a:rPr>
                        <a:t> para Pto de Venta de lectura y escritura. Para lectura: </a:t>
                      </a:r>
                      <a:r>
                        <a:rPr lang="es-VE" sz="1000" b="0" baseline="0" noProof="0" dirty="0" smtClean="0">
                          <a:solidFill>
                            <a:schemeClr val="tx1"/>
                          </a:solidFill>
                        </a:rPr>
                        <a:t>entrada y salida de mercancía, transferencia de stock entre inventarios, facturas de compras y ventas, depósitos y gastos. </a:t>
                      </a:r>
                      <a:r>
                        <a:rPr lang="es-VE" sz="1000" b="1" baseline="0" noProof="0" dirty="0" smtClean="0">
                          <a:solidFill>
                            <a:schemeClr val="tx1"/>
                          </a:solidFill>
                        </a:rPr>
                        <a:t>Para escritura: </a:t>
                      </a:r>
                      <a:r>
                        <a:rPr lang="es-VE" sz="1000" b="0" baseline="0" noProof="0" dirty="0" smtClean="0">
                          <a:solidFill>
                            <a:schemeClr val="tx1"/>
                          </a:solidFill>
                        </a:rPr>
                        <a:t>costos de artículos, precios de ventas y órdenes de compra</a:t>
                      </a:r>
                      <a:endParaRPr lang="es-VE" sz="1000" b="1" noProof="0" dirty="0">
                        <a:solidFill>
                          <a:schemeClr val="tx1"/>
                        </a:solidFill>
                      </a:endParaRPr>
                    </a:p>
                  </a:txBody>
                  <a:tcPr marL="91632" marR="91632">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939769" algn="ctr" defTabSz="957263" rtl="0" eaLnBrk="1" fontAlgn="base" latinLnBrk="0" hangingPunct="1">
                        <a:lnSpc>
                          <a:spcPct val="100000"/>
                        </a:lnSpc>
                        <a:spcBef>
                          <a:spcPts val="600"/>
                        </a:spcBef>
                        <a:spcAft>
                          <a:spcPts val="0"/>
                        </a:spcAft>
                        <a:buClrTx/>
                        <a:buSzPct val="100000"/>
                        <a:buFont typeface="Verdana" panose="020B0604030504040204" pitchFamily="34" charset="0"/>
                        <a:buNone/>
                        <a:tabLst/>
                        <a:defRPr/>
                      </a:pPr>
                      <a:r>
                        <a:rPr lang="en-GB" sz="1000" b="1" dirty="0" smtClean="0">
                          <a:solidFill>
                            <a:schemeClr val="tx1"/>
                          </a:solidFill>
                        </a:rPr>
                        <a:t>US$.</a:t>
                      </a:r>
                      <a:r>
                        <a:rPr lang="en-GB" sz="1000" b="1" baseline="0" dirty="0" smtClean="0">
                          <a:solidFill>
                            <a:schemeClr val="tx1"/>
                          </a:solidFill>
                        </a:rPr>
                        <a:t> 46.500,00</a:t>
                      </a:r>
                      <a:endParaRPr lang="en-GB" sz="1000" b="1" dirty="0" smtClean="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3024474"/>
                  </a:ext>
                </a:extLst>
              </a:tr>
              <a:tr h="309780">
                <a:tc>
                  <a:txBody>
                    <a:bodyPr/>
                    <a:lstStyle/>
                    <a:p>
                      <a:r>
                        <a:rPr lang="es-VE" sz="1000" b="1" noProof="0" dirty="0" smtClean="0">
                          <a:solidFill>
                            <a:schemeClr val="tx1"/>
                          </a:solidFill>
                        </a:rPr>
                        <a:t>Interfaz</a:t>
                      </a:r>
                      <a:r>
                        <a:rPr lang="es-VE" sz="1000" b="1" baseline="0" noProof="0" dirty="0" smtClean="0">
                          <a:solidFill>
                            <a:schemeClr val="tx1"/>
                          </a:solidFill>
                        </a:rPr>
                        <a:t> de nómina: </a:t>
                      </a:r>
                      <a:r>
                        <a:rPr lang="es-VE" sz="1000" b="0" baseline="0" noProof="0" dirty="0" smtClean="0">
                          <a:solidFill>
                            <a:schemeClr val="tx1"/>
                          </a:solidFill>
                        </a:rPr>
                        <a:t>pago de nómina a través de interfaz con TIACA.</a:t>
                      </a:r>
                      <a:endParaRPr lang="es-VE" sz="1000" b="1" noProof="0" dirty="0">
                        <a:solidFill>
                          <a:schemeClr val="tx1"/>
                        </a:solidFill>
                      </a:endParaRPr>
                    </a:p>
                  </a:txBody>
                  <a:tcPr marL="91632" marR="91632">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939769" algn="ctr" defTabSz="957263" rtl="0" eaLnBrk="1" fontAlgn="base" latinLnBrk="0" hangingPunct="1">
                        <a:lnSpc>
                          <a:spcPct val="100000"/>
                        </a:lnSpc>
                        <a:spcBef>
                          <a:spcPts val="600"/>
                        </a:spcBef>
                        <a:spcAft>
                          <a:spcPts val="0"/>
                        </a:spcAft>
                        <a:buClrTx/>
                        <a:buSzPct val="100000"/>
                        <a:buFont typeface="Verdana" panose="020B0604030504040204" pitchFamily="34" charset="0"/>
                        <a:buNone/>
                        <a:tabLst/>
                        <a:defRPr/>
                      </a:pPr>
                      <a:r>
                        <a:rPr lang="en-GB" sz="1000" b="1" dirty="0" smtClean="0">
                          <a:solidFill>
                            <a:schemeClr val="tx1"/>
                          </a:solidFill>
                        </a:rPr>
                        <a:t>US$.</a:t>
                      </a:r>
                      <a:r>
                        <a:rPr lang="en-GB" sz="1000" b="1" baseline="0" dirty="0" smtClean="0">
                          <a:solidFill>
                            <a:schemeClr val="tx1"/>
                          </a:solidFill>
                        </a:rPr>
                        <a:t> 1.500,00</a:t>
                      </a:r>
                      <a:endParaRPr lang="en-GB" sz="1000" b="1" dirty="0" smtClean="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9829357"/>
                  </a:ext>
                </a:extLst>
              </a:tr>
              <a:tr h="309780">
                <a:tc>
                  <a:txBody>
                    <a:bodyPr/>
                    <a:lstStyle/>
                    <a:p>
                      <a:pPr algn="r"/>
                      <a:r>
                        <a:rPr lang="es-VE" sz="1000" b="1" noProof="0" dirty="0" smtClean="0">
                          <a:solidFill>
                            <a:schemeClr val="bg1">
                              <a:lumMod val="50000"/>
                            </a:schemeClr>
                          </a:solidFill>
                        </a:rPr>
                        <a:t>TOTAL</a:t>
                      </a:r>
                      <a:endParaRPr lang="es-VE" sz="1000" b="1" noProof="0" dirty="0">
                        <a:solidFill>
                          <a:schemeClr val="bg1">
                            <a:lumMod val="50000"/>
                          </a:schemeClr>
                        </a:solidFill>
                      </a:endParaRPr>
                    </a:p>
                  </a:txBody>
                  <a:tcPr marL="91632" marR="91632">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939769" algn="ctr" defTabSz="957263" rtl="0" eaLnBrk="1" fontAlgn="base" latinLnBrk="0" hangingPunct="1">
                        <a:lnSpc>
                          <a:spcPct val="100000"/>
                        </a:lnSpc>
                        <a:spcBef>
                          <a:spcPts val="600"/>
                        </a:spcBef>
                        <a:spcAft>
                          <a:spcPts val="0"/>
                        </a:spcAft>
                        <a:buClrTx/>
                        <a:buSzPct val="100000"/>
                        <a:buFont typeface="Verdana" panose="020B0604030504040204" pitchFamily="34" charset="0"/>
                        <a:buNone/>
                        <a:tabLst/>
                        <a:defRPr/>
                      </a:pPr>
                      <a:r>
                        <a:rPr lang="en-GB" sz="1000" b="1" dirty="0" smtClean="0">
                          <a:solidFill>
                            <a:schemeClr val="tx1"/>
                          </a:solidFill>
                        </a:rPr>
                        <a:t>US$.</a:t>
                      </a:r>
                      <a:r>
                        <a:rPr lang="en-GB" sz="1000" b="1" baseline="0" dirty="0" smtClean="0">
                          <a:solidFill>
                            <a:schemeClr val="tx1"/>
                          </a:solidFill>
                        </a:rPr>
                        <a:t> 71.151,00</a:t>
                      </a:r>
                      <a:endParaRPr lang="en-GB" sz="1000" b="1" dirty="0" smtClean="0">
                        <a:solidFill>
                          <a:schemeClr val="tx1"/>
                        </a:solidFill>
                      </a:endParaRPr>
                    </a:p>
                  </a:txBody>
                  <a:tcPr marL="91632" marR="91632" anchor="ctr">
                    <a:lnL w="12700" cmpd="sng">
                      <a:noFill/>
                    </a:lnL>
                    <a:lnR w="12700" cmpd="sng">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6165113"/>
                  </a:ext>
                </a:extLst>
              </a:tr>
            </a:tbl>
          </a:graphicData>
        </a:graphic>
      </p:graphicFrame>
      <p:sp>
        <p:nvSpPr>
          <p:cNvPr id="29"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30"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6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6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6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65000"/>
                </a:schemeClr>
              </a:solidFill>
              <a:effectLst/>
              <a:uLnTx/>
              <a:uFillTx/>
              <a:latin typeface="Verdana"/>
              <a:ea typeface="+mn-ea"/>
              <a:cs typeface="+mn-cs"/>
            </a:endParaRPr>
          </a:p>
        </p:txBody>
      </p:sp>
      <p:sp>
        <p:nvSpPr>
          <p:cNvPr id="31"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86BC25"/>
                </a:solidFill>
                <a:latin typeface="Verdana"/>
              </a:rPr>
              <a:t>Objetivos</a:t>
            </a:r>
            <a:r>
              <a:rPr lang="en-US" sz="1100" dirty="0" smtClean="0">
                <a:solidFill>
                  <a:srgbClr val="86BC25"/>
                </a:solidFill>
                <a:latin typeface="Verdana"/>
              </a:rPr>
              <a:t>, </a:t>
            </a:r>
            <a:r>
              <a:rPr lang="en-US" sz="1100" dirty="0" err="1" smtClean="0">
                <a:solidFill>
                  <a:srgbClr val="86BC25"/>
                </a:solidFill>
                <a:latin typeface="Verdana"/>
              </a:rPr>
              <a:t>Alcance</a:t>
            </a:r>
            <a:r>
              <a:rPr lang="en-US" sz="1100" dirty="0" smtClean="0">
                <a:solidFill>
                  <a:srgbClr val="86BC25"/>
                </a:solidFill>
                <a:latin typeface="Verdana"/>
              </a:rPr>
              <a:t> y </a:t>
            </a:r>
            <a:r>
              <a:rPr lang="en-US" sz="1100" dirty="0" err="1" smtClean="0">
                <a:solidFill>
                  <a:srgbClr val="86BC25"/>
                </a:solidFill>
                <a:latin typeface="Verdana"/>
              </a:rPr>
              <a:t>Descripción</a:t>
            </a:r>
            <a:r>
              <a:rPr lang="en-US" sz="1100" dirty="0" smtClean="0">
                <a:solidFill>
                  <a:srgbClr val="86BC25"/>
                </a:solidFill>
                <a:latin typeface="Verdana"/>
              </a:rPr>
              <a:t> de </a:t>
            </a:r>
            <a:r>
              <a:rPr lang="en-US" sz="1100" dirty="0" err="1" smtClean="0">
                <a:solidFill>
                  <a:srgbClr val="86BC25"/>
                </a:solidFill>
                <a:latin typeface="Verdana"/>
              </a:rPr>
              <a:t>los</a:t>
            </a:r>
            <a:r>
              <a:rPr lang="en-US" sz="1100" dirty="0" smtClean="0">
                <a:solidFill>
                  <a:srgbClr val="86BC25"/>
                </a:solidFill>
                <a:latin typeface="Verdana"/>
              </a:rPr>
              <a:t> </a:t>
            </a:r>
            <a:r>
              <a:rPr lang="en-US" sz="1100" dirty="0" err="1" smtClean="0">
                <a:solidFill>
                  <a:srgbClr val="86BC25"/>
                </a:solidFill>
                <a:latin typeface="Verdana"/>
              </a:rPr>
              <a:t>Servicios</a:t>
            </a:r>
            <a:endParaRPr lang="en-US" sz="1100" dirty="0" smtClean="0">
              <a:solidFill>
                <a:srgbClr val="86BC25"/>
              </a:solidFill>
              <a:latin typeface="Verdana"/>
            </a:endParaRPr>
          </a:p>
        </p:txBody>
      </p:sp>
      <p:sp>
        <p:nvSpPr>
          <p:cNvPr id="32"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Equipo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de</a:t>
            </a:r>
            <a:r>
              <a:rPr kumimoji="0" lang="en-US" sz="1100" b="0" i="0" u="none" strike="noStrike" kern="1200" cap="none" spc="0" normalizeH="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noProof="0" dirty="0" err="1" smtClean="0">
                <a:ln>
                  <a:noFill/>
                </a:ln>
                <a:solidFill>
                  <a:schemeClr val="bg1">
                    <a:lumMod val="75000"/>
                  </a:schemeClr>
                </a:solidFill>
                <a:effectLst/>
                <a:uLnTx/>
                <a:uFillTx/>
                <a:latin typeface="Verdana"/>
                <a:ea typeface="+mn-ea"/>
                <a:cs typeface="+mn-cs"/>
              </a:rPr>
              <a:t>Trabajo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3"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34"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5"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6"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37"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2684746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s-VE" dirty="0" smtClean="0">
                <a:effectLst>
                  <a:outerShdw blurRad="38100" dist="38100" dir="2700000" algn="tl">
                    <a:srgbClr val="000000">
                      <a:alpha val="43137"/>
                    </a:srgbClr>
                  </a:outerShdw>
                </a:effectLst>
              </a:rPr>
              <a:t>Equipo de Trabajo</a:t>
            </a:r>
            <a:endParaRPr lang="es-VE" dirty="0">
              <a:effectLst>
                <a:outerShdw blurRad="38100" dist="38100" dir="2700000" algn="tl">
                  <a:srgbClr val="000000">
                    <a:alpha val="43137"/>
                  </a:srgbClr>
                </a:outerShdw>
              </a:effectLst>
            </a:endParaRPr>
          </a:p>
        </p:txBody>
      </p:sp>
      <p:sp>
        <p:nvSpPr>
          <p:cNvPr id="4" name="Text Placeholder 3"/>
          <p:cNvSpPr>
            <a:spLocks noGrp="1"/>
          </p:cNvSpPr>
          <p:nvPr>
            <p:ph type="body" sz="quarter" idx="13"/>
          </p:nvPr>
        </p:nvSpPr>
        <p:spPr/>
        <p:txBody>
          <a:bodyPr/>
          <a:lstStyle/>
          <a:p>
            <a:r>
              <a:rPr lang="es-VE" dirty="0" smtClean="0"/>
              <a:t>Equipo de Proyecto</a:t>
            </a:r>
            <a:endParaRPr lang="es-VE" dirty="0"/>
          </a:p>
        </p:txBody>
      </p:sp>
      <p:sp>
        <p:nvSpPr>
          <p:cNvPr id="33" name="Content Placeholder 2"/>
          <p:cNvSpPr>
            <a:spLocks noGrp="1"/>
          </p:cNvSpPr>
          <p:nvPr>
            <p:ph sz="quarter" idx="10"/>
          </p:nvPr>
        </p:nvSpPr>
        <p:spPr>
          <a:xfrm>
            <a:off x="469901" y="1291665"/>
            <a:ext cx="9163050" cy="1096438"/>
          </a:xfrm>
        </p:spPr>
        <p:txBody>
          <a:bodyPr/>
          <a:lstStyle/>
          <a:p>
            <a:pPr algn="just">
              <a:lnSpc>
                <a:spcPct val="115000"/>
              </a:lnSpc>
              <a:spcBef>
                <a:spcPct val="50000"/>
              </a:spcBef>
              <a:defRPr/>
            </a:pPr>
            <a:r>
              <a:rPr lang="es-VE" sz="1400" dirty="0">
                <a:latin typeface="Verdana" panose="020B0604030504040204" pitchFamily="34" charset="0"/>
                <a:ea typeface="Verdana" panose="020B0604030504040204" pitchFamily="34" charset="0"/>
                <a:cs typeface="Verdana" panose="020B0604030504040204" pitchFamily="34" charset="0"/>
              </a:rPr>
              <a:t>El éxito de nuestros servicios de Consultoría se debe a la excelente integración de un equipo multidisciplinario de profesionales con amplia y reconocida experiencia y a la incorporación del personal clave de nuestros clientes. Para este proyecto se constituirá un equipo combinado con personal del </a:t>
            </a:r>
            <a:r>
              <a:rPr lang="es-VE" sz="1400" b="1" dirty="0" smtClean="0">
                <a:latin typeface="Verdana" panose="020B0604030504040204" pitchFamily="34" charset="0"/>
                <a:ea typeface="Verdana" panose="020B0604030504040204" pitchFamily="34" charset="0"/>
                <a:cs typeface="Verdana" panose="020B0604030504040204" pitchFamily="34" charset="0"/>
              </a:rPr>
              <a:t>Distribuidora Nube Azul C.A. </a:t>
            </a:r>
            <a:r>
              <a:rPr lang="es-VE" sz="1400" dirty="0">
                <a:latin typeface="Verdana" panose="020B0604030504040204" pitchFamily="34" charset="0"/>
                <a:ea typeface="Verdana" panose="020B0604030504040204" pitchFamily="34" charset="0"/>
                <a:cs typeface="Verdana" panose="020B0604030504040204" pitchFamily="34" charset="0"/>
              </a:rPr>
              <a:t>y </a:t>
            </a:r>
            <a:r>
              <a:rPr lang="es-VE" sz="1400" b="1" dirty="0" err="1">
                <a:latin typeface="Verdana" panose="020B0604030504040204" pitchFamily="34" charset="0"/>
                <a:ea typeface="Verdana" panose="020B0604030504040204" pitchFamily="34" charset="0"/>
                <a:cs typeface="Verdana" panose="020B0604030504040204" pitchFamily="34" charset="0"/>
              </a:rPr>
              <a:t>Deloitte</a:t>
            </a:r>
            <a:r>
              <a:rPr lang="en-US" sz="1400" dirty="0">
                <a:latin typeface="Verdana" panose="020B0604030504040204" pitchFamily="34" charset="0"/>
                <a:ea typeface="Verdana" panose="020B0604030504040204" pitchFamily="34" charset="0"/>
                <a:cs typeface="Verdana" panose="020B0604030504040204" pitchFamily="34" charset="0"/>
              </a:rPr>
              <a:t>.</a:t>
            </a:r>
          </a:p>
          <a:p>
            <a:endParaRPr lang="es-VE" sz="1400" dirty="0">
              <a:latin typeface="Verdana" panose="020B0604030504040204" pitchFamily="34" charset="0"/>
              <a:ea typeface="Verdana" panose="020B0604030504040204" pitchFamily="34" charset="0"/>
              <a:cs typeface="Verdana" panose="020B0604030504040204" pitchFamily="34" charset="0"/>
            </a:endParaRPr>
          </a:p>
        </p:txBody>
      </p:sp>
      <p:sp>
        <p:nvSpPr>
          <p:cNvPr id="47" name="Content Placeholder 2"/>
          <p:cNvSpPr txBox="1">
            <a:spLocks/>
          </p:cNvSpPr>
          <p:nvPr/>
        </p:nvSpPr>
        <p:spPr>
          <a:xfrm>
            <a:off x="469901" y="5383907"/>
            <a:ext cx="9163050" cy="1280044"/>
          </a:xfrm>
          <a:prstGeom prst="rect">
            <a:avLst/>
          </a:prstGeom>
        </p:spPr>
        <p:txBody>
          <a:bodyPr vert="horz" lIns="0" tIns="0" rIns="0" bIns="0" rtlCol="0">
            <a:no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lvl="0" algn="just">
              <a:lnSpc>
                <a:spcPct val="115000"/>
              </a:lnSpc>
              <a:spcBef>
                <a:spcPct val="50000"/>
              </a:spcBef>
              <a:defRPr/>
            </a:pPr>
            <a:r>
              <a:rPr lang="es-VE" sz="1400" dirty="0">
                <a:latin typeface="Verdana" panose="020B0604030504040204" pitchFamily="34" charset="0"/>
                <a:ea typeface="Verdana" panose="020B0604030504040204" pitchFamily="34" charset="0"/>
                <a:cs typeface="Verdana" panose="020B0604030504040204" pitchFamily="34" charset="0"/>
              </a:rPr>
              <a:t>El equipo trabajará integrado bajo una dirección única, objetivos comunes, responsabilidades claramente definidas y bajo una clara disciplina metodológica; lo que permitirá aprovechar al máximo la experiencia y capacidades del personal asignado orientándolos a la obtención de los objetivos del proyecto.</a:t>
            </a:r>
          </a:p>
        </p:txBody>
      </p:sp>
      <p:grpSp>
        <p:nvGrpSpPr>
          <p:cNvPr id="16" name="Group 15"/>
          <p:cNvGrpSpPr/>
          <p:nvPr/>
        </p:nvGrpSpPr>
        <p:grpSpPr>
          <a:xfrm>
            <a:off x="3122851" y="2438888"/>
            <a:ext cx="5359067" cy="2758317"/>
            <a:chOff x="3485932" y="3713589"/>
            <a:chExt cx="4015197" cy="1782815"/>
          </a:xfrm>
        </p:grpSpPr>
        <p:sp>
          <p:nvSpPr>
            <p:cNvPr id="17" name="Rectangle 16"/>
            <p:cNvSpPr/>
            <p:nvPr/>
          </p:nvSpPr>
          <p:spPr bwMode="auto">
            <a:xfrm>
              <a:off x="6061129" y="4768387"/>
              <a:ext cx="1440000" cy="504826"/>
            </a:xfrm>
            <a:prstGeom prst="rect">
              <a:avLst/>
            </a:prstGeom>
            <a:noFill/>
            <a:ln w="9525" algn="ctr">
              <a:noFill/>
              <a:miter lim="800000"/>
              <a:headEnd/>
              <a:tailEnd/>
            </a:ln>
            <a:effectLst/>
          </p:spPr>
          <p:txBody>
            <a:bodyPr lIns="90000" tIns="91440" rIns="90000" bIns="91440" rtlCol="0" anchor="ctr"/>
            <a:lstStyle/>
            <a:p>
              <a:pPr marL="179388" indent="-179388" algn="ctr" defTabSz="449263" eaLnBrk="0" hangingPunct="0">
                <a:lnSpc>
                  <a:spcPct val="110000"/>
                </a:lnSpc>
                <a:buClr>
                  <a:srgbClr val="091D5D"/>
                </a:buClr>
                <a:buSzPct val="100000"/>
                <a:buFont typeface="Wingdings" pitchFamily="2" charset="2"/>
                <a:buNone/>
                <a:tabLst>
                  <a:tab pos="457200"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Lst>
              </a:pPr>
              <a:endParaRPr lang="en-US" sz="900" b="1" dirty="0">
                <a:solidFill>
                  <a:srgbClr val="091D5D"/>
                </a:solidFill>
                <a:latin typeface="+mn-lt"/>
                <a:ea typeface="Arial Unicode MS" pitchFamily="34" charset="-128"/>
              </a:endParaRPr>
            </a:p>
          </p:txBody>
        </p:sp>
        <p:grpSp>
          <p:nvGrpSpPr>
            <p:cNvPr id="18" name="Group 156"/>
            <p:cNvGrpSpPr/>
            <p:nvPr/>
          </p:nvGrpSpPr>
          <p:grpSpPr>
            <a:xfrm>
              <a:off x="3485932" y="3713589"/>
              <a:ext cx="1922000" cy="625720"/>
              <a:chOff x="1687910" y="4494916"/>
              <a:chExt cx="1922000" cy="625720"/>
            </a:xfrm>
          </p:grpSpPr>
          <p:sp>
            <p:nvSpPr>
              <p:cNvPr id="36" name="Rectangle 29"/>
              <p:cNvSpPr>
                <a:spLocks noChangeArrowheads="1"/>
              </p:cNvSpPr>
              <p:nvPr/>
            </p:nvSpPr>
            <p:spPr bwMode="auto">
              <a:xfrm>
                <a:off x="1687911" y="4494916"/>
                <a:ext cx="1921999" cy="189391"/>
              </a:xfrm>
              <a:prstGeom prst="rect">
                <a:avLst/>
              </a:prstGeom>
              <a:solidFill>
                <a:schemeClr val="bg1">
                  <a:lumMod val="65000"/>
                </a:schemeClr>
              </a:solidFill>
              <a:ln w="12700" algn="ctr">
                <a:solidFill>
                  <a:srgbClr val="86BC25"/>
                </a:solidFill>
                <a:miter lim="800000"/>
                <a:headEnd/>
                <a:tailEnd/>
              </a:ln>
            </p:spPr>
            <p:txBody>
              <a:bodyPr wrap="square" lIns="36000" tIns="36000" rIns="36000" bIns="36000" anchor="ctr" anchorCtr="1">
                <a:noAutofit/>
              </a:bodyPr>
              <a:lstStyle/>
              <a:p>
                <a:pPr algn="ctr">
                  <a:lnSpc>
                    <a:spcPct val="106000"/>
                  </a:lnSpc>
                  <a:spcBef>
                    <a:spcPct val="80000"/>
                  </a:spcBef>
                  <a:buClr>
                    <a:srgbClr val="000000"/>
                  </a:buClr>
                  <a:buSzPct val="80000"/>
                  <a:buFont typeface="Wingdings" pitchFamily="2" charset="2"/>
                  <a:buNone/>
                </a:pPr>
                <a:r>
                  <a:rPr lang="es-UY" sz="900" b="1" dirty="0" smtClean="0">
                    <a:solidFill>
                      <a:srgbClr val="FFFFFF"/>
                    </a:solidFill>
                    <a:latin typeface="+mn-lt"/>
                  </a:rPr>
                  <a:t>Gerencia del Proyecto</a:t>
                </a:r>
              </a:p>
            </p:txBody>
          </p:sp>
          <p:sp>
            <p:nvSpPr>
              <p:cNvPr id="37" name="Rectangle 29"/>
              <p:cNvSpPr>
                <a:spLocks noChangeArrowheads="1"/>
              </p:cNvSpPr>
              <p:nvPr/>
            </p:nvSpPr>
            <p:spPr bwMode="auto">
              <a:xfrm>
                <a:off x="1687911" y="4684307"/>
                <a:ext cx="960999" cy="175558"/>
              </a:xfrm>
              <a:prstGeom prst="rect">
                <a:avLst/>
              </a:prstGeom>
              <a:solidFill>
                <a:schemeClr val="tx1"/>
              </a:solidFill>
              <a:ln w="12700" algn="ctr">
                <a:solidFill>
                  <a:srgbClr val="86BC25"/>
                </a:solidFill>
                <a:miter lim="800000"/>
                <a:headEnd/>
                <a:tailEnd/>
              </a:ln>
            </p:spPr>
            <p:txBody>
              <a:bodyPr wrap="square" lIns="36000" tIns="36000" rIns="36000" bIns="36000" anchor="ctr" anchorCtr="1">
                <a:noAutofit/>
              </a:bodyPr>
              <a:lstStyle/>
              <a:p>
                <a:pPr lvl="0" algn="ctr">
                  <a:lnSpc>
                    <a:spcPct val="106000"/>
                  </a:lnSpc>
                  <a:spcBef>
                    <a:spcPct val="80000"/>
                  </a:spcBef>
                  <a:buClr>
                    <a:srgbClr val="000000"/>
                  </a:buClr>
                  <a:buSzPct val="80000"/>
                </a:pPr>
                <a:r>
                  <a:rPr lang="es-UY" sz="900" b="1" dirty="0" smtClean="0">
                    <a:solidFill>
                      <a:srgbClr val="FFFFFF"/>
                    </a:solidFill>
                    <a:latin typeface="+mn-lt"/>
                  </a:rPr>
                  <a:t>Deloitte</a:t>
                </a:r>
              </a:p>
            </p:txBody>
          </p:sp>
          <p:sp>
            <p:nvSpPr>
              <p:cNvPr id="38" name="Rectangle 29"/>
              <p:cNvSpPr>
                <a:spLocks noChangeArrowheads="1"/>
              </p:cNvSpPr>
              <p:nvPr/>
            </p:nvSpPr>
            <p:spPr bwMode="auto">
              <a:xfrm>
                <a:off x="2648911" y="4684307"/>
                <a:ext cx="960999" cy="175558"/>
              </a:xfrm>
              <a:prstGeom prst="rect">
                <a:avLst/>
              </a:prstGeom>
              <a:solidFill>
                <a:schemeClr val="tx1"/>
              </a:solidFill>
              <a:ln w="12700" algn="ctr">
                <a:solidFill>
                  <a:srgbClr val="86BC25"/>
                </a:solidFill>
                <a:miter lim="800000"/>
                <a:headEnd/>
                <a:tailEnd/>
              </a:ln>
            </p:spPr>
            <p:txBody>
              <a:bodyPr wrap="square" lIns="36000" tIns="36000" rIns="36000" bIns="36000" anchor="ctr" anchorCtr="1">
                <a:noAutofit/>
              </a:bodyPr>
              <a:lstStyle/>
              <a:p>
                <a:pPr algn="ctr">
                  <a:lnSpc>
                    <a:spcPct val="106000"/>
                  </a:lnSpc>
                  <a:spcBef>
                    <a:spcPct val="80000"/>
                  </a:spcBef>
                  <a:buClr>
                    <a:srgbClr val="000000"/>
                  </a:buClr>
                  <a:buSzPct val="80000"/>
                  <a:buFont typeface="Wingdings" pitchFamily="2" charset="2"/>
                  <a:buNone/>
                </a:pPr>
                <a:r>
                  <a:rPr lang="es-UY" sz="900" b="1" dirty="0" smtClean="0">
                    <a:solidFill>
                      <a:srgbClr val="FFFFFF"/>
                    </a:solidFill>
                    <a:latin typeface="+mn-lt"/>
                  </a:rPr>
                  <a:t>Distribuidora Nube Azul C.A.</a:t>
                </a:r>
              </a:p>
            </p:txBody>
          </p:sp>
          <p:sp>
            <p:nvSpPr>
              <p:cNvPr id="39" name="Rectangle 30"/>
              <p:cNvSpPr>
                <a:spLocks noChangeArrowheads="1"/>
              </p:cNvSpPr>
              <p:nvPr/>
            </p:nvSpPr>
            <p:spPr bwMode="auto">
              <a:xfrm>
                <a:off x="1687910" y="4859826"/>
                <a:ext cx="961000" cy="260810"/>
              </a:xfrm>
              <a:prstGeom prst="rect">
                <a:avLst/>
              </a:prstGeom>
              <a:solidFill>
                <a:schemeClr val="bg1"/>
              </a:solidFill>
              <a:ln w="12700" algn="ctr">
                <a:solidFill>
                  <a:srgbClr val="86BC25"/>
                </a:solidFill>
                <a:miter lim="800000"/>
                <a:headEnd/>
                <a:tailEnd/>
              </a:ln>
            </p:spPr>
            <p:txBody>
              <a:bodyPr wrap="square" lIns="36000" tIns="36000" rIns="36000" bIns="36000" anchor="ctr">
                <a:normAutofit/>
              </a:bodyPr>
              <a:lstStyle/>
              <a:p>
                <a:pPr algn="ctr">
                  <a:lnSpc>
                    <a:spcPct val="106000"/>
                  </a:lnSpc>
                  <a:spcBef>
                    <a:spcPct val="80000"/>
                  </a:spcBef>
                  <a:buClr>
                    <a:srgbClr val="000000"/>
                  </a:buClr>
                  <a:buSzPct val="80000"/>
                  <a:buFont typeface="Wingdings" pitchFamily="2" charset="2"/>
                  <a:buNone/>
                </a:pPr>
                <a:r>
                  <a:rPr lang="es-UY" sz="900" dirty="0" smtClean="0">
                    <a:solidFill>
                      <a:srgbClr val="000000"/>
                    </a:solidFill>
                    <a:latin typeface="+mn-lt"/>
                  </a:rPr>
                  <a:t>Gerente de Proyecto</a:t>
                </a:r>
                <a:endParaRPr lang="es-UY" sz="900" dirty="0">
                  <a:solidFill>
                    <a:srgbClr val="000000"/>
                  </a:solidFill>
                  <a:latin typeface="+mn-lt"/>
                </a:endParaRPr>
              </a:p>
            </p:txBody>
          </p:sp>
          <p:sp>
            <p:nvSpPr>
              <p:cNvPr id="40" name="Rectangle 30"/>
              <p:cNvSpPr>
                <a:spLocks noChangeArrowheads="1"/>
              </p:cNvSpPr>
              <p:nvPr/>
            </p:nvSpPr>
            <p:spPr bwMode="auto">
              <a:xfrm>
                <a:off x="2648911" y="4859826"/>
                <a:ext cx="960999" cy="260809"/>
              </a:xfrm>
              <a:prstGeom prst="rect">
                <a:avLst/>
              </a:prstGeom>
              <a:solidFill>
                <a:schemeClr val="bg1"/>
              </a:solidFill>
              <a:ln w="12700" algn="ctr">
                <a:solidFill>
                  <a:srgbClr val="86BC25"/>
                </a:solidFill>
                <a:miter lim="800000"/>
                <a:headEnd/>
                <a:tailEnd/>
              </a:ln>
            </p:spPr>
            <p:txBody>
              <a:bodyPr wrap="square" lIns="36000" tIns="36000" rIns="36000" bIns="36000">
                <a:noAutofit/>
              </a:bodyPr>
              <a:lstStyle/>
              <a:p>
                <a:pPr algn="ctr">
                  <a:lnSpc>
                    <a:spcPct val="106000"/>
                  </a:lnSpc>
                  <a:spcBef>
                    <a:spcPct val="80000"/>
                  </a:spcBef>
                  <a:buClr>
                    <a:srgbClr val="000000"/>
                  </a:buClr>
                  <a:buSzPct val="80000"/>
                  <a:buFont typeface="Wingdings" pitchFamily="2" charset="2"/>
                  <a:buNone/>
                </a:pPr>
                <a:r>
                  <a:rPr lang="es-UY" sz="900" dirty="0" smtClean="0">
                    <a:solidFill>
                      <a:srgbClr val="000000"/>
                    </a:solidFill>
                    <a:latin typeface="+mn-lt"/>
                  </a:rPr>
                  <a:t> Líder</a:t>
                </a:r>
                <a:r>
                  <a:rPr lang="es-UY" sz="900" dirty="0">
                    <a:solidFill>
                      <a:srgbClr val="000000"/>
                    </a:solidFill>
                    <a:latin typeface="+mn-lt"/>
                  </a:rPr>
                  <a:t> </a:t>
                </a:r>
                <a:br>
                  <a:rPr lang="es-UY" sz="900" dirty="0">
                    <a:solidFill>
                      <a:srgbClr val="000000"/>
                    </a:solidFill>
                    <a:latin typeface="+mn-lt"/>
                  </a:rPr>
                </a:br>
                <a:r>
                  <a:rPr lang="es-UY" sz="900" dirty="0" smtClean="0">
                    <a:solidFill>
                      <a:srgbClr val="000000"/>
                    </a:solidFill>
                    <a:latin typeface="+mn-lt"/>
                  </a:rPr>
                  <a:t>de Proyecto </a:t>
                </a:r>
                <a:endParaRPr lang="es-UY" sz="900" dirty="0">
                  <a:solidFill>
                    <a:srgbClr val="000000"/>
                  </a:solidFill>
                  <a:latin typeface="+mn-lt"/>
                </a:endParaRPr>
              </a:p>
            </p:txBody>
          </p:sp>
        </p:grpSp>
        <p:cxnSp>
          <p:nvCxnSpPr>
            <p:cNvPr id="19" name="Straight Connector 18"/>
            <p:cNvCxnSpPr>
              <a:stCxn id="36" idx="2"/>
              <a:endCxn id="21" idx="0"/>
            </p:cNvCxnSpPr>
            <p:nvPr/>
          </p:nvCxnSpPr>
          <p:spPr>
            <a:xfrm flipH="1">
              <a:off x="4446932" y="3902980"/>
              <a:ext cx="1" cy="9715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3485933" y="5022577"/>
              <a:ext cx="1922000" cy="473827"/>
              <a:chOff x="1939059" y="4806553"/>
              <a:chExt cx="1922000" cy="473827"/>
            </a:xfrm>
          </p:grpSpPr>
          <p:sp>
            <p:nvSpPr>
              <p:cNvPr id="22" name="Rectangle 21"/>
              <p:cNvSpPr>
                <a:spLocks noChangeArrowheads="1"/>
              </p:cNvSpPr>
              <p:nvPr/>
            </p:nvSpPr>
            <p:spPr bwMode="auto">
              <a:xfrm>
                <a:off x="1939059" y="4806554"/>
                <a:ext cx="1012745" cy="195807"/>
              </a:xfrm>
              <a:prstGeom prst="rect">
                <a:avLst/>
              </a:prstGeom>
              <a:solidFill>
                <a:schemeClr val="tx1"/>
              </a:solidFill>
              <a:ln w="12700" algn="ctr">
                <a:solidFill>
                  <a:srgbClr val="86BC25"/>
                </a:solidFill>
                <a:miter lim="800000"/>
                <a:headEnd/>
                <a:tailEnd/>
              </a:ln>
            </p:spPr>
            <p:txBody>
              <a:bodyPr wrap="square" lIns="36000" tIns="36000" rIns="36000" bIns="36000" anchor="ctr" anchorCtr="1">
                <a:noAutofit/>
              </a:bodyPr>
              <a:lstStyle/>
              <a:p>
                <a:pPr lvl="0" algn="ctr">
                  <a:lnSpc>
                    <a:spcPct val="106000"/>
                  </a:lnSpc>
                  <a:spcBef>
                    <a:spcPct val="80000"/>
                  </a:spcBef>
                  <a:buClr>
                    <a:srgbClr val="000000"/>
                  </a:buClr>
                  <a:buSzPct val="80000"/>
                </a:pPr>
                <a:r>
                  <a:rPr lang="es-UY" sz="900" b="1" dirty="0" smtClean="0">
                    <a:solidFill>
                      <a:srgbClr val="FFFFFF"/>
                    </a:solidFill>
                    <a:latin typeface="+mn-lt"/>
                  </a:rPr>
                  <a:t>Deloitte</a:t>
                </a:r>
              </a:p>
            </p:txBody>
          </p:sp>
          <p:sp>
            <p:nvSpPr>
              <p:cNvPr id="25" name="Rectangle 29"/>
              <p:cNvSpPr>
                <a:spLocks noChangeArrowheads="1"/>
              </p:cNvSpPr>
              <p:nvPr/>
            </p:nvSpPr>
            <p:spPr bwMode="auto">
              <a:xfrm>
                <a:off x="2951803" y="4806553"/>
                <a:ext cx="909256" cy="195805"/>
              </a:xfrm>
              <a:prstGeom prst="rect">
                <a:avLst/>
              </a:prstGeom>
              <a:solidFill>
                <a:schemeClr val="tx1"/>
              </a:solidFill>
              <a:ln w="12700" algn="ctr">
                <a:solidFill>
                  <a:srgbClr val="92D400"/>
                </a:solidFill>
                <a:miter lim="800000"/>
                <a:headEnd/>
                <a:tailEnd/>
              </a:ln>
            </p:spPr>
            <p:txBody>
              <a:bodyPr wrap="square" lIns="36000" tIns="36000" rIns="36000" bIns="36000" anchor="ctr" anchorCtr="1">
                <a:noAutofit/>
              </a:bodyPr>
              <a:lstStyle/>
              <a:p>
                <a:pPr algn="ctr">
                  <a:lnSpc>
                    <a:spcPct val="106000"/>
                  </a:lnSpc>
                  <a:spcBef>
                    <a:spcPct val="80000"/>
                  </a:spcBef>
                  <a:buClr>
                    <a:srgbClr val="000000"/>
                  </a:buClr>
                  <a:buSzPct val="80000"/>
                  <a:buFont typeface="Wingdings" pitchFamily="2" charset="2"/>
                  <a:buNone/>
                </a:pPr>
                <a:r>
                  <a:rPr lang="es-UY" sz="900" b="1" dirty="0" smtClean="0">
                    <a:solidFill>
                      <a:srgbClr val="FFFFFF"/>
                    </a:solidFill>
                  </a:rPr>
                  <a:t>Distribuidora Nube Azul C.A.</a:t>
                </a:r>
                <a:endParaRPr lang="es-UY" sz="900" b="1" dirty="0">
                  <a:solidFill>
                    <a:srgbClr val="FFFFFF"/>
                  </a:solidFill>
                </a:endParaRPr>
              </a:p>
            </p:txBody>
          </p:sp>
          <p:sp>
            <p:nvSpPr>
              <p:cNvPr id="34" name="Rectangle 30"/>
              <p:cNvSpPr>
                <a:spLocks noChangeArrowheads="1"/>
              </p:cNvSpPr>
              <p:nvPr/>
            </p:nvSpPr>
            <p:spPr bwMode="auto">
              <a:xfrm>
                <a:off x="1939059" y="5002358"/>
                <a:ext cx="1012744" cy="278022"/>
              </a:xfrm>
              <a:prstGeom prst="rect">
                <a:avLst/>
              </a:prstGeom>
              <a:solidFill>
                <a:schemeClr val="bg1"/>
              </a:solidFill>
              <a:ln w="12700" algn="ctr">
                <a:solidFill>
                  <a:srgbClr val="86BC25"/>
                </a:solidFill>
                <a:miter lim="800000"/>
                <a:headEnd/>
                <a:tailEnd/>
              </a:ln>
            </p:spPr>
            <p:txBody>
              <a:bodyPr wrap="square" lIns="36000" tIns="36000" rIns="36000" bIns="36000" anchor="ctr">
                <a:normAutofit/>
              </a:bodyPr>
              <a:lstStyle/>
              <a:p>
                <a:pPr algn="ctr">
                  <a:lnSpc>
                    <a:spcPct val="106000"/>
                  </a:lnSpc>
                  <a:spcBef>
                    <a:spcPct val="80000"/>
                  </a:spcBef>
                  <a:buClr>
                    <a:srgbClr val="000000"/>
                  </a:buClr>
                  <a:buSzPct val="80000"/>
                  <a:buFont typeface="Wingdings" pitchFamily="2" charset="2"/>
                  <a:buNone/>
                </a:pPr>
                <a:r>
                  <a:rPr lang="es-UY" sz="900" dirty="0" smtClean="0">
                    <a:solidFill>
                      <a:srgbClr val="000000"/>
                    </a:solidFill>
                    <a:latin typeface="+mn-lt"/>
                  </a:rPr>
                  <a:t>(2) dos Consultores desarrollo SAP B1</a:t>
                </a:r>
                <a:endParaRPr lang="es-UY" sz="900" dirty="0">
                  <a:solidFill>
                    <a:srgbClr val="000000"/>
                  </a:solidFill>
                  <a:latin typeface="+mn-lt"/>
                </a:endParaRPr>
              </a:p>
            </p:txBody>
          </p:sp>
          <p:sp>
            <p:nvSpPr>
              <p:cNvPr id="35" name="Rectangle 30"/>
              <p:cNvSpPr>
                <a:spLocks noChangeArrowheads="1"/>
              </p:cNvSpPr>
              <p:nvPr/>
            </p:nvSpPr>
            <p:spPr bwMode="auto">
              <a:xfrm>
                <a:off x="2951803" y="5003280"/>
                <a:ext cx="909256" cy="277100"/>
              </a:xfrm>
              <a:prstGeom prst="rect">
                <a:avLst/>
              </a:prstGeom>
              <a:solidFill>
                <a:schemeClr val="bg1"/>
              </a:solidFill>
              <a:ln w="12700" algn="ctr">
                <a:solidFill>
                  <a:srgbClr val="86BC25"/>
                </a:solidFill>
                <a:miter lim="800000"/>
                <a:headEnd/>
                <a:tailEnd/>
              </a:ln>
            </p:spPr>
            <p:txBody>
              <a:bodyPr wrap="square" lIns="36000" tIns="36000" rIns="36000" bIns="36000" anchor="ctr">
                <a:normAutofit/>
              </a:bodyPr>
              <a:lstStyle/>
              <a:p>
                <a:pPr algn="ctr">
                  <a:lnSpc>
                    <a:spcPct val="106000"/>
                  </a:lnSpc>
                  <a:spcBef>
                    <a:spcPct val="80000"/>
                  </a:spcBef>
                  <a:buClr>
                    <a:srgbClr val="000000"/>
                  </a:buClr>
                  <a:buSzPct val="80000"/>
                  <a:buFont typeface="Wingdings" pitchFamily="2" charset="2"/>
                  <a:buNone/>
                </a:pPr>
                <a:r>
                  <a:rPr lang="es-UY" sz="900" dirty="0" smtClean="0">
                    <a:solidFill>
                      <a:srgbClr val="000000"/>
                    </a:solidFill>
                    <a:latin typeface="+mn-lt"/>
                  </a:rPr>
                  <a:t>Usuarios Clave</a:t>
                </a:r>
                <a:endParaRPr lang="es-UY" sz="900" dirty="0">
                  <a:solidFill>
                    <a:srgbClr val="000000"/>
                  </a:solidFill>
                  <a:latin typeface="+mn-lt"/>
                </a:endParaRPr>
              </a:p>
            </p:txBody>
          </p:sp>
        </p:grpSp>
        <p:sp>
          <p:nvSpPr>
            <p:cNvPr id="21" name="Rectangle 29"/>
            <p:cNvSpPr>
              <a:spLocks noChangeArrowheads="1"/>
            </p:cNvSpPr>
            <p:nvPr/>
          </p:nvSpPr>
          <p:spPr bwMode="auto">
            <a:xfrm>
              <a:off x="3485933" y="4874517"/>
              <a:ext cx="1921999" cy="146283"/>
            </a:xfrm>
            <a:prstGeom prst="rect">
              <a:avLst/>
            </a:prstGeom>
            <a:solidFill>
              <a:schemeClr val="bg1">
                <a:lumMod val="65000"/>
              </a:schemeClr>
            </a:solidFill>
            <a:ln w="12700" algn="ctr">
              <a:solidFill>
                <a:srgbClr val="86BC25"/>
              </a:solidFill>
              <a:miter lim="800000"/>
              <a:headEnd/>
              <a:tailEnd/>
            </a:ln>
          </p:spPr>
          <p:txBody>
            <a:bodyPr wrap="square" lIns="36000" tIns="36000" rIns="36000" bIns="36000" anchor="ctr" anchorCtr="1">
              <a:noAutofit/>
            </a:bodyPr>
            <a:lstStyle/>
            <a:p>
              <a:pPr algn="ctr">
                <a:lnSpc>
                  <a:spcPct val="106000"/>
                </a:lnSpc>
                <a:spcBef>
                  <a:spcPct val="80000"/>
                </a:spcBef>
                <a:buClr>
                  <a:srgbClr val="000000"/>
                </a:buClr>
                <a:buSzPct val="80000"/>
                <a:buFont typeface="Wingdings" pitchFamily="2" charset="2"/>
                <a:buNone/>
              </a:pPr>
              <a:r>
                <a:rPr lang="es-UY" sz="900" b="1" dirty="0" smtClean="0">
                  <a:solidFill>
                    <a:srgbClr val="FFFFFF"/>
                  </a:solidFill>
                  <a:latin typeface="+mn-lt"/>
                </a:rPr>
                <a:t>Equipo Funcional</a:t>
              </a:r>
            </a:p>
          </p:txBody>
        </p:sp>
      </p:grpSp>
      <p:sp>
        <p:nvSpPr>
          <p:cNvPr id="41" name="Rectangle 29"/>
          <p:cNvSpPr>
            <a:spLocks noChangeArrowheads="1"/>
          </p:cNvSpPr>
          <p:nvPr/>
        </p:nvSpPr>
        <p:spPr bwMode="auto">
          <a:xfrm>
            <a:off x="6318207" y="2539414"/>
            <a:ext cx="1845206" cy="225028"/>
          </a:xfrm>
          <a:prstGeom prst="rect">
            <a:avLst/>
          </a:prstGeom>
          <a:solidFill>
            <a:srgbClr val="002060"/>
          </a:solidFill>
          <a:ln w="12700" algn="ctr">
            <a:solidFill>
              <a:srgbClr val="0070C0"/>
            </a:solidFill>
            <a:miter lim="800000"/>
            <a:headEnd/>
            <a:tailEnd/>
          </a:ln>
        </p:spPr>
        <p:txBody>
          <a:bodyPr wrap="square" lIns="36000" tIns="36000" rIns="36000" bIns="36000" anchor="ctr" anchorCtr="1">
            <a:noAutofit/>
          </a:bodyPr>
          <a:lstStyle/>
          <a:p>
            <a:pPr lvl="0" algn="ctr">
              <a:lnSpc>
                <a:spcPct val="106000"/>
              </a:lnSpc>
              <a:spcBef>
                <a:spcPct val="80000"/>
              </a:spcBef>
              <a:buClr>
                <a:srgbClr val="000000"/>
              </a:buClr>
              <a:buSzPct val="80000"/>
            </a:pPr>
            <a:r>
              <a:rPr lang="es-UY" sz="900" b="1" dirty="0" smtClean="0">
                <a:solidFill>
                  <a:srgbClr val="FFFFFF"/>
                </a:solidFill>
                <a:latin typeface="+mn-lt"/>
              </a:rPr>
              <a:t>Comité Dirección</a:t>
            </a:r>
          </a:p>
        </p:txBody>
      </p:sp>
      <p:sp>
        <p:nvSpPr>
          <p:cNvPr id="42" name="Rectangle 30"/>
          <p:cNvSpPr>
            <a:spLocks noChangeArrowheads="1"/>
          </p:cNvSpPr>
          <p:nvPr/>
        </p:nvSpPr>
        <p:spPr bwMode="auto">
          <a:xfrm>
            <a:off x="6318208" y="2777081"/>
            <a:ext cx="1845206" cy="339005"/>
          </a:xfrm>
          <a:prstGeom prst="rect">
            <a:avLst/>
          </a:prstGeom>
          <a:solidFill>
            <a:schemeClr val="bg1"/>
          </a:solidFill>
          <a:ln w="12700" algn="ctr">
            <a:solidFill>
              <a:srgbClr val="72C7E7"/>
            </a:solidFill>
            <a:miter lim="800000"/>
            <a:headEnd/>
            <a:tailEnd/>
          </a:ln>
        </p:spPr>
        <p:txBody>
          <a:bodyPr wrap="square" lIns="36000" tIns="36000" rIns="36000" bIns="36000" anchor="ctr">
            <a:noAutofit/>
          </a:bodyPr>
          <a:lstStyle/>
          <a:p>
            <a:pPr algn="ctr">
              <a:spcBef>
                <a:spcPct val="80000"/>
              </a:spcBef>
              <a:buClr>
                <a:srgbClr val="000000"/>
              </a:buClr>
              <a:buSzPct val="80000"/>
              <a:buFont typeface="Wingdings" pitchFamily="2" charset="2"/>
              <a:buNone/>
            </a:pPr>
            <a:r>
              <a:rPr lang="es-UY" sz="900" dirty="0" smtClean="0">
                <a:solidFill>
                  <a:srgbClr val="000000"/>
                </a:solidFill>
                <a:latin typeface="+mn-lt"/>
              </a:rPr>
              <a:t>Sponsor  </a:t>
            </a:r>
            <a:r>
              <a:rPr lang="es-UY" sz="900" dirty="0" err="1" smtClean="0">
                <a:solidFill>
                  <a:srgbClr val="000000"/>
                </a:solidFill>
                <a:latin typeface="+mn-lt"/>
              </a:rPr>
              <a:t>LinkCo</a:t>
            </a:r>
            <a:r>
              <a:rPr lang="es-UY" sz="900" dirty="0" smtClean="0">
                <a:solidFill>
                  <a:srgbClr val="000000"/>
                </a:solidFill>
                <a:latin typeface="+mn-lt"/>
              </a:rPr>
              <a:t> y Socio </a:t>
            </a:r>
            <a:r>
              <a:rPr lang="es-UY" sz="900" dirty="0" err="1" smtClean="0">
                <a:solidFill>
                  <a:srgbClr val="000000"/>
                </a:solidFill>
                <a:latin typeface="+mn-lt"/>
              </a:rPr>
              <a:t>Deloitte</a:t>
            </a:r>
            <a:endParaRPr lang="es-UY" sz="900" dirty="0" smtClean="0">
              <a:solidFill>
                <a:srgbClr val="000000"/>
              </a:solidFill>
              <a:latin typeface="+mn-lt"/>
            </a:endParaRPr>
          </a:p>
        </p:txBody>
      </p:sp>
      <p:cxnSp>
        <p:nvCxnSpPr>
          <p:cNvPr id="43" name="Straight Connector 42"/>
          <p:cNvCxnSpPr>
            <a:stCxn id="38" idx="3"/>
          </p:cNvCxnSpPr>
          <p:nvPr/>
        </p:nvCxnSpPr>
        <p:spPr>
          <a:xfrm flipV="1">
            <a:off x="5688137" y="2866924"/>
            <a:ext cx="630070" cy="7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4" name="Rectangle 29"/>
          <p:cNvSpPr>
            <a:spLocks noChangeArrowheads="1"/>
          </p:cNvSpPr>
          <p:nvPr/>
        </p:nvSpPr>
        <p:spPr bwMode="auto">
          <a:xfrm>
            <a:off x="6318207" y="2539414"/>
            <a:ext cx="1845206" cy="225028"/>
          </a:xfrm>
          <a:prstGeom prst="rect">
            <a:avLst/>
          </a:prstGeom>
          <a:solidFill>
            <a:schemeClr val="tx1"/>
          </a:solidFill>
          <a:ln w="12700" algn="ctr">
            <a:solidFill>
              <a:srgbClr val="86BC25"/>
            </a:solidFill>
            <a:miter lim="800000"/>
            <a:headEnd/>
            <a:tailEnd/>
          </a:ln>
        </p:spPr>
        <p:txBody>
          <a:bodyPr wrap="square" lIns="36000" tIns="36000" rIns="36000" bIns="36000" anchor="ctr" anchorCtr="1">
            <a:noAutofit/>
          </a:bodyPr>
          <a:lstStyle/>
          <a:p>
            <a:pPr lvl="0" algn="ctr">
              <a:lnSpc>
                <a:spcPct val="106000"/>
              </a:lnSpc>
              <a:spcBef>
                <a:spcPct val="80000"/>
              </a:spcBef>
              <a:buClr>
                <a:srgbClr val="000000"/>
              </a:buClr>
              <a:buSzPct val="80000"/>
            </a:pPr>
            <a:r>
              <a:rPr lang="es-UY" sz="900" b="1" dirty="0" smtClean="0">
                <a:solidFill>
                  <a:srgbClr val="FFFFFF"/>
                </a:solidFill>
                <a:latin typeface="+mn-lt"/>
              </a:rPr>
              <a:t>Comité Dirección</a:t>
            </a:r>
          </a:p>
        </p:txBody>
      </p:sp>
      <p:sp>
        <p:nvSpPr>
          <p:cNvPr id="45" name="Rectangle 30"/>
          <p:cNvSpPr>
            <a:spLocks noChangeArrowheads="1"/>
          </p:cNvSpPr>
          <p:nvPr/>
        </p:nvSpPr>
        <p:spPr bwMode="auto">
          <a:xfrm>
            <a:off x="6318208" y="2777081"/>
            <a:ext cx="1845206" cy="339005"/>
          </a:xfrm>
          <a:prstGeom prst="rect">
            <a:avLst/>
          </a:prstGeom>
          <a:solidFill>
            <a:schemeClr val="bg1"/>
          </a:solidFill>
          <a:ln w="12700" algn="ctr">
            <a:solidFill>
              <a:srgbClr val="86BC25"/>
            </a:solidFill>
            <a:miter lim="800000"/>
            <a:headEnd/>
            <a:tailEnd/>
          </a:ln>
        </p:spPr>
        <p:txBody>
          <a:bodyPr wrap="square" lIns="36000" tIns="36000" rIns="36000" bIns="36000" anchor="ctr">
            <a:noAutofit/>
          </a:bodyPr>
          <a:lstStyle/>
          <a:p>
            <a:pPr algn="ctr">
              <a:spcBef>
                <a:spcPct val="80000"/>
              </a:spcBef>
              <a:buClr>
                <a:srgbClr val="000000"/>
              </a:buClr>
              <a:buSzPct val="80000"/>
              <a:buFont typeface="Wingdings" pitchFamily="2" charset="2"/>
              <a:buNone/>
            </a:pPr>
            <a:r>
              <a:rPr lang="es-UY" sz="900" dirty="0" smtClean="0">
                <a:solidFill>
                  <a:srgbClr val="000000"/>
                </a:solidFill>
                <a:latin typeface="+mn-lt"/>
              </a:rPr>
              <a:t>Sponsor </a:t>
            </a:r>
            <a:r>
              <a:rPr lang="es-UY" sz="900" dirty="0" smtClean="0">
                <a:solidFill>
                  <a:srgbClr val="000000"/>
                </a:solidFill>
              </a:rPr>
              <a:t>Distribuidora Nube Azul C.A. - </a:t>
            </a:r>
            <a:r>
              <a:rPr lang="es-UY" sz="900" dirty="0" smtClean="0">
                <a:solidFill>
                  <a:srgbClr val="000000"/>
                </a:solidFill>
                <a:latin typeface="+mn-lt"/>
              </a:rPr>
              <a:t>Socio </a:t>
            </a:r>
            <a:r>
              <a:rPr lang="es-UY" sz="900" dirty="0" err="1" smtClean="0">
                <a:solidFill>
                  <a:srgbClr val="000000"/>
                </a:solidFill>
                <a:latin typeface="+mn-lt"/>
              </a:rPr>
              <a:t>Deloitte</a:t>
            </a:r>
            <a:endParaRPr lang="es-UY" sz="900" dirty="0" smtClean="0">
              <a:solidFill>
                <a:srgbClr val="000000"/>
              </a:solidFill>
              <a:latin typeface="+mn-lt"/>
            </a:endParaRPr>
          </a:p>
        </p:txBody>
      </p:sp>
      <p:cxnSp>
        <p:nvCxnSpPr>
          <p:cNvPr id="48" name="Straight Connector 47"/>
          <p:cNvCxnSpPr/>
          <p:nvPr/>
        </p:nvCxnSpPr>
        <p:spPr>
          <a:xfrm flipV="1">
            <a:off x="5688137" y="2866924"/>
            <a:ext cx="630070" cy="79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9" name="Rectangle 29"/>
          <p:cNvSpPr>
            <a:spLocks noChangeArrowheads="1"/>
          </p:cNvSpPr>
          <p:nvPr/>
        </p:nvSpPr>
        <p:spPr bwMode="auto">
          <a:xfrm>
            <a:off x="1115615" y="3500838"/>
            <a:ext cx="1845206" cy="225028"/>
          </a:xfrm>
          <a:prstGeom prst="rect">
            <a:avLst/>
          </a:prstGeom>
          <a:solidFill>
            <a:schemeClr val="tx1"/>
          </a:solidFill>
          <a:ln w="12700" algn="ctr">
            <a:solidFill>
              <a:srgbClr val="86BC25"/>
            </a:solidFill>
            <a:miter lim="800000"/>
            <a:headEnd/>
            <a:tailEnd/>
          </a:ln>
        </p:spPr>
        <p:txBody>
          <a:bodyPr wrap="square" lIns="36000" tIns="36000" rIns="36000" bIns="36000" anchor="ctr" anchorCtr="1">
            <a:noAutofit/>
          </a:bodyPr>
          <a:lstStyle/>
          <a:p>
            <a:pPr lvl="0" algn="ctr">
              <a:lnSpc>
                <a:spcPct val="106000"/>
              </a:lnSpc>
              <a:spcBef>
                <a:spcPct val="80000"/>
              </a:spcBef>
              <a:buClr>
                <a:srgbClr val="000000"/>
              </a:buClr>
              <a:buSzPct val="80000"/>
            </a:pPr>
            <a:r>
              <a:rPr lang="es-UY" sz="900" b="1" dirty="0" smtClean="0">
                <a:solidFill>
                  <a:srgbClr val="FFFFFF"/>
                </a:solidFill>
                <a:latin typeface="+mn-lt"/>
              </a:rPr>
              <a:t>Arquitecto de Software</a:t>
            </a:r>
          </a:p>
        </p:txBody>
      </p:sp>
      <p:sp>
        <p:nvSpPr>
          <p:cNvPr id="50" name="Rectangle 30"/>
          <p:cNvSpPr>
            <a:spLocks noChangeArrowheads="1"/>
          </p:cNvSpPr>
          <p:nvPr/>
        </p:nvSpPr>
        <p:spPr bwMode="auto">
          <a:xfrm>
            <a:off x="1115616" y="3738505"/>
            <a:ext cx="1845206" cy="339005"/>
          </a:xfrm>
          <a:prstGeom prst="rect">
            <a:avLst/>
          </a:prstGeom>
          <a:solidFill>
            <a:schemeClr val="bg1"/>
          </a:solidFill>
          <a:ln w="12700" algn="ctr">
            <a:solidFill>
              <a:srgbClr val="86BC25"/>
            </a:solidFill>
            <a:miter lim="800000"/>
            <a:headEnd/>
            <a:tailEnd/>
          </a:ln>
        </p:spPr>
        <p:txBody>
          <a:bodyPr wrap="square" lIns="36000" tIns="36000" rIns="36000" bIns="36000" anchor="ctr">
            <a:noAutofit/>
          </a:bodyPr>
          <a:lstStyle/>
          <a:p>
            <a:pPr algn="ctr">
              <a:spcBef>
                <a:spcPct val="80000"/>
              </a:spcBef>
              <a:buClr>
                <a:srgbClr val="000000"/>
              </a:buClr>
              <a:buSzPct val="80000"/>
              <a:buFont typeface="Wingdings" pitchFamily="2" charset="2"/>
              <a:buNone/>
            </a:pPr>
            <a:r>
              <a:rPr lang="es-UY" sz="900" dirty="0" smtClean="0">
                <a:solidFill>
                  <a:srgbClr val="000000"/>
                </a:solidFill>
                <a:latin typeface="+mn-lt"/>
              </a:rPr>
              <a:t>Desarrollador</a:t>
            </a:r>
          </a:p>
        </p:txBody>
      </p:sp>
      <p:cxnSp>
        <p:nvCxnSpPr>
          <p:cNvPr id="51" name="Elbow Connector 50"/>
          <p:cNvCxnSpPr>
            <a:stCxn id="50" idx="3"/>
          </p:cNvCxnSpPr>
          <p:nvPr/>
        </p:nvCxnSpPr>
        <p:spPr>
          <a:xfrm flipV="1">
            <a:off x="2960822" y="2731908"/>
            <a:ext cx="1444673" cy="117610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 Placeholder 5">
            <a:hlinkClick r:id="rId3" action="ppaction://hlinksldjump"/>
          </p:cNvPr>
          <p:cNvSpPr txBox="1">
            <a:spLocks/>
          </p:cNvSpPr>
          <p:nvPr/>
        </p:nvSpPr>
        <p:spPr>
          <a:xfrm>
            <a:off x="10267315" y="1716090"/>
            <a:ext cx="1769109"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Antecedentes</a:t>
            </a:r>
            <a:r>
              <a:rPr kumimoji="0" lang="en-US" sz="1100" b="0" i="0" u="none" strike="noStrike" kern="1200" cap="none" spc="0" normalizeH="0" baseline="0" noProof="0" dirty="0">
                <a:ln>
                  <a:noFill/>
                </a:ln>
                <a:solidFill>
                  <a:srgbClr val="BBBCBC"/>
                </a:solidFill>
                <a:effectLst/>
                <a:uLnTx/>
                <a:uFillTx/>
                <a:latin typeface="Verdana"/>
                <a:ea typeface="+mn-ea"/>
                <a:cs typeface="+mn-cs"/>
              </a:rPr>
              <a:t>	</a:t>
            </a:r>
          </a:p>
        </p:txBody>
      </p:sp>
      <p:sp>
        <p:nvSpPr>
          <p:cNvPr id="63" name="Text Placeholder 5">
            <a:hlinkClick r:id="rId4" action="ppaction://hlinksldjump"/>
          </p:cNvPr>
          <p:cNvSpPr txBox="1">
            <a:spLocks/>
          </p:cNvSpPr>
          <p:nvPr/>
        </p:nvSpPr>
        <p:spPr>
          <a:xfrm>
            <a:off x="10267316" y="2052096"/>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Nuestro</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Entendimiento</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64" name="Text Placeholder 5">
            <a:hlinkClick r:id="rId5" action="ppaction://hlinksldjump"/>
          </p:cNvPr>
          <p:cNvSpPr txBox="1">
            <a:spLocks/>
          </p:cNvSpPr>
          <p:nvPr/>
        </p:nvSpPr>
        <p:spPr>
          <a:xfrm>
            <a:off x="10267316" y="2388102"/>
            <a:ext cx="1724660" cy="507831"/>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chemeClr val="bg1">
                    <a:lumMod val="75000"/>
                  </a:schemeClr>
                </a:solidFill>
                <a:latin typeface="Verdana"/>
              </a:rPr>
              <a:t>Objetivos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Alcance</a:t>
            </a:r>
            <a:r>
              <a:rPr lang="en-US" sz="1100" dirty="0" smtClean="0">
                <a:solidFill>
                  <a:schemeClr val="bg1">
                    <a:lumMod val="75000"/>
                  </a:schemeClr>
                </a:solidFill>
                <a:latin typeface="Verdana"/>
              </a:rPr>
              <a:t> y </a:t>
            </a:r>
            <a:r>
              <a:rPr lang="en-US" sz="1100" dirty="0" err="1" smtClean="0">
                <a:solidFill>
                  <a:schemeClr val="bg1">
                    <a:lumMod val="75000"/>
                  </a:schemeClr>
                </a:solidFill>
                <a:latin typeface="Verdana"/>
              </a:rPr>
              <a:t>Descripción</a:t>
            </a:r>
            <a:r>
              <a:rPr lang="en-US" sz="1100" dirty="0" smtClean="0">
                <a:solidFill>
                  <a:schemeClr val="bg1">
                    <a:lumMod val="75000"/>
                  </a:schemeClr>
                </a:solidFill>
                <a:latin typeface="Verdana"/>
              </a:rPr>
              <a:t> de </a:t>
            </a:r>
            <a:r>
              <a:rPr lang="en-US" sz="1100" dirty="0" err="1" smtClean="0">
                <a:solidFill>
                  <a:schemeClr val="bg1">
                    <a:lumMod val="75000"/>
                  </a:schemeClr>
                </a:solidFill>
                <a:latin typeface="Verdana"/>
              </a:rPr>
              <a:t>los</a:t>
            </a:r>
            <a:r>
              <a:rPr lang="en-US" sz="1100" dirty="0" smtClean="0">
                <a:solidFill>
                  <a:schemeClr val="bg1">
                    <a:lumMod val="75000"/>
                  </a:schemeClr>
                </a:solidFill>
                <a:latin typeface="Verdana"/>
              </a:rPr>
              <a:t> </a:t>
            </a:r>
            <a:r>
              <a:rPr lang="en-US" sz="1100" dirty="0" err="1" smtClean="0">
                <a:solidFill>
                  <a:schemeClr val="bg1">
                    <a:lumMod val="75000"/>
                  </a:schemeClr>
                </a:solidFill>
                <a:latin typeface="Verdana"/>
              </a:rPr>
              <a:t>Servicios</a:t>
            </a:r>
            <a:endParaRPr lang="en-US" sz="1100" dirty="0" smtClean="0">
              <a:solidFill>
                <a:schemeClr val="bg1">
                  <a:lumMod val="75000"/>
                </a:schemeClr>
              </a:solidFill>
              <a:latin typeface="Verdana"/>
            </a:endParaRPr>
          </a:p>
        </p:txBody>
      </p:sp>
      <p:sp>
        <p:nvSpPr>
          <p:cNvPr id="65" name="Text Placeholder 5">
            <a:hlinkClick r:id="rId5" action="ppaction://hlinksldjump"/>
          </p:cNvPr>
          <p:cNvSpPr txBox="1">
            <a:spLocks/>
          </p:cNvSpPr>
          <p:nvPr/>
        </p:nvSpPr>
        <p:spPr>
          <a:xfrm>
            <a:off x="10267315" y="306266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86BC25"/>
                </a:solidFill>
                <a:effectLst/>
                <a:uLnTx/>
                <a:uFillTx/>
                <a:latin typeface="Verdana"/>
                <a:ea typeface="+mn-ea"/>
                <a:cs typeface="+mn-cs"/>
              </a:rPr>
              <a:t>Equipo</a:t>
            </a:r>
            <a:r>
              <a:rPr kumimoji="0" lang="en-US" sz="1100" b="0" i="0" u="none" strike="noStrike" kern="1200" cap="none" spc="0" normalizeH="0" baseline="0" noProof="0" dirty="0" smtClean="0">
                <a:ln>
                  <a:noFill/>
                </a:ln>
                <a:solidFill>
                  <a:srgbClr val="86BC25"/>
                </a:solidFill>
                <a:effectLst/>
                <a:uLnTx/>
                <a:uFillTx/>
                <a:latin typeface="Verdana"/>
                <a:ea typeface="+mn-ea"/>
                <a:cs typeface="+mn-cs"/>
              </a:rPr>
              <a:t> de</a:t>
            </a:r>
            <a:r>
              <a:rPr kumimoji="0" lang="en-US" sz="1100" b="0" i="0" u="none" strike="noStrike" kern="1200" cap="none" spc="0" normalizeH="0" noProof="0" dirty="0" smtClean="0">
                <a:ln>
                  <a:noFill/>
                </a:ln>
                <a:solidFill>
                  <a:srgbClr val="86BC25"/>
                </a:solidFill>
                <a:effectLst/>
                <a:uLnTx/>
                <a:uFillTx/>
                <a:latin typeface="Verdana"/>
                <a:ea typeface="+mn-ea"/>
                <a:cs typeface="+mn-cs"/>
              </a:rPr>
              <a:t> </a:t>
            </a:r>
            <a:r>
              <a:rPr kumimoji="0" lang="en-US" sz="1100" b="0" i="0" u="none" strike="noStrike" kern="1200" cap="none" spc="0" normalizeH="0" noProof="0" dirty="0" err="1" smtClean="0">
                <a:ln>
                  <a:noFill/>
                </a:ln>
                <a:solidFill>
                  <a:srgbClr val="86BC25"/>
                </a:solidFill>
                <a:effectLst/>
                <a:uLnTx/>
                <a:uFillTx/>
                <a:latin typeface="Verdana"/>
                <a:ea typeface="+mn-ea"/>
                <a:cs typeface="+mn-cs"/>
              </a:rPr>
              <a:t>Trabajo</a:t>
            </a:r>
            <a:endParaRPr kumimoji="0" lang="en-US" sz="1100" b="0" i="0" u="none" strike="noStrike" kern="1200" cap="none" spc="0" normalizeH="0" baseline="0" noProof="0" dirty="0">
              <a:ln>
                <a:noFill/>
              </a:ln>
              <a:solidFill>
                <a:srgbClr val="86BC25"/>
              </a:solidFill>
              <a:effectLst/>
              <a:uLnTx/>
              <a:uFillTx/>
              <a:latin typeface="Verdana"/>
              <a:ea typeface="+mn-ea"/>
              <a:cs typeface="+mn-cs"/>
            </a:endParaRPr>
          </a:p>
        </p:txBody>
      </p:sp>
      <p:sp>
        <p:nvSpPr>
          <p:cNvPr id="66" name="Text Placeholder 5">
            <a:hlinkClick r:id="rId5" action="ppaction://hlinksldjump"/>
          </p:cNvPr>
          <p:cNvSpPr txBox="1">
            <a:spLocks/>
          </p:cNvSpPr>
          <p:nvPr/>
        </p:nvSpPr>
        <p:spPr>
          <a:xfrm>
            <a:off x="10267315" y="3396810"/>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Premisas</a:t>
            </a:r>
            <a:r>
              <a:rPr kumimoji="0" lang="en-US" sz="1100" b="0" i="0" u="none" strike="noStrike" kern="1200" cap="none" spc="0" normalizeH="0" baseline="0" noProof="0" dirty="0" smtClean="0">
                <a:ln>
                  <a:noFill/>
                </a:ln>
                <a:solidFill>
                  <a:schemeClr val="bg1">
                    <a:lumMod val="75000"/>
                  </a:schemeClr>
                </a:solidFill>
                <a:effectLst/>
                <a:uLnTx/>
                <a:uFillTx/>
                <a:latin typeface="Verdana"/>
                <a:ea typeface="+mn-ea"/>
                <a:cs typeface="+mn-cs"/>
              </a:rPr>
              <a:t> y </a:t>
            </a:r>
            <a:r>
              <a:rPr kumimoji="0" lang="en-US" sz="1100" b="0" i="0" u="none" strike="noStrike" kern="1200" cap="none" spc="0" normalizeH="0" baseline="0" noProof="0" dirty="0" err="1" smtClean="0">
                <a:ln>
                  <a:noFill/>
                </a:ln>
                <a:solidFill>
                  <a:schemeClr val="bg1">
                    <a:lumMod val="75000"/>
                  </a:schemeClr>
                </a:solidFill>
                <a:effectLst/>
                <a:uLnTx/>
                <a:uFillTx/>
                <a:latin typeface="Verdana"/>
                <a:ea typeface="+mn-ea"/>
                <a:cs typeface="+mn-cs"/>
              </a:rPr>
              <a:t>Condiciones</a:t>
            </a:r>
            <a:endParaRPr kumimoji="0" lang="en-US" sz="1100" b="0" i="0" u="none" strike="noStrike" kern="1200" cap="none" spc="0" normalizeH="0" baseline="0" noProof="0" dirty="0">
              <a:ln>
                <a:noFill/>
              </a:ln>
              <a:solidFill>
                <a:schemeClr val="bg1">
                  <a:lumMod val="75000"/>
                </a:schemeClr>
              </a:solidFill>
              <a:effectLst/>
              <a:uLnTx/>
              <a:uFillTx/>
              <a:latin typeface="Verdana"/>
              <a:ea typeface="+mn-ea"/>
              <a:cs typeface="+mn-cs"/>
            </a:endParaRPr>
          </a:p>
        </p:txBody>
      </p:sp>
      <p:sp>
        <p:nvSpPr>
          <p:cNvPr id="67" name="Text Placeholder 5">
            <a:hlinkClick r:id="rId5" action="ppaction://hlinksldjump"/>
          </p:cNvPr>
          <p:cNvSpPr txBox="1">
            <a:spLocks/>
          </p:cNvSpPr>
          <p:nvPr/>
        </p:nvSpPr>
        <p:spPr>
          <a:xfrm>
            <a:off x="10267315" y="3734674"/>
            <a:ext cx="1724660" cy="338554"/>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lang="en-US" sz="1100" dirty="0" err="1" smtClean="0">
                <a:solidFill>
                  <a:srgbClr val="BBBCBC"/>
                </a:solidFill>
                <a:latin typeface="Verdana"/>
              </a:rPr>
              <a:t>Honorarios</a:t>
            </a:r>
            <a:r>
              <a:rPr lang="en-US" sz="1100" dirty="0" smtClean="0">
                <a:solidFill>
                  <a:srgbClr val="BBBCBC"/>
                </a:solidFill>
                <a:latin typeface="Verdana"/>
              </a:rPr>
              <a:t> </a:t>
            </a:r>
            <a:r>
              <a:rPr lang="en-US" sz="1100" dirty="0" err="1" smtClean="0">
                <a:solidFill>
                  <a:srgbClr val="BBBCBC"/>
                </a:solidFill>
                <a:latin typeface="Verdana"/>
              </a:rPr>
              <a:t>Profesionales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68" name="Text Placeholder 5">
            <a:hlinkClick r:id="rId5" action="ppaction://hlinksldjump"/>
          </p:cNvPr>
          <p:cNvSpPr txBox="1">
            <a:spLocks/>
          </p:cNvSpPr>
          <p:nvPr/>
        </p:nvSpPr>
        <p:spPr>
          <a:xfrm>
            <a:off x="10267315" y="4234909"/>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Términos</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y </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Condiciones</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69" name="Text Placeholder 5">
            <a:hlinkClick r:id="rId5" action="ppaction://hlinksldjump"/>
          </p:cNvPr>
          <p:cNvSpPr txBox="1">
            <a:spLocks/>
          </p:cNvSpPr>
          <p:nvPr/>
        </p:nvSpPr>
        <p:spPr>
          <a:xfrm>
            <a:off x="10267315" y="4569142"/>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Aceptaci</a:t>
            </a:r>
            <a:r>
              <a:rPr lang="en-US" sz="1100" dirty="0" err="1" smtClean="0">
                <a:solidFill>
                  <a:srgbClr val="BBBCBC"/>
                </a:solidFill>
                <a:latin typeface="Verdana"/>
              </a:rPr>
              <a:t>ón</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
        <p:nvSpPr>
          <p:cNvPr id="70" name="Text Placeholder 5">
            <a:hlinkClick r:id="rId5" action="ppaction://hlinksldjump"/>
          </p:cNvPr>
          <p:cNvSpPr txBox="1">
            <a:spLocks/>
          </p:cNvSpPr>
          <p:nvPr/>
        </p:nvSpPr>
        <p:spPr>
          <a:xfrm>
            <a:off x="10267315" y="4903375"/>
            <a:ext cx="1724660" cy="169277"/>
          </a:xfrm>
          <a:prstGeom prst="rect">
            <a:avLst/>
          </a:prstGeom>
        </p:spPr>
        <p:txBody>
          <a:bodyPr vert="horz" wrap="square" lIns="0" tIns="0" rIns="0" bIns="0" rtlCol="0">
            <a:spAutoFit/>
          </a:bodyPr>
          <a:lstStyle>
            <a:lvl1pPr marL="0" indent="0" algn="l" defTabSz="1219170" rtl="0" eaLnBrk="1" latinLnBrk="0" hangingPunct="1">
              <a:spcBef>
                <a:spcPts val="600"/>
              </a:spcBef>
              <a:spcAft>
                <a:spcPts val="600"/>
              </a:spcAft>
              <a:buSzPct val="100000"/>
              <a:buFont typeface="Arial" panose="020B0604020202020204" pitchFamily="34" charset="0"/>
              <a:buNone/>
              <a:tabLst>
                <a:tab pos="6705432" algn="r"/>
              </a:tabLst>
              <a:defRPr sz="1200" b="0" kern="1200">
                <a:solidFill>
                  <a:schemeClr val="tx1"/>
                </a:solidFill>
                <a:latin typeface="+mn-lt"/>
                <a:ea typeface="+mn-ea"/>
                <a:cs typeface="+mn-cs"/>
              </a:defRPr>
            </a:lvl1pPr>
            <a:lvl2pPr marL="0" indent="0" algn="l" defTabSz="1219170" rtl="0" eaLnBrk="1" latinLnBrk="0" hangingPunct="1">
              <a:spcBef>
                <a:spcPts val="600"/>
              </a:spcBef>
              <a:spcAft>
                <a:spcPts val="600"/>
              </a:spcAft>
              <a:buClrTx/>
              <a:buSzPct val="100000"/>
              <a:buFont typeface="Arial"/>
              <a:buNone/>
              <a:tabLst>
                <a:tab pos="6705432" algn="r"/>
              </a:tabLst>
              <a:defRPr lang="en-US" sz="1200" b="1" kern="1200">
                <a:solidFill>
                  <a:schemeClr val="tx1"/>
                </a:solidFill>
                <a:latin typeface="+mn-lt"/>
                <a:ea typeface="+mn-ea"/>
                <a:cs typeface="+mn-cs"/>
              </a:defRPr>
            </a:lvl2pPr>
            <a:lvl3pPr marL="180000" indent="-180000" algn="l" defTabSz="1219170"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a:solidFill>
                  <a:schemeClr val="tx1"/>
                </a:solidFill>
                <a:latin typeface="+mn-lt"/>
                <a:ea typeface="+mn-ea"/>
                <a:cs typeface="+mn-cs"/>
              </a:defRPr>
            </a:lvl3pPr>
            <a:lvl4pPr marL="360000" indent="-180000" algn="l" defTabSz="1219170" rtl="0" eaLnBrk="1" latinLnBrk="0" hangingPunct="1">
              <a:spcBef>
                <a:spcPts val="600"/>
              </a:spcBef>
              <a:spcAft>
                <a:spcPts val="600"/>
              </a:spcAft>
              <a:buClrTx/>
              <a:buSzPct val="100000"/>
              <a:buFont typeface="Verdana" panose="020B0604030504040204" pitchFamily="34" charset="0"/>
              <a:buChar char="−"/>
              <a:tabLst>
                <a:tab pos="6705432" algn="r"/>
              </a:tabLst>
              <a:defRPr lang="en-US" sz="1200" kern="1200" baseline="0">
                <a:solidFill>
                  <a:schemeClr val="tx1"/>
                </a:solidFill>
                <a:latin typeface="+mn-lt"/>
                <a:ea typeface="+mn-ea"/>
                <a:cs typeface="+mn-cs"/>
              </a:defRPr>
            </a:lvl4pPr>
            <a:lvl5pPr marL="540000" indent="-180000" algn="l" defTabSz="1064657" rtl="0" eaLnBrk="1" latinLnBrk="0" hangingPunct="1">
              <a:spcBef>
                <a:spcPts val="600"/>
              </a:spcBef>
              <a:spcAft>
                <a:spcPts val="600"/>
              </a:spcAft>
              <a:buClrTx/>
              <a:buSzPct val="100000"/>
              <a:buFont typeface="Arial" panose="020B0604020202020204" pitchFamily="34" charset="0"/>
              <a:buChar char="•"/>
              <a:tabLst>
                <a:tab pos="6705432" algn="r"/>
              </a:tabLst>
              <a:defRPr lang="en-US" sz="1200" kern="1200" baseline="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600"/>
              </a:spcBef>
              <a:spcAft>
                <a:spcPts val="0"/>
              </a:spcAft>
              <a:buClrTx/>
              <a:buSzPct val="100000"/>
              <a:buFont typeface="Arial" panose="020B0604020202020204" pitchFamily="34" charset="0"/>
              <a:buNone/>
              <a:tabLst>
                <a:tab pos="6705432" algn="r"/>
              </a:tabLst>
              <a:defRPr/>
            </a:pP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Por</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a:t>
            </a:r>
            <a:r>
              <a:rPr lang="en-US" sz="1100" dirty="0" err="1">
                <a:solidFill>
                  <a:srgbClr val="BBBCBC"/>
                </a:solidFill>
                <a:latin typeface="Verdana"/>
              </a:rPr>
              <a:t>q</a:t>
            </a:r>
            <a:r>
              <a:rPr kumimoji="0" lang="en-US" sz="1100" b="0" i="0" u="none" strike="noStrike" kern="1200" cap="none" spc="0" normalizeH="0" baseline="0" noProof="0" dirty="0" err="1" smtClean="0">
                <a:ln>
                  <a:noFill/>
                </a:ln>
                <a:solidFill>
                  <a:srgbClr val="BBBCBC"/>
                </a:solidFill>
                <a:effectLst/>
                <a:uLnTx/>
                <a:uFillTx/>
                <a:latin typeface="Verdana"/>
                <a:ea typeface="+mn-ea"/>
                <a:cs typeface="+mn-cs"/>
              </a:rPr>
              <a:t>ué</a:t>
            </a:r>
            <a:r>
              <a:rPr kumimoji="0" lang="en-US" sz="1100" b="0" i="0" u="none" strike="noStrike" kern="1200" cap="none" spc="0" normalizeH="0" baseline="0" noProof="0" dirty="0" smtClean="0">
                <a:ln>
                  <a:noFill/>
                </a:ln>
                <a:solidFill>
                  <a:srgbClr val="BBBCBC"/>
                </a:solidFill>
                <a:effectLst/>
                <a:uLnTx/>
                <a:uFillTx/>
                <a:latin typeface="Verdana"/>
                <a:ea typeface="+mn-ea"/>
                <a:cs typeface="+mn-cs"/>
              </a:rPr>
              <a:t> Deloitte?</a:t>
            </a:r>
            <a:endParaRPr kumimoji="0" lang="en-US" sz="1100" b="0" i="0" u="none" strike="noStrike" kern="1200" cap="none" spc="0" normalizeH="0" baseline="0" noProof="0" dirty="0">
              <a:ln>
                <a:noFill/>
              </a:ln>
              <a:solidFill>
                <a:srgbClr val="BBBCBC"/>
              </a:solidFill>
              <a:effectLst/>
              <a:uLnTx/>
              <a:uFillTx/>
              <a:latin typeface="Verdana"/>
              <a:ea typeface="+mn-ea"/>
              <a:cs typeface="+mn-cs"/>
            </a:endParaRPr>
          </a:p>
        </p:txBody>
      </p:sp>
    </p:spTree>
    <p:extLst>
      <p:ext uri="{BB962C8B-B14F-4D97-AF65-F5344CB8AC3E}">
        <p14:creationId xmlns:p14="http://schemas.microsoft.com/office/powerpoint/2010/main" val="5173616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 Title">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 Deloitte_16_9_Onscreen_Dynamic" id="{233224E4-B556-DB4A-BB5F-456AD962D47A}" vid="{3834B3A5-31E6-5443-99E3-BA98721EC38B}"/>
    </a:ext>
  </a:extLst>
</a:theme>
</file>

<file path=ppt/theme/theme2.xml><?xml version="1.0" encoding="utf-8"?>
<a:theme xmlns:a="http://schemas.openxmlformats.org/drawingml/2006/main" name="2 Slides">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 Deloitte_16_9_Onscreen_Dynamic" id="{233224E4-B556-DB4A-BB5F-456AD962D47A}" vid="{EEF797E3-93FD-3144-B017-07C87BDCB7B9}"/>
    </a:ext>
  </a:extLst>
</a:theme>
</file>

<file path=ppt/theme/theme3.xml><?xml version="1.0" encoding="utf-8"?>
<a:theme xmlns:a="http://schemas.openxmlformats.org/drawingml/2006/main" name="1_2 Slides">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 Deloitte_16_9_Onscreen_Dynamic" id="{233224E4-B556-DB4A-BB5F-456AD962D47A}" vid="{EEF797E3-93FD-3144-B017-07C87BDCB7B9}"/>
    </a:ext>
  </a:extLst>
</a:theme>
</file>

<file path=ppt/theme/theme4.xml><?xml version="1.0" encoding="utf-8"?>
<a:theme xmlns:a="http://schemas.openxmlformats.org/drawingml/2006/main" name="2_2 Slides">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 Deloitte_16_9_Onscreen_Dynamic" id="{233224E4-B556-DB4A-BB5F-456AD962D47A}" vid="{EEF797E3-93FD-3144-B017-07C87BDCB7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25095</TotalTime>
  <Words>10836</Words>
  <Application>Microsoft Office PowerPoint</Application>
  <PresentationFormat>Widescreen</PresentationFormat>
  <Paragraphs>819</Paragraphs>
  <Slides>39</Slides>
  <Notes>39</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39</vt:i4>
      </vt:variant>
    </vt:vector>
  </HeadingPairs>
  <TitlesOfParts>
    <vt:vector size="52" baseType="lpstr">
      <vt:lpstr>Arial</vt:lpstr>
      <vt:lpstr>Arial Unicode MS</vt:lpstr>
      <vt:lpstr>Calibri</vt:lpstr>
      <vt:lpstr>Open Sans</vt:lpstr>
      <vt:lpstr>Times New Roman</vt:lpstr>
      <vt:lpstr>Verdana</vt:lpstr>
      <vt:lpstr>Wingdings</vt:lpstr>
      <vt:lpstr>Wingdings 2</vt:lpstr>
      <vt:lpstr>1 Title</vt:lpstr>
      <vt:lpstr>2 Slides</vt:lpstr>
      <vt:lpstr>1_2 Slides</vt:lpstr>
      <vt:lpstr>2_2 Slides</vt:lpstr>
      <vt:lpstr>think-cell Slide</vt:lpstr>
      <vt:lpstr>PowerPoint Presentation</vt:lpstr>
      <vt:lpstr>Resumen Ejecutivo</vt:lpstr>
      <vt:lpstr>Contenido</vt:lpstr>
      <vt:lpstr>Antecedentes</vt:lpstr>
      <vt:lpstr>Antecedentes</vt:lpstr>
      <vt:lpstr>Nuestro Entendimiento</vt:lpstr>
      <vt:lpstr>Objetivos, Alcance y Descripción de los Servicios</vt:lpstr>
      <vt:lpstr>Objetivos, Alcance y Descripción de los Servicios</vt:lpstr>
      <vt:lpstr>Equipo de Trabajo</vt:lpstr>
      <vt:lpstr>Equipo y Plan de Trabajo</vt:lpstr>
      <vt:lpstr>Equipo y Plan de Trabajo</vt:lpstr>
      <vt:lpstr>Premisas y Condiciones </vt:lpstr>
      <vt:lpstr>Premisas y Condiciones </vt:lpstr>
      <vt:lpstr>Premisas y Condiciones </vt:lpstr>
      <vt:lpstr>Honorarios Profesionales</vt:lpstr>
      <vt:lpstr>Términos y Condiciones</vt:lpstr>
      <vt:lpstr>Términos y Condiciones</vt:lpstr>
      <vt:lpstr>Términos y Condiciones</vt:lpstr>
      <vt:lpstr>Términos y Condiciones</vt:lpstr>
      <vt:lpstr>Términos y Condiciones</vt:lpstr>
      <vt:lpstr>Términos y Condiciones</vt:lpstr>
      <vt:lpstr>Términos y Condiciones</vt:lpstr>
      <vt:lpstr>Términos y Condiciones</vt:lpstr>
      <vt:lpstr>Términos y Condiciones</vt:lpstr>
      <vt:lpstr>Términos y Condiciones</vt:lpstr>
      <vt:lpstr>Términos y Condiciones</vt:lpstr>
      <vt:lpstr>Términos y Condiciones</vt:lpstr>
      <vt:lpstr>Términos y Condiciones</vt:lpstr>
      <vt:lpstr>Términos y Condiciones</vt:lpstr>
      <vt:lpstr>Términos y Condiciones</vt:lpstr>
      <vt:lpstr>Términos y Condiciones</vt:lpstr>
      <vt:lpstr>Aceptación</vt:lpstr>
      <vt:lpstr>Anexos</vt:lpstr>
      <vt:lpstr>Anexos</vt:lpstr>
      <vt:lpstr>Anexos</vt:lpstr>
      <vt:lpstr>Anexos</vt:lpstr>
      <vt:lpstr>Anexos</vt:lpstr>
      <vt:lpstr>Contacto</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Manuel</dc:creator>
  <cp:lastModifiedBy>Amara, Jeison Leandro</cp:lastModifiedBy>
  <cp:revision>229</cp:revision>
  <dcterms:created xsi:type="dcterms:W3CDTF">2019-07-15T15:51:43Z</dcterms:created>
  <dcterms:modified xsi:type="dcterms:W3CDTF">2020-02-20T16:56:59Z</dcterms:modified>
</cp:coreProperties>
</file>