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86" r:id="rId3"/>
    <p:sldMasterId id="2147483707" r:id="rId4"/>
  </p:sldMasterIdLst>
  <p:notesMasterIdLst>
    <p:notesMasterId r:id="rId15"/>
  </p:notesMasterIdLst>
  <p:sldIdLst>
    <p:sldId id="257" r:id="rId5"/>
    <p:sldId id="259" r:id="rId6"/>
    <p:sldId id="307" r:id="rId7"/>
    <p:sldId id="313" r:id="rId8"/>
    <p:sldId id="323" r:id="rId9"/>
    <p:sldId id="309" r:id="rId10"/>
    <p:sldId id="310" r:id="rId11"/>
    <p:sldId id="311" r:id="rId12"/>
    <p:sldId id="312" r:id="rId13"/>
    <p:sldId id="270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3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C7654-0751-4E48-9771-865DA850A39B}" type="datetimeFigureOut">
              <a:rPr lang="es-VE" smtClean="0"/>
              <a:t>10/3/2020</a:t>
            </a:fld>
            <a:endParaRPr lang="es-V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0229F-3F2D-4732-9383-CD3867F162EA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0399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610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3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2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42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5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78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1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43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25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46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01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9736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52405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454639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47463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751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37769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872030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3878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67820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92259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1220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 userDrawn="1"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 userDrawn="1"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 userDrawn="1"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 userDrawn="1"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 userDrawn="1"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 userDrawn="1"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 userDrawn="1"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 userDrawn="1"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82043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888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56627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0605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6354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2435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0713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41460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41879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8855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15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7107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197085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834259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0713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58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81274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454059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86576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59698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10304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830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 userDrawn="1"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 userDrawn="1"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 userDrawn="1"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 userDrawn="1"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 userDrawn="1"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 userDrawn="1"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 userDrawn="1"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 userDrawn="1"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945731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2920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96443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074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930108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79246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953492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084767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73956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6032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91630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613993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69901" y="1700213"/>
            <a:ext cx="9163049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25520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4492938" cy="4622507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5154613" y="1656000"/>
            <a:ext cx="4478337" cy="463179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15104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154613" y="1700213"/>
            <a:ext cx="4478337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491038" cy="463391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08388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2" y="1705668"/>
            <a:ext cx="9163049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9163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7280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163050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1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1" y="2054581"/>
            <a:ext cx="91649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1" y="1659816"/>
            <a:ext cx="916495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1385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2" y="2125013"/>
            <a:ext cx="447833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44503"/>
            <a:ext cx="4478338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1" y="2125013"/>
            <a:ext cx="449103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9" y="1655763"/>
            <a:ext cx="4491037" cy="409427"/>
          </a:xfrm>
        </p:spPr>
        <p:txBody>
          <a:bodyPr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49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4948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4948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27283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55762"/>
            <a:ext cx="4491038" cy="4327027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5154613" y="2125014"/>
            <a:ext cx="4478337" cy="3857776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5154613" y="1655763"/>
            <a:ext cx="447833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30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8171503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79417" y="2051998"/>
            <a:ext cx="2924184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9417" y="1659145"/>
            <a:ext cx="2924184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598574" y="2051998"/>
            <a:ext cx="2919701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598574" y="1659145"/>
            <a:ext cx="2919701" cy="373803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716569" y="2051998"/>
            <a:ext cx="2916382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716569" y="1659145"/>
            <a:ext cx="2916382" cy="379660"/>
          </a:xfrm>
        </p:spPr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68001" y="5982790"/>
            <a:ext cx="9164950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341116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3035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163050" cy="463391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8972326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36349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69900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41914" y="170386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141914" y="4065173"/>
            <a:ext cx="449103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 userDrawn="1">
            <p:ph type="pic" sz="quarter" idx="25"/>
          </p:nvPr>
        </p:nvSpPr>
        <p:spPr>
          <a:xfrm>
            <a:off x="481597" y="1867018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 userDrawn="1">
            <p:ph type="pic" sz="quarter" idx="27"/>
          </p:nvPr>
        </p:nvSpPr>
        <p:spPr>
          <a:xfrm>
            <a:off x="5153610" y="1867018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 userDrawn="1">
            <p:ph type="pic" sz="quarter" idx="29"/>
          </p:nvPr>
        </p:nvSpPr>
        <p:spPr>
          <a:xfrm>
            <a:off x="481597" y="4243017"/>
            <a:ext cx="1364665" cy="102582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 userDrawn="1">
            <p:ph type="pic" sz="quarter" idx="31"/>
          </p:nvPr>
        </p:nvSpPr>
        <p:spPr>
          <a:xfrm>
            <a:off x="5153610" y="4243017"/>
            <a:ext cx="1364665" cy="1025821"/>
          </a:xfrm>
        </p:spPr>
        <p:txBody>
          <a:bodyPr/>
          <a:lstStyle>
            <a:lvl1pPr algn="ctr">
              <a:defRPr lang="en-US" noProof="0" dirty="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32"/>
          </p:nvPr>
        </p:nvSpPr>
        <p:spPr>
          <a:xfrm>
            <a:off x="2041945" y="1867018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 userDrawn="1">
            <p:ph type="body" sz="quarter" idx="33"/>
          </p:nvPr>
        </p:nvSpPr>
        <p:spPr>
          <a:xfrm>
            <a:off x="6711951" y="1867018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dirty="0" smtClean="0"/>
            </a:lvl1pPr>
            <a:lvl2pPr>
              <a:spcAft>
                <a:spcPts val="0"/>
              </a:spcAft>
              <a:defRPr lang="en-US" noProof="0" dirty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 userDrawn="1">
            <p:ph type="body" sz="quarter" idx="34"/>
          </p:nvPr>
        </p:nvSpPr>
        <p:spPr>
          <a:xfrm>
            <a:off x="2041945" y="4243017"/>
            <a:ext cx="2918993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 userDrawn="1">
            <p:ph type="body" sz="quarter" idx="35"/>
          </p:nvPr>
        </p:nvSpPr>
        <p:spPr>
          <a:xfrm>
            <a:off x="6711951" y="4243017"/>
            <a:ext cx="2920999" cy="1944000"/>
          </a:xfrm>
        </p:spPr>
        <p:txBody>
          <a:bodyPr/>
          <a:lstStyle>
            <a:lvl1pPr>
              <a:spcAft>
                <a:spcPts val="0"/>
              </a:spcAft>
              <a:defRPr lang="en-US" noProof="0" smtClean="0"/>
            </a:lvl1pPr>
            <a:lvl2pPr>
              <a:spcAft>
                <a:spcPts val="0"/>
              </a:spcAft>
              <a:defRPr lang="en-US" noProof="0" smtClean="0"/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 userDrawn="1"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770571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584634" y="1851441"/>
            <a:ext cx="293364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81229" y="1851441"/>
            <a:ext cx="2922371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718313" y="1851441"/>
            <a:ext cx="2914638" cy="3845755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584576" y="1705968"/>
            <a:ext cx="2961478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81755" y="1705968"/>
            <a:ext cx="2932534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714983" y="1705968"/>
            <a:ext cx="291769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242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8108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18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360000" indent="-180000">
              <a:spcBef>
                <a:spcPts val="600"/>
              </a:spcBef>
              <a:spcAft>
                <a:spcPts val="600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03501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826572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5165036" y="2386260"/>
            <a:ext cx="2142149" cy="373428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b="1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/>
            </a:lvl3pPr>
            <a:lvl4pPr marL="235194" indent="-235194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5188" indent="-235194">
              <a:spcBef>
                <a:spcPts val="600"/>
              </a:spcBef>
              <a:spcAft>
                <a:spcPts val="600"/>
              </a:spcAft>
              <a:defRPr lang="en-US" sz="1200" kern="12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180000" lvl="3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noProof="0" dirty="0"/>
              <a:t>Fourth level</a:t>
            </a:r>
          </a:p>
          <a:p>
            <a:pPr marL="360000" lvl="4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/>
            </a:pPr>
            <a:r>
              <a:rPr lang="en-US" noProof="0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757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757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61950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3067973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tx1"/>
                </a:solidFill>
              </a:defRPr>
            </a:lvl1pPr>
            <a:lvl2pPr marL="0" indent="0" algn="l">
              <a:buNone/>
              <a:defRPr sz="20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278525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53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0104438" cy="6858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473843"/>
            <a:ext cx="5260311" cy="153275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400" b="1">
                <a:solidFill>
                  <a:schemeClr val="bg1"/>
                </a:solidFill>
              </a:defRPr>
            </a:lvl1pPr>
            <a:lvl2pPr marL="0" indent="0" algn="l">
              <a:buNone/>
              <a:defRPr sz="20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2582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75200" y="727595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86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30674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7133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6"/>
            <a:ext cx="91630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10104438" y="0"/>
            <a:ext cx="2087562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472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" Target="../slides/slide2.xml"/><Relationship Id="rId3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vmlDrawing" Target="../drawings/vmlDrawing2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" Target="../slides/slide6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vmlDrawing" Target="../drawings/vmlDrawing4.v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4.xml"/><Relationship Id="rId27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2016 </a:t>
            </a:r>
            <a:r>
              <a:rPr lang="fr-FR" sz="650" noProof="0" dirty="0" err="1">
                <a:solidFill>
                  <a:schemeClr val="tx1"/>
                </a:solidFill>
              </a:rPr>
              <a:t>ZAO</a:t>
            </a:r>
            <a:r>
              <a:rPr lang="fr-FR" sz="650" noProof="0" dirty="0">
                <a:solidFill>
                  <a:schemeClr val="tx1"/>
                </a:solidFill>
              </a:rPr>
              <a:t> Deloitte &amp; Touche CIS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188" indent="-235194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82" indent="-235194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088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7397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9" pos="4979">
          <p15:clr>
            <a:srgbClr val="A4A3A4"/>
          </p15:clr>
        </p15:guide>
        <p15:guide id="10" pos="1368">
          <p15:clr>
            <a:srgbClr val="A4A3A4"/>
          </p15:clr>
        </p15:guide>
        <p15:guide id="11" pos="1476">
          <p15:clr>
            <a:srgbClr val="A4A3A4"/>
          </p15:clr>
        </p15:guide>
        <p15:guide id="12" pos="2568">
          <p15:clr>
            <a:srgbClr val="A4A3A4"/>
          </p15:clr>
        </p15:guide>
        <p15:guide id="13" pos="2680">
          <p15:clr>
            <a:srgbClr val="A4A3A4"/>
          </p15:clr>
        </p15:guide>
        <p15:guide id="15" pos="3772">
          <p15:clr>
            <a:srgbClr val="A4A3A4"/>
          </p15:clr>
        </p15:guide>
        <p15:guide id="16" pos="3884">
          <p15:clr>
            <a:srgbClr val="A4A3A4"/>
          </p15:clr>
        </p15:guide>
        <p15:guide id="17" pos="3828">
          <p15:clr>
            <a:srgbClr val="A4A3A4"/>
          </p15:clr>
        </p15:guide>
        <p15:guide id="18" pos="6189">
          <p15:clr>
            <a:srgbClr val="A4A3A4"/>
          </p15:clr>
        </p15:guide>
        <p15:guide id="19" orient="horz" pos="1049">
          <p15:clr>
            <a:srgbClr val="A4A3A4"/>
          </p15:clr>
        </p15:guide>
        <p15:guide id="20" orient="horz" pos="641">
          <p15:clr>
            <a:srgbClr val="A4A3A4"/>
          </p15:clr>
        </p15:guide>
        <p15:guide id="21" orient="horz" pos="288">
          <p15:clr>
            <a:srgbClr val="A4A3A4"/>
          </p15:clr>
        </p15:guide>
        <p15:guide id="22" pos="629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 </a:t>
            </a:r>
            <a:r>
              <a:rPr lang="fr-FR" sz="650" noProof="0" dirty="0">
                <a:solidFill>
                  <a:schemeClr val="tx1"/>
                </a:solidFill>
              </a:rPr>
              <a:t>Deloitte 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 </a:t>
            </a:r>
            <a:r>
              <a:rPr lang="fr-FR" sz="65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reserved</a:t>
            </a:r>
            <a:endParaRPr lang="fr-FR" sz="6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18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6" action="ppaction://hlinksldjump"/>
          </p:cNvPr>
          <p:cNvSpPr>
            <a:spLocks noChangeAspect="1" noEditPoints="1"/>
          </p:cNvSpPr>
          <p:nvPr userDrawn="1"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6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3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 </a:t>
            </a:r>
            <a:r>
              <a:rPr lang="fr-FR" sz="650" noProof="0" dirty="0">
                <a:solidFill>
                  <a:schemeClr val="tx1"/>
                </a:solidFill>
              </a:rPr>
              <a:t>Deloitte 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 </a:t>
            </a:r>
            <a:r>
              <a:rPr lang="fr-FR" sz="65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noProof="0" dirty="0" smtClean="0">
                <a:solidFill>
                  <a:schemeClr val="tx1"/>
                </a:solidFill>
              </a:rPr>
              <a:t> </a:t>
            </a:r>
            <a:r>
              <a:rPr lang="fr-FR" sz="650" noProof="0" dirty="0" err="1" smtClean="0">
                <a:solidFill>
                  <a:schemeClr val="tx1"/>
                </a:solidFill>
              </a:rPr>
              <a:t>reserved</a:t>
            </a:r>
            <a:r>
              <a:rPr lang="fr-FR" sz="650" noProof="0" dirty="0" smtClean="0">
                <a:solidFill>
                  <a:schemeClr val="tx1"/>
                </a:solidFill>
              </a:rPr>
              <a:t>.</a:t>
            </a:r>
            <a:endParaRPr lang="fr-FR" sz="650" noProof="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18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6" action="ppaction://hlinksldjump"/>
          </p:cNvPr>
          <p:cNvSpPr>
            <a:spLocks noChangeAspect="1" noEditPoints="1"/>
          </p:cNvSpPr>
          <p:nvPr userDrawn="1"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4"/>
            </p:custDataLst>
            <p:extLst/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6"/>
            <a:ext cx="9163049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916305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© </a:t>
            </a:r>
            <a:r>
              <a:rPr lang="fr-FR" sz="650" noProof="0" dirty="0" smtClean="0">
                <a:solidFill>
                  <a:schemeClr val="tx1"/>
                </a:solidFill>
              </a:rPr>
              <a:t>2020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Deloitte </a:t>
            </a:r>
            <a:r>
              <a:rPr lang="fr-FR" sz="650" noProof="0" dirty="0">
                <a:solidFill>
                  <a:schemeClr val="tx1"/>
                </a:solidFill>
              </a:rPr>
              <a:t>Touche </a:t>
            </a:r>
            <a:r>
              <a:rPr lang="fr-FR" sz="650" noProof="0" dirty="0" err="1">
                <a:solidFill>
                  <a:schemeClr val="tx1"/>
                </a:solidFill>
              </a:rPr>
              <a:t>Tohmatsu</a:t>
            </a:r>
            <a:r>
              <a:rPr lang="fr-FR" sz="650" noProof="0" dirty="0">
                <a:solidFill>
                  <a:schemeClr val="tx1"/>
                </a:solidFill>
              </a:rPr>
              <a:t> </a:t>
            </a:r>
            <a:r>
              <a:rPr lang="fr-FR" sz="650" noProof="0" dirty="0" smtClean="0">
                <a:solidFill>
                  <a:schemeClr val="tx1"/>
                </a:solidFill>
              </a:rPr>
              <a:t>Limited. All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rights</a:t>
            </a:r>
            <a:r>
              <a:rPr lang="fr-FR" sz="650" baseline="0" noProof="0" dirty="0" smtClean="0">
                <a:solidFill>
                  <a:schemeClr val="tx1"/>
                </a:solidFill>
              </a:rPr>
              <a:t> </a:t>
            </a:r>
            <a:r>
              <a:rPr lang="fr-FR" sz="650" baseline="0" noProof="0" dirty="0" err="1" smtClean="0">
                <a:solidFill>
                  <a:schemeClr val="tx1"/>
                </a:solidFill>
              </a:rPr>
              <a:t>reserved</a:t>
            </a:r>
            <a:endParaRPr lang="fr-FR" sz="650" baseline="0" noProof="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104440" y="0"/>
            <a:ext cx="208756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75095" y="6309311"/>
            <a:ext cx="17248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r>
              <a:rPr lang="en-US" sz="1100" noProof="0" dirty="0">
                <a:solidFill>
                  <a:schemeClr val="accent6"/>
                </a:solidFill>
              </a:rPr>
              <a:t>Slide </a:t>
            </a:r>
            <a:fld id="{C58DF478-B544-4ED8-9ED4-6A2648E2D233}" type="slidenum">
              <a:rPr lang="en-US" sz="1100" noProof="0" smtClean="0">
                <a:solidFill>
                  <a:schemeClr val="accent6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r>
              <a:rPr lang="en-US" sz="1100" noProof="0" dirty="0">
                <a:solidFill>
                  <a:schemeClr val="accent6"/>
                </a:solidFill>
              </a:rPr>
              <a:t> of </a:t>
            </a:r>
            <a:r>
              <a:rPr lang="en-US" sz="1100" noProof="0" dirty="0" smtClean="0">
                <a:solidFill>
                  <a:schemeClr val="accent6"/>
                </a:solidFill>
              </a:rPr>
              <a:t>8</a:t>
            </a:r>
            <a:endParaRPr lang="en-US" sz="1100" noProof="0" dirty="0">
              <a:solidFill>
                <a:schemeClr val="accent6"/>
              </a:solidFill>
            </a:endParaRPr>
          </a:p>
        </p:txBody>
      </p:sp>
      <p:sp>
        <p:nvSpPr>
          <p:cNvPr id="9" name="Freeform 314">
            <a:hlinkClick r:id="rId27" action="ppaction://hlinksldjump"/>
          </p:cNvPr>
          <p:cNvSpPr>
            <a:spLocks noChangeAspect="1" noEditPoints="1"/>
          </p:cNvSpPr>
          <p:nvPr userDrawn="1"/>
        </p:nvSpPr>
        <p:spPr bwMode="auto">
          <a:xfrm>
            <a:off x="11634674" y="388541"/>
            <a:ext cx="367041" cy="367041"/>
          </a:xfrm>
          <a:custGeom>
            <a:avLst/>
            <a:gdLst>
              <a:gd name="T0" fmla="*/ 213 w 512"/>
              <a:gd name="T1" fmla="*/ 245 h 512"/>
              <a:gd name="T2" fmla="*/ 192 w 512"/>
              <a:gd name="T3" fmla="*/ 266 h 512"/>
              <a:gd name="T4" fmla="*/ 320 w 512"/>
              <a:gd name="T5" fmla="*/ 245 h 512"/>
              <a:gd name="T6" fmla="*/ 298 w 512"/>
              <a:gd name="T7" fmla="*/ 266 h 512"/>
              <a:gd name="T8" fmla="*/ 320 w 512"/>
              <a:gd name="T9" fmla="*/ 245 h 512"/>
              <a:gd name="T10" fmla="*/ 256 w 512"/>
              <a:gd name="T11" fmla="*/ 512 h 512"/>
              <a:gd name="T12" fmla="*/ 256 w 512"/>
              <a:gd name="T13" fmla="*/ 0 h 512"/>
              <a:gd name="T14" fmla="*/ 412 w 512"/>
              <a:gd name="T15" fmla="*/ 226 h 512"/>
              <a:gd name="T16" fmla="*/ 249 w 512"/>
              <a:gd name="T17" fmla="*/ 98 h 512"/>
              <a:gd name="T18" fmla="*/ 96 w 512"/>
              <a:gd name="T19" fmla="*/ 238 h 512"/>
              <a:gd name="T20" fmla="*/ 128 w 512"/>
              <a:gd name="T21" fmla="*/ 245 h 512"/>
              <a:gd name="T22" fmla="*/ 138 w 512"/>
              <a:gd name="T23" fmla="*/ 394 h 512"/>
              <a:gd name="T24" fmla="*/ 245 w 512"/>
              <a:gd name="T25" fmla="*/ 384 h 512"/>
              <a:gd name="T26" fmla="*/ 266 w 512"/>
              <a:gd name="T27" fmla="*/ 330 h 512"/>
              <a:gd name="T28" fmla="*/ 277 w 512"/>
              <a:gd name="T29" fmla="*/ 394 h 512"/>
              <a:gd name="T30" fmla="*/ 384 w 512"/>
              <a:gd name="T31" fmla="*/ 384 h 512"/>
              <a:gd name="T32" fmla="*/ 405 w 512"/>
              <a:gd name="T33" fmla="*/ 245 h 512"/>
              <a:gd name="T34" fmla="*/ 412 w 512"/>
              <a:gd name="T35" fmla="*/ 226 h 512"/>
              <a:gd name="T36" fmla="*/ 376 w 512"/>
              <a:gd name="T37" fmla="*/ 224 h 512"/>
              <a:gd name="T38" fmla="*/ 362 w 512"/>
              <a:gd name="T39" fmla="*/ 234 h 512"/>
              <a:gd name="T40" fmla="*/ 288 w 512"/>
              <a:gd name="T41" fmla="*/ 373 h 512"/>
              <a:gd name="T42" fmla="*/ 277 w 512"/>
              <a:gd name="T43" fmla="*/ 309 h 512"/>
              <a:gd name="T44" fmla="*/ 224 w 512"/>
              <a:gd name="T45" fmla="*/ 320 h 512"/>
              <a:gd name="T46" fmla="*/ 149 w 512"/>
              <a:gd name="T47" fmla="*/ 373 h 512"/>
              <a:gd name="T48" fmla="*/ 138 w 512"/>
              <a:gd name="T49" fmla="*/ 224 h 512"/>
              <a:gd name="T50" fmla="*/ 256 w 512"/>
              <a:gd name="T51" fmla="*/ 120 h 512"/>
              <a:gd name="T52" fmla="*/ 224 w 512"/>
              <a:gd name="T53" fmla="*/ 224 h 512"/>
              <a:gd name="T54" fmla="*/ 170 w 512"/>
              <a:gd name="T55" fmla="*/ 234 h 512"/>
              <a:gd name="T56" fmla="*/ 181 w 512"/>
              <a:gd name="T57" fmla="*/ 288 h 512"/>
              <a:gd name="T58" fmla="*/ 234 w 512"/>
              <a:gd name="T59" fmla="*/ 277 h 512"/>
              <a:gd name="T60" fmla="*/ 277 w 512"/>
              <a:gd name="T61" fmla="*/ 277 h 512"/>
              <a:gd name="T62" fmla="*/ 330 w 512"/>
              <a:gd name="T63" fmla="*/ 288 h 512"/>
              <a:gd name="T64" fmla="*/ 341 w 512"/>
              <a:gd name="T65" fmla="*/ 234 h 512"/>
              <a:gd name="T66" fmla="*/ 288 w 512"/>
              <a:gd name="T67" fmla="*/ 224 h 512"/>
              <a:gd name="T68" fmla="*/ 277 w 512"/>
              <a:gd name="T69" fmla="*/ 277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12" h="512">
                <a:moveTo>
                  <a:pt x="192" y="245"/>
                </a:moveTo>
                <a:cubicBezTo>
                  <a:pt x="213" y="245"/>
                  <a:pt x="213" y="245"/>
                  <a:pt x="213" y="245"/>
                </a:cubicBezTo>
                <a:cubicBezTo>
                  <a:pt x="213" y="266"/>
                  <a:pt x="213" y="266"/>
                  <a:pt x="213" y="266"/>
                </a:cubicBezTo>
                <a:cubicBezTo>
                  <a:pt x="192" y="266"/>
                  <a:pt x="192" y="266"/>
                  <a:pt x="192" y="266"/>
                </a:cubicBezTo>
                <a:lnTo>
                  <a:pt x="192" y="245"/>
                </a:lnTo>
                <a:close/>
                <a:moveTo>
                  <a:pt x="320" y="245"/>
                </a:moveTo>
                <a:cubicBezTo>
                  <a:pt x="298" y="245"/>
                  <a:pt x="298" y="245"/>
                  <a:pt x="298" y="245"/>
                </a:cubicBezTo>
                <a:cubicBezTo>
                  <a:pt x="298" y="266"/>
                  <a:pt x="298" y="266"/>
                  <a:pt x="298" y="266"/>
                </a:cubicBezTo>
                <a:cubicBezTo>
                  <a:pt x="320" y="266"/>
                  <a:pt x="320" y="266"/>
                  <a:pt x="320" y="266"/>
                </a:cubicBezTo>
                <a:lnTo>
                  <a:pt x="320" y="245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12" y="226"/>
                </a:moveTo>
                <a:cubicBezTo>
                  <a:pt x="263" y="98"/>
                  <a:pt x="263" y="98"/>
                  <a:pt x="263" y="98"/>
                </a:cubicBezTo>
                <a:cubicBezTo>
                  <a:pt x="259" y="95"/>
                  <a:pt x="253" y="95"/>
                  <a:pt x="249" y="98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96" y="229"/>
                  <a:pt x="95" y="234"/>
                  <a:pt x="96" y="238"/>
                </a:cubicBezTo>
                <a:cubicBezTo>
                  <a:pt x="98" y="242"/>
                  <a:pt x="102" y="245"/>
                  <a:pt x="106" y="245"/>
                </a:cubicBezTo>
                <a:cubicBezTo>
                  <a:pt x="128" y="245"/>
                  <a:pt x="128" y="245"/>
                  <a:pt x="128" y="245"/>
                </a:cubicBezTo>
                <a:cubicBezTo>
                  <a:pt x="128" y="384"/>
                  <a:pt x="128" y="384"/>
                  <a:pt x="128" y="384"/>
                </a:cubicBezTo>
                <a:cubicBezTo>
                  <a:pt x="128" y="390"/>
                  <a:pt x="132" y="394"/>
                  <a:pt x="138" y="394"/>
                </a:cubicBezTo>
                <a:cubicBezTo>
                  <a:pt x="234" y="394"/>
                  <a:pt x="234" y="394"/>
                  <a:pt x="234" y="394"/>
                </a:cubicBezTo>
                <a:cubicBezTo>
                  <a:pt x="240" y="394"/>
                  <a:pt x="245" y="390"/>
                  <a:pt x="245" y="384"/>
                </a:cubicBezTo>
                <a:cubicBezTo>
                  <a:pt x="245" y="330"/>
                  <a:pt x="245" y="330"/>
                  <a:pt x="245" y="330"/>
                </a:cubicBezTo>
                <a:cubicBezTo>
                  <a:pt x="266" y="330"/>
                  <a:pt x="266" y="330"/>
                  <a:pt x="266" y="330"/>
                </a:cubicBezTo>
                <a:cubicBezTo>
                  <a:pt x="266" y="384"/>
                  <a:pt x="266" y="384"/>
                  <a:pt x="266" y="384"/>
                </a:cubicBezTo>
                <a:cubicBezTo>
                  <a:pt x="266" y="390"/>
                  <a:pt x="271" y="394"/>
                  <a:pt x="277" y="394"/>
                </a:cubicBezTo>
                <a:cubicBezTo>
                  <a:pt x="373" y="394"/>
                  <a:pt x="373" y="394"/>
                  <a:pt x="373" y="394"/>
                </a:cubicBezTo>
                <a:cubicBezTo>
                  <a:pt x="379" y="394"/>
                  <a:pt x="384" y="390"/>
                  <a:pt x="384" y="384"/>
                </a:cubicBezTo>
                <a:cubicBezTo>
                  <a:pt x="384" y="245"/>
                  <a:pt x="384" y="245"/>
                  <a:pt x="384" y="245"/>
                </a:cubicBezTo>
                <a:cubicBezTo>
                  <a:pt x="405" y="245"/>
                  <a:pt x="405" y="245"/>
                  <a:pt x="405" y="245"/>
                </a:cubicBezTo>
                <a:cubicBezTo>
                  <a:pt x="409" y="245"/>
                  <a:pt x="413" y="242"/>
                  <a:pt x="415" y="238"/>
                </a:cubicBezTo>
                <a:cubicBezTo>
                  <a:pt x="417" y="234"/>
                  <a:pt x="415" y="229"/>
                  <a:pt x="412" y="226"/>
                </a:cubicBezTo>
                <a:close/>
                <a:moveTo>
                  <a:pt x="256" y="120"/>
                </a:moveTo>
                <a:cubicBezTo>
                  <a:pt x="376" y="224"/>
                  <a:pt x="376" y="224"/>
                  <a:pt x="376" y="224"/>
                </a:cubicBezTo>
                <a:cubicBezTo>
                  <a:pt x="373" y="224"/>
                  <a:pt x="373" y="224"/>
                  <a:pt x="373" y="224"/>
                </a:cubicBezTo>
                <a:cubicBezTo>
                  <a:pt x="367" y="224"/>
                  <a:pt x="362" y="228"/>
                  <a:pt x="362" y="234"/>
                </a:cubicBezTo>
                <a:cubicBezTo>
                  <a:pt x="362" y="373"/>
                  <a:pt x="362" y="373"/>
                  <a:pt x="362" y="373"/>
                </a:cubicBezTo>
                <a:cubicBezTo>
                  <a:pt x="288" y="373"/>
                  <a:pt x="288" y="373"/>
                  <a:pt x="288" y="373"/>
                </a:cubicBezTo>
                <a:cubicBezTo>
                  <a:pt x="288" y="320"/>
                  <a:pt x="288" y="320"/>
                  <a:pt x="288" y="320"/>
                </a:cubicBezTo>
                <a:cubicBezTo>
                  <a:pt x="288" y="314"/>
                  <a:pt x="283" y="309"/>
                  <a:pt x="277" y="309"/>
                </a:cubicBezTo>
                <a:cubicBezTo>
                  <a:pt x="234" y="309"/>
                  <a:pt x="234" y="309"/>
                  <a:pt x="234" y="309"/>
                </a:cubicBezTo>
                <a:cubicBezTo>
                  <a:pt x="228" y="309"/>
                  <a:pt x="224" y="314"/>
                  <a:pt x="224" y="320"/>
                </a:cubicBezTo>
                <a:cubicBezTo>
                  <a:pt x="224" y="373"/>
                  <a:pt x="224" y="373"/>
                  <a:pt x="224" y="373"/>
                </a:cubicBezTo>
                <a:cubicBezTo>
                  <a:pt x="149" y="373"/>
                  <a:pt x="149" y="373"/>
                  <a:pt x="149" y="373"/>
                </a:cubicBezTo>
                <a:cubicBezTo>
                  <a:pt x="149" y="234"/>
                  <a:pt x="149" y="234"/>
                  <a:pt x="149" y="234"/>
                </a:cubicBezTo>
                <a:cubicBezTo>
                  <a:pt x="149" y="228"/>
                  <a:pt x="144" y="224"/>
                  <a:pt x="138" y="224"/>
                </a:cubicBezTo>
                <a:cubicBezTo>
                  <a:pt x="135" y="224"/>
                  <a:pt x="135" y="224"/>
                  <a:pt x="135" y="224"/>
                </a:cubicBezTo>
                <a:lnTo>
                  <a:pt x="256" y="120"/>
                </a:lnTo>
                <a:close/>
                <a:moveTo>
                  <a:pt x="234" y="234"/>
                </a:moveTo>
                <a:cubicBezTo>
                  <a:pt x="234" y="228"/>
                  <a:pt x="230" y="224"/>
                  <a:pt x="224" y="224"/>
                </a:cubicBezTo>
                <a:cubicBezTo>
                  <a:pt x="181" y="224"/>
                  <a:pt x="181" y="224"/>
                  <a:pt x="181" y="224"/>
                </a:cubicBezTo>
                <a:cubicBezTo>
                  <a:pt x="175" y="224"/>
                  <a:pt x="170" y="228"/>
                  <a:pt x="170" y="234"/>
                </a:cubicBezTo>
                <a:cubicBezTo>
                  <a:pt x="170" y="277"/>
                  <a:pt x="170" y="277"/>
                  <a:pt x="170" y="277"/>
                </a:cubicBezTo>
                <a:cubicBezTo>
                  <a:pt x="170" y="283"/>
                  <a:pt x="175" y="288"/>
                  <a:pt x="181" y="288"/>
                </a:cubicBezTo>
                <a:cubicBezTo>
                  <a:pt x="224" y="288"/>
                  <a:pt x="224" y="288"/>
                  <a:pt x="224" y="288"/>
                </a:cubicBezTo>
                <a:cubicBezTo>
                  <a:pt x="230" y="288"/>
                  <a:pt x="234" y="283"/>
                  <a:pt x="234" y="277"/>
                </a:cubicBezTo>
                <a:lnTo>
                  <a:pt x="234" y="234"/>
                </a:lnTo>
                <a:close/>
                <a:moveTo>
                  <a:pt x="277" y="277"/>
                </a:moveTo>
                <a:cubicBezTo>
                  <a:pt x="277" y="283"/>
                  <a:pt x="282" y="288"/>
                  <a:pt x="288" y="288"/>
                </a:cubicBezTo>
                <a:cubicBezTo>
                  <a:pt x="330" y="288"/>
                  <a:pt x="330" y="288"/>
                  <a:pt x="330" y="288"/>
                </a:cubicBezTo>
                <a:cubicBezTo>
                  <a:pt x="336" y="288"/>
                  <a:pt x="341" y="283"/>
                  <a:pt x="341" y="277"/>
                </a:cubicBezTo>
                <a:cubicBezTo>
                  <a:pt x="341" y="234"/>
                  <a:pt x="341" y="234"/>
                  <a:pt x="341" y="234"/>
                </a:cubicBezTo>
                <a:cubicBezTo>
                  <a:pt x="341" y="228"/>
                  <a:pt x="336" y="224"/>
                  <a:pt x="330" y="224"/>
                </a:cubicBezTo>
                <a:cubicBezTo>
                  <a:pt x="288" y="224"/>
                  <a:pt x="288" y="224"/>
                  <a:pt x="288" y="224"/>
                </a:cubicBezTo>
                <a:cubicBezTo>
                  <a:pt x="282" y="224"/>
                  <a:pt x="277" y="228"/>
                  <a:pt x="277" y="234"/>
                </a:cubicBezTo>
                <a:lnTo>
                  <a:pt x="277" y="277"/>
                </a:lnTo>
                <a:close/>
              </a:path>
            </a:pathLst>
          </a:custGeom>
          <a:solidFill>
            <a:srgbClr val="BBBCBC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95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600"/>
        </a:spcBef>
        <a:spcAft>
          <a:spcPts val="600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1219170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1064657" rtl="0" eaLnBrk="1" latinLnBrk="0" hangingPunct="1"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3968">
          <p15:clr>
            <a:srgbClr val="A4A3A4"/>
          </p15:clr>
        </p15:guide>
        <p15:guide id="4" pos="296">
          <p15:clr>
            <a:srgbClr val="A4A3A4"/>
          </p15:clr>
        </p15:guide>
        <p15:guide id="5" pos="6068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orient="horz" pos="245">
          <p15:clr>
            <a:srgbClr val="A4A3A4"/>
          </p15:clr>
        </p15:guide>
        <p15:guide id="8" orient="horz" pos="4081">
          <p15:clr>
            <a:srgbClr val="A4A3A4"/>
          </p15:clr>
        </p15:guide>
        <p15:guide id="10" pos="4106">
          <p15:clr>
            <a:srgbClr val="A4A3A4"/>
          </p15:clr>
        </p15:guide>
        <p15:guide id="12" pos="1163">
          <p15:clr>
            <a:srgbClr val="A4A3A4"/>
          </p15:clr>
        </p15:guide>
        <p15:guide id="13" pos="1277">
          <p15:clr>
            <a:srgbClr val="A4A3A4"/>
          </p15:clr>
        </p15:guide>
        <p15:guide id="14" pos="2144">
          <p15:clr>
            <a:srgbClr val="A4A3A4"/>
          </p15:clr>
        </p15:guide>
        <p15:guide id="15" pos="2258">
          <p15:clr>
            <a:srgbClr val="A4A3A4"/>
          </p15:clr>
        </p15:guide>
        <p15:guide id="16" pos="5087">
          <p15:clr>
            <a:srgbClr val="A4A3A4"/>
          </p15:clr>
        </p15:guide>
        <p15:guide id="17" pos="3125">
          <p15:clr>
            <a:srgbClr val="A4A3A4"/>
          </p15:clr>
        </p15:guide>
        <p15:guide id="18" pos="3182">
          <p15:clr>
            <a:srgbClr val="A4A3A4"/>
          </p15:clr>
        </p15:guide>
        <p15:guide id="19" pos="3239">
          <p15:clr>
            <a:srgbClr val="A4A3A4"/>
          </p15:clr>
        </p15:guide>
        <p15:guide id="20" pos="5201">
          <p15:clr>
            <a:srgbClr val="A4A3A4"/>
          </p15:clr>
        </p15:guide>
        <p15:guide id="21" orient="horz" pos="1049">
          <p15:clr>
            <a:srgbClr val="A4A3A4"/>
          </p15:clr>
        </p15:guide>
        <p15:guide id="22" orient="horz" pos="641">
          <p15:clr>
            <a:srgbClr val="A4A3A4"/>
          </p15:clr>
        </p15:guide>
        <p15:guide id="23" orient="horz" pos="288">
          <p15:clr>
            <a:srgbClr val="A4A3A4"/>
          </p15:clr>
        </p15:guide>
        <p15:guide id="24" pos="7559">
          <p15:clr>
            <a:srgbClr val="A4A3A4"/>
          </p15:clr>
        </p15:guide>
        <p15:guide id="25" pos="6365">
          <p15:clr>
            <a:srgbClr val="A4A3A4"/>
          </p15:clr>
        </p15:guide>
        <p15:guide id="26" pos="647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5.xml"/><Relationship Id="rId4" Type="http://schemas.openxmlformats.org/officeDocument/2006/relationships/hyperlink" Target="http://www.deloitte.com/abou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hyperlink" Target="mailto:robmolina@deloitte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manmartin@deloitte.com" TargetMode="External"/><Relationship Id="rId5" Type="http://schemas.openxmlformats.org/officeDocument/2006/relationships/slide" Target="slide9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200" y="5496233"/>
            <a:ext cx="5592011" cy="847488"/>
          </a:xfrm>
        </p:spPr>
        <p:txBody>
          <a:bodyPr/>
          <a:lstStyle/>
          <a:p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Licenciamiento</a:t>
            </a:r>
            <a:endParaRPr lang="en-US" dirty="0" smtClean="0"/>
          </a:p>
          <a:p>
            <a:r>
              <a:rPr lang="en-US" b="0" dirty="0" err="1" smtClean="0"/>
              <a:t>Implementación</a:t>
            </a:r>
            <a:r>
              <a:rPr lang="en-US" b="0" dirty="0" smtClean="0"/>
              <a:t> SAP Business One </a:t>
            </a:r>
            <a:endParaRPr lang="en-US" b="0" dirty="0"/>
          </a:p>
          <a:p>
            <a:pPr lvl="1"/>
            <a:r>
              <a:rPr lang="en-US" noProof="0" dirty="0" err="1" smtClean="0"/>
              <a:t>Distribuidora</a:t>
            </a:r>
            <a:r>
              <a:rPr lang="en-US" noProof="0" dirty="0" smtClean="0"/>
              <a:t> </a:t>
            </a:r>
            <a:r>
              <a:rPr lang="en-US" noProof="0" dirty="0" err="1" smtClean="0"/>
              <a:t>Nube</a:t>
            </a:r>
            <a:r>
              <a:rPr lang="en-US" noProof="0" dirty="0" smtClean="0"/>
              <a:t> Azul, C.A.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Febrero</a:t>
            </a:r>
            <a:r>
              <a:rPr lang="en-US" dirty="0" smtClean="0"/>
              <a:t> </a:t>
            </a:r>
            <a:r>
              <a:rPr lang="en-US" noProof="0" dirty="0" smtClean="0"/>
              <a:t>2020</a:t>
            </a:r>
            <a:endParaRPr lang="en-US" noProof="0" dirty="0"/>
          </a:p>
        </p:txBody>
      </p:sp>
      <p:sp>
        <p:nvSpPr>
          <p:cNvPr id="10" name="Freeform 88">
            <a:hlinkClick r:id="" action="ppaction://hlinkshowjump?jump=nextslide"/>
          </p:cNvPr>
          <p:cNvSpPr>
            <a:spLocks noChangeAspect="1" noEditPoints="1"/>
          </p:cNvSpPr>
          <p:nvPr/>
        </p:nvSpPr>
        <p:spPr bwMode="auto">
          <a:xfrm>
            <a:off x="11379261" y="5920885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92 w 512"/>
              <a:gd name="T11" fmla="*/ 416 h 512"/>
              <a:gd name="T12" fmla="*/ 184 w 512"/>
              <a:gd name="T13" fmla="*/ 413 h 512"/>
              <a:gd name="T14" fmla="*/ 184 w 512"/>
              <a:gd name="T15" fmla="*/ 397 h 512"/>
              <a:gd name="T16" fmla="*/ 326 w 512"/>
              <a:gd name="T17" fmla="*/ 256 h 512"/>
              <a:gd name="T18" fmla="*/ 184 w 512"/>
              <a:gd name="T19" fmla="*/ 114 h 512"/>
              <a:gd name="T20" fmla="*/ 184 w 512"/>
              <a:gd name="T21" fmla="*/ 99 h 512"/>
              <a:gd name="T22" fmla="*/ 199 w 512"/>
              <a:gd name="T23" fmla="*/ 99 h 512"/>
              <a:gd name="T24" fmla="*/ 349 w 512"/>
              <a:gd name="T25" fmla="*/ 248 h 512"/>
              <a:gd name="T26" fmla="*/ 349 w 512"/>
              <a:gd name="T27" fmla="*/ 263 h 512"/>
              <a:gd name="T28" fmla="*/ 199 w 512"/>
              <a:gd name="T29" fmla="*/ 413 h 512"/>
              <a:gd name="T30" fmla="*/ 192 w 512"/>
              <a:gd name="T3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92" y="416"/>
                </a:moveTo>
                <a:cubicBezTo>
                  <a:pt x="189" y="416"/>
                  <a:pt x="186" y="415"/>
                  <a:pt x="184" y="413"/>
                </a:cubicBezTo>
                <a:cubicBezTo>
                  <a:pt x="180" y="408"/>
                  <a:pt x="180" y="402"/>
                  <a:pt x="184" y="397"/>
                </a:cubicBezTo>
                <a:cubicBezTo>
                  <a:pt x="326" y="256"/>
                  <a:pt x="326" y="256"/>
                  <a:pt x="326" y="256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80" y="110"/>
                  <a:pt x="180" y="103"/>
                  <a:pt x="184" y="99"/>
                </a:cubicBezTo>
                <a:cubicBezTo>
                  <a:pt x="188" y="95"/>
                  <a:pt x="195" y="95"/>
                  <a:pt x="199" y="99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3" y="252"/>
                  <a:pt x="353" y="259"/>
                  <a:pt x="349" y="263"/>
                </a:cubicBezTo>
                <a:cubicBezTo>
                  <a:pt x="199" y="413"/>
                  <a:pt x="199" y="413"/>
                  <a:pt x="199" y="413"/>
                </a:cubicBezTo>
                <a:cubicBezTo>
                  <a:pt x="197" y="415"/>
                  <a:pt x="194" y="416"/>
                  <a:pt x="192" y="416"/>
                </a:cubicBezTo>
                <a:close/>
              </a:path>
            </a:pathLst>
          </a:custGeom>
          <a:solidFill>
            <a:srgbClr val="A7A8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Picture 4" descr="Resultado de imagen para distribuidora nube azul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982" y="245038"/>
            <a:ext cx="1428750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esultado de imagen para prolicor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770" y="426311"/>
            <a:ext cx="1572343" cy="54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brandspace.deloitte.com/downloads/5d8277df14ba4/lg_shutterstock_326315012.tif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56" y="968641"/>
            <a:ext cx="4498910" cy="449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4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8">
            <a:hlinkClick r:id="rId3" action="ppaction://hlinksldjump"/>
          </p:cNvPr>
          <p:cNvSpPr>
            <a:spLocks noChangeAspect="1" noEditPoints="1"/>
          </p:cNvSpPr>
          <p:nvPr/>
        </p:nvSpPr>
        <p:spPr bwMode="auto">
          <a:xfrm>
            <a:off x="11379261" y="5920885"/>
            <a:ext cx="367041" cy="367041"/>
          </a:xfrm>
          <a:custGeom>
            <a:avLst/>
            <a:gdLst>
              <a:gd name="T0" fmla="*/ 256 w 512"/>
              <a:gd name="T1" fmla="*/ 0 h 512"/>
              <a:gd name="T2" fmla="*/ 0 w 512"/>
              <a:gd name="T3" fmla="*/ 256 h 512"/>
              <a:gd name="T4" fmla="*/ 256 w 512"/>
              <a:gd name="T5" fmla="*/ 512 h 512"/>
              <a:gd name="T6" fmla="*/ 512 w 512"/>
              <a:gd name="T7" fmla="*/ 256 h 512"/>
              <a:gd name="T8" fmla="*/ 256 w 512"/>
              <a:gd name="T9" fmla="*/ 0 h 512"/>
              <a:gd name="T10" fmla="*/ 192 w 512"/>
              <a:gd name="T11" fmla="*/ 416 h 512"/>
              <a:gd name="T12" fmla="*/ 184 w 512"/>
              <a:gd name="T13" fmla="*/ 413 h 512"/>
              <a:gd name="T14" fmla="*/ 184 w 512"/>
              <a:gd name="T15" fmla="*/ 397 h 512"/>
              <a:gd name="T16" fmla="*/ 326 w 512"/>
              <a:gd name="T17" fmla="*/ 256 h 512"/>
              <a:gd name="T18" fmla="*/ 184 w 512"/>
              <a:gd name="T19" fmla="*/ 114 h 512"/>
              <a:gd name="T20" fmla="*/ 184 w 512"/>
              <a:gd name="T21" fmla="*/ 99 h 512"/>
              <a:gd name="T22" fmla="*/ 199 w 512"/>
              <a:gd name="T23" fmla="*/ 99 h 512"/>
              <a:gd name="T24" fmla="*/ 349 w 512"/>
              <a:gd name="T25" fmla="*/ 248 h 512"/>
              <a:gd name="T26" fmla="*/ 349 w 512"/>
              <a:gd name="T27" fmla="*/ 263 h 512"/>
              <a:gd name="T28" fmla="*/ 199 w 512"/>
              <a:gd name="T29" fmla="*/ 413 h 512"/>
              <a:gd name="T30" fmla="*/ 192 w 512"/>
              <a:gd name="T31" fmla="*/ 4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2" h="512"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  <a:moveTo>
                  <a:pt x="192" y="416"/>
                </a:moveTo>
                <a:cubicBezTo>
                  <a:pt x="189" y="416"/>
                  <a:pt x="186" y="415"/>
                  <a:pt x="184" y="413"/>
                </a:cubicBezTo>
                <a:cubicBezTo>
                  <a:pt x="180" y="408"/>
                  <a:pt x="180" y="402"/>
                  <a:pt x="184" y="397"/>
                </a:cubicBezTo>
                <a:cubicBezTo>
                  <a:pt x="326" y="256"/>
                  <a:pt x="326" y="256"/>
                  <a:pt x="326" y="256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80" y="110"/>
                  <a:pt x="180" y="103"/>
                  <a:pt x="184" y="99"/>
                </a:cubicBezTo>
                <a:cubicBezTo>
                  <a:pt x="188" y="95"/>
                  <a:pt x="195" y="95"/>
                  <a:pt x="199" y="99"/>
                </a:cubicBezTo>
                <a:cubicBezTo>
                  <a:pt x="349" y="248"/>
                  <a:pt x="349" y="248"/>
                  <a:pt x="349" y="248"/>
                </a:cubicBezTo>
                <a:cubicBezTo>
                  <a:pt x="353" y="252"/>
                  <a:pt x="353" y="259"/>
                  <a:pt x="349" y="263"/>
                </a:cubicBezTo>
                <a:cubicBezTo>
                  <a:pt x="199" y="413"/>
                  <a:pt x="199" y="413"/>
                  <a:pt x="199" y="413"/>
                </a:cubicBezTo>
                <a:cubicBezTo>
                  <a:pt x="197" y="415"/>
                  <a:pt x="194" y="416"/>
                  <a:pt x="192" y="416"/>
                </a:cubicBezTo>
                <a:close/>
              </a:path>
            </a:pathLst>
          </a:custGeom>
          <a:solidFill>
            <a:srgbClr val="A7A8A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86834" y="3916389"/>
            <a:ext cx="9163050" cy="28823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05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defRPr lang="en-US"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000" dirty="0" err="1"/>
              <a:t>Deloitte</a:t>
            </a:r>
            <a:r>
              <a:rPr lang="es-CO" sz="1000" dirty="0"/>
              <a:t> se refiere a una o más firmas miembros de </a:t>
            </a:r>
            <a:r>
              <a:rPr lang="es-CO" sz="1000" dirty="0" err="1"/>
              <a:t>Deloitte</a:t>
            </a:r>
            <a:r>
              <a:rPr lang="es-CO" sz="1000" dirty="0"/>
              <a:t> </a:t>
            </a:r>
            <a:r>
              <a:rPr lang="es-CO" sz="1000" dirty="0" err="1"/>
              <a:t>Touche</a:t>
            </a:r>
            <a:r>
              <a:rPr lang="es-CO" sz="1000" dirty="0"/>
              <a:t> </a:t>
            </a:r>
            <a:r>
              <a:rPr lang="es-CO" sz="1000" dirty="0" err="1"/>
              <a:t>Tohmatsu</a:t>
            </a:r>
            <a:r>
              <a:rPr lang="es-CO" sz="1000" dirty="0"/>
              <a:t> </a:t>
            </a:r>
            <a:r>
              <a:rPr lang="es-CO" sz="1000" dirty="0" err="1"/>
              <a:t>Limited</a:t>
            </a:r>
            <a:r>
              <a:rPr lang="es-CO" sz="1000" dirty="0"/>
              <a:t>, una compañía privada del Reino Unido, limitada por garantía, y su red de firmas miembros, cada una separada legalmente como entidades independientes.  Por favor visite </a:t>
            </a:r>
            <a:r>
              <a:rPr lang="es-CO" sz="1000" u="sng" dirty="0">
                <a:hlinkClick r:id="rId4"/>
              </a:rPr>
              <a:t>www.deloitte.com/about</a:t>
            </a:r>
            <a:r>
              <a:rPr lang="es-CO" sz="1000" dirty="0"/>
              <a:t> para una descripción más detallada de la estructura legal de </a:t>
            </a:r>
            <a:r>
              <a:rPr lang="es-CO" sz="1000" dirty="0" err="1"/>
              <a:t>Deloitte</a:t>
            </a:r>
            <a:r>
              <a:rPr lang="es-CO" sz="1000" dirty="0"/>
              <a:t> </a:t>
            </a:r>
            <a:r>
              <a:rPr lang="es-CO" sz="1000" dirty="0" err="1"/>
              <a:t>Touche</a:t>
            </a:r>
            <a:r>
              <a:rPr lang="es-CO" sz="1000" dirty="0"/>
              <a:t> </a:t>
            </a:r>
            <a:r>
              <a:rPr lang="es-CO" sz="1000" dirty="0" err="1"/>
              <a:t>Tohmatsu</a:t>
            </a:r>
            <a:r>
              <a:rPr lang="es-CO" sz="1000" dirty="0"/>
              <a:t> </a:t>
            </a:r>
            <a:r>
              <a:rPr lang="es-CO" sz="1000" dirty="0" err="1"/>
              <a:t>Limited</a:t>
            </a:r>
            <a:r>
              <a:rPr lang="es-CO" sz="1000" dirty="0"/>
              <a:t> y sus firmas miembros.</a:t>
            </a:r>
            <a:endParaRPr lang="es-VE" sz="1000" dirty="0"/>
          </a:p>
          <a:p>
            <a:r>
              <a:rPr lang="es-AR" sz="1000" dirty="0" err="1"/>
              <a:t>Deloitte</a:t>
            </a:r>
            <a:r>
              <a:rPr lang="es-AR" sz="1000" dirty="0"/>
              <a:t> presta servicios de auditoría, impuestos, consultoría y asesoramiento financiero a organizaciones públicas y privadas de diversas industrias. Con una red global de Firmas miembros en más de 150 países, </a:t>
            </a:r>
            <a:r>
              <a:rPr lang="es-AR" sz="1000" dirty="0" err="1"/>
              <a:t>Deloitte</a:t>
            </a:r>
            <a:r>
              <a:rPr lang="es-AR" sz="1000" dirty="0"/>
              <a:t> brinda sus capacidades de clase mundial y servicio de alta calidad a sus clientes, aportando la experiencia necesaria para hacer frente a los retos más complejos del negocio. Aproximadamente 200.000 profesionales de </a:t>
            </a:r>
            <a:r>
              <a:rPr lang="es-AR" sz="1000" dirty="0" err="1"/>
              <a:t>Deloitte</a:t>
            </a:r>
            <a:r>
              <a:rPr lang="es-AR" sz="1000" dirty="0"/>
              <a:t> se comprometen a ser estándar de excelencia</a:t>
            </a:r>
            <a:r>
              <a:rPr lang="es-VE" sz="1000" dirty="0"/>
              <a:t>.</a:t>
            </a:r>
          </a:p>
          <a:p>
            <a:r>
              <a:rPr lang="es-CO" sz="1000" dirty="0"/>
              <a:t>Esta publicación contiene exclusivamente  información general y ninguna entidad de </a:t>
            </a:r>
            <a:r>
              <a:rPr lang="es-CO" sz="1000" dirty="0" err="1"/>
              <a:t>Deloitte</a:t>
            </a:r>
            <a:r>
              <a:rPr lang="es-CO" sz="1000" dirty="0"/>
              <a:t> </a:t>
            </a:r>
            <a:r>
              <a:rPr lang="es-CO" sz="1000" dirty="0" err="1"/>
              <a:t>Touche</a:t>
            </a:r>
            <a:r>
              <a:rPr lang="es-CO" sz="1000" dirty="0"/>
              <a:t> </a:t>
            </a:r>
            <a:r>
              <a:rPr lang="es-CO" sz="1000" dirty="0" err="1"/>
              <a:t>Tohmatsu</a:t>
            </a:r>
            <a:r>
              <a:rPr lang="es-CO" sz="1000" dirty="0"/>
              <a:t> </a:t>
            </a:r>
            <a:r>
              <a:rPr lang="es-CO" sz="1000" dirty="0" err="1"/>
              <a:t>Limited</a:t>
            </a:r>
            <a:r>
              <a:rPr lang="es-CO" sz="1000" dirty="0"/>
              <a:t>, sus firmas miembros o entidades relacionadas (colectivamente, la “Red </a:t>
            </a:r>
            <a:r>
              <a:rPr lang="es-CO" sz="1000" dirty="0" err="1"/>
              <a:t>Deloitte</a:t>
            </a:r>
            <a:r>
              <a:rPr lang="es-CO" sz="1000" dirty="0"/>
              <a:t>”), por medio de esta publicación da asesoramiento profesional o de servicios. Antes de tomar cualquier decisión o ejercer cualquier acción que pueda afectar sus finanzas o negocio, Ud. debe consultar un profesional experto. Ninguna entidad en la Red </a:t>
            </a:r>
            <a:r>
              <a:rPr lang="es-CO" sz="1000" dirty="0" err="1"/>
              <a:t>Deloitte</a:t>
            </a:r>
            <a:r>
              <a:rPr lang="es-CO" sz="1000" dirty="0"/>
              <a:t> será responsable por cualquier pérdida sustentada por cualquier persona que se refiera a esta publicación.</a:t>
            </a:r>
            <a:endParaRPr lang="es-VE" sz="1000" dirty="0"/>
          </a:p>
          <a:p>
            <a:r>
              <a:rPr lang="es-CO" sz="1000" dirty="0" smtClean="0"/>
              <a:t>©2020 </a:t>
            </a:r>
            <a:r>
              <a:rPr lang="es-CO" sz="1000" dirty="0"/>
              <a:t>Lara </a:t>
            </a:r>
            <a:r>
              <a:rPr lang="es-CO" sz="1000" dirty="0" err="1"/>
              <a:t>Marambio</a:t>
            </a:r>
            <a:r>
              <a:rPr lang="es-CO" sz="1000" dirty="0"/>
              <a:t> &amp; Asociados RIF J-00327665-0</a:t>
            </a:r>
            <a:endParaRPr lang="es-VE" sz="1000" dirty="0"/>
          </a:p>
          <a:p>
            <a:pPr algn="just" eaLnBrk="0" hangingPunct="0">
              <a:spcAft>
                <a:spcPts val="300"/>
              </a:spcAft>
              <a:defRPr/>
            </a:pPr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1057617" y="2647050"/>
            <a:ext cx="3746923" cy="215444"/>
          </a:xfr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 dirty="0" err="1" smtClean="0"/>
              <a:t>Costos</a:t>
            </a:r>
            <a:r>
              <a:rPr lang="en-US" sz="1400" b="1" dirty="0" smtClean="0"/>
              <a:t> de </a:t>
            </a:r>
            <a:r>
              <a:rPr lang="en-US" sz="1400" b="1" dirty="0" err="1" smtClean="0"/>
              <a:t>Licenciamiento</a:t>
            </a:r>
            <a:r>
              <a:rPr lang="en-US" sz="1400" noProof="0" dirty="0"/>
              <a:t>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1" y="384115"/>
            <a:ext cx="9163050" cy="334102"/>
          </a:xfrm>
        </p:spPr>
        <p:txBody>
          <a:bodyPr/>
          <a:lstStyle/>
          <a:p>
            <a:r>
              <a:rPr lang="en-US" noProof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Contenido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Oval 1">
            <a:hlinkClick r:id="rId3" action="ppaction://hlinksldjump"/>
          </p:cNvPr>
          <p:cNvSpPr/>
          <p:nvPr/>
        </p:nvSpPr>
        <p:spPr bwMode="gray">
          <a:xfrm>
            <a:off x="469901" y="2557379"/>
            <a:ext cx="369094" cy="369094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1057618" y="3095395"/>
            <a:ext cx="3746923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7" name="Oval 16">
            <a:hlinkClick r:id="rId4" action="ppaction://hlinksldjump"/>
          </p:cNvPr>
          <p:cNvSpPr/>
          <p:nvPr/>
        </p:nvSpPr>
        <p:spPr bwMode="gray">
          <a:xfrm>
            <a:off x="470879" y="3000757"/>
            <a:ext cx="369094" cy="369094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057617" y="3546133"/>
            <a:ext cx="3746923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lang="en-US" sz="1400" b="1" dirty="0" err="1" smtClean="0">
                <a:solidFill>
                  <a:prstClr val="black"/>
                </a:solidFill>
                <a:latin typeface="Verdana"/>
              </a:rPr>
              <a:t>Condiciones</a:t>
            </a:r>
            <a:r>
              <a:rPr lang="en-US" sz="1400" b="1" dirty="0" smtClean="0">
                <a:solidFill>
                  <a:prstClr val="black"/>
                </a:solidFill>
                <a:latin typeface="Verdana"/>
              </a:rPr>
              <a:t> de </a:t>
            </a:r>
            <a:r>
              <a:rPr lang="en-US" sz="1400" b="1" dirty="0" err="1" smtClean="0">
                <a:solidFill>
                  <a:prstClr val="black"/>
                </a:solidFill>
                <a:latin typeface="Verdana"/>
              </a:rPr>
              <a:t>pago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9" name="Oval 18">
            <a:hlinkClick r:id="rId5" action="ppaction://hlinksldjump"/>
          </p:cNvPr>
          <p:cNvSpPr/>
          <p:nvPr/>
        </p:nvSpPr>
        <p:spPr bwMode="gray">
          <a:xfrm>
            <a:off x="470879" y="3453919"/>
            <a:ext cx="369094" cy="369094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03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6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27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Oval 13">
            <a:hlinkClick r:id="rId5" action="ppaction://hlinksldjump"/>
          </p:cNvPr>
          <p:cNvSpPr/>
          <p:nvPr/>
        </p:nvSpPr>
        <p:spPr bwMode="gray">
          <a:xfrm>
            <a:off x="469901" y="3907081"/>
            <a:ext cx="369094" cy="369094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r>
              <a:rPr kumimoji="0" lang="es-V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4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5"/>
          <p:cNvSpPr txBox="1">
            <a:spLocks/>
          </p:cNvSpPr>
          <p:nvPr/>
        </p:nvSpPr>
        <p:spPr>
          <a:xfrm>
            <a:off x="1057617" y="3993302"/>
            <a:ext cx="3746923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lang="en-US" sz="1400" b="1" dirty="0" err="1" smtClean="0">
                <a:solidFill>
                  <a:prstClr val="black"/>
                </a:solidFill>
                <a:latin typeface="Verdana"/>
              </a:rPr>
              <a:t>Aceptación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  <p:pic>
        <p:nvPicPr>
          <p:cNvPr id="39938" name="Picture 2" descr="https://brandspace.deloitte.com/downloads/5cc9fdceb9887/lg_shutterstock_774298390.jp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739" y="1716091"/>
            <a:ext cx="5603212" cy="37327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4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5" name="Oval 44">
            <a:hlinkClick r:id="rId5" action="ppaction://hlinksldjump"/>
          </p:cNvPr>
          <p:cNvSpPr/>
          <p:nvPr/>
        </p:nvSpPr>
        <p:spPr bwMode="gray">
          <a:xfrm>
            <a:off x="469901" y="4354250"/>
            <a:ext cx="369094" cy="369094"/>
          </a:xfrm>
          <a:prstGeom prst="ellipse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ctr"/>
          <a:lstStyle/>
          <a:p>
            <a:pPr marL="0" marR="0" lvl="0" indent="0" algn="ctr" defTabSz="121917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  <a:r>
              <a:rPr lang="es-VE" sz="1400" dirty="0">
                <a:solidFill>
                  <a:prstClr val="white"/>
                </a:solidFill>
                <a:latin typeface="Verdana"/>
              </a:rPr>
              <a:t>5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1057617" y="4440471"/>
            <a:ext cx="3746923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lang="en-US" sz="1400" b="1" dirty="0" err="1" smtClean="0">
                <a:solidFill>
                  <a:prstClr val="black"/>
                </a:solidFill>
                <a:latin typeface="Verdana"/>
              </a:rPr>
              <a:t>Contacto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295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 Licenciamiento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354736"/>
            <a:ext cx="9163050" cy="1366824"/>
          </a:xfrm>
        </p:spPr>
        <p:txBody>
          <a:bodyPr/>
          <a:lstStyle/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Hemos calculado el valor de esta propuesta sobre la base de la cantidad de usuarios que van a hacer uso del sistema en </a:t>
            </a: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Distribuidora Nube Azul C.A.,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luego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levantamiento de información en esta empresa,</a:t>
            </a:r>
            <a:r>
              <a:rPr lang="es-ES_tradnl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identificó que actualmente se requieren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ochenta y tres (83)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licencias para el uso de la aplicación bajo BD con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Server o HANA, dependiendo del escenario.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Escenario </a:t>
            </a: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1: BD SQL Server.</a:t>
            </a:r>
            <a:endParaRPr lang="es-CO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5459680"/>
            <a:ext cx="9163050" cy="842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 propuesta sólo incluye costos de licenciamiento. No incluye costos de implementación y/o desarrollos adicionales. El pago del licenciamiento y localización deberá realizarse en Dólares de Estados Unidos de América (US$). El pago del licenciamiento es único con un mantenimiento anual y el de la localización será anual. Este monto no incluye el impuesto al valor agregado.</a:t>
            </a: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757255"/>
          </a:xfrm>
        </p:spPr>
        <p:txBody>
          <a:bodyPr/>
          <a:lstStyle/>
          <a:p>
            <a:r>
              <a:rPr lang="en-US" noProof="0" dirty="0" err="1" smtClean="0"/>
              <a:t>Servicio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licenciamiento</a:t>
            </a:r>
            <a:endParaRPr lang="en-US" noProof="0" dirty="0"/>
          </a:p>
        </p:txBody>
      </p:sp>
      <p:sp>
        <p:nvSpPr>
          <p:cNvPr id="22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 Licenciamiento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354736"/>
            <a:ext cx="9163050" cy="1366824"/>
          </a:xfrm>
        </p:spPr>
        <p:txBody>
          <a:bodyPr/>
          <a:lstStyle/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Hemos calculado el valor de esta propuesta sobre la base de la cantidad de usuarios que van a hacer uso del sistema en </a:t>
            </a: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Distribuidora Nube Azul C.A.,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luego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levantamiento de información en esta empresa,</a:t>
            </a:r>
            <a:r>
              <a:rPr lang="es-ES_tradnl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identificó que actualmente se requieren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ochenta y tres (83)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licencias para el uso de la aplicación bajo BD con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Server o HANA, dependiendo del escenario.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Escenario </a:t>
            </a: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2: BD HANA.</a:t>
            </a:r>
            <a:endParaRPr lang="es-CO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5459680"/>
            <a:ext cx="9163050" cy="842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Esta propuesta sólo incluye costos de licenciamiento. No incluye costos de implementación y/o desarrollos adicionales. El pago del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licenciamiento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localización deberá realizarse en Dólares de Estados Unidos de América (US$). El pago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 licenciamiento es único con un mantenimiento anual y el de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localización será anual. Este monto no incluye el impuesto al valor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agregado.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757255"/>
          </a:xfrm>
        </p:spPr>
        <p:txBody>
          <a:bodyPr/>
          <a:lstStyle/>
          <a:p>
            <a:r>
              <a:rPr lang="en-US" noProof="0" dirty="0" err="1" smtClean="0"/>
              <a:t>Servicio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licenciamiento</a:t>
            </a:r>
            <a:endParaRPr lang="en-US" noProof="0" dirty="0"/>
          </a:p>
        </p:txBody>
      </p:sp>
      <p:sp>
        <p:nvSpPr>
          <p:cNvPr id="22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5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99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 Licenciamiento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1838632"/>
            <a:ext cx="9163050" cy="4080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Soporte </a:t>
            </a:r>
            <a:r>
              <a:rPr lang="es-VE" sz="1400" b="1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5x8 días hábiles laborables de la Plataforma de infraestructura técnica SAP Business </a:t>
            </a:r>
            <a:r>
              <a:rPr lang="es-VE" sz="1400" b="1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es-VE" sz="1400" b="1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/ SAP </a:t>
            </a: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Server/ </a:t>
            </a:r>
            <a:r>
              <a:rPr lang="es-VE" sz="1400" b="1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Sistemas Operativos / Firewall ( hasta </a:t>
            </a: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83 </a:t>
            </a:r>
            <a:r>
              <a:rPr lang="es-VE" sz="1400" b="1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usuarios).</a:t>
            </a: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servicio Incluye: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propuesta incluye la primera instalación de SAP Business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Firewall </a:t>
            </a:r>
            <a:r>
              <a:rPr lang="en-US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Administration (NAT, Port Forwarding, Open / Close Ports).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VLAN.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Remote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Desktop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Connection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Licenses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Creación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administración de los usuarios de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Desktop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Connection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Internet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100 Mbps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Bandwidth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Diario de las Bases de Datos en SAP Business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En disco Local y en la Nube (Capacidad máxima para los respaldos de 1 TB). </a:t>
            </a:r>
          </a:p>
          <a:p>
            <a:pPr marL="285750" indent="-285750" algn="just" eaLnBrk="0" fontAlgn="base" hangingPunct="0">
              <a:spcBef>
                <a:spcPct val="20000"/>
              </a:spcBef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Antivirus, Malware </a:t>
            </a:r>
            <a:r>
              <a:rPr lang="es-VE" sz="1400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Detection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File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Reputation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IP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Reputation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Real-Time Anti-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Phishing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Predictive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Threat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dirty="0" err="1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Intelligence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 Classification and Reputation </a:t>
            </a:r>
            <a:r>
              <a:rPr lang="en-US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Services. </a:t>
            </a:r>
            <a:endParaRPr lang="en-US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dirty="0" smtClean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Estos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costos son mensuales y pagaderos en USD. En caso de habilitar desarrollos se deben calcular como usuarios adicionales previa evaluación de impactos en la plataforma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757255"/>
          </a:xfrm>
        </p:spPr>
        <p:txBody>
          <a:bodyPr/>
          <a:lstStyle/>
          <a:p>
            <a:r>
              <a:rPr lang="en-US" noProof="0" dirty="0" err="1" smtClean="0"/>
              <a:t>Servicio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plataforma</a:t>
            </a:r>
            <a:r>
              <a:rPr lang="en-US" noProof="0" dirty="0" smtClean="0"/>
              <a:t> (</a:t>
            </a:r>
            <a:r>
              <a:rPr lang="en-US" noProof="0" dirty="0" err="1" smtClean="0"/>
              <a:t>opcional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11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 Mantenimiento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1354735"/>
            <a:ext cx="9163050" cy="3493310"/>
          </a:xfrm>
        </p:spPr>
        <p:txBody>
          <a:bodyPr/>
          <a:lstStyle/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SAP B1,  se establece un contrato de mantenimiento de licencia anual, equivalente al cálculo del 17% del total del monto de licenciamiento, el cual será actualizado en el mes de Enero de cada año. </a:t>
            </a:r>
            <a:endParaRPr lang="es-VE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Escenario </a:t>
            </a:r>
            <a:r>
              <a:rPr lang="es-V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1: </a:t>
            </a: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BD </a:t>
            </a:r>
            <a:r>
              <a:rPr lang="es-V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SQL </a:t>
            </a:r>
            <a:r>
              <a:rPr lang="es-VE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Server.</a:t>
            </a: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Escenario 2: BD HANA.</a:t>
            </a:r>
            <a:endParaRPr lang="es-CO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VE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endParaRPr lang="es-CO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5459680"/>
            <a:ext cx="9163050" cy="842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</a:t>
            </a:r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pago deberá realizarse en Dólares de Estados Unidos de América (US$), según se especifique en las facturas correspondientes. Este monto no incluye el impuesto al valor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agregado..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736688"/>
            <a:ext cx="9163050" cy="757255"/>
          </a:xfrm>
        </p:spPr>
        <p:txBody>
          <a:bodyPr/>
          <a:lstStyle/>
          <a:p>
            <a:r>
              <a:rPr lang="en-US" noProof="0" dirty="0" err="1" smtClean="0"/>
              <a:t>Servicio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mantenimiento</a:t>
            </a:r>
            <a:endParaRPr lang="en-US" noProof="0" dirty="0"/>
          </a:p>
        </p:txBody>
      </p:sp>
      <p:sp>
        <p:nvSpPr>
          <p:cNvPr id="1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56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Condiciones de pago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10"/>
          </p:nvPr>
        </p:nvSpPr>
        <p:spPr>
          <a:xfrm>
            <a:off x="469901" y="948039"/>
            <a:ext cx="9163050" cy="1536101"/>
          </a:xfrm>
        </p:spPr>
        <p:txBody>
          <a:bodyPr/>
          <a:lstStyle/>
          <a:p>
            <a:pPr marL="1191" indent="-1191" algn="just" eaLnBrk="0" fontAlgn="base" hangingPunct="0">
              <a:spcBef>
                <a:spcPct val="20000"/>
              </a:spcBef>
              <a:spcAft>
                <a:spcPts val="225"/>
              </a:spcAft>
              <a:defRPr/>
            </a:pP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Hemos calculado el valor de esta propuesta sobre la base del Licenciamiento requerido según la información suministrada por</a:t>
            </a:r>
            <a:r>
              <a:rPr lang="es-ES_tradnl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VE" sz="1400" b="1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Distribuidora Nube Azul C.A</a:t>
            </a:r>
            <a:r>
              <a:rPr lang="es-VE" sz="1400" b="1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., </a:t>
            </a:r>
            <a:r>
              <a:rPr lang="es-V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:</a:t>
            </a:r>
          </a:p>
          <a:p>
            <a:endParaRPr lang="es-V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69901" y="5459680"/>
            <a:ext cx="9163050" cy="8427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VE" sz="1400" dirty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precio de esta oferta no incluye el impuesto a las </a:t>
            </a:r>
            <a:r>
              <a:rPr lang="es-VE" sz="1400" dirty="0" smtClean="0">
                <a:solidFill>
                  <a:srgbClr val="31313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ventas.</a:t>
            </a:r>
            <a:endParaRPr lang="es-VE" sz="1400" dirty="0">
              <a:solidFill>
                <a:srgbClr val="31313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7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Aceptación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9901" y="1130710"/>
            <a:ext cx="9018228" cy="3134829"/>
            <a:chOff x="382420" y="1970046"/>
            <a:chExt cx="9214580" cy="4179772"/>
          </a:xfrm>
        </p:grpSpPr>
        <p:sp>
          <p:nvSpPr>
            <p:cNvPr id="13" name="TextBox 12"/>
            <p:cNvSpPr txBox="1"/>
            <p:nvPr/>
          </p:nvSpPr>
          <p:spPr>
            <a:xfrm>
              <a:off x="493144" y="2087167"/>
              <a:ext cx="9103856" cy="4062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Entendemos que el contenido de esta propuesta de licenciamiento, responde plenamente a las necesidades de su negocio.  No obstante, estamos a su disposición para contemplar las alternativas o modificaciones que consideren necesarias, así como para responder a cuantas aclaratorias nos soliciten.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Times New Roman" pitchFamily="18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Times New Roman" pitchFamily="18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Atentamente,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ri" panose="020F0502020204030204"/>
                <a:cs typeface="Times New Roman" pitchFamily="18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Carlos Ramírez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Socio de Consultoría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Deloitte</a:t>
              </a: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 – Lara Marambio &amp; Asociados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En caso de que la presente propuesta fuese aceptada por ustedes, les rogamos nos lo confirmen devolviéndonos, debidamente firmada y fechada, la copia de la misma que les adjuntamos.</a:t>
              </a: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0" marR="0" lvl="0" indent="0" algn="just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VE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13131"/>
                  </a:solidFill>
                  <a:effectLst/>
                  <a:uLnTx/>
                  <a:uFillTx/>
                  <a:ea typeface="Verdana" panose="020B0604030504040204" pitchFamily="34" charset="0"/>
                  <a:cs typeface="Verdana" panose="020B0604030504040204" pitchFamily="34" charset="0"/>
                </a:rPr>
                <a:t>Esta propuesta tiene una validez de 15 días, de la fecha de su emisión.</a:t>
              </a:r>
              <a:endParaRPr kumimoji="0" lang="es-ES_tradnl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2420" y="1970046"/>
              <a:ext cx="9214580" cy="1066825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VE" sz="9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aphicFrame>
        <p:nvGraphicFramePr>
          <p:cNvPr id="22" name="Group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770762"/>
              </p:ext>
            </p:extLst>
          </p:nvPr>
        </p:nvGraphicFramePr>
        <p:xfrm>
          <a:off x="919100" y="4495494"/>
          <a:ext cx="3062965" cy="1551345"/>
        </p:xfrm>
        <a:graphic>
          <a:graphicData uri="http://schemas.openxmlformats.org/drawingml/2006/table">
            <a:tbl>
              <a:tblPr/>
              <a:tblGrid>
                <a:gridCol w="306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7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77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4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V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Por Lara </a:t>
                      </a:r>
                      <a:r>
                        <a:rPr kumimoji="0" lang="es-VE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Marambio</a:t>
                      </a:r>
                      <a:r>
                        <a:rPr kumimoji="0" lang="es-V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&amp; Asociados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VE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Carlos Ramírez</a:t>
                      </a:r>
                      <a:endParaRPr kumimoji="0" lang="es-VE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VE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Socio de Consultoría</a:t>
                      </a:r>
                      <a:endParaRPr kumimoji="0" lang="es-VE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1313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VE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Caracas, 21 de Febrero de 2020.</a:t>
                      </a:r>
                      <a:endParaRPr kumimoji="0" lang="es-E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12384"/>
              </p:ext>
            </p:extLst>
          </p:nvPr>
        </p:nvGraphicFramePr>
        <p:xfrm>
          <a:off x="5240081" y="4495494"/>
          <a:ext cx="3648280" cy="1740932"/>
        </p:xfrm>
        <a:graphic>
          <a:graphicData uri="http://schemas.openxmlformats.org/drawingml/2006/table">
            <a:tbl>
              <a:tblPr/>
              <a:tblGrid>
                <a:gridCol w="364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VE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Por el Cliente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Nombre: 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1313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Cargo: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1313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MX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1313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Fecha: </a:t>
                      </a:r>
                      <a:endParaRPr kumimoji="0" lang="es-E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1313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4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Contacto</a:t>
            </a:r>
            <a:endParaRPr lang="es-V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hlinkClick r:id="rId3" action="ppaction://hlinksldjump"/>
          </p:cNvPr>
          <p:cNvSpPr txBox="1">
            <a:spLocks/>
          </p:cNvSpPr>
          <p:nvPr/>
        </p:nvSpPr>
        <p:spPr>
          <a:xfrm>
            <a:off x="10267315" y="1716090"/>
            <a:ext cx="176910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Licenciamiento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	</a:t>
            </a:r>
          </a:p>
        </p:txBody>
      </p:sp>
      <p:sp>
        <p:nvSpPr>
          <p:cNvPr id="18" name="Text Placeholder 5">
            <a:hlinkClick r:id="rId4" action="ppaction://hlinksldjump"/>
          </p:cNvPr>
          <p:cNvSpPr txBox="1">
            <a:spLocks/>
          </p:cNvSpPr>
          <p:nvPr/>
        </p:nvSpPr>
        <p:spPr>
          <a:xfrm>
            <a:off x="10267316" y="2218825"/>
            <a:ext cx="17246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Costos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Mantenimiento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2721560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Condiciones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de 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pago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055018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BBBCBC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Aceptación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BBCBC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0" name="Text Placeholder 5">
            <a:hlinkClick r:id="rId5" action="ppaction://hlinksldjump"/>
          </p:cNvPr>
          <p:cNvSpPr txBox="1">
            <a:spLocks/>
          </p:cNvSpPr>
          <p:nvPr/>
        </p:nvSpPr>
        <p:spPr>
          <a:xfrm>
            <a:off x="10267315" y="3388476"/>
            <a:ext cx="17246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21917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64657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/>
            </a:pP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6BC25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Contacto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6BC25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50" y="1745184"/>
            <a:ext cx="3958098" cy="34564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6670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9750" indent="-27305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66700" algn="l" defTabSz="914400" rtl="0" eaLnBrk="1" latinLnBrk="0" hangingPunct="1">
              <a:spcBef>
                <a:spcPts val="1200"/>
              </a:spcBef>
              <a:buFont typeface="Arial" pitchFamily="34" charset="0"/>
              <a:buChar char="−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s-MX" sz="1200" dirty="0" smtClean="0">
              <a:solidFill>
                <a:srgbClr val="002060"/>
              </a:solidFill>
              <a:cs typeface="Arial" pitchFamily="34" charset="0"/>
            </a:endParaRPr>
          </a:p>
          <a:p>
            <a:r>
              <a:rPr lang="es-VE" sz="1400" b="1" dirty="0" smtClean="0">
                <a:solidFill>
                  <a:schemeClr val="tx1"/>
                </a:solidFill>
              </a:rPr>
              <a:t>Carlos Ramírez – Socio de Consultoría</a:t>
            </a:r>
          </a:p>
          <a:p>
            <a:r>
              <a:rPr lang="es-VE" sz="1200" b="1" dirty="0" smtClean="0"/>
              <a:t> </a:t>
            </a:r>
            <a:endParaRPr lang="es-VE" sz="1200" dirty="0" smtClean="0"/>
          </a:p>
          <a:p>
            <a:r>
              <a:rPr lang="es-VE" sz="1200" dirty="0" smtClean="0"/>
              <a:t>Av. </a:t>
            </a:r>
            <a:r>
              <a:rPr lang="es-VE" sz="1200" dirty="0" err="1" smtClean="0"/>
              <a:t>Blandín</a:t>
            </a:r>
            <a:r>
              <a:rPr lang="es-VE" sz="1200" dirty="0" smtClean="0"/>
              <a:t> de la Castellana, Torre BOD. Piso 20. Caracas, Venezuela.</a:t>
            </a:r>
          </a:p>
          <a:p>
            <a:r>
              <a:rPr lang="es-VE" sz="1200" dirty="0" smtClean="0"/>
              <a:t> </a:t>
            </a:r>
          </a:p>
          <a:p>
            <a:r>
              <a:rPr lang="es-VE" sz="1200" dirty="0" smtClean="0"/>
              <a:t>Tel: +58 212 206 85 01  (Dir.) / +58 212 206 85 33  </a:t>
            </a:r>
          </a:p>
          <a:p>
            <a:r>
              <a:rPr lang="es-VE" sz="1200" dirty="0" smtClean="0"/>
              <a:t>E-mail: </a:t>
            </a:r>
            <a:r>
              <a:rPr lang="es-VE" sz="1200" u="sng" dirty="0" smtClean="0">
                <a:hlinkClick r:id="rId6"/>
              </a:rPr>
              <a:t>calramirez@deloitte.com</a:t>
            </a:r>
            <a:endParaRPr lang="es-VE" sz="1200" dirty="0" smtClean="0"/>
          </a:p>
          <a:p>
            <a:pPr>
              <a:buFontTx/>
              <a:buNone/>
            </a:pPr>
            <a:endParaRPr lang="es-MX" sz="1200" dirty="0" smtClean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932039" y="1745184"/>
            <a:ext cx="4457767" cy="3456409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MX" sz="1200" dirty="0" smtClean="0">
              <a:solidFill>
                <a:srgbClr val="002060"/>
              </a:solidFill>
              <a:cs typeface="Arial" pitchFamily="34" charset="0"/>
            </a:endParaRPr>
          </a:p>
          <a:p>
            <a:pPr marL="0" indent="0">
              <a:buNone/>
            </a:pPr>
            <a:r>
              <a:rPr lang="es-VE" sz="1400" b="1" dirty="0" smtClean="0"/>
              <a:t>Roberto Molina </a:t>
            </a:r>
            <a:r>
              <a:rPr lang="es-VE" sz="1400" b="1" dirty="0"/>
              <a:t>– </a:t>
            </a:r>
            <a:r>
              <a:rPr lang="es-VE" sz="1400" b="1" dirty="0" smtClean="0"/>
              <a:t>Director de Consultoría IT</a:t>
            </a:r>
            <a:endParaRPr lang="es-VE" sz="1400" b="1" dirty="0"/>
          </a:p>
          <a:p>
            <a:pPr marL="0" indent="0">
              <a:buNone/>
            </a:pPr>
            <a:r>
              <a:rPr lang="es-VE" sz="1200" b="1" dirty="0"/>
              <a:t> </a:t>
            </a:r>
            <a:endParaRPr lang="es-VE" sz="1200" dirty="0"/>
          </a:p>
          <a:p>
            <a:pPr marL="0" indent="0">
              <a:buNone/>
            </a:pPr>
            <a:r>
              <a:rPr lang="es-VE" sz="1200" dirty="0"/>
              <a:t>Av. </a:t>
            </a:r>
            <a:r>
              <a:rPr lang="es-VE" sz="1200" dirty="0" err="1"/>
              <a:t>Blandín</a:t>
            </a:r>
            <a:r>
              <a:rPr lang="es-VE" sz="1200" dirty="0"/>
              <a:t> de la Castellana, Torre BOD. Piso 20. </a:t>
            </a:r>
            <a:r>
              <a:rPr lang="es-VE" sz="1200" dirty="0" smtClean="0"/>
              <a:t>Caracas, Venezuela</a:t>
            </a:r>
            <a:r>
              <a:rPr lang="es-VE" sz="1200" dirty="0"/>
              <a:t>.</a:t>
            </a:r>
          </a:p>
          <a:p>
            <a:pPr marL="0" indent="0">
              <a:buNone/>
            </a:pPr>
            <a:r>
              <a:rPr lang="es-VE" sz="1200" dirty="0"/>
              <a:t> </a:t>
            </a:r>
          </a:p>
          <a:p>
            <a:pPr marL="0" indent="0">
              <a:buNone/>
            </a:pPr>
            <a:r>
              <a:rPr lang="es-VE" sz="1200" dirty="0"/>
              <a:t>Tel: +58 212 206 86 </a:t>
            </a:r>
            <a:r>
              <a:rPr lang="es-VE" sz="1200" dirty="0" smtClean="0"/>
              <a:t>22  </a:t>
            </a:r>
            <a:r>
              <a:rPr lang="es-VE" sz="1200" dirty="0"/>
              <a:t>(Dir</a:t>
            </a:r>
            <a:r>
              <a:rPr lang="es-VE" sz="1200" dirty="0" smtClean="0"/>
              <a:t>.)</a:t>
            </a:r>
          </a:p>
          <a:p>
            <a:pPr marL="0" indent="0">
              <a:buNone/>
            </a:pPr>
            <a:endParaRPr lang="es-VE" sz="1200" dirty="0"/>
          </a:p>
          <a:p>
            <a:pPr marL="0" indent="0">
              <a:buNone/>
            </a:pPr>
            <a:r>
              <a:rPr lang="es-VE" sz="1200" dirty="0"/>
              <a:t>E-mail: </a:t>
            </a:r>
            <a:r>
              <a:rPr lang="es-VE" sz="1200" u="sng" dirty="0" smtClean="0">
                <a:hlinkClick r:id="rId7"/>
              </a:rPr>
              <a:t>robmolina@deloitte.com</a:t>
            </a:r>
            <a:endParaRPr lang="es-VE" sz="1200" dirty="0"/>
          </a:p>
          <a:p>
            <a:pPr marL="0" indent="0" eaLnBrk="1" hangingPunct="1">
              <a:buNone/>
            </a:pPr>
            <a:endParaRPr lang="es-MX" sz="1200" dirty="0" smtClean="0">
              <a:solidFill>
                <a:srgbClr val="00206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 Title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3834B3A5-31E6-5443-99E3-BA98721EC38B}"/>
    </a:ext>
  </a:extLst>
</a:theme>
</file>

<file path=ppt/theme/theme2.xml><?xml version="1.0" encoding="utf-8"?>
<a:theme xmlns:a="http://schemas.openxmlformats.org/drawingml/2006/main" name="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3.xml><?xml version="1.0" encoding="utf-8"?>
<a:theme xmlns:a="http://schemas.openxmlformats.org/drawingml/2006/main" name="1_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4.xml><?xml version="1.0" encoding="utf-8"?>
<a:theme xmlns:a="http://schemas.openxmlformats.org/drawingml/2006/main" name="2_2 Slides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 Deloitte_16_9_Onscreen_Dynamic" id="{233224E4-B556-DB4A-BB5F-456AD962D47A}" vid="{EEF797E3-93FD-3144-B017-07C87BDCB7B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1200</Words>
  <Application>Microsoft Office PowerPoint</Application>
  <PresentationFormat>Widescreen</PresentationFormat>
  <Paragraphs>148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Open Sans</vt:lpstr>
      <vt:lpstr>Times New Roman</vt:lpstr>
      <vt:lpstr>Verdana</vt:lpstr>
      <vt:lpstr>Wingdings 2</vt:lpstr>
      <vt:lpstr>1 Title</vt:lpstr>
      <vt:lpstr>2 Slides</vt:lpstr>
      <vt:lpstr>1_2 Slides</vt:lpstr>
      <vt:lpstr>2_2 Slides</vt:lpstr>
      <vt:lpstr>think-cell Slide</vt:lpstr>
      <vt:lpstr>PowerPoint Presentation</vt:lpstr>
      <vt:lpstr>Contenido</vt:lpstr>
      <vt:lpstr>Costos de Licenciamiento</vt:lpstr>
      <vt:lpstr>Costos de Licenciamiento</vt:lpstr>
      <vt:lpstr>Costos de Licenciamiento</vt:lpstr>
      <vt:lpstr>Costos de Mantenimiento</vt:lpstr>
      <vt:lpstr>Condiciones de pago</vt:lpstr>
      <vt:lpstr>Aceptación</vt:lpstr>
      <vt:lpstr>Contacto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Manuel</dc:creator>
  <cp:lastModifiedBy>Molina, Roberto Enrique</cp:lastModifiedBy>
  <cp:revision>109</cp:revision>
  <dcterms:created xsi:type="dcterms:W3CDTF">2019-07-15T15:51:43Z</dcterms:created>
  <dcterms:modified xsi:type="dcterms:W3CDTF">2020-03-10T15:42:55Z</dcterms:modified>
</cp:coreProperties>
</file>