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4.xml" ContentType="application/vnd.openxmlformats-officedocument.presentationml.notesSlide+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5" r:id="rId3"/>
  </p:sldMasterIdLst>
  <p:notesMasterIdLst>
    <p:notesMasterId r:id="rId12"/>
  </p:notesMasterIdLst>
  <p:sldIdLst>
    <p:sldId id="257" r:id="rId4"/>
    <p:sldId id="260" r:id="rId5"/>
    <p:sldId id="258" r:id="rId6"/>
    <p:sldId id="269" r:id="rId7"/>
    <p:sldId id="259" r:id="rId8"/>
    <p:sldId id="262" r:id="rId9"/>
    <p:sldId id="263" r:id="rId10"/>
    <p:sldId id="270" r:id="rId11"/>
  </p:sldIdLst>
  <p:sldSz cx="12192000" cy="6858000"/>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300"/>
    <a:srgbClr val="34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86" autoAdjust="0"/>
    <p:restoredTop sz="93361" autoAdjust="0"/>
  </p:normalViewPr>
  <p:slideViewPr>
    <p:cSldViewPr snapToGrid="0">
      <p:cViewPr>
        <p:scale>
          <a:sx n="87" d="100"/>
          <a:sy n="87" d="100"/>
        </p:scale>
        <p:origin x="208" y="-6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2F8E9A-5E8F-4BA2-A110-58F9E4D6352A}" type="datetimeFigureOut">
              <a:rPr lang="es-CR" smtClean="0"/>
              <a:t>13/1/2021</a:t>
            </a:fld>
            <a:endParaRPr lang="es-C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s-C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E725-2E84-4E28-AD51-26B2B41AADCA}" type="slidenum">
              <a:rPr lang="es-CR" smtClean="0"/>
              <a:t>‹#›</a:t>
            </a:fld>
            <a:endParaRPr lang="es-CR"/>
          </a:p>
        </p:txBody>
      </p:sp>
    </p:spTree>
    <p:extLst>
      <p:ext uri="{BB962C8B-B14F-4D97-AF65-F5344CB8AC3E}">
        <p14:creationId xmlns:p14="http://schemas.microsoft.com/office/powerpoint/2010/main" val="3888108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8781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9E7E8-36E4-467C-8300-85BCF6933F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675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689E7E8-36E4-467C-8300-85BCF6933FB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8941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Tags: agenda, time, details, workshop, icons, outcomes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59AF6D-BA0E-4594-94DB-478664329D2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6978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R" sz="1200" dirty="0" smtClean="0">
                <a:solidFill>
                  <a:srgbClr val="000000"/>
                </a:solidFill>
                <a:latin typeface="Open Sans"/>
              </a:rPr>
              <a:t>Tela + Hilo + Avios (80%) + Materiales Directos de Serigrafía (80%)</a:t>
            </a:r>
          </a:p>
          <a:p>
            <a:pPr marL="0" marR="0" lvl="0" indent="0" algn="l" defTabSz="914400" rtl="0" eaLnBrk="1" fontAlgn="auto" latinLnBrk="0" hangingPunct="1">
              <a:lnSpc>
                <a:spcPct val="100000"/>
              </a:lnSpc>
              <a:spcBef>
                <a:spcPts val="0"/>
              </a:spcBef>
              <a:spcAft>
                <a:spcPts val="0"/>
              </a:spcAft>
              <a:buClrTx/>
              <a:buSzTx/>
              <a:buFontTx/>
              <a:buNone/>
              <a:tabLst/>
              <a:defRPr/>
            </a:pPr>
            <a:r>
              <a:rPr lang="es-CR" sz="1200" kern="1200" dirty="0" err="1" smtClean="0">
                <a:solidFill>
                  <a:schemeClr val="tx1"/>
                </a:solidFill>
                <a:effectLst/>
                <a:latin typeface="+mn-lt"/>
                <a:ea typeface="+mn-ea"/>
                <a:cs typeface="+mn-cs"/>
              </a:rPr>
              <a:t>Definicion</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s-CR" sz="1200" kern="1200" dirty="0" smtClean="0">
                <a:solidFill>
                  <a:schemeClr val="tx1"/>
                </a:solidFill>
                <a:effectLst/>
                <a:latin typeface="+mn-lt"/>
                <a:ea typeface="+mn-ea"/>
                <a:cs typeface="+mn-cs"/>
              </a:rPr>
              <a:t>Son todos los que pueden identificarse en la fabricación de un producto terminado, fácilmente se asocian con éste y representan el principal costo de </a:t>
            </a:r>
            <a:r>
              <a:rPr lang="es-CR" sz="1200" b="1" kern="1200" dirty="0" smtClean="0">
                <a:solidFill>
                  <a:schemeClr val="tx1"/>
                </a:solidFill>
                <a:effectLst/>
                <a:latin typeface="+mn-lt"/>
                <a:ea typeface="+mn-ea"/>
                <a:cs typeface="+mn-cs"/>
              </a:rPr>
              <a:t>materiales</a:t>
            </a:r>
            <a:r>
              <a:rPr lang="es-CR" sz="1200" kern="1200" dirty="0" smtClean="0">
                <a:solidFill>
                  <a:schemeClr val="tx1"/>
                </a:solidFill>
                <a:effectLst/>
                <a:latin typeface="+mn-lt"/>
                <a:ea typeface="+mn-ea"/>
                <a:cs typeface="+mn-cs"/>
              </a:rPr>
              <a:t> en la elaboración del producto. Un ejemplo de </a:t>
            </a:r>
            <a:r>
              <a:rPr lang="es-CR" sz="1200" b="1" kern="1200" dirty="0" smtClean="0">
                <a:solidFill>
                  <a:schemeClr val="tx1"/>
                </a:solidFill>
                <a:effectLst/>
                <a:latin typeface="+mn-lt"/>
                <a:ea typeface="+mn-ea"/>
                <a:cs typeface="+mn-cs"/>
              </a:rPr>
              <a:t>material directo</a:t>
            </a:r>
            <a:r>
              <a:rPr lang="es-CR" sz="1200" kern="1200" dirty="0" smtClean="0">
                <a:solidFill>
                  <a:schemeClr val="tx1"/>
                </a:solidFill>
                <a:effectLst/>
                <a:latin typeface="+mn-lt"/>
                <a:ea typeface="+mn-ea"/>
                <a:cs typeface="+mn-cs"/>
              </a:rPr>
              <a:t> es la madera aserrada que se utiliza en la fabricación de una litera. </a:t>
            </a:r>
          </a:p>
          <a:p>
            <a:pPr marL="0" indent="0">
              <a:buFontTx/>
              <a:buNone/>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0E634F-F277-46F4-BC93-3910B600E9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9586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Ver</a:t>
            </a:r>
            <a:r>
              <a:rPr lang="en-US" dirty="0" smtClean="0"/>
              <a:t> con </a:t>
            </a:r>
            <a:r>
              <a:rPr lang="en-US" dirty="0" err="1" smtClean="0"/>
              <a:t>JeisonÑ</a:t>
            </a:r>
            <a:r>
              <a:rPr lang="en-US" dirty="0" smtClean="0"/>
              <a:t> que se </a:t>
            </a:r>
            <a:r>
              <a:rPr lang="en-US" dirty="0" err="1" smtClean="0"/>
              <a:t>tiene</a:t>
            </a:r>
            <a:r>
              <a:rPr lang="en-US" dirty="0" smtClean="0"/>
              <a:t> que </a:t>
            </a:r>
            <a:r>
              <a:rPr lang="en-US" dirty="0" err="1" smtClean="0"/>
              <a:t>hacer</a:t>
            </a:r>
            <a:r>
              <a:rPr lang="en-US" dirty="0" smtClean="0"/>
              <a:t> para </a:t>
            </a:r>
            <a:r>
              <a:rPr lang="en-US" dirty="0" err="1" smtClean="0"/>
              <a:t>implementar</a:t>
            </a:r>
            <a:r>
              <a:rPr lang="en-US" dirty="0" smtClean="0"/>
              <a:t> </a:t>
            </a:r>
            <a:r>
              <a:rPr lang="en-US" dirty="0" err="1" smtClean="0"/>
              <a:t>esto</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0E634F-F277-46F4-BC93-3910B600E9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0704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0E634F-F277-46F4-BC93-3910B600E9D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495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a:xfrm>
            <a:off x="4143375" y="9120188"/>
            <a:ext cx="3170238" cy="481012"/>
          </a:xfrm>
          <a:prstGeom prst="rect">
            <a:avLst/>
          </a:prstGeom>
        </p:spPr>
        <p:txBody>
          <a:bodyPr/>
          <a:lstStyle/>
          <a:p>
            <a:fld id="{B1FEB637-BC42-497E-9119-65CA0380A6EE}" type="slidenum">
              <a:rPr lang="en-GB" smtClean="0"/>
              <a:pPr/>
              <a:t>8</a:t>
            </a:fld>
            <a:endParaRPr lang="en-GB" dirty="0"/>
          </a:p>
        </p:txBody>
      </p:sp>
    </p:spTree>
    <p:extLst>
      <p:ext uri="{BB962C8B-B14F-4D97-AF65-F5344CB8AC3E}">
        <p14:creationId xmlns:p14="http://schemas.microsoft.com/office/powerpoint/2010/main" val="1017135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Tree>
    <p:extLst>
      <p:ext uri="{BB962C8B-B14F-4D97-AF65-F5344CB8AC3E}">
        <p14:creationId xmlns:p14="http://schemas.microsoft.com/office/powerpoint/2010/main" val="36660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6005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8"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008269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2019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13615660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1133761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374427380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808373572"/>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588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292018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25966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69CB0-E2D2-455C-8208-3D155F4779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F3578-4FEE-476D-98E4-8A53EC024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AB9CC1-DACA-470F-9C24-664E3ADAB968}"/>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5" name="Footer Placeholder 4">
            <a:extLst>
              <a:ext uri="{FF2B5EF4-FFF2-40B4-BE49-F238E27FC236}">
                <a16:creationId xmlns:a16="http://schemas.microsoft.com/office/drawing/2014/main" id="{C894FDD4-8EDC-4925-8ECC-8224E97AB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A0B7FB-DC19-48B0-8160-5678D7A136EF}"/>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1927256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34879960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915B-DB06-488F-9F18-A849B03A96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4E13F3-1659-4442-8750-F85BEA18D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116FF-D9C0-4278-9E8F-353DB7CBE873}"/>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5" name="Footer Placeholder 4">
            <a:extLst>
              <a:ext uri="{FF2B5EF4-FFF2-40B4-BE49-F238E27FC236}">
                <a16:creationId xmlns:a16="http://schemas.microsoft.com/office/drawing/2014/main" id="{95DE3FE7-8D40-4C22-9370-338967368A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25029-DAE2-443B-97A8-D0907028E224}"/>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7879980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CE63-AC60-489C-977E-EBED35251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7BA45F-F993-4E6C-8192-5139C142A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A65877-4503-402A-BF82-C5799B7A6795}"/>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5" name="Footer Placeholder 4">
            <a:extLst>
              <a:ext uri="{FF2B5EF4-FFF2-40B4-BE49-F238E27FC236}">
                <a16:creationId xmlns:a16="http://schemas.microsoft.com/office/drawing/2014/main" id="{4C76F608-4CAC-4D57-A500-55D0DDAA8E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9F605B-BB6F-418F-8739-284182BD014E}"/>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25324804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197B0-ECD2-4D75-B563-0BD64A149F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A1C87E-3764-4B9B-86CE-6E69EB1420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08A26F-8545-476D-8A96-FD6C13D5F3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95245B-873C-4C02-8F98-72E692706FA6}"/>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6" name="Footer Placeholder 5">
            <a:extLst>
              <a:ext uri="{FF2B5EF4-FFF2-40B4-BE49-F238E27FC236}">
                <a16:creationId xmlns:a16="http://schemas.microsoft.com/office/drawing/2014/main" id="{E46A2CCB-B5F6-4F81-A7CF-F4E5C0ADB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CD9F67-474A-44C0-9258-A9FD4AD7DF49}"/>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35065941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BE719-4DE7-413D-9708-09D705D8DD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4EBA82-20F1-4ED2-99B2-0B04519A92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AB070E-E6CA-4D18-8105-5C7947529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EADB92-2BD0-491D-9D87-20AB5BF7E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5E8A2E-8394-4F44-BE56-1F64B4452D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2F5C1B-BCA6-4004-AEDC-0571D179E140}"/>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8" name="Footer Placeholder 7">
            <a:extLst>
              <a:ext uri="{FF2B5EF4-FFF2-40B4-BE49-F238E27FC236}">
                <a16:creationId xmlns:a16="http://schemas.microsoft.com/office/drawing/2014/main" id="{ADB352DC-06A3-4781-94AD-36DDB7EB43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4B06B5-0426-481F-AD93-CED5CC709D34}"/>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12485975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5B102-6299-494A-B0D6-EB9D3B4FC4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1158B9-6FC8-4F2D-887E-6824D5172AF4}"/>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4" name="Footer Placeholder 3">
            <a:extLst>
              <a:ext uri="{FF2B5EF4-FFF2-40B4-BE49-F238E27FC236}">
                <a16:creationId xmlns:a16="http://schemas.microsoft.com/office/drawing/2014/main" id="{D76F2383-EF12-4F74-94BD-36DA66E1B9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99ACA7-81E1-4A19-806B-72AADB7A85C3}"/>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27581109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53B66E-2D90-43ED-82A2-133B54E0E832}"/>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3" name="Footer Placeholder 2">
            <a:extLst>
              <a:ext uri="{FF2B5EF4-FFF2-40B4-BE49-F238E27FC236}">
                <a16:creationId xmlns:a16="http://schemas.microsoft.com/office/drawing/2014/main" id="{7631CF22-F7EC-4D9C-B13C-8C8D7D03BF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94D6AE-B08D-48B3-96AB-006630D24C4E}"/>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25552058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0256B-0523-49E9-927A-481C2AD51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19E61A-FC32-4A80-A58A-2C76AC6F9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120BA1-BD05-43EF-ABFE-7E3CED9FA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180647-BBBE-455D-BDA3-F38D84D954ED}"/>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6" name="Footer Placeholder 5">
            <a:extLst>
              <a:ext uri="{FF2B5EF4-FFF2-40B4-BE49-F238E27FC236}">
                <a16:creationId xmlns:a16="http://schemas.microsoft.com/office/drawing/2014/main" id="{07D719D6-3B1E-48B0-885B-8BF16EE2C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F8607-42C8-41EB-B1F6-844F1E66EC5C}"/>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976042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922-3CD1-4A4E-B295-5C06108D2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D4A1EE-2948-4560-AD65-F5A98E4E04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D8074B-F0D1-497D-9235-376E46F4E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13DB21-6778-4DFF-998A-F626A485D870}"/>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6" name="Footer Placeholder 5">
            <a:extLst>
              <a:ext uri="{FF2B5EF4-FFF2-40B4-BE49-F238E27FC236}">
                <a16:creationId xmlns:a16="http://schemas.microsoft.com/office/drawing/2014/main" id="{F888E149-88A4-4A29-911D-D1B396BB56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63ACEB-BC20-41F0-9352-0DB8E389C1AD}"/>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17740252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01877-FFB2-4C4D-83A1-9D8F4FD91D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763A5-CC9C-4A31-96BE-2A6E0FFCDD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DFD91-8E7E-4286-B608-8990D0D81097}"/>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5" name="Footer Placeholder 4">
            <a:extLst>
              <a:ext uri="{FF2B5EF4-FFF2-40B4-BE49-F238E27FC236}">
                <a16:creationId xmlns:a16="http://schemas.microsoft.com/office/drawing/2014/main" id="{4976D69B-0F33-4054-8B07-95B2E8B79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FAF30-A150-4150-9644-2C1BFB9708F0}"/>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124654990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F43ECE-207F-497A-8B2C-472D59DF8B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7A6420-D3F2-4C8A-99B6-F1C727A55C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64DA3-E13C-42E5-8AFE-226916B65531}"/>
              </a:ext>
            </a:extLst>
          </p:cNvPr>
          <p:cNvSpPr>
            <a:spLocks noGrp="1"/>
          </p:cNvSpPr>
          <p:nvPr>
            <p:ph type="dt" sz="half" idx="10"/>
          </p:nvPr>
        </p:nvSpPr>
        <p:spPr/>
        <p:txBody>
          <a:bodyPr/>
          <a:lstStyle/>
          <a:p>
            <a:fld id="{529AA158-8401-4E5B-A42C-8D7551CD7C0B}" type="datetimeFigureOut">
              <a:rPr lang="en-US" smtClean="0"/>
              <a:t>1/13/2021</a:t>
            </a:fld>
            <a:endParaRPr lang="en-US"/>
          </a:p>
        </p:txBody>
      </p:sp>
      <p:sp>
        <p:nvSpPr>
          <p:cNvPr id="5" name="Footer Placeholder 4">
            <a:extLst>
              <a:ext uri="{FF2B5EF4-FFF2-40B4-BE49-F238E27FC236}">
                <a16:creationId xmlns:a16="http://schemas.microsoft.com/office/drawing/2014/main" id="{05F3A091-B2F7-4F9B-8D2B-2A41DFC43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51E00-3457-43A3-BFAC-CEF3CF266507}"/>
              </a:ext>
            </a:extLst>
          </p:cNvPr>
          <p:cNvSpPr>
            <a:spLocks noGrp="1"/>
          </p:cNvSpPr>
          <p:nvPr>
            <p:ph type="sldNum" sz="quarter" idx="12"/>
          </p:nvPr>
        </p:nvSpPr>
        <p:spPr/>
        <p:txBody>
          <a:bodyPr/>
          <a:lstStyle/>
          <a:p>
            <a:fld id="{95502148-BC8F-4026-8338-377F06EF2521}" type="slidenum">
              <a:rPr lang="en-US" smtClean="0"/>
              <a:t>‹#›</a:t>
            </a:fld>
            <a:endParaRPr lang="en-US"/>
          </a:p>
        </p:txBody>
      </p:sp>
    </p:spTree>
    <p:extLst>
      <p:ext uri="{BB962C8B-B14F-4D97-AF65-F5344CB8AC3E}">
        <p14:creationId xmlns:p14="http://schemas.microsoft.com/office/powerpoint/2010/main" val="77369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2618942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22642967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248954311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01652" y="4211955"/>
            <a:ext cx="8528936" cy="2169796"/>
          </a:xfrm>
        </p:spPr>
        <p:txBody>
          <a:bodyPr anchor="b" anchorCtr="0"/>
          <a:lstStyle>
            <a:lvl1pPr>
              <a:lnSpc>
                <a:spcPct val="100000"/>
              </a:lnSpc>
              <a:spcAft>
                <a:spcPts val="600"/>
              </a:spcAft>
              <a:defRPr sz="900"/>
            </a:lvl1pPr>
          </a:lstStyle>
          <a:p>
            <a:pPr lvl="0"/>
            <a:r>
              <a:rPr lang="en-US"/>
              <a:t>Click to edit Master text styles</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grpSp>
        <p:nvGrpSpPr>
          <p:cNvPr id="16" name="Group 15">
            <a:extLst>
              <a:ext uri="{FF2B5EF4-FFF2-40B4-BE49-F238E27FC236}">
                <a16:creationId xmlns:a16="http://schemas.microsoft.com/office/drawing/2014/main" id="{04997566-12DB-42C6-84E6-8E749C2312C6}"/>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a:extLst>
                <a:ext uri="{FF2B5EF4-FFF2-40B4-BE49-F238E27FC236}">
                  <a16:creationId xmlns:a16="http://schemas.microsoft.com/office/drawing/2014/main" id="{0342BD48-5C4F-4819-BD37-89A6717CB903}"/>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a:extLst>
                <a:ext uri="{FF2B5EF4-FFF2-40B4-BE49-F238E27FC236}">
                  <a16:creationId xmlns:a16="http://schemas.microsoft.com/office/drawing/2014/main" id="{A45883A3-A15B-4670-8B4D-F88093CD473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a:extLst>
                <a:ext uri="{FF2B5EF4-FFF2-40B4-BE49-F238E27FC236}">
                  <a16:creationId xmlns:a16="http://schemas.microsoft.com/office/drawing/2014/main" id="{4A348EF0-ADC4-462A-90A0-4CFC003519D3}"/>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8">
              <a:extLst>
                <a:ext uri="{FF2B5EF4-FFF2-40B4-BE49-F238E27FC236}">
                  <a16:creationId xmlns:a16="http://schemas.microsoft.com/office/drawing/2014/main" id="{A79EC0B1-EA9D-4403-8E95-16D34E280DB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9">
              <a:extLst>
                <a:ext uri="{FF2B5EF4-FFF2-40B4-BE49-F238E27FC236}">
                  <a16:creationId xmlns:a16="http://schemas.microsoft.com/office/drawing/2014/main" id="{61703B8D-1192-427B-A844-72937E693816}"/>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a:extLst>
                <a:ext uri="{FF2B5EF4-FFF2-40B4-BE49-F238E27FC236}">
                  <a16:creationId xmlns:a16="http://schemas.microsoft.com/office/drawing/2014/main" id="{64D1D140-37E4-4FDD-AE02-1774414EBCBB}"/>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a:extLst>
                <a:ext uri="{FF2B5EF4-FFF2-40B4-BE49-F238E27FC236}">
                  <a16:creationId xmlns:a16="http://schemas.microsoft.com/office/drawing/2014/main" id="{7C6572CF-06BE-469A-81CE-8D5296B315AB}"/>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a:extLst>
                <a:ext uri="{FF2B5EF4-FFF2-40B4-BE49-F238E27FC236}">
                  <a16:creationId xmlns:a16="http://schemas.microsoft.com/office/drawing/2014/main" id="{E43F102F-68A0-410F-B141-874D3FF27FE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a:extLst>
                <a:ext uri="{FF2B5EF4-FFF2-40B4-BE49-F238E27FC236}">
                  <a16:creationId xmlns:a16="http://schemas.microsoft.com/office/drawing/2014/main" id="{52FA796B-05A6-4597-A863-F044BEB0670A}"/>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a:extLst>
                <a:ext uri="{FF2B5EF4-FFF2-40B4-BE49-F238E27FC236}">
                  <a16:creationId xmlns:a16="http://schemas.microsoft.com/office/drawing/2014/main" id="{CBD083F0-A3F9-415E-87B8-E17B452B56EF}"/>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42290323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Tree>
    <p:extLst>
      <p:ext uri="{BB962C8B-B14F-4D97-AF65-F5344CB8AC3E}">
        <p14:creationId xmlns:p14="http://schemas.microsoft.com/office/powerpoint/2010/main" val="28844026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16921787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2688775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2050761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18451862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42589425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22" name="think-cell Slide" r:id="rId5" imgW="415" imgH="416" progId="TCLayout.ActiveDocument.1">
                  <p:embed/>
                </p:oleObj>
              </mc:Choice>
              <mc:Fallback>
                <p:oleObj name="think-cell Slide" r:id="rId5"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dirty="0"/>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dirty="0"/>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dirty="0"/>
              <a:t>Click to edit Master text styles</a:t>
            </a:r>
            <a:endParaRPr lang="en-US" dirty="0"/>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170322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02826715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dirty="0"/>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dirty="0"/>
              <a:t>Click to edit subtitle</a:t>
            </a:r>
          </a:p>
        </p:txBody>
      </p:sp>
    </p:spTree>
    <p:extLst>
      <p:ext uri="{BB962C8B-B14F-4D97-AF65-F5344CB8AC3E}">
        <p14:creationId xmlns:p14="http://schemas.microsoft.com/office/powerpoint/2010/main" val="10321981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Divider">
    <p:bg>
      <p:bgPr>
        <a:solidFill>
          <a:srgbClr val="FDD300"/>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46"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dirty="0">
                <a:latin typeface="+mj-lt"/>
              </a:rPr>
              <a:t>Section Header</a:t>
            </a:r>
            <a:endParaRPr lang="en-US" dirty="0"/>
          </a:p>
        </p:txBody>
      </p:sp>
    </p:spTree>
    <p:extLst>
      <p:ext uri="{BB962C8B-B14F-4D97-AF65-F5344CB8AC3E}">
        <p14:creationId xmlns:p14="http://schemas.microsoft.com/office/powerpoint/2010/main" val="133252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88087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Blank, No Background Graphics">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EFC2F98-5944-4C9B-A2C3-BF4DC0C7C30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70"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EFC2F98-5944-4C9B-A2C3-BF4DC0C7C30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4090103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r>
              <a:rPr lang="en-US" sz="700" dirty="0">
                <a:latin typeface="Open Sans" charset="0"/>
                <a:ea typeface="Open Sans" charset="0"/>
                <a:cs typeface="Open Sans" charset="0"/>
              </a:rPr>
              <a:t/>
            </a:r>
            <a:br>
              <a:rPr lang="en-US" sz="700" dirty="0">
                <a:latin typeface="Open Sans" charset="0"/>
                <a:ea typeface="Open Sans" charset="0"/>
                <a:cs typeface="Open Sans" charset="0"/>
              </a:rPr>
            </a:br>
            <a:r>
              <a:rPr lang="en-US" sz="700" dirty="0">
                <a:latin typeface="Open Sans" charset="0"/>
                <a:ea typeface="Open Sans" charset="0"/>
                <a:cs typeface="Open Sans" charset="0"/>
              </a:rPr>
              <a:t/>
            </a: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2019 Deloitte Development LLC. </a:t>
            </a:r>
            <a:r>
              <a:rPr lang="en-US" sz="700" dirty="0">
                <a:latin typeface="Open Sans" charset="0"/>
                <a:ea typeface="Open Sans" charset="0"/>
                <a:cs typeface="Open Sans" charset="0"/>
                <a:sym typeface="Frutiger Next Pro Light" charset="0"/>
              </a:rPr>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5" name="Picture 4">
            <a:extLst>
              <a:ext uri="{FF2B5EF4-FFF2-40B4-BE49-F238E27FC236}">
                <a16:creationId xmlns:a16="http://schemas.microsoft.com/office/drawing/2014/main" id="{AF6272ED-D46B-4410-850F-BE680FD2A4F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070257053"/>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4092039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cSld name="1_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pic>
        <p:nvPicPr>
          <p:cNvPr id="9" name="Picture 8"/>
          <p:cNvPicPr>
            <a:picLocks noChangeAspect="1"/>
          </p:cNvPicPr>
          <p:nvPr/>
        </p:nvPicPr>
        <p:blipFill rotWithShape="1">
          <a:blip r:embed="rId2" cstate="email">
            <a:extLst>
              <a:ext uri="{28A0092B-C50C-407E-A947-70E740481C1C}">
                <a14:useLocalDpi xmlns:a14="http://schemas.microsoft.com/office/drawing/2010/main" val="0"/>
              </a:ext>
            </a:extLst>
          </a:blip>
          <a:srcRect b="57950"/>
          <a:stretch/>
        </p:blipFill>
        <p:spPr>
          <a:xfrm>
            <a:off x="914400" y="762001"/>
            <a:ext cx="1788289" cy="348286"/>
          </a:xfrm>
          <a:prstGeom prst="rect">
            <a:avLst/>
          </a:prstGeom>
        </p:spPr>
      </p:pic>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spTree>
    <p:extLst>
      <p:ext uri="{BB962C8B-B14F-4D97-AF65-F5344CB8AC3E}">
        <p14:creationId xmlns:p14="http://schemas.microsoft.com/office/powerpoint/2010/main" val="1513001525"/>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Title, 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4965303"/>
            <a:ext cx="4407673" cy="897983"/>
          </a:xfrm>
        </p:spPr>
        <p:txBody>
          <a:bodyPr anchor="b" anchorCtr="0"/>
          <a:lstStyle>
            <a:lvl1pPr>
              <a:lnSpc>
                <a:spcPct val="85000"/>
              </a:lnSpc>
              <a:defRPr sz="2800" b="1" baseline="0">
                <a:latin typeface="+mn-lt"/>
              </a:defRPr>
            </a:lvl1pPr>
          </a:lstStyle>
          <a:p>
            <a:r>
              <a:rPr lang="en-US" dirty="0"/>
              <a:t>Click to edit Title</a:t>
            </a:r>
          </a:p>
        </p:txBody>
      </p:sp>
      <p:sp>
        <p:nvSpPr>
          <p:cNvPr id="6" name="Text Placeholder 9"/>
          <p:cNvSpPr>
            <a:spLocks noGrp="1"/>
          </p:cNvSpPr>
          <p:nvPr>
            <p:ph type="body" sz="quarter" idx="16" hasCustomPrompt="1"/>
          </p:nvPr>
        </p:nvSpPr>
        <p:spPr>
          <a:xfrm>
            <a:off x="914402" y="5940663"/>
            <a:ext cx="4407673" cy="478209"/>
          </a:xfrm>
        </p:spPr>
        <p:txBody>
          <a:bodyPr vert="horz" lIns="0" tIns="0" rIns="0" bIns="0" rtlCol="0">
            <a:noAutofit/>
          </a:bodyPr>
          <a:lstStyle>
            <a:lvl1pPr marL="0" indent="0">
              <a:buNone/>
              <a:defRPr lang="en-US" sz="1200" dirty="0"/>
            </a:lvl1pPr>
          </a:lstStyle>
          <a:p>
            <a:pPr marL="228600" lvl="0" indent="-228600">
              <a:lnSpc>
                <a:spcPct val="130000"/>
              </a:lnSpc>
            </a:pPr>
            <a:r>
              <a:rPr lang="en-US" dirty="0"/>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dirty="0"/>
              <a:t>Click to insert picture</a:t>
            </a:r>
          </a:p>
        </p:txBody>
      </p:sp>
      <p:pic>
        <p:nvPicPr>
          <p:cNvPr id="4" name="Picture 3">
            <a:extLst>
              <a:ext uri="{FF2B5EF4-FFF2-40B4-BE49-F238E27FC236}">
                <a16:creationId xmlns:a16="http://schemas.microsoft.com/office/drawing/2014/main" id="{9690DDD7-BC40-45F8-9944-8723C753155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762000"/>
            <a:ext cx="1788289" cy="388953"/>
          </a:xfrm>
          <a:prstGeom prst="rect">
            <a:avLst/>
          </a:prstGeom>
        </p:spPr>
      </p:pic>
    </p:spTree>
    <p:extLst>
      <p:ext uri="{BB962C8B-B14F-4D97-AF65-F5344CB8AC3E}">
        <p14:creationId xmlns:p14="http://schemas.microsoft.com/office/powerpoint/2010/main" val="309583735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434226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971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2678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71502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Right, Subhead &amp; Breadcrumbs">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CB912B5A-4EFE-4F10-9322-C971DDF230EF}"/>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80" name="think-cell Slide" r:id="rId5" imgW="415" imgH="416" progId="TCLayout.ActiveDocument.1">
                  <p:embed/>
                </p:oleObj>
              </mc:Choice>
              <mc:Fallback>
                <p:oleObj name="think-cell Slide" r:id="rId5" imgW="415" imgH="416" progId="TCLayout.ActiveDocument.1">
                  <p:embed/>
                  <p:pic>
                    <p:nvPicPr>
                      <p:cNvPr id="5" name="Object 4" hidden="1">
                        <a:extLst>
                          <a:ext uri="{FF2B5EF4-FFF2-40B4-BE49-F238E27FC236}">
                            <a16:creationId xmlns:a16="http://schemas.microsoft.com/office/drawing/2014/main" id="{CB912B5A-4EFE-4F10-9322-C971DDF230E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CF43516-C935-4785-8727-EA48BADEDCCC}"/>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0000"/>
              </a:lnSpc>
              <a:spcBef>
                <a:spcPct val="0"/>
              </a:spcBef>
              <a:spcAft>
                <a:spcPct val="0"/>
              </a:spcAft>
            </a:pPr>
            <a:endParaRPr lang="en-US" sz="2400" b="0" i="0" baseline="0" dirty="0">
              <a:latin typeface="Chronicle Display Black" pitchFamily="50" charset="0"/>
              <a:sym typeface="Chronicle Display Black" pitchFamily="50" charset="0"/>
            </a:endParaRPr>
          </a:p>
        </p:txBody>
      </p:sp>
      <p:sp>
        <p:nvSpPr>
          <p:cNvPr id="2" name="Title 1">
            <a:extLst>
              <a:ext uri="{FF2B5EF4-FFF2-40B4-BE49-F238E27FC236}">
                <a16:creationId xmlns:a16="http://schemas.microsoft.com/office/drawing/2014/main" id="{BDFAB292-D9D0-4411-8456-90C02DB4019C}"/>
              </a:ext>
            </a:extLst>
          </p:cNvPr>
          <p:cNvSpPr>
            <a:spLocks noGrp="1"/>
          </p:cNvSpPr>
          <p:nvPr>
            <p:ph type="title"/>
          </p:nvPr>
        </p:nvSpPr>
        <p:spPr>
          <a:xfrm>
            <a:off x="5397500" y="669544"/>
            <a:ext cx="6137512" cy="381392"/>
          </a:xfrm>
        </p:spPr>
        <p:txBody>
          <a:bodyPr/>
          <a:lstStyle>
            <a:lvl1pPr>
              <a:defRPr sz="2400"/>
            </a:lvl1pPr>
          </a:lstStyle>
          <a:p>
            <a:r>
              <a:rPr lang="en-US" dirty="0"/>
              <a:t>Click to edit Master title style</a:t>
            </a:r>
          </a:p>
        </p:txBody>
      </p:sp>
      <p:sp>
        <p:nvSpPr>
          <p:cNvPr id="8" name="Picture Placeholder 7">
            <a:extLst>
              <a:ext uri="{FF2B5EF4-FFF2-40B4-BE49-F238E27FC236}">
                <a16:creationId xmlns:a16="http://schemas.microsoft.com/office/drawing/2014/main" id="{838CA61B-8DBB-4395-9E9F-405E5CBF79FA}"/>
              </a:ext>
            </a:extLst>
          </p:cNvPr>
          <p:cNvSpPr>
            <a:spLocks noGrp="1"/>
          </p:cNvSpPr>
          <p:nvPr>
            <p:ph type="pic" sz="quarter" idx="10" hasCustomPrompt="1"/>
          </p:nvPr>
        </p:nvSpPr>
        <p:spPr>
          <a:xfrm>
            <a:off x="0" y="0"/>
            <a:ext cx="4806950" cy="6858000"/>
          </a:xfrm>
        </p:spPr>
        <p:txBody>
          <a:bodyPr anchor="ctr"/>
          <a:lstStyle>
            <a:lvl1pPr marL="0" indent="0" algn="ctr">
              <a:buNone/>
              <a:defRPr>
                <a:solidFill>
                  <a:schemeClr val="accent6"/>
                </a:solidFill>
              </a:defRPr>
            </a:lvl1pPr>
          </a:lstStyle>
          <a:p>
            <a:r>
              <a:rPr lang="en-US" dirty="0"/>
              <a:t>Click to insert picture</a:t>
            </a:r>
          </a:p>
        </p:txBody>
      </p:sp>
      <p:sp>
        <p:nvSpPr>
          <p:cNvPr id="11" name="Text Placeholder 10">
            <a:extLst>
              <a:ext uri="{FF2B5EF4-FFF2-40B4-BE49-F238E27FC236}">
                <a16:creationId xmlns:a16="http://schemas.microsoft.com/office/drawing/2014/main" id="{6650516E-641C-4EFA-8CA7-4E0C60B42CEB}"/>
              </a:ext>
            </a:extLst>
          </p:cNvPr>
          <p:cNvSpPr>
            <a:spLocks noGrp="1"/>
          </p:cNvSpPr>
          <p:nvPr>
            <p:ph type="body" sz="quarter" idx="11" hasCustomPrompt="1"/>
          </p:nvPr>
        </p:nvSpPr>
        <p:spPr>
          <a:xfrm>
            <a:off x="5397500" y="1050936"/>
            <a:ext cx="6137512" cy="381392"/>
          </a:xfrm>
        </p:spPr>
        <p:txBody>
          <a:bodyPr/>
          <a:lstStyle>
            <a:lvl1pPr marL="0" indent="0">
              <a:buNone/>
              <a:defRPr sz="1200"/>
            </a:lvl1pPr>
          </a:lstStyle>
          <a:p>
            <a:pPr lvl="0"/>
            <a:r>
              <a:rPr lang="en-US" sz="1400" dirty="0"/>
              <a:t>Click to edit Master text styles</a:t>
            </a:r>
            <a:endParaRPr lang="en-US" dirty="0"/>
          </a:p>
        </p:txBody>
      </p:sp>
      <p:sp>
        <p:nvSpPr>
          <p:cNvPr id="12" name="Text Placeholder 5">
            <a:extLst>
              <a:ext uri="{FF2B5EF4-FFF2-40B4-BE49-F238E27FC236}">
                <a16:creationId xmlns:a16="http://schemas.microsoft.com/office/drawing/2014/main" id="{E0280C66-47F5-4458-AA31-95CF3025E372}"/>
              </a:ext>
            </a:extLst>
          </p:cNvPr>
          <p:cNvSpPr>
            <a:spLocks noGrp="1"/>
          </p:cNvSpPr>
          <p:nvPr>
            <p:ph type="body" sz="quarter" idx="15" hasCustomPrompt="1"/>
          </p:nvPr>
        </p:nvSpPr>
        <p:spPr>
          <a:xfrm>
            <a:off x="5397500"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1308640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dirty="0"/>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dirty="0"/>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dirty="0"/>
              <a:t>Click to edit subtitle</a:t>
            </a:r>
          </a:p>
        </p:txBody>
      </p:sp>
    </p:spTree>
    <p:extLst>
      <p:ext uri="{BB962C8B-B14F-4D97-AF65-F5344CB8AC3E}">
        <p14:creationId xmlns:p14="http://schemas.microsoft.com/office/powerpoint/2010/main" val="959871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Divider">
    <p:bg>
      <p:bgPr>
        <a:solidFill>
          <a:srgbClr val="FDD300"/>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4B521E-45B1-4DF5-AF83-CF81FF72A0AD}"/>
              </a:ext>
            </a:extLst>
          </p:cNvPr>
          <p:cNvGraphicFramePr>
            <a:graphicFrameLocks noChangeAspect="1"/>
          </p:cNvGraphicFramePr>
          <p:nvPr userDrawn="1">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4" name="think-cell Slide" r:id="rId4" imgW="415" imgH="416" progId="TCLayout.ActiveDocument.1">
                  <p:embed/>
                </p:oleObj>
              </mc:Choice>
              <mc:Fallback>
                <p:oleObj name="think-cell Slide" r:id="rId4" imgW="415" imgH="416" progId="TCLayout.ActiveDocument.1">
                  <p:embed/>
                  <p:pic>
                    <p:nvPicPr>
                      <p:cNvPr id="3" name="Object 2" hidden="1">
                        <a:extLst>
                          <a:ext uri="{FF2B5EF4-FFF2-40B4-BE49-F238E27FC236}">
                            <a16:creationId xmlns:a16="http://schemas.microsoft.com/office/drawing/2014/main" id="{844B521E-45B1-4DF5-AF83-CF81FF72A0A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pSp>
        <p:nvGrpSpPr>
          <p:cNvPr id="4" name="Group 3">
            <a:extLst>
              <a:ext uri="{FF2B5EF4-FFF2-40B4-BE49-F238E27FC236}">
                <a16:creationId xmlns:a16="http://schemas.microsoft.com/office/drawing/2014/main" id="{B9F01BCD-D0E7-4C16-818C-FDF6C61207F4}"/>
              </a:ext>
            </a:extLst>
          </p:cNvPr>
          <p:cNvGrpSpPr/>
          <p:nvPr userDrawn="1"/>
        </p:nvGrpSpPr>
        <p:grpSpPr>
          <a:xfrm>
            <a:off x="6591045" y="2239972"/>
            <a:ext cx="2452738" cy="2728580"/>
            <a:chOff x="6953285" y="3278976"/>
            <a:chExt cx="1506831" cy="1682464"/>
          </a:xfrm>
        </p:grpSpPr>
        <p:grpSp>
          <p:nvGrpSpPr>
            <p:cNvPr id="5" name="Group 4">
              <a:extLst>
                <a:ext uri="{FF2B5EF4-FFF2-40B4-BE49-F238E27FC236}">
                  <a16:creationId xmlns:a16="http://schemas.microsoft.com/office/drawing/2014/main" id="{035AD732-4189-4F7D-8A59-BEA1A0C74690}"/>
                </a:ext>
              </a:extLst>
            </p:cNvPr>
            <p:cNvGrpSpPr>
              <a:grpSpLocks noChangeAspect="1"/>
            </p:cNvGrpSpPr>
            <p:nvPr/>
          </p:nvGrpSpPr>
          <p:grpSpPr>
            <a:xfrm>
              <a:off x="7291345" y="3278976"/>
              <a:ext cx="1168771" cy="1682464"/>
              <a:chOff x="5614264" y="2194216"/>
              <a:chExt cx="2755900" cy="3967163"/>
            </a:xfrm>
          </p:grpSpPr>
          <p:sp>
            <p:nvSpPr>
              <p:cNvPr id="7" name="Freeform 55">
                <a:extLst>
                  <a:ext uri="{FF2B5EF4-FFF2-40B4-BE49-F238E27FC236}">
                    <a16:creationId xmlns:a16="http://schemas.microsoft.com/office/drawing/2014/main" id="{4E44469E-381F-4E01-A7CB-1C0D52CCBF54}"/>
                  </a:ext>
                </a:extLst>
              </p:cNvPr>
              <p:cNvSpPr>
                <a:spLocks/>
              </p:cNvSpPr>
              <p:nvPr/>
            </p:nvSpPr>
            <p:spPr bwMode="auto">
              <a:xfrm>
                <a:off x="5614264" y="2194216"/>
                <a:ext cx="2755900" cy="3967163"/>
              </a:xfrm>
              <a:custGeom>
                <a:avLst/>
                <a:gdLst>
                  <a:gd name="T0" fmla="*/ 1484 w 1736"/>
                  <a:gd name="T1" fmla="*/ 1601 h 2499"/>
                  <a:gd name="T2" fmla="*/ 1675 w 1736"/>
                  <a:gd name="T3" fmla="*/ 999 h 2499"/>
                  <a:gd name="T4" fmla="*/ 1696 w 1736"/>
                  <a:gd name="T5" fmla="*/ 908 h 2499"/>
                  <a:gd name="T6" fmla="*/ 1705 w 1736"/>
                  <a:gd name="T7" fmla="*/ 815 h 2499"/>
                  <a:gd name="T8" fmla="*/ 1705 w 1736"/>
                  <a:gd name="T9" fmla="*/ 745 h 2499"/>
                  <a:gd name="T10" fmla="*/ 1690 w 1736"/>
                  <a:gd name="T11" fmla="*/ 632 h 2499"/>
                  <a:gd name="T12" fmla="*/ 1660 w 1736"/>
                  <a:gd name="T13" fmla="*/ 526 h 2499"/>
                  <a:gd name="T14" fmla="*/ 1614 w 1736"/>
                  <a:gd name="T15" fmla="*/ 424 h 2499"/>
                  <a:gd name="T16" fmla="*/ 1555 w 1736"/>
                  <a:gd name="T17" fmla="*/ 334 h 2499"/>
                  <a:gd name="T18" fmla="*/ 1484 w 1736"/>
                  <a:gd name="T19" fmla="*/ 252 h 2499"/>
                  <a:gd name="T20" fmla="*/ 1403 w 1736"/>
                  <a:gd name="T21" fmla="*/ 180 h 2499"/>
                  <a:gd name="T22" fmla="*/ 1310 w 1736"/>
                  <a:gd name="T23" fmla="*/ 122 h 2499"/>
                  <a:gd name="T24" fmla="*/ 1210 w 1736"/>
                  <a:gd name="T25" fmla="*/ 76 h 2499"/>
                  <a:gd name="T26" fmla="*/ 1103 w 1736"/>
                  <a:gd name="T27" fmla="*/ 46 h 2499"/>
                  <a:gd name="T28" fmla="*/ 990 w 1736"/>
                  <a:gd name="T29" fmla="*/ 32 h 2499"/>
                  <a:gd name="T30" fmla="*/ 914 w 1736"/>
                  <a:gd name="T31" fmla="*/ 32 h 2499"/>
                  <a:gd name="T32" fmla="*/ 801 w 1736"/>
                  <a:gd name="T33" fmla="*/ 46 h 2499"/>
                  <a:gd name="T34" fmla="*/ 693 w 1736"/>
                  <a:gd name="T35" fmla="*/ 76 h 2499"/>
                  <a:gd name="T36" fmla="*/ 593 w 1736"/>
                  <a:gd name="T37" fmla="*/ 122 h 2499"/>
                  <a:gd name="T38" fmla="*/ 500 w 1736"/>
                  <a:gd name="T39" fmla="*/ 180 h 2499"/>
                  <a:gd name="T40" fmla="*/ 419 w 1736"/>
                  <a:gd name="T41" fmla="*/ 252 h 2499"/>
                  <a:gd name="T42" fmla="*/ 349 w 1736"/>
                  <a:gd name="T43" fmla="*/ 334 h 2499"/>
                  <a:gd name="T44" fmla="*/ 289 w 1736"/>
                  <a:gd name="T45" fmla="*/ 424 h 2499"/>
                  <a:gd name="T46" fmla="*/ 243 w 1736"/>
                  <a:gd name="T47" fmla="*/ 526 h 2499"/>
                  <a:gd name="T48" fmla="*/ 213 w 1736"/>
                  <a:gd name="T49" fmla="*/ 632 h 2499"/>
                  <a:gd name="T50" fmla="*/ 198 w 1736"/>
                  <a:gd name="T51" fmla="*/ 745 h 2499"/>
                  <a:gd name="T52" fmla="*/ 197 w 1736"/>
                  <a:gd name="T53" fmla="*/ 882 h 2499"/>
                  <a:gd name="T54" fmla="*/ 265 w 1736"/>
                  <a:gd name="T55" fmla="*/ 1845 h 2499"/>
                  <a:gd name="T56" fmla="*/ 658 w 1736"/>
                  <a:gd name="T57" fmla="*/ 2188 h 2499"/>
                  <a:gd name="T58" fmla="*/ 198 w 1736"/>
                  <a:gd name="T59" fmla="*/ 1391 h 2499"/>
                  <a:gd name="T60" fmla="*/ 167 w 1736"/>
                  <a:gd name="T61" fmla="*/ 784 h 2499"/>
                  <a:gd name="T62" fmla="*/ 172 w 1736"/>
                  <a:gd name="T63" fmla="*/ 704 h 2499"/>
                  <a:gd name="T64" fmla="*/ 193 w 1736"/>
                  <a:gd name="T65" fmla="*/ 589 h 2499"/>
                  <a:gd name="T66" fmla="*/ 230 w 1736"/>
                  <a:gd name="T67" fmla="*/ 480 h 2499"/>
                  <a:gd name="T68" fmla="*/ 282 w 1736"/>
                  <a:gd name="T69" fmla="*/ 378 h 2499"/>
                  <a:gd name="T70" fmla="*/ 347 w 1736"/>
                  <a:gd name="T71" fmla="*/ 285 h 2499"/>
                  <a:gd name="T72" fmla="*/ 424 w 1736"/>
                  <a:gd name="T73" fmla="*/ 204 h 2499"/>
                  <a:gd name="T74" fmla="*/ 513 w 1736"/>
                  <a:gd name="T75" fmla="*/ 133 h 2499"/>
                  <a:gd name="T76" fmla="*/ 612 w 1736"/>
                  <a:gd name="T77" fmla="*/ 78 h 2499"/>
                  <a:gd name="T78" fmla="*/ 719 w 1736"/>
                  <a:gd name="T79" fmla="*/ 35 h 2499"/>
                  <a:gd name="T80" fmla="*/ 832 w 1736"/>
                  <a:gd name="T81" fmla="*/ 9 h 2499"/>
                  <a:gd name="T82" fmla="*/ 953 w 1736"/>
                  <a:gd name="T83" fmla="*/ 0 h 2499"/>
                  <a:gd name="T84" fmla="*/ 1032 w 1736"/>
                  <a:gd name="T85" fmla="*/ 4 h 2499"/>
                  <a:gd name="T86" fmla="*/ 1147 w 1736"/>
                  <a:gd name="T87" fmla="*/ 24 h 2499"/>
                  <a:gd name="T88" fmla="*/ 1256 w 1736"/>
                  <a:gd name="T89" fmla="*/ 61 h 2499"/>
                  <a:gd name="T90" fmla="*/ 1358 w 1736"/>
                  <a:gd name="T91" fmla="*/ 113 h 2499"/>
                  <a:gd name="T92" fmla="*/ 1451 w 1736"/>
                  <a:gd name="T93" fmla="*/ 180 h 2499"/>
                  <a:gd name="T94" fmla="*/ 1532 w 1736"/>
                  <a:gd name="T95" fmla="*/ 258 h 2499"/>
                  <a:gd name="T96" fmla="*/ 1601 w 1736"/>
                  <a:gd name="T97" fmla="*/ 346 h 2499"/>
                  <a:gd name="T98" fmla="*/ 1658 w 1736"/>
                  <a:gd name="T99" fmla="*/ 445 h 2499"/>
                  <a:gd name="T100" fmla="*/ 1701 w 1736"/>
                  <a:gd name="T101" fmla="*/ 552 h 2499"/>
                  <a:gd name="T102" fmla="*/ 1727 w 1736"/>
                  <a:gd name="T103" fmla="*/ 665 h 2499"/>
                  <a:gd name="T104" fmla="*/ 1736 w 1736"/>
                  <a:gd name="T105" fmla="*/ 784 h 2499"/>
                  <a:gd name="T106" fmla="*/ 1733 w 1736"/>
                  <a:gd name="T107" fmla="*/ 849 h 2499"/>
                  <a:gd name="T108" fmla="*/ 1720 w 1736"/>
                  <a:gd name="T109" fmla="*/ 945 h 2499"/>
                  <a:gd name="T110" fmla="*/ 1694 w 1736"/>
                  <a:gd name="T111" fmla="*/ 1038 h 2499"/>
                  <a:gd name="T112" fmla="*/ 1625 w 1736"/>
                  <a:gd name="T113" fmla="*/ 2499 h 2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736" h="2499">
                    <a:moveTo>
                      <a:pt x="1625" y="2499"/>
                    </a:moveTo>
                    <a:lnTo>
                      <a:pt x="1484" y="1603"/>
                    </a:lnTo>
                    <a:lnTo>
                      <a:pt x="1484" y="1601"/>
                    </a:lnTo>
                    <a:lnTo>
                      <a:pt x="1664" y="1028"/>
                    </a:lnTo>
                    <a:lnTo>
                      <a:pt x="1664" y="1028"/>
                    </a:lnTo>
                    <a:lnTo>
                      <a:pt x="1675" y="999"/>
                    </a:lnTo>
                    <a:lnTo>
                      <a:pt x="1683" y="969"/>
                    </a:lnTo>
                    <a:lnTo>
                      <a:pt x="1690" y="939"/>
                    </a:lnTo>
                    <a:lnTo>
                      <a:pt x="1696" y="908"/>
                    </a:lnTo>
                    <a:lnTo>
                      <a:pt x="1699" y="878"/>
                    </a:lnTo>
                    <a:lnTo>
                      <a:pt x="1703" y="847"/>
                    </a:lnTo>
                    <a:lnTo>
                      <a:pt x="1705" y="815"/>
                    </a:lnTo>
                    <a:lnTo>
                      <a:pt x="1705" y="784"/>
                    </a:lnTo>
                    <a:lnTo>
                      <a:pt x="1705" y="784"/>
                    </a:lnTo>
                    <a:lnTo>
                      <a:pt x="1705" y="745"/>
                    </a:lnTo>
                    <a:lnTo>
                      <a:pt x="1701" y="708"/>
                    </a:lnTo>
                    <a:lnTo>
                      <a:pt x="1697" y="669"/>
                    </a:lnTo>
                    <a:lnTo>
                      <a:pt x="1690" y="632"/>
                    </a:lnTo>
                    <a:lnTo>
                      <a:pt x="1683" y="597"/>
                    </a:lnTo>
                    <a:lnTo>
                      <a:pt x="1671" y="560"/>
                    </a:lnTo>
                    <a:lnTo>
                      <a:pt x="1660" y="526"/>
                    </a:lnTo>
                    <a:lnTo>
                      <a:pt x="1645" y="491"/>
                    </a:lnTo>
                    <a:lnTo>
                      <a:pt x="1631" y="458"/>
                    </a:lnTo>
                    <a:lnTo>
                      <a:pt x="1614" y="424"/>
                    </a:lnTo>
                    <a:lnTo>
                      <a:pt x="1595" y="393"/>
                    </a:lnTo>
                    <a:lnTo>
                      <a:pt x="1577" y="363"/>
                    </a:lnTo>
                    <a:lnTo>
                      <a:pt x="1555" y="334"/>
                    </a:lnTo>
                    <a:lnTo>
                      <a:pt x="1532" y="306"/>
                    </a:lnTo>
                    <a:lnTo>
                      <a:pt x="1510" y="278"/>
                    </a:lnTo>
                    <a:lnTo>
                      <a:pt x="1484" y="252"/>
                    </a:lnTo>
                    <a:lnTo>
                      <a:pt x="1458" y="226"/>
                    </a:lnTo>
                    <a:lnTo>
                      <a:pt x="1431" y="202"/>
                    </a:lnTo>
                    <a:lnTo>
                      <a:pt x="1403" y="180"/>
                    </a:lnTo>
                    <a:lnTo>
                      <a:pt x="1373" y="159"/>
                    </a:lnTo>
                    <a:lnTo>
                      <a:pt x="1342" y="139"/>
                    </a:lnTo>
                    <a:lnTo>
                      <a:pt x="1310" y="122"/>
                    </a:lnTo>
                    <a:lnTo>
                      <a:pt x="1279" y="106"/>
                    </a:lnTo>
                    <a:lnTo>
                      <a:pt x="1245" y="89"/>
                    </a:lnTo>
                    <a:lnTo>
                      <a:pt x="1210" y="76"/>
                    </a:lnTo>
                    <a:lnTo>
                      <a:pt x="1175" y="65"/>
                    </a:lnTo>
                    <a:lnTo>
                      <a:pt x="1140" y="54"/>
                    </a:lnTo>
                    <a:lnTo>
                      <a:pt x="1103" y="46"/>
                    </a:lnTo>
                    <a:lnTo>
                      <a:pt x="1066" y="39"/>
                    </a:lnTo>
                    <a:lnTo>
                      <a:pt x="1028" y="35"/>
                    </a:lnTo>
                    <a:lnTo>
                      <a:pt x="990" y="32"/>
                    </a:lnTo>
                    <a:lnTo>
                      <a:pt x="953" y="30"/>
                    </a:lnTo>
                    <a:lnTo>
                      <a:pt x="953" y="30"/>
                    </a:lnTo>
                    <a:lnTo>
                      <a:pt x="914" y="32"/>
                    </a:lnTo>
                    <a:lnTo>
                      <a:pt x="875" y="35"/>
                    </a:lnTo>
                    <a:lnTo>
                      <a:pt x="838" y="39"/>
                    </a:lnTo>
                    <a:lnTo>
                      <a:pt x="801" y="46"/>
                    </a:lnTo>
                    <a:lnTo>
                      <a:pt x="764" y="54"/>
                    </a:lnTo>
                    <a:lnTo>
                      <a:pt x="728" y="65"/>
                    </a:lnTo>
                    <a:lnTo>
                      <a:pt x="693" y="76"/>
                    </a:lnTo>
                    <a:lnTo>
                      <a:pt x="658" y="89"/>
                    </a:lnTo>
                    <a:lnTo>
                      <a:pt x="625" y="106"/>
                    </a:lnTo>
                    <a:lnTo>
                      <a:pt x="593" y="122"/>
                    </a:lnTo>
                    <a:lnTo>
                      <a:pt x="562" y="139"/>
                    </a:lnTo>
                    <a:lnTo>
                      <a:pt x="530" y="159"/>
                    </a:lnTo>
                    <a:lnTo>
                      <a:pt x="500" y="180"/>
                    </a:lnTo>
                    <a:lnTo>
                      <a:pt x="473" y="202"/>
                    </a:lnTo>
                    <a:lnTo>
                      <a:pt x="445" y="226"/>
                    </a:lnTo>
                    <a:lnTo>
                      <a:pt x="419" y="252"/>
                    </a:lnTo>
                    <a:lnTo>
                      <a:pt x="395" y="278"/>
                    </a:lnTo>
                    <a:lnTo>
                      <a:pt x="371" y="306"/>
                    </a:lnTo>
                    <a:lnTo>
                      <a:pt x="349" y="334"/>
                    </a:lnTo>
                    <a:lnTo>
                      <a:pt x="326" y="363"/>
                    </a:lnTo>
                    <a:lnTo>
                      <a:pt x="308" y="393"/>
                    </a:lnTo>
                    <a:lnTo>
                      <a:pt x="289" y="424"/>
                    </a:lnTo>
                    <a:lnTo>
                      <a:pt x="273" y="458"/>
                    </a:lnTo>
                    <a:lnTo>
                      <a:pt x="258" y="491"/>
                    </a:lnTo>
                    <a:lnTo>
                      <a:pt x="243" y="526"/>
                    </a:lnTo>
                    <a:lnTo>
                      <a:pt x="232" y="560"/>
                    </a:lnTo>
                    <a:lnTo>
                      <a:pt x="223" y="597"/>
                    </a:lnTo>
                    <a:lnTo>
                      <a:pt x="213" y="632"/>
                    </a:lnTo>
                    <a:lnTo>
                      <a:pt x="206" y="669"/>
                    </a:lnTo>
                    <a:lnTo>
                      <a:pt x="202" y="708"/>
                    </a:lnTo>
                    <a:lnTo>
                      <a:pt x="198" y="745"/>
                    </a:lnTo>
                    <a:lnTo>
                      <a:pt x="198" y="784"/>
                    </a:lnTo>
                    <a:lnTo>
                      <a:pt x="197" y="878"/>
                    </a:lnTo>
                    <a:lnTo>
                      <a:pt x="197" y="882"/>
                    </a:lnTo>
                    <a:lnTo>
                      <a:pt x="41" y="1360"/>
                    </a:lnTo>
                    <a:lnTo>
                      <a:pt x="226" y="1360"/>
                    </a:lnTo>
                    <a:lnTo>
                      <a:pt x="265" y="1845"/>
                    </a:lnTo>
                    <a:lnTo>
                      <a:pt x="632" y="1801"/>
                    </a:lnTo>
                    <a:lnTo>
                      <a:pt x="688" y="2183"/>
                    </a:lnTo>
                    <a:lnTo>
                      <a:pt x="658" y="2188"/>
                    </a:lnTo>
                    <a:lnTo>
                      <a:pt x="606" y="1834"/>
                    </a:lnTo>
                    <a:lnTo>
                      <a:pt x="237" y="1879"/>
                    </a:lnTo>
                    <a:lnTo>
                      <a:pt x="198" y="1391"/>
                    </a:lnTo>
                    <a:lnTo>
                      <a:pt x="0" y="1391"/>
                    </a:lnTo>
                    <a:lnTo>
                      <a:pt x="167" y="875"/>
                    </a:lnTo>
                    <a:lnTo>
                      <a:pt x="167" y="784"/>
                    </a:lnTo>
                    <a:lnTo>
                      <a:pt x="167" y="784"/>
                    </a:lnTo>
                    <a:lnTo>
                      <a:pt x="169" y="743"/>
                    </a:lnTo>
                    <a:lnTo>
                      <a:pt x="172" y="704"/>
                    </a:lnTo>
                    <a:lnTo>
                      <a:pt x="176" y="665"/>
                    </a:lnTo>
                    <a:lnTo>
                      <a:pt x="184" y="626"/>
                    </a:lnTo>
                    <a:lnTo>
                      <a:pt x="193" y="589"/>
                    </a:lnTo>
                    <a:lnTo>
                      <a:pt x="202" y="552"/>
                    </a:lnTo>
                    <a:lnTo>
                      <a:pt x="215" y="515"/>
                    </a:lnTo>
                    <a:lnTo>
                      <a:pt x="230" y="480"/>
                    </a:lnTo>
                    <a:lnTo>
                      <a:pt x="245" y="445"/>
                    </a:lnTo>
                    <a:lnTo>
                      <a:pt x="263" y="411"/>
                    </a:lnTo>
                    <a:lnTo>
                      <a:pt x="282" y="378"/>
                    </a:lnTo>
                    <a:lnTo>
                      <a:pt x="302" y="346"/>
                    </a:lnTo>
                    <a:lnTo>
                      <a:pt x="324" y="315"/>
                    </a:lnTo>
                    <a:lnTo>
                      <a:pt x="347" y="285"/>
                    </a:lnTo>
                    <a:lnTo>
                      <a:pt x="371" y="258"/>
                    </a:lnTo>
                    <a:lnTo>
                      <a:pt x="397" y="230"/>
                    </a:lnTo>
                    <a:lnTo>
                      <a:pt x="424" y="204"/>
                    </a:lnTo>
                    <a:lnTo>
                      <a:pt x="454" y="180"/>
                    </a:lnTo>
                    <a:lnTo>
                      <a:pt x="484" y="156"/>
                    </a:lnTo>
                    <a:lnTo>
                      <a:pt x="513" y="133"/>
                    </a:lnTo>
                    <a:lnTo>
                      <a:pt x="545" y="113"/>
                    </a:lnTo>
                    <a:lnTo>
                      <a:pt x="578" y="95"/>
                    </a:lnTo>
                    <a:lnTo>
                      <a:pt x="612" y="78"/>
                    </a:lnTo>
                    <a:lnTo>
                      <a:pt x="647" y="61"/>
                    </a:lnTo>
                    <a:lnTo>
                      <a:pt x="682" y="48"/>
                    </a:lnTo>
                    <a:lnTo>
                      <a:pt x="719" y="35"/>
                    </a:lnTo>
                    <a:lnTo>
                      <a:pt x="756" y="24"/>
                    </a:lnTo>
                    <a:lnTo>
                      <a:pt x="793" y="17"/>
                    </a:lnTo>
                    <a:lnTo>
                      <a:pt x="832" y="9"/>
                    </a:lnTo>
                    <a:lnTo>
                      <a:pt x="871" y="4"/>
                    </a:lnTo>
                    <a:lnTo>
                      <a:pt x="912" y="2"/>
                    </a:lnTo>
                    <a:lnTo>
                      <a:pt x="953" y="0"/>
                    </a:lnTo>
                    <a:lnTo>
                      <a:pt x="953" y="0"/>
                    </a:lnTo>
                    <a:lnTo>
                      <a:pt x="991" y="2"/>
                    </a:lnTo>
                    <a:lnTo>
                      <a:pt x="1032" y="4"/>
                    </a:lnTo>
                    <a:lnTo>
                      <a:pt x="1071" y="9"/>
                    </a:lnTo>
                    <a:lnTo>
                      <a:pt x="1110" y="17"/>
                    </a:lnTo>
                    <a:lnTo>
                      <a:pt x="1147" y="24"/>
                    </a:lnTo>
                    <a:lnTo>
                      <a:pt x="1184" y="35"/>
                    </a:lnTo>
                    <a:lnTo>
                      <a:pt x="1221" y="48"/>
                    </a:lnTo>
                    <a:lnTo>
                      <a:pt x="1256" y="61"/>
                    </a:lnTo>
                    <a:lnTo>
                      <a:pt x="1292" y="78"/>
                    </a:lnTo>
                    <a:lnTo>
                      <a:pt x="1325" y="95"/>
                    </a:lnTo>
                    <a:lnTo>
                      <a:pt x="1358" y="113"/>
                    </a:lnTo>
                    <a:lnTo>
                      <a:pt x="1390" y="133"/>
                    </a:lnTo>
                    <a:lnTo>
                      <a:pt x="1421" y="156"/>
                    </a:lnTo>
                    <a:lnTo>
                      <a:pt x="1451" y="180"/>
                    </a:lnTo>
                    <a:lnTo>
                      <a:pt x="1479" y="204"/>
                    </a:lnTo>
                    <a:lnTo>
                      <a:pt x="1507" y="230"/>
                    </a:lnTo>
                    <a:lnTo>
                      <a:pt x="1532" y="258"/>
                    </a:lnTo>
                    <a:lnTo>
                      <a:pt x="1557" y="285"/>
                    </a:lnTo>
                    <a:lnTo>
                      <a:pt x="1581" y="315"/>
                    </a:lnTo>
                    <a:lnTo>
                      <a:pt x="1601" y="346"/>
                    </a:lnTo>
                    <a:lnTo>
                      <a:pt x="1621" y="378"/>
                    </a:lnTo>
                    <a:lnTo>
                      <a:pt x="1642" y="411"/>
                    </a:lnTo>
                    <a:lnTo>
                      <a:pt x="1658" y="445"/>
                    </a:lnTo>
                    <a:lnTo>
                      <a:pt x="1673" y="480"/>
                    </a:lnTo>
                    <a:lnTo>
                      <a:pt x="1688" y="515"/>
                    </a:lnTo>
                    <a:lnTo>
                      <a:pt x="1701" y="552"/>
                    </a:lnTo>
                    <a:lnTo>
                      <a:pt x="1710" y="589"/>
                    </a:lnTo>
                    <a:lnTo>
                      <a:pt x="1720" y="626"/>
                    </a:lnTo>
                    <a:lnTo>
                      <a:pt x="1727" y="665"/>
                    </a:lnTo>
                    <a:lnTo>
                      <a:pt x="1733" y="704"/>
                    </a:lnTo>
                    <a:lnTo>
                      <a:pt x="1734" y="745"/>
                    </a:lnTo>
                    <a:lnTo>
                      <a:pt x="1736" y="784"/>
                    </a:lnTo>
                    <a:lnTo>
                      <a:pt x="1736" y="784"/>
                    </a:lnTo>
                    <a:lnTo>
                      <a:pt x="1734" y="817"/>
                    </a:lnTo>
                    <a:lnTo>
                      <a:pt x="1733" y="849"/>
                    </a:lnTo>
                    <a:lnTo>
                      <a:pt x="1731" y="882"/>
                    </a:lnTo>
                    <a:lnTo>
                      <a:pt x="1725" y="913"/>
                    </a:lnTo>
                    <a:lnTo>
                      <a:pt x="1720" y="945"/>
                    </a:lnTo>
                    <a:lnTo>
                      <a:pt x="1712" y="976"/>
                    </a:lnTo>
                    <a:lnTo>
                      <a:pt x="1703" y="1008"/>
                    </a:lnTo>
                    <a:lnTo>
                      <a:pt x="1694" y="1038"/>
                    </a:lnTo>
                    <a:lnTo>
                      <a:pt x="1516" y="1604"/>
                    </a:lnTo>
                    <a:lnTo>
                      <a:pt x="1657" y="2494"/>
                    </a:lnTo>
                    <a:lnTo>
                      <a:pt x="1625" y="24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8" name="Group 7">
                <a:extLst>
                  <a:ext uri="{FF2B5EF4-FFF2-40B4-BE49-F238E27FC236}">
                    <a16:creationId xmlns:a16="http://schemas.microsoft.com/office/drawing/2014/main" id="{1884EB90-856A-4B3D-8C41-380E81E27851}"/>
                  </a:ext>
                </a:extLst>
              </p:cNvPr>
              <p:cNvGrpSpPr/>
              <p:nvPr/>
            </p:nvGrpSpPr>
            <p:grpSpPr>
              <a:xfrm>
                <a:off x="6207989" y="2521241"/>
                <a:ext cx="1833563" cy="3140075"/>
                <a:chOff x="7651751" y="2178051"/>
                <a:chExt cx="1833563" cy="3140075"/>
              </a:xfrm>
            </p:grpSpPr>
            <p:sp>
              <p:nvSpPr>
                <p:cNvPr id="9" name="Rectangle 8">
                  <a:extLst>
                    <a:ext uri="{FF2B5EF4-FFF2-40B4-BE49-F238E27FC236}">
                      <a16:creationId xmlns:a16="http://schemas.microsoft.com/office/drawing/2014/main" id="{5FF9FA55-6F13-46E9-B9A9-A10B60C42CD9}"/>
                    </a:ext>
                  </a:extLst>
                </p:cNvPr>
                <p:cNvSpPr>
                  <a:spLocks noChangeArrowheads="1"/>
                </p:cNvSpPr>
                <p:nvPr/>
              </p:nvSpPr>
              <p:spPr bwMode="auto">
                <a:xfrm>
                  <a:off x="8543926" y="4475163"/>
                  <a:ext cx="49213" cy="46038"/>
                </a:xfrm>
                <a:prstGeom prst="rect">
                  <a:avLst/>
                </a:prstGeom>
                <a:solidFill>
                  <a:srgbClr val="52585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0" name="Rectangle 9">
                  <a:extLst>
                    <a:ext uri="{FF2B5EF4-FFF2-40B4-BE49-F238E27FC236}">
                      <a16:creationId xmlns:a16="http://schemas.microsoft.com/office/drawing/2014/main" id="{5E05CB57-E35B-471D-BA9D-6AE183DE8024}"/>
                    </a:ext>
                  </a:extLst>
                </p:cNvPr>
                <p:cNvSpPr>
                  <a:spLocks noChangeArrowheads="1"/>
                </p:cNvSpPr>
                <p:nvPr/>
              </p:nvSpPr>
              <p:spPr bwMode="auto">
                <a:xfrm>
                  <a:off x="8543926" y="4575176"/>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917B6F65-886C-4190-9FA3-150088DB4114}"/>
                    </a:ext>
                  </a:extLst>
                </p:cNvPr>
                <p:cNvSpPr>
                  <a:spLocks noChangeArrowheads="1"/>
                </p:cNvSpPr>
                <p:nvPr/>
              </p:nvSpPr>
              <p:spPr bwMode="auto">
                <a:xfrm>
                  <a:off x="8543926" y="46751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2" name="Rectangle 11">
                  <a:extLst>
                    <a:ext uri="{FF2B5EF4-FFF2-40B4-BE49-F238E27FC236}">
                      <a16:creationId xmlns:a16="http://schemas.microsoft.com/office/drawing/2014/main" id="{D04EF3EF-7492-4924-B3E4-4CB85BE29369}"/>
                    </a:ext>
                  </a:extLst>
                </p:cNvPr>
                <p:cNvSpPr>
                  <a:spLocks noChangeArrowheads="1"/>
                </p:cNvSpPr>
                <p:nvPr/>
              </p:nvSpPr>
              <p:spPr bwMode="auto">
                <a:xfrm>
                  <a:off x="8543926" y="4775201"/>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 name="Rectangle 12">
                  <a:extLst>
                    <a:ext uri="{FF2B5EF4-FFF2-40B4-BE49-F238E27FC236}">
                      <a16:creationId xmlns:a16="http://schemas.microsoft.com/office/drawing/2014/main" id="{DB852891-76E9-4DE8-99BB-C456338C6912}"/>
                    </a:ext>
                  </a:extLst>
                </p:cNvPr>
                <p:cNvSpPr>
                  <a:spLocks noChangeArrowheads="1"/>
                </p:cNvSpPr>
                <p:nvPr/>
              </p:nvSpPr>
              <p:spPr bwMode="auto">
                <a:xfrm>
                  <a:off x="8543926" y="4872038"/>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4" name="Rectangle 13">
                  <a:extLst>
                    <a:ext uri="{FF2B5EF4-FFF2-40B4-BE49-F238E27FC236}">
                      <a16:creationId xmlns:a16="http://schemas.microsoft.com/office/drawing/2014/main" id="{76F966E4-BDBB-4EA2-AF2B-CE2D055C5C0B}"/>
                    </a:ext>
                  </a:extLst>
                </p:cNvPr>
                <p:cNvSpPr>
                  <a:spLocks noChangeArrowheads="1"/>
                </p:cNvSpPr>
                <p:nvPr/>
              </p:nvSpPr>
              <p:spPr bwMode="auto">
                <a:xfrm>
                  <a:off x="8543926" y="4972051"/>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5" name="Rectangle 14">
                  <a:extLst>
                    <a:ext uri="{FF2B5EF4-FFF2-40B4-BE49-F238E27FC236}">
                      <a16:creationId xmlns:a16="http://schemas.microsoft.com/office/drawing/2014/main" id="{47D17988-145F-4083-A8C8-26E7E72E0F08}"/>
                    </a:ext>
                  </a:extLst>
                </p:cNvPr>
                <p:cNvSpPr>
                  <a:spLocks noChangeArrowheads="1"/>
                </p:cNvSpPr>
                <p:nvPr/>
              </p:nvSpPr>
              <p:spPr bwMode="auto">
                <a:xfrm>
                  <a:off x="8543926" y="5072063"/>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6" name="Rectangle 15">
                  <a:extLst>
                    <a:ext uri="{FF2B5EF4-FFF2-40B4-BE49-F238E27FC236}">
                      <a16:creationId xmlns:a16="http://schemas.microsoft.com/office/drawing/2014/main" id="{6132E3B0-8425-460B-B1F1-FCACFFD24B41}"/>
                    </a:ext>
                  </a:extLst>
                </p:cNvPr>
                <p:cNvSpPr>
                  <a:spLocks noChangeArrowheads="1"/>
                </p:cNvSpPr>
                <p:nvPr/>
              </p:nvSpPr>
              <p:spPr bwMode="auto">
                <a:xfrm>
                  <a:off x="8543926" y="5172076"/>
                  <a:ext cx="49213"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389052EF-3A92-42FF-A8F5-AE5C61CDE126}"/>
                    </a:ext>
                  </a:extLst>
                </p:cNvPr>
                <p:cNvSpPr>
                  <a:spLocks noChangeArrowheads="1"/>
                </p:cNvSpPr>
                <p:nvPr/>
              </p:nvSpPr>
              <p:spPr bwMode="auto">
                <a:xfrm>
                  <a:off x="8543926" y="5272088"/>
                  <a:ext cx="49213"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8" name="Freeform 240">
                  <a:extLst>
                    <a:ext uri="{FF2B5EF4-FFF2-40B4-BE49-F238E27FC236}">
                      <a16:creationId xmlns:a16="http://schemas.microsoft.com/office/drawing/2014/main" id="{2C35CD08-6BC0-4B8B-B687-87817D9AA065}"/>
                    </a:ext>
                  </a:extLst>
                </p:cNvPr>
                <p:cNvSpPr>
                  <a:spLocks/>
                </p:cNvSpPr>
                <p:nvPr/>
              </p:nvSpPr>
              <p:spPr bwMode="auto">
                <a:xfrm>
                  <a:off x="7881938" y="2409826"/>
                  <a:ext cx="1373188" cy="1693863"/>
                </a:xfrm>
                <a:custGeom>
                  <a:avLst/>
                  <a:gdLst>
                    <a:gd name="T0" fmla="*/ 434 w 865"/>
                    <a:gd name="T1" fmla="*/ 0 h 1067"/>
                    <a:gd name="T2" fmla="*/ 389 w 865"/>
                    <a:gd name="T3" fmla="*/ 2 h 1067"/>
                    <a:gd name="T4" fmla="*/ 304 w 865"/>
                    <a:gd name="T5" fmla="*/ 19 h 1067"/>
                    <a:gd name="T6" fmla="*/ 226 w 865"/>
                    <a:gd name="T7" fmla="*/ 52 h 1067"/>
                    <a:gd name="T8" fmla="*/ 157 w 865"/>
                    <a:gd name="T9" fmla="*/ 98 h 1067"/>
                    <a:gd name="T10" fmla="*/ 98 w 865"/>
                    <a:gd name="T11" fmla="*/ 158 h 1067"/>
                    <a:gd name="T12" fmla="*/ 52 w 865"/>
                    <a:gd name="T13" fmla="*/ 226 h 1067"/>
                    <a:gd name="T14" fmla="*/ 20 w 865"/>
                    <a:gd name="T15" fmla="*/ 304 h 1067"/>
                    <a:gd name="T16" fmla="*/ 2 w 865"/>
                    <a:gd name="T17" fmla="*/ 387 h 1067"/>
                    <a:gd name="T18" fmla="*/ 0 w 865"/>
                    <a:gd name="T19" fmla="*/ 432 h 1067"/>
                    <a:gd name="T20" fmla="*/ 0 w 865"/>
                    <a:gd name="T21" fmla="*/ 456 h 1067"/>
                    <a:gd name="T22" fmla="*/ 6 w 865"/>
                    <a:gd name="T23" fmla="*/ 502 h 1067"/>
                    <a:gd name="T24" fmla="*/ 15 w 865"/>
                    <a:gd name="T25" fmla="*/ 547 h 1067"/>
                    <a:gd name="T26" fmla="*/ 30 w 865"/>
                    <a:gd name="T27" fmla="*/ 589 h 1067"/>
                    <a:gd name="T28" fmla="*/ 48 w 865"/>
                    <a:gd name="T29" fmla="*/ 630 h 1067"/>
                    <a:gd name="T30" fmla="*/ 70 w 865"/>
                    <a:gd name="T31" fmla="*/ 669 h 1067"/>
                    <a:gd name="T32" fmla="*/ 96 w 865"/>
                    <a:gd name="T33" fmla="*/ 704 h 1067"/>
                    <a:gd name="T34" fmla="*/ 141 w 865"/>
                    <a:gd name="T35" fmla="*/ 752 h 1067"/>
                    <a:gd name="T36" fmla="*/ 154 w 865"/>
                    <a:gd name="T37" fmla="*/ 763 h 1067"/>
                    <a:gd name="T38" fmla="*/ 178 w 865"/>
                    <a:gd name="T39" fmla="*/ 787 h 1067"/>
                    <a:gd name="T40" fmla="*/ 219 w 865"/>
                    <a:gd name="T41" fmla="*/ 843 h 1067"/>
                    <a:gd name="T42" fmla="*/ 246 w 865"/>
                    <a:gd name="T43" fmla="*/ 906 h 1067"/>
                    <a:gd name="T44" fmla="*/ 261 w 865"/>
                    <a:gd name="T45" fmla="*/ 975 h 1067"/>
                    <a:gd name="T46" fmla="*/ 263 w 865"/>
                    <a:gd name="T47" fmla="*/ 1067 h 1067"/>
                    <a:gd name="T48" fmla="*/ 602 w 865"/>
                    <a:gd name="T49" fmla="*/ 1067 h 1067"/>
                    <a:gd name="T50" fmla="*/ 602 w 865"/>
                    <a:gd name="T51" fmla="*/ 1012 h 1067"/>
                    <a:gd name="T52" fmla="*/ 610 w 865"/>
                    <a:gd name="T53" fmla="*/ 939 h 1067"/>
                    <a:gd name="T54" fmla="*/ 632 w 865"/>
                    <a:gd name="T55" fmla="*/ 873 h 1067"/>
                    <a:gd name="T56" fmla="*/ 667 w 865"/>
                    <a:gd name="T57" fmla="*/ 813 h 1067"/>
                    <a:gd name="T58" fmla="*/ 711 w 865"/>
                    <a:gd name="T59" fmla="*/ 763 h 1067"/>
                    <a:gd name="T60" fmla="*/ 724 w 865"/>
                    <a:gd name="T61" fmla="*/ 752 h 1067"/>
                    <a:gd name="T62" fmla="*/ 756 w 865"/>
                    <a:gd name="T63" fmla="*/ 721 h 1067"/>
                    <a:gd name="T64" fmla="*/ 784 w 865"/>
                    <a:gd name="T65" fmla="*/ 686 h 1067"/>
                    <a:gd name="T66" fmla="*/ 808 w 865"/>
                    <a:gd name="T67" fmla="*/ 648 h 1067"/>
                    <a:gd name="T68" fmla="*/ 828 w 865"/>
                    <a:gd name="T69" fmla="*/ 610 h 1067"/>
                    <a:gd name="T70" fmla="*/ 843 w 865"/>
                    <a:gd name="T71" fmla="*/ 569 h 1067"/>
                    <a:gd name="T72" fmla="*/ 856 w 865"/>
                    <a:gd name="T73" fmla="*/ 524 h 1067"/>
                    <a:gd name="T74" fmla="*/ 863 w 865"/>
                    <a:gd name="T75" fmla="*/ 480 h 1067"/>
                    <a:gd name="T76" fmla="*/ 865 w 865"/>
                    <a:gd name="T77" fmla="*/ 432 h 1067"/>
                    <a:gd name="T78" fmla="*/ 865 w 865"/>
                    <a:gd name="T79" fmla="*/ 409 h 1067"/>
                    <a:gd name="T80" fmla="*/ 856 w 865"/>
                    <a:gd name="T81" fmla="*/ 345 h 1067"/>
                    <a:gd name="T82" fmla="*/ 832 w 865"/>
                    <a:gd name="T83" fmla="*/ 263 h 1067"/>
                    <a:gd name="T84" fmla="*/ 791 w 865"/>
                    <a:gd name="T85" fmla="*/ 191 h 1067"/>
                    <a:gd name="T86" fmla="*/ 739 w 865"/>
                    <a:gd name="T87" fmla="*/ 126 h 1067"/>
                    <a:gd name="T88" fmla="*/ 674 w 865"/>
                    <a:gd name="T89" fmla="*/ 74 h 1067"/>
                    <a:gd name="T90" fmla="*/ 600 w 865"/>
                    <a:gd name="T91" fmla="*/ 33 h 1067"/>
                    <a:gd name="T92" fmla="*/ 521 w 865"/>
                    <a:gd name="T93" fmla="*/ 7 h 1067"/>
                    <a:gd name="T94" fmla="*/ 456 w 865"/>
                    <a:gd name="T95" fmla="*/ 0 h 1067"/>
                    <a:gd name="T96" fmla="*/ 434 w 865"/>
                    <a:gd name="T97" fmla="*/ 0 h 10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65" h="1067">
                      <a:moveTo>
                        <a:pt x="434" y="0"/>
                      </a:moveTo>
                      <a:lnTo>
                        <a:pt x="434" y="0"/>
                      </a:lnTo>
                      <a:lnTo>
                        <a:pt x="411" y="0"/>
                      </a:lnTo>
                      <a:lnTo>
                        <a:pt x="389" y="2"/>
                      </a:lnTo>
                      <a:lnTo>
                        <a:pt x="345" y="7"/>
                      </a:lnTo>
                      <a:lnTo>
                        <a:pt x="304" y="19"/>
                      </a:lnTo>
                      <a:lnTo>
                        <a:pt x="265" y="33"/>
                      </a:lnTo>
                      <a:lnTo>
                        <a:pt x="226" y="52"/>
                      </a:lnTo>
                      <a:lnTo>
                        <a:pt x="191" y="74"/>
                      </a:lnTo>
                      <a:lnTo>
                        <a:pt x="157" y="98"/>
                      </a:lnTo>
                      <a:lnTo>
                        <a:pt x="126" y="126"/>
                      </a:lnTo>
                      <a:lnTo>
                        <a:pt x="98" y="158"/>
                      </a:lnTo>
                      <a:lnTo>
                        <a:pt x="74" y="191"/>
                      </a:lnTo>
                      <a:lnTo>
                        <a:pt x="52" y="226"/>
                      </a:lnTo>
                      <a:lnTo>
                        <a:pt x="33" y="263"/>
                      </a:lnTo>
                      <a:lnTo>
                        <a:pt x="20" y="304"/>
                      </a:lnTo>
                      <a:lnTo>
                        <a:pt x="9" y="345"/>
                      </a:lnTo>
                      <a:lnTo>
                        <a:pt x="2" y="387"/>
                      </a:lnTo>
                      <a:lnTo>
                        <a:pt x="0" y="409"/>
                      </a:lnTo>
                      <a:lnTo>
                        <a:pt x="0" y="432"/>
                      </a:lnTo>
                      <a:lnTo>
                        <a:pt x="0" y="432"/>
                      </a:lnTo>
                      <a:lnTo>
                        <a:pt x="0" y="456"/>
                      </a:lnTo>
                      <a:lnTo>
                        <a:pt x="2" y="480"/>
                      </a:lnTo>
                      <a:lnTo>
                        <a:pt x="6" y="502"/>
                      </a:lnTo>
                      <a:lnTo>
                        <a:pt x="9" y="524"/>
                      </a:lnTo>
                      <a:lnTo>
                        <a:pt x="15" y="547"/>
                      </a:lnTo>
                      <a:lnTo>
                        <a:pt x="22" y="569"/>
                      </a:lnTo>
                      <a:lnTo>
                        <a:pt x="30" y="589"/>
                      </a:lnTo>
                      <a:lnTo>
                        <a:pt x="39" y="610"/>
                      </a:lnTo>
                      <a:lnTo>
                        <a:pt x="48" y="630"/>
                      </a:lnTo>
                      <a:lnTo>
                        <a:pt x="59" y="648"/>
                      </a:lnTo>
                      <a:lnTo>
                        <a:pt x="70" y="669"/>
                      </a:lnTo>
                      <a:lnTo>
                        <a:pt x="83" y="686"/>
                      </a:lnTo>
                      <a:lnTo>
                        <a:pt x="96" y="704"/>
                      </a:lnTo>
                      <a:lnTo>
                        <a:pt x="109" y="721"/>
                      </a:lnTo>
                      <a:lnTo>
                        <a:pt x="141" y="752"/>
                      </a:lnTo>
                      <a:lnTo>
                        <a:pt x="141" y="752"/>
                      </a:lnTo>
                      <a:lnTo>
                        <a:pt x="154" y="763"/>
                      </a:lnTo>
                      <a:lnTo>
                        <a:pt x="154" y="763"/>
                      </a:lnTo>
                      <a:lnTo>
                        <a:pt x="178" y="787"/>
                      </a:lnTo>
                      <a:lnTo>
                        <a:pt x="200" y="813"/>
                      </a:lnTo>
                      <a:lnTo>
                        <a:pt x="219" y="843"/>
                      </a:lnTo>
                      <a:lnTo>
                        <a:pt x="233" y="873"/>
                      </a:lnTo>
                      <a:lnTo>
                        <a:pt x="246" y="906"/>
                      </a:lnTo>
                      <a:lnTo>
                        <a:pt x="256" y="939"/>
                      </a:lnTo>
                      <a:lnTo>
                        <a:pt x="261" y="975"/>
                      </a:lnTo>
                      <a:lnTo>
                        <a:pt x="263" y="1012"/>
                      </a:lnTo>
                      <a:lnTo>
                        <a:pt x="263" y="1067"/>
                      </a:lnTo>
                      <a:lnTo>
                        <a:pt x="434" y="1067"/>
                      </a:lnTo>
                      <a:lnTo>
                        <a:pt x="602" y="1067"/>
                      </a:lnTo>
                      <a:lnTo>
                        <a:pt x="602" y="1012"/>
                      </a:lnTo>
                      <a:lnTo>
                        <a:pt x="602" y="1012"/>
                      </a:lnTo>
                      <a:lnTo>
                        <a:pt x="604" y="975"/>
                      </a:lnTo>
                      <a:lnTo>
                        <a:pt x="610" y="939"/>
                      </a:lnTo>
                      <a:lnTo>
                        <a:pt x="619" y="906"/>
                      </a:lnTo>
                      <a:lnTo>
                        <a:pt x="632" y="873"/>
                      </a:lnTo>
                      <a:lnTo>
                        <a:pt x="647" y="843"/>
                      </a:lnTo>
                      <a:lnTo>
                        <a:pt x="667" y="813"/>
                      </a:lnTo>
                      <a:lnTo>
                        <a:pt x="687" y="787"/>
                      </a:lnTo>
                      <a:lnTo>
                        <a:pt x="711" y="763"/>
                      </a:lnTo>
                      <a:lnTo>
                        <a:pt x="711" y="763"/>
                      </a:lnTo>
                      <a:lnTo>
                        <a:pt x="724" y="752"/>
                      </a:lnTo>
                      <a:lnTo>
                        <a:pt x="724" y="752"/>
                      </a:lnTo>
                      <a:lnTo>
                        <a:pt x="756" y="721"/>
                      </a:lnTo>
                      <a:lnTo>
                        <a:pt x="769" y="704"/>
                      </a:lnTo>
                      <a:lnTo>
                        <a:pt x="784" y="686"/>
                      </a:lnTo>
                      <a:lnTo>
                        <a:pt x="795" y="669"/>
                      </a:lnTo>
                      <a:lnTo>
                        <a:pt x="808" y="648"/>
                      </a:lnTo>
                      <a:lnTo>
                        <a:pt x="817" y="630"/>
                      </a:lnTo>
                      <a:lnTo>
                        <a:pt x="828" y="610"/>
                      </a:lnTo>
                      <a:lnTo>
                        <a:pt x="836" y="589"/>
                      </a:lnTo>
                      <a:lnTo>
                        <a:pt x="843" y="569"/>
                      </a:lnTo>
                      <a:lnTo>
                        <a:pt x="850" y="547"/>
                      </a:lnTo>
                      <a:lnTo>
                        <a:pt x="856" y="524"/>
                      </a:lnTo>
                      <a:lnTo>
                        <a:pt x="860" y="502"/>
                      </a:lnTo>
                      <a:lnTo>
                        <a:pt x="863" y="480"/>
                      </a:lnTo>
                      <a:lnTo>
                        <a:pt x="865" y="456"/>
                      </a:lnTo>
                      <a:lnTo>
                        <a:pt x="865" y="432"/>
                      </a:lnTo>
                      <a:lnTo>
                        <a:pt x="865" y="432"/>
                      </a:lnTo>
                      <a:lnTo>
                        <a:pt x="865" y="409"/>
                      </a:lnTo>
                      <a:lnTo>
                        <a:pt x="863" y="387"/>
                      </a:lnTo>
                      <a:lnTo>
                        <a:pt x="856" y="345"/>
                      </a:lnTo>
                      <a:lnTo>
                        <a:pt x="847" y="304"/>
                      </a:lnTo>
                      <a:lnTo>
                        <a:pt x="832" y="263"/>
                      </a:lnTo>
                      <a:lnTo>
                        <a:pt x="813" y="226"/>
                      </a:lnTo>
                      <a:lnTo>
                        <a:pt x="791" y="191"/>
                      </a:lnTo>
                      <a:lnTo>
                        <a:pt x="767" y="158"/>
                      </a:lnTo>
                      <a:lnTo>
                        <a:pt x="739" y="126"/>
                      </a:lnTo>
                      <a:lnTo>
                        <a:pt x="708" y="98"/>
                      </a:lnTo>
                      <a:lnTo>
                        <a:pt x="674" y="74"/>
                      </a:lnTo>
                      <a:lnTo>
                        <a:pt x="639" y="52"/>
                      </a:lnTo>
                      <a:lnTo>
                        <a:pt x="600" y="33"/>
                      </a:lnTo>
                      <a:lnTo>
                        <a:pt x="561" y="19"/>
                      </a:lnTo>
                      <a:lnTo>
                        <a:pt x="521" y="7"/>
                      </a:lnTo>
                      <a:lnTo>
                        <a:pt x="476" y="2"/>
                      </a:lnTo>
                      <a:lnTo>
                        <a:pt x="456" y="0"/>
                      </a:lnTo>
                      <a:lnTo>
                        <a:pt x="434" y="0"/>
                      </a:lnTo>
                      <a:lnTo>
                        <a:pt x="434" y="0"/>
                      </a:lnTo>
                      <a:close/>
                    </a:path>
                  </a:pathLst>
                </a:custGeom>
                <a:solidFill>
                  <a:srgbClr val="FDD300"/>
                </a:solidFill>
                <a:ln w="22225">
                  <a:solidFill>
                    <a:srgbClr val="000000"/>
                  </a:solidFill>
                  <a:round/>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9" name="Freeform 241">
                  <a:extLst>
                    <a:ext uri="{FF2B5EF4-FFF2-40B4-BE49-F238E27FC236}">
                      <a16:creationId xmlns:a16="http://schemas.microsoft.com/office/drawing/2014/main" id="{48363F46-C1B1-4332-8335-A2F8F0FAF7A4}"/>
                    </a:ext>
                  </a:extLst>
                </p:cNvPr>
                <p:cNvSpPr>
                  <a:spLocks noEditPoints="1"/>
                </p:cNvSpPr>
                <p:nvPr/>
              </p:nvSpPr>
              <p:spPr bwMode="auto">
                <a:xfrm>
                  <a:off x="8275638" y="4079876"/>
                  <a:ext cx="585788" cy="333375"/>
                </a:xfrm>
                <a:custGeom>
                  <a:avLst/>
                  <a:gdLst>
                    <a:gd name="T0" fmla="*/ 369 w 369"/>
                    <a:gd name="T1" fmla="*/ 210 h 210"/>
                    <a:gd name="T2" fmla="*/ 0 w 369"/>
                    <a:gd name="T3" fmla="*/ 210 h 210"/>
                    <a:gd name="T4" fmla="*/ 0 w 369"/>
                    <a:gd name="T5" fmla="*/ 0 h 210"/>
                    <a:gd name="T6" fmla="*/ 369 w 369"/>
                    <a:gd name="T7" fmla="*/ 0 h 210"/>
                    <a:gd name="T8" fmla="*/ 369 w 369"/>
                    <a:gd name="T9" fmla="*/ 210 h 210"/>
                    <a:gd name="T10" fmla="*/ 30 w 369"/>
                    <a:gd name="T11" fmla="*/ 180 h 210"/>
                    <a:gd name="T12" fmla="*/ 339 w 369"/>
                    <a:gd name="T13" fmla="*/ 180 h 210"/>
                    <a:gd name="T14" fmla="*/ 339 w 369"/>
                    <a:gd name="T15" fmla="*/ 32 h 210"/>
                    <a:gd name="T16" fmla="*/ 30 w 369"/>
                    <a:gd name="T17" fmla="*/ 32 h 210"/>
                    <a:gd name="T18" fmla="*/ 30 w 369"/>
                    <a:gd name="T19" fmla="*/ 18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9" h="210">
                      <a:moveTo>
                        <a:pt x="369" y="210"/>
                      </a:moveTo>
                      <a:lnTo>
                        <a:pt x="0" y="210"/>
                      </a:lnTo>
                      <a:lnTo>
                        <a:pt x="0" y="0"/>
                      </a:lnTo>
                      <a:lnTo>
                        <a:pt x="369" y="0"/>
                      </a:lnTo>
                      <a:lnTo>
                        <a:pt x="369" y="210"/>
                      </a:lnTo>
                      <a:close/>
                      <a:moveTo>
                        <a:pt x="30" y="180"/>
                      </a:moveTo>
                      <a:lnTo>
                        <a:pt x="339" y="180"/>
                      </a:lnTo>
                      <a:lnTo>
                        <a:pt x="339" y="32"/>
                      </a:lnTo>
                      <a:lnTo>
                        <a:pt x="30" y="32"/>
                      </a:lnTo>
                      <a:lnTo>
                        <a:pt x="30" y="1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0" name="Rectangle 19">
                  <a:extLst>
                    <a:ext uri="{FF2B5EF4-FFF2-40B4-BE49-F238E27FC236}">
                      <a16:creationId xmlns:a16="http://schemas.microsoft.com/office/drawing/2014/main" id="{44F504D5-7A7E-4ACC-BCF5-A92044FCFA7D}"/>
                    </a:ext>
                  </a:extLst>
                </p:cNvPr>
                <p:cNvSpPr>
                  <a:spLocks noChangeArrowheads="1"/>
                </p:cNvSpPr>
                <p:nvPr/>
              </p:nvSpPr>
              <p:spPr bwMode="auto">
                <a:xfrm>
                  <a:off x="8250238" y="4079876"/>
                  <a:ext cx="638175" cy="508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C1CBD50D-402F-4749-99F6-343DEE0C6B5F}"/>
                    </a:ext>
                  </a:extLst>
                </p:cNvPr>
                <p:cNvSpPr>
                  <a:spLocks noChangeArrowheads="1"/>
                </p:cNvSpPr>
                <p:nvPr/>
              </p:nvSpPr>
              <p:spPr bwMode="auto">
                <a:xfrm>
                  <a:off x="8250238" y="4175126"/>
                  <a:ext cx="638175" cy="492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AF44BB8C-3666-440F-AA8D-1F2444422749}"/>
                    </a:ext>
                  </a:extLst>
                </p:cNvPr>
                <p:cNvSpPr>
                  <a:spLocks noChangeArrowheads="1"/>
                </p:cNvSpPr>
                <p:nvPr/>
              </p:nvSpPr>
              <p:spPr bwMode="auto">
                <a:xfrm>
                  <a:off x="8250238" y="4271963"/>
                  <a:ext cx="638175" cy="460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3" name="Rectangle 22">
                  <a:extLst>
                    <a:ext uri="{FF2B5EF4-FFF2-40B4-BE49-F238E27FC236}">
                      <a16:creationId xmlns:a16="http://schemas.microsoft.com/office/drawing/2014/main" id="{E9F10FF6-3852-4486-BFA3-65DD08A32BF4}"/>
                    </a:ext>
                  </a:extLst>
                </p:cNvPr>
                <p:cNvSpPr>
                  <a:spLocks noChangeArrowheads="1"/>
                </p:cNvSpPr>
                <p:nvPr/>
              </p:nvSpPr>
              <p:spPr bwMode="auto">
                <a:xfrm>
                  <a:off x="8250238" y="4365626"/>
                  <a:ext cx="638175" cy="476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Freeform 246">
                  <a:extLst>
                    <a:ext uri="{FF2B5EF4-FFF2-40B4-BE49-F238E27FC236}">
                      <a16:creationId xmlns:a16="http://schemas.microsoft.com/office/drawing/2014/main" id="{FA179A60-74EB-4200-9514-9AD1B05F8A69}"/>
                    </a:ext>
                  </a:extLst>
                </p:cNvPr>
                <p:cNvSpPr>
                  <a:spLocks noEditPoints="1"/>
                </p:cNvSpPr>
                <p:nvPr/>
              </p:nvSpPr>
              <p:spPr bwMode="auto">
                <a:xfrm>
                  <a:off x="8443913" y="4365626"/>
                  <a:ext cx="249238" cy="155575"/>
                </a:xfrm>
                <a:custGeom>
                  <a:avLst/>
                  <a:gdLst>
                    <a:gd name="T0" fmla="*/ 157 w 157"/>
                    <a:gd name="T1" fmla="*/ 98 h 98"/>
                    <a:gd name="T2" fmla="*/ 0 w 157"/>
                    <a:gd name="T3" fmla="*/ 98 h 98"/>
                    <a:gd name="T4" fmla="*/ 0 w 157"/>
                    <a:gd name="T5" fmla="*/ 0 h 98"/>
                    <a:gd name="T6" fmla="*/ 157 w 157"/>
                    <a:gd name="T7" fmla="*/ 0 h 98"/>
                    <a:gd name="T8" fmla="*/ 157 w 157"/>
                    <a:gd name="T9" fmla="*/ 98 h 98"/>
                    <a:gd name="T10" fmla="*/ 30 w 157"/>
                    <a:gd name="T11" fmla="*/ 69 h 98"/>
                    <a:gd name="T12" fmla="*/ 128 w 157"/>
                    <a:gd name="T13" fmla="*/ 69 h 98"/>
                    <a:gd name="T14" fmla="*/ 128 w 157"/>
                    <a:gd name="T15" fmla="*/ 30 h 98"/>
                    <a:gd name="T16" fmla="*/ 30 w 157"/>
                    <a:gd name="T17" fmla="*/ 30 h 98"/>
                    <a:gd name="T18" fmla="*/ 30 w 157"/>
                    <a:gd name="T19" fmla="*/ 69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7" h="98">
                      <a:moveTo>
                        <a:pt x="157" y="98"/>
                      </a:moveTo>
                      <a:lnTo>
                        <a:pt x="0" y="98"/>
                      </a:lnTo>
                      <a:lnTo>
                        <a:pt x="0" y="0"/>
                      </a:lnTo>
                      <a:lnTo>
                        <a:pt x="157" y="0"/>
                      </a:lnTo>
                      <a:lnTo>
                        <a:pt x="157" y="98"/>
                      </a:lnTo>
                      <a:close/>
                      <a:moveTo>
                        <a:pt x="30" y="69"/>
                      </a:moveTo>
                      <a:lnTo>
                        <a:pt x="128" y="69"/>
                      </a:lnTo>
                      <a:lnTo>
                        <a:pt x="128" y="30"/>
                      </a:lnTo>
                      <a:lnTo>
                        <a:pt x="30" y="30"/>
                      </a:lnTo>
                      <a:lnTo>
                        <a:pt x="30"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A955F91C-F774-4BF6-AEB1-172034682396}"/>
                    </a:ext>
                  </a:extLst>
                </p:cNvPr>
                <p:cNvSpPr>
                  <a:spLocks noChangeArrowheads="1"/>
                </p:cNvSpPr>
                <p:nvPr/>
              </p:nvSpPr>
              <p:spPr bwMode="auto">
                <a:xfrm>
                  <a:off x="8543926" y="3471863"/>
                  <a:ext cx="49213" cy="6318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Freeform 248">
                  <a:extLst>
                    <a:ext uri="{FF2B5EF4-FFF2-40B4-BE49-F238E27FC236}">
                      <a16:creationId xmlns:a16="http://schemas.microsoft.com/office/drawing/2014/main" id="{20BA89EC-750D-4B3D-8770-1E27FD8E862F}"/>
                    </a:ext>
                  </a:extLst>
                </p:cNvPr>
                <p:cNvSpPr>
                  <a:spLocks/>
                </p:cNvSpPr>
                <p:nvPr/>
              </p:nvSpPr>
              <p:spPr bwMode="auto">
                <a:xfrm>
                  <a:off x="8375651" y="2968626"/>
                  <a:ext cx="385763" cy="255588"/>
                </a:xfrm>
                <a:custGeom>
                  <a:avLst/>
                  <a:gdLst>
                    <a:gd name="T0" fmla="*/ 145 w 243"/>
                    <a:gd name="T1" fmla="*/ 161 h 161"/>
                    <a:gd name="T2" fmla="*/ 98 w 243"/>
                    <a:gd name="T3" fmla="*/ 69 h 161"/>
                    <a:gd name="T4" fmla="*/ 85 w 243"/>
                    <a:gd name="T5" fmla="*/ 95 h 161"/>
                    <a:gd name="T6" fmla="*/ 0 w 243"/>
                    <a:gd name="T7" fmla="*/ 95 h 161"/>
                    <a:gd name="T8" fmla="*/ 0 w 243"/>
                    <a:gd name="T9" fmla="*/ 65 h 161"/>
                    <a:gd name="T10" fmla="*/ 65 w 243"/>
                    <a:gd name="T11" fmla="*/ 65 h 161"/>
                    <a:gd name="T12" fmla="*/ 98 w 243"/>
                    <a:gd name="T13" fmla="*/ 0 h 161"/>
                    <a:gd name="T14" fmla="*/ 145 w 243"/>
                    <a:gd name="T15" fmla="*/ 93 h 161"/>
                    <a:gd name="T16" fmla="*/ 160 w 243"/>
                    <a:gd name="T17" fmla="*/ 65 h 161"/>
                    <a:gd name="T18" fmla="*/ 243 w 243"/>
                    <a:gd name="T19" fmla="*/ 65 h 161"/>
                    <a:gd name="T20" fmla="*/ 243 w 243"/>
                    <a:gd name="T21" fmla="*/ 95 h 161"/>
                    <a:gd name="T22" fmla="*/ 178 w 243"/>
                    <a:gd name="T23" fmla="*/ 95 h 161"/>
                    <a:gd name="T24" fmla="*/ 145 w 243"/>
                    <a:gd name="T25" fmla="*/ 161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3" h="161">
                      <a:moveTo>
                        <a:pt x="145" y="161"/>
                      </a:moveTo>
                      <a:lnTo>
                        <a:pt x="98" y="69"/>
                      </a:lnTo>
                      <a:lnTo>
                        <a:pt x="85" y="95"/>
                      </a:lnTo>
                      <a:lnTo>
                        <a:pt x="0" y="95"/>
                      </a:lnTo>
                      <a:lnTo>
                        <a:pt x="0" y="65"/>
                      </a:lnTo>
                      <a:lnTo>
                        <a:pt x="65" y="65"/>
                      </a:lnTo>
                      <a:lnTo>
                        <a:pt x="98" y="0"/>
                      </a:lnTo>
                      <a:lnTo>
                        <a:pt x="145" y="93"/>
                      </a:lnTo>
                      <a:lnTo>
                        <a:pt x="160" y="65"/>
                      </a:lnTo>
                      <a:lnTo>
                        <a:pt x="243" y="65"/>
                      </a:lnTo>
                      <a:lnTo>
                        <a:pt x="243" y="95"/>
                      </a:lnTo>
                      <a:lnTo>
                        <a:pt x="178" y="95"/>
                      </a:lnTo>
                      <a:lnTo>
                        <a:pt x="145" y="16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7" name="Freeform 249">
                  <a:extLst>
                    <a:ext uri="{FF2B5EF4-FFF2-40B4-BE49-F238E27FC236}">
                      <a16:creationId xmlns:a16="http://schemas.microsoft.com/office/drawing/2014/main" id="{AD70F6AF-71A7-4E8D-89D2-5EB9A9290F36}"/>
                    </a:ext>
                  </a:extLst>
                </p:cNvPr>
                <p:cNvSpPr>
                  <a:spLocks/>
                </p:cNvSpPr>
                <p:nvPr/>
              </p:nvSpPr>
              <p:spPr bwMode="auto">
                <a:xfrm>
                  <a:off x="8334376" y="3121026"/>
                  <a:ext cx="468313" cy="395288"/>
                </a:xfrm>
                <a:custGeom>
                  <a:avLst/>
                  <a:gdLst>
                    <a:gd name="T0" fmla="*/ 149 w 295"/>
                    <a:gd name="T1" fmla="*/ 249 h 249"/>
                    <a:gd name="T2" fmla="*/ 0 w 295"/>
                    <a:gd name="T3" fmla="*/ 17 h 249"/>
                    <a:gd name="T4" fmla="*/ 26 w 295"/>
                    <a:gd name="T5" fmla="*/ 0 h 249"/>
                    <a:gd name="T6" fmla="*/ 149 w 295"/>
                    <a:gd name="T7" fmla="*/ 193 h 249"/>
                    <a:gd name="T8" fmla="*/ 269 w 295"/>
                    <a:gd name="T9" fmla="*/ 0 h 249"/>
                    <a:gd name="T10" fmla="*/ 295 w 295"/>
                    <a:gd name="T11" fmla="*/ 17 h 249"/>
                    <a:gd name="T12" fmla="*/ 149 w 295"/>
                    <a:gd name="T13" fmla="*/ 249 h 249"/>
                  </a:gdLst>
                  <a:ahLst/>
                  <a:cxnLst>
                    <a:cxn ang="0">
                      <a:pos x="T0" y="T1"/>
                    </a:cxn>
                    <a:cxn ang="0">
                      <a:pos x="T2" y="T3"/>
                    </a:cxn>
                    <a:cxn ang="0">
                      <a:pos x="T4" y="T5"/>
                    </a:cxn>
                    <a:cxn ang="0">
                      <a:pos x="T6" y="T7"/>
                    </a:cxn>
                    <a:cxn ang="0">
                      <a:pos x="T8" y="T9"/>
                    </a:cxn>
                    <a:cxn ang="0">
                      <a:pos x="T10" y="T11"/>
                    </a:cxn>
                    <a:cxn ang="0">
                      <a:pos x="T12" y="T13"/>
                    </a:cxn>
                  </a:cxnLst>
                  <a:rect l="0" t="0" r="r" b="b"/>
                  <a:pathLst>
                    <a:path w="295" h="249">
                      <a:moveTo>
                        <a:pt x="149" y="249"/>
                      </a:moveTo>
                      <a:lnTo>
                        <a:pt x="0" y="17"/>
                      </a:lnTo>
                      <a:lnTo>
                        <a:pt x="26" y="0"/>
                      </a:lnTo>
                      <a:lnTo>
                        <a:pt x="149" y="193"/>
                      </a:lnTo>
                      <a:lnTo>
                        <a:pt x="269" y="0"/>
                      </a:lnTo>
                      <a:lnTo>
                        <a:pt x="295" y="17"/>
                      </a:lnTo>
                      <a:lnTo>
                        <a:pt x="149" y="2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8" name="Freeform 250">
                  <a:extLst>
                    <a:ext uri="{FF2B5EF4-FFF2-40B4-BE49-F238E27FC236}">
                      <a16:creationId xmlns:a16="http://schemas.microsoft.com/office/drawing/2014/main" id="{C73B7F44-808D-4D7E-B6A4-2F8A70351920}"/>
                    </a:ext>
                  </a:extLst>
                </p:cNvPr>
                <p:cNvSpPr>
                  <a:spLocks noEditPoints="1"/>
                </p:cNvSpPr>
                <p:nvPr/>
              </p:nvSpPr>
              <p:spPr bwMode="auto">
                <a:xfrm>
                  <a:off x="8255001" y="3024188"/>
                  <a:ext cx="144463" cy="144463"/>
                </a:xfrm>
                <a:custGeom>
                  <a:avLst/>
                  <a:gdLst>
                    <a:gd name="T0" fmla="*/ 47 w 91"/>
                    <a:gd name="T1" fmla="*/ 91 h 91"/>
                    <a:gd name="T2" fmla="*/ 47 w 91"/>
                    <a:gd name="T3" fmla="*/ 91 h 91"/>
                    <a:gd name="T4" fmla="*/ 37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2 w 91"/>
                    <a:gd name="T17" fmla="*/ 54 h 91"/>
                    <a:gd name="T18" fmla="*/ 0 w 91"/>
                    <a:gd name="T19" fmla="*/ 45 h 91"/>
                    <a:gd name="T20" fmla="*/ 0 w 91"/>
                    <a:gd name="T21" fmla="*/ 45 h 91"/>
                    <a:gd name="T22" fmla="*/ 2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7 w 91"/>
                    <a:gd name="T35" fmla="*/ 0 h 91"/>
                    <a:gd name="T36" fmla="*/ 47 w 91"/>
                    <a:gd name="T37" fmla="*/ 0 h 91"/>
                    <a:gd name="T38" fmla="*/ 47 w 91"/>
                    <a:gd name="T39" fmla="*/ 0 h 91"/>
                    <a:gd name="T40" fmla="*/ 56 w 91"/>
                    <a:gd name="T41" fmla="*/ 0 h 91"/>
                    <a:gd name="T42" fmla="*/ 63 w 91"/>
                    <a:gd name="T43" fmla="*/ 4 h 91"/>
                    <a:gd name="T44" fmla="*/ 73 w 91"/>
                    <a:gd name="T45" fmla="*/ 8 h 91"/>
                    <a:gd name="T46" fmla="*/ 78 w 91"/>
                    <a:gd name="T47" fmla="*/ 13 h 91"/>
                    <a:gd name="T48" fmla="*/ 84 w 91"/>
                    <a:gd name="T49" fmla="*/ 21 h 91"/>
                    <a:gd name="T50" fmla="*/ 87 w 91"/>
                    <a:gd name="T51" fmla="*/ 28 h 91"/>
                    <a:gd name="T52" fmla="*/ 91 w 91"/>
                    <a:gd name="T53" fmla="*/ 35 h 91"/>
                    <a:gd name="T54" fmla="*/ 91 w 91"/>
                    <a:gd name="T55" fmla="*/ 45 h 91"/>
                    <a:gd name="T56" fmla="*/ 91 w 91"/>
                    <a:gd name="T57" fmla="*/ 45 h 91"/>
                    <a:gd name="T58" fmla="*/ 91 w 91"/>
                    <a:gd name="T59" fmla="*/ 54 h 91"/>
                    <a:gd name="T60" fmla="*/ 87 w 91"/>
                    <a:gd name="T61" fmla="*/ 63 h 91"/>
                    <a:gd name="T62" fmla="*/ 84 w 91"/>
                    <a:gd name="T63" fmla="*/ 71 h 91"/>
                    <a:gd name="T64" fmla="*/ 78 w 91"/>
                    <a:gd name="T65" fmla="*/ 78 h 91"/>
                    <a:gd name="T66" fmla="*/ 73 w 91"/>
                    <a:gd name="T67" fmla="*/ 84 h 91"/>
                    <a:gd name="T68" fmla="*/ 63 w 91"/>
                    <a:gd name="T69" fmla="*/ 87 h 91"/>
                    <a:gd name="T70" fmla="*/ 56 w 91"/>
                    <a:gd name="T71" fmla="*/ 89 h 91"/>
                    <a:gd name="T72" fmla="*/ 47 w 91"/>
                    <a:gd name="T73" fmla="*/ 91 h 91"/>
                    <a:gd name="T74" fmla="*/ 47 w 91"/>
                    <a:gd name="T75" fmla="*/ 91 h 91"/>
                    <a:gd name="T76" fmla="*/ 47 w 91"/>
                    <a:gd name="T77" fmla="*/ 30 h 91"/>
                    <a:gd name="T78" fmla="*/ 47 w 91"/>
                    <a:gd name="T79" fmla="*/ 30 h 91"/>
                    <a:gd name="T80" fmla="*/ 41 w 91"/>
                    <a:gd name="T81" fmla="*/ 32 h 91"/>
                    <a:gd name="T82" fmla="*/ 35 w 91"/>
                    <a:gd name="T83" fmla="*/ 35 h 91"/>
                    <a:gd name="T84" fmla="*/ 32 w 91"/>
                    <a:gd name="T85" fmla="*/ 39 h 91"/>
                    <a:gd name="T86" fmla="*/ 32 w 91"/>
                    <a:gd name="T87" fmla="*/ 45 h 91"/>
                    <a:gd name="T88" fmla="*/ 32 w 91"/>
                    <a:gd name="T89" fmla="*/ 45 h 91"/>
                    <a:gd name="T90" fmla="*/ 32 w 91"/>
                    <a:gd name="T91" fmla="*/ 50 h 91"/>
                    <a:gd name="T92" fmla="*/ 35 w 91"/>
                    <a:gd name="T93" fmla="*/ 56 h 91"/>
                    <a:gd name="T94" fmla="*/ 41 w 91"/>
                    <a:gd name="T95" fmla="*/ 60 h 91"/>
                    <a:gd name="T96" fmla="*/ 47 w 91"/>
                    <a:gd name="T97" fmla="*/ 60 h 91"/>
                    <a:gd name="T98" fmla="*/ 47 w 91"/>
                    <a:gd name="T99" fmla="*/ 60 h 91"/>
                    <a:gd name="T100" fmla="*/ 52 w 91"/>
                    <a:gd name="T101" fmla="*/ 60 h 91"/>
                    <a:gd name="T102" fmla="*/ 58 w 91"/>
                    <a:gd name="T103" fmla="*/ 56 h 91"/>
                    <a:gd name="T104" fmla="*/ 60 w 91"/>
                    <a:gd name="T105" fmla="*/ 50 h 91"/>
                    <a:gd name="T106" fmla="*/ 61 w 91"/>
                    <a:gd name="T107" fmla="*/ 45 h 91"/>
                    <a:gd name="T108" fmla="*/ 61 w 91"/>
                    <a:gd name="T109" fmla="*/ 45 h 91"/>
                    <a:gd name="T110" fmla="*/ 60 w 91"/>
                    <a:gd name="T111" fmla="*/ 39 h 91"/>
                    <a:gd name="T112" fmla="*/ 58 w 91"/>
                    <a:gd name="T113" fmla="*/ 35 h 91"/>
                    <a:gd name="T114" fmla="*/ 52 w 91"/>
                    <a:gd name="T115" fmla="*/ 32 h 91"/>
                    <a:gd name="T116" fmla="*/ 47 w 91"/>
                    <a:gd name="T117" fmla="*/ 30 h 91"/>
                    <a:gd name="T118" fmla="*/ 47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7" y="91"/>
                      </a:moveTo>
                      <a:lnTo>
                        <a:pt x="47" y="91"/>
                      </a:lnTo>
                      <a:lnTo>
                        <a:pt x="37" y="89"/>
                      </a:lnTo>
                      <a:lnTo>
                        <a:pt x="28" y="87"/>
                      </a:lnTo>
                      <a:lnTo>
                        <a:pt x="21" y="84"/>
                      </a:lnTo>
                      <a:lnTo>
                        <a:pt x="13" y="78"/>
                      </a:lnTo>
                      <a:lnTo>
                        <a:pt x="8" y="71"/>
                      </a:lnTo>
                      <a:lnTo>
                        <a:pt x="4" y="63"/>
                      </a:lnTo>
                      <a:lnTo>
                        <a:pt x="2" y="54"/>
                      </a:lnTo>
                      <a:lnTo>
                        <a:pt x="0" y="45"/>
                      </a:lnTo>
                      <a:lnTo>
                        <a:pt x="0" y="45"/>
                      </a:lnTo>
                      <a:lnTo>
                        <a:pt x="2" y="35"/>
                      </a:lnTo>
                      <a:lnTo>
                        <a:pt x="4" y="28"/>
                      </a:lnTo>
                      <a:lnTo>
                        <a:pt x="8" y="21"/>
                      </a:lnTo>
                      <a:lnTo>
                        <a:pt x="13" y="13"/>
                      </a:lnTo>
                      <a:lnTo>
                        <a:pt x="21" y="8"/>
                      </a:lnTo>
                      <a:lnTo>
                        <a:pt x="28" y="4"/>
                      </a:lnTo>
                      <a:lnTo>
                        <a:pt x="37" y="0"/>
                      </a:lnTo>
                      <a:lnTo>
                        <a:pt x="47" y="0"/>
                      </a:lnTo>
                      <a:lnTo>
                        <a:pt x="47" y="0"/>
                      </a:lnTo>
                      <a:lnTo>
                        <a:pt x="56" y="0"/>
                      </a:lnTo>
                      <a:lnTo>
                        <a:pt x="63" y="4"/>
                      </a:lnTo>
                      <a:lnTo>
                        <a:pt x="73" y="8"/>
                      </a:lnTo>
                      <a:lnTo>
                        <a:pt x="78" y="13"/>
                      </a:lnTo>
                      <a:lnTo>
                        <a:pt x="84" y="21"/>
                      </a:lnTo>
                      <a:lnTo>
                        <a:pt x="87" y="28"/>
                      </a:lnTo>
                      <a:lnTo>
                        <a:pt x="91" y="35"/>
                      </a:lnTo>
                      <a:lnTo>
                        <a:pt x="91" y="45"/>
                      </a:lnTo>
                      <a:lnTo>
                        <a:pt x="91" y="45"/>
                      </a:lnTo>
                      <a:lnTo>
                        <a:pt x="91" y="54"/>
                      </a:lnTo>
                      <a:lnTo>
                        <a:pt x="87" y="63"/>
                      </a:lnTo>
                      <a:lnTo>
                        <a:pt x="84" y="71"/>
                      </a:lnTo>
                      <a:lnTo>
                        <a:pt x="78" y="78"/>
                      </a:lnTo>
                      <a:lnTo>
                        <a:pt x="73" y="84"/>
                      </a:lnTo>
                      <a:lnTo>
                        <a:pt x="63" y="87"/>
                      </a:lnTo>
                      <a:lnTo>
                        <a:pt x="56" y="89"/>
                      </a:lnTo>
                      <a:lnTo>
                        <a:pt x="47" y="91"/>
                      </a:lnTo>
                      <a:lnTo>
                        <a:pt x="47" y="91"/>
                      </a:lnTo>
                      <a:close/>
                      <a:moveTo>
                        <a:pt x="47" y="30"/>
                      </a:moveTo>
                      <a:lnTo>
                        <a:pt x="47" y="30"/>
                      </a:lnTo>
                      <a:lnTo>
                        <a:pt x="41" y="32"/>
                      </a:lnTo>
                      <a:lnTo>
                        <a:pt x="35" y="35"/>
                      </a:lnTo>
                      <a:lnTo>
                        <a:pt x="32" y="39"/>
                      </a:lnTo>
                      <a:lnTo>
                        <a:pt x="32" y="45"/>
                      </a:lnTo>
                      <a:lnTo>
                        <a:pt x="32" y="45"/>
                      </a:lnTo>
                      <a:lnTo>
                        <a:pt x="32" y="50"/>
                      </a:lnTo>
                      <a:lnTo>
                        <a:pt x="35" y="56"/>
                      </a:lnTo>
                      <a:lnTo>
                        <a:pt x="41" y="60"/>
                      </a:lnTo>
                      <a:lnTo>
                        <a:pt x="47" y="60"/>
                      </a:lnTo>
                      <a:lnTo>
                        <a:pt x="47" y="60"/>
                      </a:lnTo>
                      <a:lnTo>
                        <a:pt x="52" y="60"/>
                      </a:lnTo>
                      <a:lnTo>
                        <a:pt x="58" y="56"/>
                      </a:lnTo>
                      <a:lnTo>
                        <a:pt x="60" y="50"/>
                      </a:lnTo>
                      <a:lnTo>
                        <a:pt x="61" y="45"/>
                      </a:lnTo>
                      <a:lnTo>
                        <a:pt x="61" y="45"/>
                      </a:lnTo>
                      <a:lnTo>
                        <a:pt x="60" y="39"/>
                      </a:lnTo>
                      <a:lnTo>
                        <a:pt x="58" y="35"/>
                      </a:lnTo>
                      <a:lnTo>
                        <a:pt x="52" y="32"/>
                      </a:lnTo>
                      <a:lnTo>
                        <a:pt x="47" y="30"/>
                      </a:lnTo>
                      <a:lnTo>
                        <a:pt x="47"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9" name="Freeform 251">
                  <a:extLst>
                    <a:ext uri="{FF2B5EF4-FFF2-40B4-BE49-F238E27FC236}">
                      <a16:creationId xmlns:a16="http://schemas.microsoft.com/office/drawing/2014/main" id="{8912995F-B8C5-4317-80BC-C331A0BFC16E}"/>
                    </a:ext>
                  </a:extLst>
                </p:cNvPr>
                <p:cNvSpPr>
                  <a:spLocks noEditPoints="1"/>
                </p:cNvSpPr>
                <p:nvPr/>
              </p:nvSpPr>
              <p:spPr bwMode="auto">
                <a:xfrm>
                  <a:off x="8737601" y="3024188"/>
                  <a:ext cx="144463" cy="144463"/>
                </a:xfrm>
                <a:custGeom>
                  <a:avLst/>
                  <a:gdLst>
                    <a:gd name="T0" fmla="*/ 45 w 91"/>
                    <a:gd name="T1" fmla="*/ 91 h 91"/>
                    <a:gd name="T2" fmla="*/ 45 w 91"/>
                    <a:gd name="T3" fmla="*/ 91 h 91"/>
                    <a:gd name="T4" fmla="*/ 35 w 91"/>
                    <a:gd name="T5" fmla="*/ 89 h 91"/>
                    <a:gd name="T6" fmla="*/ 28 w 91"/>
                    <a:gd name="T7" fmla="*/ 87 h 91"/>
                    <a:gd name="T8" fmla="*/ 21 w 91"/>
                    <a:gd name="T9" fmla="*/ 84 h 91"/>
                    <a:gd name="T10" fmla="*/ 13 w 91"/>
                    <a:gd name="T11" fmla="*/ 78 h 91"/>
                    <a:gd name="T12" fmla="*/ 8 w 91"/>
                    <a:gd name="T13" fmla="*/ 71 h 91"/>
                    <a:gd name="T14" fmla="*/ 4 w 91"/>
                    <a:gd name="T15" fmla="*/ 63 h 91"/>
                    <a:gd name="T16" fmla="*/ 0 w 91"/>
                    <a:gd name="T17" fmla="*/ 54 h 91"/>
                    <a:gd name="T18" fmla="*/ 0 w 91"/>
                    <a:gd name="T19" fmla="*/ 45 h 91"/>
                    <a:gd name="T20" fmla="*/ 0 w 91"/>
                    <a:gd name="T21" fmla="*/ 45 h 91"/>
                    <a:gd name="T22" fmla="*/ 0 w 91"/>
                    <a:gd name="T23" fmla="*/ 35 h 91"/>
                    <a:gd name="T24" fmla="*/ 4 w 91"/>
                    <a:gd name="T25" fmla="*/ 28 h 91"/>
                    <a:gd name="T26" fmla="*/ 8 w 91"/>
                    <a:gd name="T27" fmla="*/ 21 h 91"/>
                    <a:gd name="T28" fmla="*/ 13 w 91"/>
                    <a:gd name="T29" fmla="*/ 13 h 91"/>
                    <a:gd name="T30" fmla="*/ 21 w 91"/>
                    <a:gd name="T31" fmla="*/ 8 h 91"/>
                    <a:gd name="T32" fmla="*/ 28 w 91"/>
                    <a:gd name="T33" fmla="*/ 4 h 91"/>
                    <a:gd name="T34" fmla="*/ 35 w 91"/>
                    <a:gd name="T35" fmla="*/ 0 h 91"/>
                    <a:gd name="T36" fmla="*/ 45 w 91"/>
                    <a:gd name="T37" fmla="*/ 0 h 91"/>
                    <a:gd name="T38" fmla="*/ 45 w 91"/>
                    <a:gd name="T39" fmla="*/ 0 h 91"/>
                    <a:gd name="T40" fmla="*/ 54 w 91"/>
                    <a:gd name="T41" fmla="*/ 0 h 91"/>
                    <a:gd name="T42" fmla="*/ 63 w 91"/>
                    <a:gd name="T43" fmla="*/ 4 h 91"/>
                    <a:gd name="T44" fmla="*/ 71 w 91"/>
                    <a:gd name="T45" fmla="*/ 8 h 91"/>
                    <a:gd name="T46" fmla="*/ 78 w 91"/>
                    <a:gd name="T47" fmla="*/ 13 h 91"/>
                    <a:gd name="T48" fmla="*/ 84 w 91"/>
                    <a:gd name="T49" fmla="*/ 21 h 91"/>
                    <a:gd name="T50" fmla="*/ 87 w 91"/>
                    <a:gd name="T51" fmla="*/ 28 h 91"/>
                    <a:gd name="T52" fmla="*/ 89 w 91"/>
                    <a:gd name="T53" fmla="*/ 35 h 91"/>
                    <a:gd name="T54" fmla="*/ 91 w 91"/>
                    <a:gd name="T55" fmla="*/ 45 h 91"/>
                    <a:gd name="T56" fmla="*/ 91 w 91"/>
                    <a:gd name="T57" fmla="*/ 45 h 91"/>
                    <a:gd name="T58" fmla="*/ 89 w 91"/>
                    <a:gd name="T59" fmla="*/ 54 h 91"/>
                    <a:gd name="T60" fmla="*/ 87 w 91"/>
                    <a:gd name="T61" fmla="*/ 63 h 91"/>
                    <a:gd name="T62" fmla="*/ 84 w 91"/>
                    <a:gd name="T63" fmla="*/ 71 h 91"/>
                    <a:gd name="T64" fmla="*/ 78 w 91"/>
                    <a:gd name="T65" fmla="*/ 78 h 91"/>
                    <a:gd name="T66" fmla="*/ 71 w 91"/>
                    <a:gd name="T67" fmla="*/ 84 h 91"/>
                    <a:gd name="T68" fmla="*/ 63 w 91"/>
                    <a:gd name="T69" fmla="*/ 87 h 91"/>
                    <a:gd name="T70" fmla="*/ 54 w 91"/>
                    <a:gd name="T71" fmla="*/ 89 h 91"/>
                    <a:gd name="T72" fmla="*/ 45 w 91"/>
                    <a:gd name="T73" fmla="*/ 91 h 91"/>
                    <a:gd name="T74" fmla="*/ 45 w 91"/>
                    <a:gd name="T75" fmla="*/ 91 h 91"/>
                    <a:gd name="T76" fmla="*/ 45 w 91"/>
                    <a:gd name="T77" fmla="*/ 30 h 91"/>
                    <a:gd name="T78" fmla="*/ 45 w 91"/>
                    <a:gd name="T79" fmla="*/ 30 h 91"/>
                    <a:gd name="T80" fmla="*/ 39 w 91"/>
                    <a:gd name="T81" fmla="*/ 32 h 91"/>
                    <a:gd name="T82" fmla="*/ 35 w 91"/>
                    <a:gd name="T83" fmla="*/ 35 h 91"/>
                    <a:gd name="T84" fmla="*/ 32 w 91"/>
                    <a:gd name="T85" fmla="*/ 39 h 91"/>
                    <a:gd name="T86" fmla="*/ 30 w 91"/>
                    <a:gd name="T87" fmla="*/ 45 h 91"/>
                    <a:gd name="T88" fmla="*/ 30 w 91"/>
                    <a:gd name="T89" fmla="*/ 45 h 91"/>
                    <a:gd name="T90" fmla="*/ 32 w 91"/>
                    <a:gd name="T91" fmla="*/ 50 h 91"/>
                    <a:gd name="T92" fmla="*/ 35 w 91"/>
                    <a:gd name="T93" fmla="*/ 56 h 91"/>
                    <a:gd name="T94" fmla="*/ 39 w 91"/>
                    <a:gd name="T95" fmla="*/ 60 h 91"/>
                    <a:gd name="T96" fmla="*/ 45 w 91"/>
                    <a:gd name="T97" fmla="*/ 60 h 91"/>
                    <a:gd name="T98" fmla="*/ 45 w 91"/>
                    <a:gd name="T99" fmla="*/ 60 h 91"/>
                    <a:gd name="T100" fmla="*/ 50 w 91"/>
                    <a:gd name="T101" fmla="*/ 60 h 91"/>
                    <a:gd name="T102" fmla="*/ 56 w 91"/>
                    <a:gd name="T103" fmla="*/ 56 h 91"/>
                    <a:gd name="T104" fmla="*/ 59 w 91"/>
                    <a:gd name="T105" fmla="*/ 50 h 91"/>
                    <a:gd name="T106" fmla="*/ 59 w 91"/>
                    <a:gd name="T107" fmla="*/ 45 h 91"/>
                    <a:gd name="T108" fmla="*/ 59 w 91"/>
                    <a:gd name="T109" fmla="*/ 45 h 91"/>
                    <a:gd name="T110" fmla="*/ 59 w 91"/>
                    <a:gd name="T111" fmla="*/ 39 h 91"/>
                    <a:gd name="T112" fmla="*/ 56 w 91"/>
                    <a:gd name="T113" fmla="*/ 35 h 91"/>
                    <a:gd name="T114" fmla="*/ 50 w 91"/>
                    <a:gd name="T115" fmla="*/ 32 h 91"/>
                    <a:gd name="T116" fmla="*/ 45 w 91"/>
                    <a:gd name="T117" fmla="*/ 30 h 91"/>
                    <a:gd name="T118" fmla="*/ 45 w 91"/>
                    <a:gd name="T119" fmla="*/ 3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91" h="91">
                      <a:moveTo>
                        <a:pt x="45" y="91"/>
                      </a:moveTo>
                      <a:lnTo>
                        <a:pt x="45" y="91"/>
                      </a:lnTo>
                      <a:lnTo>
                        <a:pt x="35" y="89"/>
                      </a:lnTo>
                      <a:lnTo>
                        <a:pt x="28" y="87"/>
                      </a:lnTo>
                      <a:lnTo>
                        <a:pt x="21" y="84"/>
                      </a:lnTo>
                      <a:lnTo>
                        <a:pt x="13" y="78"/>
                      </a:lnTo>
                      <a:lnTo>
                        <a:pt x="8" y="71"/>
                      </a:lnTo>
                      <a:lnTo>
                        <a:pt x="4" y="63"/>
                      </a:lnTo>
                      <a:lnTo>
                        <a:pt x="0" y="54"/>
                      </a:lnTo>
                      <a:lnTo>
                        <a:pt x="0" y="45"/>
                      </a:lnTo>
                      <a:lnTo>
                        <a:pt x="0" y="45"/>
                      </a:lnTo>
                      <a:lnTo>
                        <a:pt x="0" y="35"/>
                      </a:lnTo>
                      <a:lnTo>
                        <a:pt x="4" y="28"/>
                      </a:lnTo>
                      <a:lnTo>
                        <a:pt x="8" y="21"/>
                      </a:lnTo>
                      <a:lnTo>
                        <a:pt x="13" y="13"/>
                      </a:lnTo>
                      <a:lnTo>
                        <a:pt x="21" y="8"/>
                      </a:lnTo>
                      <a:lnTo>
                        <a:pt x="28" y="4"/>
                      </a:lnTo>
                      <a:lnTo>
                        <a:pt x="35" y="0"/>
                      </a:lnTo>
                      <a:lnTo>
                        <a:pt x="45" y="0"/>
                      </a:lnTo>
                      <a:lnTo>
                        <a:pt x="45" y="0"/>
                      </a:lnTo>
                      <a:lnTo>
                        <a:pt x="54" y="0"/>
                      </a:lnTo>
                      <a:lnTo>
                        <a:pt x="63" y="4"/>
                      </a:lnTo>
                      <a:lnTo>
                        <a:pt x="71" y="8"/>
                      </a:lnTo>
                      <a:lnTo>
                        <a:pt x="78" y="13"/>
                      </a:lnTo>
                      <a:lnTo>
                        <a:pt x="84" y="21"/>
                      </a:lnTo>
                      <a:lnTo>
                        <a:pt x="87" y="28"/>
                      </a:lnTo>
                      <a:lnTo>
                        <a:pt x="89" y="35"/>
                      </a:lnTo>
                      <a:lnTo>
                        <a:pt x="91" y="45"/>
                      </a:lnTo>
                      <a:lnTo>
                        <a:pt x="91" y="45"/>
                      </a:lnTo>
                      <a:lnTo>
                        <a:pt x="89" y="54"/>
                      </a:lnTo>
                      <a:lnTo>
                        <a:pt x="87" y="63"/>
                      </a:lnTo>
                      <a:lnTo>
                        <a:pt x="84" y="71"/>
                      </a:lnTo>
                      <a:lnTo>
                        <a:pt x="78" y="78"/>
                      </a:lnTo>
                      <a:lnTo>
                        <a:pt x="71" y="84"/>
                      </a:lnTo>
                      <a:lnTo>
                        <a:pt x="63" y="87"/>
                      </a:lnTo>
                      <a:lnTo>
                        <a:pt x="54" y="89"/>
                      </a:lnTo>
                      <a:lnTo>
                        <a:pt x="45" y="91"/>
                      </a:lnTo>
                      <a:lnTo>
                        <a:pt x="45" y="91"/>
                      </a:lnTo>
                      <a:close/>
                      <a:moveTo>
                        <a:pt x="45" y="30"/>
                      </a:moveTo>
                      <a:lnTo>
                        <a:pt x="45" y="30"/>
                      </a:lnTo>
                      <a:lnTo>
                        <a:pt x="39" y="32"/>
                      </a:lnTo>
                      <a:lnTo>
                        <a:pt x="35" y="35"/>
                      </a:lnTo>
                      <a:lnTo>
                        <a:pt x="32" y="39"/>
                      </a:lnTo>
                      <a:lnTo>
                        <a:pt x="30" y="45"/>
                      </a:lnTo>
                      <a:lnTo>
                        <a:pt x="30" y="45"/>
                      </a:lnTo>
                      <a:lnTo>
                        <a:pt x="32" y="50"/>
                      </a:lnTo>
                      <a:lnTo>
                        <a:pt x="35" y="56"/>
                      </a:lnTo>
                      <a:lnTo>
                        <a:pt x="39" y="60"/>
                      </a:lnTo>
                      <a:lnTo>
                        <a:pt x="45" y="60"/>
                      </a:lnTo>
                      <a:lnTo>
                        <a:pt x="45" y="60"/>
                      </a:lnTo>
                      <a:lnTo>
                        <a:pt x="50" y="60"/>
                      </a:lnTo>
                      <a:lnTo>
                        <a:pt x="56" y="56"/>
                      </a:lnTo>
                      <a:lnTo>
                        <a:pt x="59" y="50"/>
                      </a:lnTo>
                      <a:lnTo>
                        <a:pt x="59" y="45"/>
                      </a:lnTo>
                      <a:lnTo>
                        <a:pt x="59" y="45"/>
                      </a:lnTo>
                      <a:lnTo>
                        <a:pt x="59" y="39"/>
                      </a:lnTo>
                      <a:lnTo>
                        <a:pt x="56" y="35"/>
                      </a:lnTo>
                      <a:lnTo>
                        <a:pt x="50" y="32"/>
                      </a:lnTo>
                      <a:lnTo>
                        <a:pt x="45" y="30"/>
                      </a:lnTo>
                      <a:lnTo>
                        <a:pt x="45" y="3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0" name="Rectangle 29">
                  <a:extLst>
                    <a:ext uri="{FF2B5EF4-FFF2-40B4-BE49-F238E27FC236}">
                      <a16:creationId xmlns:a16="http://schemas.microsoft.com/office/drawing/2014/main" id="{CAAE7413-EF26-4717-AC8C-2CF23F2E41DD}"/>
                    </a:ext>
                  </a:extLst>
                </p:cNvPr>
                <p:cNvSpPr>
                  <a:spLocks noChangeArrowheads="1"/>
                </p:cNvSpPr>
                <p:nvPr/>
              </p:nvSpPr>
              <p:spPr bwMode="auto">
                <a:xfrm>
                  <a:off x="8543926" y="2178051"/>
                  <a:ext cx="49213" cy="936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1" name="Freeform 253">
                  <a:extLst>
                    <a:ext uri="{FF2B5EF4-FFF2-40B4-BE49-F238E27FC236}">
                      <a16:creationId xmlns:a16="http://schemas.microsoft.com/office/drawing/2014/main" id="{73AA1EC9-474D-472D-8564-CF212A52E480}"/>
                    </a:ext>
                  </a:extLst>
                </p:cNvPr>
                <p:cNvSpPr>
                  <a:spLocks/>
                </p:cNvSpPr>
                <p:nvPr/>
              </p:nvSpPr>
              <p:spPr bwMode="auto">
                <a:xfrm>
                  <a:off x="8716963" y="2192338"/>
                  <a:ext cx="68263" cy="103188"/>
                </a:xfrm>
                <a:custGeom>
                  <a:avLst/>
                  <a:gdLst>
                    <a:gd name="T0" fmla="*/ 30 w 43"/>
                    <a:gd name="T1" fmla="*/ 65 h 65"/>
                    <a:gd name="T2" fmla="*/ 0 w 43"/>
                    <a:gd name="T3" fmla="*/ 59 h 65"/>
                    <a:gd name="T4" fmla="*/ 13 w 43"/>
                    <a:gd name="T5" fmla="*/ 0 h 65"/>
                    <a:gd name="T6" fmla="*/ 43 w 43"/>
                    <a:gd name="T7" fmla="*/ 6 h 65"/>
                    <a:gd name="T8" fmla="*/ 30 w 43"/>
                    <a:gd name="T9" fmla="*/ 65 h 65"/>
                  </a:gdLst>
                  <a:ahLst/>
                  <a:cxnLst>
                    <a:cxn ang="0">
                      <a:pos x="T0" y="T1"/>
                    </a:cxn>
                    <a:cxn ang="0">
                      <a:pos x="T2" y="T3"/>
                    </a:cxn>
                    <a:cxn ang="0">
                      <a:pos x="T4" y="T5"/>
                    </a:cxn>
                    <a:cxn ang="0">
                      <a:pos x="T6" y="T7"/>
                    </a:cxn>
                    <a:cxn ang="0">
                      <a:pos x="T8" y="T9"/>
                    </a:cxn>
                  </a:cxnLst>
                  <a:rect l="0" t="0" r="r" b="b"/>
                  <a:pathLst>
                    <a:path w="43" h="65">
                      <a:moveTo>
                        <a:pt x="30" y="65"/>
                      </a:moveTo>
                      <a:lnTo>
                        <a:pt x="0" y="59"/>
                      </a:lnTo>
                      <a:lnTo>
                        <a:pt x="13" y="0"/>
                      </a:lnTo>
                      <a:lnTo>
                        <a:pt x="43" y="6"/>
                      </a:lnTo>
                      <a:lnTo>
                        <a:pt x="30"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2" name="Freeform 254">
                  <a:extLst>
                    <a:ext uri="{FF2B5EF4-FFF2-40B4-BE49-F238E27FC236}">
                      <a16:creationId xmlns:a16="http://schemas.microsoft.com/office/drawing/2014/main" id="{61A6ADAC-B9E4-492F-865E-BCE734A5588D}"/>
                    </a:ext>
                  </a:extLst>
                </p:cNvPr>
                <p:cNvSpPr>
                  <a:spLocks/>
                </p:cNvSpPr>
                <p:nvPr/>
              </p:nvSpPr>
              <p:spPr bwMode="auto">
                <a:xfrm>
                  <a:off x="8882063" y="2244726"/>
                  <a:ext cx="82550" cy="109538"/>
                </a:xfrm>
                <a:custGeom>
                  <a:avLst/>
                  <a:gdLst>
                    <a:gd name="T0" fmla="*/ 28 w 52"/>
                    <a:gd name="T1" fmla="*/ 69 h 69"/>
                    <a:gd name="T2" fmla="*/ 0 w 52"/>
                    <a:gd name="T3" fmla="*/ 56 h 69"/>
                    <a:gd name="T4" fmla="*/ 24 w 52"/>
                    <a:gd name="T5" fmla="*/ 0 h 69"/>
                    <a:gd name="T6" fmla="*/ 52 w 52"/>
                    <a:gd name="T7" fmla="*/ 13 h 69"/>
                    <a:gd name="T8" fmla="*/ 28 w 52"/>
                    <a:gd name="T9" fmla="*/ 69 h 69"/>
                  </a:gdLst>
                  <a:ahLst/>
                  <a:cxnLst>
                    <a:cxn ang="0">
                      <a:pos x="T0" y="T1"/>
                    </a:cxn>
                    <a:cxn ang="0">
                      <a:pos x="T2" y="T3"/>
                    </a:cxn>
                    <a:cxn ang="0">
                      <a:pos x="T4" y="T5"/>
                    </a:cxn>
                    <a:cxn ang="0">
                      <a:pos x="T6" y="T7"/>
                    </a:cxn>
                    <a:cxn ang="0">
                      <a:pos x="T8" y="T9"/>
                    </a:cxn>
                  </a:cxnLst>
                  <a:rect l="0" t="0" r="r" b="b"/>
                  <a:pathLst>
                    <a:path w="52" h="69">
                      <a:moveTo>
                        <a:pt x="28" y="69"/>
                      </a:moveTo>
                      <a:lnTo>
                        <a:pt x="0" y="56"/>
                      </a:lnTo>
                      <a:lnTo>
                        <a:pt x="24" y="0"/>
                      </a:lnTo>
                      <a:lnTo>
                        <a:pt x="52" y="13"/>
                      </a:lnTo>
                      <a:lnTo>
                        <a:pt x="28"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3" name="Freeform 255">
                  <a:extLst>
                    <a:ext uri="{FF2B5EF4-FFF2-40B4-BE49-F238E27FC236}">
                      <a16:creationId xmlns:a16="http://schemas.microsoft.com/office/drawing/2014/main" id="{977A77F8-1623-4CB7-A819-AAAAA493D4D3}"/>
                    </a:ext>
                  </a:extLst>
                </p:cNvPr>
                <p:cNvSpPr>
                  <a:spLocks/>
                </p:cNvSpPr>
                <p:nvPr/>
              </p:nvSpPr>
              <p:spPr bwMode="auto">
                <a:xfrm>
                  <a:off x="9031288" y="2339976"/>
                  <a:ext cx="98425" cy="104775"/>
                </a:xfrm>
                <a:custGeom>
                  <a:avLst/>
                  <a:gdLst>
                    <a:gd name="T0" fmla="*/ 26 w 62"/>
                    <a:gd name="T1" fmla="*/ 66 h 66"/>
                    <a:gd name="T2" fmla="*/ 0 w 62"/>
                    <a:gd name="T3" fmla="*/ 48 h 66"/>
                    <a:gd name="T4" fmla="*/ 37 w 62"/>
                    <a:gd name="T5" fmla="*/ 0 h 66"/>
                    <a:gd name="T6" fmla="*/ 62 w 62"/>
                    <a:gd name="T7" fmla="*/ 16 h 66"/>
                    <a:gd name="T8" fmla="*/ 26 w 62"/>
                    <a:gd name="T9" fmla="*/ 66 h 66"/>
                  </a:gdLst>
                  <a:ahLst/>
                  <a:cxnLst>
                    <a:cxn ang="0">
                      <a:pos x="T0" y="T1"/>
                    </a:cxn>
                    <a:cxn ang="0">
                      <a:pos x="T2" y="T3"/>
                    </a:cxn>
                    <a:cxn ang="0">
                      <a:pos x="T4" y="T5"/>
                    </a:cxn>
                    <a:cxn ang="0">
                      <a:pos x="T6" y="T7"/>
                    </a:cxn>
                    <a:cxn ang="0">
                      <a:pos x="T8" y="T9"/>
                    </a:cxn>
                  </a:cxnLst>
                  <a:rect l="0" t="0" r="r" b="b"/>
                  <a:pathLst>
                    <a:path w="62" h="66">
                      <a:moveTo>
                        <a:pt x="26" y="66"/>
                      </a:moveTo>
                      <a:lnTo>
                        <a:pt x="0" y="48"/>
                      </a:lnTo>
                      <a:lnTo>
                        <a:pt x="37" y="0"/>
                      </a:lnTo>
                      <a:lnTo>
                        <a:pt x="62" y="16"/>
                      </a:lnTo>
                      <a:lnTo>
                        <a:pt x="26"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4" name="Freeform 256">
                  <a:extLst>
                    <a:ext uri="{FF2B5EF4-FFF2-40B4-BE49-F238E27FC236}">
                      <a16:creationId xmlns:a16="http://schemas.microsoft.com/office/drawing/2014/main" id="{935FDF97-10EE-4E4C-A53E-9166170DD4AD}"/>
                    </a:ext>
                  </a:extLst>
                </p:cNvPr>
                <p:cNvSpPr>
                  <a:spLocks/>
                </p:cNvSpPr>
                <p:nvPr/>
              </p:nvSpPr>
              <p:spPr bwMode="auto">
                <a:xfrm>
                  <a:off x="9164638" y="2462213"/>
                  <a:ext cx="103188" cy="100013"/>
                </a:xfrm>
                <a:custGeom>
                  <a:avLst/>
                  <a:gdLst>
                    <a:gd name="T0" fmla="*/ 20 w 65"/>
                    <a:gd name="T1" fmla="*/ 63 h 63"/>
                    <a:gd name="T2" fmla="*/ 0 w 65"/>
                    <a:gd name="T3" fmla="*/ 41 h 63"/>
                    <a:gd name="T4" fmla="*/ 44 w 65"/>
                    <a:gd name="T5" fmla="*/ 0 h 63"/>
                    <a:gd name="T6" fmla="*/ 65 w 65"/>
                    <a:gd name="T7" fmla="*/ 23 h 63"/>
                    <a:gd name="T8" fmla="*/ 20 w 65"/>
                    <a:gd name="T9" fmla="*/ 63 h 63"/>
                  </a:gdLst>
                  <a:ahLst/>
                  <a:cxnLst>
                    <a:cxn ang="0">
                      <a:pos x="T0" y="T1"/>
                    </a:cxn>
                    <a:cxn ang="0">
                      <a:pos x="T2" y="T3"/>
                    </a:cxn>
                    <a:cxn ang="0">
                      <a:pos x="T4" y="T5"/>
                    </a:cxn>
                    <a:cxn ang="0">
                      <a:pos x="T6" y="T7"/>
                    </a:cxn>
                    <a:cxn ang="0">
                      <a:pos x="T8" y="T9"/>
                    </a:cxn>
                  </a:cxnLst>
                  <a:rect l="0" t="0" r="r" b="b"/>
                  <a:pathLst>
                    <a:path w="65" h="63">
                      <a:moveTo>
                        <a:pt x="20" y="63"/>
                      </a:moveTo>
                      <a:lnTo>
                        <a:pt x="0" y="41"/>
                      </a:lnTo>
                      <a:lnTo>
                        <a:pt x="44" y="0"/>
                      </a:lnTo>
                      <a:lnTo>
                        <a:pt x="65" y="23"/>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5" name="Freeform 257">
                  <a:extLst>
                    <a:ext uri="{FF2B5EF4-FFF2-40B4-BE49-F238E27FC236}">
                      <a16:creationId xmlns:a16="http://schemas.microsoft.com/office/drawing/2014/main" id="{CA562749-14B7-41A8-BB25-A07EBB3C4AD6}"/>
                    </a:ext>
                  </a:extLst>
                </p:cNvPr>
                <p:cNvSpPr>
                  <a:spLocks/>
                </p:cNvSpPr>
                <p:nvPr/>
              </p:nvSpPr>
              <p:spPr bwMode="auto">
                <a:xfrm>
                  <a:off x="9271001" y="2616201"/>
                  <a:ext cx="104775" cy="87313"/>
                </a:xfrm>
                <a:custGeom>
                  <a:avLst/>
                  <a:gdLst>
                    <a:gd name="T0" fmla="*/ 14 w 66"/>
                    <a:gd name="T1" fmla="*/ 55 h 55"/>
                    <a:gd name="T2" fmla="*/ 0 w 66"/>
                    <a:gd name="T3" fmla="*/ 29 h 55"/>
                    <a:gd name="T4" fmla="*/ 51 w 66"/>
                    <a:gd name="T5" fmla="*/ 0 h 55"/>
                    <a:gd name="T6" fmla="*/ 66 w 66"/>
                    <a:gd name="T7" fmla="*/ 26 h 55"/>
                    <a:gd name="T8" fmla="*/ 14 w 66"/>
                    <a:gd name="T9" fmla="*/ 55 h 55"/>
                  </a:gdLst>
                  <a:ahLst/>
                  <a:cxnLst>
                    <a:cxn ang="0">
                      <a:pos x="T0" y="T1"/>
                    </a:cxn>
                    <a:cxn ang="0">
                      <a:pos x="T2" y="T3"/>
                    </a:cxn>
                    <a:cxn ang="0">
                      <a:pos x="T4" y="T5"/>
                    </a:cxn>
                    <a:cxn ang="0">
                      <a:pos x="T6" y="T7"/>
                    </a:cxn>
                    <a:cxn ang="0">
                      <a:pos x="T8" y="T9"/>
                    </a:cxn>
                  </a:cxnLst>
                  <a:rect l="0" t="0" r="r" b="b"/>
                  <a:pathLst>
                    <a:path w="66" h="55">
                      <a:moveTo>
                        <a:pt x="14" y="55"/>
                      </a:moveTo>
                      <a:lnTo>
                        <a:pt x="0" y="29"/>
                      </a:lnTo>
                      <a:lnTo>
                        <a:pt x="51" y="0"/>
                      </a:lnTo>
                      <a:lnTo>
                        <a:pt x="66" y="26"/>
                      </a:lnTo>
                      <a:lnTo>
                        <a:pt x="14"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6" name="Freeform 258">
                  <a:extLst>
                    <a:ext uri="{FF2B5EF4-FFF2-40B4-BE49-F238E27FC236}">
                      <a16:creationId xmlns:a16="http://schemas.microsoft.com/office/drawing/2014/main" id="{408CA8BA-E75E-4490-98D8-1AEDFA54646A}"/>
                    </a:ext>
                  </a:extLst>
                </p:cNvPr>
                <p:cNvSpPr>
                  <a:spLocks/>
                </p:cNvSpPr>
                <p:nvPr/>
              </p:nvSpPr>
              <p:spPr bwMode="auto">
                <a:xfrm>
                  <a:off x="9344026" y="2789238"/>
                  <a:ext cx="106363" cy="76200"/>
                </a:xfrm>
                <a:custGeom>
                  <a:avLst/>
                  <a:gdLst>
                    <a:gd name="T0" fmla="*/ 9 w 67"/>
                    <a:gd name="T1" fmla="*/ 48 h 48"/>
                    <a:gd name="T2" fmla="*/ 0 w 67"/>
                    <a:gd name="T3" fmla="*/ 19 h 48"/>
                    <a:gd name="T4" fmla="*/ 57 w 67"/>
                    <a:gd name="T5" fmla="*/ 0 h 48"/>
                    <a:gd name="T6" fmla="*/ 67 w 67"/>
                    <a:gd name="T7" fmla="*/ 28 h 48"/>
                    <a:gd name="T8" fmla="*/ 9 w 67"/>
                    <a:gd name="T9" fmla="*/ 48 h 48"/>
                  </a:gdLst>
                  <a:ahLst/>
                  <a:cxnLst>
                    <a:cxn ang="0">
                      <a:pos x="T0" y="T1"/>
                    </a:cxn>
                    <a:cxn ang="0">
                      <a:pos x="T2" y="T3"/>
                    </a:cxn>
                    <a:cxn ang="0">
                      <a:pos x="T4" y="T5"/>
                    </a:cxn>
                    <a:cxn ang="0">
                      <a:pos x="T6" y="T7"/>
                    </a:cxn>
                    <a:cxn ang="0">
                      <a:pos x="T8" y="T9"/>
                    </a:cxn>
                  </a:cxnLst>
                  <a:rect l="0" t="0" r="r" b="b"/>
                  <a:pathLst>
                    <a:path w="67" h="48">
                      <a:moveTo>
                        <a:pt x="9" y="48"/>
                      </a:moveTo>
                      <a:lnTo>
                        <a:pt x="0" y="19"/>
                      </a:lnTo>
                      <a:lnTo>
                        <a:pt x="57" y="0"/>
                      </a:lnTo>
                      <a:lnTo>
                        <a:pt x="67" y="28"/>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7" name="Freeform 259">
                  <a:extLst>
                    <a:ext uri="{FF2B5EF4-FFF2-40B4-BE49-F238E27FC236}">
                      <a16:creationId xmlns:a16="http://schemas.microsoft.com/office/drawing/2014/main" id="{1090CF3A-27A3-4311-8FE7-596CA729EF8F}"/>
                    </a:ext>
                  </a:extLst>
                </p:cNvPr>
                <p:cNvSpPr>
                  <a:spLocks/>
                </p:cNvSpPr>
                <p:nvPr/>
              </p:nvSpPr>
              <p:spPr bwMode="auto">
                <a:xfrm>
                  <a:off x="9385301" y="2974976"/>
                  <a:ext cx="100013" cy="58738"/>
                </a:xfrm>
                <a:custGeom>
                  <a:avLst/>
                  <a:gdLst>
                    <a:gd name="T0" fmla="*/ 3 w 63"/>
                    <a:gd name="T1" fmla="*/ 37 h 37"/>
                    <a:gd name="T2" fmla="*/ 0 w 63"/>
                    <a:gd name="T3" fmla="*/ 7 h 37"/>
                    <a:gd name="T4" fmla="*/ 59 w 63"/>
                    <a:gd name="T5" fmla="*/ 0 h 37"/>
                    <a:gd name="T6" fmla="*/ 63 w 63"/>
                    <a:gd name="T7" fmla="*/ 31 h 37"/>
                    <a:gd name="T8" fmla="*/ 3 w 63"/>
                    <a:gd name="T9" fmla="*/ 37 h 37"/>
                  </a:gdLst>
                  <a:ahLst/>
                  <a:cxnLst>
                    <a:cxn ang="0">
                      <a:pos x="T0" y="T1"/>
                    </a:cxn>
                    <a:cxn ang="0">
                      <a:pos x="T2" y="T3"/>
                    </a:cxn>
                    <a:cxn ang="0">
                      <a:pos x="T4" y="T5"/>
                    </a:cxn>
                    <a:cxn ang="0">
                      <a:pos x="T6" y="T7"/>
                    </a:cxn>
                    <a:cxn ang="0">
                      <a:pos x="T8" y="T9"/>
                    </a:cxn>
                  </a:cxnLst>
                  <a:rect l="0" t="0" r="r" b="b"/>
                  <a:pathLst>
                    <a:path w="63" h="37">
                      <a:moveTo>
                        <a:pt x="3" y="37"/>
                      </a:moveTo>
                      <a:lnTo>
                        <a:pt x="0" y="7"/>
                      </a:lnTo>
                      <a:lnTo>
                        <a:pt x="59" y="0"/>
                      </a:lnTo>
                      <a:lnTo>
                        <a:pt x="63" y="31"/>
                      </a:lnTo>
                      <a:lnTo>
                        <a:pt x="3"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8" name="Freeform 260">
                  <a:extLst>
                    <a:ext uri="{FF2B5EF4-FFF2-40B4-BE49-F238E27FC236}">
                      <a16:creationId xmlns:a16="http://schemas.microsoft.com/office/drawing/2014/main" id="{3FAB6C50-BDDE-45C0-926C-7837C8FA7B7E}"/>
                    </a:ext>
                  </a:extLst>
                </p:cNvPr>
                <p:cNvSpPr>
                  <a:spLocks/>
                </p:cNvSpPr>
                <p:nvPr/>
              </p:nvSpPr>
              <p:spPr bwMode="auto">
                <a:xfrm>
                  <a:off x="9385301" y="3157538"/>
                  <a:ext cx="100013" cy="58738"/>
                </a:xfrm>
                <a:custGeom>
                  <a:avLst/>
                  <a:gdLst>
                    <a:gd name="T0" fmla="*/ 59 w 63"/>
                    <a:gd name="T1" fmla="*/ 37 h 37"/>
                    <a:gd name="T2" fmla="*/ 0 w 63"/>
                    <a:gd name="T3" fmla="*/ 31 h 37"/>
                    <a:gd name="T4" fmla="*/ 3 w 63"/>
                    <a:gd name="T5" fmla="*/ 0 h 37"/>
                    <a:gd name="T6" fmla="*/ 63 w 63"/>
                    <a:gd name="T7" fmla="*/ 7 h 37"/>
                    <a:gd name="T8" fmla="*/ 59 w 63"/>
                    <a:gd name="T9" fmla="*/ 37 h 37"/>
                  </a:gdLst>
                  <a:ahLst/>
                  <a:cxnLst>
                    <a:cxn ang="0">
                      <a:pos x="T0" y="T1"/>
                    </a:cxn>
                    <a:cxn ang="0">
                      <a:pos x="T2" y="T3"/>
                    </a:cxn>
                    <a:cxn ang="0">
                      <a:pos x="T4" y="T5"/>
                    </a:cxn>
                    <a:cxn ang="0">
                      <a:pos x="T6" y="T7"/>
                    </a:cxn>
                    <a:cxn ang="0">
                      <a:pos x="T8" y="T9"/>
                    </a:cxn>
                  </a:cxnLst>
                  <a:rect l="0" t="0" r="r" b="b"/>
                  <a:pathLst>
                    <a:path w="63" h="37">
                      <a:moveTo>
                        <a:pt x="59" y="37"/>
                      </a:moveTo>
                      <a:lnTo>
                        <a:pt x="0" y="31"/>
                      </a:lnTo>
                      <a:lnTo>
                        <a:pt x="3" y="0"/>
                      </a:lnTo>
                      <a:lnTo>
                        <a:pt x="63" y="7"/>
                      </a:lnTo>
                      <a:lnTo>
                        <a:pt x="59"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39" name="Freeform 261">
                  <a:extLst>
                    <a:ext uri="{FF2B5EF4-FFF2-40B4-BE49-F238E27FC236}">
                      <a16:creationId xmlns:a16="http://schemas.microsoft.com/office/drawing/2014/main" id="{47D663F0-8018-44F9-80F0-01A8B6986EC4}"/>
                    </a:ext>
                  </a:extLst>
                </p:cNvPr>
                <p:cNvSpPr>
                  <a:spLocks/>
                </p:cNvSpPr>
                <p:nvPr/>
              </p:nvSpPr>
              <p:spPr bwMode="auto">
                <a:xfrm>
                  <a:off x="9344026" y="3327401"/>
                  <a:ext cx="106363" cy="76200"/>
                </a:xfrm>
                <a:custGeom>
                  <a:avLst/>
                  <a:gdLst>
                    <a:gd name="T0" fmla="*/ 57 w 67"/>
                    <a:gd name="T1" fmla="*/ 48 h 48"/>
                    <a:gd name="T2" fmla="*/ 0 w 67"/>
                    <a:gd name="T3" fmla="*/ 28 h 48"/>
                    <a:gd name="T4" fmla="*/ 9 w 67"/>
                    <a:gd name="T5" fmla="*/ 0 h 48"/>
                    <a:gd name="T6" fmla="*/ 67 w 67"/>
                    <a:gd name="T7" fmla="*/ 19 h 48"/>
                    <a:gd name="T8" fmla="*/ 57 w 67"/>
                    <a:gd name="T9" fmla="*/ 48 h 48"/>
                  </a:gdLst>
                  <a:ahLst/>
                  <a:cxnLst>
                    <a:cxn ang="0">
                      <a:pos x="T0" y="T1"/>
                    </a:cxn>
                    <a:cxn ang="0">
                      <a:pos x="T2" y="T3"/>
                    </a:cxn>
                    <a:cxn ang="0">
                      <a:pos x="T4" y="T5"/>
                    </a:cxn>
                    <a:cxn ang="0">
                      <a:pos x="T6" y="T7"/>
                    </a:cxn>
                    <a:cxn ang="0">
                      <a:pos x="T8" y="T9"/>
                    </a:cxn>
                  </a:cxnLst>
                  <a:rect l="0" t="0" r="r" b="b"/>
                  <a:pathLst>
                    <a:path w="67" h="48">
                      <a:moveTo>
                        <a:pt x="57" y="48"/>
                      </a:moveTo>
                      <a:lnTo>
                        <a:pt x="0" y="28"/>
                      </a:lnTo>
                      <a:lnTo>
                        <a:pt x="9" y="0"/>
                      </a:lnTo>
                      <a:lnTo>
                        <a:pt x="67"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0" name="Freeform 262">
                  <a:extLst>
                    <a:ext uri="{FF2B5EF4-FFF2-40B4-BE49-F238E27FC236}">
                      <a16:creationId xmlns:a16="http://schemas.microsoft.com/office/drawing/2014/main" id="{0101A9CE-A12E-44DC-AD06-F6FE1A728FCD}"/>
                    </a:ext>
                  </a:extLst>
                </p:cNvPr>
                <p:cNvSpPr>
                  <a:spLocks/>
                </p:cNvSpPr>
                <p:nvPr/>
              </p:nvSpPr>
              <p:spPr bwMode="auto">
                <a:xfrm>
                  <a:off x="9271001" y="3486151"/>
                  <a:ext cx="104775" cy="92075"/>
                </a:xfrm>
                <a:custGeom>
                  <a:avLst/>
                  <a:gdLst>
                    <a:gd name="T0" fmla="*/ 51 w 66"/>
                    <a:gd name="T1" fmla="*/ 58 h 58"/>
                    <a:gd name="T2" fmla="*/ 0 w 66"/>
                    <a:gd name="T3" fmla="*/ 26 h 58"/>
                    <a:gd name="T4" fmla="*/ 14 w 66"/>
                    <a:gd name="T5" fmla="*/ 0 h 58"/>
                    <a:gd name="T6" fmla="*/ 66 w 66"/>
                    <a:gd name="T7" fmla="*/ 30 h 58"/>
                    <a:gd name="T8" fmla="*/ 51 w 66"/>
                    <a:gd name="T9" fmla="*/ 58 h 58"/>
                  </a:gdLst>
                  <a:ahLst/>
                  <a:cxnLst>
                    <a:cxn ang="0">
                      <a:pos x="T0" y="T1"/>
                    </a:cxn>
                    <a:cxn ang="0">
                      <a:pos x="T2" y="T3"/>
                    </a:cxn>
                    <a:cxn ang="0">
                      <a:pos x="T4" y="T5"/>
                    </a:cxn>
                    <a:cxn ang="0">
                      <a:pos x="T6" y="T7"/>
                    </a:cxn>
                    <a:cxn ang="0">
                      <a:pos x="T8" y="T9"/>
                    </a:cxn>
                  </a:cxnLst>
                  <a:rect l="0" t="0" r="r" b="b"/>
                  <a:pathLst>
                    <a:path w="66" h="58">
                      <a:moveTo>
                        <a:pt x="51" y="58"/>
                      </a:moveTo>
                      <a:lnTo>
                        <a:pt x="0" y="26"/>
                      </a:lnTo>
                      <a:lnTo>
                        <a:pt x="14" y="0"/>
                      </a:lnTo>
                      <a:lnTo>
                        <a:pt x="66" y="30"/>
                      </a:lnTo>
                      <a:lnTo>
                        <a:pt x="51"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1" name="Freeform 263">
                  <a:extLst>
                    <a:ext uri="{FF2B5EF4-FFF2-40B4-BE49-F238E27FC236}">
                      <a16:creationId xmlns:a16="http://schemas.microsoft.com/office/drawing/2014/main" id="{13CE1013-3E66-434C-A86D-CC70498A1ADB}"/>
                    </a:ext>
                  </a:extLst>
                </p:cNvPr>
                <p:cNvSpPr>
                  <a:spLocks/>
                </p:cNvSpPr>
                <p:nvPr/>
              </p:nvSpPr>
              <p:spPr bwMode="auto">
                <a:xfrm>
                  <a:off x="9164638" y="3627438"/>
                  <a:ext cx="103188" cy="100013"/>
                </a:xfrm>
                <a:custGeom>
                  <a:avLst/>
                  <a:gdLst>
                    <a:gd name="T0" fmla="*/ 44 w 65"/>
                    <a:gd name="T1" fmla="*/ 63 h 63"/>
                    <a:gd name="T2" fmla="*/ 0 w 65"/>
                    <a:gd name="T3" fmla="*/ 24 h 63"/>
                    <a:gd name="T4" fmla="*/ 20 w 65"/>
                    <a:gd name="T5" fmla="*/ 0 h 63"/>
                    <a:gd name="T6" fmla="*/ 65 w 65"/>
                    <a:gd name="T7" fmla="*/ 41 h 63"/>
                    <a:gd name="T8" fmla="*/ 44 w 65"/>
                    <a:gd name="T9" fmla="*/ 63 h 63"/>
                  </a:gdLst>
                  <a:ahLst/>
                  <a:cxnLst>
                    <a:cxn ang="0">
                      <a:pos x="T0" y="T1"/>
                    </a:cxn>
                    <a:cxn ang="0">
                      <a:pos x="T2" y="T3"/>
                    </a:cxn>
                    <a:cxn ang="0">
                      <a:pos x="T4" y="T5"/>
                    </a:cxn>
                    <a:cxn ang="0">
                      <a:pos x="T6" y="T7"/>
                    </a:cxn>
                    <a:cxn ang="0">
                      <a:pos x="T8" y="T9"/>
                    </a:cxn>
                  </a:cxnLst>
                  <a:rect l="0" t="0" r="r" b="b"/>
                  <a:pathLst>
                    <a:path w="65" h="63">
                      <a:moveTo>
                        <a:pt x="44" y="63"/>
                      </a:moveTo>
                      <a:lnTo>
                        <a:pt x="0" y="24"/>
                      </a:lnTo>
                      <a:lnTo>
                        <a:pt x="20" y="0"/>
                      </a:lnTo>
                      <a:lnTo>
                        <a:pt x="65"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Freeform 264">
                  <a:extLst>
                    <a:ext uri="{FF2B5EF4-FFF2-40B4-BE49-F238E27FC236}">
                      <a16:creationId xmlns:a16="http://schemas.microsoft.com/office/drawing/2014/main" id="{8E6176CC-397B-4CA1-985C-7F8F098D3058}"/>
                    </a:ext>
                  </a:extLst>
                </p:cNvPr>
                <p:cNvSpPr>
                  <a:spLocks/>
                </p:cNvSpPr>
                <p:nvPr/>
              </p:nvSpPr>
              <p:spPr bwMode="auto">
                <a:xfrm>
                  <a:off x="9031288" y="3748088"/>
                  <a:ext cx="98425" cy="106363"/>
                </a:xfrm>
                <a:custGeom>
                  <a:avLst/>
                  <a:gdLst>
                    <a:gd name="T0" fmla="*/ 37 w 62"/>
                    <a:gd name="T1" fmla="*/ 67 h 67"/>
                    <a:gd name="T2" fmla="*/ 0 w 62"/>
                    <a:gd name="T3" fmla="*/ 17 h 67"/>
                    <a:gd name="T4" fmla="*/ 26 w 62"/>
                    <a:gd name="T5" fmla="*/ 0 h 67"/>
                    <a:gd name="T6" fmla="*/ 62 w 62"/>
                    <a:gd name="T7" fmla="*/ 48 h 67"/>
                    <a:gd name="T8" fmla="*/ 37 w 62"/>
                    <a:gd name="T9" fmla="*/ 67 h 67"/>
                  </a:gdLst>
                  <a:ahLst/>
                  <a:cxnLst>
                    <a:cxn ang="0">
                      <a:pos x="T0" y="T1"/>
                    </a:cxn>
                    <a:cxn ang="0">
                      <a:pos x="T2" y="T3"/>
                    </a:cxn>
                    <a:cxn ang="0">
                      <a:pos x="T4" y="T5"/>
                    </a:cxn>
                    <a:cxn ang="0">
                      <a:pos x="T6" y="T7"/>
                    </a:cxn>
                    <a:cxn ang="0">
                      <a:pos x="T8" y="T9"/>
                    </a:cxn>
                  </a:cxnLst>
                  <a:rect l="0" t="0" r="r" b="b"/>
                  <a:pathLst>
                    <a:path w="62" h="67">
                      <a:moveTo>
                        <a:pt x="37" y="67"/>
                      </a:moveTo>
                      <a:lnTo>
                        <a:pt x="0" y="17"/>
                      </a:lnTo>
                      <a:lnTo>
                        <a:pt x="26" y="0"/>
                      </a:lnTo>
                      <a:lnTo>
                        <a:pt x="62" y="48"/>
                      </a:lnTo>
                      <a:lnTo>
                        <a:pt x="37"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3" name="Freeform 265">
                  <a:extLst>
                    <a:ext uri="{FF2B5EF4-FFF2-40B4-BE49-F238E27FC236}">
                      <a16:creationId xmlns:a16="http://schemas.microsoft.com/office/drawing/2014/main" id="{62E95CCC-CC2C-45B4-BF48-0CB536D00C6A}"/>
                    </a:ext>
                  </a:extLst>
                </p:cNvPr>
                <p:cNvSpPr>
                  <a:spLocks/>
                </p:cNvSpPr>
                <p:nvPr/>
              </p:nvSpPr>
              <p:spPr bwMode="auto">
                <a:xfrm>
                  <a:off x="8355013" y="2192338"/>
                  <a:ext cx="65088" cy="103188"/>
                </a:xfrm>
                <a:custGeom>
                  <a:avLst/>
                  <a:gdLst>
                    <a:gd name="T0" fmla="*/ 11 w 41"/>
                    <a:gd name="T1" fmla="*/ 65 h 65"/>
                    <a:gd name="T2" fmla="*/ 0 w 41"/>
                    <a:gd name="T3" fmla="*/ 6 h 65"/>
                    <a:gd name="T4" fmla="*/ 30 w 41"/>
                    <a:gd name="T5" fmla="*/ 0 h 65"/>
                    <a:gd name="T6" fmla="*/ 41 w 41"/>
                    <a:gd name="T7" fmla="*/ 59 h 65"/>
                    <a:gd name="T8" fmla="*/ 11 w 41"/>
                    <a:gd name="T9" fmla="*/ 65 h 65"/>
                  </a:gdLst>
                  <a:ahLst/>
                  <a:cxnLst>
                    <a:cxn ang="0">
                      <a:pos x="T0" y="T1"/>
                    </a:cxn>
                    <a:cxn ang="0">
                      <a:pos x="T2" y="T3"/>
                    </a:cxn>
                    <a:cxn ang="0">
                      <a:pos x="T4" y="T5"/>
                    </a:cxn>
                    <a:cxn ang="0">
                      <a:pos x="T6" y="T7"/>
                    </a:cxn>
                    <a:cxn ang="0">
                      <a:pos x="T8" y="T9"/>
                    </a:cxn>
                  </a:cxnLst>
                  <a:rect l="0" t="0" r="r" b="b"/>
                  <a:pathLst>
                    <a:path w="41" h="65">
                      <a:moveTo>
                        <a:pt x="11" y="65"/>
                      </a:moveTo>
                      <a:lnTo>
                        <a:pt x="0" y="6"/>
                      </a:lnTo>
                      <a:lnTo>
                        <a:pt x="30" y="0"/>
                      </a:lnTo>
                      <a:lnTo>
                        <a:pt x="41" y="59"/>
                      </a:lnTo>
                      <a:lnTo>
                        <a:pt x="11" y="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4" name="Freeform 266">
                  <a:extLst>
                    <a:ext uri="{FF2B5EF4-FFF2-40B4-BE49-F238E27FC236}">
                      <a16:creationId xmlns:a16="http://schemas.microsoft.com/office/drawing/2014/main" id="{0C70349C-B12D-4A72-A795-29BFCAA01DCF}"/>
                    </a:ext>
                  </a:extLst>
                </p:cNvPr>
                <p:cNvSpPr>
                  <a:spLocks/>
                </p:cNvSpPr>
                <p:nvPr/>
              </p:nvSpPr>
              <p:spPr bwMode="auto">
                <a:xfrm>
                  <a:off x="8172451" y="2244726"/>
                  <a:ext cx="82550" cy="109538"/>
                </a:xfrm>
                <a:custGeom>
                  <a:avLst/>
                  <a:gdLst>
                    <a:gd name="T0" fmla="*/ 24 w 52"/>
                    <a:gd name="T1" fmla="*/ 69 h 69"/>
                    <a:gd name="T2" fmla="*/ 0 w 52"/>
                    <a:gd name="T3" fmla="*/ 13 h 69"/>
                    <a:gd name="T4" fmla="*/ 28 w 52"/>
                    <a:gd name="T5" fmla="*/ 0 h 69"/>
                    <a:gd name="T6" fmla="*/ 52 w 52"/>
                    <a:gd name="T7" fmla="*/ 56 h 69"/>
                    <a:gd name="T8" fmla="*/ 24 w 52"/>
                    <a:gd name="T9" fmla="*/ 69 h 69"/>
                  </a:gdLst>
                  <a:ahLst/>
                  <a:cxnLst>
                    <a:cxn ang="0">
                      <a:pos x="T0" y="T1"/>
                    </a:cxn>
                    <a:cxn ang="0">
                      <a:pos x="T2" y="T3"/>
                    </a:cxn>
                    <a:cxn ang="0">
                      <a:pos x="T4" y="T5"/>
                    </a:cxn>
                    <a:cxn ang="0">
                      <a:pos x="T6" y="T7"/>
                    </a:cxn>
                    <a:cxn ang="0">
                      <a:pos x="T8" y="T9"/>
                    </a:cxn>
                  </a:cxnLst>
                  <a:rect l="0" t="0" r="r" b="b"/>
                  <a:pathLst>
                    <a:path w="52" h="69">
                      <a:moveTo>
                        <a:pt x="24" y="69"/>
                      </a:moveTo>
                      <a:lnTo>
                        <a:pt x="0" y="13"/>
                      </a:lnTo>
                      <a:lnTo>
                        <a:pt x="28" y="0"/>
                      </a:lnTo>
                      <a:lnTo>
                        <a:pt x="52" y="56"/>
                      </a:lnTo>
                      <a:lnTo>
                        <a:pt x="24" y="6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5" name="Freeform 267">
                  <a:extLst>
                    <a:ext uri="{FF2B5EF4-FFF2-40B4-BE49-F238E27FC236}">
                      <a16:creationId xmlns:a16="http://schemas.microsoft.com/office/drawing/2014/main" id="{54AA60F1-EA14-4143-BBC2-403E43DB1EE8}"/>
                    </a:ext>
                  </a:extLst>
                </p:cNvPr>
                <p:cNvSpPr>
                  <a:spLocks/>
                </p:cNvSpPr>
                <p:nvPr/>
              </p:nvSpPr>
              <p:spPr bwMode="auto">
                <a:xfrm>
                  <a:off x="8008938" y="2339976"/>
                  <a:ext cx="96838" cy="104775"/>
                </a:xfrm>
                <a:custGeom>
                  <a:avLst/>
                  <a:gdLst>
                    <a:gd name="T0" fmla="*/ 37 w 61"/>
                    <a:gd name="T1" fmla="*/ 66 h 66"/>
                    <a:gd name="T2" fmla="*/ 0 w 61"/>
                    <a:gd name="T3" fmla="*/ 16 h 66"/>
                    <a:gd name="T4" fmla="*/ 26 w 61"/>
                    <a:gd name="T5" fmla="*/ 0 h 66"/>
                    <a:gd name="T6" fmla="*/ 61 w 61"/>
                    <a:gd name="T7" fmla="*/ 48 h 66"/>
                    <a:gd name="T8" fmla="*/ 37 w 61"/>
                    <a:gd name="T9" fmla="*/ 66 h 66"/>
                  </a:gdLst>
                  <a:ahLst/>
                  <a:cxnLst>
                    <a:cxn ang="0">
                      <a:pos x="T0" y="T1"/>
                    </a:cxn>
                    <a:cxn ang="0">
                      <a:pos x="T2" y="T3"/>
                    </a:cxn>
                    <a:cxn ang="0">
                      <a:pos x="T4" y="T5"/>
                    </a:cxn>
                    <a:cxn ang="0">
                      <a:pos x="T6" y="T7"/>
                    </a:cxn>
                    <a:cxn ang="0">
                      <a:pos x="T8" y="T9"/>
                    </a:cxn>
                  </a:cxnLst>
                  <a:rect l="0" t="0" r="r" b="b"/>
                  <a:pathLst>
                    <a:path w="61" h="66">
                      <a:moveTo>
                        <a:pt x="37" y="66"/>
                      </a:moveTo>
                      <a:lnTo>
                        <a:pt x="0" y="16"/>
                      </a:lnTo>
                      <a:lnTo>
                        <a:pt x="26" y="0"/>
                      </a:lnTo>
                      <a:lnTo>
                        <a:pt x="61" y="48"/>
                      </a:lnTo>
                      <a:lnTo>
                        <a:pt x="37" y="6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268">
                  <a:extLst>
                    <a:ext uri="{FF2B5EF4-FFF2-40B4-BE49-F238E27FC236}">
                      <a16:creationId xmlns:a16="http://schemas.microsoft.com/office/drawing/2014/main" id="{6A9FE813-E6B8-4C88-B669-F9DD4D594FA9}"/>
                    </a:ext>
                  </a:extLst>
                </p:cNvPr>
                <p:cNvSpPr>
                  <a:spLocks/>
                </p:cNvSpPr>
                <p:nvPr/>
              </p:nvSpPr>
              <p:spPr bwMode="auto">
                <a:xfrm>
                  <a:off x="7870826" y="2462213"/>
                  <a:ext cx="101600" cy="100013"/>
                </a:xfrm>
                <a:custGeom>
                  <a:avLst/>
                  <a:gdLst>
                    <a:gd name="T0" fmla="*/ 44 w 64"/>
                    <a:gd name="T1" fmla="*/ 63 h 63"/>
                    <a:gd name="T2" fmla="*/ 0 w 64"/>
                    <a:gd name="T3" fmla="*/ 23 h 63"/>
                    <a:gd name="T4" fmla="*/ 20 w 64"/>
                    <a:gd name="T5" fmla="*/ 0 h 63"/>
                    <a:gd name="T6" fmla="*/ 64 w 64"/>
                    <a:gd name="T7" fmla="*/ 41 h 63"/>
                    <a:gd name="T8" fmla="*/ 44 w 64"/>
                    <a:gd name="T9" fmla="*/ 63 h 63"/>
                  </a:gdLst>
                  <a:ahLst/>
                  <a:cxnLst>
                    <a:cxn ang="0">
                      <a:pos x="T0" y="T1"/>
                    </a:cxn>
                    <a:cxn ang="0">
                      <a:pos x="T2" y="T3"/>
                    </a:cxn>
                    <a:cxn ang="0">
                      <a:pos x="T4" y="T5"/>
                    </a:cxn>
                    <a:cxn ang="0">
                      <a:pos x="T6" y="T7"/>
                    </a:cxn>
                    <a:cxn ang="0">
                      <a:pos x="T8" y="T9"/>
                    </a:cxn>
                  </a:cxnLst>
                  <a:rect l="0" t="0" r="r" b="b"/>
                  <a:pathLst>
                    <a:path w="64" h="63">
                      <a:moveTo>
                        <a:pt x="44" y="63"/>
                      </a:moveTo>
                      <a:lnTo>
                        <a:pt x="0" y="23"/>
                      </a:lnTo>
                      <a:lnTo>
                        <a:pt x="20" y="0"/>
                      </a:lnTo>
                      <a:lnTo>
                        <a:pt x="64" y="41"/>
                      </a:lnTo>
                      <a:lnTo>
                        <a:pt x="44"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7" name="Freeform 269">
                  <a:extLst>
                    <a:ext uri="{FF2B5EF4-FFF2-40B4-BE49-F238E27FC236}">
                      <a16:creationId xmlns:a16="http://schemas.microsoft.com/office/drawing/2014/main" id="{603A3DBC-6ECA-4B3E-A67C-A80CC97937DE}"/>
                    </a:ext>
                  </a:extLst>
                </p:cNvPr>
                <p:cNvSpPr>
                  <a:spLocks/>
                </p:cNvSpPr>
                <p:nvPr/>
              </p:nvSpPr>
              <p:spPr bwMode="auto">
                <a:xfrm>
                  <a:off x="7761288" y="2616201"/>
                  <a:ext cx="106363" cy="87313"/>
                </a:xfrm>
                <a:custGeom>
                  <a:avLst/>
                  <a:gdLst>
                    <a:gd name="T0" fmla="*/ 52 w 67"/>
                    <a:gd name="T1" fmla="*/ 55 h 55"/>
                    <a:gd name="T2" fmla="*/ 0 w 67"/>
                    <a:gd name="T3" fmla="*/ 26 h 55"/>
                    <a:gd name="T4" fmla="*/ 15 w 67"/>
                    <a:gd name="T5" fmla="*/ 0 h 55"/>
                    <a:gd name="T6" fmla="*/ 67 w 67"/>
                    <a:gd name="T7" fmla="*/ 29 h 55"/>
                    <a:gd name="T8" fmla="*/ 52 w 67"/>
                    <a:gd name="T9" fmla="*/ 55 h 55"/>
                  </a:gdLst>
                  <a:ahLst/>
                  <a:cxnLst>
                    <a:cxn ang="0">
                      <a:pos x="T0" y="T1"/>
                    </a:cxn>
                    <a:cxn ang="0">
                      <a:pos x="T2" y="T3"/>
                    </a:cxn>
                    <a:cxn ang="0">
                      <a:pos x="T4" y="T5"/>
                    </a:cxn>
                    <a:cxn ang="0">
                      <a:pos x="T6" y="T7"/>
                    </a:cxn>
                    <a:cxn ang="0">
                      <a:pos x="T8" y="T9"/>
                    </a:cxn>
                  </a:cxnLst>
                  <a:rect l="0" t="0" r="r" b="b"/>
                  <a:pathLst>
                    <a:path w="67" h="55">
                      <a:moveTo>
                        <a:pt x="52" y="55"/>
                      </a:moveTo>
                      <a:lnTo>
                        <a:pt x="0" y="26"/>
                      </a:lnTo>
                      <a:lnTo>
                        <a:pt x="15" y="0"/>
                      </a:lnTo>
                      <a:lnTo>
                        <a:pt x="67" y="29"/>
                      </a:lnTo>
                      <a:lnTo>
                        <a:pt x="52" y="5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8" name="Freeform 270">
                  <a:extLst>
                    <a:ext uri="{FF2B5EF4-FFF2-40B4-BE49-F238E27FC236}">
                      <a16:creationId xmlns:a16="http://schemas.microsoft.com/office/drawing/2014/main" id="{0F7E6AE9-98CA-4620-AB33-54F1E0AB17EE}"/>
                    </a:ext>
                  </a:extLst>
                </p:cNvPr>
                <p:cNvSpPr>
                  <a:spLocks/>
                </p:cNvSpPr>
                <p:nvPr/>
              </p:nvSpPr>
              <p:spPr bwMode="auto">
                <a:xfrm>
                  <a:off x="7688263" y="2789238"/>
                  <a:ext cx="104775" cy="76200"/>
                </a:xfrm>
                <a:custGeom>
                  <a:avLst/>
                  <a:gdLst>
                    <a:gd name="T0" fmla="*/ 57 w 66"/>
                    <a:gd name="T1" fmla="*/ 48 h 48"/>
                    <a:gd name="T2" fmla="*/ 0 w 66"/>
                    <a:gd name="T3" fmla="*/ 28 h 48"/>
                    <a:gd name="T4" fmla="*/ 9 w 66"/>
                    <a:gd name="T5" fmla="*/ 0 h 48"/>
                    <a:gd name="T6" fmla="*/ 66 w 66"/>
                    <a:gd name="T7" fmla="*/ 19 h 48"/>
                    <a:gd name="T8" fmla="*/ 57 w 66"/>
                    <a:gd name="T9" fmla="*/ 48 h 48"/>
                  </a:gdLst>
                  <a:ahLst/>
                  <a:cxnLst>
                    <a:cxn ang="0">
                      <a:pos x="T0" y="T1"/>
                    </a:cxn>
                    <a:cxn ang="0">
                      <a:pos x="T2" y="T3"/>
                    </a:cxn>
                    <a:cxn ang="0">
                      <a:pos x="T4" y="T5"/>
                    </a:cxn>
                    <a:cxn ang="0">
                      <a:pos x="T6" y="T7"/>
                    </a:cxn>
                    <a:cxn ang="0">
                      <a:pos x="T8" y="T9"/>
                    </a:cxn>
                  </a:cxnLst>
                  <a:rect l="0" t="0" r="r" b="b"/>
                  <a:pathLst>
                    <a:path w="66" h="48">
                      <a:moveTo>
                        <a:pt x="57" y="48"/>
                      </a:moveTo>
                      <a:lnTo>
                        <a:pt x="0" y="28"/>
                      </a:lnTo>
                      <a:lnTo>
                        <a:pt x="9" y="0"/>
                      </a:lnTo>
                      <a:lnTo>
                        <a:pt x="66" y="19"/>
                      </a:lnTo>
                      <a:lnTo>
                        <a:pt x="57"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9" name="Freeform 271">
                  <a:extLst>
                    <a:ext uri="{FF2B5EF4-FFF2-40B4-BE49-F238E27FC236}">
                      <a16:creationId xmlns:a16="http://schemas.microsoft.com/office/drawing/2014/main" id="{25BBFA28-CF4E-4B44-8A5A-FD93F243A23E}"/>
                    </a:ext>
                  </a:extLst>
                </p:cNvPr>
                <p:cNvSpPr>
                  <a:spLocks/>
                </p:cNvSpPr>
                <p:nvPr/>
              </p:nvSpPr>
              <p:spPr bwMode="auto">
                <a:xfrm>
                  <a:off x="7651751" y="2974976"/>
                  <a:ext cx="100013" cy="58738"/>
                </a:xfrm>
                <a:custGeom>
                  <a:avLst/>
                  <a:gdLst>
                    <a:gd name="T0" fmla="*/ 60 w 63"/>
                    <a:gd name="T1" fmla="*/ 37 h 37"/>
                    <a:gd name="T2" fmla="*/ 0 w 63"/>
                    <a:gd name="T3" fmla="*/ 31 h 37"/>
                    <a:gd name="T4" fmla="*/ 4 w 63"/>
                    <a:gd name="T5" fmla="*/ 0 h 37"/>
                    <a:gd name="T6" fmla="*/ 63 w 63"/>
                    <a:gd name="T7" fmla="*/ 7 h 37"/>
                    <a:gd name="T8" fmla="*/ 60 w 63"/>
                    <a:gd name="T9" fmla="*/ 37 h 37"/>
                  </a:gdLst>
                  <a:ahLst/>
                  <a:cxnLst>
                    <a:cxn ang="0">
                      <a:pos x="T0" y="T1"/>
                    </a:cxn>
                    <a:cxn ang="0">
                      <a:pos x="T2" y="T3"/>
                    </a:cxn>
                    <a:cxn ang="0">
                      <a:pos x="T4" y="T5"/>
                    </a:cxn>
                    <a:cxn ang="0">
                      <a:pos x="T6" y="T7"/>
                    </a:cxn>
                    <a:cxn ang="0">
                      <a:pos x="T8" y="T9"/>
                    </a:cxn>
                  </a:cxnLst>
                  <a:rect l="0" t="0" r="r" b="b"/>
                  <a:pathLst>
                    <a:path w="63" h="37">
                      <a:moveTo>
                        <a:pt x="60" y="37"/>
                      </a:moveTo>
                      <a:lnTo>
                        <a:pt x="0" y="31"/>
                      </a:lnTo>
                      <a:lnTo>
                        <a:pt x="4" y="0"/>
                      </a:lnTo>
                      <a:lnTo>
                        <a:pt x="63" y="7"/>
                      </a:lnTo>
                      <a:lnTo>
                        <a:pt x="60"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0" name="Freeform 272">
                  <a:extLst>
                    <a:ext uri="{FF2B5EF4-FFF2-40B4-BE49-F238E27FC236}">
                      <a16:creationId xmlns:a16="http://schemas.microsoft.com/office/drawing/2014/main" id="{7A84640E-2B53-4CC9-9204-FB7F96CBC07E}"/>
                    </a:ext>
                  </a:extLst>
                </p:cNvPr>
                <p:cNvSpPr>
                  <a:spLocks/>
                </p:cNvSpPr>
                <p:nvPr/>
              </p:nvSpPr>
              <p:spPr bwMode="auto">
                <a:xfrm>
                  <a:off x="7651751" y="3157538"/>
                  <a:ext cx="100013" cy="58738"/>
                </a:xfrm>
                <a:custGeom>
                  <a:avLst/>
                  <a:gdLst>
                    <a:gd name="T0" fmla="*/ 4 w 63"/>
                    <a:gd name="T1" fmla="*/ 37 h 37"/>
                    <a:gd name="T2" fmla="*/ 0 w 63"/>
                    <a:gd name="T3" fmla="*/ 7 h 37"/>
                    <a:gd name="T4" fmla="*/ 60 w 63"/>
                    <a:gd name="T5" fmla="*/ 0 h 37"/>
                    <a:gd name="T6" fmla="*/ 63 w 63"/>
                    <a:gd name="T7" fmla="*/ 31 h 37"/>
                    <a:gd name="T8" fmla="*/ 4 w 63"/>
                    <a:gd name="T9" fmla="*/ 37 h 37"/>
                  </a:gdLst>
                  <a:ahLst/>
                  <a:cxnLst>
                    <a:cxn ang="0">
                      <a:pos x="T0" y="T1"/>
                    </a:cxn>
                    <a:cxn ang="0">
                      <a:pos x="T2" y="T3"/>
                    </a:cxn>
                    <a:cxn ang="0">
                      <a:pos x="T4" y="T5"/>
                    </a:cxn>
                    <a:cxn ang="0">
                      <a:pos x="T6" y="T7"/>
                    </a:cxn>
                    <a:cxn ang="0">
                      <a:pos x="T8" y="T9"/>
                    </a:cxn>
                  </a:cxnLst>
                  <a:rect l="0" t="0" r="r" b="b"/>
                  <a:pathLst>
                    <a:path w="63" h="37">
                      <a:moveTo>
                        <a:pt x="4" y="37"/>
                      </a:moveTo>
                      <a:lnTo>
                        <a:pt x="0" y="7"/>
                      </a:lnTo>
                      <a:lnTo>
                        <a:pt x="60" y="0"/>
                      </a:lnTo>
                      <a:lnTo>
                        <a:pt x="63" y="31"/>
                      </a:lnTo>
                      <a:lnTo>
                        <a:pt x="4" y="3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1" name="Freeform 273">
                  <a:extLst>
                    <a:ext uri="{FF2B5EF4-FFF2-40B4-BE49-F238E27FC236}">
                      <a16:creationId xmlns:a16="http://schemas.microsoft.com/office/drawing/2014/main" id="{C6794764-EA44-4A35-B42E-D05D12C03F89}"/>
                    </a:ext>
                  </a:extLst>
                </p:cNvPr>
                <p:cNvSpPr>
                  <a:spLocks/>
                </p:cNvSpPr>
                <p:nvPr/>
              </p:nvSpPr>
              <p:spPr bwMode="auto">
                <a:xfrm>
                  <a:off x="7688263" y="3327401"/>
                  <a:ext cx="104775" cy="76200"/>
                </a:xfrm>
                <a:custGeom>
                  <a:avLst/>
                  <a:gdLst>
                    <a:gd name="T0" fmla="*/ 9 w 66"/>
                    <a:gd name="T1" fmla="*/ 48 h 48"/>
                    <a:gd name="T2" fmla="*/ 0 w 66"/>
                    <a:gd name="T3" fmla="*/ 19 h 48"/>
                    <a:gd name="T4" fmla="*/ 57 w 66"/>
                    <a:gd name="T5" fmla="*/ 0 h 48"/>
                    <a:gd name="T6" fmla="*/ 66 w 66"/>
                    <a:gd name="T7" fmla="*/ 30 h 48"/>
                    <a:gd name="T8" fmla="*/ 9 w 66"/>
                    <a:gd name="T9" fmla="*/ 48 h 48"/>
                  </a:gdLst>
                  <a:ahLst/>
                  <a:cxnLst>
                    <a:cxn ang="0">
                      <a:pos x="T0" y="T1"/>
                    </a:cxn>
                    <a:cxn ang="0">
                      <a:pos x="T2" y="T3"/>
                    </a:cxn>
                    <a:cxn ang="0">
                      <a:pos x="T4" y="T5"/>
                    </a:cxn>
                    <a:cxn ang="0">
                      <a:pos x="T6" y="T7"/>
                    </a:cxn>
                    <a:cxn ang="0">
                      <a:pos x="T8" y="T9"/>
                    </a:cxn>
                  </a:cxnLst>
                  <a:rect l="0" t="0" r="r" b="b"/>
                  <a:pathLst>
                    <a:path w="66" h="48">
                      <a:moveTo>
                        <a:pt x="9" y="48"/>
                      </a:moveTo>
                      <a:lnTo>
                        <a:pt x="0" y="19"/>
                      </a:lnTo>
                      <a:lnTo>
                        <a:pt x="57" y="0"/>
                      </a:lnTo>
                      <a:lnTo>
                        <a:pt x="66" y="30"/>
                      </a:lnTo>
                      <a:lnTo>
                        <a:pt x="9" y="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2" name="Freeform 274">
                  <a:extLst>
                    <a:ext uri="{FF2B5EF4-FFF2-40B4-BE49-F238E27FC236}">
                      <a16:creationId xmlns:a16="http://schemas.microsoft.com/office/drawing/2014/main" id="{ECABC25A-4518-4111-9BA8-1DD818093C73}"/>
                    </a:ext>
                  </a:extLst>
                </p:cNvPr>
                <p:cNvSpPr>
                  <a:spLocks/>
                </p:cNvSpPr>
                <p:nvPr/>
              </p:nvSpPr>
              <p:spPr bwMode="auto">
                <a:xfrm>
                  <a:off x="7761288" y="3486151"/>
                  <a:ext cx="106363" cy="92075"/>
                </a:xfrm>
                <a:custGeom>
                  <a:avLst/>
                  <a:gdLst>
                    <a:gd name="T0" fmla="*/ 15 w 67"/>
                    <a:gd name="T1" fmla="*/ 58 h 58"/>
                    <a:gd name="T2" fmla="*/ 0 w 67"/>
                    <a:gd name="T3" fmla="*/ 30 h 58"/>
                    <a:gd name="T4" fmla="*/ 52 w 67"/>
                    <a:gd name="T5" fmla="*/ 0 h 58"/>
                    <a:gd name="T6" fmla="*/ 67 w 67"/>
                    <a:gd name="T7" fmla="*/ 26 h 58"/>
                    <a:gd name="T8" fmla="*/ 15 w 67"/>
                    <a:gd name="T9" fmla="*/ 58 h 58"/>
                  </a:gdLst>
                  <a:ahLst/>
                  <a:cxnLst>
                    <a:cxn ang="0">
                      <a:pos x="T0" y="T1"/>
                    </a:cxn>
                    <a:cxn ang="0">
                      <a:pos x="T2" y="T3"/>
                    </a:cxn>
                    <a:cxn ang="0">
                      <a:pos x="T4" y="T5"/>
                    </a:cxn>
                    <a:cxn ang="0">
                      <a:pos x="T6" y="T7"/>
                    </a:cxn>
                    <a:cxn ang="0">
                      <a:pos x="T8" y="T9"/>
                    </a:cxn>
                  </a:cxnLst>
                  <a:rect l="0" t="0" r="r" b="b"/>
                  <a:pathLst>
                    <a:path w="67" h="58">
                      <a:moveTo>
                        <a:pt x="15" y="58"/>
                      </a:moveTo>
                      <a:lnTo>
                        <a:pt x="0" y="30"/>
                      </a:lnTo>
                      <a:lnTo>
                        <a:pt x="52" y="0"/>
                      </a:lnTo>
                      <a:lnTo>
                        <a:pt x="67" y="26"/>
                      </a:lnTo>
                      <a:lnTo>
                        <a:pt x="15"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3" name="Freeform 275">
                  <a:extLst>
                    <a:ext uri="{FF2B5EF4-FFF2-40B4-BE49-F238E27FC236}">
                      <a16:creationId xmlns:a16="http://schemas.microsoft.com/office/drawing/2014/main" id="{973AFCC4-A50F-4B89-9F66-FAF5189135CC}"/>
                    </a:ext>
                  </a:extLst>
                </p:cNvPr>
                <p:cNvSpPr>
                  <a:spLocks/>
                </p:cNvSpPr>
                <p:nvPr/>
              </p:nvSpPr>
              <p:spPr bwMode="auto">
                <a:xfrm>
                  <a:off x="7870826" y="3627438"/>
                  <a:ext cx="101600" cy="100013"/>
                </a:xfrm>
                <a:custGeom>
                  <a:avLst/>
                  <a:gdLst>
                    <a:gd name="T0" fmla="*/ 20 w 64"/>
                    <a:gd name="T1" fmla="*/ 63 h 63"/>
                    <a:gd name="T2" fmla="*/ 0 w 64"/>
                    <a:gd name="T3" fmla="*/ 41 h 63"/>
                    <a:gd name="T4" fmla="*/ 44 w 64"/>
                    <a:gd name="T5" fmla="*/ 0 h 63"/>
                    <a:gd name="T6" fmla="*/ 64 w 64"/>
                    <a:gd name="T7" fmla="*/ 24 h 63"/>
                    <a:gd name="T8" fmla="*/ 20 w 64"/>
                    <a:gd name="T9" fmla="*/ 63 h 63"/>
                  </a:gdLst>
                  <a:ahLst/>
                  <a:cxnLst>
                    <a:cxn ang="0">
                      <a:pos x="T0" y="T1"/>
                    </a:cxn>
                    <a:cxn ang="0">
                      <a:pos x="T2" y="T3"/>
                    </a:cxn>
                    <a:cxn ang="0">
                      <a:pos x="T4" y="T5"/>
                    </a:cxn>
                    <a:cxn ang="0">
                      <a:pos x="T6" y="T7"/>
                    </a:cxn>
                    <a:cxn ang="0">
                      <a:pos x="T8" y="T9"/>
                    </a:cxn>
                  </a:cxnLst>
                  <a:rect l="0" t="0" r="r" b="b"/>
                  <a:pathLst>
                    <a:path w="64" h="63">
                      <a:moveTo>
                        <a:pt x="20" y="63"/>
                      </a:moveTo>
                      <a:lnTo>
                        <a:pt x="0" y="41"/>
                      </a:lnTo>
                      <a:lnTo>
                        <a:pt x="44" y="0"/>
                      </a:lnTo>
                      <a:lnTo>
                        <a:pt x="64" y="24"/>
                      </a:lnTo>
                      <a:lnTo>
                        <a:pt x="20"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54" name="Freeform 276">
                  <a:extLst>
                    <a:ext uri="{FF2B5EF4-FFF2-40B4-BE49-F238E27FC236}">
                      <a16:creationId xmlns:a16="http://schemas.microsoft.com/office/drawing/2014/main" id="{045645C6-3246-40C3-8BB4-A7D1CC944CB4}"/>
                    </a:ext>
                  </a:extLst>
                </p:cNvPr>
                <p:cNvSpPr>
                  <a:spLocks/>
                </p:cNvSpPr>
                <p:nvPr/>
              </p:nvSpPr>
              <p:spPr bwMode="auto">
                <a:xfrm>
                  <a:off x="8008938" y="3748088"/>
                  <a:ext cx="96838" cy="106363"/>
                </a:xfrm>
                <a:custGeom>
                  <a:avLst/>
                  <a:gdLst>
                    <a:gd name="T0" fmla="*/ 26 w 61"/>
                    <a:gd name="T1" fmla="*/ 67 h 67"/>
                    <a:gd name="T2" fmla="*/ 0 w 61"/>
                    <a:gd name="T3" fmla="*/ 48 h 67"/>
                    <a:gd name="T4" fmla="*/ 37 w 61"/>
                    <a:gd name="T5" fmla="*/ 0 h 67"/>
                    <a:gd name="T6" fmla="*/ 61 w 61"/>
                    <a:gd name="T7" fmla="*/ 17 h 67"/>
                    <a:gd name="T8" fmla="*/ 26 w 61"/>
                    <a:gd name="T9" fmla="*/ 67 h 67"/>
                  </a:gdLst>
                  <a:ahLst/>
                  <a:cxnLst>
                    <a:cxn ang="0">
                      <a:pos x="T0" y="T1"/>
                    </a:cxn>
                    <a:cxn ang="0">
                      <a:pos x="T2" y="T3"/>
                    </a:cxn>
                    <a:cxn ang="0">
                      <a:pos x="T4" y="T5"/>
                    </a:cxn>
                    <a:cxn ang="0">
                      <a:pos x="T6" y="T7"/>
                    </a:cxn>
                    <a:cxn ang="0">
                      <a:pos x="T8" y="T9"/>
                    </a:cxn>
                  </a:cxnLst>
                  <a:rect l="0" t="0" r="r" b="b"/>
                  <a:pathLst>
                    <a:path w="61" h="67">
                      <a:moveTo>
                        <a:pt x="26" y="67"/>
                      </a:moveTo>
                      <a:lnTo>
                        <a:pt x="0" y="48"/>
                      </a:lnTo>
                      <a:lnTo>
                        <a:pt x="37" y="0"/>
                      </a:lnTo>
                      <a:lnTo>
                        <a:pt x="61" y="17"/>
                      </a:lnTo>
                      <a:lnTo>
                        <a:pt x="26" y="6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grpSp>
        </p:grpSp>
        <p:sp>
          <p:nvSpPr>
            <p:cNvPr id="6" name="Rectangle 5">
              <a:extLst>
                <a:ext uri="{FF2B5EF4-FFF2-40B4-BE49-F238E27FC236}">
                  <a16:creationId xmlns:a16="http://schemas.microsoft.com/office/drawing/2014/main" id="{3BFBFF1D-6A37-45C6-ACD9-C2169BB03779}"/>
                </a:ext>
              </a:extLst>
            </p:cNvPr>
            <p:cNvSpPr/>
            <p:nvPr/>
          </p:nvSpPr>
          <p:spPr>
            <a:xfrm>
              <a:off x="6953285" y="4801999"/>
              <a:ext cx="1476883" cy="149766"/>
            </a:xfrm>
            <a:prstGeom prst="rect">
              <a:avLst/>
            </a:prstGeom>
            <a:noFill/>
          </p:spPr>
          <p:txBody>
            <a:bodyPr>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000000"/>
                </a:solidFill>
                <a:effectLst/>
                <a:uLnTx/>
                <a:uFillTx/>
                <a:latin typeface="Open Sans" charset="0"/>
                <a:ea typeface="Open Sans" charset="0"/>
                <a:cs typeface="Open Sans" charset="0"/>
              </a:endParaRPr>
            </a:p>
          </p:txBody>
        </p:sp>
      </p:grpSp>
      <p:cxnSp>
        <p:nvCxnSpPr>
          <p:cNvPr id="55" name="Straight Connector 54">
            <a:extLst>
              <a:ext uri="{FF2B5EF4-FFF2-40B4-BE49-F238E27FC236}">
                <a16:creationId xmlns:a16="http://schemas.microsoft.com/office/drawing/2014/main" id="{F04A6D5B-C512-43F6-8853-D13870CA10B3}"/>
              </a:ext>
            </a:extLst>
          </p:cNvPr>
          <p:cNvCxnSpPr>
            <a:cxnSpLocks/>
            <a:stCxn id="7" idx="56"/>
          </p:cNvCxnSpPr>
          <p:nvPr userDrawn="1"/>
        </p:nvCxnSpPr>
        <p:spPr>
          <a:xfrm>
            <a:off x="8922139" y="4968552"/>
            <a:ext cx="326986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358A89B-C4A0-4BF6-A7C2-3F1B9632BFBB}"/>
              </a:ext>
            </a:extLst>
          </p:cNvPr>
          <p:cNvCxnSpPr>
            <a:cxnSpLocks/>
          </p:cNvCxnSpPr>
          <p:nvPr userDrawn="1"/>
        </p:nvCxnSpPr>
        <p:spPr>
          <a:xfrm flipV="1">
            <a:off x="0" y="4628982"/>
            <a:ext cx="7894216" cy="8099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 Placeholder 58">
            <a:extLst>
              <a:ext uri="{FF2B5EF4-FFF2-40B4-BE49-F238E27FC236}">
                <a16:creationId xmlns:a16="http://schemas.microsoft.com/office/drawing/2014/main" id="{D8A7A6F7-5F58-448E-ABB3-AECDCAC6588E}"/>
              </a:ext>
            </a:extLst>
          </p:cNvPr>
          <p:cNvSpPr>
            <a:spLocks noGrp="1"/>
          </p:cNvSpPr>
          <p:nvPr>
            <p:ph type="body" sz="quarter" idx="10" hasCustomPrompt="1"/>
          </p:nvPr>
        </p:nvSpPr>
        <p:spPr>
          <a:xfrm>
            <a:off x="952500" y="1206500"/>
            <a:ext cx="5337175" cy="2257425"/>
          </a:xfrm>
        </p:spPr>
        <p:txBody>
          <a:bodyPr/>
          <a:lstStyle>
            <a:lvl1pPr marL="0" indent="0">
              <a:buNone/>
              <a:defRPr sz="6600">
                <a:latin typeface="+mj-lt"/>
              </a:defRPr>
            </a:lvl1pPr>
          </a:lstStyle>
          <a:p>
            <a:pPr lvl="0"/>
            <a:r>
              <a:rPr lang="en-US" sz="6600" dirty="0">
                <a:latin typeface="+mj-lt"/>
              </a:rPr>
              <a:t>Section Header</a:t>
            </a:r>
            <a:endParaRPr lang="en-US" dirty="0"/>
          </a:p>
        </p:txBody>
      </p:sp>
    </p:spTree>
    <p:extLst>
      <p:ext uri="{BB962C8B-B14F-4D97-AF65-F5344CB8AC3E}">
        <p14:creationId xmlns:p14="http://schemas.microsoft.com/office/powerpoint/2010/main" val="2500473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theme" Target="../theme/theme2.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914719" y="6444147"/>
            <a:ext cx="3323026"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2021 </a:t>
            </a:r>
            <a:r>
              <a:rPr lang="en-US" sz="800" dirty="0">
                <a:solidFill>
                  <a:schemeClr val="accent5">
                    <a:lumMod val="60000"/>
                    <a:lumOff val="40000"/>
                  </a:schemeClr>
                </a:solidFill>
                <a:latin typeface="Open Sans" charset="0"/>
                <a:ea typeface="Open Sans" charset="0"/>
                <a:cs typeface="Open Sans" charset="0"/>
                <a:sym typeface="Frutiger Next Pro Light" charset="0"/>
              </a:rPr>
              <a:t>Deloitte </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Consulting</a:t>
            </a:r>
            <a:r>
              <a:rPr lang="en-US" sz="800" baseline="0" dirty="0" smtClean="0">
                <a:solidFill>
                  <a:schemeClr val="accent5">
                    <a:lumMod val="60000"/>
                    <a:lumOff val="40000"/>
                  </a:schemeClr>
                </a:solidFill>
                <a:latin typeface="Open Sans" charset="0"/>
                <a:ea typeface="Open Sans" charset="0"/>
                <a:cs typeface="Open Sans" charset="0"/>
                <a:sym typeface="Frutiger Next Pro Light" charset="0"/>
              </a:rPr>
              <a:t> CR SA</a:t>
            </a:r>
            <a:r>
              <a:rPr lang="en-US" sz="800" dirty="0" smtClean="0">
                <a:solidFill>
                  <a:schemeClr val="accent5">
                    <a:lumMod val="60000"/>
                    <a:lumOff val="40000"/>
                  </a:schemeClr>
                </a:solidFill>
                <a:latin typeface="Open Sans" charset="0"/>
                <a:ea typeface="Open Sans" charset="0"/>
                <a:cs typeface="Open Sans" charset="0"/>
                <a:sym typeface="Frutiger Next Pro Light" charset="0"/>
              </a:rPr>
              <a:t>. </a:t>
            </a:r>
            <a:r>
              <a:rPr lang="en-US" sz="800" dirty="0">
                <a:solidFill>
                  <a:schemeClr val="accent5">
                    <a:lumMod val="60000"/>
                    <a:lumOff val="40000"/>
                  </a:schemeClr>
                </a:solidFill>
                <a:latin typeface="Open Sans" charset="0"/>
                <a:ea typeface="Open Sans" charset="0"/>
                <a:cs typeface="Open Sans" charset="0"/>
                <a:sym typeface="Frutiger Next Pro Light" charset="0"/>
              </a:rPr>
              <a:t>All rights reserved.</a:t>
            </a:r>
          </a:p>
        </p:txBody>
      </p:sp>
    </p:spTree>
    <p:extLst>
      <p:ext uri="{BB962C8B-B14F-4D97-AF65-F5344CB8AC3E}">
        <p14:creationId xmlns:p14="http://schemas.microsoft.com/office/powerpoint/2010/main" val="4191548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FDC785-F7D1-4A79-997E-4B2CA6BA7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64D3E8-963B-4B69-AB59-31D0FC1CB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BCEDB9-B5C0-4830-B688-0DEA26C809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9AA158-8401-4E5B-A42C-8D7551CD7C0B}" type="datetimeFigureOut">
              <a:rPr lang="en-US" smtClean="0"/>
              <a:t>1/13/2021</a:t>
            </a:fld>
            <a:endParaRPr lang="en-US"/>
          </a:p>
        </p:txBody>
      </p:sp>
      <p:sp>
        <p:nvSpPr>
          <p:cNvPr id="5" name="Footer Placeholder 4">
            <a:extLst>
              <a:ext uri="{FF2B5EF4-FFF2-40B4-BE49-F238E27FC236}">
                <a16:creationId xmlns:a16="http://schemas.microsoft.com/office/drawing/2014/main" id="{81626608-6A53-4E02-B13A-2613423CE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583F80-76B2-4820-982B-2AD046C2D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02148-BC8F-4026-8338-377F06EF2521}" type="slidenum">
              <a:rPr lang="en-US" smtClean="0"/>
              <a:t>‹#›</a:t>
            </a:fld>
            <a:endParaRPr lang="en-US"/>
          </a:p>
        </p:txBody>
      </p:sp>
    </p:spTree>
    <p:extLst>
      <p:ext uri="{BB962C8B-B14F-4D97-AF65-F5344CB8AC3E}">
        <p14:creationId xmlns:p14="http://schemas.microsoft.com/office/powerpoint/2010/main" val="892615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3" r:id="rId13"/>
    <p:sldLayoutId id="214748369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4" name="Rectangle 2"/>
          <p:cNvSpPr>
            <a:spLocks/>
          </p:cNvSpPr>
          <p:nvPr/>
        </p:nvSpPr>
        <p:spPr bwMode="auto">
          <a:xfrm>
            <a:off x="914719" y="6444147"/>
            <a:ext cx="3347070" cy="1231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0" tIns="0" rIns="0" bIns="0">
            <a:spAutoFit/>
          </a:bodyPr>
          <a:lstStyle/>
          <a:p>
            <a:fld id="{C84F2FB2-4A16-1542-BD5E-F56870239E74}" type="slidenum">
              <a:rPr lang="en-US" sz="800" smtClean="0">
                <a:solidFill>
                  <a:schemeClr val="accent5">
                    <a:lumMod val="60000"/>
                    <a:lumOff val="40000"/>
                  </a:schemeClr>
                </a:solidFill>
                <a:latin typeface="Open Sans" charset="0"/>
                <a:ea typeface="Open Sans" charset="0"/>
                <a:cs typeface="Open Sans" charset="0"/>
                <a:sym typeface="Frutiger Next Pro Light" charset="0"/>
              </a:rPr>
              <a:t>‹#›</a:t>
            </a:fld>
            <a:r>
              <a:rPr lang="en-US" sz="800" dirty="0">
                <a:solidFill>
                  <a:schemeClr val="accent5">
                    <a:lumMod val="60000"/>
                    <a:lumOff val="40000"/>
                  </a:schemeClr>
                </a:solidFill>
                <a:latin typeface="Open Sans" charset="0"/>
                <a:ea typeface="Open Sans" charset="0"/>
                <a:cs typeface="Open Sans" charset="0"/>
                <a:sym typeface="Frutiger Next Pro Light" charset="0"/>
              </a:rPr>
              <a:t>  |  Copyright © 2019 Deloitte Development LLC. All rights reserved.</a:t>
            </a:r>
          </a:p>
        </p:txBody>
      </p:sp>
    </p:spTree>
    <p:extLst>
      <p:ext uri="{BB962C8B-B14F-4D97-AF65-F5344CB8AC3E}">
        <p14:creationId xmlns:p14="http://schemas.microsoft.com/office/powerpoint/2010/main" val="169377515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0.xml"/><Relationship Id="rId7" Type="http://schemas.openxmlformats.org/officeDocument/2006/relationships/oleObject" Target="../embeddings/oleObject7.bin"/><Relationship Id="rId2" Type="http://schemas.openxmlformats.org/officeDocument/2006/relationships/tags" Target="../tags/tag9.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emf"/><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notesSlide" Target="../notesSlides/notesSlide2.xml"/><Relationship Id="rId4"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tags" Target="../tags/tag14.xml"/><Relationship Id="rId7" Type="http://schemas.openxmlformats.org/officeDocument/2006/relationships/image" Target="../media/image1.emf"/><Relationship Id="rId2" Type="http://schemas.openxmlformats.org/officeDocument/2006/relationships/tags" Target="../tags/tag13.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notesSlide" Target="../notesSlides/notesSlide3.xml"/><Relationship Id="rId4"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6.emf"/><Relationship Id="rId2" Type="http://schemas.openxmlformats.org/officeDocument/2006/relationships/tags" Target="../tags/tag15.xml"/><Relationship Id="rId1" Type="http://schemas.openxmlformats.org/officeDocument/2006/relationships/vmlDrawing" Target="../drawings/vmlDrawing10.vml"/><Relationship Id="rId6" Type="http://schemas.openxmlformats.org/officeDocument/2006/relationships/oleObject" Target="../embeddings/oleObject10.bin"/><Relationship Id="rId5" Type="http://schemas.openxmlformats.org/officeDocument/2006/relationships/notesSlide" Target="../notesSlides/notesSlide4.xml"/><Relationship Id="rId4"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7.xml"/><Relationship Id="rId1" Type="http://schemas.openxmlformats.org/officeDocument/2006/relationships/vmlDrawing" Target="../drawings/vmlDrawing11.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8.xml"/><Relationship Id="rId1" Type="http://schemas.openxmlformats.org/officeDocument/2006/relationships/vmlDrawing" Target="../drawings/vmlDrawing12.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19.xml"/><Relationship Id="rId1" Type="http://schemas.openxmlformats.org/officeDocument/2006/relationships/vmlDrawing" Target="../drawings/vmlDrawing13.vml"/><Relationship Id="rId6" Type="http://schemas.openxmlformats.org/officeDocument/2006/relationships/image" Target="../media/image6.emf"/><Relationship Id="rId5" Type="http://schemas.openxmlformats.org/officeDocument/2006/relationships/oleObject" Target="../embeddings/oleObject1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www.deloitte.com/about" TargetMode="Externa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47957" y="454531"/>
            <a:ext cx="5725236" cy="5725236"/>
          </a:xfrm>
          <a:prstGeom prst="rect">
            <a:avLst/>
          </a:prstGeom>
        </p:spPr>
      </p:pic>
      <p:graphicFrame>
        <p:nvGraphicFramePr>
          <p:cNvPr id="4" name="Object 3" hidden="1">
            <a:extLst>
              <a:ext uri="{FF2B5EF4-FFF2-40B4-BE49-F238E27FC236}">
                <a16:creationId xmlns:a16="http://schemas.microsoft.com/office/drawing/2014/main" id="{4EC58132-4982-41BD-8B7A-1C5F346C2C1C}"/>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54" name="think-cell Slide" r:id="rId7" imgW="415" imgH="416" progId="TCLayout.ActiveDocument.1">
                  <p:embed/>
                </p:oleObj>
              </mc:Choice>
              <mc:Fallback>
                <p:oleObj name="think-cell Slide" r:id="rId7" imgW="415" imgH="416" progId="TCLayout.ActiveDocument.1">
                  <p:embed/>
                  <p:pic>
                    <p:nvPicPr>
                      <p:cNvPr id="4" name="Object 3" hidden="1">
                        <a:extLst>
                          <a:ext uri="{FF2B5EF4-FFF2-40B4-BE49-F238E27FC236}">
                            <a16:creationId xmlns:a16="http://schemas.microsoft.com/office/drawing/2014/main" id="{4EC58132-4982-41BD-8B7A-1C5F346C2C1C}"/>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5F105F7-A315-45A8-81AB-9EB3E9E4D7D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5000"/>
              </a:lnSpc>
              <a:spcBef>
                <a:spcPct val="0"/>
              </a:spcBef>
              <a:spcAft>
                <a:spcPct val="0"/>
              </a:spcAft>
              <a:buClrTx/>
              <a:buSzTx/>
              <a:buFontTx/>
              <a:buNone/>
              <a:tabLst/>
              <a:defRPr/>
            </a:pPr>
            <a:endParaRPr kumimoji="0" lang="en-US" sz="2800" b="1" i="0" u="none" strike="noStrike" kern="1200" cap="none" spc="0" normalizeH="0" baseline="0" noProof="0" dirty="0">
              <a:ln>
                <a:noFill/>
              </a:ln>
              <a:solidFill>
                <a:srgbClr val="FFFFFF"/>
              </a:solidFill>
              <a:effectLst/>
              <a:uLnTx/>
              <a:uFillTx/>
              <a:latin typeface="Open Sans" panose="020B0606030504020204" pitchFamily="34" charset="0"/>
              <a:ea typeface="+mn-ea"/>
              <a:cs typeface="+mn-cs"/>
              <a:sym typeface="Open Sans" panose="020B0606030504020204" pitchFamily="34" charset="0"/>
            </a:endParaRPr>
          </a:p>
        </p:txBody>
      </p:sp>
      <p:sp>
        <p:nvSpPr>
          <p:cNvPr id="19" name="Title 3">
            <a:extLst>
              <a:ext uri="{FF2B5EF4-FFF2-40B4-BE49-F238E27FC236}">
                <a16:creationId xmlns:a16="http://schemas.microsoft.com/office/drawing/2014/main" id="{D70FB163-7BA0-4E19-BF71-7A4E55987534}"/>
              </a:ext>
            </a:extLst>
          </p:cNvPr>
          <p:cNvSpPr>
            <a:spLocks noGrp="1"/>
          </p:cNvSpPr>
          <p:nvPr>
            <p:ph type="title"/>
          </p:nvPr>
        </p:nvSpPr>
        <p:spPr>
          <a:xfrm>
            <a:off x="914401" y="4998354"/>
            <a:ext cx="6172199" cy="897983"/>
          </a:xfrm>
        </p:spPr>
        <p:txBody>
          <a:bodyPr/>
          <a:lstStyle/>
          <a:p>
            <a:r>
              <a:rPr lang="es-ES" dirty="0" smtClean="0"/>
              <a:t>Propuesta – Modelo de Costos por Órdenes de Producción</a:t>
            </a:r>
            <a:endParaRPr lang="es-ES" dirty="0"/>
          </a:p>
        </p:txBody>
      </p:sp>
      <p:sp>
        <p:nvSpPr>
          <p:cNvPr id="21" name="Text Placeholder 5">
            <a:extLst>
              <a:ext uri="{FF2B5EF4-FFF2-40B4-BE49-F238E27FC236}">
                <a16:creationId xmlns:a16="http://schemas.microsoft.com/office/drawing/2014/main" id="{DB53F8A3-2D51-42C5-B2AB-B0B01E629BBF}"/>
              </a:ext>
            </a:extLst>
          </p:cNvPr>
          <p:cNvSpPr>
            <a:spLocks noGrp="1"/>
          </p:cNvSpPr>
          <p:nvPr>
            <p:ph type="body" sz="quarter" idx="17"/>
          </p:nvPr>
        </p:nvSpPr>
        <p:spPr>
          <a:xfrm>
            <a:off x="914402" y="6024984"/>
            <a:ext cx="4407673" cy="348286"/>
          </a:xfrm>
        </p:spPr>
        <p:txBody>
          <a:bodyPr/>
          <a:lstStyle/>
          <a:p>
            <a:r>
              <a:rPr lang="es-CR" dirty="0" smtClean="0"/>
              <a:t>Enero</a:t>
            </a:r>
            <a:r>
              <a:rPr lang="en-US" dirty="0" smtClean="0"/>
              <a:t>, 2021</a:t>
            </a:r>
            <a:endParaRPr lang="en-US" dirty="0"/>
          </a:p>
        </p:txBody>
      </p:sp>
    </p:spTree>
    <p:extLst>
      <p:ext uri="{BB962C8B-B14F-4D97-AF65-F5344CB8AC3E}">
        <p14:creationId xmlns:p14="http://schemas.microsoft.com/office/powerpoint/2010/main" val="25598813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437B776-967A-432B-A14B-2FCACD120EA8}"/>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79" name="think-cell Slide" r:id="rId6" imgW="415" imgH="416" progId="TCLayout.ActiveDocument.1">
                  <p:embed/>
                </p:oleObj>
              </mc:Choice>
              <mc:Fallback>
                <p:oleObj name="think-cell Slide" r:id="rId6" imgW="415" imgH="416" progId="TCLayout.ActiveDocument.1">
                  <p:embed/>
                  <p:pic>
                    <p:nvPicPr>
                      <p:cNvPr id="6" name="Object 5" hidden="1">
                        <a:extLst>
                          <a:ext uri="{FF2B5EF4-FFF2-40B4-BE49-F238E27FC236}">
                            <a16:creationId xmlns:a16="http://schemas.microsoft.com/office/drawing/2014/main" id="{4437B776-967A-432B-A14B-2FCACD120EA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A915EFF-A6E3-461A-8F20-6744882E2BD8}"/>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hronicle Display Black" pitchFamily="50" charset="0"/>
              <a:ea typeface="+mn-ea"/>
              <a:cs typeface="+mn-cs"/>
              <a:sym typeface="Chronicle Display Black" pitchFamily="50" charset="0"/>
            </a:endParaRPr>
          </a:p>
        </p:txBody>
      </p:sp>
      <p:sp>
        <p:nvSpPr>
          <p:cNvPr id="2" name="Title 1">
            <a:extLst>
              <a:ext uri="{FF2B5EF4-FFF2-40B4-BE49-F238E27FC236}">
                <a16:creationId xmlns:a16="http://schemas.microsoft.com/office/drawing/2014/main" id="{25F0A5D7-1E73-4084-BFBB-8BCF68C45724}"/>
              </a:ext>
            </a:extLst>
          </p:cNvPr>
          <p:cNvSpPr>
            <a:spLocks noGrp="1"/>
          </p:cNvSpPr>
          <p:nvPr>
            <p:ph type="title"/>
          </p:nvPr>
        </p:nvSpPr>
        <p:spPr/>
        <p:txBody>
          <a:bodyPr/>
          <a:lstStyle/>
          <a:p>
            <a:r>
              <a:rPr lang="es-CR" dirty="0" smtClean="0">
                <a:latin typeface="Chronicle Display Black"/>
              </a:rPr>
              <a:t>Modelo de Costos por Órdenes de Producción</a:t>
            </a:r>
            <a:endParaRPr lang="es-CR" dirty="0">
              <a:latin typeface="Chronicle Display Black"/>
            </a:endParaRPr>
          </a:p>
        </p:txBody>
      </p:sp>
      <p:sp>
        <p:nvSpPr>
          <p:cNvPr id="3" name="Text Placeholder 2">
            <a:extLst>
              <a:ext uri="{FF2B5EF4-FFF2-40B4-BE49-F238E27FC236}">
                <a16:creationId xmlns:a16="http://schemas.microsoft.com/office/drawing/2014/main" id="{121AD98F-FD41-4644-9995-6E4FE29B9FF7}"/>
              </a:ext>
            </a:extLst>
          </p:cNvPr>
          <p:cNvSpPr>
            <a:spLocks noGrp="1"/>
          </p:cNvSpPr>
          <p:nvPr>
            <p:ph type="body" sz="quarter" idx="14"/>
          </p:nvPr>
        </p:nvSpPr>
        <p:spPr>
          <a:xfrm>
            <a:off x="914721" y="1296162"/>
            <a:ext cx="10820078" cy="475488"/>
          </a:xfrm>
        </p:spPr>
        <p:txBody>
          <a:bodyPr/>
          <a:lstStyle/>
          <a:p>
            <a:r>
              <a:rPr lang="es-CR" sz="1000" dirty="0" smtClean="0"/>
              <a:t>Es de uso idóneo cuando la producción tiene un carácter lotificado, discreto, que responde a instrucciones concretas y específicas de producir uno o varios artículos o un conjunto similar de los mismos. </a:t>
            </a:r>
            <a:r>
              <a:rPr lang="es-ES" sz="1000" dirty="0" smtClean="0"/>
              <a:t>Es </a:t>
            </a:r>
            <a:r>
              <a:rPr lang="es-ES" sz="1000" dirty="0"/>
              <a:t>un sistema de acumulación de costos de acuerdo a las especificaciones de los clientes o en algunos casos para ser llevados al almacén de productos terminados, en el cual los costos que intervienen en el proceso de producción de una cantidad específica o definida de productos se acumulan o recopilan sucesivamente por sus elementos (materiales directos, mano de obra directa y costos indirectos), los cuales se cargan a una orden de trabajo, fabricación o producción, sin importar los periodos de tiempo que implica</a:t>
            </a:r>
            <a:endParaRPr lang="es-CR" sz="1000" dirty="0"/>
          </a:p>
        </p:txBody>
      </p:sp>
      <p:grpSp>
        <p:nvGrpSpPr>
          <p:cNvPr id="33" name="Group 32">
            <a:extLst>
              <a:ext uri="{FF2B5EF4-FFF2-40B4-BE49-F238E27FC236}">
                <a16:creationId xmlns:a16="http://schemas.microsoft.com/office/drawing/2014/main" id="{41398CDC-0EF6-4499-854B-BCCB8D50EE63}"/>
              </a:ext>
            </a:extLst>
          </p:cNvPr>
          <p:cNvGrpSpPr/>
          <p:nvPr/>
        </p:nvGrpSpPr>
        <p:grpSpPr>
          <a:xfrm>
            <a:off x="458107" y="1985120"/>
            <a:ext cx="4031343" cy="4452570"/>
            <a:chOff x="458107" y="1676769"/>
            <a:chExt cx="4734783" cy="4452570"/>
          </a:xfrm>
        </p:grpSpPr>
        <p:sp>
          <p:nvSpPr>
            <p:cNvPr id="34" name="Rectangle 33">
              <a:extLst>
                <a:ext uri="{FF2B5EF4-FFF2-40B4-BE49-F238E27FC236}">
                  <a16:creationId xmlns:a16="http://schemas.microsoft.com/office/drawing/2014/main" id="{A93E5833-C0D7-4392-9537-4BDE0B8646A6}"/>
                </a:ext>
              </a:extLst>
            </p:cNvPr>
            <p:cNvSpPr/>
            <p:nvPr/>
          </p:nvSpPr>
          <p:spPr>
            <a:xfrm>
              <a:off x="458108" y="2435427"/>
              <a:ext cx="4734782" cy="3693912"/>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cxnSp>
          <p:nvCxnSpPr>
            <p:cNvPr id="35" name="Straight Connector 34">
              <a:extLst>
                <a:ext uri="{FF2B5EF4-FFF2-40B4-BE49-F238E27FC236}">
                  <a16:creationId xmlns:a16="http://schemas.microsoft.com/office/drawing/2014/main" id="{0469B425-94E7-479D-9BEF-CB5DADEB3DD4}"/>
                </a:ext>
              </a:extLst>
            </p:cNvPr>
            <p:cNvCxnSpPr>
              <a:cxnSpLocks/>
            </p:cNvCxnSpPr>
            <p:nvPr/>
          </p:nvCxnSpPr>
          <p:spPr>
            <a:xfrm>
              <a:off x="458107" y="2406499"/>
              <a:ext cx="4734782"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Google Shape;22515;p994">
              <a:extLst>
                <a:ext uri="{FF2B5EF4-FFF2-40B4-BE49-F238E27FC236}">
                  <a16:creationId xmlns:a16="http://schemas.microsoft.com/office/drawing/2014/main" id="{05D0FFDD-0FBA-4FCE-BCFD-322258FD9DE4}"/>
                </a:ext>
              </a:extLst>
            </p:cNvPr>
            <p:cNvSpPr txBox="1"/>
            <p:nvPr/>
          </p:nvSpPr>
          <p:spPr>
            <a:xfrm>
              <a:off x="675108" y="1856942"/>
              <a:ext cx="3217442" cy="520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s-CR" sz="1800" b="0" i="0" u="none" strike="noStrike" kern="1200" cap="none" spc="0" normalizeH="0" baseline="0" noProof="0" dirty="0" smtClean="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Objetivos del Modelo</a:t>
              </a:r>
              <a:endParaRPr kumimoji="0" lang="es-CR" sz="1800" b="0" i="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cxnSp>
          <p:nvCxnSpPr>
            <p:cNvPr id="37" name="Straight Connector 36">
              <a:extLst>
                <a:ext uri="{FF2B5EF4-FFF2-40B4-BE49-F238E27FC236}">
                  <a16:creationId xmlns:a16="http://schemas.microsoft.com/office/drawing/2014/main" id="{5B9D50FE-9B51-434B-80E6-3C1F5D833984}"/>
                </a:ext>
              </a:extLst>
            </p:cNvPr>
            <p:cNvCxnSpPr>
              <a:cxnSpLocks/>
            </p:cNvCxnSpPr>
            <p:nvPr/>
          </p:nvCxnSpPr>
          <p:spPr>
            <a:xfrm>
              <a:off x="458107" y="1676769"/>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12973EB0-FAE1-4477-B3FB-0EB3AF5761F2}"/>
              </a:ext>
            </a:extLst>
          </p:cNvPr>
          <p:cNvSpPr txBox="1"/>
          <p:nvPr/>
        </p:nvSpPr>
        <p:spPr>
          <a:xfrm>
            <a:off x="572043" y="2881233"/>
            <a:ext cx="3790407" cy="2246769"/>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CR" sz="1000" b="1" i="0" u="none" strike="noStrike" kern="1200" cap="none" spc="0" normalizeH="0" baseline="0" noProof="0" dirty="0" smtClean="0">
                <a:ln>
                  <a:noFill/>
                </a:ln>
                <a:solidFill>
                  <a:prstClr val="black"/>
                </a:solidFill>
                <a:effectLst/>
                <a:uLnTx/>
                <a:uFillTx/>
                <a:latin typeface="Calibri" panose="020F0502020204030204"/>
                <a:ea typeface="+mn-ea"/>
                <a:cs typeface="+mn-cs"/>
              </a:rPr>
              <a:t>Determinar el costo de producción de cada orden de pedido </a:t>
            </a:r>
            <a:r>
              <a:rPr kumimoji="0" lang="es-CR" sz="1000" b="0" i="0" u="none" strike="noStrike" kern="1200" cap="none" spc="0" normalizeH="0" baseline="0" noProof="0" dirty="0" smtClean="0">
                <a:ln>
                  <a:noFill/>
                </a:ln>
                <a:solidFill>
                  <a:prstClr val="black"/>
                </a:solidFill>
                <a:effectLst/>
                <a:uLnTx/>
                <a:uFillTx/>
                <a:latin typeface="Calibri" panose="020F0502020204030204"/>
                <a:ea typeface="+mn-ea"/>
                <a:cs typeface="+mn-cs"/>
              </a:rPr>
              <a:t>que se elaboren, a través de la Hoja de costo en la cual se llevará el registro de los </a:t>
            </a:r>
            <a:r>
              <a:rPr kumimoji="0" lang="es-CR" sz="1000" b="1" i="0" u="none" strike="noStrike" kern="1200" cap="none" spc="0" normalizeH="0" baseline="0" noProof="0" dirty="0" smtClean="0">
                <a:ln>
                  <a:noFill/>
                </a:ln>
                <a:solidFill>
                  <a:prstClr val="black"/>
                </a:solidFill>
                <a:effectLst/>
                <a:uLnTx/>
                <a:uFillTx/>
                <a:latin typeface="Calibri" panose="020F0502020204030204"/>
                <a:ea typeface="+mn-ea"/>
                <a:cs typeface="+mn-cs"/>
              </a:rPr>
              <a:t>costos de producción (materiales directos, mano de obra directa y costos indirectos de producción)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s-CR"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CR" sz="1000" b="1" i="0" u="none" strike="noStrike" kern="1200" cap="none" spc="0" normalizeH="0" baseline="0" noProof="0" dirty="0" smtClean="0">
                <a:ln>
                  <a:noFill/>
                </a:ln>
                <a:solidFill>
                  <a:prstClr val="black"/>
                </a:solidFill>
                <a:effectLst/>
                <a:uLnTx/>
                <a:uFillTx/>
                <a:latin typeface="Calibri" panose="020F0502020204030204"/>
                <a:ea typeface="+mn-ea"/>
                <a:cs typeface="+mn-cs"/>
              </a:rPr>
              <a:t>Mantener un control de los costos de producción</a:t>
            </a:r>
            <a:r>
              <a:rPr kumimoji="0" lang="es-CR" sz="1000" b="0" i="0" u="none" strike="noStrike" kern="1200" cap="none" spc="0" normalizeH="0" baseline="0" noProof="0" dirty="0" smtClean="0">
                <a:ln>
                  <a:noFill/>
                </a:ln>
                <a:solidFill>
                  <a:prstClr val="black"/>
                </a:solidFill>
                <a:effectLst/>
                <a:uLnTx/>
                <a:uFillTx/>
                <a:latin typeface="Calibri" panose="020F0502020204030204"/>
                <a:ea typeface="+mn-ea"/>
                <a:cs typeface="+mn-cs"/>
              </a:rPr>
              <a:t>, con la finalidad de que asista en la mejora del control de la misma en futuros lotes, con miras a poder reducir los costos en la fabricación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kumimoji="0" lang="es-CR" sz="10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ES" sz="1000" b="1" i="0" u="none" strike="noStrike" kern="1200" cap="none" spc="0" normalizeH="0" baseline="0" noProof="0" dirty="0">
                <a:ln>
                  <a:noFill/>
                </a:ln>
                <a:solidFill>
                  <a:prstClr val="black"/>
                </a:solidFill>
                <a:effectLst/>
                <a:uLnTx/>
                <a:uFillTx/>
                <a:latin typeface="Calibri" panose="020F0502020204030204"/>
                <a:ea typeface="+mn-ea"/>
                <a:cs typeface="+mn-cs"/>
              </a:rPr>
              <a:t>Presentar información relevante a la gerencia de manera oportuna,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para contribuir a las decisiones de planeación y control.</a:t>
            </a:r>
            <a:endParaRPr kumimoji="0" lang="es-CR" sz="1000" b="0" i="0" u="none" strike="noStrike" kern="0" cap="none" spc="0" normalizeH="0" baseline="0" noProof="0" dirty="0">
              <a:ln>
                <a:noFill/>
              </a:ln>
              <a:solidFill>
                <a:srgbClr val="000000"/>
              </a:solidFill>
              <a:effectLst/>
              <a:uLnTx/>
              <a:uFillTx/>
              <a:latin typeface="Open Sans"/>
              <a:ea typeface="Tahoma" pitchFamily="34" charset="0"/>
              <a:cs typeface="Arial" panose="020B0604020202020204" pitchFamily="34" charset="0"/>
            </a:endParaRPr>
          </a:p>
        </p:txBody>
      </p:sp>
      <p:sp>
        <p:nvSpPr>
          <p:cNvPr id="40" name="Rectangle 39">
            <a:extLst>
              <a:ext uri="{FF2B5EF4-FFF2-40B4-BE49-F238E27FC236}">
                <a16:creationId xmlns:a16="http://schemas.microsoft.com/office/drawing/2014/main" id="{4CE6BEEF-162F-4CB5-B7B2-F56BBB3ADE29}"/>
              </a:ext>
            </a:extLst>
          </p:cNvPr>
          <p:cNvSpPr/>
          <p:nvPr/>
        </p:nvSpPr>
        <p:spPr>
          <a:xfrm>
            <a:off x="7952063" y="2714847"/>
            <a:ext cx="3782738" cy="2105378"/>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cxnSp>
        <p:nvCxnSpPr>
          <p:cNvPr id="41" name="Straight Connector 40">
            <a:extLst>
              <a:ext uri="{FF2B5EF4-FFF2-40B4-BE49-F238E27FC236}">
                <a16:creationId xmlns:a16="http://schemas.microsoft.com/office/drawing/2014/main" id="{37472F6B-16FF-495A-B21F-8193A044845B}"/>
              </a:ext>
            </a:extLst>
          </p:cNvPr>
          <p:cNvCxnSpPr>
            <a:cxnSpLocks/>
          </p:cNvCxnSpPr>
          <p:nvPr/>
        </p:nvCxnSpPr>
        <p:spPr>
          <a:xfrm>
            <a:off x="7952062" y="2714850"/>
            <a:ext cx="3782738" cy="0"/>
          </a:xfrm>
          <a:prstGeom prst="line">
            <a:avLst/>
          </a:prstGeom>
          <a:ln w="508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Google Shape;22515;p994">
            <a:extLst>
              <a:ext uri="{FF2B5EF4-FFF2-40B4-BE49-F238E27FC236}">
                <a16:creationId xmlns:a16="http://schemas.microsoft.com/office/drawing/2014/main" id="{C7835016-3C71-4058-B789-0B8A6ECC1FED}"/>
              </a:ext>
            </a:extLst>
          </p:cNvPr>
          <p:cNvSpPr txBox="1"/>
          <p:nvPr/>
        </p:nvSpPr>
        <p:spPr>
          <a:xfrm>
            <a:off x="8169063" y="2165293"/>
            <a:ext cx="2288227" cy="52063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s-CR" sz="1800" b="0" i="0" u="none" strike="noStrike" kern="1200" cap="none" spc="0" normalizeH="0" baseline="0" noProof="0" dirty="0" smtClean="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Elementos del Costo</a:t>
            </a:r>
            <a:endParaRPr kumimoji="0" lang="es-CR" sz="1800" b="0" i="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cxnSp>
        <p:nvCxnSpPr>
          <p:cNvPr id="43" name="Straight Connector 42">
            <a:extLst>
              <a:ext uri="{FF2B5EF4-FFF2-40B4-BE49-F238E27FC236}">
                <a16:creationId xmlns:a16="http://schemas.microsoft.com/office/drawing/2014/main" id="{F797C924-680B-4A06-ACF7-913EE9DD603C}"/>
              </a:ext>
            </a:extLst>
          </p:cNvPr>
          <p:cNvCxnSpPr>
            <a:cxnSpLocks/>
          </p:cNvCxnSpPr>
          <p:nvPr/>
        </p:nvCxnSpPr>
        <p:spPr>
          <a:xfrm>
            <a:off x="7952062" y="1991470"/>
            <a:ext cx="378273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009D62B-E5D0-4C60-BE65-68916E6B94B0}"/>
              </a:ext>
            </a:extLst>
          </p:cNvPr>
          <p:cNvSpPr txBox="1"/>
          <p:nvPr/>
        </p:nvSpPr>
        <p:spPr>
          <a:xfrm>
            <a:off x="8065998" y="2881233"/>
            <a:ext cx="3553960" cy="1823576"/>
          </a:xfrm>
          <a:prstGeom prst="rect">
            <a:avLst/>
          </a:prstGeom>
          <a:noFill/>
        </p:spPr>
        <p:txBody>
          <a:bodyPr wrap="square" rtlCol="0">
            <a:spAutoFit/>
          </a:bodyPr>
          <a:lstStyle/>
          <a:p>
            <a:pPr marL="173736" marR="0" lvl="0" indent="-173736"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s-CR" sz="1000" b="1"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Materiales Directos</a:t>
            </a:r>
            <a:r>
              <a:rPr kumimoji="0" lang="es-CR" sz="1000" b="0"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 con la distinción entre Materiales Directos e Indirectos</a:t>
            </a:r>
          </a:p>
          <a:p>
            <a:pPr marL="173736" marR="0" lvl="0" indent="-173736"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s-CR" sz="1000" b="1"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Mano de Obra Directa de Producción</a:t>
            </a:r>
            <a:endParaRPr kumimoji="0" lang="es-CR" sz="1000" b="0"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endParaRPr>
          </a:p>
          <a:p>
            <a:pPr marL="173736" marR="0" lvl="0" indent="-173736"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s-CR" sz="1000" b="1"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Costos Indirectos de Producción</a:t>
            </a:r>
          </a:p>
          <a:p>
            <a:pPr marL="361950" marR="0" lvl="0" indent="-173038" algn="l" defTabSz="914400" rtl="0" eaLnBrk="1" fontAlgn="auto" latinLnBrk="0" hangingPunct="1">
              <a:lnSpc>
                <a:spcPct val="100000"/>
              </a:lnSpc>
              <a:spcBef>
                <a:spcPts val="0"/>
              </a:spcBef>
              <a:spcAft>
                <a:spcPts val="300"/>
              </a:spcAft>
              <a:buClrTx/>
              <a:buSzTx/>
              <a:buFontTx/>
              <a:buChar char="–"/>
              <a:tabLst/>
              <a:defRPr/>
            </a:pPr>
            <a:r>
              <a:rPr kumimoji="0" lang="es-CR" sz="1000" b="1"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Materiales Indirectos de Producción</a:t>
            </a:r>
          </a:p>
          <a:p>
            <a:pPr marL="361950" marR="0" lvl="0" indent="-173038" algn="l" defTabSz="914400" rtl="0" eaLnBrk="1" fontAlgn="auto" latinLnBrk="0" hangingPunct="1">
              <a:lnSpc>
                <a:spcPct val="100000"/>
              </a:lnSpc>
              <a:spcBef>
                <a:spcPts val="0"/>
              </a:spcBef>
              <a:spcAft>
                <a:spcPts val="300"/>
              </a:spcAft>
              <a:buClrTx/>
              <a:buSzTx/>
              <a:buFontTx/>
              <a:buChar char="–"/>
              <a:tabLst/>
              <a:defRPr/>
            </a:pPr>
            <a:r>
              <a:rPr kumimoji="0" lang="es-CR" sz="1000" b="1"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Mano de Obra Indirecta de Producción</a:t>
            </a:r>
          </a:p>
          <a:p>
            <a:pPr marL="361950" marR="0" lvl="0" indent="-173038" algn="l" defTabSz="914400" rtl="0" eaLnBrk="1" fontAlgn="auto" latinLnBrk="0" hangingPunct="1">
              <a:lnSpc>
                <a:spcPct val="100000"/>
              </a:lnSpc>
              <a:spcBef>
                <a:spcPts val="0"/>
              </a:spcBef>
              <a:spcAft>
                <a:spcPts val="300"/>
              </a:spcAft>
              <a:buClrTx/>
              <a:buSzTx/>
              <a:buFontTx/>
              <a:buChar char="–"/>
              <a:tabLst/>
              <a:defRPr/>
            </a:pPr>
            <a:r>
              <a:rPr kumimoji="0" lang="es-CR" sz="1000" b="1"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Gastos Generales de fabricación</a:t>
            </a:r>
            <a:r>
              <a:rPr kumimoji="0" lang="es-CR" sz="1000" b="0" i="0" u="none" strike="noStrike" kern="0" cap="none" spc="0" normalizeH="0" baseline="0" noProof="0" dirty="0" smtClean="0">
                <a:ln>
                  <a:noFill/>
                </a:ln>
                <a:solidFill>
                  <a:srgbClr val="000000"/>
                </a:solidFill>
                <a:effectLst/>
                <a:uLnTx/>
                <a:uFillTx/>
                <a:latin typeface="Open Sans"/>
                <a:ea typeface="Tahoma" pitchFamily="34" charset="0"/>
                <a:cs typeface="Arial" panose="020B0604020202020204" pitchFamily="34" charset="0"/>
              </a:rPr>
              <a:t>: tales como </a:t>
            </a:r>
            <a:r>
              <a:rPr kumimoji="0" lang="es-CR" sz="1000" b="0" i="0" u="none" strike="noStrike" kern="1200" cap="none" spc="0" normalizeH="0" baseline="0" noProof="0" dirty="0" smtClean="0">
                <a:ln>
                  <a:noFill/>
                </a:ln>
                <a:solidFill>
                  <a:prstClr val="black"/>
                </a:solidFill>
                <a:effectLst/>
                <a:uLnTx/>
                <a:uFillTx/>
                <a:latin typeface="Calibri" panose="020F0502020204030204"/>
                <a:ea typeface="+mn-ea"/>
                <a:cs typeface="+mn-cs"/>
              </a:rPr>
              <a:t>servicios públicos, depreciaciones, seguros, arrendamientos, relacionados con los procesos de producción.</a:t>
            </a:r>
          </a:p>
        </p:txBody>
      </p:sp>
      <p:sp>
        <p:nvSpPr>
          <p:cNvPr id="46" name="Rectangle 45">
            <a:extLst>
              <a:ext uri="{FF2B5EF4-FFF2-40B4-BE49-F238E27FC236}">
                <a16:creationId xmlns:a16="http://schemas.microsoft.com/office/drawing/2014/main" id="{B8560DDC-40CD-40FE-AA79-E7E23ED4680A}"/>
              </a:ext>
            </a:extLst>
          </p:cNvPr>
          <p:cNvSpPr/>
          <p:nvPr/>
        </p:nvSpPr>
        <p:spPr>
          <a:xfrm>
            <a:off x="7952063" y="5177218"/>
            <a:ext cx="3782738" cy="1260471"/>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cxnSp>
        <p:nvCxnSpPr>
          <p:cNvPr id="48" name="Straight Connector 47">
            <a:extLst>
              <a:ext uri="{FF2B5EF4-FFF2-40B4-BE49-F238E27FC236}">
                <a16:creationId xmlns:a16="http://schemas.microsoft.com/office/drawing/2014/main" id="{40C34988-35F5-4B3E-BC33-1CFFC88E4A7E}"/>
              </a:ext>
            </a:extLst>
          </p:cNvPr>
          <p:cNvCxnSpPr>
            <a:cxnSpLocks/>
          </p:cNvCxnSpPr>
          <p:nvPr/>
        </p:nvCxnSpPr>
        <p:spPr>
          <a:xfrm>
            <a:off x="7952061" y="5183570"/>
            <a:ext cx="3782738" cy="0"/>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9" name="Google Shape;22515;p994">
            <a:extLst>
              <a:ext uri="{FF2B5EF4-FFF2-40B4-BE49-F238E27FC236}">
                <a16:creationId xmlns:a16="http://schemas.microsoft.com/office/drawing/2014/main" id="{FC206A4A-2F5B-4EEB-B665-5BDC19E2839B}"/>
              </a:ext>
            </a:extLst>
          </p:cNvPr>
          <p:cNvSpPr txBox="1"/>
          <p:nvPr/>
        </p:nvSpPr>
        <p:spPr>
          <a:xfrm>
            <a:off x="8169063" y="4832925"/>
            <a:ext cx="3089738" cy="38701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s-CR" sz="1800" b="0" i="0" u="none" strike="noStrike" kern="1200" cap="none" spc="0" normalizeH="0" baseline="0" noProof="0" dirty="0" smtClean="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Sistemas</a:t>
            </a:r>
            <a:endParaRPr kumimoji="0" lang="es-CR" sz="1800" b="0" i="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cxnSp>
        <p:nvCxnSpPr>
          <p:cNvPr id="50" name="Straight Connector 49">
            <a:extLst>
              <a:ext uri="{FF2B5EF4-FFF2-40B4-BE49-F238E27FC236}">
                <a16:creationId xmlns:a16="http://schemas.microsoft.com/office/drawing/2014/main" id="{8F2C6309-8843-47D9-97BC-96D94A78024C}"/>
              </a:ext>
            </a:extLst>
          </p:cNvPr>
          <p:cNvCxnSpPr>
            <a:cxnSpLocks/>
          </p:cNvCxnSpPr>
          <p:nvPr/>
        </p:nvCxnSpPr>
        <p:spPr>
          <a:xfrm>
            <a:off x="7952061" y="4820225"/>
            <a:ext cx="378273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A0D3A69-2525-42A3-B74F-F29174ECE844}"/>
              </a:ext>
            </a:extLst>
          </p:cNvPr>
          <p:cNvSpPr txBox="1"/>
          <p:nvPr/>
        </p:nvSpPr>
        <p:spPr>
          <a:xfrm>
            <a:off x="8065998" y="5262511"/>
            <a:ext cx="3460594" cy="630942"/>
          </a:xfrm>
          <a:prstGeom prst="rect">
            <a:avLst/>
          </a:prstGeom>
          <a:noFill/>
        </p:spPr>
        <p:txBody>
          <a:bodyPr wrap="square" rtlCol="0">
            <a:spAutoFit/>
          </a:bodyPr>
          <a:lstStyle/>
          <a:p>
            <a:pPr marL="173736" marR="0" lvl="0" indent="-173736" algn="l" defTabSz="914400" rtl="0" eaLnBrk="1" fontAlgn="auto" latinLnBrk="0" hangingPunct="1">
              <a:lnSpc>
                <a:spcPct val="100000"/>
              </a:lnSpc>
              <a:spcBef>
                <a:spcPts val="0"/>
              </a:spcBef>
              <a:spcAft>
                <a:spcPts val="300"/>
              </a:spcAft>
              <a:buClrTx/>
              <a:buSzPct val="100000"/>
              <a:buFont typeface="Arial" panose="020B0604020202020204" pitchFamily="34" charset="0"/>
              <a:buChar char="•"/>
              <a:tabLst/>
              <a:defRPr/>
            </a:pPr>
            <a:r>
              <a:rPr kumimoji="0" lang="es-CR" sz="1000" b="0" i="0" u="none" strike="noStrike" kern="1200" cap="none" spc="0" normalizeH="0" baseline="0" noProof="0" dirty="0" smtClean="0">
                <a:ln>
                  <a:noFill/>
                </a:ln>
                <a:solidFill>
                  <a:srgbClr val="000000"/>
                </a:solidFill>
                <a:effectLst/>
                <a:uLnTx/>
                <a:uFillTx/>
                <a:latin typeface="Open Sans"/>
                <a:ea typeface="+mn-ea"/>
                <a:cs typeface="+mn-cs"/>
              </a:rPr>
              <a:t>PPS</a:t>
            </a:r>
          </a:p>
          <a:p>
            <a:pPr marL="173736" marR="0" lvl="0" indent="-173736" algn="l" defTabSz="914400" rtl="0" eaLnBrk="1" fontAlgn="auto" latinLnBrk="0" hangingPunct="1">
              <a:lnSpc>
                <a:spcPct val="100000"/>
              </a:lnSpc>
              <a:spcBef>
                <a:spcPts val="0"/>
              </a:spcBef>
              <a:spcAft>
                <a:spcPts val="300"/>
              </a:spcAft>
              <a:buClrTx/>
              <a:buSzPct val="100000"/>
              <a:buFont typeface="Arial" panose="020B0604020202020204" pitchFamily="34" charset="0"/>
              <a:buChar char="•"/>
              <a:tabLst/>
              <a:defRPr/>
            </a:pPr>
            <a:r>
              <a:rPr kumimoji="0" lang="es-CR" sz="1000" b="0" i="0" u="none" strike="noStrike" kern="1200" cap="none" spc="0" normalizeH="0" baseline="0" noProof="0" dirty="0" smtClean="0">
                <a:ln>
                  <a:noFill/>
                </a:ln>
                <a:solidFill>
                  <a:srgbClr val="000000"/>
                </a:solidFill>
                <a:effectLst/>
                <a:uLnTx/>
                <a:uFillTx/>
                <a:latin typeface="Open Sans"/>
                <a:ea typeface="+mn-ea"/>
                <a:cs typeface="+mn-cs"/>
              </a:rPr>
              <a:t>PolyPM</a:t>
            </a:r>
          </a:p>
          <a:p>
            <a:pPr marL="173736" marR="0" lvl="0" indent="-173736" algn="l" defTabSz="914400" rtl="0" eaLnBrk="1" fontAlgn="auto" latinLnBrk="0" hangingPunct="1">
              <a:lnSpc>
                <a:spcPct val="100000"/>
              </a:lnSpc>
              <a:spcBef>
                <a:spcPts val="0"/>
              </a:spcBef>
              <a:spcAft>
                <a:spcPts val="300"/>
              </a:spcAft>
              <a:buClrTx/>
              <a:buSzPct val="100000"/>
              <a:buFont typeface="Arial" panose="020B0604020202020204" pitchFamily="34" charset="0"/>
              <a:buChar char="•"/>
              <a:tabLst/>
              <a:defRPr/>
            </a:pPr>
            <a:r>
              <a:rPr kumimoji="0" lang="es-CR" sz="1000" b="0" i="0" u="none" strike="noStrike" kern="1200" cap="none" spc="0" normalizeH="0" baseline="0" noProof="0" dirty="0" smtClean="0">
                <a:ln>
                  <a:noFill/>
                </a:ln>
                <a:solidFill>
                  <a:srgbClr val="000000"/>
                </a:solidFill>
                <a:effectLst/>
                <a:uLnTx/>
                <a:uFillTx/>
                <a:latin typeface="Open Sans"/>
                <a:ea typeface="+mn-ea"/>
                <a:cs typeface="+mn-cs"/>
              </a:rPr>
              <a:t>SAP B1</a:t>
            </a:r>
            <a:endParaRPr kumimoji="0" lang="es-CR" sz="1000"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52" name="Group 51">
            <a:extLst>
              <a:ext uri="{FF2B5EF4-FFF2-40B4-BE49-F238E27FC236}">
                <a16:creationId xmlns:a16="http://schemas.microsoft.com/office/drawing/2014/main" id="{0071B262-D970-4EE0-92F4-ADEBC728AA26}"/>
              </a:ext>
            </a:extLst>
          </p:cNvPr>
          <p:cNvGrpSpPr/>
          <p:nvPr/>
        </p:nvGrpSpPr>
        <p:grpSpPr>
          <a:xfrm>
            <a:off x="4603385" y="1985120"/>
            <a:ext cx="3208526" cy="4452570"/>
            <a:chOff x="5346331" y="1676769"/>
            <a:chExt cx="2465579" cy="4452570"/>
          </a:xfrm>
        </p:grpSpPr>
        <p:sp>
          <p:nvSpPr>
            <p:cNvPr id="53" name="Rectangle 52">
              <a:extLst>
                <a:ext uri="{FF2B5EF4-FFF2-40B4-BE49-F238E27FC236}">
                  <a16:creationId xmlns:a16="http://schemas.microsoft.com/office/drawing/2014/main" id="{E41AF3D6-C487-4125-810D-A32FDDC0AD98}"/>
                </a:ext>
              </a:extLst>
            </p:cNvPr>
            <p:cNvSpPr/>
            <p:nvPr/>
          </p:nvSpPr>
          <p:spPr>
            <a:xfrm>
              <a:off x="5346332" y="2439203"/>
              <a:ext cx="2465578" cy="3690136"/>
            </a:xfrm>
            <a:prstGeom prst="rect">
              <a:avLst/>
            </a:prstGeom>
            <a:gradFill flip="none" rotWithShape="1">
              <a:gsLst>
                <a:gs pos="0">
                  <a:srgbClr val="FAFAFA"/>
                </a:gs>
                <a:gs pos="100000">
                  <a:schemeClr val="bg1">
                    <a:lumMod val="95000"/>
                  </a:schemeClr>
                </a:gs>
              </a:gsLst>
              <a:lin ang="5400000" scaled="1"/>
              <a:tileRect/>
            </a:gradFill>
            <a:ln w="508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cxnSp>
          <p:nvCxnSpPr>
            <p:cNvPr id="54" name="Straight Connector 53">
              <a:extLst>
                <a:ext uri="{FF2B5EF4-FFF2-40B4-BE49-F238E27FC236}">
                  <a16:creationId xmlns:a16="http://schemas.microsoft.com/office/drawing/2014/main" id="{12D90447-FFF2-4C89-B32B-6094A2107098}"/>
                </a:ext>
              </a:extLst>
            </p:cNvPr>
            <p:cNvCxnSpPr>
              <a:cxnSpLocks/>
            </p:cNvCxnSpPr>
            <p:nvPr/>
          </p:nvCxnSpPr>
          <p:spPr>
            <a:xfrm>
              <a:off x="5346331" y="2406499"/>
              <a:ext cx="2465579"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Google Shape;22515;p994">
              <a:extLst>
                <a:ext uri="{FF2B5EF4-FFF2-40B4-BE49-F238E27FC236}">
                  <a16:creationId xmlns:a16="http://schemas.microsoft.com/office/drawing/2014/main" id="{79EEA007-963F-4A56-92D4-5B650500D7F1}"/>
                </a:ext>
              </a:extLst>
            </p:cNvPr>
            <p:cNvSpPr txBox="1"/>
            <p:nvPr/>
          </p:nvSpPr>
          <p:spPr>
            <a:xfrm>
              <a:off x="5460267" y="1856942"/>
              <a:ext cx="1990397" cy="53656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Pts val="900"/>
                <a:buFont typeface="Arial"/>
                <a:buNone/>
                <a:tabLst/>
                <a:defRPr/>
              </a:pPr>
              <a:r>
                <a:rPr kumimoji="0" lang="es-CR" sz="1800" b="0" i="0" u="none" strike="noStrike" kern="1200" cap="none" spc="0" normalizeH="0" baseline="0" noProof="0" dirty="0" smtClean="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rPr>
                <a:t>Características</a:t>
              </a:r>
              <a:endParaRPr kumimoji="0" lang="es-CR" sz="1800" b="0" i="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Open Sans"/>
              </a:endParaRPr>
            </a:p>
          </p:txBody>
        </p:sp>
        <p:cxnSp>
          <p:nvCxnSpPr>
            <p:cNvPr id="56" name="Straight Connector 55">
              <a:extLst>
                <a:ext uri="{FF2B5EF4-FFF2-40B4-BE49-F238E27FC236}">
                  <a16:creationId xmlns:a16="http://schemas.microsoft.com/office/drawing/2014/main" id="{571D0B3D-C27E-4205-9380-3AF917043552}"/>
                </a:ext>
              </a:extLst>
            </p:cNvPr>
            <p:cNvCxnSpPr>
              <a:cxnSpLocks/>
            </p:cNvCxnSpPr>
            <p:nvPr/>
          </p:nvCxnSpPr>
          <p:spPr>
            <a:xfrm>
              <a:off x="5346331" y="1676769"/>
              <a:ext cx="24655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D6DB33FC-CCD4-44A6-B417-A2F0B9BB0B24}"/>
              </a:ext>
            </a:extLst>
          </p:cNvPr>
          <p:cNvSpPr txBox="1"/>
          <p:nvPr/>
        </p:nvSpPr>
        <p:spPr>
          <a:xfrm>
            <a:off x="4751653" y="2881233"/>
            <a:ext cx="2915615" cy="2400657"/>
          </a:xfrm>
          <a:prstGeom prst="rect">
            <a:avLst/>
          </a:prstGeom>
          <a:noFill/>
        </p:spPr>
        <p:txBody>
          <a:bodyPr wrap="square" rtlCol="0">
            <a:spAutoFit/>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Permite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reunir separadamente cada uno de los elementos del costo para </a:t>
            </a: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cada orden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de producción, ya sea terminada o en proceso de transformación.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Los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materiales directos y la mano de obra directa se cargan directamente a cada </a:t>
            </a: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orden de producción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los costos indirectos se asignan sobre alguna base de prorrateo</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Permite un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control más analítico de los costos.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El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valor del inventario de producción en un proceso es la suma de </a:t>
            </a: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las cantidades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consignadas en las </a:t>
            </a: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hojas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de costos de órdenes de </a:t>
            </a: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trabajo pendientes </a:t>
            </a:r>
            <a:r>
              <a:rPr kumimoji="0" lang="es-ES" sz="1000" b="0" i="0" u="none" strike="noStrike" kern="1200" cap="none" spc="0" normalizeH="0" baseline="0" noProof="0" dirty="0">
                <a:ln>
                  <a:noFill/>
                </a:ln>
                <a:solidFill>
                  <a:prstClr val="black"/>
                </a:solidFill>
                <a:effectLst/>
                <a:uLnTx/>
                <a:uFillTx/>
                <a:latin typeface="Calibri" panose="020F0502020204030204"/>
                <a:ea typeface="+mn-ea"/>
                <a:cs typeface="+mn-cs"/>
              </a:rPr>
              <a:t>de determinar su manufactura</a:t>
            </a:r>
            <a:r>
              <a:rPr kumimoji="0" lang="es-ES" sz="10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s-CR" sz="1000" b="0" i="0" u="none" strike="noStrike" kern="0" cap="none" spc="0" normalizeH="0" baseline="0" noProof="0" dirty="0">
              <a:ln>
                <a:noFill/>
              </a:ln>
              <a:solidFill>
                <a:srgbClr val="000000"/>
              </a:solidFill>
              <a:effectLst/>
              <a:uLnTx/>
              <a:uFillTx/>
              <a:latin typeface="Calibri" panose="020F0502020204030204"/>
              <a:ea typeface="Tahoma" pitchFamily="34" charset="0"/>
              <a:cs typeface="Arial" panose="020B0604020202020204" pitchFamily="34" charset="0"/>
            </a:endParaRPr>
          </a:p>
        </p:txBody>
      </p:sp>
      <p:cxnSp>
        <p:nvCxnSpPr>
          <p:cNvPr id="59" name="Straight Connector 58">
            <a:extLst>
              <a:ext uri="{FF2B5EF4-FFF2-40B4-BE49-F238E27FC236}">
                <a16:creationId xmlns:a16="http://schemas.microsoft.com/office/drawing/2014/main" id="{5A258D57-65BE-47F9-9B0A-94891BE17152}"/>
              </a:ext>
            </a:extLst>
          </p:cNvPr>
          <p:cNvCxnSpPr>
            <a:cxnSpLocks/>
          </p:cNvCxnSpPr>
          <p:nvPr/>
        </p:nvCxnSpPr>
        <p:spPr>
          <a:xfrm>
            <a:off x="7952061" y="6437690"/>
            <a:ext cx="378273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0DE1555-2310-43FC-8FED-F43904995F81}"/>
              </a:ext>
            </a:extLst>
          </p:cNvPr>
          <p:cNvCxnSpPr>
            <a:cxnSpLocks/>
          </p:cNvCxnSpPr>
          <p:nvPr/>
        </p:nvCxnSpPr>
        <p:spPr>
          <a:xfrm>
            <a:off x="5346331" y="6437690"/>
            <a:ext cx="2465579"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22178A8-CAFD-49A2-95CD-967DFE10E4A7}"/>
              </a:ext>
            </a:extLst>
          </p:cNvPr>
          <p:cNvCxnSpPr>
            <a:cxnSpLocks/>
          </p:cNvCxnSpPr>
          <p:nvPr/>
        </p:nvCxnSpPr>
        <p:spPr>
          <a:xfrm>
            <a:off x="458107" y="6437690"/>
            <a:ext cx="473478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7" name="Text Placeholder 2">
            <a:extLst>
              <a:ext uri="{FF2B5EF4-FFF2-40B4-BE49-F238E27FC236}">
                <a16:creationId xmlns:a16="http://schemas.microsoft.com/office/drawing/2014/main" id="{A3E22C0E-4994-4110-8F19-D3AB0E4E68E2}"/>
              </a:ext>
            </a:extLst>
          </p:cNvPr>
          <p:cNvSpPr txBox="1">
            <a:spLocks/>
          </p:cNvSpPr>
          <p:nvPr/>
        </p:nvSpPr>
        <p:spPr>
          <a:xfrm>
            <a:off x="914970" y="466344"/>
            <a:ext cx="465682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s-CR" sz="900" b="1" i="0" u="none" strike="noStrike" kern="0" cap="all" spc="250" normalizeH="0" baseline="0" noProof="0" dirty="0" smtClean="0">
                <a:ln>
                  <a:noFill/>
                </a:ln>
                <a:solidFill>
                  <a:srgbClr val="787878">
                    <a:lumMod val="60000"/>
                    <a:lumOff val="40000"/>
                  </a:srgbClr>
                </a:solidFill>
                <a:effectLst/>
                <a:uLnTx/>
                <a:uFillTx/>
                <a:latin typeface="Open Sans"/>
              </a:rPr>
              <a:t>Recomendaciones de Mejora –</a:t>
            </a:r>
            <a:r>
              <a:rPr kumimoji="0" lang="es-CR" sz="900" b="1" i="0" u="none" strike="noStrike" kern="0" cap="all" spc="250" normalizeH="0" noProof="0" dirty="0" smtClean="0">
                <a:ln>
                  <a:noFill/>
                </a:ln>
                <a:solidFill>
                  <a:srgbClr val="787878">
                    <a:lumMod val="60000"/>
                    <a:lumOff val="40000"/>
                  </a:srgbClr>
                </a:solidFill>
                <a:effectLst/>
                <a:uLnTx/>
                <a:uFillTx/>
                <a:latin typeface="Open Sans"/>
              </a:rPr>
              <a:t> Mejores Prácticas</a:t>
            </a:r>
            <a:endParaRPr kumimoji="0" lang="es-CR" sz="900" b="1" i="0" u="none" strike="noStrike" kern="0" cap="all" spc="250" normalizeH="0" baseline="0" noProof="0" dirty="0">
              <a:ln>
                <a:noFill/>
              </a:ln>
              <a:solidFill>
                <a:srgbClr val="787878">
                  <a:lumMod val="60000"/>
                  <a:lumOff val="40000"/>
                </a:srgbClr>
              </a:solidFill>
              <a:effectLst/>
              <a:uLnTx/>
              <a:uFillTx/>
              <a:latin typeface="Open Sans"/>
            </a:endParaRPr>
          </a:p>
        </p:txBody>
      </p:sp>
    </p:spTree>
    <p:extLst>
      <p:ext uri="{BB962C8B-B14F-4D97-AF65-F5344CB8AC3E}">
        <p14:creationId xmlns:p14="http://schemas.microsoft.com/office/powerpoint/2010/main" val="2862707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FB83E42-5D4E-4566-B887-1553F705FE73}"/>
              </a:ext>
            </a:extLst>
          </p:cNvPr>
          <p:cNvSpPr/>
          <p:nvPr/>
        </p:nvSpPr>
        <p:spPr>
          <a:xfrm>
            <a:off x="3742998" y="1753983"/>
            <a:ext cx="1828800" cy="3779953"/>
          </a:xfrm>
          <a:prstGeom prst="rect">
            <a:avLst/>
          </a:prstGeom>
          <a:no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2.Mano de Obra Directa de Producción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51" name="Rectangle 50">
            <a:extLst>
              <a:ext uri="{FF2B5EF4-FFF2-40B4-BE49-F238E27FC236}">
                <a16:creationId xmlns:a16="http://schemas.microsoft.com/office/drawing/2014/main" id="{BFB83E42-5D4E-4566-B887-1553F705FE73}"/>
              </a:ext>
            </a:extLst>
          </p:cNvPr>
          <p:cNvSpPr/>
          <p:nvPr/>
        </p:nvSpPr>
        <p:spPr>
          <a:xfrm>
            <a:off x="8915492" y="1753983"/>
            <a:ext cx="1828800" cy="3779952"/>
          </a:xfrm>
          <a:prstGeom prst="rect">
            <a:avLst/>
          </a:prstGeom>
          <a:ln w="28575">
            <a:solidFill>
              <a:schemeClr val="bg1">
                <a:lumMod val="75000"/>
              </a:schemeClr>
            </a:solidFill>
          </a:ln>
        </p:spPr>
        <p:style>
          <a:lnRef idx="2">
            <a:schemeClr val="accent2"/>
          </a:lnRef>
          <a:fillRef idx="1">
            <a:schemeClr val="lt1"/>
          </a:fillRef>
          <a:effectRef idx="0">
            <a:schemeClr val="accent2"/>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Costo Unitario del Producto</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39" name="Rectangle 38">
            <a:extLst>
              <a:ext uri="{FF2B5EF4-FFF2-40B4-BE49-F238E27FC236}">
                <a16:creationId xmlns:a16="http://schemas.microsoft.com/office/drawing/2014/main" id="{BFB83E42-5D4E-4566-B887-1553F705FE73}"/>
              </a:ext>
            </a:extLst>
          </p:cNvPr>
          <p:cNvSpPr/>
          <p:nvPr/>
        </p:nvSpPr>
        <p:spPr>
          <a:xfrm>
            <a:off x="6269702" y="1753983"/>
            <a:ext cx="1828800" cy="3779954"/>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3.Costos </a:t>
            </a:r>
            <a:r>
              <a:rPr lang="es-CR" sz="1200" b="1" spc="300" dirty="0">
                <a:solidFill>
                  <a:srgbClr val="000000"/>
                </a:solidFill>
                <a:latin typeface="Open Sans"/>
                <a:ea typeface="Verdana" panose="020B0604030504040204" pitchFamily="34" charset="0"/>
                <a:cs typeface="Verdana" panose="020B0604030504040204" pitchFamily="34" charset="0"/>
              </a:rPr>
              <a:t>I</a:t>
            </a:r>
            <a:r>
              <a:rPr kumimoji="0" lang="es-CR" sz="1200" b="1" i="0" u="none" strike="noStrike" kern="1200" cap="none" spc="300" normalizeH="0" baseline="0" noProof="0" dirty="0" err="1" smtClean="0">
                <a:ln>
                  <a:noFill/>
                </a:ln>
                <a:solidFill>
                  <a:srgbClr val="000000"/>
                </a:solidFill>
                <a:effectLst/>
                <a:uLnTx/>
                <a:uFillTx/>
                <a:latin typeface="Open Sans"/>
                <a:ea typeface="Verdana" panose="020B0604030504040204" pitchFamily="34" charset="0"/>
                <a:cs typeface="Verdana" panose="020B0604030504040204" pitchFamily="34" charset="0"/>
              </a:rPr>
              <a:t>ndirectos</a:t>
            </a:r>
            <a:r>
              <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 de Producción</a:t>
            </a:r>
          </a:p>
        </p:txBody>
      </p:sp>
      <p:graphicFrame>
        <p:nvGraphicFramePr>
          <p:cNvPr id="4" name="Object 3" hidden="1">
            <a:extLst>
              <a:ext uri="{FF2B5EF4-FFF2-40B4-BE49-F238E27FC236}">
                <a16:creationId xmlns:a16="http://schemas.microsoft.com/office/drawing/2014/main" id="{DDEA966C-8478-4BD1-BB85-2397C03308C6}"/>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204" name="think-cell Slide" r:id="rId6" imgW="415" imgH="416" progId="TCLayout.ActiveDocument.1">
                  <p:embed/>
                </p:oleObj>
              </mc:Choice>
              <mc:Fallback>
                <p:oleObj name="think-cell Slide" r:id="rId6" imgW="415" imgH="416" progId="TCLayout.ActiveDocument.1">
                  <p:embed/>
                  <p:pic>
                    <p:nvPicPr>
                      <p:cNvPr id="4" name="Object 3" hidden="1">
                        <a:extLst>
                          <a:ext uri="{FF2B5EF4-FFF2-40B4-BE49-F238E27FC236}">
                            <a16:creationId xmlns:a16="http://schemas.microsoft.com/office/drawing/2014/main" id="{DDEA966C-8478-4BD1-BB85-2397C03308C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B5C131C-1B5A-4291-9DF1-4F6C512ACFDE}"/>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hronicle Display Black" pitchFamily="50" charset="0"/>
              <a:ea typeface="+mn-ea"/>
              <a:cs typeface="+mn-cs"/>
              <a:sym typeface="Chronicle Display Black" pitchFamily="50" charset="0"/>
            </a:endParaRPr>
          </a:p>
        </p:txBody>
      </p:sp>
      <p:sp>
        <p:nvSpPr>
          <p:cNvPr id="2" name="Title 1">
            <a:extLst>
              <a:ext uri="{FF2B5EF4-FFF2-40B4-BE49-F238E27FC236}">
                <a16:creationId xmlns:a16="http://schemas.microsoft.com/office/drawing/2014/main" id="{88DE5B04-A0E1-4FB9-BEE8-6F8FB43FE0C7}"/>
              </a:ext>
            </a:extLst>
          </p:cNvPr>
          <p:cNvSpPr>
            <a:spLocks noGrp="1"/>
          </p:cNvSpPr>
          <p:nvPr>
            <p:ph type="title"/>
          </p:nvPr>
        </p:nvSpPr>
        <p:spPr>
          <a:xfrm>
            <a:off x="914400" y="694944"/>
            <a:ext cx="11182350" cy="594360"/>
          </a:xfrm>
        </p:spPr>
        <p:txBody>
          <a:bodyPr/>
          <a:lstStyle/>
          <a:p>
            <a:r>
              <a:rPr lang="es-CR" dirty="0" smtClean="0">
                <a:latin typeface="Chronicle Display Black"/>
              </a:rPr>
              <a:t>Asignación más precisa de los costos de producción</a:t>
            </a:r>
            <a:endParaRPr lang="es-CR" dirty="0">
              <a:latin typeface="Chronicle Display Black"/>
            </a:endParaRPr>
          </a:p>
        </p:txBody>
      </p:sp>
      <p:sp>
        <p:nvSpPr>
          <p:cNvPr id="160" name="Rectangle 159">
            <a:extLst>
              <a:ext uri="{FF2B5EF4-FFF2-40B4-BE49-F238E27FC236}">
                <a16:creationId xmlns:a16="http://schemas.microsoft.com/office/drawing/2014/main" id="{F3CC1E21-C752-48A9-89F0-A8993097EE13}"/>
              </a:ext>
            </a:extLst>
          </p:cNvPr>
          <p:cNvSpPr/>
          <p:nvPr/>
        </p:nvSpPr>
        <p:spPr>
          <a:xfrm>
            <a:off x="1298465" y="1753983"/>
            <a:ext cx="1828800" cy="3779954"/>
          </a:xfrm>
          <a:prstGeom prst="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R="0" lvl="0" algn="ctr" defTabSz="914400" rtl="0" eaLnBrk="1" fontAlgn="auto" latinLnBrk="0" hangingPunct="1">
              <a:lnSpc>
                <a:spcPct val="100000"/>
              </a:lnSpc>
              <a:spcBef>
                <a:spcPts val="0"/>
              </a:spcBef>
              <a:spcAft>
                <a:spcPts val="0"/>
              </a:spcAft>
              <a:buClrTx/>
              <a:buSzTx/>
              <a:tabLst/>
              <a:defRPr/>
            </a:pPr>
            <a:r>
              <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1.Materiales Directos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54" name="Rectangle 253">
            <a:extLst>
              <a:ext uri="{FF2B5EF4-FFF2-40B4-BE49-F238E27FC236}">
                <a16:creationId xmlns:a16="http://schemas.microsoft.com/office/drawing/2014/main" id="{0680DD85-BFC3-44A5-8CC6-6737F3201052}"/>
              </a:ext>
            </a:extLst>
          </p:cNvPr>
          <p:cNvSpPr/>
          <p:nvPr/>
        </p:nvSpPr>
        <p:spPr>
          <a:xfrm>
            <a:off x="1018733" y="1918540"/>
            <a:ext cx="10066180" cy="503733"/>
          </a:xfrm>
          <a:prstGeom prst="rect">
            <a:avLst/>
          </a:prstGeom>
          <a:solidFill>
            <a:schemeClr val="bg1"/>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18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Elementos de Costo</a:t>
            </a:r>
            <a:endParaRPr kumimoji="0" lang="es-CR" sz="1000" b="0" i="0" u="none" strike="noStrike" kern="1200" cap="none" spc="30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grpSp>
        <p:nvGrpSpPr>
          <p:cNvPr id="255" name="Group 614">
            <a:extLst>
              <a:ext uri="{FF2B5EF4-FFF2-40B4-BE49-F238E27FC236}">
                <a16:creationId xmlns:a16="http://schemas.microsoft.com/office/drawing/2014/main" id="{BDA6A540-CBA4-4B12-8402-76C637D9B3DF}"/>
              </a:ext>
            </a:extLst>
          </p:cNvPr>
          <p:cNvGrpSpPr>
            <a:grpSpLocks noChangeAspect="1"/>
          </p:cNvGrpSpPr>
          <p:nvPr/>
        </p:nvGrpSpPr>
        <p:grpSpPr bwMode="auto">
          <a:xfrm>
            <a:off x="9486992" y="2521277"/>
            <a:ext cx="685800" cy="731349"/>
            <a:chOff x="3780" y="2658"/>
            <a:chExt cx="340" cy="340"/>
          </a:xfrm>
          <a:solidFill>
            <a:schemeClr val="tx1"/>
          </a:solidFill>
        </p:grpSpPr>
        <p:sp>
          <p:nvSpPr>
            <p:cNvPr id="256" name="Freeform 615">
              <a:extLst>
                <a:ext uri="{FF2B5EF4-FFF2-40B4-BE49-F238E27FC236}">
                  <a16:creationId xmlns:a16="http://schemas.microsoft.com/office/drawing/2014/main" id="{40C41AE3-46D4-42AC-BB88-7F6211B71279}"/>
                </a:ext>
              </a:extLst>
            </p:cNvPr>
            <p:cNvSpPr>
              <a:spLocks/>
            </p:cNvSpPr>
            <p:nvPr/>
          </p:nvSpPr>
          <p:spPr bwMode="auto">
            <a:xfrm>
              <a:off x="3858" y="2799"/>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57" name="Freeform 616">
              <a:extLst>
                <a:ext uri="{FF2B5EF4-FFF2-40B4-BE49-F238E27FC236}">
                  <a16:creationId xmlns:a16="http://schemas.microsoft.com/office/drawing/2014/main" id="{84DF2520-98B8-424C-8305-DDD40BB55343}"/>
                </a:ext>
              </a:extLst>
            </p:cNvPr>
            <p:cNvSpPr>
              <a:spLocks/>
            </p:cNvSpPr>
            <p:nvPr/>
          </p:nvSpPr>
          <p:spPr bwMode="auto">
            <a:xfrm>
              <a:off x="3858" y="2757"/>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58" name="Freeform 617">
              <a:extLst>
                <a:ext uri="{FF2B5EF4-FFF2-40B4-BE49-F238E27FC236}">
                  <a16:creationId xmlns:a16="http://schemas.microsoft.com/office/drawing/2014/main" id="{6EB497FB-2A80-44A5-850D-1A7C729357BA}"/>
                </a:ext>
              </a:extLst>
            </p:cNvPr>
            <p:cNvSpPr>
              <a:spLocks/>
            </p:cNvSpPr>
            <p:nvPr/>
          </p:nvSpPr>
          <p:spPr bwMode="auto">
            <a:xfrm>
              <a:off x="3858" y="2842"/>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59" name="Freeform 618">
              <a:extLst>
                <a:ext uri="{FF2B5EF4-FFF2-40B4-BE49-F238E27FC236}">
                  <a16:creationId xmlns:a16="http://schemas.microsoft.com/office/drawing/2014/main" id="{E923B299-5355-4828-AF10-79C5929F5B30}"/>
                </a:ext>
              </a:extLst>
            </p:cNvPr>
            <p:cNvSpPr>
              <a:spLocks/>
            </p:cNvSpPr>
            <p:nvPr/>
          </p:nvSpPr>
          <p:spPr bwMode="auto">
            <a:xfrm>
              <a:off x="3907" y="2799"/>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60" name="Freeform 619">
              <a:extLst>
                <a:ext uri="{FF2B5EF4-FFF2-40B4-BE49-F238E27FC236}">
                  <a16:creationId xmlns:a16="http://schemas.microsoft.com/office/drawing/2014/main" id="{601266F9-7883-48C7-B708-999FAC09F269}"/>
                </a:ext>
              </a:extLst>
            </p:cNvPr>
            <p:cNvSpPr>
              <a:spLocks/>
            </p:cNvSpPr>
            <p:nvPr/>
          </p:nvSpPr>
          <p:spPr bwMode="auto">
            <a:xfrm>
              <a:off x="3907" y="2757"/>
              <a:ext cx="135" cy="14"/>
            </a:xfrm>
            <a:custGeom>
              <a:avLst/>
              <a:gdLst>
                <a:gd name="T0" fmla="*/ 10 w 202"/>
                <a:gd name="T1" fmla="*/ 21 h 21"/>
                <a:gd name="T2" fmla="*/ 192 w 202"/>
                <a:gd name="T3" fmla="*/ 21 h 21"/>
                <a:gd name="T4" fmla="*/ 202 w 202"/>
                <a:gd name="T5" fmla="*/ 11 h 21"/>
                <a:gd name="T6" fmla="*/ 192 w 202"/>
                <a:gd name="T7" fmla="*/ 0 h 21"/>
                <a:gd name="T8" fmla="*/ 10 w 202"/>
                <a:gd name="T9" fmla="*/ 0 h 21"/>
                <a:gd name="T10" fmla="*/ 0 w 202"/>
                <a:gd name="T11" fmla="*/ 11 h 21"/>
                <a:gd name="T12" fmla="*/ 10 w 202"/>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0" y="21"/>
                  </a:moveTo>
                  <a:cubicBezTo>
                    <a:pt x="192" y="21"/>
                    <a:pt x="192" y="21"/>
                    <a:pt x="192" y="21"/>
                  </a:cubicBezTo>
                  <a:cubicBezTo>
                    <a:pt x="198" y="21"/>
                    <a:pt x="202" y="17"/>
                    <a:pt x="202" y="11"/>
                  </a:cubicBezTo>
                  <a:cubicBezTo>
                    <a:pt x="202" y="5"/>
                    <a:pt x="198" y="0"/>
                    <a:pt x="192" y="0"/>
                  </a:cubicBezTo>
                  <a:cubicBezTo>
                    <a:pt x="10" y="0"/>
                    <a:pt x="10" y="0"/>
                    <a:pt x="10" y="0"/>
                  </a:cubicBezTo>
                  <a:cubicBezTo>
                    <a:pt x="4" y="0"/>
                    <a:pt x="0" y="5"/>
                    <a:pt x="0" y="11"/>
                  </a:cubicBezTo>
                  <a:cubicBezTo>
                    <a:pt x="0" y="17"/>
                    <a:pt x="4" y="21"/>
                    <a:pt x="10" y="21"/>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61" name="Freeform 620">
              <a:extLst>
                <a:ext uri="{FF2B5EF4-FFF2-40B4-BE49-F238E27FC236}">
                  <a16:creationId xmlns:a16="http://schemas.microsoft.com/office/drawing/2014/main" id="{33D68BBF-4BA7-4113-83AC-0F04B53E7F10}"/>
                </a:ext>
              </a:extLst>
            </p:cNvPr>
            <p:cNvSpPr>
              <a:spLocks/>
            </p:cNvSpPr>
            <p:nvPr/>
          </p:nvSpPr>
          <p:spPr bwMode="auto">
            <a:xfrm>
              <a:off x="3907" y="2842"/>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62" name="Freeform 621">
              <a:extLst>
                <a:ext uri="{FF2B5EF4-FFF2-40B4-BE49-F238E27FC236}">
                  <a16:creationId xmlns:a16="http://schemas.microsoft.com/office/drawing/2014/main" id="{C27E2199-3467-41CD-8F43-E5A95CAB7223}"/>
                </a:ext>
              </a:extLst>
            </p:cNvPr>
            <p:cNvSpPr>
              <a:spLocks/>
            </p:cNvSpPr>
            <p:nvPr/>
          </p:nvSpPr>
          <p:spPr bwMode="auto">
            <a:xfrm>
              <a:off x="3858" y="2884"/>
              <a:ext cx="28" cy="14"/>
            </a:xfrm>
            <a:custGeom>
              <a:avLst/>
              <a:gdLst>
                <a:gd name="T0" fmla="*/ 32 w 43"/>
                <a:gd name="T1" fmla="*/ 0 h 21"/>
                <a:gd name="T2" fmla="*/ 11 w 43"/>
                <a:gd name="T3" fmla="*/ 0 h 21"/>
                <a:gd name="T4" fmla="*/ 0 w 43"/>
                <a:gd name="T5" fmla="*/ 11 h 21"/>
                <a:gd name="T6" fmla="*/ 11 w 43"/>
                <a:gd name="T7" fmla="*/ 21 h 21"/>
                <a:gd name="T8" fmla="*/ 32 w 43"/>
                <a:gd name="T9" fmla="*/ 21 h 21"/>
                <a:gd name="T10" fmla="*/ 43 w 43"/>
                <a:gd name="T11" fmla="*/ 11 h 21"/>
                <a:gd name="T12" fmla="*/ 32 w 43"/>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43" h="21">
                  <a:moveTo>
                    <a:pt x="32" y="0"/>
                  </a:moveTo>
                  <a:cubicBezTo>
                    <a:pt x="11" y="0"/>
                    <a:pt x="11" y="0"/>
                    <a:pt x="11" y="0"/>
                  </a:cubicBezTo>
                  <a:cubicBezTo>
                    <a:pt x="5" y="0"/>
                    <a:pt x="0" y="5"/>
                    <a:pt x="0" y="11"/>
                  </a:cubicBezTo>
                  <a:cubicBezTo>
                    <a:pt x="0" y="17"/>
                    <a:pt x="5" y="21"/>
                    <a:pt x="11" y="21"/>
                  </a:cubicBezTo>
                  <a:cubicBezTo>
                    <a:pt x="32" y="21"/>
                    <a:pt x="32" y="21"/>
                    <a:pt x="32" y="21"/>
                  </a:cubicBezTo>
                  <a:cubicBezTo>
                    <a:pt x="38" y="21"/>
                    <a:pt x="43" y="17"/>
                    <a:pt x="43" y="11"/>
                  </a:cubicBezTo>
                  <a:cubicBezTo>
                    <a:pt x="43" y="5"/>
                    <a:pt x="38" y="0"/>
                    <a:pt x="3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63" name="Freeform 622">
              <a:extLst>
                <a:ext uri="{FF2B5EF4-FFF2-40B4-BE49-F238E27FC236}">
                  <a16:creationId xmlns:a16="http://schemas.microsoft.com/office/drawing/2014/main" id="{7BF969B5-8139-4043-A9FA-4A51F3C01275}"/>
                </a:ext>
              </a:extLst>
            </p:cNvPr>
            <p:cNvSpPr>
              <a:spLocks/>
            </p:cNvSpPr>
            <p:nvPr/>
          </p:nvSpPr>
          <p:spPr bwMode="auto">
            <a:xfrm>
              <a:off x="3907" y="2884"/>
              <a:ext cx="135" cy="14"/>
            </a:xfrm>
            <a:custGeom>
              <a:avLst/>
              <a:gdLst>
                <a:gd name="T0" fmla="*/ 192 w 202"/>
                <a:gd name="T1" fmla="*/ 0 h 21"/>
                <a:gd name="T2" fmla="*/ 10 w 202"/>
                <a:gd name="T3" fmla="*/ 0 h 21"/>
                <a:gd name="T4" fmla="*/ 0 w 202"/>
                <a:gd name="T5" fmla="*/ 11 h 21"/>
                <a:gd name="T6" fmla="*/ 10 w 202"/>
                <a:gd name="T7" fmla="*/ 21 h 21"/>
                <a:gd name="T8" fmla="*/ 192 w 202"/>
                <a:gd name="T9" fmla="*/ 21 h 21"/>
                <a:gd name="T10" fmla="*/ 202 w 202"/>
                <a:gd name="T11" fmla="*/ 11 h 21"/>
                <a:gd name="T12" fmla="*/ 192 w 202"/>
                <a:gd name="T13" fmla="*/ 0 h 21"/>
              </a:gdLst>
              <a:ahLst/>
              <a:cxnLst>
                <a:cxn ang="0">
                  <a:pos x="T0" y="T1"/>
                </a:cxn>
                <a:cxn ang="0">
                  <a:pos x="T2" y="T3"/>
                </a:cxn>
                <a:cxn ang="0">
                  <a:pos x="T4" y="T5"/>
                </a:cxn>
                <a:cxn ang="0">
                  <a:pos x="T6" y="T7"/>
                </a:cxn>
                <a:cxn ang="0">
                  <a:pos x="T8" y="T9"/>
                </a:cxn>
                <a:cxn ang="0">
                  <a:pos x="T10" y="T11"/>
                </a:cxn>
                <a:cxn ang="0">
                  <a:pos x="T12" y="T13"/>
                </a:cxn>
              </a:cxnLst>
              <a:rect l="0" t="0" r="r" b="b"/>
              <a:pathLst>
                <a:path w="202" h="21">
                  <a:moveTo>
                    <a:pt x="192" y="0"/>
                  </a:moveTo>
                  <a:cubicBezTo>
                    <a:pt x="10" y="0"/>
                    <a:pt x="10" y="0"/>
                    <a:pt x="10" y="0"/>
                  </a:cubicBezTo>
                  <a:cubicBezTo>
                    <a:pt x="4" y="0"/>
                    <a:pt x="0" y="5"/>
                    <a:pt x="0" y="11"/>
                  </a:cubicBezTo>
                  <a:cubicBezTo>
                    <a:pt x="0" y="17"/>
                    <a:pt x="4" y="21"/>
                    <a:pt x="10" y="21"/>
                  </a:cubicBezTo>
                  <a:cubicBezTo>
                    <a:pt x="192" y="21"/>
                    <a:pt x="192" y="21"/>
                    <a:pt x="192" y="21"/>
                  </a:cubicBezTo>
                  <a:cubicBezTo>
                    <a:pt x="198" y="21"/>
                    <a:pt x="202" y="17"/>
                    <a:pt x="202" y="11"/>
                  </a:cubicBezTo>
                  <a:cubicBezTo>
                    <a:pt x="202" y="5"/>
                    <a:pt x="198" y="0"/>
                    <a:pt x="192"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264" name="Freeform 623">
              <a:extLst>
                <a:ext uri="{FF2B5EF4-FFF2-40B4-BE49-F238E27FC236}">
                  <a16:creationId xmlns:a16="http://schemas.microsoft.com/office/drawing/2014/main" id="{4EC98F90-A936-4EDF-A060-53D6B3B117ED}"/>
                </a:ext>
              </a:extLst>
            </p:cNvPr>
            <p:cNvSpPr>
              <a:spLocks noEditPoints="1"/>
            </p:cNvSpPr>
            <p:nvPr/>
          </p:nvSpPr>
          <p:spPr bwMode="auto">
            <a:xfrm>
              <a:off x="3780" y="265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solidFill>
                <a:schemeClr val="tx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grpSp>
      <p:grpSp>
        <p:nvGrpSpPr>
          <p:cNvPr id="40" name="Group 39"/>
          <p:cNvGrpSpPr/>
          <p:nvPr/>
        </p:nvGrpSpPr>
        <p:grpSpPr>
          <a:xfrm>
            <a:off x="4437482" y="2756711"/>
            <a:ext cx="439831" cy="464561"/>
            <a:chOff x="3351213" y="1782763"/>
            <a:chExt cx="498475" cy="493712"/>
          </a:xfrm>
        </p:grpSpPr>
        <p:sp>
          <p:nvSpPr>
            <p:cNvPr id="41" name="Freeform 186"/>
            <p:cNvSpPr>
              <a:spLocks noEditPoints="1"/>
            </p:cNvSpPr>
            <p:nvPr/>
          </p:nvSpPr>
          <p:spPr bwMode="auto">
            <a:xfrm>
              <a:off x="3475038" y="1782763"/>
              <a:ext cx="247650" cy="312737"/>
            </a:xfrm>
            <a:custGeom>
              <a:avLst/>
              <a:gdLst>
                <a:gd name="T0" fmla="*/ 10 w 119"/>
                <a:gd name="T1" fmla="*/ 100 h 151"/>
                <a:gd name="T2" fmla="*/ 60 w 119"/>
                <a:gd name="T3" fmla="*/ 151 h 151"/>
                <a:gd name="T4" fmla="*/ 109 w 119"/>
                <a:gd name="T5" fmla="*/ 100 h 151"/>
                <a:gd name="T6" fmla="*/ 119 w 119"/>
                <a:gd name="T7" fmla="*/ 87 h 151"/>
                <a:gd name="T8" fmla="*/ 114 w 119"/>
                <a:gd name="T9" fmla="*/ 76 h 151"/>
                <a:gd name="T10" fmla="*/ 116 w 119"/>
                <a:gd name="T11" fmla="*/ 60 h 151"/>
                <a:gd name="T12" fmla="*/ 60 w 119"/>
                <a:gd name="T13" fmla="*/ 0 h 151"/>
                <a:gd name="T14" fmla="*/ 3 w 119"/>
                <a:gd name="T15" fmla="*/ 60 h 151"/>
                <a:gd name="T16" fmla="*/ 5 w 119"/>
                <a:gd name="T17" fmla="*/ 76 h 151"/>
                <a:gd name="T18" fmla="*/ 0 w 119"/>
                <a:gd name="T19" fmla="*/ 87 h 151"/>
                <a:gd name="T20" fmla="*/ 10 w 119"/>
                <a:gd name="T21" fmla="*/ 100 h 151"/>
                <a:gd name="T22" fmla="*/ 12 w 119"/>
                <a:gd name="T23" fmla="*/ 82 h 151"/>
                <a:gd name="T24" fmla="*/ 15 w 119"/>
                <a:gd name="T25" fmla="*/ 76 h 151"/>
                <a:gd name="T26" fmla="*/ 12 w 119"/>
                <a:gd name="T27" fmla="*/ 60 h 151"/>
                <a:gd name="T28" fmla="*/ 60 w 119"/>
                <a:gd name="T29" fmla="*/ 10 h 151"/>
                <a:gd name="T30" fmla="*/ 107 w 119"/>
                <a:gd name="T31" fmla="*/ 60 h 151"/>
                <a:gd name="T32" fmla="*/ 104 w 119"/>
                <a:gd name="T33" fmla="*/ 76 h 151"/>
                <a:gd name="T34" fmla="*/ 107 w 119"/>
                <a:gd name="T35" fmla="*/ 82 h 151"/>
                <a:gd name="T36" fmla="*/ 109 w 119"/>
                <a:gd name="T37" fmla="*/ 87 h 151"/>
                <a:gd name="T38" fmla="*/ 105 w 119"/>
                <a:gd name="T39" fmla="*/ 91 h 151"/>
                <a:gd name="T40" fmla="*/ 105 w 119"/>
                <a:gd name="T41" fmla="*/ 91 h 151"/>
                <a:gd name="T42" fmla="*/ 100 w 119"/>
                <a:gd name="T43" fmla="*/ 96 h 151"/>
                <a:gd name="T44" fmla="*/ 60 w 119"/>
                <a:gd name="T45" fmla="*/ 141 h 151"/>
                <a:gd name="T46" fmla="*/ 19 w 119"/>
                <a:gd name="T47" fmla="*/ 96 h 151"/>
                <a:gd name="T48" fmla="*/ 14 w 119"/>
                <a:gd name="T49" fmla="*/ 91 h 151"/>
                <a:gd name="T50" fmla="*/ 10 w 119"/>
                <a:gd name="T51" fmla="*/ 87 h 151"/>
                <a:gd name="T52" fmla="*/ 12 w 119"/>
                <a:gd name="T53" fmla="*/ 8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9" h="151">
                  <a:moveTo>
                    <a:pt x="10" y="100"/>
                  </a:moveTo>
                  <a:cubicBezTo>
                    <a:pt x="13" y="125"/>
                    <a:pt x="33" y="151"/>
                    <a:pt x="60" y="151"/>
                  </a:cubicBezTo>
                  <a:cubicBezTo>
                    <a:pt x="86" y="151"/>
                    <a:pt x="106" y="125"/>
                    <a:pt x="109" y="100"/>
                  </a:cubicBezTo>
                  <a:cubicBezTo>
                    <a:pt x="115" y="98"/>
                    <a:pt x="119" y="93"/>
                    <a:pt x="119" y="87"/>
                  </a:cubicBezTo>
                  <a:cubicBezTo>
                    <a:pt x="119" y="82"/>
                    <a:pt x="117" y="79"/>
                    <a:pt x="114" y="76"/>
                  </a:cubicBezTo>
                  <a:cubicBezTo>
                    <a:pt x="116" y="71"/>
                    <a:pt x="116" y="65"/>
                    <a:pt x="116" y="60"/>
                  </a:cubicBezTo>
                  <a:cubicBezTo>
                    <a:pt x="116" y="27"/>
                    <a:pt x="91" y="0"/>
                    <a:pt x="60" y="0"/>
                  </a:cubicBezTo>
                  <a:cubicBezTo>
                    <a:pt x="28" y="0"/>
                    <a:pt x="3" y="27"/>
                    <a:pt x="3" y="60"/>
                  </a:cubicBezTo>
                  <a:cubicBezTo>
                    <a:pt x="3" y="65"/>
                    <a:pt x="3" y="71"/>
                    <a:pt x="5" y="76"/>
                  </a:cubicBezTo>
                  <a:cubicBezTo>
                    <a:pt x="2" y="79"/>
                    <a:pt x="0" y="82"/>
                    <a:pt x="0" y="87"/>
                  </a:cubicBezTo>
                  <a:cubicBezTo>
                    <a:pt x="0" y="93"/>
                    <a:pt x="4" y="98"/>
                    <a:pt x="10" y="100"/>
                  </a:cubicBezTo>
                  <a:close/>
                  <a:moveTo>
                    <a:pt x="12" y="82"/>
                  </a:moveTo>
                  <a:cubicBezTo>
                    <a:pt x="15" y="81"/>
                    <a:pt x="16" y="79"/>
                    <a:pt x="15" y="76"/>
                  </a:cubicBezTo>
                  <a:cubicBezTo>
                    <a:pt x="13" y="71"/>
                    <a:pt x="12" y="66"/>
                    <a:pt x="12" y="60"/>
                  </a:cubicBezTo>
                  <a:cubicBezTo>
                    <a:pt x="12" y="32"/>
                    <a:pt x="34" y="10"/>
                    <a:pt x="60" y="10"/>
                  </a:cubicBezTo>
                  <a:cubicBezTo>
                    <a:pt x="85" y="10"/>
                    <a:pt x="107" y="32"/>
                    <a:pt x="107" y="60"/>
                  </a:cubicBezTo>
                  <a:cubicBezTo>
                    <a:pt x="107" y="66"/>
                    <a:pt x="106" y="71"/>
                    <a:pt x="104" y="76"/>
                  </a:cubicBezTo>
                  <a:cubicBezTo>
                    <a:pt x="103" y="79"/>
                    <a:pt x="104" y="81"/>
                    <a:pt x="107" y="82"/>
                  </a:cubicBezTo>
                  <a:cubicBezTo>
                    <a:pt x="108" y="83"/>
                    <a:pt x="109" y="85"/>
                    <a:pt x="109" y="87"/>
                  </a:cubicBezTo>
                  <a:cubicBezTo>
                    <a:pt x="109" y="89"/>
                    <a:pt x="107" y="91"/>
                    <a:pt x="105" y="91"/>
                  </a:cubicBezTo>
                  <a:cubicBezTo>
                    <a:pt x="105" y="91"/>
                    <a:pt x="105" y="91"/>
                    <a:pt x="105" y="91"/>
                  </a:cubicBezTo>
                  <a:cubicBezTo>
                    <a:pt x="102" y="91"/>
                    <a:pt x="100" y="93"/>
                    <a:pt x="100" y="96"/>
                  </a:cubicBezTo>
                  <a:cubicBezTo>
                    <a:pt x="98" y="117"/>
                    <a:pt x="81" y="141"/>
                    <a:pt x="60" y="141"/>
                  </a:cubicBezTo>
                  <a:cubicBezTo>
                    <a:pt x="38" y="141"/>
                    <a:pt x="21" y="117"/>
                    <a:pt x="19" y="96"/>
                  </a:cubicBezTo>
                  <a:cubicBezTo>
                    <a:pt x="19" y="93"/>
                    <a:pt x="17" y="91"/>
                    <a:pt x="14" y="91"/>
                  </a:cubicBezTo>
                  <a:cubicBezTo>
                    <a:pt x="12" y="91"/>
                    <a:pt x="10" y="89"/>
                    <a:pt x="10" y="87"/>
                  </a:cubicBezTo>
                  <a:cubicBezTo>
                    <a:pt x="10" y="85"/>
                    <a:pt x="11" y="83"/>
                    <a:pt x="12" y="8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2" name="Freeform 187"/>
            <p:cNvSpPr>
              <a:spLocks noEditPoints="1"/>
            </p:cNvSpPr>
            <p:nvPr/>
          </p:nvSpPr>
          <p:spPr bwMode="auto">
            <a:xfrm>
              <a:off x="3351213" y="2114550"/>
              <a:ext cx="498475" cy="161925"/>
            </a:xfrm>
            <a:custGeom>
              <a:avLst/>
              <a:gdLst>
                <a:gd name="T0" fmla="*/ 237 w 240"/>
                <a:gd name="T1" fmla="*/ 44 h 78"/>
                <a:gd name="T2" fmla="*/ 160 w 240"/>
                <a:gd name="T3" fmla="*/ 1 h 78"/>
                <a:gd name="T4" fmla="*/ 156 w 240"/>
                <a:gd name="T5" fmla="*/ 0 h 78"/>
                <a:gd name="T6" fmla="*/ 153 w 240"/>
                <a:gd name="T7" fmla="*/ 0 h 78"/>
                <a:gd name="T8" fmla="*/ 149 w 240"/>
                <a:gd name="T9" fmla="*/ 2 h 78"/>
                <a:gd name="T10" fmla="*/ 120 w 240"/>
                <a:gd name="T11" fmla="*/ 8 h 78"/>
                <a:gd name="T12" fmla="*/ 90 w 240"/>
                <a:gd name="T13" fmla="*/ 2 h 78"/>
                <a:gd name="T14" fmla="*/ 86 w 240"/>
                <a:gd name="T15" fmla="*/ 0 h 78"/>
                <a:gd name="T16" fmla="*/ 84 w 240"/>
                <a:gd name="T17" fmla="*/ 0 h 78"/>
                <a:gd name="T18" fmla="*/ 82 w 240"/>
                <a:gd name="T19" fmla="*/ 1 h 78"/>
                <a:gd name="T20" fmla="*/ 2 w 240"/>
                <a:gd name="T21" fmla="*/ 44 h 78"/>
                <a:gd name="T22" fmla="*/ 0 w 240"/>
                <a:gd name="T23" fmla="*/ 51 h 78"/>
                <a:gd name="T24" fmla="*/ 0 w 240"/>
                <a:gd name="T25" fmla="*/ 69 h 78"/>
                <a:gd name="T26" fmla="*/ 9 w 240"/>
                <a:gd name="T27" fmla="*/ 78 h 78"/>
                <a:gd name="T28" fmla="*/ 230 w 240"/>
                <a:gd name="T29" fmla="*/ 78 h 78"/>
                <a:gd name="T30" fmla="*/ 240 w 240"/>
                <a:gd name="T31" fmla="*/ 69 h 78"/>
                <a:gd name="T32" fmla="*/ 240 w 240"/>
                <a:gd name="T33" fmla="*/ 51 h 78"/>
                <a:gd name="T34" fmla="*/ 237 w 240"/>
                <a:gd name="T35" fmla="*/ 44 h 78"/>
                <a:gd name="T36" fmla="*/ 230 w 240"/>
                <a:gd name="T37" fmla="*/ 69 h 78"/>
                <a:gd name="T38" fmla="*/ 9 w 240"/>
                <a:gd name="T39" fmla="*/ 69 h 78"/>
                <a:gd name="T40" fmla="*/ 9 w 240"/>
                <a:gd name="T41" fmla="*/ 51 h 78"/>
                <a:gd name="T42" fmla="*/ 84 w 240"/>
                <a:gd name="T43" fmla="*/ 10 h 78"/>
                <a:gd name="T44" fmla="*/ 86 w 240"/>
                <a:gd name="T45" fmla="*/ 10 h 78"/>
                <a:gd name="T46" fmla="*/ 120 w 240"/>
                <a:gd name="T47" fmla="*/ 18 h 78"/>
                <a:gd name="T48" fmla="*/ 153 w 240"/>
                <a:gd name="T49" fmla="*/ 10 h 78"/>
                <a:gd name="T50" fmla="*/ 156 w 240"/>
                <a:gd name="T51" fmla="*/ 10 h 78"/>
                <a:gd name="T52" fmla="*/ 157 w 240"/>
                <a:gd name="T53" fmla="*/ 11 h 78"/>
                <a:gd name="T54" fmla="*/ 230 w 240"/>
                <a:gd name="T55" fmla="*/ 51 h 78"/>
                <a:gd name="T56" fmla="*/ 230 w 240"/>
                <a:gd name="T57" fmla="*/ 69 h 78"/>
                <a:gd name="T58" fmla="*/ 230 w 240"/>
                <a:gd name="T59" fmla="*/ 74 h 78"/>
                <a:gd name="T60" fmla="*/ 230 w 240"/>
                <a:gd name="T61" fmla="*/ 69 h 78"/>
                <a:gd name="T62" fmla="*/ 230 w 240"/>
                <a:gd name="T63" fmla="*/ 69 h 78"/>
                <a:gd name="T64" fmla="*/ 230 w 240"/>
                <a:gd name="T65"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78">
                  <a:moveTo>
                    <a:pt x="237" y="44"/>
                  </a:moveTo>
                  <a:cubicBezTo>
                    <a:pt x="215" y="23"/>
                    <a:pt x="188" y="9"/>
                    <a:pt x="160" y="1"/>
                  </a:cubicBezTo>
                  <a:cubicBezTo>
                    <a:pt x="159" y="1"/>
                    <a:pt x="157" y="0"/>
                    <a:pt x="156" y="0"/>
                  </a:cubicBezTo>
                  <a:cubicBezTo>
                    <a:pt x="153" y="0"/>
                    <a:pt x="153" y="0"/>
                    <a:pt x="153" y="0"/>
                  </a:cubicBezTo>
                  <a:cubicBezTo>
                    <a:pt x="152" y="0"/>
                    <a:pt x="150" y="1"/>
                    <a:pt x="149" y="2"/>
                  </a:cubicBezTo>
                  <a:cubicBezTo>
                    <a:pt x="141" y="6"/>
                    <a:pt x="130" y="8"/>
                    <a:pt x="120" y="8"/>
                  </a:cubicBezTo>
                  <a:cubicBezTo>
                    <a:pt x="109" y="8"/>
                    <a:pt x="98" y="6"/>
                    <a:pt x="90" y="2"/>
                  </a:cubicBezTo>
                  <a:cubicBezTo>
                    <a:pt x="89" y="1"/>
                    <a:pt x="87" y="0"/>
                    <a:pt x="86" y="0"/>
                  </a:cubicBezTo>
                  <a:cubicBezTo>
                    <a:pt x="84" y="0"/>
                    <a:pt x="84" y="0"/>
                    <a:pt x="84" y="0"/>
                  </a:cubicBezTo>
                  <a:cubicBezTo>
                    <a:pt x="83" y="0"/>
                    <a:pt x="82" y="1"/>
                    <a:pt x="82" y="1"/>
                  </a:cubicBezTo>
                  <a:cubicBezTo>
                    <a:pt x="52" y="8"/>
                    <a:pt x="25" y="23"/>
                    <a:pt x="2" y="44"/>
                  </a:cubicBezTo>
                  <a:cubicBezTo>
                    <a:pt x="1" y="46"/>
                    <a:pt x="0" y="49"/>
                    <a:pt x="0" y="51"/>
                  </a:cubicBezTo>
                  <a:cubicBezTo>
                    <a:pt x="0" y="69"/>
                    <a:pt x="0" y="69"/>
                    <a:pt x="0" y="69"/>
                  </a:cubicBezTo>
                  <a:cubicBezTo>
                    <a:pt x="0" y="74"/>
                    <a:pt x="4" y="78"/>
                    <a:pt x="9" y="78"/>
                  </a:cubicBezTo>
                  <a:cubicBezTo>
                    <a:pt x="230" y="78"/>
                    <a:pt x="230" y="78"/>
                    <a:pt x="230" y="78"/>
                  </a:cubicBezTo>
                  <a:cubicBezTo>
                    <a:pt x="235" y="78"/>
                    <a:pt x="240" y="74"/>
                    <a:pt x="240" y="69"/>
                  </a:cubicBezTo>
                  <a:cubicBezTo>
                    <a:pt x="240" y="51"/>
                    <a:pt x="240" y="51"/>
                    <a:pt x="240" y="51"/>
                  </a:cubicBezTo>
                  <a:cubicBezTo>
                    <a:pt x="240" y="49"/>
                    <a:pt x="238" y="46"/>
                    <a:pt x="237" y="44"/>
                  </a:cubicBezTo>
                  <a:close/>
                  <a:moveTo>
                    <a:pt x="230" y="69"/>
                  </a:moveTo>
                  <a:cubicBezTo>
                    <a:pt x="9" y="69"/>
                    <a:pt x="9" y="69"/>
                    <a:pt x="9" y="69"/>
                  </a:cubicBezTo>
                  <a:cubicBezTo>
                    <a:pt x="9" y="51"/>
                    <a:pt x="9" y="51"/>
                    <a:pt x="9" y="51"/>
                  </a:cubicBezTo>
                  <a:cubicBezTo>
                    <a:pt x="30" y="31"/>
                    <a:pt x="56" y="17"/>
                    <a:pt x="84" y="10"/>
                  </a:cubicBezTo>
                  <a:cubicBezTo>
                    <a:pt x="86" y="10"/>
                    <a:pt x="86" y="10"/>
                    <a:pt x="86" y="10"/>
                  </a:cubicBezTo>
                  <a:cubicBezTo>
                    <a:pt x="95" y="15"/>
                    <a:pt x="107" y="18"/>
                    <a:pt x="120" y="18"/>
                  </a:cubicBezTo>
                  <a:cubicBezTo>
                    <a:pt x="132" y="18"/>
                    <a:pt x="144" y="15"/>
                    <a:pt x="153" y="10"/>
                  </a:cubicBezTo>
                  <a:cubicBezTo>
                    <a:pt x="156" y="10"/>
                    <a:pt x="156" y="10"/>
                    <a:pt x="156" y="10"/>
                  </a:cubicBezTo>
                  <a:cubicBezTo>
                    <a:pt x="156" y="10"/>
                    <a:pt x="157" y="10"/>
                    <a:pt x="157" y="11"/>
                  </a:cubicBezTo>
                  <a:cubicBezTo>
                    <a:pt x="184" y="17"/>
                    <a:pt x="209" y="31"/>
                    <a:pt x="230" y="51"/>
                  </a:cubicBezTo>
                  <a:lnTo>
                    <a:pt x="230" y="69"/>
                  </a:lnTo>
                  <a:close/>
                  <a:moveTo>
                    <a:pt x="230" y="74"/>
                  </a:moveTo>
                  <a:cubicBezTo>
                    <a:pt x="230" y="69"/>
                    <a:pt x="230" y="69"/>
                    <a:pt x="230" y="69"/>
                  </a:cubicBezTo>
                  <a:cubicBezTo>
                    <a:pt x="230" y="69"/>
                    <a:pt x="230" y="69"/>
                    <a:pt x="230" y="69"/>
                  </a:cubicBezTo>
                  <a:lnTo>
                    <a:pt x="230" y="7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43" name="Freeform 198"/>
          <p:cNvSpPr>
            <a:spLocks noEditPoints="1"/>
          </p:cNvSpPr>
          <p:nvPr/>
        </p:nvSpPr>
        <p:spPr bwMode="auto">
          <a:xfrm>
            <a:off x="2050379" y="2749989"/>
            <a:ext cx="324971" cy="478006"/>
          </a:xfrm>
          <a:custGeom>
            <a:avLst/>
            <a:gdLst>
              <a:gd name="T0" fmla="*/ 171 w 173"/>
              <a:gd name="T1" fmla="*/ 211 h 238"/>
              <a:gd name="T2" fmla="*/ 124 w 173"/>
              <a:gd name="T3" fmla="*/ 85 h 238"/>
              <a:gd name="T4" fmla="*/ 124 w 173"/>
              <a:gd name="T5" fmla="*/ 45 h 238"/>
              <a:gd name="T6" fmla="*/ 139 w 173"/>
              <a:gd name="T7" fmla="*/ 26 h 238"/>
              <a:gd name="T8" fmla="*/ 139 w 173"/>
              <a:gd name="T9" fmla="*/ 20 h 238"/>
              <a:gd name="T10" fmla="*/ 119 w 173"/>
              <a:gd name="T11" fmla="*/ 0 h 238"/>
              <a:gd name="T12" fmla="*/ 53 w 173"/>
              <a:gd name="T13" fmla="*/ 0 h 238"/>
              <a:gd name="T14" fmla="*/ 34 w 173"/>
              <a:gd name="T15" fmla="*/ 20 h 238"/>
              <a:gd name="T16" fmla="*/ 34 w 173"/>
              <a:gd name="T17" fmla="*/ 26 h 238"/>
              <a:gd name="T18" fmla="*/ 49 w 173"/>
              <a:gd name="T19" fmla="*/ 45 h 238"/>
              <a:gd name="T20" fmla="*/ 49 w 173"/>
              <a:gd name="T21" fmla="*/ 85 h 238"/>
              <a:gd name="T22" fmla="*/ 2 w 173"/>
              <a:gd name="T23" fmla="*/ 211 h 238"/>
              <a:gd name="T24" fmla="*/ 4 w 173"/>
              <a:gd name="T25" fmla="*/ 229 h 238"/>
              <a:gd name="T26" fmla="*/ 21 w 173"/>
              <a:gd name="T27" fmla="*/ 238 h 238"/>
              <a:gd name="T28" fmla="*/ 152 w 173"/>
              <a:gd name="T29" fmla="*/ 238 h 238"/>
              <a:gd name="T30" fmla="*/ 169 w 173"/>
              <a:gd name="T31" fmla="*/ 229 h 238"/>
              <a:gd name="T32" fmla="*/ 171 w 173"/>
              <a:gd name="T33" fmla="*/ 211 h 238"/>
              <a:gd name="T34" fmla="*/ 58 w 173"/>
              <a:gd name="T35" fmla="*/ 87 h 238"/>
              <a:gd name="T36" fmla="*/ 58 w 173"/>
              <a:gd name="T37" fmla="*/ 85 h 238"/>
              <a:gd name="T38" fmla="*/ 58 w 173"/>
              <a:gd name="T39" fmla="*/ 41 h 238"/>
              <a:gd name="T40" fmla="*/ 53 w 173"/>
              <a:gd name="T41" fmla="*/ 36 h 238"/>
              <a:gd name="T42" fmla="*/ 43 w 173"/>
              <a:gd name="T43" fmla="*/ 26 h 238"/>
              <a:gd name="T44" fmla="*/ 43 w 173"/>
              <a:gd name="T45" fmla="*/ 20 h 238"/>
              <a:gd name="T46" fmla="*/ 53 w 173"/>
              <a:gd name="T47" fmla="*/ 10 h 238"/>
              <a:gd name="T48" fmla="*/ 119 w 173"/>
              <a:gd name="T49" fmla="*/ 10 h 238"/>
              <a:gd name="T50" fmla="*/ 129 w 173"/>
              <a:gd name="T51" fmla="*/ 20 h 238"/>
              <a:gd name="T52" fmla="*/ 129 w 173"/>
              <a:gd name="T53" fmla="*/ 26 h 238"/>
              <a:gd name="T54" fmla="*/ 119 w 173"/>
              <a:gd name="T55" fmla="*/ 36 h 238"/>
              <a:gd name="T56" fmla="*/ 114 w 173"/>
              <a:gd name="T57" fmla="*/ 41 h 238"/>
              <a:gd name="T58" fmla="*/ 114 w 173"/>
              <a:gd name="T59" fmla="*/ 85 h 238"/>
              <a:gd name="T60" fmla="*/ 115 w 173"/>
              <a:gd name="T61" fmla="*/ 87 h 238"/>
              <a:gd name="T62" fmla="*/ 131 w 173"/>
              <a:gd name="T63" fmla="*/ 130 h 238"/>
              <a:gd name="T64" fmla="*/ 40 w 173"/>
              <a:gd name="T65" fmla="*/ 136 h 238"/>
              <a:gd name="T66" fmla="*/ 58 w 173"/>
              <a:gd name="T67" fmla="*/ 87 h 238"/>
              <a:gd name="T68" fmla="*/ 161 w 173"/>
              <a:gd name="T69" fmla="*/ 224 h 238"/>
              <a:gd name="T70" fmla="*/ 152 w 173"/>
              <a:gd name="T71" fmla="*/ 228 h 238"/>
              <a:gd name="T72" fmla="*/ 21 w 173"/>
              <a:gd name="T73" fmla="*/ 228 h 238"/>
              <a:gd name="T74" fmla="*/ 12 w 173"/>
              <a:gd name="T75" fmla="*/ 224 h 238"/>
              <a:gd name="T76" fmla="*/ 11 w 173"/>
              <a:gd name="T77" fmla="*/ 214 h 238"/>
              <a:gd name="T78" fmla="*/ 36 w 173"/>
              <a:gd name="T79" fmla="*/ 146 h 238"/>
              <a:gd name="T80" fmla="*/ 53 w 173"/>
              <a:gd name="T81" fmla="*/ 146 h 238"/>
              <a:gd name="T82" fmla="*/ 134 w 173"/>
              <a:gd name="T83" fmla="*/ 139 h 238"/>
              <a:gd name="T84" fmla="*/ 162 w 173"/>
              <a:gd name="T85" fmla="*/ 214 h 238"/>
              <a:gd name="T86" fmla="*/ 161 w 173"/>
              <a:gd name="T87" fmla="*/ 2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3" h="238">
                <a:moveTo>
                  <a:pt x="171" y="211"/>
                </a:moveTo>
                <a:cubicBezTo>
                  <a:pt x="124" y="85"/>
                  <a:pt x="124" y="85"/>
                  <a:pt x="124" y="85"/>
                </a:cubicBezTo>
                <a:cubicBezTo>
                  <a:pt x="124" y="45"/>
                  <a:pt x="124" y="45"/>
                  <a:pt x="124" y="45"/>
                </a:cubicBezTo>
                <a:cubicBezTo>
                  <a:pt x="133" y="43"/>
                  <a:pt x="139" y="35"/>
                  <a:pt x="139" y="26"/>
                </a:cubicBezTo>
                <a:cubicBezTo>
                  <a:pt x="139" y="20"/>
                  <a:pt x="139" y="20"/>
                  <a:pt x="139" y="20"/>
                </a:cubicBezTo>
                <a:cubicBezTo>
                  <a:pt x="139" y="9"/>
                  <a:pt x="130" y="0"/>
                  <a:pt x="119" y="0"/>
                </a:cubicBezTo>
                <a:cubicBezTo>
                  <a:pt x="53" y="0"/>
                  <a:pt x="53" y="0"/>
                  <a:pt x="53" y="0"/>
                </a:cubicBezTo>
                <a:cubicBezTo>
                  <a:pt x="42" y="0"/>
                  <a:pt x="34" y="9"/>
                  <a:pt x="34" y="20"/>
                </a:cubicBezTo>
                <a:cubicBezTo>
                  <a:pt x="34" y="26"/>
                  <a:pt x="34" y="26"/>
                  <a:pt x="34" y="26"/>
                </a:cubicBezTo>
                <a:cubicBezTo>
                  <a:pt x="34" y="35"/>
                  <a:pt x="40" y="43"/>
                  <a:pt x="49" y="45"/>
                </a:cubicBezTo>
                <a:cubicBezTo>
                  <a:pt x="49" y="85"/>
                  <a:pt x="49" y="85"/>
                  <a:pt x="49" y="85"/>
                </a:cubicBezTo>
                <a:cubicBezTo>
                  <a:pt x="2" y="211"/>
                  <a:pt x="2" y="211"/>
                  <a:pt x="2" y="211"/>
                </a:cubicBezTo>
                <a:cubicBezTo>
                  <a:pt x="0" y="217"/>
                  <a:pt x="0" y="224"/>
                  <a:pt x="4" y="229"/>
                </a:cubicBezTo>
                <a:cubicBezTo>
                  <a:pt x="8" y="235"/>
                  <a:pt x="14" y="238"/>
                  <a:pt x="21" y="238"/>
                </a:cubicBezTo>
                <a:cubicBezTo>
                  <a:pt x="152" y="238"/>
                  <a:pt x="152" y="238"/>
                  <a:pt x="152" y="238"/>
                </a:cubicBezTo>
                <a:cubicBezTo>
                  <a:pt x="159" y="238"/>
                  <a:pt x="165" y="235"/>
                  <a:pt x="169" y="229"/>
                </a:cubicBezTo>
                <a:cubicBezTo>
                  <a:pt x="172" y="224"/>
                  <a:pt x="173" y="217"/>
                  <a:pt x="171" y="211"/>
                </a:cubicBezTo>
                <a:close/>
                <a:moveTo>
                  <a:pt x="58" y="87"/>
                </a:moveTo>
                <a:cubicBezTo>
                  <a:pt x="58" y="87"/>
                  <a:pt x="58" y="86"/>
                  <a:pt x="58" y="85"/>
                </a:cubicBezTo>
                <a:cubicBezTo>
                  <a:pt x="58" y="41"/>
                  <a:pt x="58" y="41"/>
                  <a:pt x="58" y="41"/>
                </a:cubicBezTo>
                <a:cubicBezTo>
                  <a:pt x="58" y="38"/>
                  <a:pt x="56" y="36"/>
                  <a:pt x="53" y="36"/>
                </a:cubicBezTo>
                <a:cubicBezTo>
                  <a:pt x="48" y="36"/>
                  <a:pt x="43" y="31"/>
                  <a:pt x="43" y="26"/>
                </a:cubicBezTo>
                <a:cubicBezTo>
                  <a:pt x="43" y="20"/>
                  <a:pt x="43" y="20"/>
                  <a:pt x="43" y="20"/>
                </a:cubicBezTo>
                <a:cubicBezTo>
                  <a:pt x="43" y="14"/>
                  <a:pt x="48" y="10"/>
                  <a:pt x="53" y="10"/>
                </a:cubicBezTo>
                <a:cubicBezTo>
                  <a:pt x="119" y="10"/>
                  <a:pt x="119" y="10"/>
                  <a:pt x="119" y="10"/>
                </a:cubicBezTo>
                <a:cubicBezTo>
                  <a:pt x="125" y="10"/>
                  <a:pt x="129" y="14"/>
                  <a:pt x="129" y="20"/>
                </a:cubicBezTo>
                <a:cubicBezTo>
                  <a:pt x="129" y="26"/>
                  <a:pt x="129" y="26"/>
                  <a:pt x="129" y="26"/>
                </a:cubicBezTo>
                <a:cubicBezTo>
                  <a:pt x="129" y="31"/>
                  <a:pt x="125" y="36"/>
                  <a:pt x="119" y="36"/>
                </a:cubicBezTo>
                <a:cubicBezTo>
                  <a:pt x="117" y="36"/>
                  <a:pt x="114" y="38"/>
                  <a:pt x="114" y="41"/>
                </a:cubicBezTo>
                <a:cubicBezTo>
                  <a:pt x="114" y="85"/>
                  <a:pt x="114" y="85"/>
                  <a:pt x="114" y="85"/>
                </a:cubicBezTo>
                <a:cubicBezTo>
                  <a:pt x="114" y="86"/>
                  <a:pt x="115" y="87"/>
                  <a:pt x="115" y="87"/>
                </a:cubicBezTo>
                <a:cubicBezTo>
                  <a:pt x="131" y="130"/>
                  <a:pt x="131" y="130"/>
                  <a:pt x="131" y="130"/>
                </a:cubicBezTo>
                <a:cubicBezTo>
                  <a:pt x="124" y="135"/>
                  <a:pt x="80" y="137"/>
                  <a:pt x="40" y="136"/>
                </a:cubicBezTo>
                <a:lnTo>
                  <a:pt x="58" y="87"/>
                </a:lnTo>
                <a:close/>
                <a:moveTo>
                  <a:pt x="161" y="224"/>
                </a:moveTo>
                <a:cubicBezTo>
                  <a:pt x="159" y="227"/>
                  <a:pt x="156" y="228"/>
                  <a:pt x="152" y="228"/>
                </a:cubicBezTo>
                <a:cubicBezTo>
                  <a:pt x="21" y="228"/>
                  <a:pt x="21" y="228"/>
                  <a:pt x="21" y="228"/>
                </a:cubicBezTo>
                <a:cubicBezTo>
                  <a:pt x="17" y="228"/>
                  <a:pt x="14" y="227"/>
                  <a:pt x="12" y="224"/>
                </a:cubicBezTo>
                <a:cubicBezTo>
                  <a:pt x="10" y="221"/>
                  <a:pt x="10" y="217"/>
                  <a:pt x="11" y="214"/>
                </a:cubicBezTo>
                <a:cubicBezTo>
                  <a:pt x="36" y="146"/>
                  <a:pt x="36" y="146"/>
                  <a:pt x="36" y="146"/>
                </a:cubicBezTo>
                <a:cubicBezTo>
                  <a:pt x="41" y="146"/>
                  <a:pt x="46" y="146"/>
                  <a:pt x="53" y="146"/>
                </a:cubicBezTo>
                <a:cubicBezTo>
                  <a:pt x="80" y="146"/>
                  <a:pt x="120" y="145"/>
                  <a:pt x="134" y="139"/>
                </a:cubicBezTo>
                <a:cubicBezTo>
                  <a:pt x="162" y="214"/>
                  <a:pt x="162" y="214"/>
                  <a:pt x="162" y="214"/>
                </a:cubicBezTo>
                <a:cubicBezTo>
                  <a:pt x="163" y="217"/>
                  <a:pt x="162" y="221"/>
                  <a:pt x="161" y="22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noProof="0" dirty="0">
              <a:ln>
                <a:noFill/>
              </a:ln>
              <a:solidFill>
                <a:srgbClr val="000000"/>
              </a:solidFill>
              <a:effectLst/>
              <a:uLnTx/>
              <a:uFillTx/>
              <a:latin typeface="Open Sans"/>
              <a:ea typeface="+mn-ea"/>
              <a:cs typeface="+mn-cs"/>
            </a:endParaRPr>
          </a:p>
        </p:txBody>
      </p:sp>
      <p:grpSp>
        <p:nvGrpSpPr>
          <p:cNvPr id="44" name="Group 43"/>
          <p:cNvGrpSpPr/>
          <p:nvPr/>
        </p:nvGrpSpPr>
        <p:grpSpPr>
          <a:xfrm>
            <a:off x="6934771" y="2750979"/>
            <a:ext cx="498661" cy="510869"/>
            <a:chOff x="69851" y="7086600"/>
            <a:chExt cx="565149" cy="542926"/>
          </a:xfrm>
        </p:grpSpPr>
        <p:sp>
          <p:nvSpPr>
            <p:cNvPr id="45" name="Freeform 75"/>
            <p:cNvSpPr>
              <a:spLocks noEditPoints="1"/>
            </p:cNvSpPr>
            <p:nvPr/>
          </p:nvSpPr>
          <p:spPr bwMode="auto">
            <a:xfrm>
              <a:off x="69851" y="7142163"/>
              <a:ext cx="515937" cy="487363"/>
            </a:xfrm>
            <a:custGeom>
              <a:avLst/>
              <a:gdLst>
                <a:gd name="T0" fmla="*/ 224 w 234"/>
                <a:gd name="T1" fmla="*/ 79 h 221"/>
                <a:gd name="T2" fmla="*/ 129 w 234"/>
                <a:gd name="T3" fmla="*/ 107 h 221"/>
                <a:gd name="T4" fmla="*/ 153 w 234"/>
                <a:gd name="T5" fmla="*/ 9 h 221"/>
                <a:gd name="T6" fmla="*/ 149 w 234"/>
                <a:gd name="T7" fmla="*/ 3 h 221"/>
                <a:gd name="T8" fmla="*/ 122 w 234"/>
                <a:gd name="T9" fmla="*/ 0 h 221"/>
                <a:gd name="T10" fmla="*/ 15 w 234"/>
                <a:gd name="T11" fmla="*/ 84 h 221"/>
                <a:gd name="T12" fmla="*/ 96 w 234"/>
                <a:gd name="T13" fmla="*/ 218 h 221"/>
                <a:gd name="T14" fmla="*/ 122 w 234"/>
                <a:gd name="T15" fmla="*/ 221 h 221"/>
                <a:gd name="T16" fmla="*/ 122 w 234"/>
                <a:gd name="T17" fmla="*/ 221 h 221"/>
                <a:gd name="T18" fmla="*/ 230 w 234"/>
                <a:gd name="T19" fmla="*/ 137 h 221"/>
                <a:gd name="T20" fmla="*/ 229 w 234"/>
                <a:gd name="T21" fmla="*/ 82 h 221"/>
                <a:gd name="T22" fmla="*/ 224 w 234"/>
                <a:gd name="T23" fmla="*/ 79 h 221"/>
                <a:gd name="T24" fmla="*/ 220 w 234"/>
                <a:gd name="T25" fmla="*/ 135 h 221"/>
                <a:gd name="T26" fmla="*/ 122 w 234"/>
                <a:gd name="T27" fmla="*/ 211 h 221"/>
                <a:gd name="T28" fmla="*/ 98 w 234"/>
                <a:gd name="T29" fmla="*/ 208 h 221"/>
                <a:gd name="T30" fmla="*/ 25 w 234"/>
                <a:gd name="T31" fmla="*/ 87 h 221"/>
                <a:gd name="T32" fmla="*/ 122 w 234"/>
                <a:gd name="T33" fmla="*/ 10 h 221"/>
                <a:gd name="T34" fmla="*/ 142 w 234"/>
                <a:gd name="T35" fmla="*/ 12 h 221"/>
                <a:gd name="T36" fmla="*/ 117 w 234"/>
                <a:gd name="T37" fmla="*/ 113 h 221"/>
                <a:gd name="T38" fmla="*/ 118 w 234"/>
                <a:gd name="T39" fmla="*/ 118 h 221"/>
                <a:gd name="T40" fmla="*/ 123 w 234"/>
                <a:gd name="T41" fmla="*/ 119 h 221"/>
                <a:gd name="T42" fmla="*/ 221 w 234"/>
                <a:gd name="T43" fmla="*/ 90 h 221"/>
                <a:gd name="T44" fmla="*/ 220 w 234"/>
                <a:gd name="T45" fmla="*/ 13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4" h="221">
                  <a:moveTo>
                    <a:pt x="224" y="79"/>
                  </a:moveTo>
                  <a:cubicBezTo>
                    <a:pt x="224" y="79"/>
                    <a:pt x="221" y="79"/>
                    <a:pt x="129" y="107"/>
                  </a:cubicBezTo>
                  <a:cubicBezTo>
                    <a:pt x="153" y="9"/>
                    <a:pt x="153" y="9"/>
                    <a:pt x="153" y="9"/>
                  </a:cubicBezTo>
                  <a:cubicBezTo>
                    <a:pt x="153" y="7"/>
                    <a:pt x="152" y="4"/>
                    <a:pt x="149" y="3"/>
                  </a:cubicBezTo>
                  <a:cubicBezTo>
                    <a:pt x="140" y="1"/>
                    <a:pt x="131" y="0"/>
                    <a:pt x="122" y="0"/>
                  </a:cubicBezTo>
                  <a:cubicBezTo>
                    <a:pt x="71" y="0"/>
                    <a:pt x="27" y="35"/>
                    <a:pt x="15" y="84"/>
                  </a:cubicBezTo>
                  <a:cubicBezTo>
                    <a:pt x="0" y="144"/>
                    <a:pt x="37" y="204"/>
                    <a:pt x="96" y="218"/>
                  </a:cubicBezTo>
                  <a:cubicBezTo>
                    <a:pt x="105" y="220"/>
                    <a:pt x="114" y="221"/>
                    <a:pt x="122" y="221"/>
                  </a:cubicBezTo>
                  <a:cubicBezTo>
                    <a:pt x="122" y="221"/>
                    <a:pt x="122" y="221"/>
                    <a:pt x="122" y="221"/>
                  </a:cubicBezTo>
                  <a:cubicBezTo>
                    <a:pt x="173" y="221"/>
                    <a:pt x="218" y="187"/>
                    <a:pt x="230" y="137"/>
                  </a:cubicBezTo>
                  <a:cubicBezTo>
                    <a:pt x="234" y="119"/>
                    <a:pt x="234" y="100"/>
                    <a:pt x="229" y="82"/>
                  </a:cubicBezTo>
                  <a:cubicBezTo>
                    <a:pt x="229" y="80"/>
                    <a:pt x="227" y="79"/>
                    <a:pt x="224" y="79"/>
                  </a:cubicBezTo>
                  <a:close/>
                  <a:moveTo>
                    <a:pt x="220" y="135"/>
                  </a:moveTo>
                  <a:cubicBezTo>
                    <a:pt x="209" y="180"/>
                    <a:pt x="169" y="211"/>
                    <a:pt x="122" y="211"/>
                  </a:cubicBezTo>
                  <a:cubicBezTo>
                    <a:pt x="114" y="211"/>
                    <a:pt x="106" y="210"/>
                    <a:pt x="98" y="208"/>
                  </a:cubicBezTo>
                  <a:cubicBezTo>
                    <a:pt x="44" y="195"/>
                    <a:pt x="11" y="141"/>
                    <a:pt x="25" y="87"/>
                  </a:cubicBezTo>
                  <a:cubicBezTo>
                    <a:pt x="36" y="42"/>
                    <a:pt x="76" y="10"/>
                    <a:pt x="122" y="10"/>
                  </a:cubicBezTo>
                  <a:cubicBezTo>
                    <a:pt x="129" y="10"/>
                    <a:pt x="135" y="11"/>
                    <a:pt x="142" y="12"/>
                  </a:cubicBezTo>
                  <a:cubicBezTo>
                    <a:pt x="117" y="113"/>
                    <a:pt x="117" y="113"/>
                    <a:pt x="117" y="113"/>
                  </a:cubicBezTo>
                  <a:cubicBezTo>
                    <a:pt x="116" y="115"/>
                    <a:pt x="117" y="117"/>
                    <a:pt x="118" y="118"/>
                  </a:cubicBezTo>
                  <a:cubicBezTo>
                    <a:pt x="119" y="119"/>
                    <a:pt x="121" y="119"/>
                    <a:pt x="123" y="119"/>
                  </a:cubicBezTo>
                  <a:cubicBezTo>
                    <a:pt x="157" y="109"/>
                    <a:pt x="206" y="94"/>
                    <a:pt x="221" y="90"/>
                  </a:cubicBezTo>
                  <a:cubicBezTo>
                    <a:pt x="224" y="105"/>
                    <a:pt x="224" y="120"/>
                    <a:pt x="220" y="13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noProof="0" dirty="0">
                <a:ln>
                  <a:noFill/>
                </a:ln>
                <a:solidFill>
                  <a:srgbClr val="000000"/>
                </a:solidFill>
                <a:effectLst/>
                <a:uLnTx/>
                <a:uFillTx/>
                <a:latin typeface="Open Sans"/>
                <a:ea typeface="+mn-ea"/>
                <a:cs typeface="+mn-cs"/>
              </a:endParaRPr>
            </a:p>
          </p:txBody>
        </p:sp>
        <p:sp>
          <p:nvSpPr>
            <p:cNvPr id="46" name="Freeform 76"/>
            <p:cNvSpPr>
              <a:spLocks noEditPoints="1"/>
            </p:cNvSpPr>
            <p:nvPr/>
          </p:nvSpPr>
          <p:spPr bwMode="auto">
            <a:xfrm>
              <a:off x="420688" y="7086600"/>
              <a:ext cx="214312" cy="215900"/>
            </a:xfrm>
            <a:custGeom>
              <a:avLst/>
              <a:gdLst>
                <a:gd name="T0" fmla="*/ 97 w 98"/>
                <a:gd name="T1" fmla="*/ 67 h 98"/>
                <a:gd name="T2" fmla="*/ 29 w 98"/>
                <a:gd name="T3" fmla="*/ 1 h 98"/>
                <a:gd name="T4" fmla="*/ 23 w 98"/>
                <a:gd name="T5" fmla="*/ 4 h 98"/>
                <a:gd name="T6" fmla="*/ 1 w 98"/>
                <a:gd name="T7" fmla="*/ 92 h 98"/>
                <a:gd name="T8" fmla="*/ 2 w 98"/>
                <a:gd name="T9" fmla="*/ 97 h 98"/>
                <a:gd name="T10" fmla="*/ 6 w 98"/>
                <a:gd name="T11" fmla="*/ 98 h 98"/>
                <a:gd name="T12" fmla="*/ 7 w 98"/>
                <a:gd name="T13" fmla="*/ 98 h 98"/>
                <a:gd name="T14" fmla="*/ 94 w 98"/>
                <a:gd name="T15" fmla="*/ 73 h 98"/>
                <a:gd name="T16" fmla="*/ 97 w 98"/>
                <a:gd name="T17" fmla="*/ 71 h 98"/>
                <a:gd name="T18" fmla="*/ 97 w 98"/>
                <a:gd name="T19" fmla="*/ 67 h 98"/>
                <a:gd name="T20" fmla="*/ 13 w 98"/>
                <a:gd name="T21" fmla="*/ 86 h 98"/>
                <a:gd name="T22" fmla="*/ 31 w 98"/>
                <a:gd name="T23" fmla="*/ 12 h 98"/>
                <a:gd name="T24" fmla="*/ 86 w 98"/>
                <a:gd name="T25" fmla="*/ 65 h 98"/>
                <a:gd name="T26" fmla="*/ 13 w 98"/>
                <a:gd name="T27"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98">
                  <a:moveTo>
                    <a:pt x="97" y="67"/>
                  </a:moveTo>
                  <a:cubicBezTo>
                    <a:pt x="88" y="34"/>
                    <a:pt x="62" y="9"/>
                    <a:pt x="29" y="1"/>
                  </a:cubicBezTo>
                  <a:cubicBezTo>
                    <a:pt x="26" y="0"/>
                    <a:pt x="23" y="2"/>
                    <a:pt x="23" y="4"/>
                  </a:cubicBezTo>
                  <a:cubicBezTo>
                    <a:pt x="1" y="92"/>
                    <a:pt x="1" y="92"/>
                    <a:pt x="1" y="92"/>
                  </a:cubicBezTo>
                  <a:cubicBezTo>
                    <a:pt x="0" y="94"/>
                    <a:pt x="1" y="96"/>
                    <a:pt x="2" y="97"/>
                  </a:cubicBezTo>
                  <a:cubicBezTo>
                    <a:pt x="3" y="98"/>
                    <a:pt x="4" y="98"/>
                    <a:pt x="6" y="98"/>
                  </a:cubicBezTo>
                  <a:cubicBezTo>
                    <a:pt x="6" y="98"/>
                    <a:pt x="6" y="98"/>
                    <a:pt x="7" y="98"/>
                  </a:cubicBezTo>
                  <a:cubicBezTo>
                    <a:pt x="94" y="73"/>
                    <a:pt x="94" y="73"/>
                    <a:pt x="94" y="73"/>
                  </a:cubicBezTo>
                  <a:cubicBezTo>
                    <a:pt x="95" y="73"/>
                    <a:pt x="96" y="72"/>
                    <a:pt x="97" y="71"/>
                  </a:cubicBezTo>
                  <a:cubicBezTo>
                    <a:pt x="98" y="70"/>
                    <a:pt x="98" y="68"/>
                    <a:pt x="97" y="67"/>
                  </a:cubicBezTo>
                  <a:close/>
                  <a:moveTo>
                    <a:pt x="13" y="86"/>
                  </a:moveTo>
                  <a:cubicBezTo>
                    <a:pt x="31" y="12"/>
                    <a:pt x="31" y="12"/>
                    <a:pt x="31" y="12"/>
                  </a:cubicBezTo>
                  <a:cubicBezTo>
                    <a:pt x="57" y="20"/>
                    <a:pt x="77" y="39"/>
                    <a:pt x="86" y="65"/>
                  </a:cubicBezTo>
                  <a:lnTo>
                    <a:pt x="13" y="86"/>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noProof="0" dirty="0">
                <a:ln>
                  <a:noFill/>
                </a:ln>
                <a:solidFill>
                  <a:srgbClr val="000000"/>
                </a:solidFill>
                <a:effectLst/>
                <a:uLnTx/>
                <a:uFillTx/>
                <a:latin typeface="Open Sans"/>
                <a:ea typeface="+mn-ea"/>
                <a:cs typeface="+mn-cs"/>
              </a:endParaRPr>
            </a:p>
          </p:txBody>
        </p:sp>
      </p:grpSp>
      <p:sp>
        <p:nvSpPr>
          <p:cNvPr id="49" name="Plus 48"/>
          <p:cNvSpPr/>
          <p:nvPr/>
        </p:nvSpPr>
        <p:spPr>
          <a:xfrm>
            <a:off x="3242452" y="3376339"/>
            <a:ext cx="352678" cy="373776"/>
          </a:xfrm>
          <a:prstGeom prst="mathPlus">
            <a:avLst/>
          </a:prstGeom>
          <a:solidFill>
            <a:srgbClr val="34F0FF"/>
          </a:solidFill>
          <a:ln>
            <a:solidFill>
              <a:srgbClr val="34F0FF"/>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2" name="Plus 51"/>
          <p:cNvSpPr/>
          <p:nvPr/>
        </p:nvSpPr>
        <p:spPr>
          <a:xfrm>
            <a:off x="5743322" y="3376339"/>
            <a:ext cx="352678" cy="373776"/>
          </a:xfrm>
          <a:prstGeom prst="mathPlus">
            <a:avLst/>
          </a:prstGeom>
          <a:solidFill>
            <a:srgbClr val="34F0FF"/>
          </a:solidFill>
          <a:ln>
            <a:solidFill>
              <a:srgbClr val="34F0FF"/>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53" name="Equal 52"/>
          <p:cNvSpPr/>
          <p:nvPr/>
        </p:nvSpPr>
        <p:spPr>
          <a:xfrm>
            <a:off x="8341802" y="3426264"/>
            <a:ext cx="367663" cy="323851"/>
          </a:xfrm>
          <a:prstGeom prst="mathEqual">
            <a:avLst/>
          </a:prstGeom>
          <a:solidFill>
            <a:srgbClr val="34F0FF"/>
          </a:solidFill>
          <a:ln>
            <a:solidFill>
              <a:srgbClr val="34F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35" name="Rectangle 34"/>
          <p:cNvSpPr/>
          <p:nvPr/>
        </p:nvSpPr>
        <p:spPr>
          <a:xfrm>
            <a:off x="6260345" y="4260000"/>
            <a:ext cx="1838158" cy="132343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3.1 </a:t>
            </a: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Materiales Indirectos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3.2</a:t>
            </a:r>
            <a:r>
              <a:rPr kumimoji="0" lang="es-CR" sz="800" b="1" i="0" u="none" strike="noStrike" kern="1200" cap="none" spc="30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rPr>
              <a:t> </a:t>
            </a:r>
            <a:r>
              <a:rPr kumimoji="0" lang="es-CR" sz="80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Mano de Obra </a:t>
            </a: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Indirecta de Producción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800" b="0" i="0" u="none" strike="noStrike" kern="1200" cap="none" spc="30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3.3. </a:t>
            </a: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Gastos Generales de fabricación</a:t>
            </a:r>
            <a:endParaRPr kumimoji="0" lang="es-CR" sz="800" b="0" i="0" u="none" strike="noStrike" kern="1200" cap="none" spc="30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5" name="TextBox 4"/>
          <p:cNvSpPr txBox="1"/>
          <p:nvPr/>
        </p:nvSpPr>
        <p:spPr>
          <a:xfrm>
            <a:off x="1018733" y="5794004"/>
            <a:ext cx="10411267"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R" sz="1400" b="1" i="1" u="none" strike="noStrike" kern="1200" cap="none" spc="0" normalizeH="0" baseline="0" noProof="0" dirty="0" smtClean="0">
                <a:ln>
                  <a:noFill/>
                </a:ln>
                <a:solidFill>
                  <a:prstClr val="black"/>
                </a:solidFill>
                <a:effectLst/>
                <a:uLnTx/>
                <a:uFillTx/>
                <a:latin typeface="Calibri" panose="020F0502020204030204"/>
                <a:ea typeface="+mn-ea"/>
                <a:cs typeface="+mn-cs"/>
              </a:rPr>
              <a:t>Para lograr una asignación más precisa de los costos de producción se requerirá reasignar las diferentes cuentas contables a los elementos de costos que se propone y detallar en el BOM los materiales directos de serigrafía</a:t>
            </a:r>
            <a:endParaRPr kumimoji="0" lang="en-US" sz="1400" b="1"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Rectangle 58"/>
          <p:cNvSpPr/>
          <p:nvPr/>
        </p:nvSpPr>
        <p:spPr>
          <a:xfrm>
            <a:off x="1263411" y="4118961"/>
            <a:ext cx="1898906" cy="95410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1.1 </a:t>
            </a: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Materiales Directos de confección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R" sz="800" b="1"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1.2. </a:t>
            </a:r>
            <a:r>
              <a:rPr kumimoji="0" lang="es-CR" sz="800" b="0" i="0" u="none" strike="noStrike" kern="1200" cap="none" spc="300" normalizeH="0" baseline="0" noProof="0" dirty="0" smtClean="0">
                <a:ln>
                  <a:noFill/>
                </a:ln>
                <a:solidFill>
                  <a:srgbClr val="000000"/>
                </a:solidFill>
                <a:effectLst/>
                <a:uLnTx/>
                <a:uFillTx/>
                <a:latin typeface="Open Sans"/>
                <a:ea typeface="Verdana" panose="020B0604030504040204" pitchFamily="34" charset="0"/>
                <a:cs typeface="Verdana" panose="020B0604030504040204" pitchFamily="34" charset="0"/>
              </a:rPr>
              <a:t>Materiales Directos de Serigrafía</a:t>
            </a:r>
            <a:endParaRPr kumimoji="0" lang="es-CR" sz="800" b="0" i="0" u="none" strike="noStrike" kern="1200" cap="none" spc="300" normalizeH="0" baseline="0" noProof="0" dirty="0">
              <a:ln>
                <a:noFill/>
              </a:ln>
              <a:solidFill>
                <a:srgbClr val="000000"/>
              </a:solidFill>
              <a:effectLst/>
              <a:uLnTx/>
              <a:uFillTx/>
              <a:latin typeface="Open Sans"/>
              <a:ea typeface="Verdana" panose="020B0604030504040204" pitchFamily="34" charset="0"/>
              <a:cs typeface="Verdana" panose="020B0604030504040204" pitchFamily="34" charset="0"/>
            </a:endParaRPr>
          </a:p>
        </p:txBody>
      </p:sp>
      <p:sp>
        <p:nvSpPr>
          <p:cNvPr id="37" name="Text Placeholder 2">
            <a:extLst>
              <a:ext uri="{FF2B5EF4-FFF2-40B4-BE49-F238E27FC236}">
                <a16:creationId xmlns:a16="http://schemas.microsoft.com/office/drawing/2014/main" id="{A3E22C0E-4994-4110-8F19-D3AB0E4E68E2}"/>
              </a:ext>
            </a:extLst>
          </p:cNvPr>
          <p:cNvSpPr txBox="1">
            <a:spLocks/>
          </p:cNvSpPr>
          <p:nvPr/>
        </p:nvSpPr>
        <p:spPr>
          <a:xfrm>
            <a:off x="914970" y="466344"/>
            <a:ext cx="4656828" cy="203200"/>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lang="en-US" sz="900" b="1" kern="0" cap="all" spc="250" baseline="0" dirty="0">
                <a:solidFill>
                  <a:schemeClr val="accent5">
                    <a:lumMod val="60000"/>
                    <a:lumOff val="40000"/>
                  </a:schemeClr>
                </a:solidFill>
                <a:latin typeface="+mn-lt"/>
                <a:ea typeface="Nexa Black" charset="0"/>
                <a:cs typeface="Nexa Black"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787878"/>
              </a:buClr>
              <a:buSzPct val="75000"/>
              <a:buFont typeface="Arial" panose="020B0604020202020204" pitchFamily="34" charset="0"/>
              <a:buNone/>
              <a:tabLst/>
              <a:defRPr/>
            </a:pPr>
            <a:r>
              <a:rPr kumimoji="0" lang="es-CR" sz="900" b="1" i="0" u="none" strike="noStrike" kern="0" cap="all" spc="250" normalizeH="0" baseline="0" noProof="0" dirty="0" smtClean="0">
                <a:ln>
                  <a:noFill/>
                </a:ln>
                <a:solidFill>
                  <a:srgbClr val="787878">
                    <a:lumMod val="60000"/>
                    <a:lumOff val="40000"/>
                  </a:srgbClr>
                </a:solidFill>
                <a:effectLst/>
                <a:uLnTx/>
                <a:uFillTx/>
                <a:latin typeface="Open Sans"/>
              </a:rPr>
              <a:t>Recomendaciones de Mejora –</a:t>
            </a:r>
            <a:r>
              <a:rPr kumimoji="0" lang="es-CR" sz="900" b="1" i="0" u="none" strike="noStrike" kern="0" cap="all" spc="250" normalizeH="0" noProof="0" dirty="0" smtClean="0">
                <a:ln>
                  <a:noFill/>
                </a:ln>
                <a:solidFill>
                  <a:srgbClr val="787878">
                    <a:lumMod val="60000"/>
                    <a:lumOff val="40000"/>
                  </a:srgbClr>
                </a:solidFill>
                <a:effectLst/>
                <a:uLnTx/>
                <a:uFillTx/>
                <a:latin typeface="Open Sans"/>
              </a:rPr>
              <a:t> Mejores Prácticas</a:t>
            </a:r>
            <a:endParaRPr kumimoji="0" lang="es-CR" sz="900" b="1" i="0" u="none" strike="noStrike" kern="0" cap="all" spc="250" normalizeH="0" baseline="0" noProof="0" dirty="0">
              <a:ln>
                <a:noFill/>
              </a:ln>
              <a:solidFill>
                <a:srgbClr val="787878">
                  <a:lumMod val="60000"/>
                  <a:lumOff val="40000"/>
                </a:srgbClr>
              </a:solidFill>
              <a:effectLst/>
              <a:uLnTx/>
              <a:uFillTx/>
              <a:latin typeface="Open Sans"/>
            </a:endParaRPr>
          </a:p>
        </p:txBody>
      </p:sp>
    </p:spTree>
    <p:extLst>
      <p:ext uri="{BB962C8B-B14F-4D97-AF65-F5344CB8AC3E}">
        <p14:creationId xmlns:p14="http://schemas.microsoft.com/office/powerpoint/2010/main" val="4071413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Object 33" hidden="1">
            <a:extLst>
              <a:ext uri="{FF2B5EF4-FFF2-40B4-BE49-F238E27FC236}">
                <a16:creationId xmlns:a16="http://schemas.microsoft.com/office/drawing/2014/main" id="{03BF54C6-BA19-4B40-A973-0C79C39F2D49}"/>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99" name="think-cell Slide" r:id="rId6" imgW="395" imgH="396" progId="TCLayout.ActiveDocument.1">
                  <p:embed/>
                </p:oleObj>
              </mc:Choice>
              <mc:Fallback>
                <p:oleObj name="think-cell Slide" r:id="rId6" imgW="395" imgH="396" progId="TCLayout.ActiveDocument.1">
                  <p:embed/>
                  <p:pic>
                    <p:nvPicPr>
                      <p:cNvPr id="34" name="Object 33" hidden="1">
                        <a:extLst>
                          <a:ext uri="{FF2B5EF4-FFF2-40B4-BE49-F238E27FC236}">
                            <a16:creationId xmlns:a16="http://schemas.microsoft.com/office/drawing/2014/main" id="{03BF54C6-BA19-4B40-A973-0C79C39F2D49}"/>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5" name="Rectangle 34" hidden="1">
            <a:extLst>
              <a:ext uri="{FF2B5EF4-FFF2-40B4-BE49-F238E27FC236}">
                <a16:creationId xmlns:a16="http://schemas.microsoft.com/office/drawing/2014/main" id="{5B73D268-E9E7-4598-88DF-BFEF7E7BBD6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80000"/>
              </a:lnSpc>
              <a:spcBef>
                <a:spcPct val="0"/>
              </a:spcBef>
              <a:spcAft>
                <a:spcPct val="0"/>
              </a:spcAft>
              <a:buClrTx/>
              <a:buSzTx/>
              <a:buFontTx/>
              <a:buNone/>
              <a:tabLst/>
              <a:defRPr/>
            </a:pPr>
            <a:endParaRPr kumimoji="0" lang="en-US" sz="3600" b="0" i="0" u="none" strike="noStrike" kern="1200" cap="none" spc="0" normalizeH="0" baseline="0" noProof="0" dirty="0">
              <a:ln>
                <a:noFill/>
              </a:ln>
              <a:solidFill>
                <a:srgbClr val="FFFFFF"/>
              </a:solidFill>
              <a:effectLst/>
              <a:uLnTx/>
              <a:uFillTx/>
              <a:latin typeface="Chronicle Display Black"/>
              <a:ea typeface="+mn-ea"/>
              <a:cs typeface="+mn-cs"/>
              <a:sym typeface="Chronicle Display Black"/>
            </a:endParaRPr>
          </a:p>
        </p:txBody>
      </p:sp>
      <p:sp>
        <p:nvSpPr>
          <p:cNvPr id="2" name="Title 1">
            <a:extLst>
              <a:ext uri="{FF2B5EF4-FFF2-40B4-BE49-F238E27FC236}">
                <a16:creationId xmlns:a16="http://schemas.microsoft.com/office/drawing/2014/main" id="{097DE804-8728-4D59-B8E3-18C59610C98D}"/>
              </a:ext>
            </a:extLst>
          </p:cNvPr>
          <p:cNvSpPr>
            <a:spLocks noGrp="1"/>
          </p:cNvSpPr>
          <p:nvPr>
            <p:ph type="title"/>
          </p:nvPr>
        </p:nvSpPr>
        <p:spPr/>
        <p:txBody>
          <a:bodyPr/>
          <a:lstStyle/>
          <a:p>
            <a:r>
              <a:rPr lang="es-CR" dirty="0" smtClean="0"/>
              <a:t>Elementos de Costo – Recomendaciones Generales</a:t>
            </a:r>
            <a:endParaRPr lang="es-CR" dirty="0"/>
          </a:p>
        </p:txBody>
      </p:sp>
      <p:sp>
        <p:nvSpPr>
          <p:cNvPr id="3" name="Text Placeholder 2">
            <a:extLst>
              <a:ext uri="{FF2B5EF4-FFF2-40B4-BE49-F238E27FC236}">
                <a16:creationId xmlns:a16="http://schemas.microsoft.com/office/drawing/2014/main" id="{A3E22C0E-4994-4110-8F19-D3AB0E4E68E2}"/>
              </a:ext>
            </a:extLst>
          </p:cNvPr>
          <p:cNvSpPr>
            <a:spLocks noGrp="1"/>
          </p:cNvSpPr>
          <p:nvPr>
            <p:ph type="body" sz="quarter" idx="15"/>
          </p:nvPr>
        </p:nvSpPr>
        <p:spPr>
          <a:xfrm>
            <a:off x="914970" y="466344"/>
            <a:ext cx="3728747" cy="203200"/>
          </a:xfrm>
        </p:spPr>
        <p:txBody>
          <a:bodyPr/>
          <a:lstStyle/>
          <a:p>
            <a:r>
              <a:rPr lang="es-CR" dirty="0" smtClean="0"/>
              <a:t>Recomendaciones de Mejora - Resumen</a:t>
            </a:r>
            <a:endParaRPr lang="es-CR" dirty="0"/>
          </a:p>
        </p:txBody>
      </p:sp>
      <p:sp>
        <p:nvSpPr>
          <p:cNvPr id="5" name="Rectangle 4">
            <a:extLst>
              <a:ext uri="{FF2B5EF4-FFF2-40B4-BE49-F238E27FC236}">
                <a16:creationId xmlns:a16="http://schemas.microsoft.com/office/drawing/2014/main" id="{0D82156B-03C5-4E94-853F-35DD43EB7DBD}"/>
              </a:ext>
            </a:extLst>
          </p:cNvPr>
          <p:cNvSpPr/>
          <p:nvPr/>
        </p:nvSpPr>
        <p:spPr>
          <a:xfrm>
            <a:off x="1707757" y="2625625"/>
            <a:ext cx="2286000" cy="108636"/>
          </a:xfrm>
          <a:prstGeom prst="rect">
            <a:avLst/>
          </a:prstGeom>
          <a:solidFill>
            <a:schemeClr val="accent1"/>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0" cap="none" spc="0" normalizeH="0" baseline="0" dirty="0">
              <a:ln>
                <a:noFill/>
              </a:ln>
              <a:solidFill>
                <a:srgbClr val="FFFFFF"/>
              </a:solidFill>
              <a:effectLst/>
              <a:uLnTx/>
              <a:uFillTx/>
              <a:latin typeface="Open Sans"/>
              <a:ea typeface="+mn-ea"/>
              <a:cs typeface="+mn-cs"/>
            </a:endParaRPr>
          </a:p>
        </p:txBody>
      </p:sp>
      <p:sp>
        <p:nvSpPr>
          <p:cNvPr id="6" name="Rectangle 5">
            <a:extLst>
              <a:ext uri="{FF2B5EF4-FFF2-40B4-BE49-F238E27FC236}">
                <a16:creationId xmlns:a16="http://schemas.microsoft.com/office/drawing/2014/main" id="{6B346BC6-86B8-4611-8DE2-402807DF21F6}"/>
              </a:ext>
            </a:extLst>
          </p:cNvPr>
          <p:cNvSpPr/>
          <p:nvPr/>
        </p:nvSpPr>
        <p:spPr>
          <a:xfrm>
            <a:off x="3987615" y="2625625"/>
            <a:ext cx="2286000" cy="108636"/>
          </a:xfrm>
          <a:prstGeom prst="rect">
            <a:avLst/>
          </a:prstGeom>
          <a:solidFill>
            <a:schemeClr val="accent4"/>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0" cap="none" spc="0" normalizeH="0" baseline="0" dirty="0">
              <a:ln>
                <a:noFill/>
              </a:ln>
              <a:solidFill>
                <a:srgbClr val="FFFFFF"/>
              </a:solidFill>
              <a:effectLst/>
              <a:uLnTx/>
              <a:uFillTx/>
              <a:latin typeface="Open Sans"/>
              <a:ea typeface="+mn-ea"/>
              <a:cs typeface="+mn-cs"/>
            </a:endParaRPr>
          </a:p>
        </p:txBody>
      </p:sp>
      <p:sp>
        <p:nvSpPr>
          <p:cNvPr id="7" name="Rectangle 6">
            <a:extLst>
              <a:ext uri="{FF2B5EF4-FFF2-40B4-BE49-F238E27FC236}">
                <a16:creationId xmlns:a16="http://schemas.microsoft.com/office/drawing/2014/main" id="{84A20D0D-07B0-470D-86CD-3C1A8AF988A1}"/>
              </a:ext>
            </a:extLst>
          </p:cNvPr>
          <p:cNvSpPr/>
          <p:nvPr/>
        </p:nvSpPr>
        <p:spPr>
          <a:xfrm>
            <a:off x="6280112" y="2638323"/>
            <a:ext cx="4095043" cy="91655"/>
          </a:xfrm>
          <a:prstGeom prst="rect">
            <a:avLst/>
          </a:prstGeom>
          <a:solidFill>
            <a:schemeClr val="accent3">
              <a:lumMod val="75000"/>
            </a:schemeClr>
          </a:solidFill>
          <a:ln w="12700" cap="flat" cmpd="sng" algn="ctr">
            <a:solidFill>
              <a:srgbClr val="FFFFFF"/>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0" cap="none" spc="0" normalizeH="0" baseline="0" dirty="0">
              <a:ln>
                <a:noFill/>
              </a:ln>
              <a:solidFill>
                <a:srgbClr val="FFFFFF"/>
              </a:solidFill>
              <a:effectLst/>
              <a:uLnTx/>
              <a:uFillTx/>
              <a:latin typeface="Open Sans"/>
              <a:ea typeface="+mn-ea"/>
              <a:cs typeface="+mn-cs"/>
            </a:endParaRPr>
          </a:p>
        </p:txBody>
      </p:sp>
      <p:sp>
        <p:nvSpPr>
          <p:cNvPr id="11" name="Rectangle 10">
            <a:extLst>
              <a:ext uri="{FF2B5EF4-FFF2-40B4-BE49-F238E27FC236}">
                <a16:creationId xmlns:a16="http://schemas.microsoft.com/office/drawing/2014/main" id="{F89D8DED-4089-42AA-BC45-41F61B7DA4EA}"/>
              </a:ext>
            </a:extLst>
          </p:cNvPr>
          <p:cNvSpPr/>
          <p:nvPr/>
        </p:nvSpPr>
        <p:spPr>
          <a:xfrm>
            <a:off x="1709149" y="1554276"/>
            <a:ext cx="8666005" cy="1978939"/>
          </a:xfrm>
          <a:prstGeom prst="rect">
            <a:avLst/>
          </a:prstGeom>
          <a:noFill/>
          <a:ln w="12700" cap="flat" cmpd="sng" algn="ctr">
            <a:solidFill>
              <a:srgbClr val="FFFFFF">
                <a:lumMod val="85000"/>
              </a:srgbClr>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0" cap="none" spc="0" normalizeH="0" baseline="0" dirty="0">
              <a:ln>
                <a:noFill/>
              </a:ln>
              <a:solidFill>
                <a:srgbClr val="FFFFFF"/>
              </a:solidFill>
              <a:effectLst/>
              <a:uLnTx/>
              <a:uFillTx/>
              <a:latin typeface="Open Sans"/>
              <a:ea typeface="+mn-ea"/>
              <a:cs typeface="+mn-cs"/>
            </a:endParaRPr>
          </a:p>
        </p:txBody>
      </p:sp>
      <p:sp>
        <p:nvSpPr>
          <p:cNvPr id="12" name="TextBox 11">
            <a:extLst>
              <a:ext uri="{FF2B5EF4-FFF2-40B4-BE49-F238E27FC236}">
                <a16:creationId xmlns:a16="http://schemas.microsoft.com/office/drawing/2014/main" id="{C105F05A-4808-4271-8479-C8280CD94236}"/>
              </a:ext>
            </a:extLst>
          </p:cNvPr>
          <p:cNvSpPr txBox="1"/>
          <p:nvPr/>
        </p:nvSpPr>
        <p:spPr>
          <a:xfrm>
            <a:off x="4753966" y="1408139"/>
            <a:ext cx="2684068" cy="260969"/>
          </a:xfrm>
          <a:prstGeom prst="rect">
            <a:avLst/>
          </a:prstGeom>
          <a:solidFill>
            <a:srgbClr val="FFFFFF"/>
          </a:solidFill>
        </p:spPr>
        <p:txBody>
          <a:bodyPr wrap="square" lIns="0" tIns="0" rIns="0" bIns="0" rtlCol="0">
            <a:spAutoFit/>
          </a:bodyPr>
          <a:lstStyle/>
          <a:p>
            <a:pPr marL="1466" marR="0" lvl="0" indent="0" algn="ctr" defTabSz="914400" rtl="0" eaLnBrk="1" fontAlgn="auto" latinLnBrk="0" hangingPunct="1">
              <a:lnSpc>
                <a:spcPct val="106000"/>
              </a:lnSpc>
              <a:spcBef>
                <a:spcPct val="80000"/>
              </a:spcBef>
              <a:spcAft>
                <a:spcPts val="0"/>
              </a:spcAft>
              <a:buClr>
                <a:srgbClr val="000000"/>
              </a:buClr>
              <a:buSzTx/>
              <a:buFontTx/>
              <a:buNone/>
              <a:tabLst/>
              <a:defRPr/>
            </a:pPr>
            <a:r>
              <a:rPr kumimoji="0" lang="es-CR" sz="1600" b="1" i="0" u="none" strike="noStrike" kern="0" cap="none" spc="250" normalizeH="0" baseline="0" dirty="0" smtClean="0">
                <a:ln>
                  <a:noFill/>
                </a:ln>
                <a:solidFill>
                  <a:srgbClr val="000000"/>
                </a:solidFill>
                <a:effectLst/>
                <a:uLnTx/>
                <a:uFillTx/>
                <a:latin typeface="Open Sans"/>
                <a:ea typeface="+mn-ea"/>
                <a:cs typeface="Calibri" panose="020F0502020204030204" pitchFamily="34" charset="0"/>
              </a:rPr>
              <a:t>Elementos de Costo</a:t>
            </a:r>
            <a:endParaRPr kumimoji="0" lang="es-CR" sz="1600" b="1" i="0" u="none" strike="noStrike" kern="0" cap="none" spc="250" normalizeH="0" baseline="0" dirty="0">
              <a:ln>
                <a:noFill/>
              </a:ln>
              <a:solidFill>
                <a:srgbClr val="000000"/>
              </a:solidFill>
              <a:effectLst/>
              <a:uLnTx/>
              <a:uFillTx/>
              <a:latin typeface="Open Sans"/>
              <a:ea typeface="+mn-ea"/>
              <a:cs typeface="Calibri" panose="020F0502020204030204" pitchFamily="34" charset="0"/>
            </a:endParaRPr>
          </a:p>
        </p:txBody>
      </p:sp>
      <p:sp>
        <p:nvSpPr>
          <p:cNvPr id="13" name="TextBox 12">
            <a:extLst>
              <a:ext uri="{FF2B5EF4-FFF2-40B4-BE49-F238E27FC236}">
                <a16:creationId xmlns:a16="http://schemas.microsoft.com/office/drawing/2014/main" id="{439CD263-1AEE-4ADB-80B8-074CA846494C}"/>
              </a:ext>
            </a:extLst>
          </p:cNvPr>
          <p:cNvSpPr txBox="1"/>
          <p:nvPr/>
        </p:nvSpPr>
        <p:spPr>
          <a:xfrm>
            <a:off x="1894236" y="2992875"/>
            <a:ext cx="1851171" cy="228396"/>
          </a:xfrm>
          <a:prstGeom prst="rect">
            <a:avLst/>
          </a:prstGeom>
          <a:noFill/>
        </p:spPr>
        <p:txBody>
          <a:bodyPr wrap="square" lIns="0" tIns="0" rIns="0" bIns="0" rtlCol="0">
            <a:spAutoFit/>
          </a:bodyPr>
          <a:lstStyle/>
          <a:p>
            <a:pPr marL="1466" marR="0" lvl="0" indent="0" algn="ctr" defTabSz="914400" rtl="0" eaLnBrk="1" fontAlgn="auto" latinLnBrk="0" hangingPunct="1">
              <a:lnSpc>
                <a:spcPct val="106000"/>
              </a:lnSpc>
              <a:spcBef>
                <a:spcPts val="0"/>
              </a:spcBef>
              <a:spcAft>
                <a:spcPts val="0"/>
              </a:spcAft>
              <a:buClr>
                <a:srgbClr val="000000"/>
              </a:buClr>
              <a:buSzTx/>
              <a:buFontTx/>
              <a:buNone/>
              <a:tabLst/>
              <a:defRPr/>
            </a:pPr>
            <a:r>
              <a:rPr kumimoji="0" lang="es-CR" sz="1400" b="1" i="0" u="none" strike="noStrike" kern="1200" cap="none" spc="0" normalizeH="0" baseline="0" dirty="0" smtClean="0">
                <a:ln>
                  <a:noFill/>
                </a:ln>
                <a:solidFill>
                  <a:srgbClr val="000000"/>
                </a:solidFill>
                <a:effectLst/>
                <a:uLnTx/>
                <a:uFillTx/>
                <a:latin typeface="Open Sans"/>
                <a:ea typeface="+mn-ea"/>
                <a:cs typeface="Calibri" panose="020F0502020204030204" pitchFamily="34" charset="0"/>
              </a:rPr>
              <a:t>Materiales Directos</a:t>
            </a:r>
            <a:endParaRPr kumimoji="0" lang="es-CR" sz="1400" b="1" i="0" u="none" strike="noStrike" kern="1200" cap="none" spc="0" normalizeH="0" baseline="0" dirty="0">
              <a:ln>
                <a:noFill/>
              </a:ln>
              <a:solidFill>
                <a:srgbClr val="000000"/>
              </a:solidFill>
              <a:effectLst/>
              <a:uLnTx/>
              <a:uFillTx/>
              <a:latin typeface="Open Sans"/>
              <a:ea typeface="+mn-ea"/>
              <a:cs typeface="Calibri" panose="020F0502020204030204" pitchFamily="34" charset="0"/>
            </a:endParaRPr>
          </a:p>
        </p:txBody>
      </p:sp>
      <p:sp>
        <p:nvSpPr>
          <p:cNvPr id="14" name="TextBox 13">
            <a:extLst>
              <a:ext uri="{FF2B5EF4-FFF2-40B4-BE49-F238E27FC236}">
                <a16:creationId xmlns:a16="http://schemas.microsoft.com/office/drawing/2014/main" id="{C86C1CED-055F-49C0-B038-65331FE8FF68}"/>
              </a:ext>
            </a:extLst>
          </p:cNvPr>
          <p:cNvSpPr txBox="1"/>
          <p:nvPr/>
        </p:nvSpPr>
        <p:spPr>
          <a:xfrm>
            <a:off x="4403119" y="2989498"/>
            <a:ext cx="1507049" cy="456792"/>
          </a:xfrm>
          <a:prstGeom prst="rect">
            <a:avLst/>
          </a:prstGeom>
          <a:noFill/>
        </p:spPr>
        <p:txBody>
          <a:bodyPr wrap="square" lIns="0" tIns="0" rIns="0" bIns="0" rtlCol="0">
            <a:spAutoFit/>
          </a:bodyPr>
          <a:lstStyle/>
          <a:p>
            <a:pPr marL="1466" marR="0" lvl="0" indent="0" algn="ctr" defTabSz="914400" rtl="0" eaLnBrk="1" fontAlgn="auto" latinLnBrk="0" hangingPunct="1">
              <a:lnSpc>
                <a:spcPct val="106000"/>
              </a:lnSpc>
              <a:spcBef>
                <a:spcPts val="0"/>
              </a:spcBef>
              <a:spcAft>
                <a:spcPts val="0"/>
              </a:spcAft>
              <a:buClr>
                <a:srgbClr val="000000"/>
              </a:buClr>
              <a:buSzTx/>
              <a:buFontTx/>
              <a:buNone/>
              <a:tabLst/>
              <a:defRPr/>
            </a:pPr>
            <a:r>
              <a:rPr kumimoji="0" lang="es-CR" sz="1400" b="1" i="0" u="none" strike="noStrike" kern="1200" cap="none" spc="0" normalizeH="0" baseline="0" dirty="0" smtClean="0">
                <a:ln>
                  <a:noFill/>
                </a:ln>
                <a:solidFill>
                  <a:srgbClr val="000000"/>
                </a:solidFill>
                <a:effectLst/>
                <a:uLnTx/>
                <a:uFillTx/>
                <a:latin typeface="Open Sans"/>
                <a:ea typeface="+mn-ea"/>
                <a:cs typeface="Calibri" panose="020F0502020204030204" pitchFamily="34" charset="0"/>
              </a:rPr>
              <a:t>MOD de Producción</a:t>
            </a:r>
            <a:endParaRPr kumimoji="0" lang="es-CR" sz="1400" b="1" i="0" u="none" strike="noStrike" kern="1200" cap="none" spc="0" normalizeH="0" baseline="0" dirty="0">
              <a:ln>
                <a:noFill/>
              </a:ln>
              <a:solidFill>
                <a:srgbClr val="000000"/>
              </a:solidFill>
              <a:effectLst/>
              <a:uLnTx/>
              <a:uFillTx/>
              <a:latin typeface="Open Sans"/>
              <a:ea typeface="+mn-ea"/>
              <a:cs typeface="Calibri" panose="020F0502020204030204" pitchFamily="34" charset="0"/>
            </a:endParaRPr>
          </a:p>
        </p:txBody>
      </p:sp>
      <p:sp>
        <p:nvSpPr>
          <p:cNvPr id="15" name="TextBox 14">
            <a:extLst>
              <a:ext uri="{FF2B5EF4-FFF2-40B4-BE49-F238E27FC236}">
                <a16:creationId xmlns:a16="http://schemas.microsoft.com/office/drawing/2014/main" id="{8F951170-3DA3-405D-BEFB-CEB5B5C36EF1}"/>
              </a:ext>
            </a:extLst>
          </p:cNvPr>
          <p:cNvSpPr txBox="1"/>
          <p:nvPr/>
        </p:nvSpPr>
        <p:spPr>
          <a:xfrm>
            <a:off x="6426197" y="2992875"/>
            <a:ext cx="3948958" cy="228396"/>
          </a:xfrm>
          <a:prstGeom prst="rect">
            <a:avLst/>
          </a:prstGeom>
          <a:noFill/>
        </p:spPr>
        <p:txBody>
          <a:bodyPr wrap="square" lIns="0" tIns="0" rIns="0" bIns="0" rtlCol="0">
            <a:spAutoFit/>
          </a:bodyPr>
          <a:lstStyle/>
          <a:p>
            <a:pPr marL="1466" marR="0" lvl="0" indent="0" algn="ctr" defTabSz="914400" rtl="0" eaLnBrk="1" fontAlgn="auto" latinLnBrk="0" hangingPunct="1">
              <a:lnSpc>
                <a:spcPct val="106000"/>
              </a:lnSpc>
              <a:spcBef>
                <a:spcPts val="0"/>
              </a:spcBef>
              <a:spcAft>
                <a:spcPts val="0"/>
              </a:spcAft>
              <a:buClr>
                <a:srgbClr val="000000"/>
              </a:buClr>
              <a:buSzTx/>
              <a:buFontTx/>
              <a:buNone/>
              <a:tabLst/>
              <a:defRPr/>
            </a:pPr>
            <a:r>
              <a:rPr kumimoji="0" lang="es-CR" sz="1400" b="1" i="0" u="none" strike="noStrike" kern="1200" cap="none" spc="0" normalizeH="0" baseline="0" dirty="0" smtClean="0">
                <a:ln>
                  <a:noFill/>
                </a:ln>
                <a:solidFill>
                  <a:srgbClr val="000000"/>
                </a:solidFill>
                <a:effectLst/>
                <a:uLnTx/>
                <a:uFillTx/>
                <a:latin typeface="Open Sans"/>
                <a:ea typeface="+mn-ea"/>
                <a:cs typeface="Calibri" panose="020F0502020204030204" pitchFamily="34" charset="0"/>
              </a:rPr>
              <a:t>Costos Indirectos de Producción</a:t>
            </a:r>
            <a:endParaRPr kumimoji="0" lang="es-CR" sz="1400" b="1" i="0" u="none" strike="noStrike" kern="1200" cap="none" spc="0" normalizeH="0" baseline="0" dirty="0">
              <a:ln>
                <a:noFill/>
              </a:ln>
              <a:solidFill>
                <a:srgbClr val="000000"/>
              </a:solidFill>
              <a:effectLst/>
              <a:uLnTx/>
              <a:uFillTx/>
              <a:latin typeface="Open Sans"/>
              <a:ea typeface="+mn-ea"/>
              <a:cs typeface="Calibri" panose="020F0502020204030204" pitchFamily="34" charset="0"/>
            </a:endParaRPr>
          </a:p>
        </p:txBody>
      </p:sp>
      <p:sp>
        <p:nvSpPr>
          <p:cNvPr id="21" name="Rectangle 20">
            <a:extLst>
              <a:ext uri="{FF2B5EF4-FFF2-40B4-BE49-F238E27FC236}">
                <a16:creationId xmlns:a16="http://schemas.microsoft.com/office/drawing/2014/main" id="{9C371F1A-8B0C-42ED-87A1-9E996E468967}"/>
              </a:ext>
            </a:extLst>
          </p:cNvPr>
          <p:cNvSpPr/>
          <p:nvPr/>
        </p:nvSpPr>
        <p:spPr>
          <a:xfrm>
            <a:off x="1763689" y="3851948"/>
            <a:ext cx="2112264" cy="253690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just">
              <a:spcAft>
                <a:spcPts val="600"/>
              </a:spcAft>
              <a:buSzPct val="100000"/>
              <a:buFont typeface="Arial" panose="020B0604020202020204" pitchFamily="34" charset="0"/>
              <a:buChar char="•"/>
              <a:defRPr/>
            </a:pPr>
            <a:r>
              <a:rPr lang="es-CR" sz="800" dirty="0">
                <a:solidFill>
                  <a:schemeClr val="tx1"/>
                </a:solidFill>
              </a:rPr>
              <a:t>Separar la categoría de materias primas </a:t>
            </a:r>
            <a:endParaRPr lang="es-CR" sz="800" dirty="0" smtClean="0">
              <a:solidFill>
                <a:schemeClr val="tx1"/>
              </a:solidFill>
            </a:endParaRPr>
          </a:p>
          <a:p>
            <a:pPr marL="171450" lvl="1" indent="-171450" algn="just">
              <a:spcAft>
                <a:spcPts val="600"/>
              </a:spcAft>
              <a:buSzPct val="100000"/>
              <a:buFont typeface="Arial" panose="020B0604020202020204" pitchFamily="34" charset="0"/>
              <a:buChar char="•"/>
              <a:defRPr/>
            </a:pPr>
            <a:r>
              <a:rPr lang="es-CR" sz="800" dirty="0" smtClean="0">
                <a:solidFill>
                  <a:srgbClr val="000000"/>
                </a:solidFill>
              </a:rPr>
              <a:t>Un </a:t>
            </a:r>
            <a:r>
              <a:rPr lang="es-CR" sz="800" dirty="0">
                <a:solidFill>
                  <a:srgbClr val="000000"/>
                </a:solidFill>
              </a:rPr>
              <a:t>material directo serán las Telas </a:t>
            </a:r>
            <a:endParaRPr lang="es-CR" sz="800" dirty="0" smtClean="0">
              <a:solidFill>
                <a:srgbClr val="000000"/>
              </a:solidFill>
            </a:endParaRPr>
          </a:p>
          <a:p>
            <a:pPr marL="171450" lvl="1" indent="-171450" algn="just">
              <a:spcAft>
                <a:spcPts val="600"/>
              </a:spcAft>
              <a:buSzPct val="100000"/>
              <a:buFont typeface="Arial" panose="020B0604020202020204" pitchFamily="34" charset="0"/>
              <a:buChar char="•"/>
              <a:defRPr/>
            </a:pPr>
            <a:r>
              <a:rPr lang="es-CR" sz="800" dirty="0" smtClean="0">
                <a:solidFill>
                  <a:srgbClr val="000000"/>
                </a:solidFill>
              </a:rPr>
              <a:t>Los </a:t>
            </a:r>
            <a:r>
              <a:rPr lang="es-CR" sz="800" dirty="0">
                <a:solidFill>
                  <a:srgbClr val="000000"/>
                </a:solidFill>
              </a:rPr>
              <a:t>otros Materiales Directos </a:t>
            </a:r>
            <a:r>
              <a:rPr lang="es-CR" sz="800" dirty="0" smtClean="0">
                <a:solidFill>
                  <a:srgbClr val="000000"/>
                </a:solidFill>
              </a:rPr>
              <a:t>provienen de </a:t>
            </a:r>
            <a:r>
              <a:rPr lang="es-CR" sz="800" dirty="0">
                <a:solidFill>
                  <a:srgbClr val="000000"/>
                </a:solidFill>
              </a:rPr>
              <a:t>Avios y Suministros y </a:t>
            </a:r>
            <a:r>
              <a:rPr lang="es-CR" sz="800" dirty="0" smtClean="0">
                <a:solidFill>
                  <a:srgbClr val="000000"/>
                </a:solidFill>
              </a:rPr>
              <a:t>de Materiales </a:t>
            </a:r>
            <a:r>
              <a:rPr lang="es-CR" sz="800" dirty="0">
                <a:solidFill>
                  <a:srgbClr val="000000"/>
                </a:solidFill>
              </a:rPr>
              <a:t>Directos del proceso de Serigrafía. </a:t>
            </a:r>
            <a:endParaRPr lang="es-CR" sz="800" dirty="0" smtClean="0">
              <a:solidFill>
                <a:srgbClr val="000000"/>
              </a:solidFill>
            </a:endParaRPr>
          </a:p>
          <a:p>
            <a:pPr marL="171450" lvl="1" indent="-171450" algn="just">
              <a:spcAft>
                <a:spcPts val="600"/>
              </a:spcAft>
              <a:buSzPct val="100000"/>
              <a:buFont typeface="Arial" panose="020B0604020202020204" pitchFamily="34" charset="0"/>
              <a:buChar char="•"/>
              <a:defRPr/>
            </a:pPr>
            <a:r>
              <a:rPr lang="es-CR" sz="800" dirty="0" smtClean="0">
                <a:solidFill>
                  <a:srgbClr val="000000"/>
                </a:solidFill>
              </a:rPr>
              <a:t>Los </a:t>
            </a:r>
            <a:r>
              <a:rPr lang="es-CR" sz="800" dirty="0">
                <a:solidFill>
                  <a:srgbClr val="000000"/>
                </a:solidFill>
              </a:rPr>
              <a:t>Materiales Directos serán imputados a cada orden de manufactura </a:t>
            </a:r>
            <a:endParaRPr lang="es-CR" sz="800" dirty="0" smtClean="0">
              <a:solidFill>
                <a:srgbClr val="000000"/>
              </a:solidFill>
            </a:endParaRPr>
          </a:p>
          <a:p>
            <a:pPr marL="171450" lvl="1" indent="-171450" algn="just">
              <a:spcAft>
                <a:spcPts val="600"/>
              </a:spcAft>
              <a:buSzPct val="100000"/>
              <a:buFont typeface="Arial" panose="020B0604020202020204" pitchFamily="34" charset="0"/>
              <a:buChar char="•"/>
              <a:defRPr/>
            </a:pPr>
            <a:r>
              <a:rPr lang="es-CR" sz="800" dirty="0" smtClean="0">
                <a:solidFill>
                  <a:srgbClr val="000000"/>
                </a:solidFill>
              </a:rPr>
              <a:t>Materiales </a:t>
            </a:r>
            <a:r>
              <a:rPr lang="es-CR" sz="800" dirty="0">
                <a:solidFill>
                  <a:srgbClr val="000000"/>
                </a:solidFill>
              </a:rPr>
              <a:t>sobrantes deben ser devueltos a bodega</a:t>
            </a:r>
            <a:r>
              <a:rPr lang="es-CR" sz="800" dirty="0" smtClean="0">
                <a:solidFill>
                  <a:srgbClr val="000000"/>
                </a:solidFill>
              </a:rPr>
              <a:t>.</a:t>
            </a:r>
            <a:endParaRPr lang="es-CR" sz="800" dirty="0">
              <a:solidFill>
                <a:srgbClr val="000000"/>
              </a:solidFill>
            </a:endParaRPr>
          </a:p>
        </p:txBody>
      </p:sp>
      <p:sp>
        <p:nvSpPr>
          <p:cNvPr id="22" name="Rectangle 21">
            <a:extLst>
              <a:ext uri="{FF2B5EF4-FFF2-40B4-BE49-F238E27FC236}">
                <a16:creationId xmlns:a16="http://schemas.microsoft.com/office/drawing/2014/main" id="{90AC5240-37CD-4C3E-AD04-6F63FE528752}"/>
              </a:ext>
            </a:extLst>
          </p:cNvPr>
          <p:cNvSpPr/>
          <p:nvPr/>
        </p:nvSpPr>
        <p:spPr>
          <a:xfrm>
            <a:off x="4051243" y="3851948"/>
            <a:ext cx="2112264" cy="25369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algn="just">
              <a:spcAft>
                <a:spcPts val="600"/>
              </a:spcAft>
              <a:buSzPct val="100000"/>
              <a:buFont typeface="Arial" panose="020B0604020202020204" pitchFamily="34" charset="0"/>
              <a:buChar char="•"/>
              <a:defRPr/>
            </a:pPr>
            <a:r>
              <a:rPr lang="es-CR" sz="800" dirty="0" smtClean="0">
                <a:solidFill>
                  <a:srgbClr val="000000"/>
                </a:solidFill>
              </a:rPr>
              <a:t>Separar Labor en Mano de Obra Directa y Mano de Obra Indirecta</a:t>
            </a:r>
          </a:p>
          <a:p>
            <a:pPr marL="171450" lvl="1" indent="-171450" algn="just">
              <a:spcAft>
                <a:spcPts val="600"/>
              </a:spcAft>
              <a:buSzPct val="100000"/>
              <a:buFont typeface="Arial" panose="020B0604020202020204" pitchFamily="34" charset="0"/>
              <a:buChar char="•"/>
              <a:defRPr/>
            </a:pPr>
            <a:r>
              <a:rPr lang="es-CR" sz="800" dirty="0" smtClean="0">
                <a:solidFill>
                  <a:srgbClr val="000000"/>
                </a:solidFill>
              </a:rPr>
              <a:t>Costura, Serigrafía y Empaque: </a:t>
            </a:r>
            <a:r>
              <a:rPr lang="es-CR" sz="800" dirty="0" smtClean="0">
                <a:solidFill>
                  <a:schemeClr val="tx1"/>
                </a:solidFill>
              </a:rPr>
              <a:t>llevar un control del tiempo de MOD para los procesos, por orden de manufactura. </a:t>
            </a: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Partes pequeñas, Bordado y Corte: MOD imputada a la orden de manufactura como un servicio</a:t>
            </a:r>
            <a:endParaRPr lang="es-CR" sz="800" dirty="0">
              <a:solidFill>
                <a:schemeClr val="tx1"/>
              </a:solidFill>
            </a:endParaRPr>
          </a:p>
        </p:txBody>
      </p:sp>
      <p:sp>
        <p:nvSpPr>
          <p:cNvPr id="24" name="Rectangle 23">
            <a:extLst>
              <a:ext uri="{FF2B5EF4-FFF2-40B4-BE49-F238E27FC236}">
                <a16:creationId xmlns:a16="http://schemas.microsoft.com/office/drawing/2014/main" id="{20467EAC-7FA3-4C6C-82C6-0E6473106AEA}"/>
              </a:ext>
            </a:extLst>
          </p:cNvPr>
          <p:cNvSpPr/>
          <p:nvPr/>
        </p:nvSpPr>
        <p:spPr>
          <a:xfrm>
            <a:off x="6338797" y="3851948"/>
            <a:ext cx="4036358" cy="25369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just">
              <a:spcAft>
                <a:spcPts val="600"/>
              </a:spcAft>
              <a:buSzPct val="100000"/>
              <a:defRPr/>
            </a:pPr>
            <a:r>
              <a:rPr lang="es-CR" sz="800" b="1" dirty="0">
                <a:solidFill>
                  <a:schemeClr val="tx1"/>
                </a:solidFill>
              </a:rPr>
              <a:t>Materiales Indirectos</a:t>
            </a: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Se solicitan </a:t>
            </a:r>
            <a:r>
              <a:rPr lang="es-CR" sz="800" dirty="0">
                <a:solidFill>
                  <a:schemeClr val="tx1"/>
                </a:solidFill>
              </a:rPr>
              <a:t>a bodega con una orden de requisición </a:t>
            </a:r>
            <a:r>
              <a:rPr lang="es-CR" sz="800" dirty="0" smtClean="0">
                <a:solidFill>
                  <a:schemeClr val="tx1"/>
                </a:solidFill>
              </a:rPr>
              <a:t>general</a:t>
            </a: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La </a:t>
            </a:r>
            <a:r>
              <a:rPr lang="es-CR" sz="800" dirty="0">
                <a:solidFill>
                  <a:schemeClr val="tx1"/>
                </a:solidFill>
              </a:rPr>
              <a:t>cantidad a ser entregada será la requerida para el consumo dentro de un período </a:t>
            </a:r>
            <a:endParaRPr lang="es-CR" sz="800" dirty="0" smtClean="0">
              <a:solidFill>
                <a:schemeClr val="tx1"/>
              </a:solidFill>
            </a:endParaRP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Control de las cantidades solicitadas, disponibles y a solicitar para completar la cantidad </a:t>
            </a: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Su costo se </a:t>
            </a:r>
            <a:r>
              <a:rPr lang="es-CR" sz="800" dirty="0">
                <a:solidFill>
                  <a:schemeClr val="tx1"/>
                </a:solidFill>
              </a:rPr>
              <a:t>calculará a partir del consumo de dichos materiales, dividido entre el SAM Total</a:t>
            </a:r>
          </a:p>
          <a:p>
            <a:pPr marL="0" lvl="1" algn="just">
              <a:spcAft>
                <a:spcPts val="600"/>
              </a:spcAft>
              <a:buSzPct val="100000"/>
              <a:defRPr/>
            </a:pPr>
            <a:r>
              <a:rPr lang="es-CR" sz="800" b="1" dirty="0">
                <a:solidFill>
                  <a:schemeClr val="tx1"/>
                </a:solidFill>
              </a:rPr>
              <a:t>Mano de Obra </a:t>
            </a:r>
            <a:r>
              <a:rPr lang="es-CR" sz="800" b="1" dirty="0" smtClean="0">
                <a:solidFill>
                  <a:schemeClr val="tx1"/>
                </a:solidFill>
              </a:rPr>
              <a:t>Indirecta</a:t>
            </a:r>
            <a:r>
              <a:rPr lang="en-US" sz="800" dirty="0" smtClean="0">
                <a:solidFill>
                  <a:schemeClr val="tx1"/>
                </a:solidFill>
              </a:rPr>
              <a:t>: </a:t>
            </a:r>
            <a:r>
              <a:rPr lang="es-CR" sz="800" dirty="0" smtClean="0">
                <a:solidFill>
                  <a:schemeClr val="tx1"/>
                </a:solidFill>
              </a:rPr>
              <a:t>Dividir </a:t>
            </a:r>
            <a:r>
              <a:rPr lang="es-CR" sz="800" dirty="0">
                <a:solidFill>
                  <a:schemeClr val="tx1"/>
                </a:solidFill>
              </a:rPr>
              <a:t>el Labor en </a:t>
            </a:r>
            <a:r>
              <a:rPr lang="es-CR" sz="800" dirty="0" smtClean="0">
                <a:solidFill>
                  <a:schemeClr val="tx1"/>
                </a:solidFill>
              </a:rPr>
              <a:t>MOI y MOD</a:t>
            </a:r>
            <a:endParaRPr lang="es-CR" sz="800" dirty="0">
              <a:solidFill>
                <a:schemeClr val="tx1"/>
              </a:solidFill>
            </a:endParaRPr>
          </a:p>
          <a:p>
            <a:pPr marL="0" lvl="1" algn="just">
              <a:spcAft>
                <a:spcPts val="600"/>
              </a:spcAft>
              <a:buSzPct val="100000"/>
              <a:defRPr/>
            </a:pPr>
            <a:r>
              <a:rPr lang="es-CR" sz="800" b="1" dirty="0">
                <a:solidFill>
                  <a:schemeClr val="tx1"/>
                </a:solidFill>
              </a:rPr>
              <a:t>Gastos Generales de Fabricación</a:t>
            </a: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Revisión de cuentas de Costos </a:t>
            </a:r>
            <a:r>
              <a:rPr lang="es-CR" sz="800" dirty="0">
                <a:solidFill>
                  <a:schemeClr val="tx1"/>
                </a:solidFill>
              </a:rPr>
              <a:t>Adicionales Indirectos y los Costos de Soporte y </a:t>
            </a:r>
            <a:r>
              <a:rPr lang="es-CR" sz="800" dirty="0" smtClean="0">
                <a:solidFill>
                  <a:schemeClr val="tx1"/>
                </a:solidFill>
              </a:rPr>
              <a:t>Suministros</a:t>
            </a:r>
            <a:endParaRPr lang="es-CR" sz="800" dirty="0">
              <a:solidFill>
                <a:schemeClr val="tx1"/>
              </a:solidFill>
            </a:endParaRPr>
          </a:p>
          <a:p>
            <a:pPr marL="171450" lvl="1" indent="-171450" algn="just">
              <a:spcAft>
                <a:spcPts val="600"/>
              </a:spcAft>
              <a:buSzPct val="100000"/>
              <a:buFont typeface="Arial" panose="020B0604020202020204" pitchFamily="34" charset="0"/>
              <a:buChar char="•"/>
              <a:defRPr/>
            </a:pPr>
            <a:r>
              <a:rPr lang="es-CR" sz="800" dirty="0" smtClean="0">
                <a:solidFill>
                  <a:schemeClr val="tx1"/>
                </a:solidFill>
              </a:rPr>
              <a:t>Determinar proporción de los gastos </a:t>
            </a:r>
            <a:r>
              <a:rPr lang="es-CR" sz="800" dirty="0">
                <a:solidFill>
                  <a:schemeClr val="tx1"/>
                </a:solidFill>
              </a:rPr>
              <a:t>compartidos con Administración y Ventas, </a:t>
            </a:r>
            <a:endParaRPr lang="es-CR" sz="800" dirty="0" smtClean="0">
              <a:solidFill>
                <a:srgbClr val="FF0000"/>
              </a:solidFill>
            </a:endParaRPr>
          </a:p>
          <a:p>
            <a:pPr marL="171450" lvl="1" indent="-171450" algn="just">
              <a:spcAft>
                <a:spcPts val="600"/>
              </a:spcAft>
              <a:buSzPct val="100000"/>
              <a:buFont typeface="Arial" panose="020B0604020202020204" pitchFamily="34" charset="0"/>
              <a:buChar char="•"/>
              <a:defRPr/>
            </a:pPr>
            <a:endParaRPr lang="es-CR" sz="800" dirty="0">
              <a:solidFill>
                <a:srgbClr val="FF0000"/>
              </a:solidFill>
            </a:endParaRPr>
          </a:p>
        </p:txBody>
      </p:sp>
      <p:sp>
        <p:nvSpPr>
          <p:cNvPr id="25" name="Arrow: Down 24">
            <a:extLst>
              <a:ext uri="{FF2B5EF4-FFF2-40B4-BE49-F238E27FC236}">
                <a16:creationId xmlns:a16="http://schemas.microsoft.com/office/drawing/2014/main" id="{7DDEE1CF-8930-4551-9FCE-BF208DB00162}"/>
              </a:ext>
            </a:extLst>
          </p:cNvPr>
          <p:cNvSpPr/>
          <p:nvPr/>
        </p:nvSpPr>
        <p:spPr>
          <a:xfrm>
            <a:off x="2597082" y="3557463"/>
            <a:ext cx="445477" cy="263180"/>
          </a:xfrm>
          <a:prstGeom prst="downArrow">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350" b="1" i="0" u="none" strike="noStrike" kern="1200" cap="none" spc="0" normalizeH="0" baseline="0" dirty="0">
              <a:ln>
                <a:noFill/>
              </a:ln>
              <a:solidFill>
                <a:srgbClr val="000000"/>
              </a:solidFill>
              <a:effectLst/>
              <a:uLnTx/>
              <a:uFillTx/>
              <a:latin typeface="Open Sans"/>
              <a:ea typeface="+mn-ea"/>
              <a:cs typeface="+mn-cs"/>
            </a:endParaRPr>
          </a:p>
        </p:txBody>
      </p:sp>
      <p:sp>
        <p:nvSpPr>
          <p:cNvPr id="26" name="Arrow: Down 25">
            <a:extLst>
              <a:ext uri="{FF2B5EF4-FFF2-40B4-BE49-F238E27FC236}">
                <a16:creationId xmlns:a16="http://schemas.microsoft.com/office/drawing/2014/main" id="{69DE902A-583E-447A-A09D-3E4053FD0B0F}"/>
              </a:ext>
            </a:extLst>
          </p:cNvPr>
          <p:cNvSpPr/>
          <p:nvPr/>
        </p:nvSpPr>
        <p:spPr>
          <a:xfrm>
            <a:off x="4887252" y="3557463"/>
            <a:ext cx="445477" cy="263180"/>
          </a:xfrm>
          <a:prstGeom prst="downArrow">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s-CR" sz="1350" b="1" i="0" u="none" strike="noStrike" kern="1200" cap="none" spc="0" normalizeH="0" baseline="0" dirty="0">
              <a:ln>
                <a:noFill/>
              </a:ln>
              <a:solidFill>
                <a:srgbClr val="000000"/>
              </a:solidFill>
              <a:effectLst/>
              <a:uLnTx/>
              <a:uFillTx/>
              <a:latin typeface="Open Sans"/>
              <a:ea typeface="Verdana" pitchFamily="34" charset="0"/>
              <a:cs typeface="Verdana" pitchFamily="34" charset="0"/>
            </a:endParaRPr>
          </a:p>
        </p:txBody>
      </p:sp>
      <p:sp>
        <p:nvSpPr>
          <p:cNvPr id="27" name="Arrow: Down 26">
            <a:extLst>
              <a:ext uri="{FF2B5EF4-FFF2-40B4-BE49-F238E27FC236}">
                <a16:creationId xmlns:a16="http://schemas.microsoft.com/office/drawing/2014/main" id="{FC54B190-9C79-4ECC-9CF1-9F32CF5BB8CE}"/>
              </a:ext>
            </a:extLst>
          </p:cNvPr>
          <p:cNvSpPr/>
          <p:nvPr/>
        </p:nvSpPr>
        <p:spPr>
          <a:xfrm>
            <a:off x="8238168" y="3557463"/>
            <a:ext cx="445477" cy="263180"/>
          </a:xfrm>
          <a:prstGeom prst="downArrow">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es-CR" sz="1350" b="1" i="0" u="none" strike="noStrike" kern="1200" cap="none" spc="0" normalizeH="0" baseline="0" dirty="0">
              <a:ln>
                <a:noFill/>
              </a:ln>
              <a:solidFill>
                <a:srgbClr val="000000"/>
              </a:solidFill>
              <a:effectLst/>
              <a:uLnTx/>
              <a:uFillTx/>
              <a:latin typeface="Open Sans"/>
              <a:ea typeface="Verdana" pitchFamily="34" charset="0"/>
              <a:cs typeface="Verdana" pitchFamily="34" charset="0"/>
            </a:endParaRPr>
          </a:p>
        </p:txBody>
      </p:sp>
      <p:sp>
        <p:nvSpPr>
          <p:cNvPr id="30" name="Freeform 198"/>
          <p:cNvSpPr>
            <a:spLocks noEditPoints="1"/>
          </p:cNvSpPr>
          <p:nvPr/>
        </p:nvSpPr>
        <p:spPr bwMode="auto">
          <a:xfrm>
            <a:off x="2657334" y="1944026"/>
            <a:ext cx="324971" cy="478006"/>
          </a:xfrm>
          <a:custGeom>
            <a:avLst/>
            <a:gdLst>
              <a:gd name="T0" fmla="*/ 171 w 173"/>
              <a:gd name="T1" fmla="*/ 211 h 238"/>
              <a:gd name="T2" fmla="*/ 124 w 173"/>
              <a:gd name="T3" fmla="*/ 85 h 238"/>
              <a:gd name="T4" fmla="*/ 124 w 173"/>
              <a:gd name="T5" fmla="*/ 45 h 238"/>
              <a:gd name="T6" fmla="*/ 139 w 173"/>
              <a:gd name="T7" fmla="*/ 26 h 238"/>
              <a:gd name="T8" fmla="*/ 139 w 173"/>
              <a:gd name="T9" fmla="*/ 20 h 238"/>
              <a:gd name="T10" fmla="*/ 119 w 173"/>
              <a:gd name="T11" fmla="*/ 0 h 238"/>
              <a:gd name="T12" fmla="*/ 53 w 173"/>
              <a:gd name="T13" fmla="*/ 0 h 238"/>
              <a:gd name="T14" fmla="*/ 34 w 173"/>
              <a:gd name="T15" fmla="*/ 20 h 238"/>
              <a:gd name="T16" fmla="*/ 34 w 173"/>
              <a:gd name="T17" fmla="*/ 26 h 238"/>
              <a:gd name="T18" fmla="*/ 49 w 173"/>
              <a:gd name="T19" fmla="*/ 45 h 238"/>
              <a:gd name="T20" fmla="*/ 49 w 173"/>
              <a:gd name="T21" fmla="*/ 85 h 238"/>
              <a:gd name="T22" fmla="*/ 2 w 173"/>
              <a:gd name="T23" fmla="*/ 211 h 238"/>
              <a:gd name="T24" fmla="*/ 4 w 173"/>
              <a:gd name="T25" fmla="*/ 229 h 238"/>
              <a:gd name="T26" fmla="*/ 21 w 173"/>
              <a:gd name="T27" fmla="*/ 238 h 238"/>
              <a:gd name="T28" fmla="*/ 152 w 173"/>
              <a:gd name="T29" fmla="*/ 238 h 238"/>
              <a:gd name="T30" fmla="*/ 169 w 173"/>
              <a:gd name="T31" fmla="*/ 229 h 238"/>
              <a:gd name="T32" fmla="*/ 171 w 173"/>
              <a:gd name="T33" fmla="*/ 211 h 238"/>
              <a:gd name="T34" fmla="*/ 58 w 173"/>
              <a:gd name="T35" fmla="*/ 87 h 238"/>
              <a:gd name="T36" fmla="*/ 58 w 173"/>
              <a:gd name="T37" fmla="*/ 85 h 238"/>
              <a:gd name="T38" fmla="*/ 58 w 173"/>
              <a:gd name="T39" fmla="*/ 41 h 238"/>
              <a:gd name="T40" fmla="*/ 53 w 173"/>
              <a:gd name="T41" fmla="*/ 36 h 238"/>
              <a:gd name="T42" fmla="*/ 43 w 173"/>
              <a:gd name="T43" fmla="*/ 26 h 238"/>
              <a:gd name="T44" fmla="*/ 43 w 173"/>
              <a:gd name="T45" fmla="*/ 20 h 238"/>
              <a:gd name="T46" fmla="*/ 53 w 173"/>
              <a:gd name="T47" fmla="*/ 10 h 238"/>
              <a:gd name="T48" fmla="*/ 119 w 173"/>
              <a:gd name="T49" fmla="*/ 10 h 238"/>
              <a:gd name="T50" fmla="*/ 129 w 173"/>
              <a:gd name="T51" fmla="*/ 20 h 238"/>
              <a:gd name="T52" fmla="*/ 129 w 173"/>
              <a:gd name="T53" fmla="*/ 26 h 238"/>
              <a:gd name="T54" fmla="*/ 119 w 173"/>
              <a:gd name="T55" fmla="*/ 36 h 238"/>
              <a:gd name="T56" fmla="*/ 114 w 173"/>
              <a:gd name="T57" fmla="*/ 41 h 238"/>
              <a:gd name="T58" fmla="*/ 114 w 173"/>
              <a:gd name="T59" fmla="*/ 85 h 238"/>
              <a:gd name="T60" fmla="*/ 115 w 173"/>
              <a:gd name="T61" fmla="*/ 87 h 238"/>
              <a:gd name="T62" fmla="*/ 131 w 173"/>
              <a:gd name="T63" fmla="*/ 130 h 238"/>
              <a:gd name="T64" fmla="*/ 40 w 173"/>
              <a:gd name="T65" fmla="*/ 136 h 238"/>
              <a:gd name="T66" fmla="*/ 58 w 173"/>
              <a:gd name="T67" fmla="*/ 87 h 238"/>
              <a:gd name="T68" fmla="*/ 161 w 173"/>
              <a:gd name="T69" fmla="*/ 224 h 238"/>
              <a:gd name="T70" fmla="*/ 152 w 173"/>
              <a:gd name="T71" fmla="*/ 228 h 238"/>
              <a:gd name="T72" fmla="*/ 21 w 173"/>
              <a:gd name="T73" fmla="*/ 228 h 238"/>
              <a:gd name="T74" fmla="*/ 12 w 173"/>
              <a:gd name="T75" fmla="*/ 224 h 238"/>
              <a:gd name="T76" fmla="*/ 11 w 173"/>
              <a:gd name="T77" fmla="*/ 214 h 238"/>
              <a:gd name="T78" fmla="*/ 36 w 173"/>
              <a:gd name="T79" fmla="*/ 146 h 238"/>
              <a:gd name="T80" fmla="*/ 53 w 173"/>
              <a:gd name="T81" fmla="*/ 146 h 238"/>
              <a:gd name="T82" fmla="*/ 134 w 173"/>
              <a:gd name="T83" fmla="*/ 139 h 238"/>
              <a:gd name="T84" fmla="*/ 162 w 173"/>
              <a:gd name="T85" fmla="*/ 214 h 238"/>
              <a:gd name="T86" fmla="*/ 161 w 173"/>
              <a:gd name="T87" fmla="*/ 2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3" h="238">
                <a:moveTo>
                  <a:pt x="171" y="211"/>
                </a:moveTo>
                <a:cubicBezTo>
                  <a:pt x="124" y="85"/>
                  <a:pt x="124" y="85"/>
                  <a:pt x="124" y="85"/>
                </a:cubicBezTo>
                <a:cubicBezTo>
                  <a:pt x="124" y="45"/>
                  <a:pt x="124" y="45"/>
                  <a:pt x="124" y="45"/>
                </a:cubicBezTo>
                <a:cubicBezTo>
                  <a:pt x="133" y="43"/>
                  <a:pt x="139" y="35"/>
                  <a:pt x="139" y="26"/>
                </a:cubicBezTo>
                <a:cubicBezTo>
                  <a:pt x="139" y="20"/>
                  <a:pt x="139" y="20"/>
                  <a:pt x="139" y="20"/>
                </a:cubicBezTo>
                <a:cubicBezTo>
                  <a:pt x="139" y="9"/>
                  <a:pt x="130" y="0"/>
                  <a:pt x="119" y="0"/>
                </a:cubicBezTo>
                <a:cubicBezTo>
                  <a:pt x="53" y="0"/>
                  <a:pt x="53" y="0"/>
                  <a:pt x="53" y="0"/>
                </a:cubicBezTo>
                <a:cubicBezTo>
                  <a:pt x="42" y="0"/>
                  <a:pt x="34" y="9"/>
                  <a:pt x="34" y="20"/>
                </a:cubicBezTo>
                <a:cubicBezTo>
                  <a:pt x="34" y="26"/>
                  <a:pt x="34" y="26"/>
                  <a:pt x="34" y="26"/>
                </a:cubicBezTo>
                <a:cubicBezTo>
                  <a:pt x="34" y="35"/>
                  <a:pt x="40" y="43"/>
                  <a:pt x="49" y="45"/>
                </a:cubicBezTo>
                <a:cubicBezTo>
                  <a:pt x="49" y="85"/>
                  <a:pt x="49" y="85"/>
                  <a:pt x="49" y="85"/>
                </a:cubicBezTo>
                <a:cubicBezTo>
                  <a:pt x="2" y="211"/>
                  <a:pt x="2" y="211"/>
                  <a:pt x="2" y="211"/>
                </a:cubicBezTo>
                <a:cubicBezTo>
                  <a:pt x="0" y="217"/>
                  <a:pt x="0" y="224"/>
                  <a:pt x="4" y="229"/>
                </a:cubicBezTo>
                <a:cubicBezTo>
                  <a:pt x="8" y="235"/>
                  <a:pt x="14" y="238"/>
                  <a:pt x="21" y="238"/>
                </a:cubicBezTo>
                <a:cubicBezTo>
                  <a:pt x="152" y="238"/>
                  <a:pt x="152" y="238"/>
                  <a:pt x="152" y="238"/>
                </a:cubicBezTo>
                <a:cubicBezTo>
                  <a:pt x="159" y="238"/>
                  <a:pt x="165" y="235"/>
                  <a:pt x="169" y="229"/>
                </a:cubicBezTo>
                <a:cubicBezTo>
                  <a:pt x="172" y="224"/>
                  <a:pt x="173" y="217"/>
                  <a:pt x="171" y="211"/>
                </a:cubicBezTo>
                <a:close/>
                <a:moveTo>
                  <a:pt x="58" y="87"/>
                </a:moveTo>
                <a:cubicBezTo>
                  <a:pt x="58" y="87"/>
                  <a:pt x="58" y="86"/>
                  <a:pt x="58" y="85"/>
                </a:cubicBezTo>
                <a:cubicBezTo>
                  <a:pt x="58" y="41"/>
                  <a:pt x="58" y="41"/>
                  <a:pt x="58" y="41"/>
                </a:cubicBezTo>
                <a:cubicBezTo>
                  <a:pt x="58" y="38"/>
                  <a:pt x="56" y="36"/>
                  <a:pt x="53" y="36"/>
                </a:cubicBezTo>
                <a:cubicBezTo>
                  <a:pt x="48" y="36"/>
                  <a:pt x="43" y="31"/>
                  <a:pt x="43" y="26"/>
                </a:cubicBezTo>
                <a:cubicBezTo>
                  <a:pt x="43" y="20"/>
                  <a:pt x="43" y="20"/>
                  <a:pt x="43" y="20"/>
                </a:cubicBezTo>
                <a:cubicBezTo>
                  <a:pt x="43" y="14"/>
                  <a:pt x="48" y="10"/>
                  <a:pt x="53" y="10"/>
                </a:cubicBezTo>
                <a:cubicBezTo>
                  <a:pt x="119" y="10"/>
                  <a:pt x="119" y="10"/>
                  <a:pt x="119" y="10"/>
                </a:cubicBezTo>
                <a:cubicBezTo>
                  <a:pt x="125" y="10"/>
                  <a:pt x="129" y="14"/>
                  <a:pt x="129" y="20"/>
                </a:cubicBezTo>
                <a:cubicBezTo>
                  <a:pt x="129" y="26"/>
                  <a:pt x="129" y="26"/>
                  <a:pt x="129" y="26"/>
                </a:cubicBezTo>
                <a:cubicBezTo>
                  <a:pt x="129" y="31"/>
                  <a:pt x="125" y="36"/>
                  <a:pt x="119" y="36"/>
                </a:cubicBezTo>
                <a:cubicBezTo>
                  <a:pt x="117" y="36"/>
                  <a:pt x="114" y="38"/>
                  <a:pt x="114" y="41"/>
                </a:cubicBezTo>
                <a:cubicBezTo>
                  <a:pt x="114" y="85"/>
                  <a:pt x="114" y="85"/>
                  <a:pt x="114" y="85"/>
                </a:cubicBezTo>
                <a:cubicBezTo>
                  <a:pt x="114" y="86"/>
                  <a:pt x="115" y="87"/>
                  <a:pt x="115" y="87"/>
                </a:cubicBezTo>
                <a:cubicBezTo>
                  <a:pt x="131" y="130"/>
                  <a:pt x="131" y="130"/>
                  <a:pt x="131" y="130"/>
                </a:cubicBezTo>
                <a:cubicBezTo>
                  <a:pt x="124" y="135"/>
                  <a:pt x="80" y="137"/>
                  <a:pt x="40" y="136"/>
                </a:cubicBezTo>
                <a:lnTo>
                  <a:pt x="58" y="87"/>
                </a:lnTo>
                <a:close/>
                <a:moveTo>
                  <a:pt x="161" y="224"/>
                </a:moveTo>
                <a:cubicBezTo>
                  <a:pt x="159" y="227"/>
                  <a:pt x="156" y="228"/>
                  <a:pt x="152" y="228"/>
                </a:cubicBezTo>
                <a:cubicBezTo>
                  <a:pt x="21" y="228"/>
                  <a:pt x="21" y="228"/>
                  <a:pt x="21" y="228"/>
                </a:cubicBezTo>
                <a:cubicBezTo>
                  <a:pt x="17" y="228"/>
                  <a:pt x="14" y="227"/>
                  <a:pt x="12" y="224"/>
                </a:cubicBezTo>
                <a:cubicBezTo>
                  <a:pt x="10" y="221"/>
                  <a:pt x="10" y="217"/>
                  <a:pt x="11" y="214"/>
                </a:cubicBezTo>
                <a:cubicBezTo>
                  <a:pt x="36" y="146"/>
                  <a:pt x="36" y="146"/>
                  <a:pt x="36" y="146"/>
                </a:cubicBezTo>
                <a:cubicBezTo>
                  <a:pt x="41" y="146"/>
                  <a:pt x="46" y="146"/>
                  <a:pt x="53" y="146"/>
                </a:cubicBezTo>
                <a:cubicBezTo>
                  <a:pt x="80" y="146"/>
                  <a:pt x="120" y="145"/>
                  <a:pt x="134" y="139"/>
                </a:cubicBezTo>
                <a:cubicBezTo>
                  <a:pt x="162" y="214"/>
                  <a:pt x="162" y="214"/>
                  <a:pt x="162" y="214"/>
                </a:cubicBezTo>
                <a:cubicBezTo>
                  <a:pt x="163" y="217"/>
                  <a:pt x="162" y="221"/>
                  <a:pt x="161" y="224"/>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dirty="0">
              <a:ln>
                <a:noFill/>
              </a:ln>
              <a:solidFill>
                <a:srgbClr val="000000"/>
              </a:solidFill>
              <a:effectLst/>
              <a:uLnTx/>
              <a:uFillTx/>
              <a:latin typeface="Open Sans"/>
              <a:ea typeface="+mn-ea"/>
              <a:cs typeface="+mn-cs"/>
            </a:endParaRPr>
          </a:p>
        </p:txBody>
      </p:sp>
      <p:grpSp>
        <p:nvGrpSpPr>
          <p:cNvPr id="31" name="Group 30"/>
          <p:cNvGrpSpPr/>
          <p:nvPr/>
        </p:nvGrpSpPr>
        <p:grpSpPr>
          <a:xfrm>
            <a:off x="4910699" y="1944026"/>
            <a:ext cx="439831" cy="464561"/>
            <a:chOff x="3351213" y="1782763"/>
            <a:chExt cx="498475" cy="493712"/>
          </a:xfrm>
        </p:grpSpPr>
        <p:sp>
          <p:nvSpPr>
            <p:cNvPr id="32" name="Freeform 186"/>
            <p:cNvSpPr>
              <a:spLocks noEditPoints="1"/>
            </p:cNvSpPr>
            <p:nvPr/>
          </p:nvSpPr>
          <p:spPr bwMode="auto">
            <a:xfrm>
              <a:off x="3475038" y="1782763"/>
              <a:ext cx="247650" cy="312737"/>
            </a:xfrm>
            <a:custGeom>
              <a:avLst/>
              <a:gdLst>
                <a:gd name="T0" fmla="*/ 10 w 119"/>
                <a:gd name="T1" fmla="*/ 100 h 151"/>
                <a:gd name="T2" fmla="*/ 60 w 119"/>
                <a:gd name="T3" fmla="*/ 151 h 151"/>
                <a:gd name="T4" fmla="*/ 109 w 119"/>
                <a:gd name="T5" fmla="*/ 100 h 151"/>
                <a:gd name="T6" fmla="*/ 119 w 119"/>
                <a:gd name="T7" fmla="*/ 87 h 151"/>
                <a:gd name="T8" fmla="*/ 114 w 119"/>
                <a:gd name="T9" fmla="*/ 76 h 151"/>
                <a:gd name="T10" fmla="*/ 116 w 119"/>
                <a:gd name="T11" fmla="*/ 60 h 151"/>
                <a:gd name="T12" fmla="*/ 60 w 119"/>
                <a:gd name="T13" fmla="*/ 0 h 151"/>
                <a:gd name="T14" fmla="*/ 3 w 119"/>
                <a:gd name="T15" fmla="*/ 60 h 151"/>
                <a:gd name="T16" fmla="*/ 5 w 119"/>
                <a:gd name="T17" fmla="*/ 76 h 151"/>
                <a:gd name="T18" fmla="*/ 0 w 119"/>
                <a:gd name="T19" fmla="*/ 87 h 151"/>
                <a:gd name="T20" fmla="*/ 10 w 119"/>
                <a:gd name="T21" fmla="*/ 100 h 151"/>
                <a:gd name="T22" fmla="*/ 12 w 119"/>
                <a:gd name="T23" fmla="*/ 82 h 151"/>
                <a:gd name="T24" fmla="*/ 15 w 119"/>
                <a:gd name="T25" fmla="*/ 76 h 151"/>
                <a:gd name="T26" fmla="*/ 12 w 119"/>
                <a:gd name="T27" fmla="*/ 60 h 151"/>
                <a:gd name="T28" fmla="*/ 60 w 119"/>
                <a:gd name="T29" fmla="*/ 10 h 151"/>
                <a:gd name="T30" fmla="*/ 107 w 119"/>
                <a:gd name="T31" fmla="*/ 60 h 151"/>
                <a:gd name="T32" fmla="*/ 104 w 119"/>
                <a:gd name="T33" fmla="*/ 76 h 151"/>
                <a:gd name="T34" fmla="*/ 107 w 119"/>
                <a:gd name="T35" fmla="*/ 82 h 151"/>
                <a:gd name="T36" fmla="*/ 109 w 119"/>
                <a:gd name="T37" fmla="*/ 87 h 151"/>
                <a:gd name="T38" fmla="*/ 105 w 119"/>
                <a:gd name="T39" fmla="*/ 91 h 151"/>
                <a:gd name="T40" fmla="*/ 105 w 119"/>
                <a:gd name="T41" fmla="*/ 91 h 151"/>
                <a:gd name="T42" fmla="*/ 100 w 119"/>
                <a:gd name="T43" fmla="*/ 96 h 151"/>
                <a:gd name="T44" fmla="*/ 60 w 119"/>
                <a:gd name="T45" fmla="*/ 141 h 151"/>
                <a:gd name="T46" fmla="*/ 19 w 119"/>
                <a:gd name="T47" fmla="*/ 96 h 151"/>
                <a:gd name="T48" fmla="*/ 14 w 119"/>
                <a:gd name="T49" fmla="*/ 91 h 151"/>
                <a:gd name="T50" fmla="*/ 10 w 119"/>
                <a:gd name="T51" fmla="*/ 87 h 151"/>
                <a:gd name="T52" fmla="*/ 12 w 119"/>
                <a:gd name="T53" fmla="*/ 8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9" h="151">
                  <a:moveTo>
                    <a:pt x="10" y="100"/>
                  </a:moveTo>
                  <a:cubicBezTo>
                    <a:pt x="13" y="125"/>
                    <a:pt x="33" y="151"/>
                    <a:pt x="60" y="151"/>
                  </a:cubicBezTo>
                  <a:cubicBezTo>
                    <a:pt x="86" y="151"/>
                    <a:pt x="106" y="125"/>
                    <a:pt x="109" y="100"/>
                  </a:cubicBezTo>
                  <a:cubicBezTo>
                    <a:pt x="115" y="98"/>
                    <a:pt x="119" y="93"/>
                    <a:pt x="119" y="87"/>
                  </a:cubicBezTo>
                  <a:cubicBezTo>
                    <a:pt x="119" y="82"/>
                    <a:pt x="117" y="79"/>
                    <a:pt x="114" y="76"/>
                  </a:cubicBezTo>
                  <a:cubicBezTo>
                    <a:pt x="116" y="71"/>
                    <a:pt x="116" y="65"/>
                    <a:pt x="116" y="60"/>
                  </a:cubicBezTo>
                  <a:cubicBezTo>
                    <a:pt x="116" y="27"/>
                    <a:pt x="91" y="0"/>
                    <a:pt x="60" y="0"/>
                  </a:cubicBezTo>
                  <a:cubicBezTo>
                    <a:pt x="28" y="0"/>
                    <a:pt x="3" y="27"/>
                    <a:pt x="3" y="60"/>
                  </a:cubicBezTo>
                  <a:cubicBezTo>
                    <a:pt x="3" y="65"/>
                    <a:pt x="3" y="71"/>
                    <a:pt x="5" y="76"/>
                  </a:cubicBezTo>
                  <a:cubicBezTo>
                    <a:pt x="2" y="79"/>
                    <a:pt x="0" y="82"/>
                    <a:pt x="0" y="87"/>
                  </a:cubicBezTo>
                  <a:cubicBezTo>
                    <a:pt x="0" y="93"/>
                    <a:pt x="4" y="98"/>
                    <a:pt x="10" y="100"/>
                  </a:cubicBezTo>
                  <a:close/>
                  <a:moveTo>
                    <a:pt x="12" y="82"/>
                  </a:moveTo>
                  <a:cubicBezTo>
                    <a:pt x="15" y="81"/>
                    <a:pt x="16" y="79"/>
                    <a:pt x="15" y="76"/>
                  </a:cubicBezTo>
                  <a:cubicBezTo>
                    <a:pt x="13" y="71"/>
                    <a:pt x="12" y="66"/>
                    <a:pt x="12" y="60"/>
                  </a:cubicBezTo>
                  <a:cubicBezTo>
                    <a:pt x="12" y="32"/>
                    <a:pt x="34" y="10"/>
                    <a:pt x="60" y="10"/>
                  </a:cubicBezTo>
                  <a:cubicBezTo>
                    <a:pt x="85" y="10"/>
                    <a:pt x="107" y="32"/>
                    <a:pt x="107" y="60"/>
                  </a:cubicBezTo>
                  <a:cubicBezTo>
                    <a:pt x="107" y="66"/>
                    <a:pt x="106" y="71"/>
                    <a:pt x="104" y="76"/>
                  </a:cubicBezTo>
                  <a:cubicBezTo>
                    <a:pt x="103" y="79"/>
                    <a:pt x="104" y="81"/>
                    <a:pt x="107" y="82"/>
                  </a:cubicBezTo>
                  <a:cubicBezTo>
                    <a:pt x="108" y="83"/>
                    <a:pt x="109" y="85"/>
                    <a:pt x="109" y="87"/>
                  </a:cubicBezTo>
                  <a:cubicBezTo>
                    <a:pt x="109" y="89"/>
                    <a:pt x="107" y="91"/>
                    <a:pt x="105" y="91"/>
                  </a:cubicBezTo>
                  <a:cubicBezTo>
                    <a:pt x="105" y="91"/>
                    <a:pt x="105" y="91"/>
                    <a:pt x="105" y="91"/>
                  </a:cubicBezTo>
                  <a:cubicBezTo>
                    <a:pt x="102" y="91"/>
                    <a:pt x="100" y="93"/>
                    <a:pt x="100" y="96"/>
                  </a:cubicBezTo>
                  <a:cubicBezTo>
                    <a:pt x="98" y="117"/>
                    <a:pt x="81" y="141"/>
                    <a:pt x="60" y="141"/>
                  </a:cubicBezTo>
                  <a:cubicBezTo>
                    <a:pt x="38" y="141"/>
                    <a:pt x="21" y="117"/>
                    <a:pt x="19" y="96"/>
                  </a:cubicBezTo>
                  <a:cubicBezTo>
                    <a:pt x="19" y="93"/>
                    <a:pt x="17" y="91"/>
                    <a:pt x="14" y="91"/>
                  </a:cubicBezTo>
                  <a:cubicBezTo>
                    <a:pt x="12" y="91"/>
                    <a:pt x="10" y="89"/>
                    <a:pt x="10" y="87"/>
                  </a:cubicBezTo>
                  <a:cubicBezTo>
                    <a:pt x="10" y="85"/>
                    <a:pt x="11" y="83"/>
                    <a:pt x="12" y="82"/>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dirty="0">
                <a:ln>
                  <a:noFill/>
                </a:ln>
                <a:solidFill>
                  <a:srgbClr val="000000"/>
                </a:solidFill>
                <a:effectLst/>
                <a:uLnTx/>
                <a:uFillTx/>
                <a:latin typeface="Open Sans"/>
                <a:ea typeface="+mn-ea"/>
                <a:cs typeface="+mn-cs"/>
              </a:endParaRPr>
            </a:p>
          </p:txBody>
        </p:sp>
        <p:sp>
          <p:nvSpPr>
            <p:cNvPr id="33" name="Freeform 187"/>
            <p:cNvSpPr>
              <a:spLocks noEditPoints="1"/>
            </p:cNvSpPr>
            <p:nvPr/>
          </p:nvSpPr>
          <p:spPr bwMode="auto">
            <a:xfrm>
              <a:off x="3351213" y="2114550"/>
              <a:ext cx="498475" cy="161925"/>
            </a:xfrm>
            <a:custGeom>
              <a:avLst/>
              <a:gdLst>
                <a:gd name="T0" fmla="*/ 237 w 240"/>
                <a:gd name="T1" fmla="*/ 44 h 78"/>
                <a:gd name="T2" fmla="*/ 160 w 240"/>
                <a:gd name="T3" fmla="*/ 1 h 78"/>
                <a:gd name="T4" fmla="*/ 156 w 240"/>
                <a:gd name="T5" fmla="*/ 0 h 78"/>
                <a:gd name="T6" fmla="*/ 153 w 240"/>
                <a:gd name="T7" fmla="*/ 0 h 78"/>
                <a:gd name="T8" fmla="*/ 149 w 240"/>
                <a:gd name="T9" fmla="*/ 2 h 78"/>
                <a:gd name="T10" fmla="*/ 120 w 240"/>
                <a:gd name="T11" fmla="*/ 8 h 78"/>
                <a:gd name="T12" fmla="*/ 90 w 240"/>
                <a:gd name="T13" fmla="*/ 2 h 78"/>
                <a:gd name="T14" fmla="*/ 86 w 240"/>
                <a:gd name="T15" fmla="*/ 0 h 78"/>
                <a:gd name="T16" fmla="*/ 84 w 240"/>
                <a:gd name="T17" fmla="*/ 0 h 78"/>
                <a:gd name="T18" fmla="*/ 82 w 240"/>
                <a:gd name="T19" fmla="*/ 1 h 78"/>
                <a:gd name="T20" fmla="*/ 2 w 240"/>
                <a:gd name="T21" fmla="*/ 44 h 78"/>
                <a:gd name="T22" fmla="*/ 0 w 240"/>
                <a:gd name="T23" fmla="*/ 51 h 78"/>
                <a:gd name="T24" fmla="*/ 0 w 240"/>
                <a:gd name="T25" fmla="*/ 69 h 78"/>
                <a:gd name="T26" fmla="*/ 9 w 240"/>
                <a:gd name="T27" fmla="*/ 78 h 78"/>
                <a:gd name="T28" fmla="*/ 230 w 240"/>
                <a:gd name="T29" fmla="*/ 78 h 78"/>
                <a:gd name="T30" fmla="*/ 240 w 240"/>
                <a:gd name="T31" fmla="*/ 69 h 78"/>
                <a:gd name="T32" fmla="*/ 240 w 240"/>
                <a:gd name="T33" fmla="*/ 51 h 78"/>
                <a:gd name="T34" fmla="*/ 237 w 240"/>
                <a:gd name="T35" fmla="*/ 44 h 78"/>
                <a:gd name="T36" fmla="*/ 230 w 240"/>
                <a:gd name="T37" fmla="*/ 69 h 78"/>
                <a:gd name="T38" fmla="*/ 9 w 240"/>
                <a:gd name="T39" fmla="*/ 69 h 78"/>
                <a:gd name="T40" fmla="*/ 9 w 240"/>
                <a:gd name="T41" fmla="*/ 51 h 78"/>
                <a:gd name="T42" fmla="*/ 84 w 240"/>
                <a:gd name="T43" fmla="*/ 10 h 78"/>
                <a:gd name="T44" fmla="*/ 86 w 240"/>
                <a:gd name="T45" fmla="*/ 10 h 78"/>
                <a:gd name="T46" fmla="*/ 120 w 240"/>
                <a:gd name="T47" fmla="*/ 18 h 78"/>
                <a:gd name="T48" fmla="*/ 153 w 240"/>
                <a:gd name="T49" fmla="*/ 10 h 78"/>
                <a:gd name="T50" fmla="*/ 156 w 240"/>
                <a:gd name="T51" fmla="*/ 10 h 78"/>
                <a:gd name="T52" fmla="*/ 157 w 240"/>
                <a:gd name="T53" fmla="*/ 11 h 78"/>
                <a:gd name="T54" fmla="*/ 230 w 240"/>
                <a:gd name="T55" fmla="*/ 51 h 78"/>
                <a:gd name="T56" fmla="*/ 230 w 240"/>
                <a:gd name="T57" fmla="*/ 69 h 78"/>
                <a:gd name="T58" fmla="*/ 230 w 240"/>
                <a:gd name="T59" fmla="*/ 74 h 78"/>
                <a:gd name="T60" fmla="*/ 230 w 240"/>
                <a:gd name="T61" fmla="*/ 69 h 78"/>
                <a:gd name="T62" fmla="*/ 230 w 240"/>
                <a:gd name="T63" fmla="*/ 69 h 78"/>
                <a:gd name="T64" fmla="*/ 230 w 240"/>
                <a:gd name="T65"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40" h="78">
                  <a:moveTo>
                    <a:pt x="237" y="44"/>
                  </a:moveTo>
                  <a:cubicBezTo>
                    <a:pt x="215" y="23"/>
                    <a:pt x="188" y="9"/>
                    <a:pt x="160" y="1"/>
                  </a:cubicBezTo>
                  <a:cubicBezTo>
                    <a:pt x="159" y="1"/>
                    <a:pt x="157" y="0"/>
                    <a:pt x="156" y="0"/>
                  </a:cubicBezTo>
                  <a:cubicBezTo>
                    <a:pt x="153" y="0"/>
                    <a:pt x="153" y="0"/>
                    <a:pt x="153" y="0"/>
                  </a:cubicBezTo>
                  <a:cubicBezTo>
                    <a:pt x="152" y="0"/>
                    <a:pt x="150" y="1"/>
                    <a:pt x="149" y="2"/>
                  </a:cubicBezTo>
                  <a:cubicBezTo>
                    <a:pt x="141" y="6"/>
                    <a:pt x="130" y="8"/>
                    <a:pt x="120" y="8"/>
                  </a:cubicBezTo>
                  <a:cubicBezTo>
                    <a:pt x="109" y="8"/>
                    <a:pt x="98" y="6"/>
                    <a:pt x="90" y="2"/>
                  </a:cubicBezTo>
                  <a:cubicBezTo>
                    <a:pt x="89" y="1"/>
                    <a:pt x="87" y="0"/>
                    <a:pt x="86" y="0"/>
                  </a:cubicBezTo>
                  <a:cubicBezTo>
                    <a:pt x="84" y="0"/>
                    <a:pt x="84" y="0"/>
                    <a:pt x="84" y="0"/>
                  </a:cubicBezTo>
                  <a:cubicBezTo>
                    <a:pt x="83" y="0"/>
                    <a:pt x="82" y="1"/>
                    <a:pt x="82" y="1"/>
                  </a:cubicBezTo>
                  <a:cubicBezTo>
                    <a:pt x="52" y="8"/>
                    <a:pt x="25" y="23"/>
                    <a:pt x="2" y="44"/>
                  </a:cubicBezTo>
                  <a:cubicBezTo>
                    <a:pt x="1" y="46"/>
                    <a:pt x="0" y="49"/>
                    <a:pt x="0" y="51"/>
                  </a:cubicBezTo>
                  <a:cubicBezTo>
                    <a:pt x="0" y="69"/>
                    <a:pt x="0" y="69"/>
                    <a:pt x="0" y="69"/>
                  </a:cubicBezTo>
                  <a:cubicBezTo>
                    <a:pt x="0" y="74"/>
                    <a:pt x="4" y="78"/>
                    <a:pt x="9" y="78"/>
                  </a:cubicBezTo>
                  <a:cubicBezTo>
                    <a:pt x="230" y="78"/>
                    <a:pt x="230" y="78"/>
                    <a:pt x="230" y="78"/>
                  </a:cubicBezTo>
                  <a:cubicBezTo>
                    <a:pt x="235" y="78"/>
                    <a:pt x="240" y="74"/>
                    <a:pt x="240" y="69"/>
                  </a:cubicBezTo>
                  <a:cubicBezTo>
                    <a:pt x="240" y="51"/>
                    <a:pt x="240" y="51"/>
                    <a:pt x="240" y="51"/>
                  </a:cubicBezTo>
                  <a:cubicBezTo>
                    <a:pt x="240" y="49"/>
                    <a:pt x="238" y="46"/>
                    <a:pt x="237" y="44"/>
                  </a:cubicBezTo>
                  <a:close/>
                  <a:moveTo>
                    <a:pt x="230" y="69"/>
                  </a:moveTo>
                  <a:cubicBezTo>
                    <a:pt x="9" y="69"/>
                    <a:pt x="9" y="69"/>
                    <a:pt x="9" y="69"/>
                  </a:cubicBezTo>
                  <a:cubicBezTo>
                    <a:pt x="9" y="51"/>
                    <a:pt x="9" y="51"/>
                    <a:pt x="9" y="51"/>
                  </a:cubicBezTo>
                  <a:cubicBezTo>
                    <a:pt x="30" y="31"/>
                    <a:pt x="56" y="17"/>
                    <a:pt x="84" y="10"/>
                  </a:cubicBezTo>
                  <a:cubicBezTo>
                    <a:pt x="86" y="10"/>
                    <a:pt x="86" y="10"/>
                    <a:pt x="86" y="10"/>
                  </a:cubicBezTo>
                  <a:cubicBezTo>
                    <a:pt x="95" y="15"/>
                    <a:pt x="107" y="18"/>
                    <a:pt x="120" y="18"/>
                  </a:cubicBezTo>
                  <a:cubicBezTo>
                    <a:pt x="132" y="18"/>
                    <a:pt x="144" y="15"/>
                    <a:pt x="153" y="10"/>
                  </a:cubicBezTo>
                  <a:cubicBezTo>
                    <a:pt x="156" y="10"/>
                    <a:pt x="156" y="10"/>
                    <a:pt x="156" y="10"/>
                  </a:cubicBezTo>
                  <a:cubicBezTo>
                    <a:pt x="156" y="10"/>
                    <a:pt x="157" y="10"/>
                    <a:pt x="157" y="11"/>
                  </a:cubicBezTo>
                  <a:cubicBezTo>
                    <a:pt x="184" y="17"/>
                    <a:pt x="209" y="31"/>
                    <a:pt x="230" y="51"/>
                  </a:cubicBezTo>
                  <a:lnTo>
                    <a:pt x="230" y="69"/>
                  </a:lnTo>
                  <a:close/>
                  <a:moveTo>
                    <a:pt x="230" y="74"/>
                  </a:moveTo>
                  <a:cubicBezTo>
                    <a:pt x="230" y="69"/>
                    <a:pt x="230" y="69"/>
                    <a:pt x="230" y="69"/>
                  </a:cubicBezTo>
                  <a:cubicBezTo>
                    <a:pt x="230" y="69"/>
                    <a:pt x="230" y="69"/>
                    <a:pt x="230" y="69"/>
                  </a:cubicBezTo>
                  <a:lnTo>
                    <a:pt x="230" y="74"/>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dirty="0">
                <a:ln>
                  <a:noFill/>
                </a:ln>
                <a:solidFill>
                  <a:srgbClr val="000000"/>
                </a:solidFill>
                <a:effectLst/>
                <a:uLnTx/>
                <a:uFillTx/>
                <a:latin typeface="Open Sans"/>
                <a:ea typeface="+mn-ea"/>
                <a:cs typeface="+mn-cs"/>
              </a:endParaRPr>
            </a:p>
          </p:txBody>
        </p:sp>
      </p:grpSp>
      <p:grpSp>
        <p:nvGrpSpPr>
          <p:cNvPr id="36" name="Group 35"/>
          <p:cNvGrpSpPr/>
          <p:nvPr/>
        </p:nvGrpSpPr>
        <p:grpSpPr>
          <a:xfrm>
            <a:off x="8151345" y="1927594"/>
            <a:ext cx="498661" cy="510869"/>
            <a:chOff x="69851" y="7086600"/>
            <a:chExt cx="565149" cy="542926"/>
          </a:xfrm>
        </p:grpSpPr>
        <p:sp>
          <p:nvSpPr>
            <p:cNvPr id="37" name="Freeform 75"/>
            <p:cNvSpPr>
              <a:spLocks noEditPoints="1"/>
            </p:cNvSpPr>
            <p:nvPr/>
          </p:nvSpPr>
          <p:spPr bwMode="auto">
            <a:xfrm>
              <a:off x="69851" y="7142163"/>
              <a:ext cx="515937" cy="487363"/>
            </a:xfrm>
            <a:custGeom>
              <a:avLst/>
              <a:gdLst>
                <a:gd name="T0" fmla="*/ 224 w 234"/>
                <a:gd name="T1" fmla="*/ 79 h 221"/>
                <a:gd name="T2" fmla="*/ 129 w 234"/>
                <a:gd name="T3" fmla="*/ 107 h 221"/>
                <a:gd name="T4" fmla="*/ 153 w 234"/>
                <a:gd name="T5" fmla="*/ 9 h 221"/>
                <a:gd name="T6" fmla="*/ 149 w 234"/>
                <a:gd name="T7" fmla="*/ 3 h 221"/>
                <a:gd name="T8" fmla="*/ 122 w 234"/>
                <a:gd name="T9" fmla="*/ 0 h 221"/>
                <a:gd name="T10" fmla="*/ 15 w 234"/>
                <a:gd name="T11" fmla="*/ 84 h 221"/>
                <a:gd name="T12" fmla="*/ 96 w 234"/>
                <a:gd name="T13" fmla="*/ 218 h 221"/>
                <a:gd name="T14" fmla="*/ 122 w 234"/>
                <a:gd name="T15" fmla="*/ 221 h 221"/>
                <a:gd name="T16" fmla="*/ 122 w 234"/>
                <a:gd name="T17" fmla="*/ 221 h 221"/>
                <a:gd name="T18" fmla="*/ 230 w 234"/>
                <a:gd name="T19" fmla="*/ 137 h 221"/>
                <a:gd name="T20" fmla="*/ 229 w 234"/>
                <a:gd name="T21" fmla="*/ 82 h 221"/>
                <a:gd name="T22" fmla="*/ 224 w 234"/>
                <a:gd name="T23" fmla="*/ 79 h 221"/>
                <a:gd name="T24" fmla="*/ 220 w 234"/>
                <a:gd name="T25" fmla="*/ 135 h 221"/>
                <a:gd name="T26" fmla="*/ 122 w 234"/>
                <a:gd name="T27" fmla="*/ 211 h 221"/>
                <a:gd name="T28" fmla="*/ 98 w 234"/>
                <a:gd name="T29" fmla="*/ 208 h 221"/>
                <a:gd name="T30" fmla="*/ 25 w 234"/>
                <a:gd name="T31" fmla="*/ 87 h 221"/>
                <a:gd name="T32" fmla="*/ 122 w 234"/>
                <a:gd name="T33" fmla="*/ 10 h 221"/>
                <a:gd name="T34" fmla="*/ 142 w 234"/>
                <a:gd name="T35" fmla="*/ 12 h 221"/>
                <a:gd name="T36" fmla="*/ 117 w 234"/>
                <a:gd name="T37" fmla="*/ 113 h 221"/>
                <a:gd name="T38" fmla="*/ 118 w 234"/>
                <a:gd name="T39" fmla="*/ 118 h 221"/>
                <a:gd name="T40" fmla="*/ 123 w 234"/>
                <a:gd name="T41" fmla="*/ 119 h 221"/>
                <a:gd name="T42" fmla="*/ 221 w 234"/>
                <a:gd name="T43" fmla="*/ 90 h 221"/>
                <a:gd name="T44" fmla="*/ 220 w 234"/>
                <a:gd name="T45" fmla="*/ 135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4" h="221">
                  <a:moveTo>
                    <a:pt x="224" y="79"/>
                  </a:moveTo>
                  <a:cubicBezTo>
                    <a:pt x="224" y="79"/>
                    <a:pt x="221" y="79"/>
                    <a:pt x="129" y="107"/>
                  </a:cubicBezTo>
                  <a:cubicBezTo>
                    <a:pt x="153" y="9"/>
                    <a:pt x="153" y="9"/>
                    <a:pt x="153" y="9"/>
                  </a:cubicBezTo>
                  <a:cubicBezTo>
                    <a:pt x="153" y="7"/>
                    <a:pt x="152" y="4"/>
                    <a:pt x="149" y="3"/>
                  </a:cubicBezTo>
                  <a:cubicBezTo>
                    <a:pt x="140" y="1"/>
                    <a:pt x="131" y="0"/>
                    <a:pt x="122" y="0"/>
                  </a:cubicBezTo>
                  <a:cubicBezTo>
                    <a:pt x="71" y="0"/>
                    <a:pt x="27" y="35"/>
                    <a:pt x="15" y="84"/>
                  </a:cubicBezTo>
                  <a:cubicBezTo>
                    <a:pt x="0" y="144"/>
                    <a:pt x="37" y="204"/>
                    <a:pt x="96" y="218"/>
                  </a:cubicBezTo>
                  <a:cubicBezTo>
                    <a:pt x="105" y="220"/>
                    <a:pt x="114" y="221"/>
                    <a:pt x="122" y="221"/>
                  </a:cubicBezTo>
                  <a:cubicBezTo>
                    <a:pt x="122" y="221"/>
                    <a:pt x="122" y="221"/>
                    <a:pt x="122" y="221"/>
                  </a:cubicBezTo>
                  <a:cubicBezTo>
                    <a:pt x="173" y="221"/>
                    <a:pt x="218" y="187"/>
                    <a:pt x="230" y="137"/>
                  </a:cubicBezTo>
                  <a:cubicBezTo>
                    <a:pt x="234" y="119"/>
                    <a:pt x="234" y="100"/>
                    <a:pt x="229" y="82"/>
                  </a:cubicBezTo>
                  <a:cubicBezTo>
                    <a:pt x="229" y="80"/>
                    <a:pt x="227" y="79"/>
                    <a:pt x="224" y="79"/>
                  </a:cubicBezTo>
                  <a:close/>
                  <a:moveTo>
                    <a:pt x="220" y="135"/>
                  </a:moveTo>
                  <a:cubicBezTo>
                    <a:pt x="209" y="180"/>
                    <a:pt x="169" y="211"/>
                    <a:pt x="122" y="211"/>
                  </a:cubicBezTo>
                  <a:cubicBezTo>
                    <a:pt x="114" y="211"/>
                    <a:pt x="106" y="210"/>
                    <a:pt x="98" y="208"/>
                  </a:cubicBezTo>
                  <a:cubicBezTo>
                    <a:pt x="44" y="195"/>
                    <a:pt x="11" y="141"/>
                    <a:pt x="25" y="87"/>
                  </a:cubicBezTo>
                  <a:cubicBezTo>
                    <a:pt x="36" y="42"/>
                    <a:pt x="76" y="10"/>
                    <a:pt x="122" y="10"/>
                  </a:cubicBezTo>
                  <a:cubicBezTo>
                    <a:pt x="129" y="10"/>
                    <a:pt x="135" y="11"/>
                    <a:pt x="142" y="12"/>
                  </a:cubicBezTo>
                  <a:cubicBezTo>
                    <a:pt x="117" y="113"/>
                    <a:pt x="117" y="113"/>
                    <a:pt x="117" y="113"/>
                  </a:cubicBezTo>
                  <a:cubicBezTo>
                    <a:pt x="116" y="115"/>
                    <a:pt x="117" y="117"/>
                    <a:pt x="118" y="118"/>
                  </a:cubicBezTo>
                  <a:cubicBezTo>
                    <a:pt x="119" y="119"/>
                    <a:pt x="121" y="119"/>
                    <a:pt x="123" y="119"/>
                  </a:cubicBezTo>
                  <a:cubicBezTo>
                    <a:pt x="157" y="109"/>
                    <a:pt x="206" y="94"/>
                    <a:pt x="221" y="90"/>
                  </a:cubicBezTo>
                  <a:cubicBezTo>
                    <a:pt x="224" y="105"/>
                    <a:pt x="224" y="120"/>
                    <a:pt x="220" y="135"/>
                  </a:cubicBez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dirty="0">
                <a:ln>
                  <a:noFill/>
                </a:ln>
                <a:solidFill>
                  <a:srgbClr val="000000"/>
                </a:solidFill>
                <a:effectLst/>
                <a:uLnTx/>
                <a:uFillTx/>
                <a:latin typeface="Open Sans"/>
                <a:ea typeface="+mn-ea"/>
                <a:cs typeface="+mn-cs"/>
              </a:endParaRPr>
            </a:p>
          </p:txBody>
        </p:sp>
        <p:sp>
          <p:nvSpPr>
            <p:cNvPr id="38" name="Freeform 76"/>
            <p:cNvSpPr>
              <a:spLocks noEditPoints="1"/>
            </p:cNvSpPr>
            <p:nvPr/>
          </p:nvSpPr>
          <p:spPr bwMode="auto">
            <a:xfrm>
              <a:off x="420688" y="7086600"/>
              <a:ext cx="214312" cy="215900"/>
            </a:xfrm>
            <a:custGeom>
              <a:avLst/>
              <a:gdLst>
                <a:gd name="T0" fmla="*/ 97 w 98"/>
                <a:gd name="T1" fmla="*/ 67 h 98"/>
                <a:gd name="T2" fmla="*/ 29 w 98"/>
                <a:gd name="T3" fmla="*/ 1 h 98"/>
                <a:gd name="T4" fmla="*/ 23 w 98"/>
                <a:gd name="T5" fmla="*/ 4 h 98"/>
                <a:gd name="T6" fmla="*/ 1 w 98"/>
                <a:gd name="T7" fmla="*/ 92 h 98"/>
                <a:gd name="T8" fmla="*/ 2 w 98"/>
                <a:gd name="T9" fmla="*/ 97 h 98"/>
                <a:gd name="T10" fmla="*/ 6 w 98"/>
                <a:gd name="T11" fmla="*/ 98 h 98"/>
                <a:gd name="T12" fmla="*/ 7 w 98"/>
                <a:gd name="T13" fmla="*/ 98 h 98"/>
                <a:gd name="T14" fmla="*/ 94 w 98"/>
                <a:gd name="T15" fmla="*/ 73 h 98"/>
                <a:gd name="T16" fmla="*/ 97 w 98"/>
                <a:gd name="T17" fmla="*/ 71 h 98"/>
                <a:gd name="T18" fmla="*/ 97 w 98"/>
                <a:gd name="T19" fmla="*/ 67 h 98"/>
                <a:gd name="T20" fmla="*/ 13 w 98"/>
                <a:gd name="T21" fmla="*/ 86 h 98"/>
                <a:gd name="T22" fmla="*/ 31 w 98"/>
                <a:gd name="T23" fmla="*/ 12 h 98"/>
                <a:gd name="T24" fmla="*/ 86 w 98"/>
                <a:gd name="T25" fmla="*/ 65 h 98"/>
                <a:gd name="T26" fmla="*/ 13 w 98"/>
                <a:gd name="T27" fmla="*/ 86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8" h="98">
                  <a:moveTo>
                    <a:pt x="97" y="67"/>
                  </a:moveTo>
                  <a:cubicBezTo>
                    <a:pt x="88" y="34"/>
                    <a:pt x="62" y="9"/>
                    <a:pt x="29" y="1"/>
                  </a:cubicBezTo>
                  <a:cubicBezTo>
                    <a:pt x="26" y="0"/>
                    <a:pt x="23" y="2"/>
                    <a:pt x="23" y="4"/>
                  </a:cubicBezTo>
                  <a:cubicBezTo>
                    <a:pt x="1" y="92"/>
                    <a:pt x="1" y="92"/>
                    <a:pt x="1" y="92"/>
                  </a:cubicBezTo>
                  <a:cubicBezTo>
                    <a:pt x="0" y="94"/>
                    <a:pt x="1" y="96"/>
                    <a:pt x="2" y="97"/>
                  </a:cubicBezTo>
                  <a:cubicBezTo>
                    <a:pt x="3" y="98"/>
                    <a:pt x="4" y="98"/>
                    <a:pt x="6" y="98"/>
                  </a:cubicBezTo>
                  <a:cubicBezTo>
                    <a:pt x="6" y="98"/>
                    <a:pt x="6" y="98"/>
                    <a:pt x="7" y="98"/>
                  </a:cubicBezTo>
                  <a:cubicBezTo>
                    <a:pt x="94" y="73"/>
                    <a:pt x="94" y="73"/>
                    <a:pt x="94" y="73"/>
                  </a:cubicBezTo>
                  <a:cubicBezTo>
                    <a:pt x="95" y="73"/>
                    <a:pt x="96" y="72"/>
                    <a:pt x="97" y="71"/>
                  </a:cubicBezTo>
                  <a:cubicBezTo>
                    <a:pt x="98" y="70"/>
                    <a:pt x="98" y="68"/>
                    <a:pt x="97" y="67"/>
                  </a:cubicBezTo>
                  <a:close/>
                  <a:moveTo>
                    <a:pt x="13" y="86"/>
                  </a:moveTo>
                  <a:cubicBezTo>
                    <a:pt x="31" y="12"/>
                    <a:pt x="31" y="12"/>
                    <a:pt x="31" y="12"/>
                  </a:cubicBezTo>
                  <a:cubicBezTo>
                    <a:pt x="57" y="20"/>
                    <a:pt x="77" y="39"/>
                    <a:pt x="86" y="65"/>
                  </a:cubicBezTo>
                  <a:lnTo>
                    <a:pt x="13" y="86"/>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0682" tIns="40341" rIns="80682" bIns="4034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R" sz="1588" b="0" i="0" u="none" strike="noStrike" kern="1200" cap="none" spc="0" normalizeH="0" baseline="0" dirty="0">
                <a:ln>
                  <a:noFill/>
                </a:ln>
                <a:solidFill>
                  <a:srgbClr val="000000"/>
                </a:solidFill>
                <a:effectLst/>
                <a:uLnTx/>
                <a:uFillTx/>
                <a:latin typeface="Open Sans"/>
                <a:ea typeface="+mn-ea"/>
                <a:cs typeface="+mn-cs"/>
              </a:endParaRPr>
            </a:p>
          </p:txBody>
        </p:sp>
      </p:grpSp>
    </p:spTree>
    <p:extLst>
      <p:ext uri="{BB962C8B-B14F-4D97-AF65-F5344CB8AC3E}">
        <p14:creationId xmlns:p14="http://schemas.microsoft.com/office/powerpoint/2010/main" val="1455028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 name="Object 94" hidden="1">
            <a:extLst>
              <a:ext uri="{FF2B5EF4-FFF2-40B4-BE49-F238E27FC236}">
                <a16:creationId xmlns:a16="http://schemas.microsoft.com/office/drawing/2014/main" id="{65A83502-262B-4AA7-A7F1-3284CE0A9AE3}"/>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261" name="think-cell Slide" r:id="rId5" imgW="395" imgH="396" progId="TCLayout.ActiveDocument.1">
                  <p:embed/>
                </p:oleObj>
              </mc:Choice>
              <mc:Fallback>
                <p:oleObj name="think-cell Slide" r:id="rId5" imgW="395" imgH="396" progId="TCLayout.ActiveDocument.1">
                  <p:embed/>
                  <p:pic>
                    <p:nvPicPr>
                      <p:cNvPr id="95" name="Object 94" hidden="1">
                        <a:extLst>
                          <a:ext uri="{FF2B5EF4-FFF2-40B4-BE49-F238E27FC236}">
                            <a16:creationId xmlns:a16="http://schemas.microsoft.com/office/drawing/2014/main" id="{65A83502-262B-4AA7-A7F1-3284CE0A9A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4C483F4A-6891-4B87-8A42-D64660F277BE}"/>
              </a:ext>
            </a:extLst>
          </p:cNvPr>
          <p:cNvSpPr>
            <a:spLocks noGrp="1"/>
          </p:cNvSpPr>
          <p:nvPr>
            <p:ph type="body" sz="quarter" idx="15"/>
          </p:nvPr>
        </p:nvSpPr>
        <p:spPr>
          <a:xfrm>
            <a:off x="914970" y="466343"/>
            <a:ext cx="6619013" cy="215359"/>
          </a:xfrm>
        </p:spPr>
        <p:txBody>
          <a:bodyPr/>
          <a:lstStyle/>
          <a:p>
            <a:r>
              <a:rPr lang="es-CR" dirty="0" smtClean="0"/>
              <a:t>Elementos de costo</a:t>
            </a:r>
            <a:endParaRPr lang="es-CR" dirty="0"/>
          </a:p>
        </p:txBody>
      </p:sp>
      <p:sp>
        <p:nvSpPr>
          <p:cNvPr id="7" name="Title 4">
            <a:extLst>
              <a:ext uri="{FF2B5EF4-FFF2-40B4-BE49-F238E27FC236}">
                <a16:creationId xmlns:a16="http://schemas.microsoft.com/office/drawing/2014/main" id="{0E520F04-3711-4C19-9E0B-BB683F609955}"/>
              </a:ext>
            </a:extLst>
          </p:cNvPr>
          <p:cNvSpPr txBox="1">
            <a:spLocks/>
          </p:cNvSpPr>
          <p:nvPr/>
        </p:nvSpPr>
        <p:spPr>
          <a:xfrm>
            <a:off x="908943" y="6949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s-CR" sz="3200" b="0" i="0" u="none" strike="noStrike" kern="1200" cap="none" spc="-75" normalizeH="0" baseline="0" noProof="0" dirty="0" smtClean="0">
                <a:ln>
                  <a:noFill/>
                </a:ln>
                <a:solidFill>
                  <a:srgbClr val="000000"/>
                </a:solidFill>
                <a:effectLst/>
                <a:uLnTx/>
                <a:uFillTx/>
                <a:latin typeface="Chronicle Display Black"/>
              </a:rPr>
              <a:t>Materiales</a:t>
            </a:r>
            <a:r>
              <a:rPr kumimoji="0" lang="es-CR" sz="3200" b="0" i="0" u="none" strike="noStrike" kern="1200" cap="none" spc="-75" normalizeH="0" noProof="0" dirty="0" smtClean="0">
                <a:ln>
                  <a:noFill/>
                </a:ln>
                <a:solidFill>
                  <a:srgbClr val="000000"/>
                </a:solidFill>
                <a:effectLst/>
                <a:uLnTx/>
                <a:uFillTx/>
                <a:latin typeface="Chronicle Display Black"/>
              </a:rPr>
              <a:t> Directos de Confección</a:t>
            </a:r>
            <a:endParaRPr kumimoji="0" lang="es-CR" sz="3200" b="0" i="0" u="none" strike="noStrike" kern="1200" cap="none" spc="-75" normalizeH="0" baseline="0" noProof="0" dirty="0">
              <a:ln>
                <a:noFill/>
              </a:ln>
              <a:solidFill>
                <a:srgbClr val="000000"/>
              </a:solidFill>
              <a:effectLst/>
              <a:uLnTx/>
              <a:uFillTx/>
              <a:latin typeface="Chronicle Display Black"/>
            </a:endParaRPr>
          </a:p>
        </p:txBody>
      </p:sp>
      <p:sp>
        <p:nvSpPr>
          <p:cNvPr id="90" name="Rectangle 89">
            <a:extLst>
              <a:ext uri="{FF2B5EF4-FFF2-40B4-BE49-F238E27FC236}">
                <a16:creationId xmlns:a16="http://schemas.microsoft.com/office/drawing/2014/main" id="{DB004E3E-FA03-4D3A-96F0-5B0766637619}"/>
              </a:ext>
            </a:extLst>
          </p:cNvPr>
          <p:cNvSpPr>
            <a:spLocks/>
          </p:cNvSpPr>
          <p:nvPr/>
        </p:nvSpPr>
        <p:spPr>
          <a:xfrm>
            <a:off x="690008" y="5722230"/>
            <a:ext cx="5408270" cy="669427"/>
          </a:xfrm>
          <a:prstGeom prst="rect">
            <a:avLst/>
          </a:prstGeom>
          <a:ln/>
        </p:spPr>
        <p:style>
          <a:lnRef idx="2">
            <a:schemeClr val="accent3"/>
          </a:lnRef>
          <a:fillRef idx="1">
            <a:schemeClr val="lt1"/>
          </a:fillRef>
          <a:effectRef idx="0">
            <a:schemeClr val="accent3"/>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0" normalizeH="0" baseline="0" noProof="0" dirty="0">
              <a:ln>
                <a:noFill/>
              </a:ln>
              <a:solidFill>
                <a:srgbClr val="000000"/>
              </a:solidFill>
              <a:effectLst/>
              <a:uLnTx/>
              <a:uFillTx/>
              <a:latin typeface="Open Sans"/>
              <a:ea typeface="+mn-ea"/>
              <a:cs typeface="+mn-cs"/>
            </a:endParaRPr>
          </a:p>
        </p:txBody>
      </p:sp>
      <p:sp>
        <p:nvSpPr>
          <p:cNvPr id="91" name="Rectangle 90"/>
          <p:cNvSpPr/>
          <p:nvPr/>
        </p:nvSpPr>
        <p:spPr>
          <a:xfrm>
            <a:off x="690007" y="1329526"/>
            <a:ext cx="11028899" cy="110252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97" name="TextBox 96"/>
          <p:cNvSpPr txBox="1"/>
          <p:nvPr/>
        </p:nvSpPr>
        <p:spPr>
          <a:xfrm>
            <a:off x="697984" y="1339425"/>
            <a:ext cx="1803872" cy="369332"/>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smtClean="0">
                <a:ln>
                  <a:noFill/>
                </a:ln>
                <a:solidFill>
                  <a:srgbClr val="000000"/>
                </a:solidFill>
                <a:effectLst/>
                <a:uLnTx/>
                <a:uFillTx/>
                <a:latin typeface="Open Sans"/>
                <a:ea typeface="+mn-ea"/>
                <a:cs typeface="+mn-cs"/>
              </a:rPr>
              <a:t>Descripción</a:t>
            </a:r>
            <a:endParaRPr kumimoji="0" lang="es-CR"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4" name="Rectangle 133"/>
          <p:cNvSpPr/>
          <p:nvPr/>
        </p:nvSpPr>
        <p:spPr>
          <a:xfrm>
            <a:off x="2274903" y="2572700"/>
            <a:ext cx="2151551"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Principales recomendaciones</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cxnSp>
        <p:nvCxnSpPr>
          <p:cNvPr id="135" name="Straight Connector 134"/>
          <p:cNvCxnSpPr/>
          <p:nvPr/>
        </p:nvCxnSpPr>
        <p:spPr>
          <a:xfrm>
            <a:off x="6098277" y="2543677"/>
            <a:ext cx="3536" cy="293637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975614" y="2519630"/>
            <a:ext cx="1779654"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Implementación en SAP</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137" name="Rectangle 136"/>
          <p:cNvSpPr/>
          <p:nvPr/>
        </p:nvSpPr>
        <p:spPr>
          <a:xfrm>
            <a:off x="2618042" y="5607342"/>
            <a:ext cx="1492716"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Sistemas Asociados</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138" name="Rectangle 137">
            <a:extLst>
              <a:ext uri="{FF2B5EF4-FFF2-40B4-BE49-F238E27FC236}">
                <a16:creationId xmlns:a16="http://schemas.microsoft.com/office/drawing/2014/main" id="{97688DC5-04B3-4745-98E6-BA1031BB7BC0}"/>
              </a:ext>
            </a:extLst>
          </p:cNvPr>
          <p:cNvSpPr/>
          <p:nvPr/>
        </p:nvSpPr>
        <p:spPr>
          <a:xfrm>
            <a:off x="6204456" y="2861128"/>
            <a:ext cx="5514450" cy="2698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lvl="1" indent="-171450" algn="just">
              <a:spcAft>
                <a:spcPts val="600"/>
              </a:spcAft>
              <a:buSzPct val="100000"/>
              <a:buFont typeface="Arial" panose="020B0604020202020204" pitchFamily="34" charset="0"/>
              <a:buChar char="•"/>
              <a:defRPr/>
            </a:pPr>
            <a:r>
              <a:rPr lang="es-CR" sz="900" dirty="0" smtClean="0">
                <a:solidFill>
                  <a:srgbClr val="000000"/>
                </a:solidFill>
              </a:rPr>
              <a:t>Se debe crear la dimensión </a:t>
            </a:r>
            <a:r>
              <a:rPr lang="es-CR" sz="900" dirty="0">
                <a:solidFill>
                  <a:srgbClr val="000000"/>
                </a:solidFill>
              </a:rPr>
              <a:t>“Materiales Directos</a:t>
            </a:r>
            <a:r>
              <a:rPr lang="es-CR" sz="900" dirty="0" smtClean="0">
                <a:solidFill>
                  <a:srgbClr val="000000"/>
                </a:solidFill>
              </a:rPr>
              <a:t>” en la contabilidad de costos de SAP B1.</a:t>
            </a:r>
            <a:endParaRPr lang="es-CR" sz="900" dirty="0">
              <a:solidFill>
                <a:srgbClr val="000000"/>
              </a:solidFill>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900" dirty="0" smtClean="0">
                <a:solidFill>
                  <a:srgbClr val="000000"/>
                </a:solidFill>
                <a:latin typeface="Open Sans"/>
              </a:rPr>
              <a:t>Debe </a:t>
            </a:r>
            <a:r>
              <a:rPr lang="es-CR" sz="900" dirty="0">
                <a:solidFill>
                  <a:srgbClr val="000000"/>
                </a:solidFill>
                <a:latin typeface="Open Sans"/>
              </a:rPr>
              <a:t>definirse </a:t>
            </a:r>
            <a:r>
              <a:rPr lang="es-CR" sz="900" dirty="0" smtClean="0">
                <a:solidFill>
                  <a:srgbClr val="000000"/>
                </a:solidFill>
                <a:latin typeface="Open Sans"/>
              </a:rPr>
              <a:t>“Materiales Directos de Confección” como una clasificación de </a:t>
            </a:r>
            <a:r>
              <a:rPr lang="es-CR" sz="900" dirty="0">
                <a:solidFill>
                  <a:srgbClr val="000000"/>
                </a:solidFill>
                <a:latin typeface="Open Sans"/>
              </a:rPr>
              <a:t>centro de costos en SAP </a:t>
            </a:r>
            <a:r>
              <a:rPr lang="es-CR" sz="900" dirty="0" smtClean="0">
                <a:solidFill>
                  <a:srgbClr val="000000"/>
                </a:solidFill>
                <a:latin typeface="Open Sans"/>
              </a:rPr>
              <a:t>B1.</a:t>
            </a: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900" dirty="0" smtClean="0">
                <a:solidFill>
                  <a:srgbClr val="000000"/>
                </a:solidFill>
                <a:latin typeface="Open Sans"/>
              </a:rPr>
              <a:t>Los </a:t>
            </a:r>
            <a:r>
              <a:rPr lang="es-CR" sz="900" dirty="0">
                <a:solidFill>
                  <a:srgbClr val="000000"/>
                </a:solidFill>
                <a:latin typeface="Open Sans"/>
              </a:rPr>
              <a:t>centros de costos pertenecientes a esta </a:t>
            </a:r>
            <a:r>
              <a:rPr lang="es-CR" sz="900" dirty="0" smtClean="0">
                <a:solidFill>
                  <a:srgbClr val="000000"/>
                </a:solidFill>
                <a:latin typeface="Open Sans"/>
              </a:rPr>
              <a:t>clasificación (Avíos y Suministros, Tela, Hilo) </a:t>
            </a:r>
            <a:r>
              <a:rPr lang="es-CR" sz="900" dirty="0">
                <a:solidFill>
                  <a:srgbClr val="000000"/>
                </a:solidFill>
                <a:latin typeface="Open Sans"/>
              </a:rPr>
              <a:t>deben estar válidos y con una fecha </a:t>
            </a:r>
            <a:r>
              <a:rPr lang="es-CR" sz="900" dirty="0" smtClean="0">
                <a:solidFill>
                  <a:srgbClr val="000000"/>
                </a:solidFill>
                <a:latin typeface="Open Sans"/>
              </a:rPr>
              <a:t>inicial </a:t>
            </a:r>
            <a:r>
              <a:rPr lang="es-CR" sz="900" dirty="0">
                <a:solidFill>
                  <a:srgbClr val="000000"/>
                </a:solidFill>
                <a:latin typeface="Open Sans"/>
              </a:rPr>
              <a:t>correspondiente a la primera asignación del mismo. </a:t>
            </a:r>
            <a:endParaRPr lang="es-CR" sz="900" dirty="0" smtClean="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900" dirty="0" smtClean="0">
                <a:solidFill>
                  <a:srgbClr val="000000"/>
                </a:solidFill>
                <a:latin typeface="Open Sans"/>
              </a:rPr>
              <a:t>Las </a:t>
            </a:r>
            <a:r>
              <a:rPr lang="es-CR" sz="900" dirty="0">
                <a:solidFill>
                  <a:srgbClr val="000000"/>
                </a:solidFill>
                <a:latin typeface="Open Sans"/>
              </a:rPr>
              <a:t>normas de repartos que forman parte de este grupo deben estar seleccionadas como imputación </a:t>
            </a:r>
            <a:r>
              <a:rPr lang="es-CR" sz="900" dirty="0" smtClean="0">
                <a:solidFill>
                  <a:srgbClr val="000000"/>
                </a:solidFill>
                <a:latin typeface="Open Sans"/>
              </a:rPr>
              <a:t>directa</a:t>
            </a:r>
            <a:r>
              <a:rPr lang="es-CR" sz="900" dirty="0">
                <a:solidFill>
                  <a:srgbClr val="000000"/>
                </a:solidFill>
                <a:latin typeface="Open Sans"/>
              </a:rPr>
              <a:t> </a:t>
            </a:r>
            <a:r>
              <a:rPr lang="es-CR" sz="900" dirty="0" smtClean="0">
                <a:solidFill>
                  <a:srgbClr val="000000"/>
                </a:solidFill>
                <a:latin typeface="Open Sans"/>
              </a:rPr>
              <a:t>y su asignación</a:t>
            </a:r>
            <a:r>
              <a:rPr lang="es-CR" sz="900" dirty="0" smtClean="0">
                <a:solidFill>
                  <a:srgbClr val="000000"/>
                </a:solidFill>
                <a:latin typeface="Open Sans"/>
              </a:rPr>
              <a:t> </a:t>
            </a:r>
            <a:r>
              <a:rPr lang="es-CR" sz="900" dirty="0">
                <a:solidFill>
                  <a:srgbClr val="000000"/>
                </a:solidFill>
                <a:latin typeface="Open Sans"/>
              </a:rPr>
              <a:t>debe ser igual al 100</a:t>
            </a:r>
            <a:r>
              <a:rPr lang="es-CR" sz="900" dirty="0" smtClean="0">
                <a:solidFill>
                  <a:srgbClr val="000000"/>
                </a:solidFill>
                <a:latin typeface="Open Sans"/>
              </a:rPr>
              <a:t>%.</a:t>
            </a:r>
            <a:r>
              <a:rPr lang="es-CR" sz="900" dirty="0">
                <a:solidFill>
                  <a:srgbClr val="000000"/>
                </a:solidFill>
                <a:latin typeface="Open Sans"/>
              </a:rPr>
              <a:t> </a:t>
            </a:r>
            <a:endParaRPr lang="es-CR" sz="900" dirty="0" smtClean="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900" dirty="0" smtClean="0">
                <a:solidFill>
                  <a:srgbClr val="000000"/>
                </a:solidFill>
                <a:latin typeface="Open Sans"/>
              </a:rPr>
              <a:t>Para cada norma de reparto se debe establecer un importe fijo estándar en moneda local.</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Se debe predefinir la cuenta 11-1-611030-3 “Materia Prima Tela” para la norma de reparto “Tela”, 11-1-611031-1, “</a:t>
            </a:r>
            <a:r>
              <a:rPr lang="es-VE" sz="900" dirty="0">
                <a:solidFill>
                  <a:srgbClr val="000000"/>
                </a:solidFill>
              </a:rPr>
              <a:t>Materia Prima Avíos y Suministros”, 11-1-611030-3 “Materia Prima Tela</a:t>
            </a:r>
            <a:r>
              <a:rPr lang="es-VE" sz="900" dirty="0" smtClean="0">
                <a:solidFill>
                  <a:srgbClr val="000000"/>
                </a:solidFill>
              </a:rPr>
              <a:t>” para “Tela”.</a:t>
            </a:r>
            <a:endParaRPr lang="es-CR" sz="900" dirty="0">
              <a:solidFill>
                <a:srgbClr val="000000"/>
              </a:solidFill>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900" dirty="0" smtClean="0">
                <a:solidFill>
                  <a:srgbClr val="000000"/>
                </a:solidFill>
                <a:latin typeface="Open Sans"/>
              </a:rPr>
              <a:t>La asignación en cada norma de reparto en los asientos de diario, debe efectuarse en líneas independientes</a:t>
            </a: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900" dirty="0" smtClean="0">
                <a:solidFill>
                  <a:srgbClr val="000000"/>
                </a:solidFill>
                <a:latin typeface="Open Sans"/>
              </a:rPr>
              <a:t>Creación de campos definidos por usuario en el detalle de asiento (JDT1) para establecer el número de orden de manufactura, fecha inicio y fecha finalización as como elaboración de desarrollo para filtro de reportes por cada orden.</a:t>
            </a:r>
            <a:endParaRPr lang="es-CR" sz="900" dirty="0">
              <a:solidFill>
                <a:srgbClr val="000000"/>
              </a:solidFill>
              <a:latin typeface="Open Sans"/>
            </a:endParaRPr>
          </a:p>
          <a:p>
            <a:pPr marL="0" marR="0" lvl="1" indent="0" algn="just" defTabSz="914400" rtl="0" eaLnBrk="1" fontAlgn="auto" latinLnBrk="0" hangingPunct="1">
              <a:lnSpc>
                <a:spcPct val="100000"/>
              </a:lnSpc>
              <a:spcBef>
                <a:spcPts val="0"/>
              </a:spcBef>
              <a:spcAft>
                <a:spcPts val="600"/>
              </a:spcAft>
              <a:buClrTx/>
              <a:buSzPct val="100000"/>
              <a:buFontTx/>
              <a:buNone/>
              <a:tabLst/>
              <a:defRPr/>
            </a:pPr>
            <a:endParaRPr lang="es-CR" sz="900" dirty="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lang="es-CR" sz="900" dirty="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lang="es-CR" sz="900" dirty="0">
              <a:solidFill>
                <a:srgbClr val="000000"/>
              </a:solidFill>
              <a:latin typeface="Open Sans"/>
            </a:endParaRPr>
          </a:p>
        </p:txBody>
      </p:sp>
      <p:sp>
        <p:nvSpPr>
          <p:cNvPr id="2" name="TextBox 1"/>
          <p:cNvSpPr txBox="1"/>
          <p:nvPr/>
        </p:nvSpPr>
        <p:spPr>
          <a:xfrm>
            <a:off x="767411" y="1742544"/>
            <a:ext cx="10874090" cy="738664"/>
          </a:xfrm>
          <a:prstGeom prst="rect">
            <a:avLst/>
          </a:prstGeom>
          <a:noFill/>
        </p:spPr>
        <p:txBody>
          <a:bodyPr wrap="square" rtlCol="0">
            <a:spAutoFit/>
          </a:bodyPr>
          <a:lstStyle/>
          <a:p>
            <a:pPr marL="0" lvl="1" algn="just">
              <a:spcAft>
                <a:spcPts val="600"/>
              </a:spcAft>
              <a:buSzPct val="100000"/>
              <a:defRPr/>
            </a:pPr>
            <a:r>
              <a:rPr lang="es-CR" sz="1400" dirty="0"/>
              <a:t>Son todos </a:t>
            </a:r>
            <a:r>
              <a:rPr lang="es-CR" sz="1400" dirty="0" smtClean="0"/>
              <a:t>los materiales </a:t>
            </a:r>
            <a:r>
              <a:rPr lang="es-CR" sz="1400" dirty="0"/>
              <a:t>que pueden identificarse en la fabricación de </a:t>
            </a:r>
            <a:r>
              <a:rPr lang="es-CR" sz="1400" dirty="0" smtClean="0"/>
              <a:t>una prenda, </a:t>
            </a:r>
            <a:r>
              <a:rPr lang="es-CR" sz="1400" dirty="0"/>
              <a:t>fácilmente se asocian con </a:t>
            </a:r>
            <a:r>
              <a:rPr lang="es-CR" sz="1400" dirty="0" smtClean="0"/>
              <a:t>ésta </a:t>
            </a:r>
            <a:r>
              <a:rPr lang="es-CR" sz="1400" dirty="0"/>
              <a:t>y representan el principal costo de materiales en la elaboración del producto</a:t>
            </a:r>
            <a:r>
              <a:rPr lang="es-CR" sz="1400" dirty="0" smtClean="0">
                <a:solidFill>
                  <a:srgbClr val="000000"/>
                </a:solidFill>
              </a:rPr>
              <a:t>. Deben </a:t>
            </a:r>
            <a:r>
              <a:rPr lang="es-CR" sz="1400" dirty="0">
                <a:solidFill>
                  <a:srgbClr val="000000"/>
                </a:solidFill>
              </a:rPr>
              <a:t>considerarse en esta cuenta los materiales cuyo </a:t>
            </a:r>
            <a:r>
              <a:rPr lang="es-CR" sz="1400" dirty="0" smtClean="0">
                <a:solidFill>
                  <a:srgbClr val="000000"/>
                </a:solidFill>
              </a:rPr>
              <a:t>beneficio </a:t>
            </a:r>
            <a:r>
              <a:rPr lang="es-CR" sz="1400" dirty="0">
                <a:solidFill>
                  <a:srgbClr val="000000"/>
                </a:solidFill>
              </a:rPr>
              <a:t>de </a:t>
            </a:r>
            <a:r>
              <a:rPr lang="es-CR" sz="1400" dirty="0" smtClean="0">
                <a:solidFill>
                  <a:srgbClr val="000000"/>
                </a:solidFill>
              </a:rPr>
              <a:t>controlar es mayor que el costo de implementar los mecanismos de control. </a:t>
            </a:r>
            <a:endParaRPr lang="es-CR" sz="1400" dirty="0">
              <a:solidFill>
                <a:srgbClr val="000000"/>
              </a:solidFill>
            </a:endParaRPr>
          </a:p>
        </p:txBody>
      </p:sp>
      <p:graphicFrame>
        <p:nvGraphicFramePr>
          <p:cNvPr id="17" name="Table 16"/>
          <p:cNvGraphicFramePr>
            <a:graphicFrameLocks noGrp="1"/>
          </p:cNvGraphicFramePr>
          <p:nvPr>
            <p:extLst>
              <p:ext uri="{D42A27DB-BD31-4B8C-83A1-F6EECF244321}">
                <p14:modId xmlns:p14="http://schemas.microsoft.com/office/powerpoint/2010/main" val="1412932807"/>
              </p:ext>
            </p:extLst>
          </p:nvPr>
        </p:nvGraphicFramePr>
        <p:xfrm>
          <a:off x="776648" y="5955267"/>
          <a:ext cx="5175504" cy="274320"/>
        </p:xfrm>
        <a:graphic>
          <a:graphicData uri="http://schemas.openxmlformats.org/drawingml/2006/table">
            <a:tbl>
              <a:tblPr firstRow="1" bandRow="1">
                <a:tableStyleId>{5C22544A-7EE6-4342-B048-85BDC9FD1C3A}</a:tableStyleId>
              </a:tblPr>
              <a:tblGrid>
                <a:gridCol w="1725168">
                  <a:extLst>
                    <a:ext uri="{9D8B030D-6E8A-4147-A177-3AD203B41FA5}">
                      <a16:colId xmlns:a16="http://schemas.microsoft.com/office/drawing/2014/main" val="979443894"/>
                    </a:ext>
                  </a:extLst>
                </a:gridCol>
                <a:gridCol w="1725168">
                  <a:extLst>
                    <a:ext uri="{9D8B030D-6E8A-4147-A177-3AD203B41FA5}">
                      <a16:colId xmlns:a16="http://schemas.microsoft.com/office/drawing/2014/main" val="2588165293"/>
                    </a:ext>
                  </a:extLst>
                </a:gridCol>
                <a:gridCol w="1725168">
                  <a:extLst>
                    <a:ext uri="{9D8B030D-6E8A-4147-A177-3AD203B41FA5}">
                      <a16:colId xmlns:a16="http://schemas.microsoft.com/office/drawing/2014/main" val="699845942"/>
                    </a:ext>
                  </a:extLst>
                </a:gridCol>
              </a:tblGrid>
              <a:tr h="146616">
                <a:tc>
                  <a:txBody>
                    <a:bodyPr/>
                    <a:lstStyle/>
                    <a:p>
                      <a:pPr algn="ctr"/>
                      <a:r>
                        <a:rPr lang="en-US" sz="1200" dirty="0" smtClean="0">
                          <a:solidFill>
                            <a:schemeClr val="tx1"/>
                          </a:solidFill>
                          <a:latin typeface="+mn-lt"/>
                        </a:rPr>
                        <a:t>PolyPM</a:t>
                      </a:r>
                      <a:endParaRPr lang="en-US" sz="1200" dirty="0">
                        <a:solidFill>
                          <a:schemeClr val="tx1"/>
                        </a:solidFill>
                        <a:latin typeface="+mn-lt"/>
                      </a:endParaRPr>
                    </a:p>
                  </a:txBody>
                  <a:tcPr anchor="ctr">
                    <a:solidFill>
                      <a:schemeClr val="accent3"/>
                    </a:solidFill>
                  </a:tcPr>
                </a:tc>
                <a:tc>
                  <a:txBody>
                    <a:bodyPr/>
                    <a:lstStyle/>
                    <a:p>
                      <a:pPr algn="ctr"/>
                      <a:r>
                        <a:rPr lang="en-US" sz="1200" dirty="0" smtClean="0">
                          <a:solidFill>
                            <a:schemeClr val="bg1">
                              <a:lumMod val="75000"/>
                            </a:schemeClr>
                          </a:solidFill>
                          <a:latin typeface="+mn-lt"/>
                        </a:rPr>
                        <a:t>PPS</a:t>
                      </a:r>
                      <a:endParaRPr lang="en-US" sz="1200" dirty="0">
                        <a:solidFill>
                          <a:schemeClr val="bg1">
                            <a:lumMod val="75000"/>
                          </a:schemeClr>
                        </a:solidFill>
                        <a:latin typeface="+mn-lt"/>
                      </a:endParaRPr>
                    </a:p>
                  </a:txBody>
                  <a:tcPr anchor="ctr">
                    <a:solidFill>
                      <a:schemeClr val="bg1">
                        <a:lumMod val="95000"/>
                      </a:schemeClr>
                    </a:solidFill>
                  </a:tcPr>
                </a:tc>
                <a:tc>
                  <a:txBody>
                    <a:bodyPr/>
                    <a:lstStyle/>
                    <a:p>
                      <a:pPr algn="ctr"/>
                      <a:r>
                        <a:rPr lang="en-US" sz="1200" dirty="0" smtClean="0">
                          <a:solidFill>
                            <a:schemeClr val="tx1"/>
                          </a:solidFill>
                          <a:latin typeface="+mn-lt"/>
                        </a:rPr>
                        <a:t>SAP B1</a:t>
                      </a:r>
                      <a:endParaRPr lang="en-US" sz="1200" dirty="0">
                        <a:solidFill>
                          <a:schemeClr val="tx1"/>
                        </a:solidFill>
                        <a:latin typeface="+mn-lt"/>
                      </a:endParaRPr>
                    </a:p>
                  </a:txBody>
                  <a:tcPr anchor="ctr">
                    <a:solidFill>
                      <a:schemeClr val="accent3"/>
                    </a:solidFill>
                  </a:tcPr>
                </a:tc>
                <a:extLst>
                  <a:ext uri="{0D108BD9-81ED-4DB2-BD59-A6C34878D82A}">
                    <a16:rowId xmlns:a16="http://schemas.microsoft.com/office/drawing/2014/main" val="1520569575"/>
                  </a:ext>
                </a:extLst>
              </a:tr>
            </a:tbl>
          </a:graphicData>
        </a:graphic>
      </p:graphicFrame>
      <p:sp>
        <p:nvSpPr>
          <p:cNvPr id="5" name="Rectangle 4">
            <a:extLst>
              <a:ext uri="{FF2B5EF4-FFF2-40B4-BE49-F238E27FC236}">
                <a16:creationId xmlns:a16="http://schemas.microsoft.com/office/drawing/2014/main" id="{97688DC5-04B3-4745-98E6-BA1031BB7BC0}"/>
              </a:ext>
            </a:extLst>
          </p:cNvPr>
          <p:cNvSpPr/>
          <p:nvPr/>
        </p:nvSpPr>
        <p:spPr>
          <a:xfrm>
            <a:off x="690007" y="2861127"/>
            <a:ext cx="5348786" cy="2788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lvl="1" indent="-171450" algn="just">
              <a:spcAft>
                <a:spcPts val="600"/>
              </a:spcAft>
              <a:buSzPct val="100000"/>
              <a:buFont typeface="Arial" panose="020B0604020202020204" pitchFamily="34" charset="0"/>
              <a:buChar char="•"/>
              <a:defRPr/>
            </a:pPr>
            <a:r>
              <a:rPr lang="es-CR" sz="800" b="1" dirty="0" smtClean="0">
                <a:solidFill>
                  <a:schemeClr val="tx1"/>
                </a:solidFill>
              </a:rPr>
              <a:t>Separar la categoría de materias primas</a:t>
            </a:r>
            <a:r>
              <a:rPr lang="es-CR" sz="800" dirty="0" smtClean="0">
                <a:solidFill>
                  <a:schemeClr val="tx1"/>
                </a:solidFill>
              </a:rPr>
              <a:t> en Materiales Directos y Materiales Indirectos.</a:t>
            </a:r>
            <a:endParaRPr kumimoji="0" lang="es-CR" sz="800" i="0" u="none" strike="noStrike" kern="1200" cap="none" spc="0" normalizeH="0" baseline="0" dirty="0" smtClean="0">
              <a:ln>
                <a:noFill/>
              </a:ln>
              <a:solidFill>
                <a:schemeClr val="tx1"/>
              </a:solidFill>
              <a:effectLst/>
              <a:uLnTx/>
              <a:uFillTx/>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800" dirty="0" smtClean="0">
                <a:solidFill>
                  <a:srgbClr val="000000"/>
                </a:solidFill>
                <a:latin typeface="Open Sans"/>
              </a:rPr>
              <a:t>Un </a:t>
            </a:r>
            <a:r>
              <a:rPr lang="es-CR" sz="800" b="1" dirty="0" smtClean="0">
                <a:solidFill>
                  <a:srgbClr val="000000"/>
                </a:solidFill>
                <a:latin typeface="Open Sans"/>
              </a:rPr>
              <a:t>material directo serán las Telas </a:t>
            </a:r>
            <a:r>
              <a:rPr lang="es-CR" sz="800" dirty="0" smtClean="0">
                <a:solidFill>
                  <a:srgbClr val="000000"/>
                </a:solidFill>
                <a:latin typeface="Open Sans"/>
              </a:rPr>
              <a:t>que se utilizan para confeccionar las prendas y que significan un 71% del consumo de Materias Primas.</a:t>
            </a: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800" dirty="0" smtClean="0">
                <a:solidFill>
                  <a:srgbClr val="000000"/>
                </a:solidFill>
                <a:latin typeface="Open Sans"/>
              </a:rPr>
              <a:t>Los </a:t>
            </a:r>
            <a:r>
              <a:rPr lang="es-CR" sz="800" b="1" dirty="0" smtClean="0">
                <a:solidFill>
                  <a:srgbClr val="000000"/>
                </a:solidFill>
                <a:latin typeface="Open Sans"/>
              </a:rPr>
              <a:t>otros Materiales Directos </a:t>
            </a:r>
            <a:r>
              <a:rPr lang="es-CR" sz="800" dirty="0" smtClean="0">
                <a:solidFill>
                  <a:srgbClr val="000000"/>
                </a:solidFill>
                <a:latin typeface="Open Sans"/>
              </a:rPr>
              <a:t>se seleccionarán de las materias primas clasificadas como Avios y Suministros y de la identificación de Materiales Directos del proceso de Serigrafía. La forma de seleccionar dichos materiales directos será:</a:t>
            </a:r>
          </a:p>
          <a:p>
            <a:pPr marL="685800" lvl="2" indent="-228600" algn="just">
              <a:spcAft>
                <a:spcPts val="600"/>
              </a:spcAft>
              <a:buSzPct val="100000"/>
              <a:buAutoNum type="arabicPeriod"/>
              <a:defRPr/>
            </a:pPr>
            <a:r>
              <a:rPr lang="es-CR" sz="700" dirty="0" smtClean="0">
                <a:solidFill>
                  <a:srgbClr val="000000"/>
                </a:solidFill>
                <a:latin typeface="Open Sans"/>
              </a:rPr>
              <a:t>Establecer los artículos de cada una de esas categorías que significan el 80% del consumo en </a:t>
            </a:r>
            <a:r>
              <a:rPr lang="es-CR" sz="700" dirty="0" err="1" smtClean="0">
                <a:solidFill>
                  <a:srgbClr val="000000"/>
                </a:solidFill>
                <a:latin typeface="Open Sans"/>
              </a:rPr>
              <a:t>Lps</a:t>
            </a:r>
            <a:endParaRPr lang="es-CR" sz="700" dirty="0" smtClean="0">
              <a:solidFill>
                <a:srgbClr val="000000"/>
              </a:solidFill>
              <a:latin typeface="Open Sans"/>
            </a:endParaRPr>
          </a:p>
          <a:p>
            <a:pPr marL="685800" lvl="2" indent="-228600" algn="just">
              <a:spcAft>
                <a:spcPts val="600"/>
              </a:spcAft>
              <a:buSzPct val="100000"/>
              <a:buAutoNum type="arabicPeriod"/>
              <a:defRPr/>
            </a:pPr>
            <a:r>
              <a:rPr lang="es-CR" sz="700" dirty="0">
                <a:solidFill>
                  <a:srgbClr val="000000"/>
                </a:solidFill>
                <a:latin typeface="Open Sans"/>
              </a:rPr>
              <a:t>L</a:t>
            </a:r>
            <a:r>
              <a:rPr lang="es-CR" sz="700" dirty="0" smtClean="0">
                <a:solidFill>
                  <a:srgbClr val="000000"/>
                </a:solidFill>
                <a:latin typeface="Open Sans"/>
              </a:rPr>
              <a:t>levar a cabo una sesión de trabajo con el personal clave de Index para identificar aquellos materiales cuyo consumo queda por fuera del 80% y por circunstancias especificas deberían de controlarse como un Material Directo. </a:t>
            </a: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800" dirty="0" smtClean="0">
                <a:solidFill>
                  <a:srgbClr val="000000"/>
                </a:solidFill>
                <a:latin typeface="Open Sans"/>
              </a:rPr>
              <a:t>Los </a:t>
            </a:r>
            <a:r>
              <a:rPr lang="es-CR" sz="800" b="1" dirty="0" smtClean="0">
                <a:solidFill>
                  <a:srgbClr val="000000"/>
                </a:solidFill>
                <a:latin typeface="Open Sans"/>
              </a:rPr>
              <a:t>Materiales Directos serán imputados a cada orden de manufactura </a:t>
            </a:r>
            <a:r>
              <a:rPr lang="es-CR" sz="800" dirty="0" smtClean="0">
                <a:solidFill>
                  <a:srgbClr val="000000"/>
                </a:solidFill>
                <a:latin typeface="Open Sans"/>
              </a:rPr>
              <a:t>por medio de una requisición de materiales que se generará a partir de la creación de esta. </a:t>
            </a: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kumimoji="0" lang="es-CR" sz="800" i="0" u="none" strike="noStrike" kern="1200" cap="none" spc="0" normalizeH="0" baseline="0" dirty="0" smtClean="0">
                <a:ln>
                  <a:noFill/>
                </a:ln>
                <a:solidFill>
                  <a:srgbClr val="000000"/>
                </a:solidFill>
                <a:effectLst/>
                <a:uLnTx/>
                <a:uFillTx/>
                <a:latin typeface="Open Sans"/>
              </a:rPr>
              <a:t>Una</a:t>
            </a:r>
            <a:r>
              <a:rPr kumimoji="0" lang="es-CR" sz="800" i="0" u="none" strike="noStrike" kern="1200" cap="none" spc="0" normalizeH="0" dirty="0" smtClean="0">
                <a:ln>
                  <a:noFill/>
                </a:ln>
                <a:solidFill>
                  <a:srgbClr val="000000"/>
                </a:solidFill>
                <a:effectLst/>
                <a:uLnTx/>
                <a:uFillTx/>
                <a:latin typeface="Open Sans"/>
              </a:rPr>
              <a:t> vez finalizada la orden de manufactura, los </a:t>
            </a:r>
            <a:r>
              <a:rPr kumimoji="0" lang="es-CR" sz="800" b="1" i="0" u="none" strike="noStrike" kern="1200" cap="none" spc="0" normalizeH="0" dirty="0" smtClean="0">
                <a:ln>
                  <a:noFill/>
                </a:ln>
                <a:solidFill>
                  <a:srgbClr val="000000"/>
                </a:solidFill>
                <a:effectLst/>
                <a:uLnTx/>
                <a:uFillTx/>
                <a:latin typeface="Open Sans"/>
              </a:rPr>
              <a:t>materiales sobrantes deben ser devueltos </a:t>
            </a:r>
            <a:r>
              <a:rPr kumimoji="0" lang="es-CR" sz="800" i="0" u="none" strike="noStrike" kern="1200" cap="none" spc="0" normalizeH="0" dirty="0" smtClean="0">
                <a:ln>
                  <a:noFill/>
                </a:ln>
                <a:solidFill>
                  <a:srgbClr val="000000"/>
                </a:solidFill>
                <a:effectLst/>
                <a:uLnTx/>
                <a:uFillTx/>
                <a:latin typeface="Open Sans"/>
              </a:rPr>
              <a:t>a bodega.</a:t>
            </a: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r>
              <a:rPr lang="es-CR" sz="800" baseline="0" dirty="0" smtClean="0">
                <a:solidFill>
                  <a:srgbClr val="000000"/>
                </a:solidFill>
                <a:latin typeface="Open Sans"/>
              </a:rPr>
              <a:t>El </a:t>
            </a:r>
            <a:r>
              <a:rPr lang="es-CR" sz="800" b="1" baseline="0" dirty="0" smtClean="0">
                <a:solidFill>
                  <a:srgbClr val="000000"/>
                </a:solidFill>
                <a:latin typeface="Open Sans"/>
              </a:rPr>
              <a:t>costo estándar de un Material Directo</a:t>
            </a:r>
            <a:r>
              <a:rPr lang="es-CR" sz="800" b="1" dirty="0" smtClean="0">
                <a:solidFill>
                  <a:srgbClr val="000000"/>
                </a:solidFill>
                <a:latin typeface="Open Sans"/>
              </a:rPr>
              <a:t> </a:t>
            </a:r>
            <a:r>
              <a:rPr lang="es-CR" sz="800" dirty="0" smtClean="0">
                <a:solidFill>
                  <a:srgbClr val="000000"/>
                </a:solidFill>
                <a:latin typeface="Open Sans"/>
              </a:rPr>
              <a:t>será determinado a partir de los precios negociados con los proveedores + los gastos de fletes y seguros y el precio cotizado al cliente</a:t>
            </a:r>
            <a:endParaRPr kumimoji="0" lang="es-CR" sz="800" i="0" u="none" strike="noStrike" kern="1200" cap="none" spc="0" normalizeH="0" baseline="0" dirty="0" smtClean="0">
              <a:ln>
                <a:noFill/>
              </a:ln>
              <a:solidFill>
                <a:srgbClr val="000000"/>
              </a:solidFill>
              <a:effectLst/>
              <a:uLnTx/>
              <a:uFillTx/>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kumimoji="0" lang="es-CR" sz="800" b="1" i="0" u="none" strike="noStrike" kern="1200" cap="none" spc="0" normalizeH="0" baseline="0" dirty="0" smtClean="0">
              <a:ln>
                <a:noFill/>
              </a:ln>
              <a:solidFill>
                <a:srgbClr val="000000"/>
              </a:solidFill>
              <a:effectLst/>
              <a:uLnTx/>
              <a:uFillTx/>
              <a:latin typeface="Open Sans"/>
            </a:endParaRPr>
          </a:p>
          <a:p>
            <a:pPr marL="171450" marR="0" lvl="1"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kumimoji="0" lang="es-CR" sz="800" b="0" i="0" u="none" strike="noStrike" kern="1200" cap="none" spc="0" normalizeH="0" baseline="0" dirty="0" smtClean="0">
              <a:ln>
                <a:noFill/>
              </a:ln>
              <a:solidFill>
                <a:srgbClr val="FF0000"/>
              </a:solidFill>
              <a:effectLst/>
              <a:uLnTx/>
              <a:uFillTx/>
              <a:latin typeface="Open Sans"/>
            </a:endParaRPr>
          </a:p>
        </p:txBody>
      </p:sp>
      <p:sp>
        <p:nvSpPr>
          <p:cNvPr id="22" name="Rectangle 21">
            <a:extLst>
              <a:ext uri="{FF2B5EF4-FFF2-40B4-BE49-F238E27FC236}">
                <a16:creationId xmlns:a16="http://schemas.microsoft.com/office/drawing/2014/main" id="{DB004E3E-FA03-4D3A-96F0-5B0766637619}"/>
              </a:ext>
            </a:extLst>
          </p:cNvPr>
          <p:cNvSpPr>
            <a:spLocks/>
          </p:cNvSpPr>
          <p:nvPr/>
        </p:nvSpPr>
        <p:spPr>
          <a:xfrm>
            <a:off x="6098277" y="5722228"/>
            <a:ext cx="5408270" cy="66942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0" normalizeH="0" baseline="0" noProof="0" dirty="0">
              <a:ln>
                <a:noFill/>
              </a:ln>
              <a:solidFill>
                <a:srgbClr val="000000"/>
              </a:solidFill>
              <a:effectLst/>
              <a:uLnTx/>
              <a:uFillTx/>
              <a:latin typeface="Open Sans"/>
              <a:ea typeface="+mn-ea"/>
              <a:cs typeface="+mn-cs"/>
            </a:endParaRPr>
          </a:p>
        </p:txBody>
      </p:sp>
      <p:sp>
        <p:nvSpPr>
          <p:cNvPr id="21" name="Rectangle 20">
            <a:extLst>
              <a:ext uri="{FF2B5EF4-FFF2-40B4-BE49-F238E27FC236}">
                <a16:creationId xmlns:a16="http://schemas.microsoft.com/office/drawing/2014/main" id="{97688DC5-04B3-4745-98E6-BA1031BB7BC0}"/>
              </a:ext>
            </a:extLst>
          </p:cNvPr>
          <p:cNvSpPr/>
          <p:nvPr/>
        </p:nvSpPr>
        <p:spPr>
          <a:xfrm>
            <a:off x="7050584" y="5752092"/>
            <a:ext cx="3822194" cy="55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indent="-171450">
              <a:buFontTx/>
              <a:buChar char="-"/>
            </a:pPr>
            <a:r>
              <a:rPr lang="es-CR" sz="900" dirty="0" smtClean="0">
                <a:solidFill>
                  <a:schemeClr val="tx1"/>
                </a:solidFill>
              </a:rPr>
              <a:t>Manejo de materiales directos en el Sistema</a:t>
            </a:r>
          </a:p>
          <a:p>
            <a:pPr marL="171450" indent="-171450">
              <a:buFontTx/>
              <a:buChar char="-"/>
            </a:pPr>
            <a:r>
              <a:rPr lang="es-CR" sz="900" dirty="0" smtClean="0">
                <a:solidFill>
                  <a:schemeClr val="tx1"/>
                </a:solidFill>
              </a:rPr>
              <a:t>Determinar cuáles son los materiales directos</a:t>
            </a:r>
          </a:p>
          <a:p>
            <a:pPr marL="171450" indent="-171450">
              <a:buFontTx/>
              <a:buChar char="-"/>
            </a:pPr>
            <a:r>
              <a:rPr lang="es-CR" sz="900" dirty="0" smtClean="0">
                <a:solidFill>
                  <a:schemeClr val="tx1"/>
                </a:solidFill>
              </a:rPr>
              <a:t>Establecer como se van a rastrear en el sistema</a:t>
            </a:r>
            <a:endParaRPr lang="es-CR" sz="900" dirty="0">
              <a:solidFill>
                <a:schemeClr val="tx1"/>
              </a:solidFill>
            </a:endParaRPr>
          </a:p>
        </p:txBody>
      </p:sp>
      <p:sp>
        <p:nvSpPr>
          <p:cNvPr id="20" name="Rectangle 19"/>
          <p:cNvSpPr/>
          <p:nvPr/>
        </p:nvSpPr>
        <p:spPr>
          <a:xfrm>
            <a:off x="8216124" y="5595272"/>
            <a:ext cx="1491114"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Decisiones a Tomar</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Tree>
    <p:extLst>
      <p:ext uri="{BB962C8B-B14F-4D97-AF65-F5344CB8AC3E}">
        <p14:creationId xmlns:p14="http://schemas.microsoft.com/office/powerpoint/2010/main" val="726640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B004E3E-FA03-4D3A-96F0-5B0766637619}"/>
              </a:ext>
            </a:extLst>
          </p:cNvPr>
          <p:cNvSpPr>
            <a:spLocks/>
          </p:cNvSpPr>
          <p:nvPr/>
        </p:nvSpPr>
        <p:spPr>
          <a:xfrm>
            <a:off x="690008" y="5722230"/>
            <a:ext cx="5408270" cy="669427"/>
          </a:xfrm>
          <a:prstGeom prst="rect">
            <a:avLst/>
          </a:prstGeom>
          <a:ln/>
        </p:spPr>
        <p:style>
          <a:lnRef idx="2">
            <a:schemeClr val="accent3"/>
          </a:lnRef>
          <a:fillRef idx="1">
            <a:schemeClr val="lt1"/>
          </a:fillRef>
          <a:effectRef idx="0">
            <a:schemeClr val="accent3"/>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0" normalizeH="0" baseline="0" noProof="0" dirty="0">
              <a:ln>
                <a:noFill/>
              </a:ln>
              <a:solidFill>
                <a:srgbClr val="000000"/>
              </a:solidFill>
              <a:effectLst/>
              <a:uLnTx/>
              <a:uFillTx/>
              <a:latin typeface="Open Sans"/>
              <a:ea typeface="+mn-ea"/>
              <a:cs typeface="+mn-cs"/>
            </a:endParaRPr>
          </a:p>
        </p:txBody>
      </p:sp>
      <p:graphicFrame>
        <p:nvGraphicFramePr>
          <p:cNvPr id="95" name="Object 94" hidden="1">
            <a:extLst>
              <a:ext uri="{FF2B5EF4-FFF2-40B4-BE49-F238E27FC236}">
                <a16:creationId xmlns:a16="http://schemas.microsoft.com/office/drawing/2014/main" id="{65A83502-262B-4AA7-A7F1-3284CE0A9AE3}"/>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96" name="think-cell Slide" r:id="rId5" imgW="395" imgH="396" progId="TCLayout.ActiveDocument.1">
                  <p:embed/>
                </p:oleObj>
              </mc:Choice>
              <mc:Fallback>
                <p:oleObj name="think-cell Slide" r:id="rId5" imgW="395" imgH="396" progId="TCLayout.ActiveDocument.1">
                  <p:embed/>
                  <p:pic>
                    <p:nvPicPr>
                      <p:cNvPr id="95" name="Object 94" hidden="1">
                        <a:extLst>
                          <a:ext uri="{FF2B5EF4-FFF2-40B4-BE49-F238E27FC236}">
                            <a16:creationId xmlns:a16="http://schemas.microsoft.com/office/drawing/2014/main" id="{65A83502-262B-4AA7-A7F1-3284CE0A9A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4C483F4A-6891-4B87-8A42-D64660F277BE}"/>
              </a:ext>
            </a:extLst>
          </p:cNvPr>
          <p:cNvSpPr>
            <a:spLocks noGrp="1"/>
          </p:cNvSpPr>
          <p:nvPr>
            <p:ph type="body" sz="quarter" idx="15"/>
          </p:nvPr>
        </p:nvSpPr>
        <p:spPr>
          <a:xfrm>
            <a:off x="914970" y="466343"/>
            <a:ext cx="6619013" cy="215359"/>
          </a:xfrm>
        </p:spPr>
        <p:txBody>
          <a:bodyPr/>
          <a:lstStyle/>
          <a:p>
            <a:r>
              <a:rPr lang="es-CR" dirty="0" smtClean="0"/>
              <a:t>Elementos de costo</a:t>
            </a:r>
            <a:endParaRPr lang="es-CR" dirty="0"/>
          </a:p>
        </p:txBody>
      </p:sp>
      <p:sp>
        <p:nvSpPr>
          <p:cNvPr id="7" name="Title 4">
            <a:extLst>
              <a:ext uri="{FF2B5EF4-FFF2-40B4-BE49-F238E27FC236}">
                <a16:creationId xmlns:a16="http://schemas.microsoft.com/office/drawing/2014/main" id="{0E520F04-3711-4C19-9E0B-BB683F609955}"/>
              </a:ext>
            </a:extLst>
          </p:cNvPr>
          <p:cNvSpPr txBox="1">
            <a:spLocks/>
          </p:cNvSpPr>
          <p:nvPr/>
        </p:nvSpPr>
        <p:spPr>
          <a:xfrm>
            <a:off x="908943" y="6949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s-CR" sz="3200" b="0" i="0" u="none" strike="noStrike" kern="1200" cap="none" spc="-75" normalizeH="0" baseline="0" noProof="0" dirty="0" smtClean="0">
                <a:ln>
                  <a:noFill/>
                </a:ln>
                <a:solidFill>
                  <a:srgbClr val="000000"/>
                </a:solidFill>
                <a:effectLst/>
                <a:uLnTx/>
                <a:uFillTx/>
                <a:latin typeface="Chronicle Display Black"/>
              </a:rPr>
              <a:t>Mano de Obra Directa</a:t>
            </a:r>
            <a:r>
              <a:rPr kumimoji="0" lang="es-CR" sz="3200" b="0" i="0" u="none" strike="noStrike" kern="1200" cap="none" spc="-75" normalizeH="0" noProof="0" dirty="0" smtClean="0">
                <a:ln>
                  <a:noFill/>
                </a:ln>
                <a:solidFill>
                  <a:srgbClr val="000000"/>
                </a:solidFill>
                <a:effectLst/>
                <a:uLnTx/>
                <a:uFillTx/>
                <a:latin typeface="Chronicle Display Black"/>
              </a:rPr>
              <a:t> de Producci</a:t>
            </a:r>
            <a:r>
              <a:rPr lang="es-CR" sz="3200" noProof="0" dirty="0" smtClean="0">
                <a:solidFill>
                  <a:srgbClr val="000000"/>
                </a:solidFill>
                <a:latin typeface="Chronicle Display Black"/>
              </a:rPr>
              <a:t>ón</a:t>
            </a:r>
            <a:endParaRPr kumimoji="0" lang="es-CR" sz="3200" b="0" i="0" u="none" strike="noStrike" kern="1200" cap="none" spc="-75" normalizeH="0" baseline="0" noProof="0" dirty="0">
              <a:ln>
                <a:noFill/>
              </a:ln>
              <a:solidFill>
                <a:srgbClr val="000000"/>
              </a:solidFill>
              <a:effectLst/>
              <a:uLnTx/>
              <a:uFillTx/>
              <a:latin typeface="Chronicle Display Black"/>
            </a:endParaRPr>
          </a:p>
        </p:txBody>
      </p:sp>
      <p:sp>
        <p:nvSpPr>
          <p:cNvPr id="91" name="Rectangle 90"/>
          <p:cNvSpPr/>
          <p:nvPr/>
        </p:nvSpPr>
        <p:spPr>
          <a:xfrm>
            <a:off x="690007" y="1329526"/>
            <a:ext cx="11028899" cy="110252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97" name="TextBox 96"/>
          <p:cNvSpPr txBox="1"/>
          <p:nvPr/>
        </p:nvSpPr>
        <p:spPr>
          <a:xfrm>
            <a:off x="697984" y="1345401"/>
            <a:ext cx="1803872" cy="369332"/>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smtClean="0">
                <a:ln>
                  <a:noFill/>
                </a:ln>
                <a:solidFill>
                  <a:srgbClr val="000000"/>
                </a:solidFill>
                <a:effectLst/>
                <a:uLnTx/>
                <a:uFillTx/>
                <a:latin typeface="Open Sans"/>
                <a:ea typeface="+mn-ea"/>
                <a:cs typeface="+mn-cs"/>
              </a:rPr>
              <a:t>Descripción</a:t>
            </a:r>
            <a:endParaRPr kumimoji="0" lang="es-CR"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4" name="Rectangle 133"/>
          <p:cNvSpPr/>
          <p:nvPr/>
        </p:nvSpPr>
        <p:spPr>
          <a:xfrm>
            <a:off x="2274903" y="2572700"/>
            <a:ext cx="2178802" cy="253916"/>
          </a:xfrm>
          <a:prstGeom prst="rect">
            <a:avLst/>
          </a:prstGeom>
          <a:solidFill>
            <a:schemeClr val="bg1"/>
          </a:solidFill>
        </p:spPr>
        <p:txBody>
          <a:bodyPr wrap="none">
            <a:spAutoFit/>
          </a:bodyPr>
          <a:lstStyle/>
          <a:p>
            <a:pPr marL="0" lvl="1">
              <a:spcAft>
                <a:spcPts val="600"/>
              </a:spcAft>
              <a:buSzPct val="100000"/>
              <a:defRPr/>
            </a:pPr>
            <a:r>
              <a:rPr lang="es-CR" sz="1050" b="1" dirty="0">
                <a:solidFill>
                  <a:srgbClr val="FDD300">
                    <a:lumMod val="75000"/>
                  </a:srgbClr>
                </a:solidFill>
              </a:rPr>
              <a:t>Principales Recomendaciones</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cxnSp>
        <p:nvCxnSpPr>
          <p:cNvPr id="135" name="Straight Connector 134"/>
          <p:cNvCxnSpPr/>
          <p:nvPr/>
        </p:nvCxnSpPr>
        <p:spPr>
          <a:xfrm>
            <a:off x="6098277" y="2543677"/>
            <a:ext cx="3536" cy="293637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97688DC5-04B3-4745-98E6-BA1031BB7BC0}"/>
              </a:ext>
            </a:extLst>
          </p:cNvPr>
          <p:cNvSpPr/>
          <p:nvPr/>
        </p:nvSpPr>
        <p:spPr>
          <a:xfrm>
            <a:off x="6204456" y="2663820"/>
            <a:ext cx="5514450" cy="2636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lvl="1" indent="-171450" algn="just">
              <a:spcAft>
                <a:spcPts val="600"/>
              </a:spcAft>
              <a:buSzPct val="100000"/>
              <a:buFont typeface="Arial" panose="020B0604020202020204" pitchFamily="34" charset="0"/>
              <a:buChar char="•"/>
              <a:defRPr/>
            </a:pPr>
            <a:r>
              <a:rPr lang="es-CR" sz="900" dirty="0">
                <a:solidFill>
                  <a:srgbClr val="000000"/>
                </a:solidFill>
              </a:rPr>
              <a:t>Se debe crear la dimensión “Mano de obra directa de </a:t>
            </a:r>
            <a:r>
              <a:rPr lang="es-CR" sz="900" dirty="0" smtClean="0">
                <a:solidFill>
                  <a:srgbClr val="000000"/>
                </a:solidFill>
              </a:rPr>
              <a:t>producción” en </a:t>
            </a:r>
            <a:r>
              <a:rPr lang="es-CR" sz="900" dirty="0">
                <a:solidFill>
                  <a:srgbClr val="000000"/>
                </a:solidFill>
              </a:rPr>
              <a:t>la contabilidad de costos de SAP B1</a:t>
            </a:r>
            <a:r>
              <a:rPr lang="es-CR" sz="900" dirty="0" smtClean="0">
                <a:solidFill>
                  <a:srgbClr val="000000"/>
                </a:solidFill>
              </a:rPr>
              <a:t>.</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Debe definirse </a:t>
            </a:r>
            <a:r>
              <a:rPr lang="es-CR" sz="900" dirty="0" smtClean="0">
                <a:solidFill>
                  <a:srgbClr val="000000"/>
                </a:solidFill>
              </a:rPr>
              <a:t>“</a:t>
            </a:r>
            <a:r>
              <a:rPr lang="es-CR" sz="900" dirty="0">
                <a:solidFill>
                  <a:srgbClr val="000000"/>
                </a:solidFill>
              </a:rPr>
              <a:t>Mano de obra directa de producción</a:t>
            </a:r>
            <a:r>
              <a:rPr lang="es-CR" sz="900" dirty="0" smtClean="0">
                <a:solidFill>
                  <a:srgbClr val="000000"/>
                </a:solidFill>
              </a:rPr>
              <a:t>” </a:t>
            </a:r>
            <a:r>
              <a:rPr lang="es-CR" sz="900" dirty="0">
                <a:solidFill>
                  <a:srgbClr val="000000"/>
                </a:solidFill>
              </a:rPr>
              <a:t>como una clasificación de centro de costos en SAP B1.</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Los centros de costos pertenecientes a esta clasificación </a:t>
            </a:r>
            <a:r>
              <a:rPr lang="es-CR" sz="900" dirty="0" smtClean="0">
                <a:solidFill>
                  <a:srgbClr val="000000"/>
                </a:solidFill>
              </a:rPr>
              <a:t>(Costura, Serigrafía, Bordado, Corte, Empaque, Labor MOD) </a:t>
            </a:r>
            <a:r>
              <a:rPr lang="es-CR" sz="900" dirty="0">
                <a:solidFill>
                  <a:srgbClr val="000000"/>
                </a:solidFill>
              </a:rPr>
              <a:t>deben estar válidos y con una fecha inicial correspondiente a la primera asignación del mismo. </a:t>
            </a:r>
            <a:endParaRPr lang="es-CR" sz="900" dirty="0" smtClean="0">
              <a:solidFill>
                <a:srgbClr val="000000"/>
              </a:solidFill>
            </a:endParaRPr>
          </a:p>
          <a:p>
            <a:pPr marL="171450" lvl="1" indent="-171450" algn="just">
              <a:spcAft>
                <a:spcPts val="600"/>
              </a:spcAft>
              <a:buSzPct val="100000"/>
              <a:buFont typeface="Arial" panose="020B0604020202020204" pitchFamily="34" charset="0"/>
              <a:buChar char="•"/>
              <a:defRPr/>
            </a:pPr>
            <a:r>
              <a:rPr lang="es-CR" sz="900" dirty="0" smtClean="0">
                <a:solidFill>
                  <a:srgbClr val="000000"/>
                </a:solidFill>
              </a:rPr>
              <a:t>El labor MOD debe definirse como imputación directa y el labor MDI como imputación indirecta.</a:t>
            </a:r>
            <a:endParaRPr lang="es-CR" sz="900" dirty="0">
              <a:solidFill>
                <a:srgbClr val="000000"/>
              </a:solidFill>
            </a:endParaRPr>
          </a:p>
          <a:p>
            <a:pPr marL="171450" lvl="1" indent="-171450" algn="just">
              <a:spcAft>
                <a:spcPts val="600"/>
              </a:spcAft>
              <a:buSzPct val="100000"/>
              <a:buFont typeface="Arial" panose="020B0604020202020204" pitchFamily="34" charset="0"/>
              <a:buChar char="•"/>
              <a:defRPr/>
            </a:pPr>
            <a:r>
              <a:rPr lang="es-CR" sz="900" dirty="0">
                <a:solidFill>
                  <a:srgbClr val="000000"/>
                </a:solidFill>
              </a:rPr>
              <a:t>Las normas de repartos que forman parte de este grupo deben estar seleccionadas como imputación directa y su asignación debe ser igual al 100%. </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Se debe predefinir la cuenta 11-1-611033-1 </a:t>
            </a:r>
            <a:r>
              <a:rPr lang="es-CR" sz="900" dirty="0" smtClean="0">
                <a:solidFill>
                  <a:srgbClr val="000000"/>
                </a:solidFill>
              </a:rPr>
              <a:t>“</a:t>
            </a:r>
            <a:r>
              <a:rPr lang="pt-BR" sz="900" dirty="0">
                <a:solidFill>
                  <a:srgbClr val="000000"/>
                </a:solidFill>
              </a:rPr>
              <a:t>Materia Prima Suministros de Serigrafia</a:t>
            </a:r>
            <a:r>
              <a:rPr lang="es-CR" sz="900" dirty="0" smtClean="0">
                <a:solidFill>
                  <a:srgbClr val="000000"/>
                </a:solidFill>
              </a:rPr>
              <a:t>” </a:t>
            </a:r>
            <a:r>
              <a:rPr lang="es-CR" sz="900" dirty="0">
                <a:solidFill>
                  <a:srgbClr val="000000"/>
                </a:solidFill>
              </a:rPr>
              <a:t>para la norma de reparto </a:t>
            </a:r>
            <a:r>
              <a:rPr lang="es-CR" sz="900" dirty="0" smtClean="0">
                <a:solidFill>
                  <a:srgbClr val="000000"/>
                </a:solidFill>
              </a:rPr>
              <a:t>“Serigrafía</a:t>
            </a:r>
            <a:r>
              <a:rPr lang="es-CR" sz="900" dirty="0">
                <a:solidFill>
                  <a:srgbClr val="000000"/>
                </a:solidFill>
              </a:rPr>
              <a:t>”, 11-1-611032-1, </a:t>
            </a:r>
            <a:r>
              <a:rPr lang="es-CR" sz="900" dirty="0" smtClean="0">
                <a:solidFill>
                  <a:srgbClr val="000000"/>
                </a:solidFill>
              </a:rPr>
              <a:t>“</a:t>
            </a:r>
            <a:r>
              <a:rPr lang="pt-BR" sz="900" dirty="0">
                <a:solidFill>
                  <a:srgbClr val="000000"/>
                </a:solidFill>
              </a:rPr>
              <a:t>Materia Prima Material de Empaque</a:t>
            </a:r>
            <a:r>
              <a:rPr lang="es-VE" sz="900" dirty="0" smtClean="0">
                <a:solidFill>
                  <a:srgbClr val="000000"/>
                </a:solidFill>
              </a:rPr>
              <a:t>” para “Empaque”.</a:t>
            </a:r>
          </a:p>
          <a:p>
            <a:pPr marL="171450" lvl="1" indent="-171450" algn="just">
              <a:spcAft>
                <a:spcPts val="600"/>
              </a:spcAft>
              <a:buSzPct val="100000"/>
              <a:buFont typeface="Arial" panose="020B0604020202020204" pitchFamily="34" charset="0"/>
              <a:buChar char="•"/>
              <a:defRPr/>
            </a:pPr>
            <a:r>
              <a:rPr lang="es-CR" sz="900" dirty="0" smtClean="0">
                <a:solidFill>
                  <a:srgbClr val="000000"/>
                </a:solidFill>
              </a:rPr>
              <a:t>La </a:t>
            </a:r>
            <a:r>
              <a:rPr lang="es-CR" sz="900" dirty="0">
                <a:solidFill>
                  <a:srgbClr val="000000"/>
                </a:solidFill>
              </a:rPr>
              <a:t>asignación en cada norma de reparto en los asientos de diario, debe efectuarse en líneas </a:t>
            </a:r>
            <a:r>
              <a:rPr lang="es-CR" sz="900" dirty="0" smtClean="0">
                <a:solidFill>
                  <a:srgbClr val="000000"/>
                </a:solidFill>
              </a:rPr>
              <a:t>independientes.</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Creación de campos definidos por usuario en el detalle de asiento (JDT1) para establecer el número de orden de manufactura, fecha inicio y fecha finalización as como elaboración de desarrollo para filtro de reportes por cada orden.</a:t>
            </a:r>
          </a:p>
          <a:p>
            <a:pPr marL="0" lvl="1" algn="just">
              <a:spcAft>
                <a:spcPts val="600"/>
              </a:spcAft>
              <a:buSzPct val="100000"/>
              <a:defRPr/>
            </a:pPr>
            <a:endParaRPr lang="es-CR" sz="900" dirty="0">
              <a:solidFill>
                <a:srgbClr val="000000"/>
              </a:solidFill>
            </a:endParaRPr>
          </a:p>
          <a:p>
            <a:pPr marL="171450" lvl="1" indent="-171450" algn="just">
              <a:spcAft>
                <a:spcPts val="600"/>
              </a:spcAft>
              <a:buSzPct val="100000"/>
              <a:buFont typeface="Arial" panose="020B0604020202020204" pitchFamily="34" charset="0"/>
              <a:buChar char="•"/>
              <a:defRPr/>
            </a:pPr>
            <a:endParaRPr lang="es-CR" sz="900" dirty="0">
              <a:solidFill>
                <a:srgbClr val="000000"/>
              </a:solidFill>
              <a:latin typeface="Open Sans"/>
            </a:endParaRPr>
          </a:p>
          <a:p>
            <a:pPr marL="0" marR="0" lvl="1" indent="0" algn="just" defTabSz="914400" rtl="0" eaLnBrk="1" fontAlgn="auto" latinLnBrk="0" hangingPunct="1">
              <a:lnSpc>
                <a:spcPct val="100000"/>
              </a:lnSpc>
              <a:spcBef>
                <a:spcPts val="0"/>
              </a:spcBef>
              <a:spcAft>
                <a:spcPts val="600"/>
              </a:spcAft>
              <a:buClrTx/>
              <a:buSzPct val="100000"/>
              <a:buFontTx/>
              <a:buNone/>
              <a:tabLst/>
              <a:defRPr/>
            </a:pPr>
            <a:endParaRPr lang="es-CR" sz="900" dirty="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lang="es-CR" sz="900" dirty="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lang="es-CR" sz="900" dirty="0">
              <a:solidFill>
                <a:srgbClr val="000000"/>
              </a:solidFill>
              <a:latin typeface="Open Sans"/>
            </a:endParaRPr>
          </a:p>
        </p:txBody>
      </p:sp>
      <p:sp>
        <p:nvSpPr>
          <p:cNvPr id="136" name="Rectangle 135"/>
          <p:cNvSpPr/>
          <p:nvPr/>
        </p:nvSpPr>
        <p:spPr>
          <a:xfrm>
            <a:off x="7975614" y="2519630"/>
            <a:ext cx="1779654"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Implementación en SAP</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2" name="TextBox 1"/>
          <p:cNvSpPr txBox="1"/>
          <p:nvPr/>
        </p:nvSpPr>
        <p:spPr>
          <a:xfrm>
            <a:off x="767411" y="1849957"/>
            <a:ext cx="10874090" cy="523220"/>
          </a:xfrm>
          <a:prstGeom prst="rect">
            <a:avLst/>
          </a:prstGeom>
          <a:noFill/>
        </p:spPr>
        <p:txBody>
          <a:bodyPr wrap="square" rtlCol="0">
            <a:spAutoFit/>
          </a:bodyPr>
          <a:lstStyle/>
          <a:p>
            <a:pPr marL="0" lvl="1" algn="just">
              <a:spcAft>
                <a:spcPts val="600"/>
              </a:spcAft>
              <a:buSzPct val="100000"/>
              <a:defRPr/>
            </a:pPr>
            <a:r>
              <a:rPr lang="es-CR" sz="1400" dirty="0" smtClean="0">
                <a:solidFill>
                  <a:srgbClr val="000000"/>
                </a:solidFill>
                <a:latin typeface="Open Sans"/>
              </a:rPr>
              <a:t>Mano </a:t>
            </a:r>
            <a:r>
              <a:rPr lang="es-CR" sz="1400" dirty="0">
                <a:solidFill>
                  <a:srgbClr val="000000"/>
                </a:solidFill>
                <a:latin typeface="Open Sans"/>
              </a:rPr>
              <a:t>de obra del personal de producción que </a:t>
            </a:r>
            <a:r>
              <a:rPr lang="es-CR" sz="1400" dirty="0" smtClean="0">
                <a:solidFill>
                  <a:srgbClr val="000000"/>
                </a:solidFill>
                <a:latin typeface="Open Sans"/>
              </a:rPr>
              <a:t>trabaja </a:t>
            </a:r>
            <a:r>
              <a:rPr lang="es-CR" sz="1400" dirty="0">
                <a:solidFill>
                  <a:srgbClr val="000000"/>
                </a:solidFill>
                <a:latin typeface="Open Sans"/>
              </a:rPr>
              <a:t>directamente </a:t>
            </a:r>
            <a:r>
              <a:rPr lang="es-CR" sz="1400" dirty="0" smtClean="0">
                <a:solidFill>
                  <a:srgbClr val="000000"/>
                </a:solidFill>
                <a:latin typeface="Open Sans"/>
              </a:rPr>
              <a:t>las prendas. Su tiempo de </a:t>
            </a:r>
            <a:r>
              <a:rPr lang="es-CR" sz="1400" dirty="0">
                <a:solidFill>
                  <a:srgbClr val="000000"/>
                </a:solidFill>
                <a:latin typeface="Open Sans"/>
              </a:rPr>
              <a:t>trabajo se puede identificar directamente a las prendas u órdenes de trabajo que ayudan a producir</a:t>
            </a:r>
          </a:p>
        </p:txBody>
      </p:sp>
      <p:graphicFrame>
        <p:nvGraphicFramePr>
          <p:cNvPr id="18" name="Table 17"/>
          <p:cNvGraphicFramePr>
            <a:graphicFrameLocks noGrp="1"/>
          </p:cNvGraphicFramePr>
          <p:nvPr>
            <p:extLst>
              <p:ext uri="{D42A27DB-BD31-4B8C-83A1-F6EECF244321}">
                <p14:modId xmlns:p14="http://schemas.microsoft.com/office/powerpoint/2010/main" val="4081501523"/>
              </p:ext>
            </p:extLst>
          </p:nvPr>
        </p:nvGraphicFramePr>
        <p:xfrm>
          <a:off x="776552" y="5941505"/>
          <a:ext cx="5175504" cy="274320"/>
        </p:xfrm>
        <a:graphic>
          <a:graphicData uri="http://schemas.openxmlformats.org/drawingml/2006/table">
            <a:tbl>
              <a:tblPr firstRow="1" bandRow="1">
                <a:tableStyleId>{5C22544A-7EE6-4342-B048-85BDC9FD1C3A}</a:tableStyleId>
              </a:tblPr>
              <a:tblGrid>
                <a:gridCol w="1725168">
                  <a:extLst>
                    <a:ext uri="{9D8B030D-6E8A-4147-A177-3AD203B41FA5}">
                      <a16:colId xmlns:a16="http://schemas.microsoft.com/office/drawing/2014/main" val="979443894"/>
                    </a:ext>
                  </a:extLst>
                </a:gridCol>
                <a:gridCol w="1725168">
                  <a:extLst>
                    <a:ext uri="{9D8B030D-6E8A-4147-A177-3AD203B41FA5}">
                      <a16:colId xmlns:a16="http://schemas.microsoft.com/office/drawing/2014/main" val="2588165293"/>
                    </a:ext>
                  </a:extLst>
                </a:gridCol>
                <a:gridCol w="1725168">
                  <a:extLst>
                    <a:ext uri="{9D8B030D-6E8A-4147-A177-3AD203B41FA5}">
                      <a16:colId xmlns:a16="http://schemas.microsoft.com/office/drawing/2014/main" val="699845942"/>
                    </a:ext>
                  </a:extLst>
                </a:gridCol>
              </a:tblGrid>
              <a:tr h="146616">
                <a:tc>
                  <a:txBody>
                    <a:bodyPr/>
                    <a:lstStyle/>
                    <a:p>
                      <a:pPr algn="ctr"/>
                      <a:r>
                        <a:rPr lang="en-US" sz="1200" dirty="0" smtClean="0">
                          <a:solidFill>
                            <a:schemeClr val="tx1"/>
                          </a:solidFill>
                          <a:latin typeface="+mn-lt"/>
                        </a:rPr>
                        <a:t>PolyPM</a:t>
                      </a:r>
                      <a:endParaRPr lang="en-US" sz="1200" dirty="0">
                        <a:solidFill>
                          <a:schemeClr val="tx1"/>
                        </a:solidFill>
                        <a:latin typeface="+mn-lt"/>
                      </a:endParaRPr>
                    </a:p>
                  </a:txBody>
                  <a:tcPr anchor="ctr">
                    <a:solidFill>
                      <a:schemeClr val="accent3"/>
                    </a:solidFill>
                  </a:tcPr>
                </a:tc>
                <a:tc>
                  <a:txBody>
                    <a:bodyPr/>
                    <a:lstStyle/>
                    <a:p>
                      <a:pPr algn="ctr"/>
                      <a:r>
                        <a:rPr lang="en-US" sz="1200" dirty="0" smtClean="0">
                          <a:solidFill>
                            <a:schemeClr val="tx1"/>
                          </a:solidFill>
                          <a:latin typeface="+mn-lt"/>
                        </a:rPr>
                        <a:t>PPS</a:t>
                      </a:r>
                      <a:endParaRPr lang="en-US" sz="1200" dirty="0">
                        <a:solidFill>
                          <a:schemeClr val="tx1"/>
                        </a:solidFill>
                        <a:latin typeface="+mn-lt"/>
                      </a:endParaRPr>
                    </a:p>
                  </a:txBody>
                  <a:tcPr anchor="ctr">
                    <a:solidFill>
                      <a:srgbClr val="FDD300"/>
                    </a:solidFill>
                  </a:tcPr>
                </a:tc>
                <a:tc>
                  <a:txBody>
                    <a:bodyPr/>
                    <a:lstStyle/>
                    <a:p>
                      <a:pPr algn="ctr"/>
                      <a:r>
                        <a:rPr lang="en-US" sz="1200" dirty="0" smtClean="0">
                          <a:solidFill>
                            <a:schemeClr val="tx1"/>
                          </a:solidFill>
                          <a:latin typeface="+mn-lt"/>
                        </a:rPr>
                        <a:t>SAP B1</a:t>
                      </a:r>
                      <a:endParaRPr lang="en-US" sz="1200" dirty="0">
                        <a:solidFill>
                          <a:schemeClr val="tx1"/>
                        </a:solidFill>
                        <a:latin typeface="+mn-lt"/>
                      </a:endParaRPr>
                    </a:p>
                  </a:txBody>
                  <a:tcPr anchor="ctr">
                    <a:solidFill>
                      <a:schemeClr val="accent3"/>
                    </a:solidFill>
                  </a:tcPr>
                </a:tc>
                <a:extLst>
                  <a:ext uri="{0D108BD9-81ED-4DB2-BD59-A6C34878D82A}">
                    <a16:rowId xmlns:a16="http://schemas.microsoft.com/office/drawing/2014/main" val="1520569575"/>
                  </a:ext>
                </a:extLst>
              </a:tr>
            </a:tbl>
          </a:graphicData>
        </a:graphic>
      </p:graphicFrame>
      <p:sp>
        <p:nvSpPr>
          <p:cNvPr id="21" name="Rectangle 20"/>
          <p:cNvSpPr/>
          <p:nvPr/>
        </p:nvSpPr>
        <p:spPr>
          <a:xfrm>
            <a:off x="2618042" y="5607342"/>
            <a:ext cx="1492716"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Sistemas Asociados</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27" name="Rectangle 26">
            <a:extLst>
              <a:ext uri="{FF2B5EF4-FFF2-40B4-BE49-F238E27FC236}">
                <a16:creationId xmlns:a16="http://schemas.microsoft.com/office/drawing/2014/main" id="{DB004E3E-FA03-4D3A-96F0-5B0766637619}"/>
              </a:ext>
            </a:extLst>
          </p:cNvPr>
          <p:cNvSpPr>
            <a:spLocks/>
          </p:cNvSpPr>
          <p:nvPr/>
        </p:nvSpPr>
        <p:spPr>
          <a:xfrm>
            <a:off x="6098277" y="5722228"/>
            <a:ext cx="5408270" cy="66942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0" normalizeH="0" baseline="0" noProof="0" dirty="0">
              <a:ln>
                <a:noFill/>
              </a:ln>
              <a:solidFill>
                <a:srgbClr val="000000"/>
              </a:solidFill>
              <a:effectLst/>
              <a:uLnTx/>
              <a:uFillTx/>
              <a:latin typeface="Open Sans"/>
              <a:ea typeface="+mn-ea"/>
              <a:cs typeface="+mn-cs"/>
            </a:endParaRPr>
          </a:p>
        </p:txBody>
      </p:sp>
      <p:sp>
        <p:nvSpPr>
          <p:cNvPr id="24" name="Rectangle 23">
            <a:extLst>
              <a:ext uri="{FF2B5EF4-FFF2-40B4-BE49-F238E27FC236}">
                <a16:creationId xmlns:a16="http://schemas.microsoft.com/office/drawing/2014/main" id="{97688DC5-04B3-4745-98E6-BA1031BB7BC0}"/>
              </a:ext>
            </a:extLst>
          </p:cNvPr>
          <p:cNvSpPr/>
          <p:nvPr/>
        </p:nvSpPr>
        <p:spPr>
          <a:xfrm>
            <a:off x="7050584" y="5752092"/>
            <a:ext cx="3822194" cy="55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indent="-171450">
              <a:buFontTx/>
              <a:buChar char="-"/>
            </a:pPr>
            <a:r>
              <a:rPr lang="es-CR" sz="900" dirty="0" smtClean="0">
                <a:solidFill>
                  <a:schemeClr val="tx1"/>
                </a:solidFill>
              </a:rPr>
              <a:t>Determinar los procesos cuya MOD que se van a rastrear al igual que el proceso de Costura</a:t>
            </a:r>
            <a:endParaRPr lang="es-CR" sz="900" dirty="0">
              <a:solidFill>
                <a:schemeClr val="tx1"/>
              </a:solidFill>
            </a:endParaRPr>
          </a:p>
        </p:txBody>
      </p:sp>
      <p:sp>
        <p:nvSpPr>
          <p:cNvPr id="23" name="Rectangle 22"/>
          <p:cNvSpPr/>
          <p:nvPr/>
        </p:nvSpPr>
        <p:spPr>
          <a:xfrm>
            <a:off x="8216124" y="5595272"/>
            <a:ext cx="1491114"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Decisiones a Tomar</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5" name="Rectangle 4">
            <a:extLst>
              <a:ext uri="{FF2B5EF4-FFF2-40B4-BE49-F238E27FC236}">
                <a16:creationId xmlns:a16="http://schemas.microsoft.com/office/drawing/2014/main" id="{97688DC5-04B3-4745-98E6-BA1031BB7BC0}"/>
              </a:ext>
            </a:extLst>
          </p:cNvPr>
          <p:cNvSpPr/>
          <p:nvPr/>
        </p:nvSpPr>
        <p:spPr>
          <a:xfrm>
            <a:off x="690007" y="2861127"/>
            <a:ext cx="5348786" cy="27462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lvl="1" indent="-171450" algn="just">
              <a:spcAft>
                <a:spcPts val="600"/>
              </a:spcAft>
              <a:buSzPct val="100000"/>
              <a:buFont typeface="Arial" panose="020B0604020202020204" pitchFamily="34" charset="0"/>
              <a:buChar char="•"/>
              <a:defRPr/>
            </a:pPr>
            <a:r>
              <a:rPr lang="es-CR" sz="900" b="1" dirty="0" smtClean="0">
                <a:solidFill>
                  <a:srgbClr val="000000"/>
                </a:solidFill>
              </a:rPr>
              <a:t>Separar Labor </a:t>
            </a:r>
            <a:r>
              <a:rPr lang="es-CR" sz="900" dirty="0" smtClean="0">
                <a:solidFill>
                  <a:srgbClr val="000000"/>
                </a:solidFill>
              </a:rPr>
              <a:t>en Mano de Obra Directa y Mano de Obra Indirecta</a:t>
            </a:r>
          </a:p>
          <a:p>
            <a:pPr marL="171450" lvl="1" indent="-171450" algn="just">
              <a:spcAft>
                <a:spcPts val="600"/>
              </a:spcAft>
              <a:buSzPct val="100000"/>
              <a:buFont typeface="Arial" panose="020B0604020202020204" pitchFamily="34" charset="0"/>
              <a:buChar char="•"/>
              <a:defRPr/>
            </a:pPr>
            <a:r>
              <a:rPr lang="en-US" sz="900" b="1" dirty="0" err="1" smtClean="0">
                <a:solidFill>
                  <a:srgbClr val="000000"/>
                </a:solidFill>
              </a:rPr>
              <a:t>Costura</a:t>
            </a:r>
            <a:r>
              <a:rPr lang="en-US" sz="900" b="1" dirty="0" smtClean="0">
                <a:solidFill>
                  <a:srgbClr val="000000"/>
                </a:solidFill>
              </a:rPr>
              <a:t>, </a:t>
            </a:r>
            <a:r>
              <a:rPr lang="en-US" sz="900" b="1" dirty="0" err="1" smtClean="0">
                <a:solidFill>
                  <a:srgbClr val="000000"/>
                </a:solidFill>
              </a:rPr>
              <a:t>Serigrafía</a:t>
            </a:r>
            <a:r>
              <a:rPr lang="en-US" sz="900" b="1" dirty="0" smtClean="0">
                <a:solidFill>
                  <a:srgbClr val="000000"/>
                </a:solidFill>
              </a:rPr>
              <a:t> y </a:t>
            </a:r>
            <a:r>
              <a:rPr lang="en-US" sz="900" b="1" dirty="0" err="1" smtClean="0">
                <a:solidFill>
                  <a:srgbClr val="000000"/>
                </a:solidFill>
              </a:rPr>
              <a:t>Empaque</a:t>
            </a:r>
            <a:r>
              <a:rPr lang="en-US" sz="900" b="1" dirty="0" smtClean="0">
                <a:solidFill>
                  <a:srgbClr val="000000"/>
                </a:solidFill>
              </a:rPr>
              <a:t>: </a:t>
            </a:r>
            <a:r>
              <a:rPr lang="es-CR" sz="900" dirty="0" smtClean="0">
                <a:solidFill>
                  <a:schemeClr val="tx1"/>
                </a:solidFill>
              </a:rPr>
              <a:t>llevar un control del tiempo de MOD para los procesos, por orden de manufactura. Para esto es necesario saber cuando inicia y cuando finaliza cada uno de estos procesos para poder estimar cuantos minutos dura la orden en cada uno de ellos.</a:t>
            </a:r>
          </a:p>
          <a:p>
            <a:pPr marL="171450" lvl="1" indent="-171450" algn="just">
              <a:spcAft>
                <a:spcPts val="600"/>
              </a:spcAft>
              <a:buSzPct val="100000"/>
              <a:buFont typeface="Arial" panose="020B0604020202020204" pitchFamily="34" charset="0"/>
              <a:buChar char="•"/>
              <a:defRPr/>
            </a:pPr>
            <a:r>
              <a:rPr lang="es-CR" sz="900" b="1" dirty="0" smtClean="0">
                <a:solidFill>
                  <a:schemeClr val="tx1"/>
                </a:solidFill>
              </a:rPr>
              <a:t>Partes pequeñas, Bordado y Corte</a:t>
            </a:r>
            <a:r>
              <a:rPr lang="es-CR" sz="900" dirty="0" smtClean="0">
                <a:solidFill>
                  <a:schemeClr val="tx1"/>
                </a:solidFill>
              </a:rPr>
              <a:t>: la mano de obra directa podrá ser imputada a la orden de manufactura como un servicio cuyo precio podrá estimarse a partir de los montos gastados durante un periodo de 3 meses, dividido entre el SAM requerido para cada uno de esos procesos y sumando los Materiales Directos y Costos Indirectos de Fabricación.</a:t>
            </a:r>
          </a:p>
          <a:p>
            <a:pPr marL="171450" lvl="1" indent="-171450" algn="just">
              <a:spcAft>
                <a:spcPts val="600"/>
              </a:spcAft>
              <a:buSzPct val="100000"/>
              <a:buFont typeface="Arial" panose="020B0604020202020204" pitchFamily="34" charset="0"/>
              <a:buChar char="•"/>
              <a:defRPr/>
            </a:pPr>
            <a:endParaRPr lang="es-CR" sz="900" dirty="0" smtClean="0">
              <a:solidFill>
                <a:srgbClr val="000000"/>
              </a:solidFill>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lang="es-CR" sz="900" b="1" dirty="0" smtClean="0">
              <a:solidFill>
                <a:srgbClr val="000000"/>
              </a:solidFill>
              <a:latin typeface="Open San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lang="es-CR" sz="900" dirty="0" smtClean="0">
              <a:solidFill>
                <a:srgbClr val="000000"/>
              </a:solidFill>
              <a:latin typeface="Open Sans"/>
            </a:endParaRPr>
          </a:p>
          <a:p>
            <a:pPr marL="0" marR="0" lvl="1" indent="0" algn="just" defTabSz="914400" rtl="0" eaLnBrk="1" fontAlgn="auto" latinLnBrk="0" hangingPunct="1">
              <a:lnSpc>
                <a:spcPct val="100000"/>
              </a:lnSpc>
              <a:spcBef>
                <a:spcPts val="0"/>
              </a:spcBef>
              <a:spcAft>
                <a:spcPts val="600"/>
              </a:spcAft>
              <a:buClrTx/>
              <a:buSzPct val="100000"/>
              <a:buFontTx/>
              <a:buNone/>
              <a:tabLst/>
              <a:defRPr/>
            </a:pPr>
            <a:endParaRPr kumimoji="0" lang="es-CR" sz="900" b="0" i="0" u="none" strike="noStrike" kern="1200" cap="none" spc="0" normalizeH="0" baseline="0" noProof="0" dirty="0" smtClean="0">
              <a:ln>
                <a:noFill/>
              </a:ln>
              <a:solidFill>
                <a:srgbClr val="000000"/>
              </a:solidFill>
              <a:effectLst/>
              <a:uLnTx/>
              <a:uFillTx/>
              <a:latin typeface="Open Sans"/>
            </a:endParaRPr>
          </a:p>
          <a:p>
            <a:pPr marL="171450" marR="0" lvl="1" indent="-171450" algn="l"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kumimoji="0" lang="es-CR" sz="900" b="0" i="0" u="none" strike="noStrike" kern="1200" cap="none" spc="0" normalizeH="0" baseline="0" noProof="0" dirty="0" smtClean="0">
              <a:ln>
                <a:noFill/>
              </a:ln>
              <a:solidFill>
                <a:srgbClr val="FF0000"/>
              </a:solidFill>
              <a:effectLst/>
              <a:uLnTx/>
              <a:uFillTx/>
              <a:latin typeface="Open Sans"/>
            </a:endParaRPr>
          </a:p>
        </p:txBody>
      </p:sp>
    </p:spTree>
    <p:extLst>
      <p:ext uri="{BB962C8B-B14F-4D97-AF65-F5344CB8AC3E}">
        <p14:creationId xmlns:p14="http://schemas.microsoft.com/office/powerpoint/2010/main" val="178515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DB004E3E-FA03-4D3A-96F0-5B0766637619}"/>
              </a:ext>
            </a:extLst>
          </p:cNvPr>
          <p:cNvSpPr>
            <a:spLocks/>
          </p:cNvSpPr>
          <p:nvPr/>
        </p:nvSpPr>
        <p:spPr>
          <a:xfrm>
            <a:off x="690008" y="5722230"/>
            <a:ext cx="5408270" cy="669427"/>
          </a:xfrm>
          <a:prstGeom prst="rect">
            <a:avLst/>
          </a:prstGeom>
          <a:ln/>
        </p:spPr>
        <p:style>
          <a:lnRef idx="2">
            <a:schemeClr val="accent3"/>
          </a:lnRef>
          <a:fillRef idx="1">
            <a:schemeClr val="lt1"/>
          </a:fillRef>
          <a:effectRef idx="0">
            <a:schemeClr val="accent3"/>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0" normalizeH="0" baseline="0" noProof="0" dirty="0">
              <a:ln>
                <a:noFill/>
              </a:ln>
              <a:solidFill>
                <a:srgbClr val="000000"/>
              </a:solidFill>
              <a:effectLst/>
              <a:uLnTx/>
              <a:uFillTx/>
              <a:latin typeface="Open Sans"/>
              <a:ea typeface="+mn-ea"/>
              <a:cs typeface="+mn-cs"/>
            </a:endParaRPr>
          </a:p>
        </p:txBody>
      </p:sp>
      <p:sp>
        <p:nvSpPr>
          <p:cNvPr id="26" name="Rectangle 25">
            <a:extLst>
              <a:ext uri="{FF2B5EF4-FFF2-40B4-BE49-F238E27FC236}">
                <a16:creationId xmlns:a16="http://schemas.microsoft.com/office/drawing/2014/main" id="{DB004E3E-FA03-4D3A-96F0-5B0766637619}"/>
              </a:ext>
            </a:extLst>
          </p:cNvPr>
          <p:cNvSpPr>
            <a:spLocks/>
          </p:cNvSpPr>
          <p:nvPr/>
        </p:nvSpPr>
        <p:spPr>
          <a:xfrm>
            <a:off x="6098277" y="5722228"/>
            <a:ext cx="5408270" cy="669427"/>
          </a:xfrm>
          <a:prstGeom prst="rect">
            <a:avLst/>
          </a:prstGeom>
          <a:ln>
            <a:solidFill>
              <a:srgbClr val="FF0000"/>
            </a:solidFill>
          </a:ln>
        </p:spPr>
        <p:style>
          <a:lnRef idx="2">
            <a:schemeClr val="accent3"/>
          </a:lnRef>
          <a:fillRef idx="1">
            <a:schemeClr val="lt1"/>
          </a:fillRef>
          <a:effectRef idx="0">
            <a:schemeClr val="accent3"/>
          </a:effectRef>
          <a:fontRef idx="minor">
            <a:schemeClr val="dk1"/>
          </a:fontRef>
        </p:style>
        <p:txBody>
          <a:bodyPr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200" b="1" i="0" u="none" strike="noStrike" kern="1200" cap="none" spc="0" normalizeH="0" baseline="0" noProof="0" dirty="0">
              <a:ln>
                <a:noFill/>
              </a:ln>
              <a:solidFill>
                <a:srgbClr val="000000"/>
              </a:solidFill>
              <a:effectLst/>
              <a:uLnTx/>
              <a:uFillTx/>
              <a:latin typeface="Open Sans"/>
              <a:ea typeface="+mn-ea"/>
              <a:cs typeface="+mn-cs"/>
            </a:endParaRPr>
          </a:p>
        </p:txBody>
      </p:sp>
      <p:graphicFrame>
        <p:nvGraphicFramePr>
          <p:cNvPr id="95" name="Object 94" hidden="1">
            <a:extLst>
              <a:ext uri="{FF2B5EF4-FFF2-40B4-BE49-F238E27FC236}">
                <a16:creationId xmlns:a16="http://schemas.microsoft.com/office/drawing/2014/main" id="{65A83502-262B-4AA7-A7F1-3284CE0A9AE3}"/>
              </a:ext>
            </a:extLst>
          </p:cNvPr>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15" name="think-cell Slide" r:id="rId5" imgW="395" imgH="396" progId="TCLayout.ActiveDocument.1">
                  <p:embed/>
                </p:oleObj>
              </mc:Choice>
              <mc:Fallback>
                <p:oleObj name="think-cell Slide" r:id="rId5" imgW="395" imgH="396" progId="TCLayout.ActiveDocument.1">
                  <p:embed/>
                  <p:pic>
                    <p:nvPicPr>
                      <p:cNvPr id="95" name="Object 94" hidden="1">
                        <a:extLst>
                          <a:ext uri="{FF2B5EF4-FFF2-40B4-BE49-F238E27FC236}">
                            <a16:creationId xmlns:a16="http://schemas.microsoft.com/office/drawing/2014/main" id="{65A83502-262B-4AA7-A7F1-3284CE0A9AE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Text Placeholder 3">
            <a:extLst>
              <a:ext uri="{FF2B5EF4-FFF2-40B4-BE49-F238E27FC236}">
                <a16:creationId xmlns:a16="http://schemas.microsoft.com/office/drawing/2014/main" id="{4C483F4A-6891-4B87-8A42-D64660F277BE}"/>
              </a:ext>
            </a:extLst>
          </p:cNvPr>
          <p:cNvSpPr>
            <a:spLocks noGrp="1"/>
          </p:cNvSpPr>
          <p:nvPr>
            <p:ph type="body" sz="quarter" idx="15"/>
          </p:nvPr>
        </p:nvSpPr>
        <p:spPr>
          <a:xfrm>
            <a:off x="914970" y="466343"/>
            <a:ext cx="6619013" cy="215359"/>
          </a:xfrm>
        </p:spPr>
        <p:txBody>
          <a:bodyPr/>
          <a:lstStyle/>
          <a:p>
            <a:r>
              <a:rPr lang="es-CR" dirty="0" smtClean="0"/>
              <a:t>Elementos de costo</a:t>
            </a:r>
            <a:endParaRPr lang="es-CR" dirty="0"/>
          </a:p>
        </p:txBody>
      </p:sp>
      <p:sp>
        <p:nvSpPr>
          <p:cNvPr id="5" name="Rectangle 4">
            <a:extLst>
              <a:ext uri="{FF2B5EF4-FFF2-40B4-BE49-F238E27FC236}">
                <a16:creationId xmlns:a16="http://schemas.microsoft.com/office/drawing/2014/main" id="{97688DC5-04B3-4745-98E6-BA1031BB7BC0}"/>
              </a:ext>
            </a:extLst>
          </p:cNvPr>
          <p:cNvSpPr/>
          <p:nvPr/>
        </p:nvSpPr>
        <p:spPr>
          <a:xfrm>
            <a:off x="690007" y="2861127"/>
            <a:ext cx="5348786" cy="27884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0" lvl="1" algn="just">
              <a:spcAft>
                <a:spcPts val="600"/>
              </a:spcAft>
              <a:buSzPct val="100000"/>
              <a:defRPr/>
            </a:pPr>
            <a:r>
              <a:rPr lang="es-CR" sz="700" b="1" dirty="0" smtClean="0">
                <a:solidFill>
                  <a:schemeClr val="tx1"/>
                </a:solidFill>
              </a:rPr>
              <a:t>Materiales Indirectos</a:t>
            </a:r>
          </a:p>
          <a:p>
            <a:pPr marL="171450" lvl="1" indent="-171450" algn="just">
              <a:spcAft>
                <a:spcPts val="600"/>
              </a:spcAft>
              <a:buSzPct val="100000"/>
              <a:buFont typeface="Arial" panose="020B0604020202020204" pitchFamily="34" charset="0"/>
              <a:buChar char="•"/>
              <a:defRPr/>
            </a:pPr>
            <a:r>
              <a:rPr lang="es-CR" sz="700" dirty="0" smtClean="0">
                <a:solidFill>
                  <a:schemeClr val="tx1"/>
                </a:solidFill>
              </a:rPr>
              <a:t>Serán solicitados a bodega con una </a:t>
            </a:r>
            <a:r>
              <a:rPr lang="es-CR" sz="700" b="1" dirty="0" smtClean="0">
                <a:solidFill>
                  <a:schemeClr val="tx1"/>
                </a:solidFill>
              </a:rPr>
              <a:t>orden de requisición general, no una especifica </a:t>
            </a:r>
            <a:r>
              <a:rPr lang="es-CR" sz="700" dirty="0" smtClean="0">
                <a:solidFill>
                  <a:schemeClr val="tx1"/>
                </a:solidFill>
              </a:rPr>
              <a:t>para una orden de manufactura</a:t>
            </a:r>
          </a:p>
          <a:p>
            <a:pPr marL="171450" lvl="1" indent="-171450" algn="just">
              <a:spcAft>
                <a:spcPts val="600"/>
              </a:spcAft>
              <a:buSzPct val="100000"/>
              <a:buFont typeface="Arial" panose="020B0604020202020204" pitchFamily="34" charset="0"/>
              <a:buChar char="•"/>
              <a:defRPr/>
            </a:pPr>
            <a:r>
              <a:rPr lang="es-CR" sz="700" dirty="0" smtClean="0">
                <a:solidFill>
                  <a:schemeClr val="tx1"/>
                </a:solidFill>
              </a:rPr>
              <a:t>La cantidad a ser entregada será la requerida para el consumo </a:t>
            </a:r>
            <a:r>
              <a:rPr lang="es-CR" sz="700" b="1" dirty="0" smtClean="0">
                <a:solidFill>
                  <a:schemeClr val="tx1"/>
                </a:solidFill>
              </a:rPr>
              <a:t>dentro de un período determinado </a:t>
            </a:r>
            <a:r>
              <a:rPr lang="es-CR" sz="700" dirty="0" smtClean="0">
                <a:solidFill>
                  <a:schemeClr val="tx1"/>
                </a:solidFill>
              </a:rPr>
              <a:t>que podrá ser semanal, quincenal o mensual</a:t>
            </a:r>
          </a:p>
          <a:p>
            <a:pPr marL="171450" lvl="1" indent="-171450" algn="just">
              <a:spcAft>
                <a:spcPts val="600"/>
              </a:spcAft>
              <a:buSzPct val="100000"/>
              <a:buFont typeface="Arial" panose="020B0604020202020204" pitchFamily="34" charset="0"/>
              <a:buChar char="•"/>
              <a:defRPr/>
            </a:pPr>
            <a:r>
              <a:rPr lang="es-CR" sz="700" dirty="0" smtClean="0">
                <a:solidFill>
                  <a:schemeClr val="tx1"/>
                </a:solidFill>
              </a:rPr>
              <a:t>Al inicio de cada período el responsable del proceso verificará que cantidad disponible de la requisición anterior y determinará la cantidad a solicitar para completar la cantidad autorizada</a:t>
            </a:r>
          </a:p>
          <a:p>
            <a:pPr marL="171450" lvl="1" indent="-171450" algn="just">
              <a:spcAft>
                <a:spcPts val="600"/>
              </a:spcAft>
              <a:buSzPct val="100000"/>
              <a:buFont typeface="Arial" panose="020B0604020202020204" pitchFamily="34" charset="0"/>
              <a:buChar char="•"/>
              <a:defRPr/>
            </a:pPr>
            <a:r>
              <a:rPr lang="es-CR" sz="700" dirty="0" smtClean="0">
                <a:solidFill>
                  <a:schemeClr val="tx1"/>
                </a:solidFill>
              </a:rPr>
              <a:t>El </a:t>
            </a:r>
            <a:r>
              <a:rPr lang="es-CR" sz="700" b="1" dirty="0" smtClean="0">
                <a:solidFill>
                  <a:schemeClr val="tx1"/>
                </a:solidFill>
              </a:rPr>
              <a:t>costo de materiales indirectos </a:t>
            </a:r>
            <a:r>
              <a:rPr lang="es-CR" sz="700" dirty="0" smtClean="0">
                <a:solidFill>
                  <a:schemeClr val="tx1"/>
                </a:solidFill>
              </a:rPr>
              <a:t>se calculará a partir del consumo de dichos materiales, dividido entre el SAM Total</a:t>
            </a:r>
          </a:p>
          <a:p>
            <a:pPr marL="0" lvl="1" algn="just">
              <a:spcAft>
                <a:spcPts val="600"/>
              </a:spcAft>
              <a:buSzPct val="100000"/>
              <a:defRPr/>
            </a:pPr>
            <a:r>
              <a:rPr lang="es-CR" sz="700" b="1" dirty="0" smtClean="0">
                <a:solidFill>
                  <a:schemeClr val="tx1"/>
                </a:solidFill>
              </a:rPr>
              <a:t>Mano de Obra Indirecta</a:t>
            </a:r>
          </a:p>
          <a:p>
            <a:pPr marL="171450" lvl="1" indent="-171450" algn="just">
              <a:spcAft>
                <a:spcPts val="600"/>
              </a:spcAft>
              <a:buSzPct val="100000"/>
              <a:buFont typeface="Arial" panose="020B0604020202020204" pitchFamily="34" charset="0"/>
              <a:buChar char="•"/>
              <a:defRPr/>
            </a:pPr>
            <a:r>
              <a:rPr lang="es-CR" sz="700" b="1" dirty="0" smtClean="0">
                <a:solidFill>
                  <a:schemeClr val="tx1"/>
                </a:solidFill>
              </a:rPr>
              <a:t>Dividir el Labor</a:t>
            </a:r>
            <a:r>
              <a:rPr lang="es-CR" sz="700" dirty="0" smtClean="0">
                <a:solidFill>
                  <a:schemeClr val="tx1"/>
                </a:solidFill>
              </a:rPr>
              <a:t> en Costo de Mano de Obra Directa y Costo de Mano de Obra Indirecta e imputarlos a diferentes elementos de costo</a:t>
            </a:r>
          </a:p>
          <a:p>
            <a:pPr marL="0" lvl="1" algn="just">
              <a:spcAft>
                <a:spcPts val="600"/>
              </a:spcAft>
              <a:buSzPct val="100000"/>
              <a:defRPr/>
            </a:pPr>
            <a:r>
              <a:rPr lang="es-CR" sz="700" b="1" dirty="0" smtClean="0">
                <a:solidFill>
                  <a:schemeClr val="tx1"/>
                </a:solidFill>
              </a:rPr>
              <a:t>Gastos Generales de Fabricación</a:t>
            </a:r>
          </a:p>
          <a:p>
            <a:pPr marL="171450" lvl="1" indent="-171450" algn="just">
              <a:spcAft>
                <a:spcPts val="600"/>
              </a:spcAft>
              <a:buSzPct val="100000"/>
              <a:buFont typeface="Arial" panose="020B0604020202020204" pitchFamily="34" charset="0"/>
              <a:buChar char="•"/>
              <a:defRPr/>
            </a:pPr>
            <a:r>
              <a:rPr lang="es-CR" sz="700" dirty="0" smtClean="0">
                <a:solidFill>
                  <a:schemeClr val="tx1"/>
                </a:solidFill>
              </a:rPr>
              <a:t>Revisar las </a:t>
            </a:r>
            <a:r>
              <a:rPr lang="es-CR" sz="700" b="1" dirty="0" smtClean="0">
                <a:solidFill>
                  <a:schemeClr val="tx1"/>
                </a:solidFill>
              </a:rPr>
              <a:t>cuentas incluidas en los Costos Adicionales Indirectos y los Costos de Soporte y Suministros </a:t>
            </a:r>
            <a:r>
              <a:rPr lang="es-CR" sz="700" dirty="0" smtClean="0">
                <a:solidFill>
                  <a:schemeClr val="tx1"/>
                </a:solidFill>
              </a:rPr>
              <a:t>y asegurar que  todas están relacionados directamente con la producción</a:t>
            </a:r>
          </a:p>
          <a:p>
            <a:pPr marL="171450" lvl="1" indent="-171450" algn="just">
              <a:spcAft>
                <a:spcPts val="600"/>
              </a:spcAft>
              <a:buSzPct val="100000"/>
              <a:buFont typeface="Arial" panose="020B0604020202020204" pitchFamily="34" charset="0"/>
              <a:buChar char="•"/>
              <a:defRPr/>
            </a:pPr>
            <a:r>
              <a:rPr lang="es-CR" sz="700" dirty="0" smtClean="0">
                <a:solidFill>
                  <a:schemeClr val="tx1"/>
                </a:solidFill>
              </a:rPr>
              <a:t>En el caso de </a:t>
            </a:r>
            <a:r>
              <a:rPr lang="es-CR" sz="700" b="1" dirty="0" smtClean="0">
                <a:solidFill>
                  <a:schemeClr val="tx1"/>
                </a:solidFill>
              </a:rPr>
              <a:t>gastos compartidos con Administración y Ventas</a:t>
            </a:r>
            <a:r>
              <a:rPr lang="es-CR" sz="700" dirty="0" smtClean="0">
                <a:solidFill>
                  <a:schemeClr val="tx1"/>
                </a:solidFill>
              </a:rPr>
              <a:t>, deberá determinarse cuánto corresponde a Producción y cuanto a Administración y Ventas (electricidad, agua, depreciación de edificio, impuestos sobre la propiedad, impuestos municipales, entre otros</a:t>
            </a:r>
          </a:p>
          <a:p>
            <a:pPr marL="171450" lvl="1" indent="-171450" algn="just">
              <a:spcAft>
                <a:spcPts val="600"/>
              </a:spcAft>
              <a:buSzPct val="100000"/>
              <a:buFont typeface="Courier New" panose="02070309020205020404" pitchFamily="49" charset="0"/>
              <a:buChar char="o"/>
              <a:defRPr/>
            </a:pPr>
            <a:endParaRPr lang="es-CR" sz="700" dirty="0">
              <a:solidFill>
                <a:schemeClr val="tx1"/>
              </a:solidFill>
            </a:endParaRPr>
          </a:p>
        </p:txBody>
      </p:sp>
      <p:sp>
        <p:nvSpPr>
          <p:cNvPr id="7" name="Title 4">
            <a:extLst>
              <a:ext uri="{FF2B5EF4-FFF2-40B4-BE49-F238E27FC236}">
                <a16:creationId xmlns:a16="http://schemas.microsoft.com/office/drawing/2014/main" id="{0E520F04-3711-4C19-9E0B-BB683F609955}"/>
              </a:ext>
            </a:extLst>
          </p:cNvPr>
          <p:cNvSpPr txBox="1">
            <a:spLocks/>
          </p:cNvSpPr>
          <p:nvPr/>
        </p:nvSpPr>
        <p:spPr>
          <a:xfrm>
            <a:off x="908943" y="694944"/>
            <a:ext cx="10363200" cy="594360"/>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s-CR" sz="3200" b="0" i="0" u="none" strike="noStrike" kern="1200" cap="none" spc="-75" normalizeH="0" baseline="0" noProof="0" dirty="0" smtClean="0">
                <a:ln>
                  <a:noFill/>
                </a:ln>
                <a:solidFill>
                  <a:srgbClr val="000000"/>
                </a:solidFill>
                <a:effectLst/>
                <a:uLnTx/>
                <a:uFillTx/>
                <a:latin typeface="Chronicle Display Black"/>
              </a:rPr>
              <a:t>Costos Indirectos de </a:t>
            </a:r>
            <a:r>
              <a:rPr kumimoji="0" lang="es-CR" sz="3200" b="0" i="0" u="none" strike="noStrike" kern="1200" cap="none" spc="-75" normalizeH="0" baseline="0" noProof="0" dirty="0" err="1" smtClean="0">
                <a:ln>
                  <a:noFill/>
                </a:ln>
                <a:solidFill>
                  <a:srgbClr val="000000"/>
                </a:solidFill>
                <a:effectLst/>
                <a:uLnTx/>
                <a:uFillTx/>
                <a:latin typeface="Chronicle Display Black"/>
              </a:rPr>
              <a:t>Producci</a:t>
            </a:r>
            <a:r>
              <a:rPr lang="es-CR" sz="3200" dirty="0" err="1" smtClean="0">
                <a:solidFill>
                  <a:srgbClr val="000000"/>
                </a:solidFill>
                <a:latin typeface="Chronicle Display Black"/>
              </a:rPr>
              <a:t>ón</a:t>
            </a:r>
            <a:endParaRPr kumimoji="0" lang="es-CR" sz="3200" b="0" i="0" u="none" strike="noStrike" kern="1200" cap="none" spc="-75" normalizeH="0" baseline="0" noProof="0" dirty="0">
              <a:ln>
                <a:noFill/>
              </a:ln>
              <a:solidFill>
                <a:srgbClr val="000000"/>
              </a:solidFill>
              <a:effectLst/>
              <a:uLnTx/>
              <a:uFillTx/>
              <a:latin typeface="Chronicle Display Black"/>
            </a:endParaRPr>
          </a:p>
        </p:txBody>
      </p:sp>
      <p:sp>
        <p:nvSpPr>
          <p:cNvPr id="91" name="Rectangle 90"/>
          <p:cNvSpPr/>
          <p:nvPr/>
        </p:nvSpPr>
        <p:spPr>
          <a:xfrm>
            <a:off x="690007" y="1329526"/>
            <a:ext cx="11028899" cy="110252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R" sz="1800" b="0" i="0" u="none" strike="noStrike" kern="1200" cap="none" spc="0" normalizeH="0" baseline="0" noProof="0" dirty="0">
              <a:ln>
                <a:noFill/>
              </a:ln>
              <a:solidFill>
                <a:srgbClr val="FFFFFF"/>
              </a:solidFill>
              <a:effectLst/>
              <a:uLnTx/>
              <a:uFillTx/>
              <a:latin typeface="Open Sans"/>
              <a:ea typeface="+mn-ea"/>
              <a:cs typeface="+mn-cs"/>
            </a:endParaRPr>
          </a:p>
        </p:txBody>
      </p:sp>
      <p:sp>
        <p:nvSpPr>
          <p:cNvPr id="97" name="TextBox 96"/>
          <p:cNvSpPr txBox="1"/>
          <p:nvPr/>
        </p:nvSpPr>
        <p:spPr>
          <a:xfrm>
            <a:off x="697984" y="1345401"/>
            <a:ext cx="1803872" cy="369332"/>
          </a:xfrm>
          <a:prstGeom prst="rect">
            <a:avLst/>
          </a:prstGeom>
          <a:solidFill>
            <a:schemeClr val="accent6">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R" sz="1800" b="0" i="0" u="none" strike="noStrike" kern="1200" cap="none" spc="0" normalizeH="0" baseline="0" noProof="0" dirty="0" smtClean="0">
                <a:ln>
                  <a:noFill/>
                </a:ln>
                <a:solidFill>
                  <a:srgbClr val="000000"/>
                </a:solidFill>
                <a:effectLst/>
                <a:uLnTx/>
                <a:uFillTx/>
                <a:latin typeface="Open Sans"/>
                <a:ea typeface="+mn-ea"/>
                <a:cs typeface="+mn-cs"/>
              </a:rPr>
              <a:t>Descripción</a:t>
            </a:r>
            <a:endParaRPr kumimoji="0" lang="es-CR"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34" name="Rectangle 133"/>
          <p:cNvSpPr/>
          <p:nvPr/>
        </p:nvSpPr>
        <p:spPr>
          <a:xfrm>
            <a:off x="2274903" y="2572700"/>
            <a:ext cx="2178802" cy="253916"/>
          </a:xfrm>
          <a:prstGeom prst="rect">
            <a:avLst/>
          </a:prstGeom>
          <a:solidFill>
            <a:schemeClr val="bg1"/>
          </a:solidFill>
        </p:spPr>
        <p:txBody>
          <a:bodyPr wrap="none">
            <a:spAutoFit/>
          </a:bodyPr>
          <a:lstStyle/>
          <a:p>
            <a:pPr marL="0" lvl="1">
              <a:spcAft>
                <a:spcPts val="600"/>
              </a:spcAft>
              <a:buSzPct val="100000"/>
              <a:defRPr/>
            </a:pPr>
            <a:r>
              <a:rPr lang="es-CR" sz="1050" b="1" dirty="0">
                <a:solidFill>
                  <a:srgbClr val="FDD300">
                    <a:lumMod val="75000"/>
                  </a:srgbClr>
                </a:solidFill>
              </a:rPr>
              <a:t>Principales Recomendaciones</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cxnSp>
        <p:nvCxnSpPr>
          <p:cNvPr id="135" name="Straight Connector 134"/>
          <p:cNvCxnSpPr/>
          <p:nvPr/>
        </p:nvCxnSpPr>
        <p:spPr>
          <a:xfrm>
            <a:off x="6098277" y="2543677"/>
            <a:ext cx="3536" cy="2936373"/>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36" name="Rectangle 135"/>
          <p:cNvSpPr/>
          <p:nvPr/>
        </p:nvSpPr>
        <p:spPr>
          <a:xfrm>
            <a:off x="7975614" y="2519630"/>
            <a:ext cx="1779654"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Implementación en SAP</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138" name="Rectangle 137">
            <a:extLst>
              <a:ext uri="{FF2B5EF4-FFF2-40B4-BE49-F238E27FC236}">
                <a16:creationId xmlns:a16="http://schemas.microsoft.com/office/drawing/2014/main" id="{97688DC5-04B3-4745-98E6-BA1031BB7BC0}"/>
              </a:ext>
            </a:extLst>
          </p:cNvPr>
          <p:cNvSpPr/>
          <p:nvPr/>
        </p:nvSpPr>
        <p:spPr>
          <a:xfrm>
            <a:off x="6204456" y="2861128"/>
            <a:ext cx="5514450" cy="27884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lvl="1" indent="-171450" algn="just">
              <a:spcAft>
                <a:spcPts val="600"/>
              </a:spcAft>
              <a:buSzPct val="100000"/>
              <a:buFont typeface="Arial" panose="020B0604020202020204" pitchFamily="34" charset="0"/>
              <a:buChar char="•"/>
              <a:defRPr/>
            </a:pPr>
            <a:r>
              <a:rPr lang="es-CR" sz="900" dirty="0">
                <a:solidFill>
                  <a:srgbClr val="000000"/>
                </a:solidFill>
              </a:rPr>
              <a:t>Se debe crear la dimensión “Costos Indirectos de </a:t>
            </a:r>
            <a:r>
              <a:rPr lang="es-CR" sz="900" dirty="0" smtClean="0">
                <a:solidFill>
                  <a:srgbClr val="000000"/>
                </a:solidFill>
              </a:rPr>
              <a:t>Producción” en </a:t>
            </a:r>
            <a:r>
              <a:rPr lang="es-CR" sz="900" dirty="0">
                <a:solidFill>
                  <a:srgbClr val="000000"/>
                </a:solidFill>
              </a:rPr>
              <a:t>la contabilidad de costos de SAP B1.</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Debe definirse </a:t>
            </a:r>
            <a:r>
              <a:rPr lang="es-CR" sz="900" dirty="0" smtClean="0">
                <a:solidFill>
                  <a:srgbClr val="000000"/>
                </a:solidFill>
              </a:rPr>
              <a:t>“Materiales Indirectos”, “Mano de Obra Indirecta” y “Gastos Generales de Fabricación” como </a:t>
            </a:r>
            <a:r>
              <a:rPr lang="es-CR" sz="900" dirty="0">
                <a:solidFill>
                  <a:srgbClr val="000000"/>
                </a:solidFill>
              </a:rPr>
              <a:t>una clasificación de centro de costos en SAP B1.</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Los centros de costos pertenecientes a esta clasificación </a:t>
            </a:r>
            <a:r>
              <a:rPr lang="es-CR" sz="900" dirty="0" smtClean="0">
                <a:solidFill>
                  <a:srgbClr val="000000"/>
                </a:solidFill>
              </a:rPr>
              <a:t>(Labor MDI, Costos Adicionales Indirectos Costos de Soporte, Electricidad, Agua entre </a:t>
            </a:r>
            <a:r>
              <a:rPr lang="es-CR" sz="900" dirty="0">
                <a:solidFill>
                  <a:srgbClr val="000000"/>
                </a:solidFill>
              </a:rPr>
              <a:t>o</a:t>
            </a:r>
            <a:r>
              <a:rPr lang="es-CR" sz="900" dirty="0" smtClean="0">
                <a:solidFill>
                  <a:srgbClr val="000000"/>
                </a:solidFill>
              </a:rPr>
              <a:t>tros) </a:t>
            </a:r>
            <a:r>
              <a:rPr lang="es-CR" sz="900" dirty="0">
                <a:solidFill>
                  <a:srgbClr val="000000"/>
                </a:solidFill>
              </a:rPr>
              <a:t>deben estar válidos y con una fecha inicial correspondiente a la primera asignación del mismo. </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Las normas de repartos que forman parte de este grupo deben estar seleccionadas como imputación directa y su asignación debe ser igual al 100%. </a:t>
            </a:r>
            <a:endParaRPr lang="es-CR" sz="900" dirty="0" smtClean="0">
              <a:solidFill>
                <a:srgbClr val="000000"/>
              </a:solidFill>
            </a:endParaRPr>
          </a:p>
          <a:p>
            <a:pPr marL="171450" lvl="1" indent="-171450" algn="just">
              <a:spcAft>
                <a:spcPts val="600"/>
              </a:spcAft>
              <a:buSzPct val="100000"/>
              <a:buFont typeface="Arial" panose="020B0604020202020204" pitchFamily="34" charset="0"/>
              <a:buChar char="•"/>
              <a:defRPr/>
            </a:pPr>
            <a:r>
              <a:rPr lang="es-CR" sz="900" dirty="0" smtClean="0">
                <a:solidFill>
                  <a:srgbClr val="000000"/>
                </a:solidFill>
              </a:rPr>
              <a:t>La </a:t>
            </a:r>
            <a:r>
              <a:rPr lang="es-CR" sz="900" dirty="0">
                <a:solidFill>
                  <a:srgbClr val="000000"/>
                </a:solidFill>
              </a:rPr>
              <a:t>asignación en cada norma de reparto en los asientos de diario, debe efectuarse en líneas </a:t>
            </a:r>
            <a:r>
              <a:rPr lang="es-CR" sz="900" dirty="0" smtClean="0">
                <a:solidFill>
                  <a:srgbClr val="000000"/>
                </a:solidFill>
              </a:rPr>
              <a:t>independientes.</a:t>
            </a:r>
          </a:p>
          <a:p>
            <a:pPr marL="171450" lvl="1" indent="-171450" algn="just">
              <a:spcAft>
                <a:spcPts val="600"/>
              </a:spcAft>
              <a:buSzPct val="100000"/>
              <a:buFont typeface="Arial" panose="020B0604020202020204" pitchFamily="34" charset="0"/>
              <a:buChar char="•"/>
              <a:defRPr/>
            </a:pPr>
            <a:r>
              <a:rPr lang="es-CR" sz="900" dirty="0">
                <a:solidFill>
                  <a:srgbClr val="000000"/>
                </a:solidFill>
              </a:rPr>
              <a:t>Creación de campos definidos por usuario en el detalle de asiento (JDT1) para establecer el número de orden de manufactura, fecha inicio y fecha finalización as como elaboración de desarrollo para filtro de reportes por cada orden.</a:t>
            </a:r>
          </a:p>
          <a:p>
            <a:pPr marL="171450" lvl="1" indent="-171450" algn="just">
              <a:spcAft>
                <a:spcPts val="600"/>
              </a:spcAft>
              <a:buSzPct val="100000"/>
              <a:buFont typeface="Arial" panose="020B0604020202020204" pitchFamily="34" charset="0"/>
              <a:buChar char="•"/>
              <a:defRPr/>
            </a:pPr>
            <a:endParaRPr lang="es-CR" sz="900" dirty="0">
              <a:solidFill>
                <a:srgbClr val="000000"/>
              </a:solidFill>
            </a:endParaRPr>
          </a:p>
          <a:p>
            <a:pPr marL="0" marR="0" lvl="1" algn="just" defTabSz="914400" rtl="0" eaLnBrk="1" fontAlgn="auto" latinLnBrk="0" hangingPunct="1">
              <a:lnSpc>
                <a:spcPct val="100000"/>
              </a:lnSpc>
              <a:spcBef>
                <a:spcPts val="0"/>
              </a:spcBef>
              <a:spcAft>
                <a:spcPts val="600"/>
              </a:spcAft>
              <a:buClrTx/>
              <a:buSzPct val="100000"/>
              <a:tabLst/>
              <a:defRPr/>
            </a:pPr>
            <a:endParaRPr kumimoji="0" lang="es-CR" sz="900" b="0" i="0" u="none" strike="noStrike" kern="1200" cap="none" spc="0" normalizeH="0" baseline="0" noProof="0" dirty="0" smtClean="0">
              <a:ln>
                <a:noFill/>
              </a:ln>
              <a:solidFill>
                <a:srgbClr val="000000"/>
              </a:solidFill>
              <a:effectLst/>
              <a:uLnTx/>
              <a:uFillTx/>
              <a:latin typeface="Open Sans"/>
              <a:ea typeface="+mn-ea"/>
              <a:cs typeface="+mn-cs"/>
            </a:endParaRPr>
          </a:p>
          <a:p>
            <a:pPr marL="0" marR="0" lvl="1" indent="0" algn="just" defTabSz="914400" rtl="0" eaLnBrk="1" fontAlgn="auto" latinLnBrk="0" hangingPunct="1">
              <a:lnSpc>
                <a:spcPct val="100000"/>
              </a:lnSpc>
              <a:spcBef>
                <a:spcPts val="0"/>
              </a:spcBef>
              <a:spcAft>
                <a:spcPts val="600"/>
              </a:spcAft>
              <a:buClrTx/>
              <a:buSzPct val="100000"/>
              <a:buFontTx/>
              <a:buNone/>
              <a:tabLst/>
              <a:defRPr/>
            </a:pPr>
            <a:endParaRPr kumimoji="0" lang="es-CR" sz="900" b="0" i="0" u="none" strike="noStrike" kern="1200" cap="none" spc="0" normalizeH="0" baseline="0" noProof="0" dirty="0">
              <a:ln>
                <a:noFill/>
              </a:ln>
              <a:solidFill>
                <a:srgbClr val="000000"/>
              </a:solidFill>
              <a:effectLst/>
              <a:uLnTx/>
              <a:uFillTx/>
              <a:latin typeface="Open Sans"/>
              <a:ea typeface="+mn-ea"/>
              <a:cs typeface="+mn-c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kumimoji="0" lang="es-CR" sz="900" b="0" i="0" u="none" strike="noStrike" kern="1200" cap="none" spc="0" normalizeH="0" baseline="0" noProof="0" dirty="0" smtClean="0">
              <a:ln>
                <a:noFill/>
              </a:ln>
              <a:solidFill>
                <a:srgbClr val="000000"/>
              </a:solidFill>
              <a:effectLst/>
              <a:uLnTx/>
              <a:uFillTx/>
              <a:latin typeface="Open Sans"/>
              <a:ea typeface="+mn-ea"/>
              <a:cs typeface="+mn-cs"/>
            </a:endParaRPr>
          </a:p>
          <a:p>
            <a:pPr marL="171450" marR="0" lvl="1" indent="-171450" algn="just" defTabSz="914400" rtl="0" eaLnBrk="1" fontAlgn="auto" latinLnBrk="0" hangingPunct="1">
              <a:lnSpc>
                <a:spcPct val="100000"/>
              </a:lnSpc>
              <a:spcBef>
                <a:spcPts val="0"/>
              </a:spcBef>
              <a:spcAft>
                <a:spcPts val="600"/>
              </a:spcAft>
              <a:buClrTx/>
              <a:buSzPct val="100000"/>
              <a:buFont typeface="Arial" panose="020B0604020202020204" pitchFamily="34" charset="0"/>
              <a:buChar char="•"/>
              <a:tabLst/>
              <a:defRPr/>
            </a:pPr>
            <a:endParaRPr kumimoji="0" lang="es-CR" sz="9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2" name="TextBox 1"/>
          <p:cNvSpPr txBox="1"/>
          <p:nvPr/>
        </p:nvSpPr>
        <p:spPr>
          <a:xfrm>
            <a:off x="767411" y="1879837"/>
            <a:ext cx="10874090" cy="523220"/>
          </a:xfrm>
          <a:prstGeom prst="rect">
            <a:avLst/>
          </a:prstGeom>
          <a:noFill/>
        </p:spPr>
        <p:txBody>
          <a:bodyPr wrap="square" rtlCol="0">
            <a:spAutoFit/>
          </a:bodyPr>
          <a:lstStyle/>
          <a:p>
            <a:r>
              <a:rPr kumimoji="0" lang="es-CR" sz="1400" b="0" i="0" u="none" strike="noStrike" kern="1200" cap="none" spc="0" normalizeH="0" baseline="0" noProof="0" dirty="0" smtClean="0">
                <a:ln>
                  <a:noFill/>
                </a:ln>
                <a:solidFill>
                  <a:srgbClr val="000000"/>
                </a:solidFill>
                <a:effectLst/>
                <a:uLnTx/>
                <a:uFillTx/>
                <a:latin typeface="Open Sans"/>
                <a:ea typeface="+mn-ea"/>
                <a:cs typeface="+mn-cs"/>
              </a:rPr>
              <a:t>CIP= </a:t>
            </a:r>
            <a:r>
              <a:rPr lang="es-CR" sz="1400" dirty="0" smtClean="0">
                <a:solidFill>
                  <a:srgbClr val="000000"/>
                </a:solidFill>
                <a:latin typeface="Open Sans"/>
              </a:rPr>
              <a:t>Son todos los costos de </a:t>
            </a:r>
            <a:r>
              <a:rPr lang="es-CR" sz="1400" dirty="0">
                <a:solidFill>
                  <a:srgbClr val="000000"/>
                </a:solidFill>
                <a:latin typeface="Open Sans"/>
              </a:rPr>
              <a:t>actividades que no están implicadas directamente en la cadena de producción o </a:t>
            </a:r>
            <a:r>
              <a:rPr lang="es-CR" sz="1400" dirty="0" smtClean="0">
                <a:solidFill>
                  <a:srgbClr val="000000"/>
                </a:solidFill>
                <a:latin typeface="Open Sans"/>
              </a:rPr>
              <a:t>fabricación y que no se pueden medir de forma proporcional a una prenda u orden de manufactura.</a:t>
            </a:r>
            <a:endParaRPr lang="es-CR" sz="1400" dirty="0">
              <a:solidFill>
                <a:srgbClr val="000000"/>
              </a:solidFill>
              <a:latin typeface="Open Sans"/>
            </a:endParaRPr>
          </a:p>
        </p:txBody>
      </p:sp>
      <p:graphicFrame>
        <p:nvGraphicFramePr>
          <p:cNvPr id="21" name="Table 20"/>
          <p:cNvGraphicFramePr>
            <a:graphicFrameLocks noGrp="1"/>
          </p:cNvGraphicFramePr>
          <p:nvPr>
            <p:extLst>
              <p:ext uri="{D42A27DB-BD31-4B8C-83A1-F6EECF244321}">
                <p14:modId xmlns:p14="http://schemas.microsoft.com/office/powerpoint/2010/main" val="1641618179"/>
              </p:ext>
            </p:extLst>
          </p:nvPr>
        </p:nvGraphicFramePr>
        <p:xfrm>
          <a:off x="776552" y="5941505"/>
          <a:ext cx="5175504" cy="274320"/>
        </p:xfrm>
        <a:graphic>
          <a:graphicData uri="http://schemas.openxmlformats.org/drawingml/2006/table">
            <a:tbl>
              <a:tblPr firstRow="1" bandRow="1">
                <a:tableStyleId>{5C22544A-7EE6-4342-B048-85BDC9FD1C3A}</a:tableStyleId>
              </a:tblPr>
              <a:tblGrid>
                <a:gridCol w="1725168">
                  <a:extLst>
                    <a:ext uri="{9D8B030D-6E8A-4147-A177-3AD203B41FA5}">
                      <a16:colId xmlns:a16="http://schemas.microsoft.com/office/drawing/2014/main" val="979443894"/>
                    </a:ext>
                  </a:extLst>
                </a:gridCol>
                <a:gridCol w="1725168">
                  <a:extLst>
                    <a:ext uri="{9D8B030D-6E8A-4147-A177-3AD203B41FA5}">
                      <a16:colId xmlns:a16="http://schemas.microsoft.com/office/drawing/2014/main" val="2588165293"/>
                    </a:ext>
                  </a:extLst>
                </a:gridCol>
                <a:gridCol w="1725168">
                  <a:extLst>
                    <a:ext uri="{9D8B030D-6E8A-4147-A177-3AD203B41FA5}">
                      <a16:colId xmlns:a16="http://schemas.microsoft.com/office/drawing/2014/main" val="699845942"/>
                    </a:ext>
                  </a:extLst>
                </a:gridCol>
              </a:tblGrid>
              <a:tr h="146616">
                <a:tc>
                  <a:txBody>
                    <a:bodyPr/>
                    <a:lstStyle/>
                    <a:p>
                      <a:pPr algn="ctr"/>
                      <a:r>
                        <a:rPr lang="en-US" sz="1200" dirty="0" smtClean="0">
                          <a:solidFill>
                            <a:schemeClr val="tx1"/>
                          </a:solidFill>
                          <a:latin typeface="+mn-lt"/>
                        </a:rPr>
                        <a:t>PolyPM</a:t>
                      </a:r>
                      <a:endParaRPr lang="en-US" sz="1200" dirty="0">
                        <a:solidFill>
                          <a:schemeClr val="tx1"/>
                        </a:solidFill>
                        <a:latin typeface="+mn-lt"/>
                      </a:endParaRPr>
                    </a:p>
                  </a:txBody>
                  <a:tcPr anchor="ctr">
                    <a:solidFill>
                      <a:schemeClr val="accent3"/>
                    </a:solidFill>
                  </a:tcPr>
                </a:tc>
                <a:tc>
                  <a:txBody>
                    <a:bodyPr/>
                    <a:lstStyle/>
                    <a:p>
                      <a:pPr algn="ctr"/>
                      <a:r>
                        <a:rPr lang="en-US" sz="1200" dirty="0" smtClean="0">
                          <a:solidFill>
                            <a:schemeClr val="tx1"/>
                          </a:solidFill>
                          <a:latin typeface="+mn-lt"/>
                        </a:rPr>
                        <a:t>PPS</a:t>
                      </a:r>
                      <a:endParaRPr lang="en-US" sz="1200" dirty="0">
                        <a:solidFill>
                          <a:schemeClr val="tx1"/>
                        </a:solidFill>
                        <a:latin typeface="+mn-lt"/>
                      </a:endParaRPr>
                    </a:p>
                  </a:txBody>
                  <a:tcPr anchor="ctr">
                    <a:solidFill>
                      <a:srgbClr val="FDD300"/>
                    </a:solidFill>
                  </a:tcPr>
                </a:tc>
                <a:tc>
                  <a:txBody>
                    <a:bodyPr/>
                    <a:lstStyle/>
                    <a:p>
                      <a:pPr algn="ctr"/>
                      <a:r>
                        <a:rPr lang="en-US" sz="1200" dirty="0" smtClean="0">
                          <a:solidFill>
                            <a:schemeClr val="tx1"/>
                          </a:solidFill>
                          <a:latin typeface="+mn-lt"/>
                        </a:rPr>
                        <a:t>SAP B1</a:t>
                      </a:r>
                      <a:endParaRPr lang="en-US" sz="1200" dirty="0">
                        <a:solidFill>
                          <a:schemeClr val="tx1"/>
                        </a:solidFill>
                        <a:latin typeface="+mn-lt"/>
                      </a:endParaRPr>
                    </a:p>
                  </a:txBody>
                  <a:tcPr anchor="ctr">
                    <a:solidFill>
                      <a:schemeClr val="accent3"/>
                    </a:solidFill>
                  </a:tcPr>
                </a:tc>
                <a:extLst>
                  <a:ext uri="{0D108BD9-81ED-4DB2-BD59-A6C34878D82A}">
                    <a16:rowId xmlns:a16="http://schemas.microsoft.com/office/drawing/2014/main" val="1520569575"/>
                  </a:ext>
                </a:extLst>
              </a:tr>
            </a:tbl>
          </a:graphicData>
        </a:graphic>
      </p:graphicFrame>
      <p:sp>
        <p:nvSpPr>
          <p:cNvPr id="23" name="Rectangle 22"/>
          <p:cNvSpPr/>
          <p:nvPr/>
        </p:nvSpPr>
        <p:spPr>
          <a:xfrm>
            <a:off x="2618042" y="5607342"/>
            <a:ext cx="1492716"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Sistemas Asociados</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24" name="Rectangle 23"/>
          <p:cNvSpPr/>
          <p:nvPr/>
        </p:nvSpPr>
        <p:spPr>
          <a:xfrm>
            <a:off x="8216124" y="5595272"/>
            <a:ext cx="1491114" cy="253916"/>
          </a:xfrm>
          <a:prstGeom prst="rect">
            <a:avLst/>
          </a:prstGeom>
          <a:solidFill>
            <a:schemeClr val="bg1"/>
          </a:solidFill>
        </p:spPr>
        <p:txBody>
          <a:bodyPr wrap="none">
            <a:spAutoFit/>
          </a:bodyPr>
          <a:lstStyle/>
          <a:p>
            <a:pPr marL="0" marR="0" lvl="1" indent="0" algn="l" defTabSz="914400" rtl="0" eaLnBrk="1" fontAlgn="auto" latinLnBrk="0" hangingPunct="1">
              <a:lnSpc>
                <a:spcPct val="100000"/>
              </a:lnSpc>
              <a:spcBef>
                <a:spcPts val="0"/>
              </a:spcBef>
              <a:spcAft>
                <a:spcPts val="600"/>
              </a:spcAft>
              <a:buClrTx/>
              <a:buSzPct val="100000"/>
              <a:buFontTx/>
              <a:buNone/>
              <a:tabLst/>
              <a:defRPr/>
            </a:pPr>
            <a:r>
              <a:rPr kumimoji="0" lang="es-CR" sz="1050" b="1" i="0" u="none" strike="noStrike" kern="1200" cap="none" spc="0" normalizeH="0" baseline="0" noProof="0" dirty="0" smtClean="0">
                <a:ln>
                  <a:noFill/>
                </a:ln>
                <a:solidFill>
                  <a:srgbClr val="FDD300">
                    <a:lumMod val="75000"/>
                  </a:srgbClr>
                </a:solidFill>
                <a:effectLst/>
                <a:uLnTx/>
                <a:uFillTx/>
                <a:latin typeface="Open Sans"/>
                <a:ea typeface="+mn-ea"/>
                <a:cs typeface="+mn-cs"/>
              </a:rPr>
              <a:t>Decisiones a Tomar</a:t>
            </a:r>
            <a:endParaRPr kumimoji="0" lang="es-CR" sz="1050" b="1" i="0" u="none" strike="noStrike" kern="1200" cap="none" spc="0" normalizeH="0" baseline="0" noProof="0" dirty="0">
              <a:ln>
                <a:noFill/>
              </a:ln>
              <a:solidFill>
                <a:srgbClr val="FDD300">
                  <a:lumMod val="75000"/>
                </a:srgbClr>
              </a:solidFill>
              <a:effectLst/>
              <a:uLnTx/>
              <a:uFillTx/>
              <a:latin typeface="Open Sans"/>
              <a:ea typeface="+mn-ea"/>
              <a:cs typeface="+mn-cs"/>
            </a:endParaRPr>
          </a:p>
        </p:txBody>
      </p:sp>
      <p:sp>
        <p:nvSpPr>
          <p:cNvPr id="25" name="Rectangle 24">
            <a:extLst>
              <a:ext uri="{FF2B5EF4-FFF2-40B4-BE49-F238E27FC236}">
                <a16:creationId xmlns:a16="http://schemas.microsoft.com/office/drawing/2014/main" id="{97688DC5-04B3-4745-98E6-BA1031BB7BC0}"/>
              </a:ext>
            </a:extLst>
          </p:cNvPr>
          <p:cNvSpPr/>
          <p:nvPr/>
        </p:nvSpPr>
        <p:spPr>
          <a:xfrm>
            <a:off x="6762340" y="5748005"/>
            <a:ext cx="4398682" cy="5598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137160" rtlCol="0" anchor="t"/>
          <a:lstStyle/>
          <a:p>
            <a:pPr marL="171450" indent="-171450">
              <a:buFontTx/>
              <a:buChar char="-"/>
            </a:pPr>
            <a:r>
              <a:rPr lang="es-CR" sz="900" dirty="0" smtClean="0">
                <a:solidFill>
                  <a:schemeClr val="tx1"/>
                </a:solidFill>
              </a:rPr>
              <a:t>Validar el tratamiento de los Materiales Indirectos</a:t>
            </a:r>
          </a:p>
          <a:p>
            <a:pPr marL="171450" indent="-171450">
              <a:buFontTx/>
              <a:buChar char="-"/>
            </a:pPr>
            <a:r>
              <a:rPr lang="es-CR" sz="900" dirty="0" smtClean="0">
                <a:solidFill>
                  <a:schemeClr val="tx1"/>
                </a:solidFill>
              </a:rPr>
              <a:t>Determinar cuáles son los Materiales Indirectos</a:t>
            </a:r>
          </a:p>
          <a:p>
            <a:pPr marL="171450" indent="-171450">
              <a:buFontTx/>
              <a:buChar char="-"/>
            </a:pPr>
            <a:r>
              <a:rPr lang="es-CR" sz="900" dirty="0" smtClean="0">
                <a:solidFill>
                  <a:schemeClr val="tx1"/>
                </a:solidFill>
              </a:rPr>
              <a:t>Determinar cuáles procesos se contabilizan como Mano de Obra Indirecta</a:t>
            </a:r>
          </a:p>
        </p:txBody>
      </p:sp>
    </p:spTree>
    <p:extLst>
      <p:ext uri="{BB962C8B-B14F-4D97-AF65-F5344CB8AC3E}">
        <p14:creationId xmlns:p14="http://schemas.microsoft.com/office/powerpoint/2010/main" val="1269078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noAutofit/>
          </a:bodyPr>
          <a:lstStyle/>
          <a:p>
            <a:pPr lvl="0">
              <a:spcBef>
                <a:spcPts val="1200"/>
              </a:spcBef>
              <a:spcAft>
                <a:spcPts val="0"/>
              </a:spcAft>
              <a:buSzTx/>
              <a:defRPr/>
            </a:pPr>
            <a:r>
              <a:rPr lang="en-US" b="1" dirty="0">
                <a:solidFill>
                  <a:prstClr val="black"/>
                </a:solidFill>
              </a:rPr>
              <a:t>About Deloitte</a:t>
            </a:r>
            <a:br>
              <a:rPr lang="en-US" b="1" dirty="0">
                <a:solidFill>
                  <a:prstClr val="black"/>
                </a:solidFill>
              </a:rPr>
            </a:br>
            <a:r>
              <a:rPr lang="en-US" dirty="0">
                <a:solidFill>
                  <a:prstClr val="black"/>
                </a:solidFill>
              </a:rPr>
              <a:t>Deloitte refers to one or more of Deloitte Touche Tohmatsu Limited, a UK private company limited by guarantee (“DTTL”), its network of member firms, and their related entities. DTTL and each of its member firms are legally separate and independent entities. DTTL (also referred to as “Deloitte Global”) does not provide services to clients. In the United States, Deloitte refers to one or more of the US member firms of DTTL, their related entities that operate using the “Deloitte” name in the United States and their respective affiliates. Certain services may not be available to attest clients under the rules and regulations of public accounting. Please see </a:t>
            </a:r>
            <a:r>
              <a:rPr lang="en-US" dirty="0">
                <a:solidFill>
                  <a:prstClr val="black"/>
                </a:solidFill>
                <a:hlinkClick r:id="rId3"/>
              </a:rPr>
              <a:t>www.deloitte.com/about</a:t>
            </a:r>
            <a:r>
              <a:rPr lang="en-US" dirty="0">
                <a:solidFill>
                  <a:prstClr val="black"/>
                </a:solidFill>
              </a:rPr>
              <a:t> to learn more about our global network of member firms. </a:t>
            </a:r>
          </a:p>
          <a:p>
            <a:pPr lvl="0">
              <a:lnSpc>
                <a:spcPts val="900"/>
              </a:lnSpc>
              <a:spcBef>
                <a:spcPts val="1200"/>
              </a:spcBef>
              <a:spcAft>
                <a:spcPts val="0"/>
              </a:spcAft>
              <a:buSzTx/>
              <a:defRPr/>
            </a:pPr>
            <a:r>
              <a:rPr lang="en-US" dirty="0">
                <a:solidFill>
                  <a:prstClr val="black"/>
                </a:solidFill>
              </a:rPr>
              <a:t>Copyright © </a:t>
            </a:r>
            <a:r>
              <a:rPr lang="en-US" dirty="0" smtClean="0">
                <a:solidFill>
                  <a:prstClr val="black"/>
                </a:solidFill>
              </a:rPr>
              <a:t>2021 </a:t>
            </a:r>
            <a:r>
              <a:rPr lang="en-US" dirty="0">
                <a:solidFill>
                  <a:prstClr val="black"/>
                </a:solidFill>
              </a:rPr>
              <a:t>Deloitte </a:t>
            </a:r>
            <a:r>
              <a:rPr lang="en-US" dirty="0" smtClean="0">
                <a:solidFill>
                  <a:prstClr val="black"/>
                </a:solidFill>
              </a:rPr>
              <a:t>Consulting CR SA. </a:t>
            </a:r>
            <a:r>
              <a:rPr lang="en-US" dirty="0">
                <a:solidFill>
                  <a:prstClr val="black"/>
                </a:solidFill>
              </a:rPr>
              <a:t>All rights reserved.</a:t>
            </a:r>
          </a:p>
        </p:txBody>
      </p:sp>
    </p:spTree>
    <p:extLst>
      <p:ext uri="{BB962C8B-B14F-4D97-AF65-F5344CB8AC3E}">
        <p14:creationId xmlns:p14="http://schemas.microsoft.com/office/powerpoint/2010/main" val="73415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fhZDme2kQYmsNTd_BdphE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ezT0qYHJT7WJNtc37eech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7DeWo29ESiOO66NkmYtqC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_t6f9lMZRH.qq4gGdjM2S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fYzwamWJRxav7sz7hdJ6M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D Template Jan 2018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potx [Read-Only]" id="{916F96B5-34ED-4026-81F2-959EC6E9FD5C}" vid="{A18FA1C4-1C37-45B7-81A8-38F456485FC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2038</TotalTime>
  <Words>2368</Words>
  <Application>Microsoft Office PowerPoint</Application>
  <PresentationFormat>Widescreen</PresentationFormat>
  <Paragraphs>209</Paragraphs>
  <Slides>8</Slides>
  <Notes>8</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8</vt:i4>
      </vt:variant>
    </vt:vector>
  </HeadingPairs>
  <TitlesOfParts>
    <vt:vector size="24" baseType="lpstr">
      <vt:lpstr>Arial</vt:lpstr>
      <vt:lpstr>Bebas Neue</vt:lpstr>
      <vt:lpstr>Calibri</vt:lpstr>
      <vt:lpstr>Calibri Light</vt:lpstr>
      <vt:lpstr>Chronicle Display Black</vt:lpstr>
      <vt:lpstr>Courier New</vt:lpstr>
      <vt:lpstr>Frutiger Next Pro Light</vt:lpstr>
      <vt:lpstr>Nexa Black</vt:lpstr>
      <vt:lpstr>Open Sans</vt:lpstr>
      <vt:lpstr>Open Sans Light</vt:lpstr>
      <vt:lpstr>Tahoma</vt:lpstr>
      <vt:lpstr>Verdana</vt:lpstr>
      <vt:lpstr>DD Template Jan 2018 16x9</vt:lpstr>
      <vt:lpstr>Office Theme</vt:lpstr>
      <vt:lpstr>1_DD Template Jan 2018 16x9</vt:lpstr>
      <vt:lpstr>think-cell Slide</vt:lpstr>
      <vt:lpstr>Propuesta – Modelo de Costos por Órdenes de Producción</vt:lpstr>
      <vt:lpstr>Modelo de Costos por Órdenes de Producción</vt:lpstr>
      <vt:lpstr>Asignación más precisa de los costos de producción</vt:lpstr>
      <vt:lpstr>Elementos de Costo – Recomendaciones Generales</vt:lpstr>
      <vt:lpstr>PowerPoint Presentation</vt:lpstr>
      <vt:lpstr>PowerPoint Presentation</vt:lpstr>
      <vt:lpstr>PowerPoint Presentation</vt:lpstr>
      <vt:lpstr>PowerPoint Presentation</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Valverde, Marco</dc:creator>
  <cp:lastModifiedBy>Amara, Jeison Leandro</cp:lastModifiedBy>
  <cp:revision>93</cp:revision>
  <dcterms:created xsi:type="dcterms:W3CDTF">2021-01-11T14:07:44Z</dcterms:created>
  <dcterms:modified xsi:type="dcterms:W3CDTF">2021-01-13T15:54:52Z</dcterms:modified>
</cp:coreProperties>
</file>