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714" r:id="rId2"/>
  </p:sldMasterIdLst>
  <p:notesMasterIdLst>
    <p:notesMasterId r:id="rId36"/>
  </p:notesMasterIdLst>
  <p:handoutMasterIdLst>
    <p:handoutMasterId r:id="rId37"/>
  </p:handoutMasterIdLst>
  <p:sldIdLst>
    <p:sldId id="679" r:id="rId3"/>
    <p:sldId id="680" r:id="rId4"/>
    <p:sldId id="716" r:id="rId5"/>
    <p:sldId id="771" r:id="rId6"/>
    <p:sldId id="791" r:id="rId7"/>
    <p:sldId id="792" r:id="rId8"/>
    <p:sldId id="793" r:id="rId9"/>
    <p:sldId id="802" r:id="rId10"/>
    <p:sldId id="761" r:id="rId11"/>
    <p:sldId id="777" r:id="rId12"/>
    <p:sldId id="778" r:id="rId13"/>
    <p:sldId id="779" r:id="rId14"/>
    <p:sldId id="780" r:id="rId15"/>
    <p:sldId id="782" r:id="rId16"/>
    <p:sldId id="783" r:id="rId17"/>
    <p:sldId id="785" r:id="rId18"/>
    <p:sldId id="784" r:id="rId19"/>
    <p:sldId id="786" r:id="rId20"/>
    <p:sldId id="787" r:id="rId21"/>
    <p:sldId id="801" r:id="rId22"/>
    <p:sldId id="772" r:id="rId23"/>
    <p:sldId id="788" r:id="rId24"/>
    <p:sldId id="773" r:id="rId25"/>
    <p:sldId id="774" r:id="rId26"/>
    <p:sldId id="790" r:id="rId27"/>
    <p:sldId id="775" r:id="rId28"/>
    <p:sldId id="795" r:id="rId29"/>
    <p:sldId id="794" r:id="rId30"/>
    <p:sldId id="796" r:id="rId31"/>
    <p:sldId id="797" r:id="rId32"/>
    <p:sldId id="798" r:id="rId33"/>
    <p:sldId id="776" r:id="rId34"/>
    <p:sldId id="800"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2" userDrawn="1">
          <p15:clr>
            <a:srgbClr val="A4A3A4"/>
          </p15:clr>
        </p15:guide>
        <p15:guide id="2" orient="horz" pos="799" userDrawn="1">
          <p15:clr>
            <a:srgbClr val="A4A3A4"/>
          </p15:clr>
        </p15:guide>
        <p15:guide id="3" orient="horz" pos="482" userDrawn="1">
          <p15:clr>
            <a:srgbClr val="A4A3A4"/>
          </p15:clr>
        </p15:guide>
        <p15:guide id="4" pos="381" userDrawn="1">
          <p15:clr>
            <a:srgbClr val="A4A3A4"/>
          </p15:clr>
        </p15:guide>
        <p15:guide id="5" pos="3689" userDrawn="1">
          <p15:clr>
            <a:srgbClr val="A4A3A4"/>
          </p15:clr>
        </p15:guide>
        <p15:guide id="6" pos="3991" userDrawn="1">
          <p15:clr>
            <a:srgbClr val="A4A3A4"/>
          </p15:clr>
        </p15:guide>
        <p15:guide id="7" pos="7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ez, Julio" initials="GJ" lastIdx="3" clrIdx="0">
    <p:extLst>
      <p:ext uri="{19B8F6BF-5375-455C-9EA6-DF929625EA0E}">
        <p15:presenceInfo xmlns:p15="http://schemas.microsoft.com/office/powerpoint/2012/main" userId="S-1-5-21-57989841-1897051121-725345543-8409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E0"/>
    <a:srgbClr val="70D0D0"/>
    <a:srgbClr val="43B02A"/>
    <a:srgbClr val="007680"/>
    <a:srgbClr val="0070C0"/>
    <a:srgbClr val="C4C4C4"/>
    <a:srgbClr val="0D8390"/>
    <a:srgbClr val="26890D"/>
    <a:srgbClr val="046A38"/>
    <a:srgbClr val="107F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6235" autoAdjust="0"/>
  </p:normalViewPr>
  <p:slideViewPr>
    <p:cSldViewPr snapToGrid="0">
      <p:cViewPr varScale="1">
        <p:scale>
          <a:sx n="69" d="100"/>
          <a:sy n="69" d="100"/>
        </p:scale>
        <p:origin x="540" y="40"/>
      </p:cViewPr>
      <p:guideLst>
        <p:guide orient="horz" pos="3452"/>
        <p:guide orient="horz" pos="799"/>
        <p:guide orient="horz" pos="482"/>
        <p:guide pos="381"/>
        <p:guide pos="3689"/>
        <p:guide pos="3991"/>
        <p:guide pos="73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3" d="100"/>
          <a:sy n="83" d="100"/>
        </p:scale>
        <p:origin x="-19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a:noFill/>
              </a:ln>
            </c:spPr>
            <c:extLst>
              <c:ext xmlns:c16="http://schemas.microsoft.com/office/drawing/2014/chart" uri="{C3380CC4-5D6E-409C-BE32-E72D297353CC}">
                <c16:uniqueId val="{00000001-C156-4578-BBBD-0560214E3755}"/>
              </c:ext>
            </c:extLst>
          </c:dPt>
          <c:dPt>
            <c:idx val="1"/>
            <c:bubble3D val="0"/>
            <c:spPr>
              <a:solidFill>
                <a:schemeClr val="accent5"/>
              </a:solidFill>
              <a:ln>
                <a:noFill/>
              </a:ln>
            </c:spPr>
            <c:extLst>
              <c:ext xmlns:c16="http://schemas.microsoft.com/office/drawing/2014/chart" uri="{C3380CC4-5D6E-409C-BE32-E72D297353CC}">
                <c16:uniqueId val="{00000003-C156-4578-BBBD-0560214E3755}"/>
              </c:ext>
            </c:extLst>
          </c:dPt>
          <c:dPt>
            <c:idx val="2"/>
            <c:bubble3D val="0"/>
            <c:spPr>
              <a:solidFill>
                <a:schemeClr val="accent6"/>
              </a:solidFill>
              <a:ln>
                <a:noFill/>
              </a:ln>
            </c:spPr>
            <c:extLst>
              <c:ext xmlns:c16="http://schemas.microsoft.com/office/drawing/2014/chart" uri="{C3380CC4-5D6E-409C-BE32-E72D297353CC}">
                <c16:uniqueId val="{00000005-C156-4578-BBBD-0560214E3755}"/>
              </c:ext>
            </c:extLst>
          </c:dPt>
          <c:dPt>
            <c:idx val="3"/>
            <c:bubble3D val="0"/>
            <c:spPr>
              <a:solidFill>
                <a:schemeClr val="bg1">
                  <a:lumMod val="75000"/>
                </a:schemeClr>
              </a:solidFill>
              <a:ln>
                <a:noFill/>
              </a:ln>
            </c:spPr>
            <c:extLst>
              <c:ext xmlns:c16="http://schemas.microsoft.com/office/drawing/2014/chart" uri="{C3380CC4-5D6E-409C-BE32-E72D297353CC}">
                <c16:uniqueId val="{00000007-C156-4578-BBBD-0560214E3755}"/>
              </c:ext>
            </c:extLst>
          </c:dPt>
          <c:cat>
            <c:strRef>
              <c:f>Sheet1!$A$2:$A$4</c:f>
              <c:strCache>
                <c:ptCount val="3"/>
                <c:pt idx="0">
                  <c:v>1st Qtr</c:v>
                </c:pt>
                <c:pt idx="1">
                  <c:v>2nd Qtr</c:v>
                </c:pt>
                <c:pt idx="2">
                  <c:v>3rd Qtr</c:v>
                </c:pt>
              </c:strCache>
            </c:strRef>
          </c:cat>
          <c:val>
            <c:numRef>
              <c:f>Sheet1!$B$2:$B$4</c:f>
              <c:numCache>
                <c:formatCode>0%</c:formatCode>
                <c:ptCount val="3"/>
                <c:pt idx="0">
                  <c:v>0.3</c:v>
                </c:pt>
                <c:pt idx="1">
                  <c:v>0.3</c:v>
                </c:pt>
                <c:pt idx="2">
                  <c:v>0.3</c:v>
                </c:pt>
              </c:numCache>
            </c:numRef>
          </c:val>
          <c:extLst>
            <c:ext xmlns:c16="http://schemas.microsoft.com/office/drawing/2014/chart" uri="{C3380CC4-5D6E-409C-BE32-E72D297353CC}">
              <c16:uniqueId val="{00000008-C156-4578-BBBD-0560214E3755}"/>
            </c:ext>
          </c:extLst>
        </c:ser>
        <c:dLbls>
          <c:showLegendKey val="0"/>
          <c:showVal val="0"/>
          <c:showCatName val="0"/>
          <c:showSerName val="0"/>
          <c:showPercent val="0"/>
          <c:showBubbleSize val="0"/>
          <c:showLeaderLines val="1"/>
        </c:dLbls>
        <c:firstSliceAng val="0"/>
        <c:holeSize val="65"/>
      </c:doughnutChart>
    </c:plotArea>
    <c:plotVisOnly val="1"/>
    <c:dispBlanksAs val="gap"/>
    <c:showDLblsOverMax val="0"/>
  </c:chart>
  <c:txPr>
    <a:bodyPr/>
    <a:lstStyle/>
    <a:p>
      <a:pPr>
        <a:defRPr sz="1800"/>
      </a:pPr>
      <a:endParaRPr lang="es-VE"/>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17501" y="0"/>
            <a:ext cx="6022997" cy="184666"/>
          </a:xfrm>
          <a:prstGeom prst="rect">
            <a:avLst/>
          </a:prstGeom>
        </p:spPr>
        <p:txBody>
          <a:bodyPr vert="horz" lIns="0" tIns="0" rIns="0" bIns="0" rtlCol="0">
            <a:spAutoFit/>
          </a:bodyPr>
          <a:lstStyle>
            <a:lvl1pPr algn="l">
              <a:defRPr sz="1200"/>
            </a:lvl1pPr>
          </a:lstStyle>
          <a:p>
            <a:endParaRPr lang="en-US" dirty="0">
              <a:solidFill>
                <a:schemeClr val="tx2"/>
              </a:solidFill>
            </a:endParaRPr>
          </a:p>
        </p:txBody>
      </p:sp>
      <p:sp>
        <p:nvSpPr>
          <p:cNvPr id="7" name="Footer Placeholder 3"/>
          <p:cNvSpPr>
            <a:spLocks noGrp="1"/>
          </p:cNvSpPr>
          <p:nvPr>
            <p:ph type="ftr" sz="quarter" idx="2"/>
          </p:nvPr>
        </p:nvSpPr>
        <p:spPr>
          <a:xfrm>
            <a:off x="885828" y="8959334"/>
            <a:ext cx="5686444" cy="184666"/>
          </a:xfrm>
          <a:prstGeom prst="rect">
            <a:avLst/>
          </a:prstGeom>
        </p:spPr>
        <p:txBody>
          <a:bodyPr vert="horz" lIns="0" tIns="0" rIns="0" bIns="0" rtlCol="0" anchor="b">
            <a:spAutoFit/>
          </a:bodyPr>
          <a:lstStyle>
            <a:lvl1pPr algn="l">
              <a:defRPr sz="1200"/>
            </a:lvl1pPr>
          </a:lstStyle>
          <a:p>
            <a:endParaRPr lang="en-US" dirty="0">
              <a:solidFill>
                <a:schemeClr val="tx2"/>
              </a:solidFill>
            </a:endParaRPr>
          </a:p>
        </p:txBody>
      </p:sp>
      <p:sp>
        <p:nvSpPr>
          <p:cNvPr id="8" name="Slide Number Placeholder 4"/>
          <p:cNvSpPr>
            <a:spLocks noGrp="1"/>
          </p:cNvSpPr>
          <p:nvPr>
            <p:ph type="sldNum" sz="quarter" idx="3"/>
          </p:nvPr>
        </p:nvSpPr>
        <p:spPr>
          <a:xfrm>
            <a:off x="417501" y="8959334"/>
            <a:ext cx="307957" cy="184666"/>
          </a:xfrm>
          <a:prstGeom prst="rect">
            <a:avLst/>
          </a:prstGeom>
        </p:spPr>
        <p:txBody>
          <a:bodyPr vert="horz" lIns="0" tIns="0" rIns="0" bIns="0" rtlCol="0" anchor="b">
            <a:spAutoFit/>
          </a:bodyPr>
          <a:lstStyle>
            <a:lvl1pPr algn="r">
              <a:defRPr sz="1200"/>
            </a:lvl1pPr>
          </a:lstStyle>
          <a:p>
            <a:pPr algn="l"/>
            <a:fld id="{BFD7D31E-B7A6-4842-BBF9-3F34BADCA650}" type="slidenum">
              <a:rPr lang="en-US" smtClean="0">
                <a:solidFill>
                  <a:schemeClr val="tx2"/>
                </a:solidFill>
              </a:rPr>
              <a:pPr algn="l"/>
              <a:t>‹#›</a:t>
            </a:fld>
            <a:endParaRPr lang="en-US" dirty="0">
              <a:solidFill>
                <a:schemeClr val="tx2"/>
              </a:solidFill>
            </a:endParaRPr>
          </a:p>
        </p:txBody>
      </p:sp>
    </p:spTree>
    <p:extLst>
      <p:ext uri="{BB962C8B-B14F-4D97-AF65-F5344CB8AC3E}">
        <p14:creationId xmlns:p14="http://schemas.microsoft.com/office/powerpoint/2010/main" val="35634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89000" y="0"/>
            <a:ext cx="8636000" cy="4859338"/>
          </a:xfrm>
          <a:prstGeom prst="rect">
            <a:avLst/>
          </a:prstGeom>
          <a:noFill/>
          <a:ln w="12700">
            <a:solidFill>
              <a:prstClr val="black"/>
            </a:solidFill>
          </a:ln>
        </p:spPr>
        <p:txBody>
          <a:bodyPr vert="horz" lIns="91440" tIns="45720" rIns="91440" bIns="45720" rtlCol="0" anchor="ctr"/>
          <a:lstStyle/>
          <a:p>
            <a:endParaRPr lang="en-GB" dirty="0"/>
          </a:p>
        </p:txBody>
      </p:sp>
      <p:sp>
        <p:nvSpPr>
          <p:cNvPr id="9" name="Notes Placeholder 4"/>
          <p:cNvSpPr>
            <a:spLocks noGrp="1"/>
          </p:cNvSpPr>
          <p:nvPr>
            <p:ph type="body" sz="quarter" idx="3"/>
          </p:nvPr>
        </p:nvSpPr>
        <p:spPr>
          <a:xfrm>
            <a:off x="189000" y="4983480"/>
            <a:ext cx="6480000" cy="386334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Footer Placeholder 5"/>
          <p:cNvSpPr>
            <a:spLocks noGrp="1"/>
          </p:cNvSpPr>
          <p:nvPr>
            <p:ph type="ftr" sz="quarter" idx="4"/>
          </p:nvPr>
        </p:nvSpPr>
        <p:spPr>
          <a:xfrm>
            <a:off x="655712" y="8959334"/>
            <a:ext cx="4162438" cy="184666"/>
          </a:xfrm>
          <a:prstGeom prst="rect">
            <a:avLst/>
          </a:prstGeom>
        </p:spPr>
        <p:txBody>
          <a:bodyPr vert="horz" lIns="0" tIns="0" rIns="0" bIns="0" rtlCol="0" anchor="b">
            <a:spAutoFit/>
          </a:bodyPr>
          <a:lstStyle>
            <a:lvl1pPr algn="l">
              <a:defRPr sz="1200">
                <a:solidFill>
                  <a:schemeClr val="tx2"/>
                </a:solidFill>
                <a:latin typeface="+mn-lt"/>
              </a:defRPr>
            </a:lvl1pPr>
          </a:lstStyle>
          <a:p>
            <a:endParaRPr lang="en-GB" dirty="0"/>
          </a:p>
        </p:txBody>
      </p:sp>
      <p:sp>
        <p:nvSpPr>
          <p:cNvPr id="11" name="Slide Number Placeholder 6"/>
          <p:cNvSpPr>
            <a:spLocks noGrp="1"/>
          </p:cNvSpPr>
          <p:nvPr>
            <p:ph type="sldNum" sz="quarter" idx="5"/>
          </p:nvPr>
        </p:nvSpPr>
        <p:spPr>
          <a:xfrm>
            <a:off x="189000" y="8959334"/>
            <a:ext cx="409562" cy="184666"/>
          </a:xfrm>
          <a:prstGeom prst="rect">
            <a:avLst/>
          </a:prstGeom>
        </p:spPr>
        <p:txBody>
          <a:bodyPr vert="horz" lIns="0" tIns="0" rIns="0" bIns="0" rtlCol="0" anchor="b">
            <a:spAutoFit/>
          </a:bodyPr>
          <a:lstStyle>
            <a:lvl1pPr algn="l">
              <a:defRPr sz="1200">
                <a:solidFill>
                  <a:schemeClr val="tx2"/>
                </a:solidFill>
                <a:latin typeface="+mn-lt"/>
              </a:defRPr>
            </a:lvl1pPr>
          </a:lstStyle>
          <a:p>
            <a:fld id="{4A426251-0EF9-476B-92C8-BC4528CE61B1}" type="slidenum">
              <a:rPr lang="en-GB" smtClean="0"/>
              <a:pPr/>
              <a:t>‹#›</a:t>
            </a:fld>
            <a:endParaRPr lang="en-GB" dirty="0"/>
          </a:p>
        </p:txBody>
      </p:sp>
    </p:spTree>
    <p:extLst>
      <p:ext uri="{BB962C8B-B14F-4D97-AF65-F5344CB8AC3E}">
        <p14:creationId xmlns:p14="http://schemas.microsoft.com/office/powerpoint/2010/main" val="393308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354013" indent="0" algn="l" defTabSz="914400" rtl="0" eaLnBrk="1" latinLnBrk="0" hangingPunct="1">
      <a:defRPr sz="1200" kern="1200">
        <a:solidFill>
          <a:schemeClr val="tx2"/>
        </a:solidFill>
        <a:latin typeface="+mn-lt"/>
        <a:ea typeface="+mn-ea"/>
        <a:cs typeface="+mn-cs"/>
      </a:defRPr>
    </a:lvl2pPr>
    <a:lvl3pPr marL="720725" indent="0" algn="l" defTabSz="914400" rtl="0" eaLnBrk="1" latinLnBrk="0" hangingPunct="1">
      <a:defRPr sz="1200" kern="1200">
        <a:solidFill>
          <a:schemeClr val="tx2"/>
        </a:solidFill>
        <a:latin typeface="+mn-lt"/>
        <a:ea typeface="+mn-ea"/>
        <a:cs typeface="+mn-cs"/>
      </a:defRPr>
    </a:lvl3pPr>
    <a:lvl4pPr marL="1074738" indent="0" algn="l" defTabSz="914400" rtl="0" eaLnBrk="1" latinLnBrk="0" hangingPunct="1">
      <a:defRPr sz="1200" kern="1200">
        <a:solidFill>
          <a:schemeClr val="tx2"/>
        </a:solidFill>
        <a:latin typeface="+mn-lt"/>
        <a:ea typeface="+mn-ea"/>
        <a:cs typeface="+mn-cs"/>
      </a:defRPr>
    </a:lvl4pPr>
    <a:lvl5pPr marL="1439863" indent="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3</a:t>
            </a:fld>
            <a:endParaRPr lang="es-MX" dirty="0"/>
          </a:p>
        </p:txBody>
      </p:sp>
    </p:spTree>
    <p:extLst>
      <p:ext uri="{BB962C8B-B14F-4D97-AF65-F5344CB8AC3E}">
        <p14:creationId xmlns:p14="http://schemas.microsoft.com/office/powerpoint/2010/main" val="2868036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16</a:t>
            </a:fld>
            <a:endParaRPr lang="es-MX" dirty="0"/>
          </a:p>
        </p:txBody>
      </p:sp>
    </p:spTree>
    <p:extLst>
      <p:ext uri="{BB962C8B-B14F-4D97-AF65-F5344CB8AC3E}">
        <p14:creationId xmlns:p14="http://schemas.microsoft.com/office/powerpoint/2010/main" val="430053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17</a:t>
            </a:fld>
            <a:endParaRPr lang="es-MX" dirty="0"/>
          </a:p>
        </p:txBody>
      </p:sp>
    </p:spTree>
    <p:extLst>
      <p:ext uri="{BB962C8B-B14F-4D97-AF65-F5344CB8AC3E}">
        <p14:creationId xmlns:p14="http://schemas.microsoft.com/office/powerpoint/2010/main" val="44111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18</a:t>
            </a:fld>
            <a:endParaRPr lang="es-MX" dirty="0"/>
          </a:p>
        </p:txBody>
      </p:sp>
    </p:spTree>
    <p:extLst>
      <p:ext uri="{BB962C8B-B14F-4D97-AF65-F5344CB8AC3E}">
        <p14:creationId xmlns:p14="http://schemas.microsoft.com/office/powerpoint/2010/main" val="80218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19</a:t>
            </a:fld>
            <a:endParaRPr lang="es-MX" dirty="0"/>
          </a:p>
        </p:txBody>
      </p:sp>
    </p:spTree>
    <p:extLst>
      <p:ext uri="{BB962C8B-B14F-4D97-AF65-F5344CB8AC3E}">
        <p14:creationId xmlns:p14="http://schemas.microsoft.com/office/powerpoint/2010/main" val="417898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20</a:t>
            </a:fld>
            <a:endParaRPr lang="en-US"/>
          </a:p>
        </p:txBody>
      </p:sp>
    </p:spTree>
    <p:extLst>
      <p:ext uri="{BB962C8B-B14F-4D97-AF65-F5344CB8AC3E}">
        <p14:creationId xmlns:p14="http://schemas.microsoft.com/office/powerpoint/2010/main" val="221569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22</a:t>
            </a:fld>
            <a:endParaRPr lang="es-MX" dirty="0"/>
          </a:p>
        </p:txBody>
      </p:sp>
    </p:spTree>
    <p:extLst>
      <p:ext uri="{BB962C8B-B14F-4D97-AF65-F5344CB8AC3E}">
        <p14:creationId xmlns:p14="http://schemas.microsoft.com/office/powerpoint/2010/main" val="3411765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25</a:t>
            </a:fld>
            <a:endParaRPr lang="es-MX" dirty="0"/>
          </a:p>
        </p:txBody>
      </p:sp>
    </p:spTree>
    <p:extLst>
      <p:ext uri="{BB962C8B-B14F-4D97-AF65-F5344CB8AC3E}">
        <p14:creationId xmlns:p14="http://schemas.microsoft.com/office/powerpoint/2010/main" val="875866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03833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04828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28407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8</a:t>
            </a:fld>
            <a:endParaRPr lang="es-MX" dirty="0"/>
          </a:p>
        </p:txBody>
      </p:sp>
    </p:spTree>
    <p:extLst>
      <p:ext uri="{BB962C8B-B14F-4D97-AF65-F5344CB8AC3E}">
        <p14:creationId xmlns:p14="http://schemas.microsoft.com/office/powerpoint/2010/main" val="1310509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5340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0565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9</a:t>
            </a:fld>
            <a:endParaRPr lang="es-MX" dirty="0"/>
          </a:p>
        </p:txBody>
      </p:sp>
    </p:spTree>
    <p:extLst>
      <p:ext uri="{BB962C8B-B14F-4D97-AF65-F5344CB8AC3E}">
        <p14:creationId xmlns:p14="http://schemas.microsoft.com/office/powerpoint/2010/main" val="318698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10</a:t>
            </a:fld>
            <a:endParaRPr lang="es-MX" dirty="0"/>
          </a:p>
        </p:txBody>
      </p:sp>
    </p:spTree>
    <p:extLst>
      <p:ext uri="{BB962C8B-B14F-4D97-AF65-F5344CB8AC3E}">
        <p14:creationId xmlns:p14="http://schemas.microsoft.com/office/powerpoint/2010/main" val="35309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11</a:t>
            </a:fld>
            <a:endParaRPr lang="es-MX" dirty="0"/>
          </a:p>
        </p:txBody>
      </p:sp>
    </p:spTree>
    <p:extLst>
      <p:ext uri="{BB962C8B-B14F-4D97-AF65-F5344CB8AC3E}">
        <p14:creationId xmlns:p14="http://schemas.microsoft.com/office/powerpoint/2010/main" val="3896290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12</a:t>
            </a:fld>
            <a:endParaRPr lang="es-MX" dirty="0"/>
          </a:p>
        </p:txBody>
      </p:sp>
    </p:spTree>
    <p:extLst>
      <p:ext uri="{BB962C8B-B14F-4D97-AF65-F5344CB8AC3E}">
        <p14:creationId xmlns:p14="http://schemas.microsoft.com/office/powerpoint/2010/main" val="76349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13</a:t>
            </a:fld>
            <a:endParaRPr lang="es-MX" dirty="0"/>
          </a:p>
        </p:txBody>
      </p:sp>
    </p:spTree>
    <p:extLst>
      <p:ext uri="{BB962C8B-B14F-4D97-AF65-F5344CB8AC3E}">
        <p14:creationId xmlns:p14="http://schemas.microsoft.com/office/powerpoint/2010/main" val="374497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14</a:t>
            </a:fld>
            <a:endParaRPr lang="es-MX" dirty="0"/>
          </a:p>
        </p:txBody>
      </p:sp>
    </p:spTree>
    <p:extLst>
      <p:ext uri="{BB962C8B-B14F-4D97-AF65-F5344CB8AC3E}">
        <p14:creationId xmlns:p14="http://schemas.microsoft.com/office/powerpoint/2010/main" val="149788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78CB9815-157F-4563-BDBB-FC5690089F01}" type="slidenum">
              <a:rPr lang="es-MX" smtClean="0"/>
              <a:t>15</a:t>
            </a:fld>
            <a:endParaRPr lang="es-MX" dirty="0"/>
          </a:p>
        </p:txBody>
      </p:sp>
    </p:spTree>
    <p:extLst>
      <p:ext uri="{BB962C8B-B14F-4D97-AF65-F5344CB8AC3E}">
        <p14:creationId xmlns:p14="http://schemas.microsoft.com/office/powerpoint/2010/main" val="224691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499200" y="1812924"/>
            <a:ext cx="6171941" cy="842400"/>
          </a:xfrm>
        </p:spPr>
        <p:txBody>
          <a:bodyPr>
            <a:noAutofit/>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499206" y="4357695"/>
            <a:ext cx="6171415" cy="1143008"/>
          </a:xfrm>
        </p:spPr>
        <p:txBody>
          <a:bodyPr>
            <a:normAutofit/>
          </a:bodyPr>
          <a:lstStyle>
            <a:lvl1pPr marL="0" indent="0" algn="l">
              <a:lnSpc>
                <a:spcPct val="120000"/>
              </a:lnSpc>
              <a:spcBef>
                <a:spcPts val="0"/>
              </a:spcBef>
              <a:spcAft>
                <a:spcPts val="0"/>
              </a:spcAft>
              <a:buNone/>
              <a:defRPr sz="1400" b="0">
                <a:solidFill>
                  <a:schemeClr val="accent5"/>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8" name="Text Placeholder 5"/>
          <p:cNvSpPr>
            <a:spLocks noGrp="1"/>
          </p:cNvSpPr>
          <p:nvPr>
            <p:ph type="body" sz="quarter" idx="10"/>
          </p:nvPr>
        </p:nvSpPr>
        <p:spPr>
          <a:xfrm>
            <a:off x="500067" y="2663187"/>
            <a:ext cx="61728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221960507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617" y="1812930"/>
            <a:ext cx="6159543" cy="4187843"/>
          </a:xfrm>
        </p:spPr>
        <p:txBody>
          <a:bodyPr/>
          <a:lstStyle>
            <a:lvl1pPr marL="0" indent="0">
              <a:buNone/>
              <a:defRPr b="0"/>
            </a:lvl1pPr>
            <a:lvl2pPr marL="266693" indent="-266693">
              <a:buFont typeface="Arial" pitchFamily="34" charset="0"/>
              <a:buChar char="•"/>
              <a:tabLst/>
              <a:defRPr/>
            </a:lvl2pPr>
            <a:lvl3pPr marL="266693" indent="-266693">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8"/>
          <p:cNvSpPr>
            <a:spLocks noGrp="1"/>
          </p:cNvSpPr>
          <p:nvPr>
            <p:ph type="body" sz="quarter" idx="13"/>
          </p:nvPr>
        </p:nvSpPr>
        <p:spPr>
          <a:xfrm>
            <a:off x="755613" y="722455"/>
            <a:ext cx="6159888" cy="1090475"/>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81539226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7" y="295205"/>
            <a:ext cx="9126791"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2" indent="-274632">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290797563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7" y="295205"/>
            <a:ext cx="9126791"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2" indent="-274632">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60149659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7" y="295205"/>
            <a:ext cx="9126791"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2" indent="-274632">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269923913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812929"/>
            <a:ext cx="11184000" cy="4345991"/>
          </a:xfrm>
        </p:spPr>
        <p:txBody>
          <a:bodyPr>
            <a:noAutofit/>
          </a:bodyPr>
          <a:lstStyle>
            <a:lvl1pPr marL="0" indent="0">
              <a:spcBef>
                <a:spcPts val="1800"/>
              </a:spcBef>
              <a:spcAft>
                <a:spcPts val="0"/>
              </a:spcAft>
              <a:buNone/>
              <a:defRPr sz="1800" b="0">
                <a:solidFill>
                  <a:schemeClr val="bg1"/>
                </a:solidFill>
              </a:defRPr>
            </a:lvl1pPr>
            <a:lvl2pPr marL="268281" indent="-268281">
              <a:spcBef>
                <a:spcPts val="600"/>
              </a:spcBef>
              <a:spcAft>
                <a:spcPts val="0"/>
              </a:spcAft>
              <a:buFont typeface="Arial" pitchFamily="34" charset="0"/>
              <a:buChar char="•"/>
              <a:tabLst/>
              <a:defRPr sz="1800" b="0">
                <a:solidFill>
                  <a:schemeClr val="bg1"/>
                </a:solidFill>
              </a:defRPr>
            </a:lvl2pPr>
            <a:lvl3pPr marL="274632" indent="-274632">
              <a:spcBef>
                <a:spcPts val="600"/>
              </a:spcBef>
              <a:spcAft>
                <a:spcPts val="0"/>
              </a:spcAft>
              <a:buFont typeface="Arial" pitchFamily="34" charset="0"/>
              <a:buChar char="•"/>
              <a:defRPr sz="1800" b="0">
                <a:solidFill>
                  <a:schemeClr val="bg1"/>
                </a:solidFill>
              </a:defRPr>
            </a:lvl3pPr>
            <a:lvl4pPr>
              <a:spcBef>
                <a:spcPts val="600"/>
              </a:spcBef>
              <a:spcAft>
                <a:spcPts val="0"/>
              </a:spcAft>
              <a:buFont typeface="Arial" pitchFamily="34" charset="0"/>
              <a:buChar char="−"/>
              <a:defRPr sz="1800" b="0">
                <a:solidFill>
                  <a:schemeClr val="bg1"/>
                </a:solidFill>
              </a:defRPr>
            </a:lvl4pPr>
            <a:lvl5pPr marL="806431" indent="-266693">
              <a:spcBef>
                <a:spcPts val="600"/>
              </a:spcBef>
              <a:spcAft>
                <a:spcPts val="0"/>
              </a:spcAft>
              <a:buFont typeface="Arial" pitchFamily="34" charset="0"/>
              <a:buChar char="−"/>
              <a:defRPr sz="18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201"/>
            <a:ext cx="11184000" cy="1441411"/>
          </a:xfrm>
          <a:prstGeom prst="rect">
            <a:avLst/>
          </a:prstGeom>
        </p:spPr>
        <p:txBody>
          <a:bodyPr vert="horz" lIns="0" tIns="0" rIns="0" bIns="0" rtlCol="0" anchor="t" anchorCtr="0">
            <a:normAutofit/>
          </a:bodyPr>
          <a:lstStyle>
            <a:lvl1pPr>
              <a:defRPr sz="30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Tree>
    <p:extLst>
      <p:ext uri="{BB962C8B-B14F-4D97-AF65-F5344CB8AC3E}">
        <p14:creationId xmlns:p14="http://schemas.microsoft.com/office/powerpoint/2010/main" val="341489843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4" y="1812929"/>
            <a:ext cx="11184000" cy="4345991"/>
          </a:xfrm>
        </p:spPr>
        <p:txBody>
          <a:bodyPr>
            <a:noAutofit/>
          </a:bodyPr>
          <a:lstStyle>
            <a:lvl1pPr marL="0" indent="0">
              <a:spcBef>
                <a:spcPts val="1800"/>
              </a:spcBef>
              <a:spcAft>
                <a:spcPts val="0"/>
              </a:spcAft>
              <a:buNone/>
              <a:defRPr sz="1800" b="0">
                <a:solidFill>
                  <a:schemeClr val="tx2"/>
                </a:solidFill>
              </a:defRPr>
            </a:lvl1pPr>
            <a:lvl2pPr marL="268281" indent="-268281">
              <a:spcBef>
                <a:spcPts val="600"/>
              </a:spcBef>
              <a:spcAft>
                <a:spcPts val="0"/>
              </a:spcAft>
              <a:buFont typeface="Arial" pitchFamily="34" charset="0"/>
              <a:buChar char="•"/>
              <a:tabLst/>
              <a:defRPr sz="1800" b="0">
                <a:solidFill>
                  <a:schemeClr val="tx2"/>
                </a:solidFill>
              </a:defRPr>
            </a:lvl2pPr>
            <a:lvl3pPr marL="274632" indent="-274632">
              <a:spcBef>
                <a:spcPts val="600"/>
              </a:spcBef>
              <a:spcAft>
                <a:spcPts val="0"/>
              </a:spcAft>
              <a:buFont typeface="Arial" pitchFamily="34" charset="0"/>
              <a:buChar char="•"/>
              <a:defRPr sz="1800" b="0">
                <a:solidFill>
                  <a:schemeClr val="tx2"/>
                </a:solidFill>
              </a:defRPr>
            </a:lvl3pPr>
            <a:lvl4pPr>
              <a:spcBef>
                <a:spcPts val="600"/>
              </a:spcBef>
              <a:spcAft>
                <a:spcPts val="0"/>
              </a:spcAft>
              <a:buFont typeface="Arial" pitchFamily="34" charset="0"/>
              <a:buChar char="−"/>
              <a:defRPr sz="1800" b="0">
                <a:solidFill>
                  <a:schemeClr val="tx2"/>
                </a:solidFill>
              </a:defRPr>
            </a:lvl4pPr>
            <a:lvl5pPr marL="806431" indent="-266693">
              <a:spcBef>
                <a:spcPts val="600"/>
              </a:spcBef>
              <a:spcAft>
                <a:spcPts val="0"/>
              </a:spcAft>
              <a:buFont typeface="Arial" pitchFamily="34" charset="0"/>
              <a:buChar char="−"/>
              <a:defRPr sz="18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201"/>
            <a:ext cx="11184000" cy="1441411"/>
          </a:xfrm>
          <a:prstGeom prst="rect">
            <a:avLst/>
          </a:prstGeom>
        </p:spPr>
        <p:txBody>
          <a:bodyPr vert="horz" lIns="0" tIns="0" rIns="0" bIns="0" rtlCol="0" anchor="t" anchorCtr="0">
            <a:normAutofit/>
          </a:bodyPr>
          <a:lstStyle>
            <a:lvl1pPr>
              <a:defRPr sz="30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106798820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8" y="1812931"/>
            <a:ext cx="11220417"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Text Placeholder 5"/>
          <p:cNvSpPr>
            <a:spLocks noGrp="1"/>
          </p:cNvSpPr>
          <p:nvPr>
            <p:ph type="body" sz="quarter" idx="10"/>
          </p:nvPr>
        </p:nvSpPr>
        <p:spPr>
          <a:xfrm>
            <a:off x="476253" y="2787771"/>
            <a:ext cx="11239539"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81167105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8" y="1812931"/>
            <a:ext cx="11220417" cy="973133"/>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Text Placeholder 5"/>
          <p:cNvSpPr>
            <a:spLocks noGrp="1"/>
          </p:cNvSpPr>
          <p:nvPr>
            <p:ph type="body" sz="quarter" idx="10"/>
          </p:nvPr>
        </p:nvSpPr>
        <p:spPr>
          <a:xfrm>
            <a:off x="476253" y="2787771"/>
            <a:ext cx="11239539"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7092312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8" y="1812931"/>
            <a:ext cx="11220417"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chemeClr val="bg1"/>
                </a:solidFill>
              </a:defRPr>
            </a:lvl1pPr>
          </a:lstStyle>
          <a:p>
            <a:endParaRPr lang="en-GB" dirty="0">
              <a:solidFill>
                <a:prstClr val="white"/>
              </a:solidFill>
            </a:endParaRPr>
          </a:p>
        </p:txBody>
      </p:sp>
      <p:sp>
        <p:nvSpPr>
          <p:cNvPr id="6" name="Text Placeholder 5"/>
          <p:cNvSpPr>
            <a:spLocks noGrp="1"/>
          </p:cNvSpPr>
          <p:nvPr>
            <p:ph type="body" sz="quarter" idx="10"/>
          </p:nvPr>
        </p:nvSpPr>
        <p:spPr>
          <a:xfrm>
            <a:off x="476253" y="2787771"/>
            <a:ext cx="11239539" cy="3200080"/>
          </a:xfrm>
        </p:spPr>
        <p:txBody>
          <a:bodyPr>
            <a:noAutofit/>
          </a:bodyPr>
          <a:lstStyle>
            <a:lvl1pPr marL="0" indent="0">
              <a:buNone/>
              <a:defRPr sz="60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56365100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7" y="1812930"/>
            <a:ext cx="11131556" cy="75881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Text Placeholder 5"/>
          <p:cNvSpPr>
            <a:spLocks noGrp="1"/>
          </p:cNvSpPr>
          <p:nvPr>
            <p:ph type="body" sz="quarter" idx="10"/>
          </p:nvPr>
        </p:nvSpPr>
        <p:spPr>
          <a:xfrm>
            <a:off x="488987" y="2571744"/>
            <a:ext cx="11131556" cy="3200080"/>
          </a:xfrm>
        </p:spPr>
        <p:txBody>
          <a:bodyPr>
            <a:noAutofit/>
          </a:bodyPr>
          <a:lstStyle>
            <a:lvl1pPr marL="0" indent="0">
              <a:buNone/>
              <a:defRPr sz="48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263511384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500820" y="1812924"/>
            <a:ext cx="3696000" cy="8424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500820" y="4357698"/>
            <a:ext cx="3696000" cy="1048555"/>
          </a:xfrm>
        </p:spPr>
        <p:txBody>
          <a:bodyPr>
            <a:normAutofit/>
          </a:bodyPr>
          <a:lstStyle>
            <a:lvl1pPr marL="0" indent="0" algn="l">
              <a:lnSpc>
                <a:spcPct val="120000"/>
              </a:lnSpc>
              <a:spcBef>
                <a:spcPts val="0"/>
              </a:spcBef>
              <a:buNone/>
              <a:defRPr sz="1400" b="0">
                <a:solidFill>
                  <a:schemeClr val="accent5"/>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11" name="Text Placeholder 5"/>
          <p:cNvSpPr>
            <a:spLocks noGrp="1"/>
          </p:cNvSpPr>
          <p:nvPr>
            <p:ph type="body" sz="quarter" idx="10"/>
          </p:nvPr>
        </p:nvSpPr>
        <p:spPr>
          <a:xfrm>
            <a:off x="500067" y="2663187"/>
            <a:ext cx="36960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53018528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4" y="1812930"/>
            <a:ext cx="3702005" cy="544505"/>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Text Placeholder 5"/>
          <p:cNvSpPr>
            <a:spLocks noGrp="1"/>
          </p:cNvSpPr>
          <p:nvPr>
            <p:ph type="body" sz="quarter" idx="10"/>
          </p:nvPr>
        </p:nvSpPr>
        <p:spPr>
          <a:xfrm>
            <a:off x="488987" y="2374061"/>
            <a:ext cx="3702004" cy="3555275"/>
          </a:xfrm>
        </p:spPr>
        <p:txBody>
          <a:bodyPr>
            <a:noAutofit/>
          </a:bodyPr>
          <a:lstStyle>
            <a:lvl1pPr marL="0" indent="0">
              <a:buNone/>
              <a:defRPr sz="36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11500971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203212621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F2D3631-B6C5-417F-AF6D-0E796766FA09}" type="slidenum">
              <a:rPr lang="es-VE" smtClean="0"/>
              <a:t>‹#›</a:t>
            </a:fld>
            <a:endParaRPr lang="es-VE"/>
          </a:p>
        </p:txBody>
      </p:sp>
    </p:spTree>
    <p:extLst>
      <p:ext uri="{BB962C8B-B14F-4D97-AF65-F5344CB8AC3E}">
        <p14:creationId xmlns:p14="http://schemas.microsoft.com/office/powerpoint/2010/main" val="40420256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V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s-VE"/>
          </a:p>
        </p:txBody>
      </p:sp>
      <p:sp>
        <p:nvSpPr>
          <p:cNvPr id="4" name="Date Placeholder 3"/>
          <p:cNvSpPr>
            <a:spLocks noGrp="1"/>
          </p:cNvSpPr>
          <p:nvPr>
            <p:ph type="dt" sz="half" idx="10"/>
          </p:nvPr>
        </p:nvSpPr>
        <p:spPr/>
        <p:txBody>
          <a:bodyPr/>
          <a:lstStyle/>
          <a:p>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7A49AE-2E06-4D63-AC26-503E9ADA2CF2}" type="slidenum">
              <a:rPr lang="es-VE" smtClean="0"/>
              <a:t>‹#›</a:t>
            </a:fld>
            <a:endParaRPr lang="es-VE"/>
          </a:p>
        </p:txBody>
      </p:sp>
    </p:spTree>
    <p:extLst>
      <p:ext uri="{BB962C8B-B14F-4D97-AF65-F5344CB8AC3E}">
        <p14:creationId xmlns:p14="http://schemas.microsoft.com/office/powerpoint/2010/main" val="3965512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spcAft>
                <a:spcPts val="0"/>
              </a:spcAft>
              <a:buNone/>
              <a:defRPr sz="2000" b="0">
                <a:solidFill>
                  <a:schemeClr val="accent1"/>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360000"/>
          </a:xfrm>
          <a:prstGeom prst="rect">
            <a:avLst/>
          </a:prstGeom>
        </p:spPr>
        <p:txBody>
          <a:bodyPr vert="horz" lIns="0" tIns="0" rIns="0" bIns="0" rtlCol="0" anchor="t" anchorCtr="0">
            <a:noAutofit/>
          </a:bodyPr>
          <a:lstStyle>
            <a:lvl1pPr>
              <a:defRPr sz="2000"/>
            </a:lvl1pPr>
          </a:lstStyle>
          <a:p>
            <a:r>
              <a:rPr lang="en-US" noProof="0" dirty="0" smtClean="0"/>
              <a:t>Click to edit Master title style</a:t>
            </a:r>
            <a:endParaRPr lang="en-US" noProof="0" dirty="0"/>
          </a:p>
        </p:txBody>
      </p:sp>
      <p:sp>
        <p:nvSpPr>
          <p:cNvPr id="7" name="Footer Placeholder 4"/>
          <p:cNvSpPr txBox="1">
            <a:spLocks/>
          </p:cNvSpPr>
          <p:nvPr userDrawn="1"/>
        </p:nvSpPr>
        <p:spPr>
          <a:xfrm>
            <a:off x="370113" y="6407835"/>
            <a:ext cx="7559473" cy="252000"/>
          </a:xfrm>
          <a:prstGeom prst="rect">
            <a:avLst/>
          </a:prstGeom>
        </p:spPr>
        <p:txBody>
          <a:bodyPr vert="horz" lIns="0" tIns="0" rIns="0" bIns="0" rtlCol="0" anchor="ctr" anchorCtr="0"/>
          <a:lstStyle>
            <a:defPPr>
              <a:defRPr lang="en-US"/>
            </a:defPPr>
            <a:lvl1pPr marL="0" algn="l" defTabSz="914400" rtl="0" eaLnBrk="1" latinLnBrk="0" hangingPunct="1">
              <a:defRPr sz="800" b="0" kern="1200">
                <a:solidFill>
                  <a:srgbClr val="8C8C8C"/>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Arial"/>
              </a:rPr>
              <a:t>©2019 Deloitte Touche Tohmatsu Limited. All rights reserved.</a:t>
            </a:r>
            <a:endParaRPr lang="en-US" dirty="0">
              <a:latin typeface="Arial"/>
            </a:endParaRPr>
          </a:p>
        </p:txBody>
      </p:sp>
    </p:spTree>
    <p:extLst>
      <p:ext uri="{BB962C8B-B14F-4D97-AF65-F5344CB8AC3E}">
        <p14:creationId xmlns:p14="http://schemas.microsoft.com/office/powerpoint/2010/main" val="28357557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33070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
        <p:nvSpPr>
          <p:cNvPr id="4" name="TextBox 3"/>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3602317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6" name="Copyright">
            <a:extLst>
              <a:ext uri="{FF2B5EF4-FFF2-40B4-BE49-F238E27FC236}">
                <a16:creationId xmlns:a16="http://schemas.microsoft.com/office/drawing/2014/main" id="{59B33737-CCD9-4E76-A694-98AA4AC64CFA}"/>
              </a:ext>
            </a:extLst>
          </p:cNvPr>
          <p:cNvSpPr txBox="1"/>
          <p:nvPr userDrawn="1"/>
        </p:nvSpPr>
        <p:spPr>
          <a:xfrm>
            <a:off x="469900" y="664516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2019 Deloitte Development LLC. All rights reserved.</a:t>
            </a:r>
          </a:p>
        </p:txBody>
      </p:sp>
    </p:spTree>
    <p:extLst>
      <p:ext uri="{BB962C8B-B14F-4D97-AF65-F5344CB8AC3E}">
        <p14:creationId xmlns:p14="http://schemas.microsoft.com/office/powerpoint/2010/main" val="169412816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154613" y="1700213"/>
            <a:ext cx="4478337"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1" y="1665290"/>
            <a:ext cx="4491038" cy="4633911"/>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1827719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1" y="1665818"/>
            <a:ext cx="9163050" cy="4633383"/>
          </a:xfrm>
          <a:prstGeom prst="rect">
            <a:avLst/>
          </a:prstGeom>
        </p:spPr>
        <p:txBody>
          <a:bodyPr vert="horz" lIns="0" tIns="0" rIns="0" bIns="0" rtlCol="0">
            <a:noAutofit/>
          </a:bodyPr>
          <a:lstStyle>
            <a:lvl1pPr>
              <a:spcBef>
                <a:spcPts val="600"/>
              </a:spcBef>
              <a:spcAft>
                <a:spcPts val="600"/>
              </a:spcAft>
              <a:defRPr/>
            </a:lvl1pPr>
            <a:lvl2pPr>
              <a:spcBef>
                <a:spcPts val="600"/>
              </a:spcBef>
              <a:spcAft>
                <a:spcPts val="600"/>
              </a:spcAft>
              <a:defRPr/>
            </a:lvl2pPr>
            <a:lvl3pPr marL="180000" indent="-180000">
              <a:spcBef>
                <a:spcPts val="600"/>
              </a:spcBef>
              <a:spcAft>
                <a:spcPts val="600"/>
              </a:spcAft>
              <a:defRPr/>
            </a:lvl3pPr>
            <a:lvl4pPr marL="360000" indent="-180000">
              <a:spcBef>
                <a:spcPts val="600"/>
              </a:spcBef>
              <a:spcAft>
                <a:spcPts val="600"/>
              </a:spcAft>
              <a:defRPr/>
            </a:lvl4pPr>
            <a:lvl5pPr marL="540000" indent="-180000">
              <a:spcBef>
                <a:spcPts val="600"/>
              </a:spcBef>
              <a:spcAft>
                <a:spcPts val="600"/>
              </a:spcAft>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178673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829120" y="1093316"/>
            <a:ext cx="6505141" cy="8496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829120" y="2668130"/>
            <a:ext cx="6505141" cy="388187"/>
          </a:xfrm>
        </p:spPr>
        <p:txBody>
          <a:bodyPr>
            <a:normAutofit/>
          </a:bodyPr>
          <a:lstStyle>
            <a:lvl1pPr marL="0" indent="0" algn="l">
              <a:spcBef>
                <a:spcPts val="0"/>
              </a:spcBef>
              <a:buNone/>
              <a:defRPr sz="1400" b="0">
                <a:solidFill>
                  <a:schemeClr val="accent5"/>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11" name="Text Placeholder 5"/>
          <p:cNvSpPr>
            <a:spLocks noGrp="1"/>
          </p:cNvSpPr>
          <p:nvPr>
            <p:ph type="body" sz="quarter" idx="10"/>
          </p:nvPr>
        </p:nvSpPr>
        <p:spPr>
          <a:xfrm>
            <a:off x="829120" y="1953740"/>
            <a:ext cx="6505141" cy="7020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287535766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1" y="1665291"/>
            <a:ext cx="9163050" cy="4633910"/>
          </a:xfrm>
          <a:prstGeom prst="rect">
            <a:avLst/>
          </a:prstGeom>
        </p:spPr>
        <p:txBody>
          <a:bodyPr/>
          <a:lstStyle>
            <a:lvl1pPr>
              <a:spcBef>
                <a:spcPts val="600"/>
              </a:spcBef>
              <a:spcAft>
                <a:spcPts val="600"/>
              </a:spcAft>
              <a:tabLst>
                <a:tab pos="8972326" algn="r"/>
              </a:tabLst>
              <a:defRPr/>
            </a:lvl1pPr>
            <a:lvl2pPr>
              <a:spcBef>
                <a:spcPts val="600"/>
              </a:spcBef>
              <a:spcAft>
                <a:spcPts val="600"/>
              </a:spcAft>
              <a:tabLst>
                <a:tab pos="8972326" algn="r"/>
              </a:tabLst>
              <a:defRPr/>
            </a:lvl2pPr>
            <a:lvl3pPr marL="180000" indent="-180000">
              <a:spcBef>
                <a:spcPts val="600"/>
              </a:spcBef>
              <a:spcAft>
                <a:spcPts val="600"/>
              </a:spcAft>
              <a:tabLst>
                <a:tab pos="8972326" algn="r"/>
              </a:tabLst>
              <a:defRPr/>
            </a:lvl3pPr>
            <a:lvl4pPr marL="360000" indent="-180000">
              <a:spcBef>
                <a:spcPts val="600"/>
              </a:spcBef>
              <a:spcAft>
                <a:spcPts val="600"/>
              </a:spcAft>
              <a:tabLst>
                <a:tab pos="8972326" algn="r"/>
              </a:tabLst>
              <a:defRPr/>
            </a:lvl4pPr>
            <a:lvl5pPr marL="540000" indent="-180000">
              <a:spcBef>
                <a:spcPts val="600"/>
              </a:spcBef>
              <a:spcAft>
                <a:spcPts val="600"/>
              </a:spcAft>
              <a:buFont typeface="Arial" panose="020B0604020202020204" pitchFamily="34" charset="0"/>
              <a:buChar cha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6051446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548385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107524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con">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2" name="Rectangle 1"/>
          <p:cNvSpPr/>
          <p:nvPr userDrawn="1"/>
        </p:nvSpPr>
        <p:spPr bwMode="gray">
          <a:xfrm>
            <a:off x="10104438" y="0"/>
            <a:ext cx="2087562" cy="685800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3137472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Title whit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5" name="Picture Placeholder 9"/>
          <p:cNvSpPr>
            <a:spLocks noGrp="1"/>
          </p:cNvSpPr>
          <p:nvPr>
            <p:ph type="pic" sz="quarter" idx="15"/>
          </p:nvPr>
        </p:nvSpPr>
        <p:spPr>
          <a:xfrm>
            <a:off x="469901" y="1700213"/>
            <a:ext cx="9163049" cy="4598988"/>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346720049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mp; 2 columns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4492938" cy="4622507"/>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20"/>
          </p:nvPr>
        </p:nvSpPr>
        <p:spPr>
          <a:xfrm>
            <a:off x="5154613" y="1656000"/>
            <a:ext cx="4478337" cy="4631795"/>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60856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154613" y="1700213"/>
            <a:ext cx="4478337"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1" y="1665290"/>
            <a:ext cx="4491038" cy="4633911"/>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5322051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68"/>
            <a:ext cx="9163049"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9000"/>
            <a:ext cx="916305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934789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163050"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dirty="0"/>
              <a:t>Click to edit Master text styles</a:t>
            </a:r>
          </a:p>
        </p:txBody>
      </p:sp>
    </p:spTree>
    <p:extLst>
      <p:ext uri="{BB962C8B-B14F-4D97-AF65-F5344CB8AC3E}">
        <p14:creationId xmlns:p14="http://schemas.microsoft.com/office/powerpoint/2010/main" val="52671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1" y="2054581"/>
            <a:ext cx="916495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1" y="1659816"/>
            <a:ext cx="916495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1" y="5982790"/>
            <a:ext cx="916495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1" y="736688"/>
            <a:ext cx="91649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1" y="402587"/>
            <a:ext cx="91649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199100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803543"/>
            <a:ext cx="11184000" cy="4536000"/>
          </a:xfrm>
        </p:spPr>
        <p:txBody>
          <a:bodyPr/>
          <a:lstStyle>
            <a:lvl1pPr marL="0" indent="0">
              <a:buNone/>
              <a:defRPr/>
            </a:lvl1pPr>
            <a:lvl2pPr marL="266693" indent="-26669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109319525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mp; 2 charts">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5154612" y="2125013"/>
            <a:ext cx="4478338"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5154613" y="1644503"/>
            <a:ext cx="4478338"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1" y="2125013"/>
            <a:ext cx="449103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9" y="1655763"/>
            <a:ext cx="4491037" cy="409427"/>
          </a:xfrm>
        </p:spPr>
        <p:txBody>
          <a:bodyPr>
            <a:noAutofit/>
          </a:bodyPr>
          <a:lstStyle/>
          <a:p>
            <a:pPr lvl="0"/>
            <a:r>
              <a:rPr lang="en-US" noProof="0" dirty="0"/>
              <a:t>Click to edit Master text styles</a:t>
            </a:r>
          </a:p>
        </p:txBody>
      </p:sp>
      <p:sp>
        <p:nvSpPr>
          <p:cNvPr id="14" name="Text Placeholder 7"/>
          <p:cNvSpPr>
            <a:spLocks noGrp="1"/>
          </p:cNvSpPr>
          <p:nvPr>
            <p:ph type="body" sz="quarter" idx="23"/>
          </p:nvPr>
        </p:nvSpPr>
        <p:spPr>
          <a:xfrm>
            <a:off x="468001" y="5982790"/>
            <a:ext cx="9164949"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1" y="736688"/>
            <a:ext cx="9164948"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1" y="402587"/>
            <a:ext cx="9164948"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637205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mp; 1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55762"/>
            <a:ext cx="4491038" cy="4327027"/>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5154613" y="2125014"/>
            <a:ext cx="4478337" cy="3857776"/>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5154613" y="1655763"/>
            <a:ext cx="4478337"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1" y="5982790"/>
            <a:ext cx="916305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5409089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amp; 3 charts">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79417" y="2051998"/>
            <a:ext cx="2924184"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79417" y="1659145"/>
            <a:ext cx="2924184" cy="373803"/>
          </a:xfrm>
        </p:spPr>
        <p:txBody>
          <a:bodyPr/>
          <a:lstStyle/>
          <a:p>
            <a:pPr lvl="0"/>
            <a:r>
              <a:rPr lang="en-US" noProof="0" dirty="0"/>
              <a:t>Click to edit Master text styles</a:t>
            </a:r>
          </a:p>
        </p:txBody>
      </p:sp>
      <p:sp>
        <p:nvSpPr>
          <p:cNvPr id="7" name="Chart Placeholder 3"/>
          <p:cNvSpPr>
            <a:spLocks noGrp="1"/>
          </p:cNvSpPr>
          <p:nvPr>
            <p:ph type="chart" sz="quarter" idx="19"/>
          </p:nvPr>
        </p:nvSpPr>
        <p:spPr>
          <a:xfrm>
            <a:off x="3598574" y="2051998"/>
            <a:ext cx="2919701"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598574" y="1659145"/>
            <a:ext cx="2919701" cy="373803"/>
          </a:xfrm>
        </p:spPr>
        <p:txBody>
          <a:bodyPr/>
          <a:lstStyle/>
          <a:p>
            <a:pPr lvl="0"/>
            <a:r>
              <a:rPr lang="en-US" noProof="0" dirty="0"/>
              <a:t>Click to edit Master text styles</a:t>
            </a:r>
          </a:p>
        </p:txBody>
      </p:sp>
      <p:sp>
        <p:nvSpPr>
          <p:cNvPr id="9" name="Chart Placeholder 3"/>
          <p:cNvSpPr>
            <a:spLocks noGrp="1"/>
          </p:cNvSpPr>
          <p:nvPr>
            <p:ph type="chart" sz="quarter" idx="21"/>
          </p:nvPr>
        </p:nvSpPr>
        <p:spPr>
          <a:xfrm>
            <a:off x="6716569" y="2051998"/>
            <a:ext cx="2916382"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716569" y="1659145"/>
            <a:ext cx="2916382" cy="379660"/>
          </a:xfrm>
        </p:spPr>
        <p:txBody>
          <a:bodyPr/>
          <a:lstStyle/>
          <a:p>
            <a:pPr lvl="0"/>
            <a:r>
              <a:rPr lang="en-US" noProof="0" dirty="0"/>
              <a:t>Click to edit Master text styles</a:t>
            </a:r>
          </a:p>
        </p:txBody>
      </p:sp>
      <p:sp>
        <p:nvSpPr>
          <p:cNvPr id="11" name="Text Placeholder 7"/>
          <p:cNvSpPr>
            <a:spLocks noGrp="1"/>
          </p:cNvSpPr>
          <p:nvPr>
            <p:ph type="body" sz="quarter" idx="23"/>
          </p:nvPr>
        </p:nvSpPr>
        <p:spPr>
          <a:xfrm>
            <a:off x="468001" y="5982790"/>
            <a:ext cx="9164950"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6"/>
            <a:ext cx="916305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1940077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4820908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Rectangle 3"/>
          <p:cNvSpPr/>
          <p:nvPr userDrawn="1"/>
        </p:nvSpPr>
        <p:spPr>
          <a:xfrm>
            <a:off x="469900"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5141914"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5141914"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userDrawn="1">
            <p:ph type="pic" sz="quarter" idx="25"/>
          </p:nvPr>
        </p:nvSpPr>
        <p:spPr>
          <a:xfrm>
            <a:off x="481597" y="1867018"/>
            <a:ext cx="1364665" cy="1025821"/>
          </a:xfrm>
        </p:spPr>
        <p:txBody>
          <a:bodyPr/>
          <a:lstStyle>
            <a:lvl1pPr algn="ctr">
              <a:defRPr/>
            </a:lvl1pPr>
          </a:lstStyle>
          <a:p>
            <a:r>
              <a:rPr lang="en-US" noProof="0" dirty="0"/>
              <a:t>Click icon to add picture</a:t>
            </a:r>
          </a:p>
        </p:txBody>
      </p:sp>
      <p:sp>
        <p:nvSpPr>
          <p:cNvPr id="9" name="Picture Placeholder 11"/>
          <p:cNvSpPr>
            <a:spLocks noGrp="1"/>
          </p:cNvSpPr>
          <p:nvPr userDrawn="1">
            <p:ph type="pic" sz="quarter" idx="27"/>
          </p:nvPr>
        </p:nvSpPr>
        <p:spPr>
          <a:xfrm>
            <a:off x="5153610" y="1867018"/>
            <a:ext cx="1364665" cy="1025821"/>
          </a:xfrm>
        </p:spPr>
        <p:txBody>
          <a:bodyPr/>
          <a:lstStyle>
            <a:lvl1pPr algn="ctr">
              <a:defRPr lang="en-US" noProof="0" dirty="0"/>
            </a:lvl1pPr>
          </a:lstStyle>
          <a:p>
            <a:r>
              <a:rPr lang="en-US" noProof="0"/>
              <a:t>Click icon to add picture</a:t>
            </a:r>
            <a:endParaRPr lang="en-US" noProof="0" dirty="0"/>
          </a:p>
        </p:txBody>
      </p:sp>
      <p:sp>
        <p:nvSpPr>
          <p:cNvPr id="10" name="Picture Placeholder 11"/>
          <p:cNvSpPr>
            <a:spLocks noGrp="1"/>
          </p:cNvSpPr>
          <p:nvPr userDrawn="1">
            <p:ph type="pic" sz="quarter" idx="29"/>
          </p:nvPr>
        </p:nvSpPr>
        <p:spPr>
          <a:xfrm>
            <a:off x="481597" y="4243017"/>
            <a:ext cx="1364665" cy="1025821"/>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userDrawn="1">
            <p:ph type="pic" sz="quarter" idx="31"/>
          </p:nvPr>
        </p:nvSpPr>
        <p:spPr>
          <a:xfrm>
            <a:off x="5153610" y="4243017"/>
            <a:ext cx="1364665" cy="1025821"/>
          </a:xfrm>
        </p:spPr>
        <p:txBody>
          <a:bodyPr/>
          <a:lstStyle>
            <a:lvl1pPr algn="ctr">
              <a:defRPr lang="en-US" noProof="0" dirty="0"/>
            </a:lvl1pPr>
          </a:lstStyle>
          <a:p>
            <a:r>
              <a:rPr lang="en-US" noProof="0"/>
              <a:t>Click icon to add picture</a:t>
            </a:r>
            <a:endParaRPr lang="en-US" noProof="0" dirty="0"/>
          </a:p>
        </p:txBody>
      </p:sp>
      <p:sp>
        <p:nvSpPr>
          <p:cNvPr id="13" name="Text Placeholder 12"/>
          <p:cNvSpPr>
            <a:spLocks noGrp="1"/>
          </p:cNvSpPr>
          <p:nvPr userDrawn="1">
            <p:ph type="body" sz="quarter" idx="32"/>
          </p:nvPr>
        </p:nvSpPr>
        <p:spPr>
          <a:xfrm>
            <a:off x="2041945" y="1867018"/>
            <a:ext cx="2918993"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4" name="Text Placeholder 12"/>
          <p:cNvSpPr>
            <a:spLocks noGrp="1"/>
          </p:cNvSpPr>
          <p:nvPr userDrawn="1">
            <p:ph type="body" sz="quarter" idx="33"/>
          </p:nvPr>
        </p:nvSpPr>
        <p:spPr>
          <a:xfrm>
            <a:off x="6711951" y="1867018"/>
            <a:ext cx="2920999" cy="1944000"/>
          </a:xfrm>
        </p:spPr>
        <p:txBody>
          <a:bodyPr/>
          <a:lstStyle>
            <a:lvl1pPr>
              <a:spcAft>
                <a:spcPts val="0"/>
              </a:spcAft>
              <a:defRPr lang="en-US" noProof="0" dirty="0" smtClean="0"/>
            </a:lvl1pPr>
            <a:lvl2pPr>
              <a:spcAft>
                <a:spcPts val="0"/>
              </a:spcAft>
              <a:defRPr lang="en-US" noProof="0" dirty="0" smtClean="0"/>
            </a:lvl2pPr>
          </a:lstStyle>
          <a:p>
            <a:pPr lvl="0"/>
            <a:r>
              <a:rPr lang="en-US" noProof="0" dirty="0"/>
              <a:t>Click to edit Master text styles</a:t>
            </a:r>
          </a:p>
          <a:p>
            <a:pPr lvl="1"/>
            <a:r>
              <a:rPr lang="en-US" noProof="0" dirty="0"/>
              <a:t>Second level</a:t>
            </a:r>
          </a:p>
        </p:txBody>
      </p:sp>
      <p:sp>
        <p:nvSpPr>
          <p:cNvPr id="15" name="Text Placeholder 12"/>
          <p:cNvSpPr>
            <a:spLocks noGrp="1"/>
          </p:cNvSpPr>
          <p:nvPr userDrawn="1">
            <p:ph type="body" sz="quarter" idx="34"/>
          </p:nvPr>
        </p:nvSpPr>
        <p:spPr>
          <a:xfrm>
            <a:off x="2041945" y="4243017"/>
            <a:ext cx="2918993"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userDrawn="1">
            <p:ph type="body" sz="quarter" idx="35"/>
          </p:nvPr>
        </p:nvSpPr>
        <p:spPr>
          <a:xfrm>
            <a:off x="6711951" y="4243017"/>
            <a:ext cx="2920999" cy="1944000"/>
          </a:xfrm>
        </p:spPr>
        <p:txBody>
          <a:bodyPr/>
          <a:lstStyle>
            <a:lvl1pPr>
              <a:spcAft>
                <a:spcPts val="0"/>
              </a:spcAft>
              <a:defRPr lang="en-US" noProof="0" smtClean="0"/>
            </a:lvl1pPr>
            <a:lvl2pPr>
              <a:spcAft>
                <a:spcPts val="0"/>
              </a:spcAft>
              <a:defRPr lang="en-US" noProof="0" smtClean="0"/>
            </a:lvl2pPr>
          </a:lstStyle>
          <a:p>
            <a:pPr lvl="0"/>
            <a:r>
              <a:rPr lang="en-US" noProof="0" dirty="0"/>
              <a:t>Click to edit Master text styles</a:t>
            </a:r>
          </a:p>
          <a:p>
            <a:pPr lvl="1"/>
            <a:r>
              <a:rPr lang="en-US" noProof="0" dirty="0"/>
              <a:t>Second level</a:t>
            </a:r>
          </a:p>
        </p:txBody>
      </p:sp>
      <p:sp>
        <p:nvSpPr>
          <p:cNvPr id="18" name="Text Placeholder 8"/>
          <p:cNvSpPr>
            <a:spLocks noGrp="1"/>
          </p:cNvSpPr>
          <p:nvPr userDrawn="1">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userDrawn="1">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6101069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3584634" y="1851441"/>
            <a:ext cx="293364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8" name="Text Placeholder 8"/>
          <p:cNvSpPr>
            <a:spLocks noGrp="1"/>
          </p:cNvSpPr>
          <p:nvPr>
            <p:ph type="body" sz="quarter" idx="18"/>
          </p:nvPr>
        </p:nvSpPr>
        <p:spPr>
          <a:xfrm>
            <a:off x="481229" y="1851441"/>
            <a:ext cx="292237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9"/>
          </p:nvPr>
        </p:nvSpPr>
        <p:spPr>
          <a:xfrm>
            <a:off x="6718313" y="1851441"/>
            <a:ext cx="2914638"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11"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4" name="Rectangle 3"/>
          <p:cNvSpPr/>
          <p:nvPr userDrawn="1"/>
        </p:nvSpPr>
        <p:spPr>
          <a:xfrm>
            <a:off x="3584576" y="1705968"/>
            <a:ext cx="296147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81755" y="1705968"/>
            <a:ext cx="293253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6714983" y="1705968"/>
            <a:ext cx="291769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258491235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88108"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8"/>
          </p:nvPr>
        </p:nvSpPr>
        <p:spPr>
          <a:xfrm>
            <a:off x="7503501"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6" name="Text Placeholder 8"/>
          <p:cNvSpPr>
            <a:spLocks noGrp="1"/>
          </p:cNvSpPr>
          <p:nvPr>
            <p:ph type="body" sz="quarter" idx="19"/>
          </p:nvPr>
        </p:nvSpPr>
        <p:spPr>
          <a:xfrm>
            <a:off x="2826572"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7" name="Text Placeholder 8"/>
          <p:cNvSpPr>
            <a:spLocks noGrp="1"/>
          </p:cNvSpPr>
          <p:nvPr>
            <p:ph type="body" sz="quarter" idx="20"/>
          </p:nvPr>
        </p:nvSpPr>
        <p:spPr>
          <a:xfrm>
            <a:off x="5165036"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9" name="Text Placeholder 8"/>
          <p:cNvSpPr>
            <a:spLocks noGrp="1"/>
          </p:cNvSpPr>
          <p:nvPr>
            <p:ph type="body" sz="quarter" idx="13" hasCustomPrompt="1"/>
          </p:nvPr>
        </p:nvSpPr>
        <p:spPr>
          <a:xfrm>
            <a:off x="469901" y="736688"/>
            <a:ext cx="91757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1" y="402587"/>
            <a:ext cx="91757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2935889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Section title divider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bwMode="gray">
          <a:xfrm>
            <a:off x="475327" y="473843"/>
            <a:ext cx="3067973"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tx1"/>
                </a:solidFill>
              </a:defRPr>
            </a:lvl1pPr>
            <a:lvl2pPr marL="0" indent="0" algn="l">
              <a:buNone/>
              <a:defRPr sz="20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4" name="Picture Placeholder 8"/>
          <p:cNvSpPr>
            <a:spLocks noGrp="1"/>
          </p:cNvSpPr>
          <p:nvPr>
            <p:ph type="pic" sz="quarter" idx="11"/>
          </p:nvPr>
        </p:nvSpPr>
        <p:spPr>
          <a:xfrm>
            <a:off x="3278525"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725222109"/>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divider slide">
    <p:spTree>
      <p:nvGrpSpPr>
        <p:cNvPr id="1" name=""/>
        <p:cNvGrpSpPr/>
        <p:nvPr/>
      </p:nvGrpSpPr>
      <p:grpSpPr>
        <a:xfrm>
          <a:off x="0" y="0"/>
          <a:ext cx="0" cy="0"/>
          <a:chOff x="0" y="0"/>
          <a:chExt cx="0" cy="0"/>
        </a:xfrm>
      </p:grpSpPr>
      <p:sp>
        <p:nvSpPr>
          <p:cNvPr id="6" name="Picture Placeholder 8"/>
          <p:cNvSpPr>
            <a:spLocks noGrp="1"/>
          </p:cNvSpPr>
          <p:nvPr>
            <p:ph type="pic" sz="quarter" idx="11"/>
          </p:nvPr>
        </p:nvSpPr>
        <p:spPr>
          <a:xfrm>
            <a:off x="0" y="0"/>
            <a:ext cx="10104438" cy="6858000"/>
          </a:xfrm>
          <a:prstGeom prst="rect">
            <a:avLst/>
          </a:prstGeom>
        </p:spPr>
        <p:txBody>
          <a:bodyPr/>
          <a:lstStyle/>
          <a:p>
            <a:r>
              <a:rPr lang="en-US" noProof="0" dirty="0"/>
              <a:t>Click icon to add picture</a:t>
            </a:r>
          </a:p>
        </p:txBody>
      </p:sp>
      <p:sp>
        <p:nvSpPr>
          <p:cNvPr id="5" name="Subtitle 2"/>
          <p:cNvSpPr>
            <a:spLocks noGrp="1"/>
          </p:cNvSpPr>
          <p:nvPr>
            <p:ph type="subTitle" idx="1" hasCustomPrompt="1"/>
          </p:nvPr>
        </p:nvSpPr>
        <p:spPr bwMode="gray">
          <a:xfrm>
            <a:off x="475327" y="473843"/>
            <a:ext cx="5260311"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bg1"/>
                </a:solidFill>
              </a:defRPr>
            </a:lvl1pPr>
            <a:lvl2pPr marL="0" indent="0" algn="l">
              <a:buNone/>
              <a:defRPr sz="20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Tree>
    <p:extLst>
      <p:ext uri="{BB962C8B-B14F-4D97-AF65-F5344CB8AC3E}">
        <p14:creationId xmlns:p14="http://schemas.microsoft.com/office/powerpoint/2010/main" val="65669202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it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smtClean="0"/>
              <a:t>Edit Master text styles</a:t>
            </a:r>
            <a:endParaRPr lang="en-US" noProof="0" dirty="0"/>
          </a:p>
        </p:txBody>
      </p:sp>
      <p:grpSp>
        <p:nvGrpSpPr>
          <p:cNvPr id="22" name="Group 21"/>
          <p:cNvGrpSpPr>
            <a:grpSpLocks noChangeAspect="1"/>
          </p:cNvGrpSpPr>
          <p:nvPr userDrawn="1"/>
        </p:nvGrpSpPr>
        <p:grpSpPr>
          <a:xfrm>
            <a:off x="475200" y="540395"/>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375887262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9"/>
            <a:ext cx="11184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805672"/>
            <a:ext cx="11184000" cy="4545033"/>
          </a:xfrm>
        </p:spPr>
        <p:txBody>
          <a:bodyPr/>
          <a:lstStyle>
            <a:lvl1pPr marL="0" indent="0" algn="l">
              <a:buNone/>
              <a:defRPr/>
            </a:lvl1pPr>
            <a:lvl2pPr marL="266693" indent="-26669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316462344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03543"/>
            <a:ext cx="5520000" cy="4536000"/>
          </a:xfrm>
        </p:spPr>
        <p:txBody>
          <a:bodyPr/>
          <a:lstStyle>
            <a:lvl4pPr marL="539737" indent="-273044">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6191249" y="1803543"/>
            <a:ext cx="5520000" cy="4536000"/>
          </a:xfrm>
        </p:spPr>
        <p:txBody>
          <a:bodyPr/>
          <a:lstStyle/>
          <a:p>
            <a:r>
              <a:rPr lang="en-US" smtClean="0"/>
              <a:t>Click icon to add chart</a:t>
            </a:r>
            <a:endParaRPr lang="en-GB" dirty="0"/>
          </a:p>
        </p:txBody>
      </p:sp>
    </p:spTree>
    <p:extLst>
      <p:ext uri="{BB962C8B-B14F-4D97-AF65-F5344CB8AC3E}">
        <p14:creationId xmlns:p14="http://schemas.microsoft.com/office/powerpoint/2010/main" val="42343642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0"/>
            </a:lvl1pPr>
            <a:lvl2pPr marL="266693" indent="-266693">
              <a:buFont typeface="Arial" pitchFamily="34" charset="0"/>
              <a:buChar char="•"/>
              <a:tabLst/>
              <a:defRPr/>
            </a:lvl2pPr>
            <a:lvl3pPr marL="266693" indent="-266693">
              <a:buFont typeface="Arial" pitchFamily="34" charset="0"/>
              <a:buChar char="•"/>
              <a:defRPr i="1"/>
            </a:lvl3pPr>
            <a:lvl4pPr marL="539737" indent="-273044">
              <a:buFont typeface="Arial" pitchFamily="34" charset="0"/>
              <a:buChar char="−"/>
              <a:defRPr i="0"/>
            </a:lvl4pPr>
            <a:lvl5pPr marL="806431" indent="-26669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154130382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lificat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716" y="2238199"/>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80"/>
            <a:ext cx="11184000"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9" name="Text Placeholder 8"/>
          <p:cNvSpPr>
            <a:spLocks noGrp="1"/>
          </p:cNvSpPr>
          <p:nvPr>
            <p:ph type="body" sz="quarter" idx="14"/>
          </p:nvPr>
        </p:nvSpPr>
        <p:spPr>
          <a:xfrm>
            <a:off x="495717" y="1809587"/>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
        <p:nvSpPr>
          <p:cNvPr id="10" name="Content Placeholder 2"/>
          <p:cNvSpPr>
            <a:spLocks noGrp="1"/>
          </p:cNvSpPr>
          <p:nvPr>
            <p:ph idx="15"/>
          </p:nvPr>
        </p:nvSpPr>
        <p:spPr>
          <a:xfrm>
            <a:off x="495716" y="4487651"/>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8"/>
          <p:cNvSpPr>
            <a:spLocks noGrp="1"/>
          </p:cNvSpPr>
          <p:nvPr>
            <p:ph type="body" sz="quarter" idx="16"/>
          </p:nvPr>
        </p:nvSpPr>
        <p:spPr>
          <a:xfrm>
            <a:off x="495717" y="4059041"/>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
        <p:nvSpPr>
          <p:cNvPr id="12" name="Content Placeholder 2"/>
          <p:cNvSpPr>
            <a:spLocks noGrp="1"/>
          </p:cNvSpPr>
          <p:nvPr>
            <p:ph idx="17"/>
          </p:nvPr>
        </p:nvSpPr>
        <p:spPr>
          <a:xfrm>
            <a:off x="6161041" y="2238199"/>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Placeholder 8"/>
          <p:cNvSpPr>
            <a:spLocks noGrp="1"/>
          </p:cNvSpPr>
          <p:nvPr>
            <p:ph type="body" sz="quarter" idx="18"/>
          </p:nvPr>
        </p:nvSpPr>
        <p:spPr>
          <a:xfrm>
            <a:off x="6161041" y="1809587"/>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
        <p:nvSpPr>
          <p:cNvPr id="14" name="Content Placeholder 2"/>
          <p:cNvSpPr>
            <a:spLocks noGrp="1"/>
          </p:cNvSpPr>
          <p:nvPr>
            <p:ph idx="19"/>
          </p:nvPr>
        </p:nvSpPr>
        <p:spPr>
          <a:xfrm>
            <a:off x="6161041" y="4487651"/>
            <a:ext cx="5496000" cy="1800000"/>
          </a:xfrm>
        </p:spPr>
        <p:txBody>
          <a:bodyPr/>
          <a:lstStyle>
            <a:lvl1pPr marL="0" indent="0">
              <a:spcBef>
                <a:spcPts val="600"/>
              </a:spcBef>
              <a:buNone/>
              <a:defRPr b="0"/>
            </a:lvl1pPr>
            <a:lvl2pPr marL="271456" indent="-271456">
              <a:spcBef>
                <a:spcPts val="600"/>
              </a:spcBef>
              <a:buFont typeface="Arial" pitchFamily="34" charset="0"/>
              <a:buChar char="•"/>
              <a:tabLst/>
              <a:defRPr/>
            </a:lvl2pPr>
            <a:lvl3pPr marL="274632" indent="-274632">
              <a:spcBef>
                <a:spcPts val="600"/>
              </a:spcBef>
              <a:buFont typeface="Arial" pitchFamily="34" charset="0"/>
              <a:buChar char="•"/>
              <a:defRPr i="1"/>
            </a:lvl3pPr>
            <a:lvl4pPr marL="534975" indent="-263519">
              <a:spcBef>
                <a:spcPts val="600"/>
              </a:spcBef>
              <a:buFont typeface="Arial" pitchFamily="34" charset="0"/>
              <a:buChar char="−"/>
              <a:defRPr i="0"/>
            </a:lvl4pPr>
            <a:lvl5pPr marL="806431" indent="-271456">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Text Placeholder 8"/>
          <p:cNvSpPr>
            <a:spLocks noGrp="1"/>
          </p:cNvSpPr>
          <p:nvPr>
            <p:ph type="body" sz="quarter" idx="20"/>
          </p:nvPr>
        </p:nvSpPr>
        <p:spPr>
          <a:xfrm>
            <a:off x="6161041" y="4059041"/>
            <a:ext cx="5496000" cy="357187"/>
          </a:xfrm>
          <a:solidFill>
            <a:schemeClr val="accent3"/>
          </a:solidFill>
        </p:spPr>
        <p:txBody>
          <a:bodyPr anchor="ctr" anchorCtr="0"/>
          <a:lstStyle>
            <a:lvl1pPr marL="87311" indent="0">
              <a:buNone/>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22748108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8" y="1809101"/>
            <a:ext cx="5412015" cy="4536504"/>
          </a:xfrm>
        </p:spPr>
        <p:txBody>
          <a:bodyPr/>
          <a:lstStyle>
            <a:lvl1pPr marL="0" indent="0">
              <a:buNone/>
              <a:defRPr b="0"/>
            </a:lvl1pPr>
            <a:lvl2pPr marL="266693" indent="-266693">
              <a:buFont typeface="Arial" pitchFamily="34" charset="0"/>
              <a:buChar char="•"/>
              <a:tabLst/>
              <a:defRPr/>
            </a:lvl2pPr>
            <a:lvl3pPr marL="266693" indent="-266693">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8" y="295683"/>
            <a:ext cx="5412015"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8" y="765180"/>
            <a:ext cx="5412015" cy="969283"/>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Tree>
    <p:extLst>
      <p:ext uri="{BB962C8B-B14F-4D97-AF65-F5344CB8AC3E}">
        <p14:creationId xmlns:p14="http://schemas.microsoft.com/office/powerpoint/2010/main" val="255280397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image" Target="../media/image1.emf"/><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oleObject" Target="../embeddings/oleObject1.bin"/><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tags" Target="../tags/tag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vmlDrawing" Target="../drawings/vmlDrawing1.v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heme" Target="../theme/theme2.xml"/><Relationship Id="rId27" Type="http://schemas.openxmlformats.org/officeDocument/2006/relationships/slide" Target="../slides/slid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484" y="295689"/>
            <a:ext cx="11184000" cy="1516183"/>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493484" y="1809101"/>
            <a:ext cx="11184000" cy="4536504"/>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8" y="6407835"/>
            <a:ext cx="10079297" cy="252000"/>
          </a:xfrm>
          <a:prstGeom prst="rect">
            <a:avLst/>
          </a:prstGeom>
        </p:spPr>
        <p:txBody>
          <a:bodyPr vert="horz" lIns="0" tIns="0" rIns="0" bIns="0" rtlCol="0" anchor="ctr" anchorCtr="0"/>
          <a:lstStyle>
            <a:lvl1pPr algn="l">
              <a:defRPr sz="800" b="0">
                <a:solidFill>
                  <a:srgbClr val="8C8C8C"/>
                </a:solidFill>
              </a:defRPr>
            </a:lvl1pPr>
          </a:lstStyle>
          <a:p>
            <a:endParaRPr lang="en-GB" dirty="0"/>
          </a:p>
        </p:txBody>
      </p:sp>
      <p:sp>
        <p:nvSpPr>
          <p:cNvPr id="8"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42522133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8" r:id="rId23"/>
    <p:sldLayoutId id="2147483709" r:id="rId24"/>
    <p:sldLayoutId id="2147483711" r:id="rId25"/>
    <p:sldLayoutId id="2147483712" r:id="rId26"/>
    <p:sldLayoutId id="2147483713" r:id="rId27"/>
    <p:sldLayoutId id="2147483736" r:id="rId28"/>
  </p:sldLayoutIdLst>
  <p:transition>
    <p:fade/>
  </p:transition>
  <p:timing>
    <p:tnLst>
      <p:par>
        <p:cTn id="1" dur="indefinite" restart="never" nodeType="tmRoot"/>
      </p:par>
    </p:tnLst>
  </p:timing>
  <p:hf hdr="0" ftr="0" dt="0"/>
  <p:txStyles>
    <p:titleStyle>
      <a:lvl1pPr algn="l" defTabSz="914377" rtl="0" eaLnBrk="1" latinLnBrk="0" hangingPunct="1">
        <a:spcBef>
          <a:spcPct val="0"/>
        </a:spcBef>
        <a:buNone/>
        <a:defRPr sz="3000" kern="1200">
          <a:solidFill>
            <a:schemeClr val="accent2"/>
          </a:solidFill>
          <a:latin typeface="+mj-lt"/>
          <a:ea typeface="+mj-ea"/>
          <a:cs typeface="+mj-cs"/>
        </a:defRPr>
      </a:lvl1pPr>
    </p:titleStyle>
    <p:bodyStyle>
      <a:lvl1pPr marL="0" indent="0" algn="l" defTabSz="914377"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69" name="think-cell Slide" r:id="rId25" imgW="270" imgH="270" progId="TCLayout.ActiveDocument.1">
                  <p:embed/>
                </p:oleObj>
              </mc:Choice>
              <mc:Fallback>
                <p:oleObj name="think-cell Slide" r:id="rId25" imgW="270" imgH="270" progId="TCLayout.ActiveDocument.1">
                  <p:embed/>
                  <p:pic>
                    <p:nvPicPr>
                      <p:cNvPr id="4" name="Object 3" hidden="1"/>
                      <p:cNvPicPr/>
                      <p:nvPr/>
                    </p:nvPicPr>
                    <p:blipFill>
                      <a:blip r:embed="rId2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1" y="402586"/>
            <a:ext cx="9163049"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1" y="1665290"/>
            <a:ext cx="916305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tx1"/>
                </a:solidFill>
              </a:rPr>
              <a:t>© </a:t>
            </a:r>
            <a:r>
              <a:rPr lang="fr-FR" sz="650" noProof="0" dirty="0" smtClean="0">
                <a:solidFill>
                  <a:schemeClr val="tx1"/>
                </a:solidFill>
              </a:rPr>
              <a:t>2020</a:t>
            </a:r>
            <a:r>
              <a:rPr lang="fr-FR" sz="650" baseline="0" noProof="0" dirty="0" smtClean="0">
                <a:solidFill>
                  <a:schemeClr val="tx1"/>
                </a:solidFill>
              </a:rPr>
              <a:t> </a:t>
            </a:r>
            <a:r>
              <a:rPr lang="fr-FR" sz="650" noProof="0" dirty="0" smtClean="0">
                <a:solidFill>
                  <a:schemeClr val="tx1"/>
                </a:solidFill>
              </a:rPr>
              <a:t>Deloitte </a:t>
            </a:r>
            <a:r>
              <a:rPr lang="fr-FR" sz="650" noProof="0" dirty="0">
                <a:solidFill>
                  <a:schemeClr val="tx1"/>
                </a:solidFill>
              </a:rPr>
              <a:t>Touche </a:t>
            </a:r>
            <a:r>
              <a:rPr lang="fr-FR" sz="650" noProof="0" dirty="0" err="1">
                <a:solidFill>
                  <a:schemeClr val="tx1"/>
                </a:solidFill>
              </a:rPr>
              <a:t>Tohmatsu</a:t>
            </a:r>
            <a:r>
              <a:rPr lang="fr-FR" sz="650" noProof="0" dirty="0">
                <a:solidFill>
                  <a:schemeClr val="tx1"/>
                </a:solidFill>
              </a:rPr>
              <a:t> </a:t>
            </a:r>
            <a:r>
              <a:rPr lang="fr-FR" sz="650" noProof="0" dirty="0" smtClean="0">
                <a:solidFill>
                  <a:schemeClr val="tx1"/>
                </a:solidFill>
              </a:rPr>
              <a:t>Limited. All</a:t>
            </a:r>
            <a:r>
              <a:rPr lang="fr-FR" sz="650" baseline="0" noProof="0" dirty="0" smtClean="0">
                <a:solidFill>
                  <a:schemeClr val="tx1"/>
                </a:solidFill>
              </a:rPr>
              <a:t> </a:t>
            </a:r>
            <a:r>
              <a:rPr lang="fr-FR" sz="650" baseline="0" noProof="0" dirty="0" err="1" smtClean="0">
                <a:solidFill>
                  <a:schemeClr val="tx1"/>
                </a:solidFill>
              </a:rPr>
              <a:t>rights</a:t>
            </a:r>
            <a:r>
              <a:rPr lang="fr-FR" sz="650" baseline="0" noProof="0" dirty="0" smtClean="0">
                <a:solidFill>
                  <a:schemeClr val="tx1"/>
                </a:solidFill>
              </a:rPr>
              <a:t> </a:t>
            </a:r>
            <a:r>
              <a:rPr lang="fr-FR" sz="650" baseline="0" noProof="0" dirty="0" err="1" smtClean="0">
                <a:solidFill>
                  <a:schemeClr val="tx1"/>
                </a:solidFill>
              </a:rPr>
              <a:t>reserved</a:t>
            </a:r>
            <a:endParaRPr lang="fr-FR" sz="650" baseline="0" noProof="0" dirty="0" smtClean="0">
              <a:solidFill>
                <a:schemeClr val="tx1"/>
              </a:solidFill>
            </a:endParaRPr>
          </a:p>
        </p:txBody>
      </p:sp>
      <p:sp>
        <p:nvSpPr>
          <p:cNvPr id="8" name="Rectangle 7"/>
          <p:cNvSpPr/>
          <p:nvPr userDrawn="1"/>
        </p:nvSpPr>
        <p:spPr>
          <a:xfrm>
            <a:off x="10104440" y="0"/>
            <a:ext cx="208756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2"/>
              </a:solidFill>
            </a:endParaRPr>
          </a:p>
        </p:txBody>
      </p:sp>
      <p:sp>
        <p:nvSpPr>
          <p:cNvPr id="12" name="TextBox 11"/>
          <p:cNvSpPr txBox="1"/>
          <p:nvPr userDrawn="1"/>
        </p:nvSpPr>
        <p:spPr>
          <a:xfrm>
            <a:off x="10275095" y="6309311"/>
            <a:ext cx="1724818" cy="169277"/>
          </a:xfrm>
          <a:prstGeom prst="rect">
            <a:avLst/>
          </a:prstGeom>
          <a:noFill/>
        </p:spPr>
        <p:txBody>
          <a:bodyPr wrap="square" lIns="0" tIns="0" rIns="0" bIns="0" rtlCol="0">
            <a:spAutoFit/>
          </a:bodyPr>
          <a:lstStyle/>
          <a:p>
            <a:pPr marL="0" indent="0" algn="r">
              <a:spcBef>
                <a:spcPts val="800"/>
              </a:spcBef>
              <a:buSzPct val="100000"/>
              <a:buFont typeface="Arial"/>
              <a:buNone/>
            </a:pPr>
            <a:r>
              <a:rPr lang="en-US" sz="1100" noProof="0" dirty="0">
                <a:solidFill>
                  <a:schemeClr val="accent6"/>
                </a:solidFill>
              </a:rPr>
              <a:t>Slide </a:t>
            </a:r>
            <a:fld id="{C58DF478-B544-4ED8-9ED4-6A2648E2D233}" type="slidenum">
              <a:rPr lang="en-US" sz="1100" noProof="0" smtClean="0">
                <a:solidFill>
                  <a:schemeClr val="accent6"/>
                </a:solidFill>
              </a:rPr>
              <a:pPr marL="0" indent="0" algn="r">
                <a:spcBef>
                  <a:spcPts val="800"/>
                </a:spcBef>
                <a:buSzPct val="100000"/>
                <a:buFont typeface="Arial"/>
                <a:buNone/>
              </a:pPr>
              <a:t>‹#›</a:t>
            </a:fld>
            <a:r>
              <a:rPr lang="en-US" sz="1100" noProof="0" dirty="0">
                <a:solidFill>
                  <a:schemeClr val="accent6"/>
                </a:solidFill>
              </a:rPr>
              <a:t> of </a:t>
            </a:r>
            <a:r>
              <a:rPr lang="en-US" sz="1100" noProof="0" dirty="0" smtClean="0">
                <a:solidFill>
                  <a:schemeClr val="accent6"/>
                </a:solidFill>
              </a:rPr>
              <a:t>52</a:t>
            </a:r>
            <a:endParaRPr lang="en-US" sz="1100" noProof="0" dirty="0">
              <a:solidFill>
                <a:schemeClr val="accent6"/>
              </a:solidFill>
            </a:endParaRPr>
          </a:p>
        </p:txBody>
      </p:sp>
      <p:sp>
        <p:nvSpPr>
          <p:cNvPr id="9" name="Freeform 314">
            <a:hlinkClick r:id="rId27" action="ppaction://hlinksldjump"/>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rgbClr val="BBBCBC"/>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0486039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0">
          <p15:clr>
            <a:srgbClr val="A4A3A4"/>
          </p15:clr>
        </p15:guide>
        <p15:guide id="2" orient="horz" pos="2160">
          <p15:clr>
            <a:srgbClr val="A4A3A4"/>
          </p15:clr>
        </p15:guide>
        <p15:guide id="3" orient="horz" pos="3968">
          <p15:clr>
            <a:srgbClr val="A4A3A4"/>
          </p15:clr>
        </p15:guide>
        <p15:guide id="4" pos="296">
          <p15:clr>
            <a:srgbClr val="A4A3A4"/>
          </p15:clr>
        </p15:guide>
        <p15:guide id="5" pos="6068">
          <p15:clr>
            <a:srgbClr val="A4A3A4"/>
          </p15:clr>
        </p15:guide>
        <p15:guide id="6" orient="horz" pos="1071">
          <p15:clr>
            <a:srgbClr val="A4A3A4"/>
          </p15:clr>
        </p15:guide>
        <p15:guide id="7" orient="horz" pos="245">
          <p15:clr>
            <a:srgbClr val="A4A3A4"/>
          </p15:clr>
        </p15:guide>
        <p15:guide id="8" orient="horz" pos="4081">
          <p15:clr>
            <a:srgbClr val="A4A3A4"/>
          </p15:clr>
        </p15:guide>
        <p15:guide id="10" pos="4106">
          <p15:clr>
            <a:srgbClr val="A4A3A4"/>
          </p15:clr>
        </p15:guide>
        <p15:guide id="12" pos="1163">
          <p15:clr>
            <a:srgbClr val="A4A3A4"/>
          </p15:clr>
        </p15:guide>
        <p15:guide id="13" pos="1277">
          <p15:clr>
            <a:srgbClr val="A4A3A4"/>
          </p15:clr>
        </p15:guide>
        <p15:guide id="14" pos="2144">
          <p15:clr>
            <a:srgbClr val="A4A3A4"/>
          </p15:clr>
        </p15:guide>
        <p15:guide id="15" pos="2258">
          <p15:clr>
            <a:srgbClr val="A4A3A4"/>
          </p15:clr>
        </p15:guide>
        <p15:guide id="16" pos="5087">
          <p15:clr>
            <a:srgbClr val="A4A3A4"/>
          </p15:clr>
        </p15:guide>
        <p15:guide id="17" pos="3125">
          <p15:clr>
            <a:srgbClr val="A4A3A4"/>
          </p15:clr>
        </p15:guide>
        <p15:guide id="18" pos="3182">
          <p15:clr>
            <a:srgbClr val="A4A3A4"/>
          </p15:clr>
        </p15:guide>
        <p15:guide id="19" pos="3239">
          <p15:clr>
            <a:srgbClr val="A4A3A4"/>
          </p15:clr>
        </p15:guide>
        <p15:guide id="20" pos="5201">
          <p15:clr>
            <a:srgbClr val="A4A3A4"/>
          </p15:clr>
        </p15:guide>
        <p15:guide id="21" orient="horz" pos="1049">
          <p15:clr>
            <a:srgbClr val="A4A3A4"/>
          </p15:clr>
        </p15:guide>
        <p15:guide id="22" orient="horz" pos="641">
          <p15:clr>
            <a:srgbClr val="A4A3A4"/>
          </p15:clr>
        </p15:guide>
        <p15:guide id="23" orient="horz" pos="288">
          <p15:clr>
            <a:srgbClr val="A4A3A4"/>
          </p15:clr>
        </p15:guide>
        <p15:guide id="24" pos="7559">
          <p15:clr>
            <a:srgbClr val="A4A3A4"/>
          </p15:clr>
        </p15:guide>
        <p15:guide id="25" pos="6365">
          <p15:clr>
            <a:srgbClr val="A4A3A4"/>
          </p15:clr>
        </p15:guide>
        <p15:guide id="26" pos="647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ubtitle 6"/>
          <p:cNvSpPr>
            <a:spLocks noGrp="1"/>
          </p:cNvSpPr>
          <p:nvPr>
            <p:ph type="subTitle" idx="1"/>
          </p:nvPr>
        </p:nvSpPr>
        <p:spPr>
          <a:xfrm>
            <a:off x="665018" y="5972319"/>
            <a:ext cx="2222096" cy="494696"/>
          </a:xfrm>
        </p:spPr>
        <p:txBody>
          <a:bodyPr>
            <a:normAutofit/>
          </a:bodyPr>
          <a:lstStyle/>
          <a:p>
            <a:r>
              <a:rPr lang="es-VE" sz="1800" b="1" dirty="0" smtClean="0">
                <a:solidFill>
                  <a:schemeClr val="bg1"/>
                </a:solidFill>
                <a:latin typeface="Calibri" panose="020F0502020204030204" pitchFamily="34" charset="0"/>
                <a:ea typeface="Verdana" panose="020B0604030504040204" pitchFamily="34" charset="0"/>
                <a:cs typeface="Calibri" panose="020F0502020204030204" pitchFamily="34" charset="0"/>
              </a:rPr>
              <a:t>2020</a:t>
            </a:r>
            <a:endParaRPr lang="es-VE" sz="1800" b="1" dirty="0">
              <a:solidFill>
                <a:schemeClr val="bg1"/>
              </a:solidFill>
              <a:latin typeface="Calibri" panose="020F0502020204030204" pitchFamily="34" charset="0"/>
              <a:ea typeface="Verdana" panose="020B0604030504040204" pitchFamily="34" charset="0"/>
              <a:cs typeface="Calibri" panose="020F0502020204030204" pitchFamily="34" charset="0"/>
            </a:endParaRPr>
          </a:p>
        </p:txBody>
      </p:sp>
      <p:sp>
        <p:nvSpPr>
          <p:cNvPr id="6" name="Slide Number Placeholder 5"/>
          <p:cNvSpPr>
            <a:spLocks noGrp="1"/>
          </p:cNvSpPr>
          <p:nvPr>
            <p:ph type="sldNum" sz="quarter" idx="12"/>
          </p:nvPr>
        </p:nvSpPr>
        <p:spPr/>
        <p:txBody>
          <a:bodyPr/>
          <a:lstStyle/>
          <a:p>
            <a:fld id="{1E7A49AE-2E06-4D63-AC26-503E9ADA2CF2}" type="slidenum">
              <a:rPr lang="es-VE" smtClean="0"/>
              <a:t>1</a:t>
            </a:fld>
            <a:endParaRPr lang="es-VE"/>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891" y="0"/>
            <a:ext cx="8054109" cy="6858000"/>
          </a:xfrm>
          <a:prstGeom prst="rect">
            <a:avLst/>
          </a:prstGeom>
        </p:spPr>
      </p:pic>
      <p:sp>
        <p:nvSpPr>
          <p:cNvPr id="11" name="Rectangle 10"/>
          <p:cNvSpPr/>
          <p:nvPr/>
        </p:nvSpPr>
        <p:spPr>
          <a:xfrm>
            <a:off x="570281" y="2394819"/>
            <a:ext cx="2391583" cy="2062103"/>
          </a:xfrm>
          <a:prstGeom prst="rect">
            <a:avLst/>
          </a:prstGeom>
        </p:spPr>
        <p:txBody>
          <a:bodyPr wrap="square">
            <a:spAutoFit/>
          </a:bodyPr>
          <a:lstStyle/>
          <a:p>
            <a:pPr algn="ctr"/>
            <a:r>
              <a:rPr lang="es-VE" sz="3200" b="1" dirty="0" smtClean="0">
                <a:solidFill>
                  <a:schemeClr val="bg1"/>
                </a:solidFill>
                <a:latin typeface="Calibri" panose="020F0502020204030204" pitchFamily="34" charset="0"/>
                <a:ea typeface="Verdana" panose="020B0604030504040204" pitchFamily="34" charset="0"/>
                <a:cs typeface="Calibri" panose="020F0502020204030204" pitchFamily="34" charset="0"/>
              </a:rPr>
              <a:t>Sistema SCV de Gestión y Control Contable</a:t>
            </a:r>
            <a:endParaRPr lang="es-VE" sz="3200" b="1" dirty="0">
              <a:solidFill>
                <a:schemeClr val="bg1"/>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533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351">
            <a:extLst>
              <a:ext uri="{FF2B5EF4-FFF2-40B4-BE49-F238E27FC236}">
                <a16:creationId xmlns:a16="http://schemas.microsoft.com/office/drawing/2014/main" id="{9D9C0D04-3A79-46FF-890D-A396FEE861F2}"/>
              </a:ext>
            </a:extLst>
          </p:cNvPr>
          <p:cNvSpPr>
            <a:spLocks noChangeAspect="1" noEditPoints="1"/>
          </p:cNvSpPr>
          <p:nvPr/>
        </p:nvSpPr>
        <p:spPr bwMode="auto">
          <a:xfrm>
            <a:off x="462058" y="2216504"/>
            <a:ext cx="803842" cy="803842"/>
          </a:xfrm>
          <a:custGeom>
            <a:avLst/>
            <a:gdLst>
              <a:gd name="T0" fmla="*/ 336 w 512"/>
              <a:gd name="T1" fmla="*/ 169 h 512"/>
              <a:gd name="T2" fmla="*/ 337 w 512"/>
              <a:gd name="T3" fmla="*/ 131 h 512"/>
              <a:gd name="T4" fmla="*/ 295 w 512"/>
              <a:gd name="T5" fmla="*/ 159 h 512"/>
              <a:gd name="T6" fmla="*/ 117 w 512"/>
              <a:gd name="T7" fmla="*/ 266 h 512"/>
              <a:gd name="T8" fmla="*/ 180 w 512"/>
              <a:gd name="T9" fmla="*/ 373 h 512"/>
              <a:gd name="T10" fmla="*/ 213 w 512"/>
              <a:gd name="T11" fmla="*/ 362 h 512"/>
              <a:gd name="T12" fmla="*/ 266 w 512"/>
              <a:gd name="T13" fmla="*/ 352 h 512"/>
              <a:gd name="T14" fmla="*/ 277 w 512"/>
              <a:gd name="T15" fmla="*/ 373 h 512"/>
              <a:gd name="T16" fmla="*/ 309 w 512"/>
              <a:gd name="T17" fmla="*/ 361 h 512"/>
              <a:gd name="T18" fmla="*/ 351 w 512"/>
              <a:gd name="T19" fmla="*/ 276 h 512"/>
              <a:gd name="T20" fmla="*/ 394 w 512"/>
              <a:gd name="T21" fmla="*/ 266 h 512"/>
              <a:gd name="T22" fmla="*/ 384 w 512"/>
              <a:gd name="T23" fmla="*/ 224 h 512"/>
              <a:gd name="T24" fmla="*/ 226 w 512"/>
              <a:gd name="T25" fmla="*/ 185 h 512"/>
              <a:gd name="T26" fmla="*/ 171 w 512"/>
              <a:gd name="T27" fmla="*/ 213 h 512"/>
              <a:gd name="T28" fmla="*/ 164 w 512"/>
              <a:gd name="T29" fmla="*/ 194 h 512"/>
              <a:gd name="T30" fmla="*/ 234 w 512"/>
              <a:gd name="T31" fmla="*/ 172 h 512"/>
              <a:gd name="T32" fmla="*/ 256 w 512"/>
              <a:gd name="T33" fmla="*/ 0 h 512"/>
              <a:gd name="T34" fmla="*/ 256 w 512"/>
              <a:gd name="T35" fmla="*/ 512 h 512"/>
              <a:gd name="T36" fmla="*/ 256 w 512"/>
              <a:gd name="T37" fmla="*/ 0 h 512"/>
              <a:gd name="T38" fmla="*/ 405 w 512"/>
              <a:gd name="T39" fmla="*/ 288 h 512"/>
              <a:gd name="T40" fmla="*/ 330 w 512"/>
              <a:gd name="T41" fmla="*/ 365 h 512"/>
              <a:gd name="T42" fmla="*/ 320 w 512"/>
              <a:gd name="T43" fmla="*/ 394 h 512"/>
              <a:gd name="T44" fmla="*/ 256 w 512"/>
              <a:gd name="T45" fmla="*/ 384 h 512"/>
              <a:gd name="T46" fmla="*/ 234 w 512"/>
              <a:gd name="T47" fmla="*/ 373 h 512"/>
              <a:gd name="T48" fmla="*/ 224 w 512"/>
              <a:gd name="T49" fmla="*/ 394 h 512"/>
              <a:gd name="T50" fmla="*/ 160 w 512"/>
              <a:gd name="T51" fmla="*/ 384 h 512"/>
              <a:gd name="T52" fmla="*/ 114 w 512"/>
              <a:gd name="T53" fmla="*/ 336 h 512"/>
              <a:gd name="T54" fmla="*/ 234 w 512"/>
              <a:gd name="T55" fmla="*/ 128 h 512"/>
              <a:gd name="T56" fmla="*/ 351 w 512"/>
              <a:gd name="T57" fmla="*/ 106 h 512"/>
              <a:gd name="T58" fmla="*/ 362 w 512"/>
              <a:gd name="T59" fmla="*/ 120 h 512"/>
              <a:gd name="T60" fmla="*/ 390 w 512"/>
              <a:gd name="T61" fmla="*/ 202 h 512"/>
              <a:gd name="T62" fmla="*/ 416 w 512"/>
              <a:gd name="T6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374" y="218"/>
                </a:moveTo>
                <a:cubicBezTo>
                  <a:pt x="374" y="217"/>
                  <a:pt x="357" y="182"/>
                  <a:pt x="336" y="169"/>
                </a:cubicBezTo>
                <a:cubicBezTo>
                  <a:pt x="332" y="166"/>
                  <a:pt x="330" y="162"/>
                  <a:pt x="331" y="157"/>
                </a:cubicBezTo>
                <a:cubicBezTo>
                  <a:pt x="337" y="131"/>
                  <a:pt x="337" y="131"/>
                  <a:pt x="337" y="131"/>
                </a:cubicBezTo>
                <a:cubicBezTo>
                  <a:pt x="327" y="134"/>
                  <a:pt x="314" y="141"/>
                  <a:pt x="308" y="154"/>
                </a:cubicBezTo>
                <a:cubicBezTo>
                  <a:pt x="306" y="159"/>
                  <a:pt x="300" y="161"/>
                  <a:pt x="295" y="159"/>
                </a:cubicBezTo>
                <a:cubicBezTo>
                  <a:pt x="276" y="152"/>
                  <a:pt x="257" y="149"/>
                  <a:pt x="234" y="149"/>
                </a:cubicBezTo>
                <a:cubicBezTo>
                  <a:pt x="170" y="149"/>
                  <a:pt x="117" y="202"/>
                  <a:pt x="117" y="266"/>
                </a:cubicBezTo>
                <a:cubicBezTo>
                  <a:pt x="117" y="285"/>
                  <a:pt x="122" y="304"/>
                  <a:pt x="130" y="320"/>
                </a:cubicBezTo>
                <a:cubicBezTo>
                  <a:pt x="149" y="323"/>
                  <a:pt x="176" y="337"/>
                  <a:pt x="180" y="373"/>
                </a:cubicBezTo>
                <a:cubicBezTo>
                  <a:pt x="213" y="373"/>
                  <a:pt x="213" y="373"/>
                  <a:pt x="213" y="373"/>
                </a:cubicBezTo>
                <a:cubicBezTo>
                  <a:pt x="213" y="362"/>
                  <a:pt x="213" y="362"/>
                  <a:pt x="213" y="362"/>
                </a:cubicBezTo>
                <a:cubicBezTo>
                  <a:pt x="213" y="356"/>
                  <a:pt x="218" y="352"/>
                  <a:pt x="224" y="352"/>
                </a:cubicBezTo>
                <a:cubicBezTo>
                  <a:pt x="266" y="352"/>
                  <a:pt x="266" y="352"/>
                  <a:pt x="266" y="352"/>
                </a:cubicBezTo>
                <a:cubicBezTo>
                  <a:pt x="272" y="352"/>
                  <a:pt x="277" y="356"/>
                  <a:pt x="277" y="362"/>
                </a:cubicBezTo>
                <a:cubicBezTo>
                  <a:pt x="277" y="373"/>
                  <a:pt x="277" y="373"/>
                  <a:pt x="277" y="373"/>
                </a:cubicBezTo>
                <a:cubicBezTo>
                  <a:pt x="309" y="373"/>
                  <a:pt x="309" y="373"/>
                  <a:pt x="309" y="373"/>
                </a:cubicBezTo>
                <a:cubicBezTo>
                  <a:pt x="309" y="361"/>
                  <a:pt x="309" y="361"/>
                  <a:pt x="309" y="361"/>
                </a:cubicBezTo>
                <a:cubicBezTo>
                  <a:pt x="309" y="358"/>
                  <a:pt x="310" y="356"/>
                  <a:pt x="312" y="354"/>
                </a:cubicBezTo>
                <a:cubicBezTo>
                  <a:pt x="335" y="331"/>
                  <a:pt x="349" y="303"/>
                  <a:pt x="351" y="276"/>
                </a:cubicBezTo>
                <a:cubicBezTo>
                  <a:pt x="352" y="271"/>
                  <a:pt x="356" y="266"/>
                  <a:pt x="362" y="266"/>
                </a:cubicBezTo>
                <a:cubicBezTo>
                  <a:pt x="394" y="266"/>
                  <a:pt x="394" y="266"/>
                  <a:pt x="394" y="266"/>
                </a:cubicBezTo>
                <a:cubicBezTo>
                  <a:pt x="394" y="224"/>
                  <a:pt x="394" y="224"/>
                  <a:pt x="394" y="224"/>
                </a:cubicBezTo>
                <a:cubicBezTo>
                  <a:pt x="384" y="224"/>
                  <a:pt x="384" y="224"/>
                  <a:pt x="384" y="224"/>
                </a:cubicBezTo>
                <a:cubicBezTo>
                  <a:pt x="380" y="224"/>
                  <a:pt x="376" y="221"/>
                  <a:pt x="374" y="218"/>
                </a:cubicBezTo>
                <a:close/>
                <a:moveTo>
                  <a:pt x="226" y="185"/>
                </a:moveTo>
                <a:cubicBezTo>
                  <a:pt x="209" y="189"/>
                  <a:pt x="192" y="198"/>
                  <a:pt x="178" y="210"/>
                </a:cubicBezTo>
                <a:cubicBezTo>
                  <a:pt x="176" y="212"/>
                  <a:pt x="174" y="213"/>
                  <a:pt x="171" y="213"/>
                </a:cubicBezTo>
                <a:cubicBezTo>
                  <a:pt x="168" y="213"/>
                  <a:pt x="165" y="212"/>
                  <a:pt x="163" y="209"/>
                </a:cubicBezTo>
                <a:cubicBezTo>
                  <a:pt x="159" y="205"/>
                  <a:pt x="160" y="198"/>
                  <a:pt x="164" y="194"/>
                </a:cubicBezTo>
                <a:cubicBezTo>
                  <a:pt x="180" y="180"/>
                  <a:pt x="200" y="169"/>
                  <a:pt x="221" y="164"/>
                </a:cubicBezTo>
                <a:cubicBezTo>
                  <a:pt x="227" y="163"/>
                  <a:pt x="233" y="166"/>
                  <a:pt x="234" y="172"/>
                </a:cubicBezTo>
                <a:cubicBezTo>
                  <a:pt x="235" y="177"/>
                  <a:pt x="232" y="183"/>
                  <a:pt x="226" y="185"/>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277"/>
                </a:moveTo>
                <a:cubicBezTo>
                  <a:pt x="416" y="283"/>
                  <a:pt x="411" y="288"/>
                  <a:pt x="405" y="288"/>
                </a:cubicBezTo>
                <a:cubicBezTo>
                  <a:pt x="371" y="288"/>
                  <a:pt x="371" y="288"/>
                  <a:pt x="371" y="288"/>
                </a:cubicBezTo>
                <a:cubicBezTo>
                  <a:pt x="365" y="323"/>
                  <a:pt x="345" y="350"/>
                  <a:pt x="330" y="365"/>
                </a:cubicBezTo>
                <a:cubicBezTo>
                  <a:pt x="330" y="384"/>
                  <a:pt x="330" y="384"/>
                  <a:pt x="330" y="384"/>
                </a:cubicBezTo>
                <a:cubicBezTo>
                  <a:pt x="330" y="390"/>
                  <a:pt x="326" y="394"/>
                  <a:pt x="320" y="394"/>
                </a:cubicBezTo>
                <a:cubicBezTo>
                  <a:pt x="266" y="394"/>
                  <a:pt x="266" y="394"/>
                  <a:pt x="266" y="394"/>
                </a:cubicBezTo>
                <a:cubicBezTo>
                  <a:pt x="260" y="394"/>
                  <a:pt x="256" y="390"/>
                  <a:pt x="256" y="384"/>
                </a:cubicBezTo>
                <a:cubicBezTo>
                  <a:pt x="256" y="373"/>
                  <a:pt x="256" y="373"/>
                  <a:pt x="256" y="373"/>
                </a:cubicBezTo>
                <a:cubicBezTo>
                  <a:pt x="234" y="373"/>
                  <a:pt x="234" y="373"/>
                  <a:pt x="234" y="373"/>
                </a:cubicBezTo>
                <a:cubicBezTo>
                  <a:pt x="234" y="384"/>
                  <a:pt x="234" y="384"/>
                  <a:pt x="234" y="384"/>
                </a:cubicBezTo>
                <a:cubicBezTo>
                  <a:pt x="234" y="390"/>
                  <a:pt x="230" y="394"/>
                  <a:pt x="224" y="394"/>
                </a:cubicBezTo>
                <a:cubicBezTo>
                  <a:pt x="170" y="394"/>
                  <a:pt x="170" y="394"/>
                  <a:pt x="170" y="394"/>
                </a:cubicBezTo>
                <a:cubicBezTo>
                  <a:pt x="164" y="394"/>
                  <a:pt x="160" y="390"/>
                  <a:pt x="160" y="384"/>
                </a:cubicBezTo>
                <a:cubicBezTo>
                  <a:pt x="160" y="343"/>
                  <a:pt x="125" y="341"/>
                  <a:pt x="123" y="341"/>
                </a:cubicBezTo>
                <a:cubicBezTo>
                  <a:pt x="119" y="341"/>
                  <a:pt x="116" y="339"/>
                  <a:pt x="114" y="336"/>
                </a:cubicBezTo>
                <a:cubicBezTo>
                  <a:pt x="102" y="315"/>
                  <a:pt x="96" y="291"/>
                  <a:pt x="96" y="266"/>
                </a:cubicBezTo>
                <a:cubicBezTo>
                  <a:pt x="96" y="190"/>
                  <a:pt x="158" y="128"/>
                  <a:pt x="234" y="128"/>
                </a:cubicBezTo>
                <a:cubicBezTo>
                  <a:pt x="256" y="128"/>
                  <a:pt x="275" y="130"/>
                  <a:pt x="294" y="136"/>
                </a:cubicBezTo>
                <a:cubicBezTo>
                  <a:pt x="313" y="109"/>
                  <a:pt x="349" y="106"/>
                  <a:pt x="351" y="106"/>
                </a:cubicBezTo>
                <a:cubicBezTo>
                  <a:pt x="355" y="106"/>
                  <a:pt x="358" y="108"/>
                  <a:pt x="360" y="110"/>
                </a:cubicBezTo>
                <a:cubicBezTo>
                  <a:pt x="362" y="113"/>
                  <a:pt x="363" y="116"/>
                  <a:pt x="362" y="120"/>
                </a:cubicBezTo>
                <a:cubicBezTo>
                  <a:pt x="353" y="155"/>
                  <a:pt x="353" y="155"/>
                  <a:pt x="353" y="155"/>
                </a:cubicBezTo>
                <a:cubicBezTo>
                  <a:pt x="371" y="169"/>
                  <a:pt x="384" y="191"/>
                  <a:pt x="390" y="202"/>
                </a:cubicBezTo>
                <a:cubicBezTo>
                  <a:pt x="405" y="202"/>
                  <a:pt x="405" y="202"/>
                  <a:pt x="405" y="202"/>
                </a:cubicBezTo>
                <a:cubicBezTo>
                  <a:pt x="411" y="202"/>
                  <a:pt x="416" y="207"/>
                  <a:pt x="416" y="213"/>
                </a:cubicBezTo>
                <a:lnTo>
                  <a:pt x="416" y="27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Logra automatizar los procesos claves cotidianos como actualización de libros diarios, transacciones en distintas monedas y operaciones tributarias</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También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es gestionable la actividad bancaria mediante el registro de conciliaciones y movimientos de bancos. </a:t>
            </a: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Finanzas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10</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50" name="Group 49">
            <a:extLst>
              <a:ext uri="{FF2B5EF4-FFF2-40B4-BE49-F238E27FC236}">
                <a16:creationId xmlns:a16="http://schemas.microsoft.com/office/drawing/2014/main" id="{DBBA0420-00AE-4C9D-9421-C654167D6F66}"/>
              </a:ext>
            </a:extLst>
          </p:cNvPr>
          <p:cNvGrpSpPr/>
          <p:nvPr/>
        </p:nvGrpSpPr>
        <p:grpSpPr>
          <a:xfrm>
            <a:off x="2273259" y="2077964"/>
            <a:ext cx="7942160" cy="4334077"/>
            <a:chOff x="321723" y="1451600"/>
            <a:chExt cx="8519874" cy="4649339"/>
          </a:xfrm>
        </p:grpSpPr>
        <p:grpSp>
          <p:nvGrpSpPr>
            <p:cNvPr id="51" name="Group 50">
              <a:extLst>
                <a:ext uri="{FF2B5EF4-FFF2-40B4-BE49-F238E27FC236}">
                  <a16:creationId xmlns:a16="http://schemas.microsoft.com/office/drawing/2014/main" id="{87810F1D-291A-4C1A-BE9A-9ABCE3922507}"/>
                </a:ext>
              </a:extLst>
            </p:cNvPr>
            <p:cNvGrpSpPr/>
            <p:nvPr/>
          </p:nvGrpSpPr>
          <p:grpSpPr>
            <a:xfrm>
              <a:off x="465327" y="2515231"/>
              <a:ext cx="7699730" cy="2471371"/>
              <a:chOff x="751586" y="2271014"/>
              <a:chExt cx="6609396" cy="2121408"/>
            </a:xfrm>
          </p:grpSpPr>
          <p:sp>
            <p:nvSpPr>
              <p:cNvPr id="123" name="Hexagon 10">
                <a:extLst>
                  <a:ext uri="{FF2B5EF4-FFF2-40B4-BE49-F238E27FC236}">
                    <a16:creationId xmlns:a16="http://schemas.microsoft.com/office/drawing/2014/main" id="{4ED4AE5B-720C-45AB-AA9B-8BBC3938757E}"/>
                  </a:ext>
                </a:extLst>
              </p:cNvPr>
              <p:cNvSpPr/>
              <p:nvPr/>
            </p:nvSpPr>
            <p:spPr bwMode="gray">
              <a:xfrm rot="5400000">
                <a:off x="658336"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1"/>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4" name="Hexagon 10">
                <a:extLst>
                  <a:ext uri="{FF2B5EF4-FFF2-40B4-BE49-F238E27FC236}">
                    <a16:creationId xmlns:a16="http://schemas.microsoft.com/office/drawing/2014/main" id="{BCA4F1B8-2949-4C17-9741-D7FF5088B684}"/>
                  </a:ext>
                </a:extLst>
              </p:cNvPr>
              <p:cNvSpPr/>
              <p:nvPr/>
            </p:nvSpPr>
            <p:spPr bwMode="gray">
              <a:xfrm rot="5400000" flipH="1">
                <a:off x="2015648" y="3071400"/>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rgbClr val="00A3E0"/>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5" name="Hexagon 10">
                <a:extLst>
                  <a:ext uri="{FF2B5EF4-FFF2-40B4-BE49-F238E27FC236}">
                    <a16:creationId xmlns:a16="http://schemas.microsoft.com/office/drawing/2014/main" id="{C9331E50-927B-4389-99AF-19427034F54D}"/>
                  </a:ext>
                </a:extLst>
              </p:cNvPr>
              <p:cNvSpPr/>
              <p:nvPr/>
            </p:nvSpPr>
            <p:spPr bwMode="gray">
              <a:xfrm rot="5400000">
                <a:off x="3349148"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rgbClr val="009A44"/>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6" name="Hexagon 10">
                <a:extLst>
                  <a:ext uri="{FF2B5EF4-FFF2-40B4-BE49-F238E27FC236}">
                    <a16:creationId xmlns:a16="http://schemas.microsoft.com/office/drawing/2014/main" id="{89CAD43D-125B-470A-81BD-B874BA7EBC10}"/>
                  </a:ext>
                </a:extLst>
              </p:cNvPr>
              <p:cNvSpPr/>
              <p:nvPr/>
            </p:nvSpPr>
            <p:spPr bwMode="gray">
              <a:xfrm rot="5400000" flipH="1">
                <a:off x="4706460" y="3071400"/>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6">
                    <a:lumMod val="50000"/>
                  </a:schemeClr>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27" name="Hexagon 10">
                <a:extLst>
                  <a:ext uri="{FF2B5EF4-FFF2-40B4-BE49-F238E27FC236}">
                    <a16:creationId xmlns:a16="http://schemas.microsoft.com/office/drawing/2014/main" id="{A985C7DC-1271-40D4-8F26-D26D86212BF8}"/>
                  </a:ext>
                </a:extLst>
              </p:cNvPr>
              <p:cNvSpPr/>
              <p:nvPr/>
            </p:nvSpPr>
            <p:spPr bwMode="gray">
              <a:xfrm rot="5400000">
                <a:off x="6039960"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5"/>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sp>
          <p:nvSpPr>
            <p:cNvPr id="53" name="Hexagon 52">
              <a:extLst>
                <a:ext uri="{FF2B5EF4-FFF2-40B4-BE49-F238E27FC236}">
                  <a16:creationId xmlns:a16="http://schemas.microsoft.com/office/drawing/2014/main" id="{BAB72693-D087-4056-8E36-8053277E574E}"/>
                </a:ext>
              </a:extLst>
            </p:cNvPr>
            <p:cNvSpPr/>
            <p:nvPr/>
          </p:nvSpPr>
          <p:spPr bwMode="gray">
            <a:xfrm rot="16200000">
              <a:off x="479746" y="2745513"/>
              <a:ext cx="1390115" cy="1198375"/>
            </a:xfrm>
            <a:prstGeom prst="hexagon">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4" name="Hexagon 53">
              <a:extLst>
                <a:ext uri="{FF2B5EF4-FFF2-40B4-BE49-F238E27FC236}">
                  <a16:creationId xmlns:a16="http://schemas.microsoft.com/office/drawing/2014/main" id="{659B4A7D-0844-41F5-A419-0B334866B3EB}"/>
                </a:ext>
              </a:extLst>
            </p:cNvPr>
            <p:cNvSpPr/>
            <p:nvPr/>
          </p:nvSpPr>
          <p:spPr bwMode="gray">
            <a:xfrm rot="16200000">
              <a:off x="2066650" y="3563624"/>
              <a:ext cx="1390115" cy="1198375"/>
            </a:xfrm>
            <a:prstGeom prst="hexagon">
              <a:avLst/>
            </a:prstGeom>
            <a:solidFill>
              <a:schemeClr val="accent5">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5" name="Hexagon 54">
              <a:extLst>
                <a:ext uri="{FF2B5EF4-FFF2-40B4-BE49-F238E27FC236}">
                  <a16:creationId xmlns:a16="http://schemas.microsoft.com/office/drawing/2014/main" id="{39CD0D0D-52EE-43A0-B437-4A5DC53A2B2B}"/>
                </a:ext>
              </a:extLst>
            </p:cNvPr>
            <p:cNvSpPr/>
            <p:nvPr/>
          </p:nvSpPr>
          <p:spPr bwMode="gray">
            <a:xfrm rot="16200000">
              <a:off x="3620134" y="2739833"/>
              <a:ext cx="1390115" cy="1198375"/>
            </a:xfrm>
            <a:prstGeom prst="hexagon">
              <a:avLst/>
            </a:prstGeom>
            <a:solidFill>
              <a:srgbClr val="DDEFE8"/>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59" name="Hexagon 58">
              <a:extLst>
                <a:ext uri="{FF2B5EF4-FFF2-40B4-BE49-F238E27FC236}">
                  <a16:creationId xmlns:a16="http://schemas.microsoft.com/office/drawing/2014/main" id="{258E714D-32F8-4B67-8B12-C7AC0F5D8002}"/>
                </a:ext>
              </a:extLst>
            </p:cNvPr>
            <p:cNvSpPr/>
            <p:nvPr/>
          </p:nvSpPr>
          <p:spPr bwMode="gray">
            <a:xfrm rot="16200000">
              <a:off x="5201358" y="3563624"/>
              <a:ext cx="1390115" cy="1198375"/>
            </a:xfrm>
            <a:prstGeom prst="hexagon">
              <a:avLst/>
            </a:prstGeom>
            <a:solidFill>
              <a:schemeClr val="accent6">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1" name="Hexagon 60">
              <a:extLst>
                <a:ext uri="{FF2B5EF4-FFF2-40B4-BE49-F238E27FC236}">
                  <a16:creationId xmlns:a16="http://schemas.microsoft.com/office/drawing/2014/main" id="{B734B82A-0564-4D2F-A03F-719737AE7B1C}"/>
                </a:ext>
              </a:extLst>
            </p:cNvPr>
            <p:cNvSpPr/>
            <p:nvPr/>
          </p:nvSpPr>
          <p:spPr bwMode="gray">
            <a:xfrm rot="16200000">
              <a:off x="6754842" y="2739834"/>
              <a:ext cx="1390115" cy="1198375"/>
            </a:xfrm>
            <a:prstGeom prst="hexagon">
              <a:avLst/>
            </a:prstGeom>
            <a:solidFill>
              <a:srgbClr val="DDEFE8"/>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nvGrpSpPr>
            <p:cNvPr id="62" name="Group 61">
              <a:extLst>
                <a:ext uri="{FF2B5EF4-FFF2-40B4-BE49-F238E27FC236}">
                  <a16:creationId xmlns:a16="http://schemas.microsoft.com/office/drawing/2014/main" id="{861B5FD5-B463-4F96-9154-1A61ED15EDC1}"/>
                </a:ext>
              </a:extLst>
            </p:cNvPr>
            <p:cNvGrpSpPr/>
            <p:nvPr/>
          </p:nvGrpSpPr>
          <p:grpSpPr>
            <a:xfrm>
              <a:off x="1169125" y="1948070"/>
              <a:ext cx="6282218" cy="572840"/>
              <a:chOff x="1425933" y="1146206"/>
              <a:chExt cx="6282218" cy="1374704"/>
            </a:xfrm>
          </p:grpSpPr>
          <p:cxnSp>
            <p:nvCxnSpPr>
              <p:cNvPr id="120" name="Straight Connector 119">
                <a:extLst>
                  <a:ext uri="{FF2B5EF4-FFF2-40B4-BE49-F238E27FC236}">
                    <a16:creationId xmlns:a16="http://schemas.microsoft.com/office/drawing/2014/main" id="{C374A749-0585-4784-9822-B5042377F5C8}"/>
                  </a:ext>
                </a:extLst>
              </p:cNvPr>
              <p:cNvCxnSpPr>
                <a:cxnSpLocks/>
              </p:cNvCxnSpPr>
              <p:nvPr/>
            </p:nvCxnSpPr>
            <p:spPr>
              <a:xfrm flipH="1" flipV="1">
                <a:off x="1425933" y="1146206"/>
                <a:ext cx="688" cy="1374704"/>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56DC8ED-469A-4467-BCD6-19E8DE40CB24}"/>
                  </a:ext>
                </a:extLst>
              </p:cNvPr>
              <p:cNvCxnSpPr>
                <a:cxnSpLocks/>
              </p:cNvCxnSpPr>
              <p:nvPr/>
            </p:nvCxnSpPr>
            <p:spPr>
              <a:xfrm flipH="1" flipV="1">
                <a:off x="4566698" y="1146206"/>
                <a:ext cx="688" cy="1374704"/>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9C4A9E9-50FC-440D-9686-456AD566C60B}"/>
                  </a:ext>
                </a:extLst>
              </p:cNvPr>
              <p:cNvCxnSpPr>
                <a:cxnSpLocks/>
              </p:cNvCxnSpPr>
              <p:nvPr/>
            </p:nvCxnSpPr>
            <p:spPr>
              <a:xfrm flipH="1" flipV="1">
                <a:off x="7707463" y="1146206"/>
                <a:ext cx="688" cy="1374704"/>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0A33CC60-777A-4936-9273-7ED808709BB2}"/>
                </a:ext>
              </a:extLst>
            </p:cNvPr>
            <p:cNvGrpSpPr/>
            <p:nvPr/>
          </p:nvGrpSpPr>
          <p:grpSpPr>
            <a:xfrm>
              <a:off x="2756205" y="4992915"/>
              <a:ext cx="3130094" cy="488554"/>
              <a:chOff x="3013013" y="5005847"/>
              <a:chExt cx="3130094" cy="938942"/>
            </a:xfrm>
          </p:grpSpPr>
          <p:cxnSp>
            <p:nvCxnSpPr>
              <p:cNvPr id="118" name="Straight Connector 117">
                <a:extLst>
                  <a:ext uri="{FF2B5EF4-FFF2-40B4-BE49-F238E27FC236}">
                    <a16:creationId xmlns:a16="http://schemas.microsoft.com/office/drawing/2014/main" id="{28B0631A-F3BC-440A-8185-4EA0E157A934}"/>
                  </a:ext>
                </a:extLst>
              </p:cNvPr>
              <p:cNvCxnSpPr>
                <a:cxnSpLocks/>
              </p:cNvCxnSpPr>
              <p:nvPr/>
            </p:nvCxnSpPr>
            <p:spPr>
              <a:xfrm flipH="1">
                <a:off x="6142419" y="5005849"/>
                <a:ext cx="688" cy="938940"/>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4BBA98-AFEB-483B-8E94-326F615FABF7}"/>
                  </a:ext>
                </a:extLst>
              </p:cNvPr>
              <p:cNvCxnSpPr>
                <a:cxnSpLocks/>
              </p:cNvCxnSpPr>
              <p:nvPr/>
            </p:nvCxnSpPr>
            <p:spPr>
              <a:xfrm flipH="1">
                <a:off x="3013013" y="5005847"/>
                <a:ext cx="688" cy="938939"/>
              </a:xfrm>
              <a:prstGeom prst="line">
                <a:avLst/>
              </a:prstGeom>
              <a:ln>
                <a:solidFill>
                  <a:schemeClr val="tx2"/>
                </a:solidFill>
                <a:prstDash val="sysDot"/>
                <a:tailEnd type="diamond"/>
              </a:ln>
            </p:spPr>
            <p:style>
              <a:lnRef idx="1">
                <a:schemeClr val="accent1"/>
              </a:lnRef>
              <a:fillRef idx="0">
                <a:schemeClr val="accent1"/>
              </a:fillRef>
              <a:effectRef idx="0">
                <a:schemeClr val="accent1"/>
              </a:effectRef>
              <a:fontRef idx="minor">
                <a:schemeClr val="tx1"/>
              </a:fontRef>
            </p:style>
          </p:cxnSp>
        </p:grpSp>
        <p:sp>
          <p:nvSpPr>
            <p:cNvPr id="76" name="Rectangle 75">
              <a:extLst>
                <a:ext uri="{FF2B5EF4-FFF2-40B4-BE49-F238E27FC236}">
                  <a16:creationId xmlns:a16="http://schemas.microsoft.com/office/drawing/2014/main" id="{55FA6DEC-11A3-4D91-8455-BFE252B719EF}"/>
                </a:ext>
              </a:extLst>
            </p:cNvPr>
            <p:cNvSpPr/>
            <p:nvPr/>
          </p:nvSpPr>
          <p:spPr>
            <a:xfrm>
              <a:off x="321723" y="1451600"/>
              <a:ext cx="1706162" cy="330165"/>
            </a:xfrm>
            <a:prstGeom prst="rect">
              <a:avLst/>
            </a:prstGeom>
          </p:spPr>
          <p:txBody>
            <a:bodyPr wrap="square">
              <a:spAutoFit/>
            </a:bodyPr>
            <a:lstStyle/>
            <a:p>
              <a:pPr lvl="0" algn="ctr"/>
              <a:r>
                <a:rPr lang="en-US" sz="1400" dirty="0" smtClean="0">
                  <a:solidFill>
                    <a:prstClr val="black"/>
                  </a:solidFill>
                </a:rPr>
                <a:t>Plan de </a:t>
              </a:r>
              <a:r>
                <a:rPr lang="en-US" sz="1400" dirty="0" err="1" smtClean="0">
                  <a:solidFill>
                    <a:prstClr val="black"/>
                  </a:solidFill>
                </a:rPr>
                <a:t>Cuentas</a:t>
              </a:r>
              <a:endParaRPr lang="en-US" sz="1400" dirty="0">
                <a:solidFill>
                  <a:prstClr val="black"/>
                </a:solidFill>
              </a:endParaRPr>
            </a:p>
          </p:txBody>
        </p:sp>
        <p:sp>
          <p:nvSpPr>
            <p:cNvPr id="77" name="Rectangle 76">
              <a:extLst>
                <a:ext uri="{FF2B5EF4-FFF2-40B4-BE49-F238E27FC236}">
                  <a16:creationId xmlns:a16="http://schemas.microsoft.com/office/drawing/2014/main" id="{4852D554-FF31-4EE7-8223-88927D8D9303}"/>
                </a:ext>
              </a:extLst>
            </p:cNvPr>
            <p:cNvSpPr/>
            <p:nvPr/>
          </p:nvSpPr>
          <p:spPr>
            <a:xfrm>
              <a:off x="3600035" y="1451600"/>
              <a:ext cx="1430316" cy="330165"/>
            </a:xfrm>
            <a:prstGeom prst="rect">
              <a:avLst/>
            </a:prstGeom>
          </p:spPr>
          <p:txBody>
            <a:bodyPr wrap="square">
              <a:spAutoFit/>
            </a:bodyPr>
            <a:lstStyle/>
            <a:p>
              <a:pPr lvl="0" algn="ctr"/>
              <a:r>
                <a:rPr lang="en-US" sz="1400" dirty="0" err="1" smtClean="0">
                  <a:solidFill>
                    <a:prstClr val="black"/>
                  </a:solidFill>
                </a:rPr>
                <a:t>Asiento</a:t>
              </a:r>
              <a:endParaRPr kumimoji="0" lang="en-US" sz="14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78" name="Rectangle 77">
              <a:extLst>
                <a:ext uri="{FF2B5EF4-FFF2-40B4-BE49-F238E27FC236}">
                  <a16:creationId xmlns:a16="http://schemas.microsoft.com/office/drawing/2014/main" id="{60AD9F76-90C2-4D17-B9ED-D031D7BD523A}"/>
                </a:ext>
              </a:extLst>
            </p:cNvPr>
            <p:cNvSpPr/>
            <p:nvPr/>
          </p:nvSpPr>
          <p:spPr>
            <a:xfrm>
              <a:off x="6093806" y="1451600"/>
              <a:ext cx="2747791" cy="330165"/>
            </a:xfrm>
            <a:prstGeom prst="rect">
              <a:avLst/>
            </a:prstGeom>
          </p:spPr>
          <p:txBody>
            <a:bodyPr wrap="square">
              <a:spAutoFit/>
            </a:bodyPr>
            <a:lstStyle/>
            <a:p>
              <a:pPr lvl="0" algn="ctr"/>
              <a:r>
                <a:rPr lang="en-US" sz="1400" dirty="0" err="1" smtClean="0">
                  <a:solidFill>
                    <a:prstClr val="black"/>
                  </a:solidFill>
                </a:rPr>
                <a:t>Diferencia</a:t>
              </a:r>
              <a:r>
                <a:rPr lang="en-US" sz="1400" dirty="0" smtClean="0">
                  <a:solidFill>
                    <a:prstClr val="black"/>
                  </a:solidFill>
                </a:rPr>
                <a:t> de </a:t>
              </a:r>
              <a:r>
                <a:rPr lang="en-US" sz="1400" dirty="0" err="1" smtClean="0">
                  <a:solidFill>
                    <a:prstClr val="black"/>
                  </a:solidFill>
                </a:rPr>
                <a:t>conversión</a:t>
              </a:r>
              <a:endParaRPr lang="en-US" sz="1400" dirty="0">
                <a:solidFill>
                  <a:prstClr val="black"/>
                </a:solidFill>
              </a:endParaRPr>
            </a:p>
          </p:txBody>
        </p:sp>
        <p:sp>
          <p:nvSpPr>
            <p:cNvPr id="79" name="Rectangle 78">
              <a:extLst>
                <a:ext uri="{FF2B5EF4-FFF2-40B4-BE49-F238E27FC236}">
                  <a16:creationId xmlns:a16="http://schemas.microsoft.com/office/drawing/2014/main" id="{FE1E89D1-DA33-49E3-B1CB-3566838BF3E7}"/>
                </a:ext>
              </a:extLst>
            </p:cNvPr>
            <p:cNvSpPr/>
            <p:nvPr/>
          </p:nvSpPr>
          <p:spPr>
            <a:xfrm>
              <a:off x="1895642" y="5539660"/>
              <a:ext cx="1706162" cy="561279"/>
            </a:xfrm>
            <a:prstGeom prst="rect">
              <a:avLst/>
            </a:prstGeom>
          </p:spPr>
          <p:txBody>
            <a:bodyPr wrap="square">
              <a:spAutoFit/>
            </a:bodyPr>
            <a:lstStyle/>
            <a:p>
              <a:pPr lvl="0" algn="ctr"/>
              <a:r>
                <a:rPr lang="en-US" sz="1400" dirty="0" err="1" smtClean="0">
                  <a:solidFill>
                    <a:prstClr val="black"/>
                  </a:solidFill>
                </a:rPr>
                <a:t>Tratar</a:t>
              </a:r>
              <a:r>
                <a:rPr lang="en-US" sz="1400" dirty="0" smtClean="0">
                  <a:solidFill>
                    <a:prstClr val="black"/>
                  </a:solidFill>
                </a:rPr>
                <a:t> plan de </a:t>
              </a:r>
              <a:r>
                <a:rPr lang="en-US" sz="1400" dirty="0" err="1" smtClean="0">
                  <a:solidFill>
                    <a:prstClr val="black"/>
                  </a:solidFill>
                </a:rPr>
                <a:t>cuentas</a:t>
              </a:r>
              <a:endParaRPr lang="en-US" sz="1400" dirty="0">
                <a:solidFill>
                  <a:prstClr val="black"/>
                </a:solidFill>
              </a:endParaRPr>
            </a:p>
          </p:txBody>
        </p:sp>
        <p:sp>
          <p:nvSpPr>
            <p:cNvPr id="80" name="Rectangle 79">
              <a:extLst>
                <a:ext uri="{FF2B5EF4-FFF2-40B4-BE49-F238E27FC236}">
                  <a16:creationId xmlns:a16="http://schemas.microsoft.com/office/drawing/2014/main" id="{903748DA-D9F3-4F2A-9F36-86DD6DC39FBE}"/>
                </a:ext>
              </a:extLst>
            </p:cNvPr>
            <p:cNvSpPr/>
            <p:nvPr/>
          </p:nvSpPr>
          <p:spPr>
            <a:xfrm>
              <a:off x="4527338" y="5539660"/>
              <a:ext cx="2747791" cy="330165"/>
            </a:xfrm>
            <a:prstGeom prst="rect">
              <a:avLst/>
            </a:prstGeom>
          </p:spPr>
          <p:txBody>
            <a:bodyPr wrap="square">
              <a:spAutoFit/>
            </a:bodyPr>
            <a:lstStyle/>
            <a:p>
              <a:pPr lvl="0" algn="ctr"/>
              <a:r>
                <a:rPr lang="en-US" sz="1400" dirty="0" err="1" smtClean="0">
                  <a:solidFill>
                    <a:prstClr val="black"/>
                  </a:solidFill>
                </a:rPr>
                <a:t>Diferencias</a:t>
              </a:r>
              <a:r>
                <a:rPr lang="en-US" sz="1400" dirty="0" smtClean="0">
                  <a:solidFill>
                    <a:prstClr val="black"/>
                  </a:solidFill>
                </a:rPr>
                <a:t> de </a:t>
              </a:r>
              <a:r>
                <a:rPr lang="en-US" sz="1400" dirty="0" err="1" smtClean="0">
                  <a:solidFill>
                    <a:prstClr val="black"/>
                  </a:solidFill>
                </a:rPr>
                <a:t>tipo</a:t>
              </a:r>
              <a:r>
                <a:rPr lang="en-US" sz="1400" dirty="0" smtClean="0">
                  <a:solidFill>
                    <a:prstClr val="black"/>
                  </a:solidFill>
                </a:rPr>
                <a:t> de </a:t>
              </a:r>
              <a:r>
                <a:rPr lang="en-US" sz="1400" dirty="0" err="1" smtClean="0">
                  <a:solidFill>
                    <a:prstClr val="black"/>
                  </a:solidFill>
                </a:rPr>
                <a:t>cambio</a:t>
              </a:r>
              <a:endParaRPr lang="en-US" sz="1400" dirty="0">
                <a:solidFill>
                  <a:prstClr val="black"/>
                </a:solidFill>
              </a:endParaRPr>
            </a:p>
          </p:txBody>
        </p:sp>
        <p:sp>
          <p:nvSpPr>
            <p:cNvPr id="89" name="Hexagon 58">
              <a:extLst>
                <a:ext uri="{FF2B5EF4-FFF2-40B4-BE49-F238E27FC236}">
                  <a16:creationId xmlns:a16="http://schemas.microsoft.com/office/drawing/2014/main" id="{4756334F-4805-44ED-AAC1-318B70ABA3FE}"/>
                </a:ext>
              </a:extLst>
            </p:cNvPr>
            <p:cNvSpPr/>
            <p:nvPr/>
          </p:nvSpPr>
          <p:spPr bwMode="gray">
            <a:xfrm rot="16200000">
              <a:off x="999230" y="343577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97" name="Hexagon 58">
              <a:extLst>
                <a:ext uri="{FF2B5EF4-FFF2-40B4-BE49-F238E27FC236}">
                  <a16:creationId xmlns:a16="http://schemas.microsoft.com/office/drawing/2014/main" id="{B98B866F-1A2F-4DC8-81FB-CAFAA2A20A39}"/>
                </a:ext>
              </a:extLst>
            </p:cNvPr>
            <p:cNvSpPr/>
            <p:nvPr/>
          </p:nvSpPr>
          <p:spPr bwMode="gray">
            <a:xfrm rot="16200000">
              <a:off x="4128183" y="343009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99" name="Hexagon 58">
              <a:extLst>
                <a:ext uri="{FF2B5EF4-FFF2-40B4-BE49-F238E27FC236}">
                  <a16:creationId xmlns:a16="http://schemas.microsoft.com/office/drawing/2014/main" id="{F7BB3D0F-EF3F-44E4-84DD-6C6BC9FDFC52}"/>
                </a:ext>
              </a:extLst>
            </p:cNvPr>
            <p:cNvSpPr/>
            <p:nvPr/>
          </p:nvSpPr>
          <p:spPr bwMode="gray">
            <a:xfrm rot="16200000">
              <a:off x="7257136" y="342441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12" name="Hexagon 58">
              <a:extLst>
                <a:ext uri="{FF2B5EF4-FFF2-40B4-BE49-F238E27FC236}">
                  <a16:creationId xmlns:a16="http://schemas.microsoft.com/office/drawing/2014/main" id="{26882EF8-F3B4-4994-8E70-C264A35792B3}"/>
                </a:ext>
              </a:extLst>
            </p:cNvPr>
            <p:cNvSpPr/>
            <p:nvPr/>
          </p:nvSpPr>
          <p:spPr bwMode="gray">
            <a:xfrm rot="5400000" flipV="1">
              <a:off x="5690081" y="2597353"/>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113" name="Hexagon 58">
              <a:extLst>
                <a:ext uri="{FF2B5EF4-FFF2-40B4-BE49-F238E27FC236}">
                  <a16:creationId xmlns:a16="http://schemas.microsoft.com/office/drawing/2014/main" id="{E0DEA7E1-4E4D-421C-BF7B-732260EA2527}"/>
                </a:ext>
              </a:extLst>
            </p:cNvPr>
            <p:cNvSpPr/>
            <p:nvPr/>
          </p:nvSpPr>
          <p:spPr bwMode="gray">
            <a:xfrm rot="5400000" flipV="1">
              <a:off x="2577792" y="2614003"/>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grpSp>
        <p:nvGrpSpPr>
          <p:cNvPr id="131" name="Group 763">
            <a:extLst>
              <a:ext uri="{FF2B5EF4-FFF2-40B4-BE49-F238E27FC236}">
                <a16:creationId xmlns:a16="http://schemas.microsoft.com/office/drawing/2014/main" id="{95386278-AF72-4A50-A4F0-134E82B7D5E9}"/>
              </a:ext>
            </a:extLst>
          </p:cNvPr>
          <p:cNvGrpSpPr>
            <a:grpSpLocks noChangeAspect="1"/>
          </p:cNvGrpSpPr>
          <p:nvPr/>
        </p:nvGrpSpPr>
        <p:grpSpPr bwMode="auto">
          <a:xfrm>
            <a:off x="8544497" y="3450610"/>
            <a:ext cx="747285" cy="745094"/>
            <a:chOff x="3203" y="3365"/>
            <a:chExt cx="341" cy="340"/>
          </a:xfrm>
          <a:solidFill>
            <a:schemeClr val="accent3"/>
          </a:solidFill>
        </p:grpSpPr>
        <p:sp>
          <p:nvSpPr>
            <p:cNvPr id="132" name="Freeform 764">
              <a:extLst>
                <a:ext uri="{FF2B5EF4-FFF2-40B4-BE49-F238E27FC236}">
                  <a16:creationId xmlns:a16="http://schemas.microsoft.com/office/drawing/2014/main" id="{06BEE1BC-6553-4958-9BD9-613DE3EE8098}"/>
                </a:ext>
              </a:extLst>
            </p:cNvPr>
            <p:cNvSpPr>
              <a:spLocks noEditPoints="1"/>
            </p:cNvSpPr>
            <p:nvPr/>
          </p:nvSpPr>
          <p:spPr bwMode="auto">
            <a:xfrm>
              <a:off x="3295" y="3429"/>
              <a:ext cx="156" cy="212"/>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3" name="Freeform 765">
              <a:extLst>
                <a:ext uri="{FF2B5EF4-FFF2-40B4-BE49-F238E27FC236}">
                  <a16:creationId xmlns:a16="http://schemas.microsoft.com/office/drawing/2014/main" id="{FA1748CA-8F1A-49A4-A362-193AF4027568}"/>
                </a:ext>
              </a:extLst>
            </p:cNvPr>
            <p:cNvSpPr>
              <a:spLocks noEditPoints="1"/>
            </p:cNvSpPr>
            <p:nvPr/>
          </p:nvSpPr>
          <p:spPr bwMode="auto">
            <a:xfrm>
              <a:off x="3203" y="3365"/>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34" name="Group 781">
            <a:extLst>
              <a:ext uri="{FF2B5EF4-FFF2-40B4-BE49-F238E27FC236}">
                <a16:creationId xmlns:a16="http://schemas.microsoft.com/office/drawing/2014/main" id="{3594053E-FE54-4E76-95A6-7F1690E6A309}"/>
              </a:ext>
            </a:extLst>
          </p:cNvPr>
          <p:cNvGrpSpPr>
            <a:grpSpLocks noChangeAspect="1"/>
          </p:cNvGrpSpPr>
          <p:nvPr/>
        </p:nvGrpSpPr>
        <p:grpSpPr bwMode="auto">
          <a:xfrm>
            <a:off x="5618326" y="3437559"/>
            <a:ext cx="744383" cy="744383"/>
            <a:chOff x="7332" y="2771"/>
            <a:chExt cx="340" cy="340"/>
          </a:xfrm>
          <a:solidFill>
            <a:schemeClr val="accent1"/>
          </a:solidFill>
        </p:grpSpPr>
        <p:sp>
          <p:nvSpPr>
            <p:cNvPr id="135" name="Freeform 782">
              <a:extLst>
                <a:ext uri="{FF2B5EF4-FFF2-40B4-BE49-F238E27FC236}">
                  <a16:creationId xmlns:a16="http://schemas.microsoft.com/office/drawing/2014/main" id="{C6F2118B-E092-4FB3-AF91-8E8BC17E7D81}"/>
                </a:ext>
              </a:extLst>
            </p:cNvPr>
            <p:cNvSpPr>
              <a:spLocks noEditPoints="1"/>
            </p:cNvSpPr>
            <p:nvPr/>
          </p:nvSpPr>
          <p:spPr bwMode="auto">
            <a:xfrm>
              <a:off x="7332" y="27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6" name="Freeform 783">
              <a:extLst>
                <a:ext uri="{FF2B5EF4-FFF2-40B4-BE49-F238E27FC236}">
                  <a16:creationId xmlns:a16="http://schemas.microsoft.com/office/drawing/2014/main" id="{465B2255-A02F-4B1A-89FF-EB3FC8FFA390}"/>
                </a:ext>
              </a:extLst>
            </p:cNvPr>
            <p:cNvSpPr>
              <a:spLocks noEditPoints="1"/>
            </p:cNvSpPr>
            <p:nvPr/>
          </p:nvSpPr>
          <p:spPr bwMode="auto">
            <a:xfrm>
              <a:off x="7436" y="2835"/>
              <a:ext cx="144" cy="212"/>
            </a:xfrm>
            <a:custGeom>
              <a:avLst/>
              <a:gdLst>
                <a:gd name="T0" fmla="*/ 216 w 216"/>
                <a:gd name="T1" fmla="*/ 277 h 320"/>
                <a:gd name="T2" fmla="*/ 195 w 216"/>
                <a:gd name="T3" fmla="*/ 277 h 320"/>
                <a:gd name="T4" fmla="*/ 184 w 216"/>
                <a:gd name="T5" fmla="*/ 245 h 320"/>
                <a:gd name="T6" fmla="*/ 173 w 216"/>
                <a:gd name="T7" fmla="*/ 266 h 320"/>
                <a:gd name="T8" fmla="*/ 152 w 216"/>
                <a:gd name="T9" fmla="*/ 266 h 320"/>
                <a:gd name="T10" fmla="*/ 141 w 216"/>
                <a:gd name="T11" fmla="*/ 224 h 320"/>
                <a:gd name="T12" fmla="*/ 131 w 216"/>
                <a:gd name="T13" fmla="*/ 266 h 320"/>
                <a:gd name="T14" fmla="*/ 109 w 216"/>
                <a:gd name="T15" fmla="*/ 266 h 320"/>
                <a:gd name="T16" fmla="*/ 99 w 216"/>
                <a:gd name="T17" fmla="*/ 160 h 320"/>
                <a:gd name="T18" fmla="*/ 88 w 216"/>
                <a:gd name="T19" fmla="*/ 298 h 320"/>
                <a:gd name="T20" fmla="*/ 82 w 216"/>
                <a:gd name="T21" fmla="*/ 312 h 320"/>
                <a:gd name="T22" fmla="*/ 53 w 216"/>
                <a:gd name="T23" fmla="*/ 275 h 320"/>
                <a:gd name="T24" fmla="*/ 31 w 216"/>
                <a:gd name="T25" fmla="*/ 256 h 320"/>
                <a:gd name="T26" fmla="*/ 25 w 216"/>
                <a:gd name="T27" fmla="*/ 260 h 320"/>
                <a:gd name="T28" fmla="*/ 32 w 216"/>
                <a:gd name="T29" fmla="*/ 284 h 320"/>
                <a:gd name="T30" fmla="*/ 36 w 216"/>
                <a:gd name="T31" fmla="*/ 319 h 320"/>
                <a:gd name="T32" fmla="*/ 22 w 216"/>
                <a:gd name="T33" fmla="*/ 314 h 320"/>
                <a:gd name="T34" fmla="*/ 5 w 216"/>
                <a:gd name="T35" fmla="*/ 252 h 320"/>
                <a:gd name="T36" fmla="*/ 49 w 216"/>
                <a:gd name="T37" fmla="*/ 239 h 320"/>
                <a:gd name="T38" fmla="*/ 67 w 216"/>
                <a:gd name="T39" fmla="*/ 170 h 320"/>
                <a:gd name="T40" fmla="*/ 131 w 216"/>
                <a:gd name="T41" fmla="*/ 170 h 320"/>
                <a:gd name="T42" fmla="*/ 141 w 216"/>
                <a:gd name="T43" fmla="*/ 202 h 320"/>
                <a:gd name="T44" fmla="*/ 184 w 216"/>
                <a:gd name="T45" fmla="*/ 224 h 320"/>
                <a:gd name="T46" fmla="*/ 24 w 216"/>
                <a:gd name="T47" fmla="*/ 42 h 320"/>
                <a:gd name="T48" fmla="*/ 24 w 216"/>
                <a:gd name="T49" fmla="*/ 0 h 320"/>
                <a:gd name="T50" fmla="*/ 24 w 216"/>
                <a:gd name="T51" fmla="*/ 42 h 320"/>
                <a:gd name="T52" fmla="*/ 120 w 216"/>
                <a:gd name="T53" fmla="*/ 21 h 320"/>
                <a:gd name="T54" fmla="*/ 78 w 216"/>
                <a:gd name="T55" fmla="*/ 21 h 320"/>
                <a:gd name="T56" fmla="*/ 173 w 216"/>
                <a:gd name="T57" fmla="*/ 42 h 320"/>
                <a:gd name="T58" fmla="*/ 173 w 216"/>
                <a:gd name="T59" fmla="*/ 0 h 320"/>
                <a:gd name="T60" fmla="*/ 173 w 216"/>
                <a:gd name="T61" fmla="*/ 42 h 320"/>
                <a:gd name="T62" fmla="*/ 45 w 216"/>
                <a:gd name="T63" fmla="*/ 96 h 320"/>
                <a:gd name="T64" fmla="*/ 3 w 216"/>
                <a:gd name="T65" fmla="*/ 96 h 320"/>
                <a:gd name="T66" fmla="*/ 24 w 216"/>
                <a:gd name="T67" fmla="*/ 191 h 320"/>
                <a:gd name="T68" fmla="*/ 24 w 216"/>
                <a:gd name="T69" fmla="*/ 149 h 320"/>
                <a:gd name="T70" fmla="*/ 24 w 216"/>
                <a:gd name="T71" fmla="*/ 191 h 320"/>
                <a:gd name="T72" fmla="*/ 120 w 216"/>
                <a:gd name="T73" fmla="*/ 96 h 320"/>
                <a:gd name="T74" fmla="*/ 78 w 216"/>
                <a:gd name="T75" fmla="*/ 96 h 320"/>
                <a:gd name="T76" fmla="*/ 173 w 216"/>
                <a:gd name="T77" fmla="*/ 117 h 320"/>
                <a:gd name="T78" fmla="*/ 173 w 216"/>
                <a:gd name="T79" fmla="*/ 75 h 320"/>
                <a:gd name="T80" fmla="*/ 173 w 216"/>
                <a:gd name="T81" fmla="*/ 117 h 320"/>
                <a:gd name="T82" fmla="*/ 194 w 216"/>
                <a:gd name="T83" fmla="*/ 170 h 320"/>
                <a:gd name="T84" fmla="*/ 152 w 216"/>
                <a:gd name="T85" fmla="*/ 17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320">
                  <a:moveTo>
                    <a:pt x="216" y="256"/>
                  </a:moveTo>
                  <a:cubicBezTo>
                    <a:pt x="216" y="277"/>
                    <a:pt x="216" y="277"/>
                    <a:pt x="216" y="277"/>
                  </a:cubicBezTo>
                  <a:cubicBezTo>
                    <a:pt x="216" y="283"/>
                    <a:pt x="211" y="288"/>
                    <a:pt x="205" y="288"/>
                  </a:cubicBezTo>
                  <a:cubicBezTo>
                    <a:pt x="199" y="288"/>
                    <a:pt x="195" y="283"/>
                    <a:pt x="195" y="277"/>
                  </a:cubicBezTo>
                  <a:cubicBezTo>
                    <a:pt x="195" y="256"/>
                    <a:pt x="195" y="256"/>
                    <a:pt x="195" y="256"/>
                  </a:cubicBezTo>
                  <a:cubicBezTo>
                    <a:pt x="195" y="250"/>
                    <a:pt x="190" y="245"/>
                    <a:pt x="184" y="245"/>
                  </a:cubicBezTo>
                  <a:cubicBezTo>
                    <a:pt x="178" y="245"/>
                    <a:pt x="173" y="250"/>
                    <a:pt x="173" y="256"/>
                  </a:cubicBezTo>
                  <a:cubicBezTo>
                    <a:pt x="173" y="266"/>
                    <a:pt x="173" y="266"/>
                    <a:pt x="173" y="266"/>
                  </a:cubicBezTo>
                  <a:cubicBezTo>
                    <a:pt x="173" y="272"/>
                    <a:pt x="169" y="277"/>
                    <a:pt x="163" y="277"/>
                  </a:cubicBezTo>
                  <a:cubicBezTo>
                    <a:pt x="157" y="277"/>
                    <a:pt x="152" y="272"/>
                    <a:pt x="152" y="266"/>
                  </a:cubicBezTo>
                  <a:cubicBezTo>
                    <a:pt x="152" y="234"/>
                    <a:pt x="152" y="234"/>
                    <a:pt x="152" y="234"/>
                  </a:cubicBezTo>
                  <a:cubicBezTo>
                    <a:pt x="152" y="228"/>
                    <a:pt x="147" y="224"/>
                    <a:pt x="141" y="224"/>
                  </a:cubicBezTo>
                  <a:cubicBezTo>
                    <a:pt x="135" y="224"/>
                    <a:pt x="131" y="228"/>
                    <a:pt x="131" y="234"/>
                  </a:cubicBezTo>
                  <a:cubicBezTo>
                    <a:pt x="131" y="266"/>
                    <a:pt x="131" y="266"/>
                    <a:pt x="131" y="266"/>
                  </a:cubicBezTo>
                  <a:cubicBezTo>
                    <a:pt x="131" y="272"/>
                    <a:pt x="126" y="277"/>
                    <a:pt x="120" y="277"/>
                  </a:cubicBezTo>
                  <a:cubicBezTo>
                    <a:pt x="114" y="277"/>
                    <a:pt x="109" y="272"/>
                    <a:pt x="109" y="266"/>
                  </a:cubicBezTo>
                  <a:cubicBezTo>
                    <a:pt x="109" y="170"/>
                    <a:pt x="109" y="170"/>
                    <a:pt x="109" y="170"/>
                  </a:cubicBezTo>
                  <a:cubicBezTo>
                    <a:pt x="109" y="164"/>
                    <a:pt x="105" y="160"/>
                    <a:pt x="99" y="160"/>
                  </a:cubicBezTo>
                  <a:cubicBezTo>
                    <a:pt x="93" y="160"/>
                    <a:pt x="88" y="164"/>
                    <a:pt x="88" y="170"/>
                  </a:cubicBezTo>
                  <a:cubicBezTo>
                    <a:pt x="88" y="298"/>
                    <a:pt x="88" y="298"/>
                    <a:pt x="88" y="298"/>
                  </a:cubicBezTo>
                  <a:cubicBezTo>
                    <a:pt x="88" y="299"/>
                    <a:pt x="88" y="299"/>
                    <a:pt x="88" y="300"/>
                  </a:cubicBezTo>
                  <a:cubicBezTo>
                    <a:pt x="89" y="305"/>
                    <a:pt x="87" y="310"/>
                    <a:pt x="82" y="312"/>
                  </a:cubicBezTo>
                  <a:cubicBezTo>
                    <a:pt x="77" y="314"/>
                    <a:pt x="70" y="312"/>
                    <a:pt x="68" y="307"/>
                  </a:cubicBezTo>
                  <a:cubicBezTo>
                    <a:pt x="53" y="275"/>
                    <a:pt x="53" y="275"/>
                    <a:pt x="53" y="275"/>
                  </a:cubicBezTo>
                  <a:cubicBezTo>
                    <a:pt x="50" y="269"/>
                    <a:pt x="46" y="262"/>
                    <a:pt x="38" y="258"/>
                  </a:cubicBezTo>
                  <a:cubicBezTo>
                    <a:pt x="36" y="257"/>
                    <a:pt x="33" y="255"/>
                    <a:pt x="31" y="256"/>
                  </a:cubicBezTo>
                  <a:cubicBezTo>
                    <a:pt x="31" y="256"/>
                    <a:pt x="30" y="256"/>
                    <a:pt x="29" y="257"/>
                  </a:cubicBezTo>
                  <a:cubicBezTo>
                    <a:pt x="26" y="257"/>
                    <a:pt x="25" y="259"/>
                    <a:pt x="25" y="260"/>
                  </a:cubicBezTo>
                  <a:cubicBezTo>
                    <a:pt x="23" y="264"/>
                    <a:pt x="24" y="272"/>
                    <a:pt x="31" y="283"/>
                  </a:cubicBezTo>
                  <a:cubicBezTo>
                    <a:pt x="31" y="283"/>
                    <a:pt x="32" y="283"/>
                    <a:pt x="32" y="284"/>
                  </a:cubicBezTo>
                  <a:cubicBezTo>
                    <a:pt x="41" y="305"/>
                    <a:pt x="41" y="305"/>
                    <a:pt x="41" y="305"/>
                  </a:cubicBezTo>
                  <a:cubicBezTo>
                    <a:pt x="44" y="310"/>
                    <a:pt x="42" y="316"/>
                    <a:pt x="36" y="319"/>
                  </a:cubicBezTo>
                  <a:cubicBezTo>
                    <a:pt x="35" y="319"/>
                    <a:pt x="33" y="320"/>
                    <a:pt x="32" y="320"/>
                  </a:cubicBezTo>
                  <a:cubicBezTo>
                    <a:pt x="28" y="320"/>
                    <a:pt x="24" y="317"/>
                    <a:pt x="22" y="314"/>
                  </a:cubicBezTo>
                  <a:cubicBezTo>
                    <a:pt x="13" y="293"/>
                    <a:pt x="13" y="293"/>
                    <a:pt x="13" y="293"/>
                  </a:cubicBezTo>
                  <a:cubicBezTo>
                    <a:pt x="3" y="278"/>
                    <a:pt x="0" y="263"/>
                    <a:pt x="5" y="252"/>
                  </a:cubicBezTo>
                  <a:cubicBezTo>
                    <a:pt x="8" y="244"/>
                    <a:pt x="15" y="238"/>
                    <a:pt x="23" y="236"/>
                  </a:cubicBezTo>
                  <a:cubicBezTo>
                    <a:pt x="31" y="233"/>
                    <a:pt x="40" y="234"/>
                    <a:pt x="49" y="239"/>
                  </a:cubicBezTo>
                  <a:cubicBezTo>
                    <a:pt x="56" y="243"/>
                    <a:pt x="61" y="249"/>
                    <a:pt x="67" y="256"/>
                  </a:cubicBezTo>
                  <a:cubicBezTo>
                    <a:pt x="67" y="170"/>
                    <a:pt x="67" y="170"/>
                    <a:pt x="67" y="170"/>
                  </a:cubicBezTo>
                  <a:cubicBezTo>
                    <a:pt x="67" y="153"/>
                    <a:pt x="81" y="138"/>
                    <a:pt x="99" y="138"/>
                  </a:cubicBezTo>
                  <a:cubicBezTo>
                    <a:pt x="116" y="138"/>
                    <a:pt x="131" y="153"/>
                    <a:pt x="131" y="170"/>
                  </a:cubicBezTo>
                  <a:cubicBezTo>
                    <a:pt x="131" y="204"/>
                    <a:pt x="131" y="204"/>
                    <a:pt x="131" y="204"/>
                  </a:cubicBezTo>
                  <a:cubicBezTo>
                    <a:pt x="135" y="203"/>
                    <a:pt x="138" y="202"/>
                    <a:pt x="141" y="202"/>
                  </a:cubicBezTo>
                  <a:cubicBezTo>
                    <a:pt x="156" y="202"/>
                    <a:pt x="168" y="212"/>
                    <a:pt x="172" y="226"/>
                  </a:cubicBezTo>
                  <a:cubicBezTo>
                    <a:pt x="176" y="225"/>
                    <a:pt x="180" y="224"/>
                    <a:pt x="184" y="224"/>
                  </a:cubicBezTo>
                  <a:cubicBezTo>
                    <a:pt x="202" y="224"/>
                    <a:pt x="216" y="238"/>
                    <a:pt x="216" y="256"/>
                  </a:cubicBezTo>
                  <a:close/>
                  <a:moveTo>
                    <a:pt x="24" y="42"/>
                  </a:moveTo>
                  <a:cubicBezTo>
                    <a:pt x="36" y="42"/>
                    <a:pt x="45" y="33"/>
                    <a:pt x="45" y="21"/>
                  </a:cubicBezTo>
                  <a:cubicBezTo>
                    <a:pt x="45" y="9"/>
                    <a:pt x="36" y="0"/>
                    <a:pt x="24" y="0"/>
                  </a:cubicBezTo>
                  <a:cubicBezTo>
                    <a:pt x="12" y="0"/>
                    <a:pt x="3" y="9"/>
                    <a:pt x="3" y="21"/>
                  </a:cubicBezTo>
                  <a:cubicBezTo>
                    <a:pt x="3" y="33"/>
                    <a:pt x="12" y="42"/>
                    <a:pt x="24" y="42"/>
                  </a:cubicBezTo>
                  <a:close/>
                  <a:moveTo>
                    <a:pt x="99" y="42"/>
                  </a:moveTo>
                  <a:cubicBezTo>
                    <a:pt x="110" y="42"/>
                    <a:pt x="120" y="33"/>
                    <a:pt x="120" y="21"/>
                  </a:cubicBezTo>
                  <a:cubicBezTo>
                    <a:pt x="120" y="9"/>
                    <a:pt x="110" y="0"/>
                    <a:pt x="99" y="0"/>
                  </a:cubicBezTo>
                  <a:cubicBezTo>
                    <a:pt x="87" y="0"/>
                    <a:pt x="78" y="9"/>
                    <a:pt x="78" y="21"/>
                  </a:cubicBezTo>
                  <a:cubicBezTo>
                    <a:pt x="78" y="33"/>
                    <a:pt x="87" y="42"/>
                    <a:pt x="99" y="42"/>
                  </a:cubicBezTo>
                  <a:close/>
                  <a:moveTo>
                    <a:pt x="173" y="42"/>
                  </a:moveTo>
                  <a:cubicBezTo>
                    <a:pt x="185" y="42"/>
                    <a:pt x="194" y="33"/>
                    <a:pt x="194" y="21"/>
                  </a:cubicBezTo>
                  <a:cubicBezTo>
                    <a:pt x="194" y="9"/>
                    <a:pt x="185" y="0"/>
                    <a:pt x="173" y="0"/>
                  </a:cubicBezTo>
                  <a:cubicBezTo>
                    <a:pt x="162" y="0"/>
                    <a:pt x="152" y="9"/>
                    <a:pt x="152" y="21"/>
                  </a:cubicBezTo>
                  <a:cubicBezTo>
                    <a:pt x="152" y="33"/>
                    <a:pt x="162" y="42"/>
                    <a:pt x="173" y="42"/>
                  </a:cubicBezTo>
                  <a:close/>
                  <a:moveTo>
                    <a:pt x="24" y="117"/>
                  </a:moveTo>
                  <a:cubicBezTo>
                    <a:pt x="36" y="117"/>
                    <a:pt x="45" y="107"/>
                    <a:pt x="45" y="96"/>
                  </a:cubicBezTo>
                  <a:cubicBezTo>
                    <a:pt x="45" y="84"/>
                    <a:pt x="36" y="75"/>
                    <a:pt x="24" y="75"/>
                  </a:cubicBezTo>
                  <a:cubicBezTo>
                    <a:pt x="12" y="75"/>
                    <a:pt x="3" y="84"/>
                    <a:pt x="3" y="96"/>
                  </a:cubicBezTo>
                  <a:cubicBezTo>
                    <a:pt x="3" y="107"/>
                    <a:pt x="12" y="117"/>
                    <a:pt x="24" y="117"/>
                  </a:cubicBezTo>
                  <a:close/>
                  <a:moveTo>
                    <a:pt x="24" y="191"/>
                  </a:moveTo>
                  <a:cubicBezTo>
                    <a:pt x="36" y="191"/>
                    <a:pt x="45" y="182"/>
                    <a:pt x="45" y="170"/>
                  </a:cubicBezTo>
                  <a:cubicBezTo>
                    <a:pt x="45" y="159"/>
                    <a:pt x="36" y="149"/>
                    <a:pt x="24" y="149"/>
                  </a:cubicBezTo>
                  <a:cubicBezTo>
                    <a:pt x="12" y="149"/>
                    <a:pt x="3" y="159"/>
                    <a:pt x="3" y="170"/>
                  </a:cubicBezTo>
                  <a:cubicBezTo>
                    <a:pt x="3" y="182"/>
                    <a:pt x="12" y="191"/>
                    <a:pt x="24" y="191"/>
                  </a:cubicBezTo>
                  <a:close/>
                  <a:moveTo>
                    <a:pt x="99" y="117"/>
                  </a:moveTo>
                  <a:cubicBezTo>
                    <a:pt x="110" y="117"/>
                    <a:pt x="120" y="107"/>
                    <a:pt x="120" y="96"/>
                  </a:cubicBezTo>
                  <a:cubicBezTo>
                    <a:pt x="120" y="84"/>
                    <a:pt x="110" y="75"/>
                    <a:pt x="99" y="75"/>
                  </a:cubicBezTo>
                  <a:cubicBezTo>
                    <a:pt x="87" y="75"/>
                    <a:pt x="78" y="84"/>
                    <a:pt x="78" y="96"/>
                  </a:cubicBezTo>
                  <a:cubicBezTo>
                    <a:pt x="78" y="107"/>
                    <a:pt x="87" y="117"/>
                    <a:pt x="99" y="117"/>
                  </a:cubicBezTo>
                  <a:close/>
                  <a:moveTo>
                    <a:pt x="173" y="117"/>
                  </a:moveTo>
                  <a:cubicBezTo>
                    <a:pt x="185" y="117"/>
                    <a:pt x="194" y="107"/>
                    <a:pt x="194" y="96"/>
                  </a:cubicBezTo>
                  <a:cubicBezTo>
                    <a:pt x="194" y="84"/>
                    <a:pt x="185" y="75"/>
                    <a:pt x="173" y="75"/>
                  </a:cubicBezTo>
                  <a:cubicBezTo>
                    <a:pt x="162" y="75"/>
                    <a:pt x="152" y="84"/>
                    <a:pt x="152" y="96"/>
                  </a:cubicBezTo>
                  <a:cubicBezTo>
                    <a:pt x="152" y="107"/>
                    <a:pt x="162" y="117"/>
                    <a:pt x="173" y="117"/>
                  </a:cubicBezTo>
                  <a:close/>
                  <a:moveTo>
                    <a:pt x="173" y="191"/>
                  </a:moveTo>
                  <a:cubicBezTo>
                    <a:pt x="185" y="191"/>
                    <a:pt x="194" y="182"/>
                    <a:pt x="194" y="170"/>
                  </a:cubicBezTo>
                  <a:cubicBezTo>
                    <a:pt x="194" y="159"/>
                    <a:pt x="185" y="149"/>
                    <a:pt x="173" y="149"/>
                  </a:cubicBezTo>
                  <a:cubicBezTo>
                    <a:pt x="162" y="149"/>
                    <a:pt x="152" y="159"/>
                    <a:pt x="152" y="170"/>
                  </a:cubicBezTo>
                  <a:cubicBezTo>
                    <a:pt x="152" y="182"/>
                    <a:pt x="162" y="191"/>
                    <a:pt x="173" y="19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137" name="Group 144">
            <a:extLst>
              <a:ext uri="{FF2B5EF4-FFF2-40B4-BE49-F238E27FC236}">
                <a16:creationId xmlns:a16="http://schemas.microsoft.com/office/drawing/2014/main" id="{9B52A525-9D52-4B6A-B7C9-158EA54C3C42}"/>
              </a:ext>
            </a:extLst>
          </p:cNvPr>
          <p:cNvGrpSpPr>
            <a:grpSpLocks noChangeAspect="1"/>
          </p:cNvGrpSpPr>
          <p:nvPr/>
        </p:nvGrpSpPr>
        <p:grpSpPr bwMode="auto">
          <a:xfrm>
            <a:off x="2692433" y="3440510"/>
            <a:ext cx="744383" cy="744383"/>
            <a:chOff x="2963" y="1300"/>
            <a:chExt cx="340" cy="340"/>
          </a:xfrm>
          <a:solidFill>
            <a:schemeClr val="bg1"/>
          </a:solidFill>
        </p:grpSpPr>
        <p:sp>
          <p:nvSpPr>
            <p:cNvPr id="138" name="Freeform 145">
              <a:extLst>
                <a:ext uri="{FF2B5EF4-FFF2-40B4-BE49-F238E27FC236}">
                  <a16:creationId xmlns:a16="http://schemas.microsoft.com/office/drawing/2014/main" id="{2C80C1FD-8D8A-4721-BD7E-E87D4826A8FE}"/>
                </a:ext>
              </a:extLst>
            </p:cNvPr>
            <p:cNvSpPr>
              <a:spLocks noEditPoints="1"/>
            </p:cNvSpPr>
            <p:nvPr/>
          </p:nvSpPr>
          <p:spPr bwMode="auto">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9" name="Freeform 146">
              <a:extLst>
                <a:ext uri="{FF2B5EF4-FFF2-40B4-BE49-F238E27FC236}">
                  <a16:creationId xmlns:a16="http://schemas.microsoft.com/office/drawing/2014/main" id="{C29D54A1-ACAC-42C2-A35A-DDB01D3A4C2D}"/>
                </a:ext>
              </a:extLst>
            </p:cNvPr>
            <p:cNvSpPr>
              <a:spLocks noEditPoints="1"/>
            </p:cNvSpPr>
            <p:nvPr/>
          </p:nvSpPr>
          <p:spPr bwMode="auto">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0" name="Freeform 799">
            <a:extLst>
              <a:ext uri="{FF2B5EF4-FFF2-40B4-BE49-F238E27FC236}">
                <a16:creationId xmlns:a16="http://schemas.microsoft.com/office/drawing/2014/main" id="{F8F6EA26-529A-480F-9994-E8905FAA4507}"/>
              </a:ext>
            </a:extLst>
          </p:cNvPr>
          <p:cNvSpPr>
            <a:spLocks noChangeAspect="1" noEditPoints="1"/>
          </p:cNvSpPr>
          <p:nvPr/>
        </p:nvSpPr>
        <p:spPr bwMode="auto">
          <a:xfrm>
            <a:off x="7074636" y="4216780"/>
            <a:ext cx="743189" cy="743189"/>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181 w 512"/>
              <a:gd name="T11" fmla="*/ 160 h 512"/>
              <a:gd name="T12" fmla="*/ 170 w 512"/>
              <a:gd name="T13" fmla="*/ 106 h 512"/>
              <a:gd name="T14" fmla="*/ 160 w 512"/>
              <a:gd name="T15" fmla="*/ 160 h 512"/>
              <a:gd name="T16" fmla="*/ 106 w 512"/>
              <a:gd name="T17" fmla="*/ 170 h 512"/>
              <a:gd name="T18" fmla="*/ 160 w 512"/>
              <a:gd name="T19" fmla="*/ 181 h 512"/>
              <a:gd name="T20" fmla="*/ 170 w 512"/>
              <a:gd name="T21" fmla="*/ 234 h 512"/>
              <a:gd name="T22" fmla="*/ 181 w 512"/>
              <a:gd name="T23" fmla="*/ 181 h 512"/>
              <a:gd name="T24" fmla="*/ 234 w 512"/>
              <a:gd name="T25" fmla="*/ 170 h 512"/>
              <a:gd name="T26" fmla="*/ 298 w 512"/>
              <a:gd name="T27" fmla="*/ 181 h 512"/>
              <a:gd name="T28" fmla="*/ 416 w 512"/>
              <a:gd name="T29" fmla="*/ 170 h 512"/>
              <a:gd name="T30" fmla="*/ 298 w 512"/>
              <a:gd name="T31" fmla="*/ 160 h 512"/>
              <a:gd name="T32" fmla="*/ 298 w 512"/>
              <a:gd name="T33" fmla="*/ 181 h 512"/>
              <a:gd name="T34" fmla="*/ 298 w 512"/>
              <a:gd name="T35" fmla="*/ 330 h 512"/>
              <a:gd name="T36" fmla="*/ 298 w 512"/>
              <a:gd name="T37" fmla="*/ 352 h 512"/>
              <a:gd name="T38" fmla="*/ 416 w 512"/>
              <a:gd name="T39" fmla="*/ 341 h 512"/>
              <a:gd name="T40" fmla="*/ 185 w 512"/>
              <a:gd name="T41" fmla="*/ 341 h 512"/>
              <a:gd name="T42" fmla="*/ 221 w 512"/>
              <a:gd name="T43" fmla="*/ 291 h 512"/>
              <a:gd name="T44" fmla="*/ 170 w 512"/>
              <a:gd name="T45" fmla="*/ 326 h 512"/>
              <a:gd name="T46" fmla="*/ 120 w 512"/>
              <a:gd name="T47" fmla="*/ 290 h 512"/>
              <a:gd name="T48" fmla="*/ 155 w 512"/>
              <a:gd name="T49" fmla="*/ 341 h 512"/>
              <a:gd name="T50" fmla="*/ 120 w 512"/>
              <a:gd name="T51" fmla="*/ 391 h 512"/>
              <a:gd name="T52" fmla="*/ 135 w 512"/>
              <a:gd name="T53" fmla="*/ 391 h 512"/>
              <a:gd name="T54" fmla="*/ 206 w 512"/>
              <a:gd name="T55" fmla="*/ 392 h 512"/>
              <a:gd name="T56" fmla="*/ 221 w 512"/>
              <a:gd name="T57" fmla="*/ 392 h 512"/>
              <a:gd name="T58" fmla="*/ 185 w 512"/>
              <a:gd name="T59" fmla="*/ 341 h 512"/>
              <a:gd name="T60" fmla="*/ 359 w 512"/>
              <a:gd name="T61" fmla="*/ 135 h 512"/>
              <a:gd name="T62" fmla="*/ 359 w 512"/>
              <a:gd name="T63" fmla="*/ 120 h 512"/>
              <a:gd name="T64" fmla="*/ 341 w 512"/>
              <a:gd name="T65" fmla="*/ 128 h 512"/>
              <a:gd name="T66" fmla="*/ 352 w 512"/>
              <a:gd name="T67" fmla="*/ 138 h 512"/>
              <a:gd name="T68" fmla="*/ 341 w 512"/>
              <a:gd name="T69" fmla="*/ 213 h 512"/>
              <a:gd name="T70" fmla="*/ 352 w 512"/>
              <a:gd name="T71" fmla="*/ 224 h 512"/>
              <a:gd name="T72" fmla="*/ 362 w 512"/>
              <a:gd name="T73" fmla="*/ 213 h 512"/>
              <a:gd name="T74" fmla="*/ 344 w 512"/>
              <a:gd name="T75" fmla="*/ 2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24" y="160"/>
                </a:moveTo>
                <a:cubicBezTo>
                  <a:pt x="181" y="160"/>
                  <a:pt x="181" y="160"/>
                  <a:pt x="181" y="160"/>
                </a:cubicBezTo>
                <a:cubicBezTo>
                  <a:pt x="181" y="117"/>
                  <a:pt x="181" y="117"/>
                  <a:pt x="181" y="117"/>
                </a:cubicBezTo>
                <a:cubicBezTo>
                  <a:pt x="181" y="111"/>
                  <a:pt x="176" y="106"/>
                  <a:pt x="170" y="106"/>
                </a:cubicBezTo>
                <a:cubicBezTo>
                  <a:pt x="164" y="106"/>
                  <a:pt x="160" y="111"/>
                  <a:pt x="160" y="117"/>
                </a:cubicBezTo>
                <a:cubicBezTo>
                  <a:pt x="160" y="160"/>
                  <a:pt x="160" y="160"/>
                  <a:pt x="160" y="160"/>
                </a:cubicBezTo>
                <a:cubicBezTo>
                  <a:pt x="117" y="160"/>
                  <a:pt x="117" y="160"/>
                  <a:pt x="117" y="160"/>
                </a:cubicBezTo>
                <a:cubicBezTo>
                  <a:pt x="111" y="160"/>
                  <a:pt x="106" y="164"/>
                  <a:pt x="106" y="170"/>
                </a:cubicBezTo>
                <a:cubicBezTo>
                  <a:pt x="106" y="176"/>
                  <a:pt x="111" y="181"/>
                  <a:pt x="117" y="181"/>
                </a:cubicBezTo>
                <a:cubicBezTo>
                  <a:pt x="160" y="181"/>
                  <a:pt x="160" y="181"/>
                  <a:pt x="160" y="181"/>
                </a:cubicBezTo>
                <a:cubicBezTo>
                  <a:pt x="160" y="224"/>
                  <a:pt x="160" y="224"/>
                  <a:pt x="160" y="224"/>
                </a:cubicBezTo>
                <a:cubicBezTo>
                  <a:pt x="160" y="230"/>
                  <a:pt x="164" y="234"/>
                  <a:pt x="170" y="234"/>
                </a:cubicBezTo>
                <a:cubicBezTo>
                  <a:pt x="176" y="234"/>
                  <a:pt x="181" y="230"/>
                  <a:pt x="181" y="224"/>
                </a:cubicBezTo>
                <a:cubicBezTo>
                  <a:pt x="181" y="181"/>
                  <a:pt x="181" y="181"/>
                  <a:pt x="181" y="181"/>
                </a:cubicBezTo>
                <a:cubicBezTo>
                  <a:pt x="224" y="181"/>
                  <a:pt x="224" y="181"/>
                  <a:pt x="224" y="181"/>
                </a:cubicBezTo>
                <a:cubicBezTo>
                  <a:pt x="230" y="181"/>
                  <a:pt x="234" y="176"/>
                  <a:pt x="234" y="170"/>
                </a:cubicBezTo>
                <a:cubicBezTo>
                  <a:pt x="234" y="164"/>
                  <a:pt x="230" y="160"/>
                  <a:pt x="224" y="160"/>
                </a:cubicBezTo>
                <a:close/>
                <a:moveTo>
                  <a:pt x="298" y="181"/>
                </a:moveTo>
                <a:cubicBezTo>
                  <a:pt x="405" y="181"/>
                  <a:pt x="405" y="181"/>
                  <a:pt x="405" y="181"/>
                </a:cubicBezTo>
                <a:cubicBezTo>
                  <a:pt x="411" y="181"/>
                  <a:pt x="416" y="176"/>
                  <a:pt x="416" y="170"/>
                </a:cubicBezTo>
                <a:cubicBezTo>
                  <a:pt x="416" y="164"/>
                  <a:pt x="411" y="160"/>
                  <a:pt x="405" y="160"/>
                </a:cubicBezTo>
                <a:cubicBezTo>
                  <a:pt x="298" y="160"/>
                  <a:pt x="298" y="160"/>
                  <a:pt x="298" y="160"/>
                </a:cubicBezTo>
                <a:cubicBezTo>
                  <a:pt x="292" y="160"/>
                  <a:pt x="288" y="164"/>
                  <a:pt x="288" y="170"/>
                </a:cubicBezTo>
                <a:cubicBezTo>
                  <a:pt x="288" y="176"/>
                  <a:pt x="292" y="181"/>
                  <a:pt x="298" y="181"/>
                </a:cubicBezTo>
                <a:close/>
                <a:moveTo>
                  <a:pt x="405" y="330"/>
                </a:moveTo>
                <a:cubicBezTo>
                  <a:pt x="298" y="330"/>
                  <a:pt x="298" y="330"/>
                  <a:pt x="298" y="330"/>
                </a:cubicBezTo>
                <a:cubicBezTo>
                  <a:pt x="292" y="330"/>
                  <a:pt x="288" y="335"/>
                  <a:pt x="288" y="341"/>
                </a:cubicBezTo>
                <a:cubicBezTo>
                  <a:pt x="288" y="347"/>
                  <a:pt x="292" y="352"/>
                  <a:pt x="298" y="352"/>
                </a:cubicBezTo>
                <a:cubicBezTo>
                  <a:pt x="405" y="352"/>
                  <a:pt x="405" y="352"/>
                  <a:pt x="405" y="352"/>
                </a:cubicBezTo>
                <a:cubicBezTo>
                  <a:pt x="411" y="352"/>
                  <a:pt x="416" y="347"/>
                  <a:pt x="416" y="341"/>
                </a:cubicBezTo>
                <a:cubicBezTo>
                  <a:pt x="416" y="335"/>
                  <a:pt x="411" y="330"/>
                  <a:pt x="405" y="330"/>
                </a:cubicBezTo>
                <a:close/>
                <a:moveTo>
                  <a:pt x="185" y="341"/>
                </a:moveTo>
                <a:cubicBezTo>
                  <a:pt x="221" y="306"/>
                  <a:pt x="221" y="306"/>
                  <a:pt x="221" y="306"/>
                </a:cubicBezTo>
                <a:cubicBezTo>
                  <a:pt x="225" y="302"/>
                  <a:pt x="225" y="295"/>
                  <a:pt x="221" y="291"/>
                </a:cubicBezTo>
                <a:cubicBezTo>
                  <a:pt x="216" y="287"/>
                  <a:pt x="210" y="287"/>
                  <a:pt x="205" y="291"/>
                </a:cubicBezTo>
                <a:cubicBezTo>
                  <a:pt x="170" y="326"/>
                  <a:pt x="170" y="326"/>
                  <a:pt x="170" y="326"/>
                </a:cubicBezTo>
                <a:cubicBezTo>
                  <a:pt x="135" y="290"/>
                  <a:pt x="135" y="290"/>
                  <a:pt x="135" y="290"/>
                </a:cubicBezTo>
                <a:cubicBezTo>
                  <a:pt x="131" y="286"/>
                  <a:pt x="124" y="286"/>
                  <a:pt x="120" y="290"/>
                </a:cubicBezTo>
                <a:cubicBezTo>
                  <a:pt x="116" y="295"/>
                  <a:pt x="116" y="301"/>
                  <a:pt x="120" y="306"/>
                </a:cubicBezTo>
                <a:cubicBezTo>
                  <a:pt x="155" y="341"/>
                  <a:pt x="155" y="341"/>
                  <a:pt x="155" y="341"/>
                </a:cubicBezTo>
                <a:cubicBezTo>
                  <a:pt x="120" y="376"/>
                  <a:pt x="120" y="376"/>
                  <a:pt x="120" y="376"/>
                </a:cubicBezTo>
                <a:cubicBezTo>
                  <a:pt x="116" y="380"/>
                  <a:pt x="116" y="387"/>
                  <a:pt x="120" y="391"/>
                </a:cubicBezTo>
                <a:cubicBezTo>
                  <a:pt x="122" y="393"/>
                  <a:pt x="125" y="394"/>
                  <a:pt x="128" y="394"/>
                </a:cubicBezTo>
                <a:cubicBezTo>
                  <a:pt x="130" y="394"/>
                  <a:pt x="133" y="393"/>
                  <a:pt x="135" y="391"/>
                </a:cubicBezTo>
                <a:cubicBezTo>
                  <a:pt x="170" y="356"/>
                  <a:pt x="170" y="356"/>
                  <a:pt x="170" y="356"/>
                </a:cubicBezTo>
                <a:cubicBezTo>
                  <a:pt x="206" y="392"/>
                  <a:pt x="206" y="392"/>
                  <a:pt x="206" y="392"/>
                </a:cubicBezTo>
                <a:cubicBezTo>
                  <a:pt x="208" y="394"/>
                  <a:pt x="211" y="395"/>
                  <a:pt x="213" y="395"/>
                </a:cubicBezTo>
                <a:cubicBezTo>
                  <a:pt x="216" y="395"/>
                  <a:pt x="219" y="394"/>
                  <a:pt x="221" y="392"/>
                </a:cubicBezTo>
                <a:cubicBezTo>
                  <a:pt x="225" y="387"/>
                  <a:pt x="225" y="381"/>
                  <a:pt x="221" y="377"/>
                </a:cubicBezTo>
                <a:lnTo>
                  <a:pt x="185" y="341"/>
                </a:lnTo>
                <a:close/>
                <a:moveTo>
                  <a:pt x="352" y="138"/>
                </a:moveTo>
                <a:cubicBezTo>
                  <a:pt x="354" y="138"/>
                  <a:pt x="357" y="137"/>
                  <a:pt x="359" y="135"/>
                </a:cubicBezTo>
                <a:cubicBezTo>
                  <a:pt x="361" y="133"/>
                  <a:pt x="362" y="130"/>
                  <a:pt x="362" y="128"/>
                </a:cubicBezTo>
                <a:cubicBezTo>
                  <a:pt x="362" y="125"/>
                  <a:pt x="361" y="122"/>
                  <a:pt x="359" y="120"/>
                </a:cubicBezTo>
                <a:cubicBezTo>
                  <a:pt x="355" y="116"/>
                  <a:pt x="348" y="116"/>
                  <a:pt x="344" y="120"/>
                </a:cubicBezTo>
                <a:cubicBezTo>
                  <a:pt x="342" y="122"/>
                  <a:pt x="341" y="125"/>
                  <a:pt x="341" y="128"/>
                </a:cubicBezTo>
                <a:cubicBezTo>
                  <a:pt x="341" y="130"/>
                  <a:pt x="342" y="133"/>
                  <a:pt x="344" y="135"/>
                </a:cubicBezTo>
                <a:cubicBezTo>
                  <a:pt x="346" y="137"/>
                  <a:pt x="349" y="138"/>
                  <a:pt x="352" y="138"/>
                </a:cubicBezTo>
                <a:close/>
                <a:moveTo>
                  <a:pt x="344" y="205"/>
                </a:moveTo>
                <a:cubicBezTo>
                  <a:pt x="342" y="207"/>
                  <a:pt x="341" y="210"/>
                  <a:pt x="341" y="213"/>
                </a:cubicBezTo>
                <a:cubicBezTo>
                  <a:pt x="341" y="216"/>
                  <a:pt x="342" y="219"/>
                  <a:pt x="344" y="221"/>
                </a:cubicBezTo>
                <a:cubicBezTo>
                  <a:pt x="346" y="222"/>
                  <a:pt x="349" y="224"/>
                  <a:pt x="352" y="224"/>
                </a:cubicBezTo>
                <a:cubicBezTo>
                  <a:pt x="354" y="224"/>
                  <a:pt x="357" y="222"/>
                  <a:pt x="359" y="221"/>
                </a:cubicBezTo>
                <a:cubicBezTo>
                  <a:pt x="361" y="219"/>
                  <a:pt x="362" y="216"/>
                  <a:pt x="362" y="213"/>
                </a:cubicBezTo>
                <a:cubicBezTo>
                  <a:pt x="362" y="210"/>
                  <a:pt x="361" y="207"/>
                  <a:pt x="359" y="205"/>
                </a:cubicBezTo>
                <a:cubicBezTo>
                  <a:pt x="355" y="201"/>
                  <a:pt x="348" y="201"/>
                  <a:pt x="344"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1" name="Freeform 984">
            <a:extLst>
              <a:ext uri="{FF2B5EF4-FFF2-40B4-BE49-F238E27FC236}">
                <a16:creationId xmlns:a16="http://schemas.microsoft.com/office/drawing/2014/main" id="{3E7EA930-DBBB-436C-89CD-60E96B7F5228}"/>
              </a:ext>
            </a:extLst>
          </p:cNvPr>
          <p:cNvSpPr>
            <a:spLocks noChangeAspect="1" noEditPoints="1"/>
          </p:cNvSpPr>
          <p:nvPr/>
        </p:nvSpPr>
        <p:spPr bwMode="auto">
          <a:xfrm>
            <a:off x="4176099" y="4207216"/>
            <a:ext cx="745094" cy="745094"/>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117 h 512"/>
              <a:gd name="T22" fmla="*/ 309 w 512"/>
              <a:gd name="T23" fmla="*/ 117 h 512"/>
              <a:gd name="T24" fmla="*/ 309 w 512"/>
              <a:gd name="T25" fmla="*/ 106 h 512"/>
              <a:gd name="T26" fmla="*/ 298 w 512"/>
              <a:gd name="T27" fmla="*/ 96 h 512"/>
              <a:gd name="T28" fmla="*/ 213 w 512"/>
              <a:gd name="T29" fmla="*/ 96 h 512"/>
              <a:gd name="T30" fmla="*/ 202 w 512"/>
              <a:gd name="T31" fmla="*/ 106 h 512"/>
              <a:gd name="T32" fmla="*/ 202 w 512"/>
              <a:gd name="T33" fmla="*/ 117 h 512"/>
              <a:gd name="T34" fmla="*/ 149 w 512"/>
              <a:gd name="T35" fmla="*/ 117 h 512"/>
              <a:gd name="T36" fmla="*/ 138 w 512"/>
              <a:gd name="T37" fmla="*/ 128 h 512"/>
              <a:gd name="T38" fmla="*/ 138 w 512"/>
              <a:gd name="T39" fmla="*/ 405 h 512"/>
              <a:gd name="T40" fmla="*/ 149 w 512"/>
              <a:gd name="T41" fmla="*/ 416 h 512"/>
              <a:gd name="T42" fmla="*/ 362 w 512"/>
              <a:gd name="T43" fmla="*/ 416 h 512"/>
              <a:gd name="T44" fmla="*/ 373 w 512"/>
              <a:gd name="T45" fmla="*/ 405 h 512"/>
              <a:gd name="T46" fmla="*/ 373 w 512"/>
              <a:gd name="T47" fmla="*/ 128 h 512"/>
              <a:gd name="T48" fmla="*/ 362 w 512"/>
              <a:gd name="T49" fmla="*/ 117 h 512"/>
              <a:gd name="T50" fmla="*/ 224 w 512"/>
              <a:gd name="T51" fmla="*/ 117 h 512"/>
              <a:gd name="T52" fmla="*/ 288 w 512"/>
              <a:gd name="T53" fmla="*/ 117 h 512"/>
              <a:gd name="T54" fmla="*/ 288 w 512"/>
              <a:gd name="T55" fmla="*/ 138 h 512"/>
              <a:gd name="T56" fmla="*/ 224 w 512"/>
              <a:gd name="T57" fmla="*/ 138 h 512"/>
              <a:gd name="T58" fmla="*/ 224 w 512"/>
              <a:gd name="T59" fmla="*/ 117 h 512"/>
              <a:gd name="T60" fmla="*/ 352 w 512"/>
              <a:gd name="T61" fmla="*/ 394 h 512"/>
              <a:gd name="T62" fmla="*/ 160 w 512"/>
              <a:gd name="T63" fmla="*/ 394 h 512"/>
              <a:gd name="T64" fmla="*/ 160 w 512"/>
              <a:gd name="T65" fmla="*/ 138 h 512"/>
              <a:gd name="T66" fmla="*/ 202 w 512"/>
              <a:gd name="T67" fmla="*/ 138 h 512"/>
              <a:gd name="T68" fmla="*/ 202 w 512"/>
              <a:gd name="T69" fmla="*/ 149 h 512"/>
              <a:gd name="T70" fmla="*/ 213 w 512"/>
              <a:gd name="T71" fmla="*/ 160 h 512"/>
              <a:gd name="T72" fmla="*/ 298 w 512"/>
              <a:gd name="T73" fmla="*/ 160 h 512"/>
              <a:gd name="T74" fmla="*/ 309 w 512"/>
              <a:gd name="T75" fmla="*/ 149 h 512"/>
              <a:gd name="T76" fmla="*/ 309 w 512"/>
              <a:gd name="T77" fmla="*/ 138 h 512"/>
              <a:gd name="T78" fmla="*/ 352 w 512"/>
              <a:gd name="T79" fmla="*/ 138 h 512"/>
              <a:gd name="T80" fmla="*/ 352 w 512"/>
              <a:gd name="T81"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117"/>
                </a:moveTo>
                <a:cubicBezTo>
                  <a:pt x="309" y="117"/>
                  <a:pt x="309" y="117"/>
                  <a:pt x="309" y="117"/>
                </a:cubicBezTo>
                <a:cubicBezTo>
                  <a:pt x="309" y="106"/>
                  <a:pt x="309" y="106"/>
                  <a:pt x="309" y="106"/>
                </a:cubicBezTo>
                <a:cubicBezTo>
                  <a:pt x="309" y="100"/>
                  <a:pt x="304" y="96"/>
                  <a:pt x="298" y="96"/>
                </a:cubicBezTo>
                <a:cubicBezTo>
                  <a:pt x="213" y="96"/>
                  <a:pt x="213" y="96"/>
                  <a:pt x="213" y="96"/>
                </a:cubicBezTo>
                <a:cubicBezTo>
                  <a:pt x="207" y="96"/>
                  <a:pt x="202" y="100"/>
                  <a:pt x="202" y="106"/>
                </a:cubicBezTo>
                <a:cubicBezTo>
                  <a:pt x="202" y="117"/>
                  <a:pt x="202" y="117"/>
                  <a:pt x="202" y="117"/>
                </a:cubicBezTo>
                <a:cubicBezTo>
                  <a:pt x="149" y="117"/>
                  <a:pt x="149" y="117"/>
                  <a:pt x="149" y="117"/>
                </a:cubicBezTo>
                <a:cubicBezTo>
                  <a:pt x="143" y="117"/>
                  <a:pt x="138" y="122"/>
                  <a:pt x="138" y="128"/>
                </a:cubicBezTo>
                <a:cubicBezTo>
                  <a:pt x="138" y="405"/>
                  <a:pt x="138" y="405"/>
                  <a:pt x="138" y="405"/>
                </a:cubicBezTo>
                <a:cubicBezTo>
                  <a:pt x="138" y="411"/>
                  <a:pt x="143" y="416"/>
                  <a:pt x="149" y="416"/>
                </a:cubicBezTo>
                <a:cubicBezTo>
                  <a:pt x="362" y="416"/>
                  <a:pt x="362" y="416"/>
                  <a:pt x="362" y="416"/>
                </a:cubicBezTo>
                <a:cubicBezTo>
                  <a:pt x="368" y="416"/>
                  <a:pt x="373" y="411"/>
                  <a:pt x="373" y="405"/>
                </a:cubicBezTo>
                <a:cubicBezTo>
                  <a:pt x="373" y="128"/>
                  <a:pt x="373" y="128"/>
                  <a:pt x="373" y="128"/>
                </a:cubicBezTo>
                <a:cubicBezTo>
                  <a:pt x="373" y="122"/>
                  <a:pt x="368" y="117"/>
                  <a:pt x="362" y="117"/>
                </a:cubicBezTo>
                <a:close/>
                <a:moveTo>
                  <a:pt x="224" y="117"/>
                </a:moveTo>
                <a:cubicBezTo>
                  <a:pt x="288" y="117"/>
                  <a:pt x="288" y="117"/>
                  <a:pt x="288" y="117"/>
                </a:cubicBezTo>
                <a:cubicBezTo>
                  <a:pt x="288" y="138"/>
                  <a:pt x="288" y="138"/>
                  <a:pt x="288" y="138"/>
                </a:cubicBezTo>
                <a:cubicBezTo>
                  <a:pt x="224" y="138"/>
                  <a:pt x="224" y="138"/>
                  <a:pt x="224" y="138"/>
                </a:cubicBezTo>
                <a:lnTo>
                  <a:pt x="224" y="117"/>
                </a:lnTo>
                <a:close/>
                <a:moveTo>
                  <a:pt x="352" y="394"/>
                </a:moveTo>
                <a:cubicBezTo>
                  <a:pt x="160" y="394"/>
                  <a:pt x="160" y="394"/>
                  <a:pt x="160" y="394"/>
                </a:cubicBezTo>
                <a:cubicBezTo>
                  <a:pt x="160" y="138"/>
                  <a:pt x="160" y="138"/>
                  <a:pt x="160" y="138"/>
                </a:cubicBezTo>
                <a:cubicBezTo>
                  <a:pt x="202" y="138"/>
                  <a:pt x="202" y="138"/>
                  <a:pt x="202" y="138"/>
                </a:cubicBezTo>
                <a:cubicBezTo>
                  <a:pt x="202" y="149"/>
                  <a:pt x="202" y="149"/>
                  <a:pt x="202" y="149"/>
                </a:cubicBezTo>
                <a:cubicBezTo>
                  <a:pt x="202" y="155"/>
                  <a:pt x="207" y="160"/>
                  <a:pt x="213" y="160"/>
                </a:cubicBezTo>
                <a:cubicBezTo>
                  <a:pt x="298" y="160"/>
                  <a:pt x="298" y="160"/>
                  <a:pt x="298" y="160"/>
                </a:cubicBezTo>
                <a:cubicBezTo>
                  <a:pt x="304" y="160"/>
                  <a:pt x="309" y="155"/>
                  <a:pt x="309" y="149"/>
                </a:cubicBezTo>
                <a:cubicBezTo>
                  <a:pt x="309" y="138"/>
                  <a:pt x="309" y="138"/>
                  <a:pt x="309" y="138"/>
                </a:cubicBezTo>
                <a:cubicBezTo>
                  <a:pt x="352" y="138"/>
                  <a:pt x="352" y="138"/>
                  <a:pt x="352" y="138"/>
                </a:cubicBezTo>
                <a:lnTo>
                  <a:pt x="352" y="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216572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141">
            <a:extLst>
              <a:ext uri="{FF2B5EF4-FFF2-40B4-BE49-F238E27FC236}">
                <a16:creationId xmlns:a16="http://schemas.microsoft.com/office/drawing/2014/main" id="{FB09B614-8530-433E-9B4E-A364B358211B}"/>
              </a:ext>
            </a:extLst>
          </p:cNvPr>
          <p:cNvSpPr>
            <a:spLocks noChangeAspect="1" noEditPoints="1"/>
          </p:cNvSpPr>
          <p:nvPr/>
        </p:nvSpPr>
        <p:spPr bwMode="auto">
          <a:xfrm>
            <a:off x="462058" y="2216504"/>
            <a:ext cx="800814" cy="800814"/>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cs typeface="Calibri" panose="020F0502020204030204" pitchFamily="34" charset="0"/>
              </a:rPr>
              <a:t>El área de ventas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ofrece </a:t>
            </a:r>
            <a:r>
              <a:rPr lang="es-VE" sz="1600" dirty="0">
                <a:solidFill>
                  <a:schemeClr val="tx1">
                    <a:lumMod val="65000"/>
                    <a:lumOff val="35000"/>
                  </a:schemeClr>
                </a:solidFill>
                <a:latin typeface="Calibri" panose="020F0502020204030204" pitchFamily="34" charset="0"/>
                <a:cs typeface="Calibri" panose="020F0502020204030204" pitchFamily="34" charset="0"/>
              </a:rPr>
              <a:t>integración y automatización en los registros de facturas y documentos como en el sector de compras.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 Siguiendo </a:t>
            </a:r>
            <a:r>
              <a:rPr lang="es-VE" sz="1600" dirty="0">
                <a:solidFill>
                  <a:schemeClr val="tx1">
                    <a:lumMod val="65000"/>
                    <a:lumOff val="35000"/>
                  </a:schemeClr>
                </a:solidFill>
                <a:latin typeface="Calibri" panose="020F0502020204030204" pitchFamily="34" charset="0"/>
                <a:cs typeface="Calibri" panose="020F0502020204030204" pitchFamily="34" charset="0"/>
              </a:rPr>
              <a:t>las buenas prácticas, abarca extensivamente el ciclo de ventas. También ofrece gestión de ventas y mercadeo para explotar la fuerza de ventas.</a:t>
            </a:r>
          </a:p>
          <a:p>
            <a:r>
              <a:rPr lang="en-US" sz="1600" dirty="0" smtClean="0">
                <a:solidFill>
                  <a:schemeClr val="tx1">
                    <a:lumMod val="50000"/>
                    <a:lumOff val="50000"/>
                  </a:schemeClr>
                </a:solidFill>
                <a:latin typeface="Calibri" panose="020F0502020204030204" pitchFamily="34" charset="0"/>
                <a:cs typeface="Calibri" panose="020F0502020204030204" pitchFamily="34" charset="0"/>
              </a:rPr>
              <a:t> </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Ventas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11</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44" name="Group 59">
            <a:extLst>
              <a:ext uri="{FF2B5EF4-FFF2-40B4-BE49-F238E27FC236}">
                <a16:creationId xmlns:a16="http://schemas.microsoft.com/office/drawing/2014/main" id="{A96ED933-240F-A942-A7BA-D21484C36F85}"/>
              </a:ext>
            </a:extLst>
          </p:cNvPr>
          <p:cNvGrpSpPr/>
          <p:nvPr/>
        </p:nvGrpSpPr>
        <p:grpSpPr>
          <a:xfrm>
            <a:off x="2877011" y="1768992"/>
            <a:ext cx="6701098" cy="4919870"/>
            <a:chOff x="382397" y="1253727"/>
            <a:chExt cx="6258527" cy="4594938"/>
          </a:xfrm>
        </p:grpSpPr>
        <p:grpSp>
          <p:nvGrpSpPr>
            <p:cNvPr id="149" name="Group 37">
              <a:extLst>
                <a:ext uri="{FF2B5EF4-FFF2-40B4-BE49-F238E27FC236}">
                  <a16:creationId xmlns:a16="http://schemas.microsoft.com/office/drawing/2014/main" id="{9D0E33E2-8733-B84A-B703-265E9AA10D25}"/>
                </a:ext>
              </a:extLst>
            </p:cNvPr>
            <p:cNvGrpSpPr/>
            <p:nvPr/>
          </p:nvGrpSpPr>
          <p:grpSpPr>
            <a:xfrm flipH="1">
              <a:off x="382397" y="1253727"/>
              <a:ext cx="4346410" cy="4461479"/>
              <a:chOff x="7231737" y="942428"/>
              <a:chExt cx="4763462" cy="4889572"/>
            </a:xfrm>
          </p:grpSpPr>
          <p:grpSp>
            <p:nvGrpSpPr>
              <p:cNvPr id="152" name="Group 34">
                <a:extLst>
                  <a:ext uri="{FF2B5EF4-FFF2-40B4-BE49-F238E27FC236}">
                    <a16:creationId xmlns:a16="http://schemas.microsoft.com/office/drawing/2014/main" id="{410A49CA-6B08-EB46-8DE9-B7F3EAC89EA5}"/>
                  </a:ext>
                </a:extLst>
              </p:cNvPr>
              <p:cNvGrpSpPr/>
              <p:nvPr/>
            </p:nvGrpSpPr>
            <p:grpSpPr>
              <a:xfrm>
                <a:off x="7231737" y="942428"/>
                <a:ext cx="4763462" cy="4889572"/>
                <a:chOff x="7231737" y="942428"/>
                <a:chExt cx="4763462" cy="4889572"/>
              </a:xfrm>
            </p:grpSpPr>
            <p:sp>
              <p:nvSpPr>
                <p:cNvPr id="168" name="Freeform 20">
                  <a:extLst>
                    <a:ext uri="{FF2B5EF4-FFF2-40B4-BE49-F238E27FC236}">
                      <a16:creationId xmlns:a16="http://schemas.microsoft.com/office/drawing/2014/main" id="{8C0F6492-4358-9241-A356-B4033A88F2F3}"/>
                    </a:ext>
                  </a:extLst>
                </p:cNvPr>
                <p:cNvSpPr>
                  <a:spLocks/>
                </p:cNvSpPr>
                <p:nvPr/>
              </p:nvSpPr>
              <p:spPr bwMode="auto">
                <a:xfrm flipH="1">
                  <a:off x="7231737" y="2656358"/>
                  <a:ext cx="226422" cy="1123512"/>
                </a:xfrm>
                <a:custGeom>
                  <a:avLst/>
                  <a:gdLst>
                    <a:gd name="T0" fmla="*/ 33 w 33"/>
                    <a:gd name="T1" fmla="*/ 86 h 165"/>
                    <a:gd name="T2" fmla="*/ 12 w 33"/>
                    <a:gd name="T3" fmla="*/ 11 h 165"/>
                    <a:gd name="T4" fmla="*/ 13 w 33"/>
                    <a:gd name="T5" fmla="*/ 7 h 165"/>
                    <a:gd name="T6" fmla="*/ 7 w 33"/>
                    <a:gd name="T7" fmla="*/ 0 h 165"/>
                    <a:gd name="T8" fmla="*/ 0 w 33"/>
                    <a:gd name="T9" fmla="*/ 7 h 165"/>
                    <a:gd name="T10" fmla="*/ 7 w 33"/>
                    <a:gd name="T11" fmla="*/ 14 h 165"/>
                    <a:gd name="T12" fmla="*/ 9 w 33"/>
                    <a:gd name="T13" fmla="*/ 13 h 165"/>
                    <a:gd name="T14" fmla="*/ 30 w 33"/>
                    <a:gd name="T15" fmla="*/ 86 h 165"/>
                    <a:gd name="T16" fmla="*/ 13 w 33"/>
                    <a:gd name="T17" fmla="*/ 152 h 165"/>
                    <a:gd name="T18" fmla="*/ 12 w 33"/>
                    <a:gd name="T19" fmla="*/ 152 h 165"/>
                    <a:gd name="T20" fmla="*/ 5 w 33"/>
                    <a:gd name="T21" fmla="*/ 159 h 165"/>
                    <a:gd name="T22" fmla="*/ 12 w 33"/>
                    <a:gd name="T23" fmla="*/ 165 h 165"/>
                    <a:gd name="T24" fmla="*/ 18 w 33"/>
                    <a:gd name="T25" fmla="*/ 159 h 165"/>
                    <a:gd name="T26" fmla="*/ 16 w 33"/>
                    <a:gd name="T27" fmla="*/ 154 h 165"/>
                    <a:gd name="T28" fmla="*/ 33 w 33"/>
                    <a:gd name="T29" fmla="*/ 8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65">
                      <a:moveTo>
                        <a:pt x="33" y="86"/>
                      </a:moveTo>
                      <a:cubicBezTo>
                        <a:pt x="33" y="59"/>
                        <a:pt x="25" y="33"/>
                        <a:pt x="12" y="11"/>
                      </a:cubicBezTo>
                      <a:cubicBezTo>
                        <a:pt x="13" y="10"/>
                        <a:pt x="13" y="9"/>
                        <a:pt x="13" y="7"/>
                      </a:cubicBezTo>
                      <a:cubicBezTo>
                        <a:pt x="13" y="3"/>
                        <a:pt x="10" y="0"/>
                        <a:pt x="7" y="0"/>
                      </a:cubicBezTo>
                      <a:cubicBezTo>
                        <a:pt x="3" y="0"/>
                        <a:pt x="0" y="3"/>
                        <a:pt x="0" y="7"/>
                      </a:cubicBezTo>
                      <a:cubicBezTo>
                        <a:pt x="0" y="11"/>
                        <a:pt x="3" y="14"/>
                        <a:pt x="7" y="14"/>
                      </a:cubicBezTo>
                      <a:cubicBezTo>
                        <a:pt x="8" y="14"/>
                        <a:pt x="8" y="13"/>
                        <a:pt x="9" y="13"/>
                      </a:cubicBezTo>
                      <a:cubicBezTo>
                        <a:pt x="22" y="34"/>
                        <a:pt x="30" y="59"/>
                        <a:pt x="30" y="86"/>
                      </a:cubicBezTo>
                      <a:cubicBezTo>
                        <a:pt x="30" y="110"/>
                        <a:pt x="24" y="133"/>
                        <a:pt x="13" y="152"/>
                      </a:cubicBezTo>
                      <a:cubicBezTo>
                        <a:pt x="13" y="152"/>
                        <a:pt x="12" y="152"/>
                        <a:pt x="12" y="152"/>
                      </a:cubicBezTo>
                      <a:cubicBezTo>
                        <a:pt x="8" y="152"/>
                        <a:pt x="5" y="155"/>
                        <a:pt x="5" y="159"/>
                      </a:cubicBezTo>
                      <a:cubicBezTo>
                        <a:pt x="5" y="162"/>
                        <a:pt x="8" y="165"/>
                        <a:pt x="12" y="165"/>
                      </a:cubicBezTo>
                      <a:cubicBezTo>
                        <a:pt x="15" y="165"/>
                        <a:pt x="18" y="162"/>
                        <a:pt x="18" y="159"/>
                      </a:cubicBezTo>
                      <a:cubicBezTo>
                        <a:pt x="18" y="157"/>
                        <a:pt x="17" y="155"/>
                        <a:pt x="16" y="154"/>
                      </a:cubicBezTo>
                      <a:cubicBezTo>
                        <a:pt x="27" y="134"/>
                        <a:pt x="33" y="111"/>
                        <a:pt x="33" y="86"/>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9" name="Freeform 21">
                  <a:extLst>
                    <a:ext uri="{FF2B5EF4-FFF2-40B4-BE49-F238E27FC236}">
                      <a16:creationId xmlns:a16="http://schemas.microsoft.com/office/drawing/2014/main" id="{E575BBBE-7A17-3145-8BC6-10C811BAA2FC}"/>
                    </a:ext>
                  </a:extLst>
                </p:cNvPr>
                <p:cNvSpPr>
                  <a:spLocks noEditPoints="1"/>
                </p:cNvSpPr>
                <p:nvPr/>
              </p:nvSpPr>
              <p:spPr bwMode="auto">
                <a:xfrm flipH="1">
                  <a:off x="7483953" y="942428"/>
                  <a:ext cx="4373673" cy="4889572"/>
                </a:xfrm>
                <a:custGeom>
                  <a:avLst/>
                  <a:gdLst>
                    <a:gd name="T0" fmla="*/ 405 w 643"/>
                    <a:gd name="T1" fmla="*/ 344 h 719"/>
                    <a:gd name="T2" fmla="*/ 292 w 643"/>
                    <a:gd name="T3" fmla="*/ 257 h 719"/>
                    <a:gd name="T4" fmla="*/ 331 w 643"/>
                    <a:gd name="T5" fmla="*/ 306 h 719"/>
                    <a:gd name="T6" fmla="*/ 329 w 643"/>
                    <a:gd name="T7" fmla="*/ 223 h 719"/>
                    <a:gd name="T8" fmla="*/ 388 w 643"/>
                    <a:gd name="T9" fmla="*/ 258 h 719"/>
                    <a:gd name="T10" fmla="*/ 360 w 643"/>
                    <a:gd name="T11" fmla="*/ 204 h 719"/>
                    <a:gd name="T12" fmla="*/ 352 w 643"/>
                    <a:gd name="T13" fmla="*/ 194 h 719"/>
                    <a:gd name="T14" fmla="*/ 321 w 643"/>
                    <a:gd name="T15" fmla="*/ 36 h 719"/>
                    <a:gd name="T16" fmla="*/ 319 w 643"/>
                    <a:gd name="T17" fmla="*/ 34 h 719"/>
                    <a:gd name="T18" fmla="*/ 165 w 643"/>
                    <a:gd name="T19" fmla="*/ 176 h 719"/>
                    <a:gd name="T20" fmla="*/ 299 w 643"/>
                    <a:gd name="T21" fmla="*/ 244 h 719"/>
                    <a:gd name="T22" fmla="*/ 161 w 643"/>
                    <a:gd name="T23" fmla="*/ 196 h 719"/>
                    <a:gd name="T24" fmla="*/ 226 w 643"/>
                    <a:gd name="T25" fmla="*/ 505 h 719"/>
                    <a:gd name="T26" fmla="*/ 122 w 643"/>
                    <a:gd name="T27" fmla="*/ 531 h 719"/>
                    <a:gd name="T28" fmla="*/ 161 w 643"/>
                    <a:gd name="T29" fmla="*/ 538 h 719"/>
                    <a:gd name="T30" fmla="*/ 206 w 643"/>
                    <a:gd name="T31" fmla="*/ 699 h 719"/>
                    <a:gd name="T32" fmla="*/ 193 w 643"/>
                    <a:gd name="T33" fmla="*/ 635 h 719"/>
                    <a:gd name="T34" fmla="*/ 214 w 643"/>
                    <a:gd name="T35" fmla="*/ 635 h 719"/>
                    <a:gd name="T36" fmla="*/ 367 w 643"/>
                    <a:gd name="T37" fmla="*/ 585 h 719"/>
                    <a:gd name="T38" fmla="*/ 297 w 643"/>
                    <a:gd name="T39" fmla="*/ 716 h 719"/>
                    <a:gd name="T40" fmla="*/ 268 w 643"/>
                    <a:gd name="T41" fmla="*/ 560 h 719"/>
                    <a:gd name="T42" fmla="*/ 333 w 643"/>
                    <a:gd name="T43" fmla="*/ 558 h 719"/>
                    <a:gd name="T44" fmla="*/ 261 w 643"/>
                    <a:gd name="T45" fmla="*/ 554 h 719"/>
                    <a:gd name="T46" fmla="*/ 327 w 643"/>
                    <a:gd name="T47" fmla="*/ 539 h 719"/>
                    <a:gd name="T48" fmla="*/ 367 w 643"/>
                    <a:gd name="T49" fmla="*/ 708 h 719"/>
                    <a:gd name="T50" fmla="*/ 334 w 643"/>
                    <a:gd name="T51" fmla="*/ 534 h 719"/>
                    <a:gd name="T52" fmla="*/ 344 w 643"/>
                    <a:gd name="T53" fmla="*/ 469 h 719"/>
                    <a:gd name="T54" fmla="*/ 427 w 643"/>
                    <a:gd name="T55" fmla="*/ 431 h 719"/>
                    <a:gd name="T56" fmla="*/ 418 w 643"/>
                    <a:gd name="T57" fmla="*/ 406 h 719"/>
                    <a:gd name="T58" fmla="*/ 541 w 643"/>
                    <a:gd name="T59" fmla="*/ 443 h 719"/>
                    <a:gd name="T60" fmla="*/ 538 w 643"/>
                    <a:gd name="T61" fmla="*/ 472 h 719"/>
                    <a:gd name="T62" fmla="*/ 578 w 643"/>
                    <a:gd name="T63" fmla="*/ 526 h 719"/>
                    <a:gd name="T64" fmla="*/ 460 w 643"/>
                    <a:gd name="T65" fmla="*/ 653 h 719"/>
                    <a:gd name="T66" fmla="*/ 629 w 643"/>
                    <a:gd name="T67" fmla="*/ 450 h 719"/>
                    <a:gd name="T68" fmla="*/ 552 w 643"/>
                    <a:gd name="T69" fmla="*/ 445 h 719"/>
                    <a:gd name="T70" fmla="*/ 568 w 643"/>
                    <a:gd name="T71" fmla="*/ 122 h 719"/>
                    <a:gd name="T72" fmla="*/ 354 w 643"/>
                    <a:gd name="T73" fmla="*/ 192 h 719"/>
                    <a:gd name="T74" fmla="*/ 161 w 643"/>
                    <a:gd name="T75" fmla="*/ 515 h 719"/>
                    <a:gd name="T76" fmla="*/ 285 w 643"/>
                    <a:gd name="T77" fmla="*/ 264 h 719"/>
                    <a:gd name="T78" fmla="*/ 293 w 643"/>
                    <a:gd name="T79" fmla="*/ 437 h 719"/>
                    <a:gd name="T80" fmla="*/ 238 w 643"/>
                    <a:gd name="T81" fmla="*/ 500 h 719"/>
                    <a:gd name="T82" fmla="*/ 304 w 643"/>
                    <a:gd name="T83" fmla="*/ 441 h 719"/>
                    <a:gd name="T84" fmla="*/ 326 w 643"/>
                    <a:gd name="T85" fmla="*/ 526 h 719"/>
                    <a:gd name="T86" fmla="*/ 289 w 643"/>
                    <a:gd name="T87" fmla="*/ 485 h 719"/>
                    <a:gd name="T88" fmla="*/ 326 w 643"/>
                    <a:gd name="T89" fmla="*/ 526 h 719"/>
                    <a:gd name="T90" fmla="*/ 338 w 643"/>
                    <a:gd name="T91" fmla="*/ 395 h 719"/>
                    <a:gd name="T92" fmla="*/ 316 w 643"/>
                    <a:gd name="T93" fmla="*/ 445 h 719"/>
                    <a:gd name="T94" fmla="*/ 322 w 643"/>
                    <a:gd name="T95" fmla="*/ 351 h 719"/>
                    <a:gd name="T96" fmla="*/ 449 w 643"/>
                    <a:gd name="T97" fmla="*/ 398 h 719"/>
                    <a:gd name="T98" fmla="*/ 435 w 643"/>
                    <a:gd name="T99" fmla="*/ 350 h 719"/>
                    <a:gd name="T100" fmla="*/ 539 w 643"/>
                    <a:gd name="T101" fmla="*/ 440 h 719"/>
                    <a:gd name="T102" fmla="*/ 438 w 643"/>
                    <a:gd name="T103" fmla="*/ 349 h 719"/>
                    <a:gd name="T104" fmla="*/ 553 w 643"/>
                    <a:gd name="T105" fmla="*/ 43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3" h="719">
                      <a:moveTo>
                        <a:pt x="643" y="338"/>
                      </a:moveTo>
                      <a:cubicBezTo>
                        <a:pt x="643" y="281"/>
                        <a:pt x="596" y="234"/>
                        <a:pt x="539" y="234"/>
                      </a:cubicBezTo>
                      <a:cubicBezTo>
                        <a:pt x="481" y="234"/>
                        <a:pt x="435" y="280"/>
                        <a:pt x="434" y="337"/>
                      </a:cubicBezTo>
                      <a:cubicBezTo>
                        <a:pt x="431" y="337"/>
                        <a:pt x="429" y="340"/>
                        <a:pt x="429" y="342"/>
                      </a:cubicBezTo>
                      <a:cubicBezTo>
                        <a:pt x="405" y="344"/>
                        <a:pt x="405" y="344"/>
                        <a:pt x="405" y="344"/>
                      </a:cubicBezTo>
                      <a:cubicBezTo>
                        <a:pt x="404" y="341"/>
                        <a:pt x="402" y="339"/>
                        <a:pt x="399" y="339"/>
                      </a:cubicBezTo>
                      <a:cubicBezTo>
                        <a:pt x="395" y="339"/>
                        <a:pt x="393" y="341"/>
                        <a:pt x="392" y="344"/>
                      </a:cubicBezTo>
                      <a:cubicBezTo>
                        <a:pt x="322" y="348"/>
                        <a:pt x="322" y="348"/>
                        <a:pt x="322" y="348"/>
                      </a:cubicBezTo>
                      <a:cubicBezTo>
                        <a:pt x="320" y="316"/>
                        <a:pt x="309" y="286"/>
                        <a:pt x="290" y="261"/>
                      </a:cubicBezTo>
                      <a:cubicBezTo>
                        <a:pt x="291" y="260"/>
                        <a:pt x="292" y="259"/>
                        <a:pt x="292" y="257"/>
                      </a:cubicBezTo>
                      <a:cubicBezTo>
                        <a:pt x="292" y="256"/>
                        <a:pt x="291" y="255"/>
                        <a:pt x="291" y="254"/>
                      </a:cubicBezTo>
                      <a:cubicBezTo>
                        <a:pt x="300" y="246"/>
                        <a:pt x="300" y="246"/>
                        <a:pt x="300" y="246"/>
                      </a:cubicBezTo>
                      <a:cubicBezTo>
                        <a:pt x="312" y="261"/>
                        <a:pt x="321" y="277"/>
                        <a:pt x="328" y="294"/>
                      </a:cubicBezTo>
                      <a:cubicBezTo>
                        <a:pt x="326" y="295"/>
                        <a:pt x="325" y="297"/>
                        <a:pt x="325" y="300"/>
                      </a:cubicBezTo>
                      <a:cubicBezTo>
                        <a:pt x="325" y="303"/>
                        <a:pt x="327" y="306"/>
                        <a:pt x="331" y="306"/>
                      </a:cubicBezTo>
                      <a:cubicBezTo>
                        <a:pt x="335" y="306"/>
                        <a:pt x="338" y="303"/>
                        <a:pt x="338" y="300"/>
                      </a:cubicBezTo>
                      <a:cubicBezTo>
                        <a:pt x="338" y="296"/>
                        <a:pt x="335" y="293"/>
                        <a:pt x="331" y="293"/>
                      </a:cubicBezTo>
                      <a:cubicBezTo>
                        <a:pt x="331" y="293"/>
                        <a:pt x="331" y="293"/>
                        <a:pt x="330" y="293"/>
                      </a:cubicBezTo>
                      <a:cubicBezTo>
                        <a:pt x="324" y="276"/>
                        <a:pt x="315" y="259"/>
                        <a:pt x="303" y="245"/>
                      </a:cubicBezTo>
                      <a:cubicBezTo>
                        <a:pt x="329" y="223"/>
                        <a:pt x="329" y="223"/>
                        <a:pt x="329" y="223"/>
                      </a:cubicBezTo>
                      <a:cubicBezTo>
                        <a:pt x="343" y="240"/>
                        <a:pt x="361" y="254"/>
                        <a:pt x="381" y="264"/>
                      </a:cubicBezTo>
                      <a:cubicBezTo>
                        <a:pt x="381" y="264"/>
                        <a:pt x="381" y="265"/>
                        <a:pt x="381" y="265"/>
                      </a:cubicBezTo>
                      <a:cubicBezTo>
                        <a:pt x="381" y="269"/>
                        <a:pt x="384" y="272"/>
                        <a:pt x="388" y="272"/>
                      </a:cubicBezTo>
                      <a:cubicBezTo>
                        <a:pt x="391" y="272"/>
                        <a:pt x="394" y="269"/>
                        <a:pt x="394" y="265"/>
                      </a:cubicBezTo>
                      <a:cubicBezTo>
                        <a:pt x="394" y="261"/>
                        <a:pt x="391" y="258"/>
                        <a:pt x="388" y="258"/>
                      </a:cubicBezTo>
                      <a:cubicBezTo>
                        <a:pt x="386" y="258"/>
                        <a:pt x="384" y="259"/>
                        <a:pt x="383" y="261"/>
                      </a:cubicBezTo>
                      <a:cubicBezTo>
                        <a:pt x="363" y="251"/>
                        <a:pt x="345" y="238"/>
                        <a:pt x="331" y="221"/>
                      </a:cubicBezTo>
                      <a:cubicBezTo>
                        <a:pt x="353" y="203"/>
                        <a:pt x="353" y="203"/>
                        <a:pt x="353" y="203"/>
                      </a:cubicBezTo>
                      <a:cubicBezTo>
                        <a:pt x="354" y="204"/>
                        <a:pt x="355" y="205"/>
                        <a:pt x="357" y="205"/>
                      </a:cubicBezTo>
                      <a:cubicBezTo>
                        <a:pt x="358" y="205"/>
                        <a:pt x="359" y="204"/>
                        <a:pt x="360" y="204"/>
                      </a:cubicBezTo>
                      <a:cubicBezTo>
                        <a:pt x="382" y="228"/>
                        <a:pt x="414" y="243"/>
                        <a:pt x="450" y="243"/>
                      </a:cubicBezTo>
                      <a:cubicBezTo>
                        <a:pt x="517" y="243"/>
                        <a:pt x="571" y="189"/>
                        <a:pt x="571" y="122"/>
                      </a:cubicBezTo>
                      <a:cubicBezTo>
                        <a:pt x="571" y="55"/>
                        <a:pt x="517" y="0"/>
                        <a:pt x="450" y="0"/>
                      </a:cubicBezTo>
                      <a:cubicBezTo>
                        <a:pt x="383" y="0"/>
                        <a:pt x="328" y="55"/>
                        <a:pt x="328" y="122"/>
                      </a:cubicBezTo>
                      <a:cubicBezTo>
                        <a:pt x="328" y="149"/>
                        <a:pt x="337" y="174"/>
                        <a:pt x="352" y="194"/>
                      </a:cubicBezTo>
                      <a:cubicBezTo>
                        <a:pt x="351" y="195"/>
                        <a:pt x="350" y="197"/>
                        <a:pt x="350" y="198"/>
                      </a:cubicBezTo>
                      <a:cubicBezTo>
                        <a:pt x="350" y="199"/>
                        <a:pt x="351" y="200"/>
                        <a:pt x="351" y="201"/>
                      </a:cubicBezTo>
                      <a:cubicBezTo>
                        <a:pt x="329" y="219"/>
                        <a:pt x="329" y="219"/>
                        <a:pt x="329" y="219"/>
                      </a:cubicBezTo>
                      <a:cubicBezTo>
                        <a:pt x="308" y="192"/>
                        <a:pt x="295" y="159"/>
                        <a:pt x="295" y="122"/>
                      </a:cubicBezTo>
                      <a:cubicBezTo>
                        <a:pt x="295" y="90"/>
                        <a:pt x="305" y="60"/>
                        <a:pt x="321" y="36"/>
                      </a:cubicBezTo>
                      <a:cubicBezTo>
                        <a:pt x="322" y="36"/>
                        <a:pt x="323" y="36"/>
                        <a:pt x="324" y="36"/>
                      </a:cubicBezTo>
                      <a:cubicBezTo>
                        <a:pt x="327" y="36"/>
                        <a:pt x="330" y="33"/>
                        <a:pt x="330" y="30"/>
                      </a:cubicBezTo>
                      <a:cubicBezTo>
                        <a:pt x="330" y="26"/>
                        <a:pt x="327" y="23"/>
                        <a:pt x="324" y="23"/>
                      </a:cubicBezTo>
                      <a:cubicBezTo>
                        <a:pt x="320" y="23"/>
                        <a:pt x="317" y="26"/>
                        <a:pt x="317" y="30"/>
                      </a:cubicBezTo>
                      <a:cubicBezTo>
                        <a:pt x="317" y="31"/>
                        <a:pt x="318" y="33"/>
                        <a:pt x="319" y="34"/>
                      </a:cubicBezTo>
                      <a:cubicBezTo>
                        <a:pt x="302" y="59"/>
                        <a:pt x="292" y="89"/>
                        <a:pt x="292" y="122"/>
                      </a:cubicBezTo>
                      <a:cubicBezTo>
                        <a:pt x="292" y="159"/>
                        <a:pt x="305" y="194"/>
                        <a:pt x="327" y="221"/>
                      </a:cubicBezTo>
                      <a:cubicBezTo>
                        <a:pt x="301" y="242"/>
                        <a:pt x="301" y="242"/>
                        <a:pt x="301" y="242"/>
                      </a:cubicBezTo>
                      <a:cubicBezTo>
                        <a:pt x="297" y="238"/>
                        <a:pt x="293" y="233"/>
                        <a:pt x="289" y="229"/>
                      </a:cubicBezTo>
                      <a:cubicBezTo>
                        <a:pt x="256" y="196"/>
                        <a:pt x="212" y="177"/>
                        <a:pt x="165" y="176"/>
                      </a:cubicBezTo>
                      <a:cubicBezTo>
                        <a:pt x="165" y="173"/>
                        <a:pt x="162" y="171"/>
                        <a:pt x="159" y="171"/>
                      </a:cubicBezTo>
                      <a:cubicBezTo>
                        <a:pt x="155" y="171"/>
                        <a:pt x="152" y="174"/>
                        <a:pt x="152" y="178"/>
                      </a:cubicBezTo>
                      <a:cubicBezTo>
                        <a:pt x="152" y="181"/>
                        <a:pt x="155" y="184"/>
                        <a:pt x="159" y="184"/>
                      </a:cubicBezTo>
                      <a:cubicBezTo>
                        <a:pt x="162" y="184"/>
                        <a:pt x="165" y="182"/>
                        <a:pt x="165" y="179"/>
                      </a:cubicBezTo>
                      <a:cubicBezTo>
                        <a:pt x="219" y="180"/>
                        <a:pt x="267" y="206"/>
                        <a:pt x="299" y="244"/>
                      </a:cubicBezTo>
                      <a:cubicBezTo>
                        <a:pt x="289" y="252"/>
                        <a:pt x="289" y="252"/>
                        <a:pt x="289" y="252"/>
                      </a:cubicBezTo>
                      <a:cubicBezTo>
                        <a:pt x="288" y="251"/>
                        <a:pt x="287" y="251"/>
                        <a:pt x="285" y="251"/>
                      </a:cubicBezTo>
                      <a:cubicBezTo>
                        <a:pt x="284" y="251"/>
                        <a:pt x="283" y="251"/>
                        <a:pt x="282" y="251"/>
                      </a:cubicBezTo>
                      <a:cubicBezTo>
                        <a:pt x="280" y="249"/>
                        <a:pt x="277" y="246"/>
                        <a:pt x="275" y="244"/>
                      </a:cubicBezTo>
                      <a:cubicBezTo>
                        <a:pt x="244" y="213"/>
                        <a:pt x="204" y="196"/>
                        <a:pt x="161" y="196"/>
                      </a:cubicBezTo>
                      <a:cubicBezTo>
                        <a:pt x="118" y="196"/>
                        <a:pt x="78" y="213"/>
                        <a:pt x="47" y="244"/>
                      </a:cubicBezTo>
                      <a:cubicBezTo>
                        <a:pt x="17" y="274"/>
                        <a:pt x="0" y="314"/>
                        <a:pt x="0" y="357"/>
                      </a:cubicBezTo>
                      <a:cubicBezTo>
                        <a:pt x="0" y="400"/>
                        <a:pt x="17" y="441"/>
                        <a:pt x="47" y="471"/>
                      </a:cubicBezTo>
                      <a:cubicBezTo>
                        <a:pt x="78" y="502"/>
                        <a:pt x="118" y="518"/>
                        <a:pt x="161" y="518"/>
                      </a:cubicBezTo>
                      <a:cubicBezTo>
                        <a:pt x="184" y="518"/>
                        <a:pt x="206" y="514"/>
                        <a:pt x="226" y="505"/>
                      </a:cubicBezTo>
                      <a:cubicBezTo>
                        <a:pt x="227" y="506"/>
                        <a:pt x="229" y="507"/>
                        <a:pt x="231" y="507"/>
                      </a:cubicBezTo>
                      <a:cubicBezTo>
                        <a:pt x="232" y="507"/>
                        <a:pt x="232" y="507"/>
                        <a:pt x="233" y="507"/>
                      </a:cubicBezTo>
                      <a:cubicBezTo>
                        <a:pt x="238" y="518"/>
                        <a:pt x="238" y="518"/>
                        <a:pt x="238" y="518"/>
                      </a:cubicBezTo>
                      <a:cubicBezTo>
                        <a:pt x="215" y="529"/>
                        <a:pt x="189" y="536"/>
                        <a:pt x="161" y="536"/>
                      </a:cubicBezTo>
                      <a:cubicBezTo>
                        <a:pt x="148" y="536"/>
                        <a:pt x="135" y="534"/>
                        <a:pt x="122" y="531"/>
                      </a:cubicBezTo>
                      <a:cubicBezTo>
                        <a:pt x="122" y="528"/>
                        <a:pt x="119" y="525"/>
                        <a:pt x="116" y="525"/>
                      </a:cubicBezTo>
                      <a:cubicBezTo>
                        <a:pt x="112" y="525"/>
                        <a:pt x="109" y="528"/>
                        <a:pt x="109" y="531"/>
                      </a:cubicBezTo>
                      <a:cubicBezTo>
                        <a:pt x="109" y="535"/>
                        <a:pt x="112" y="538"/>
                        <a:pt x="116" y="538"/>
                      </a:cubicBezTo>
                      <a:cubicBezTo>
                        <a:pt x="118" y="538"/>
                        <a:pt x="120" y="536"/>
                        <a:pt x="122" y="534"/>
                      </a:cubicBezTo>
                      <a:cubicBezTo>
                        <a:pt x="134" y="537"/>
                        <a:pt x="148" y="538"/>
                        <a:pt x="161" y="538"/>
                      </a:cubicBezTo>
                      <a:cubicBezTo>
                        <a:pt x="189" y="538"/>
                        <a:pt x="215" y="532"/>
                        <a:pt x="240" y="521"/>
                      </a:cubicBezTo>
                      <a:cubicBezTo>
                        <a:pt x="249" y="539"/>
                        <a:pt x="249" y="539"/>
                        <a:pt x="249" y="539"/>
                      </a:cubicBezTo>
                      <a:cubicBezTo>
                        <a:pt x="214" y="557"/>
                        <a:pt x="190" y="593"/>
                        <a:pt x="190" y="635"/>
                      </a:cubicBezTo>
                      <a:cubicBezTo>
                        <a:pt x="190" y="657"/>
                        <a:pt x="196" y="677"/>
                        <a:pt x="208" y="694"/>
                      </a:cubicBezTo>
                      <a:cubicBezTo>
                        <a:pt x="207" y="696"/>
                        <a:pt x="206" y="697"/>
                        <a:pt x="206" y="699"/>
                      </a:cubicBezTo>
                      <a:cubicBezTo>
                        <a:pt x="206" y="702"/>
                        <a:pt x="209" y="705"/>
                        <a:pt x="213" y="705"/>
                      </a:cubicBezTo>
                      <a:cubicBezTo>
                        <a:pt x="216" y="705"/>
                        <a:pt x="219" y="702"/>
                        <a:pt x="219" y="699"/>
                      </a:cubicBezTo>
                      <a:cubicBezTo>
                        <a:pt x="219" y="695"/>
                        <a:pt x="216" y="692"/>
                        <a:pt x="213" y="692"/>
                      </a:cubicBezTo>
                      <a:cubicBezTo>
                        <a:pt x="212" y="692"/>
                        <a:pt x="211" y="692"/>
                        <a:pt x="210" y="693"/>
                      </a:cubicBezTo>
                      <a:cubicBezTo>
                        <a:pt x="199" y="676"/>
                        <a:pt x="193" y="656"/>
                        <a:pt x="193" y="635"/>
                      </a:cubicBezTo>
                      <a:cubicBezTo>
                        <a:pt x="193" y="594"/>
                        <a:pt x="216" y="559"/>
                        <a:pt x="250" y="542"/>
                      </a:cubicBezTo>
                      <a:cubicBezTo>
                        <a:pt x="257" y="556"/>
                        <a:pt x="257" y="556"/>
                        <a:pt x="257" y="556"/>
                      </a:cubicBezTo>
                      <a:cubicBezTo>
                        <a:pt x="255" y="557"/>
                        <a:pt x="255" y="559"/>
                        <a:pt x="255" y="561"/>
                      </a:cubicBezTo>
                      <a:cubicBezTo>
                        <a:pt x="255" y="562"/>
                        <a:pt x="255" y="562"/>
                        <a:pt x="255" y="563"/>
                      </a:cubicBezTo>
                      <a:cubicBezTo>
                        <a:pt x="230" y="577"/>
                        <a:pt x="214" y="604"/>
                        <a:pt x="214" y="635"/>
                      </a:cubicBezTo>
                      <a:cubicBezTo>
                        <a:pt x="214" y="681"/>
                        <a:pt x="251" y="719"/>
                        <a:pt x="297" y="719"/>
                      </a:cubicBezTo>
                      <a:cubicBezTo>
                        <a:pt x="344" y="719"/>
                        <a:pt x="381" y="681"/>
                        <a:pt x="381" y="635"/>
                      </a:cubicBezTo>
                      <a:cubicBezTo>
                        <a:pt x="381" y="621"/>
                        <a:pt x="378" y="608"/>
                        <a:pt x="371" y="596"/>
                      </a:cubicBezTo>
                      <a:cubicBezTo>
                        <a:pt x="373" y="595"/>
                        <a:pt x="373" y="593"/>
                        <a:pt x="373" y="591"/>
                      </a:cubicBezTo>
                      <a:cubicBezTo>
                        <a:pt x="373" y="587"/>
                        <a:pt x="371" y="585"/>
                        <a:pt x="367" y="585"/>
                      </a:cubicBezTo>
                      <a:cubicBezTo>
                        <a:pt x="363" y="585"/>
                        <a:pt x="360" y="587"/>
                        <a:pt x="360" y="591"/>
                      </a:cubicBezTo>
                      <a:cubicBezTo>
                        <a:pt x="360" y="595"/>
                        <a:pt x="363" y="598"/>
                        <a:pt x="367" y="598"/>
                      </a:cubicBezTo>
                      <a:cubicBezTo>
                        <a:pt x="368" y="598"/>
                        <a:pt x="368" y="598"/>
                        <a:pt x="369" y="597"/>
                      </a:cubicBezTo>
                      <a:cubicBezTo>
                        <a:pt x="375" y="609"/>
                        <a:pt x="378" y="621"/>
                        <a:pt x="378" y="635"/>
                      </a:cubicBezTo>
                      <a:cubicBezTo>
                        <a:pt x="378" y="680"/>
                        <a:pt x="342" y="716"/>
                        <a:pt x="297" y="716"/>
                      </a:cubicBezTo>
                      <a:cubicBezTo>
                        <a:pt x="253" y="716"/>
                        <a:pt x="217" y="680"/>
                        <a:pt x="217" y="635"/>
                      </a:cubicBezTo>
                      <a:cubicBezTo>
                        <a:pt x="217" y="605"/>
                        <a:pt x="233" y="579"/>
                        <a:pt x="256" y="565"/>
                      </a:cubicBezTo>
                      <a:cubicBezTo>
                        <a:pt x="258" y="567"/>
                        <a:pt x="259" y="568"/>
                        <a:pt x="261" y="568"/>
                      </a:cubicBezTo>
                      <a:cubicBezTo>
                        <a:pt x="265" y="568"/>
                        <a:pt x="268" y="565"/>
                        <a:pt x="268" y="561"/>
                      </a:cubicBezTo>
                      <a:cubicBezTo>
                        <a:pt x="268" y="561"/>
                        <a:pt x="268" y="560"/>
                        <a:pt x="268" y="560"/>
                      </a:cubicBezTo>
                      <a:cubicBezTo>
                        <a:pt x="277" y="556"/>
                        <a:pt x="287" y="554"/>
                        <a:pt x="297" y="554"/>
                      </a:cubicBezTo>
                      <a:cubicBezTo>
                        <a:pt x="305" y="554"/>
                        <a:pt x="313" y="555"/>
                        <a:pt x="320" y="557"/>
                      </a:cubicBezTo>
                      <a:cubicBezTo>
                        <a:pt x="320" y="558"/>
                        <a:pt x="320" y="558"/>
                        <a:pt x="320" y="558"/>
                      </a:cubicBezTo>
                      <a:cubicBezTo>
                        <a:pt x="320" y="562"/>
                        <a:pt x="323" y="565"/>
                        <a:pt x="327" y="565"/>
                      </a:cubicBezTo>
                      <a:cubicBezTo>
                        <a:pt x="330" y="565"/>
                        <a:pt x="333" y="562"/>
                        <a:pt x="333" y="558"/>
                      </a:cubicBezTo>
                      <a:cubicBezTo>
                        <a:pt x="333" y="555"/>
                        <a:pt x="330" y="552"/>
                        <a:pt x="327" y="552"/>
                      </a:cubicBezTo>
                      <a:cubicBezTo>
                        <a:pt x="324" y="552"/>
                        <a:pt x="322" y="553"/>
                        <a:pt x="321" y="555"/>
                      </a:cubicBezTo>
                      <a:cubicBezTo>
                        <a:pt x="314" y="552"/>
                        <a:pt x="306" y="551"/>
                        <a:pt x="297" y="551"/>
                      </a:cubicBezTo>
                      <a:cubicBezTo>
                        <a:pt x="286" y="551"/>
                        <a:pt x="276" y="553"/>
                        <a:pt x="266" y="557"/>
                      </a:cubicBezTo>
                      <a:cubicBezTo>
                        <a:pt x="265" y="555"/>
                        <a:pt x="263" y="554"/>
                        <a:pt x="261" y="554"/>
                      </a:cubicBezTo>
                      <a:cubicBezTo>
                        <a:pt x="261" y="554"/>
                        <a:pt x="260" y="554"/>
                        <a:pt x="260" y="555"/>
                      </a:cubicBezTo>
                      <a:cubicBezTo>
                        <a:pt x="253" y="540"/>
                        <a:pt x="253" y="540"/>
                        <a:pt x="253" y="540"/>
                      </a:cubicBezTo>
                      <a:cubicBezTo>
                        <a:pt x="266" y="534"/>
                        <a:pt x="281" y="530"/>
                        <a:pt x="297" y="530"/>
                      </a:cubicBezTo>
                      <a:cubicBezTo>
                        <a:pt x="305" y="530"/>
                        <a:pt x="313" y="531"/>
                        <a:pt x="321" y="533"/>
                      </a:cubicBezTo>
                      <a:cubicBezTo>
                        <a:pt x="321" y="536"/>
                        <a:pt x="324" y="539"/>
                        <a:pt x="327" y="539"/>
                      </a:cubicBezTo>
                      <a:cubicBezTo>
                        <a:pt x="329" y="539"/>
                        <a:pt x="331" y="538"/>
                        <a:pt x="332" y="536"/>
                      </a:cubicBezTo>
                      <a:cubicBezTo>
                        <a:pt x="373" y="551"/>
                        <a:pt x="402" y="590"/>
                        <a:pt x="402" y="635"/>
                      </a:cubicBezTo>
                      <a:cubicBezTo>
                        <a:pt x="402" y="661"/>
                        <a:pt x="393" y="684"/>
                        <a:pt x="377" y="703"/>
                      </a:cubicBezTo>
                      <a:cubicBezTo>
                        <a:pt x="376" y="702"/>
                        <a:pt x="375" y="702"/>
                        <a:pt x="373" y="702"/>
                      </a:cubicBezTo>
                      <a:cubicBezTo>
                        <a:pt x="370" y="702"/>
                        <a:pt x="367" y="705"/>
                        <a:pt x="367" y="708"/>
                      </a:cubicBezTo>
                      <a:cubicBezTo>
                        <a:pt x="367" y="712"/>
                        <a:pt x="370" y="715"/>
                        <a:pt x="373" y="715"/>
                      </a:cubicBezTo>
                      <a:cubicBezTo>
                        <a:pt x="377" y="715"/>
                        <a:pt x="380" y="712"/>
                        <a:pt x="380" y="708"/>
                      </a:cubicBezTo>
                      <a:cubicBezTo>
                        <a:pt x="380" y="707"/>
                        <a:pt x="380" y="706"/>
                        <a:pt x="379" y="705"/>
                      </a:cubicBezTo>
                      <a:cubicBezTo>
                        <a:pt x="395" y="686"/>
                        <a:pt x="405" y="662"/>
                        <a:pt x="405" y="635"/>
                      </a:cubicBezTo>
                      <a:cubicBezTo>
                        <a:pt x="405" y="588"/>
                        <a:pt x="375" y="549"/>
                        <a:pt x="334" y="534"/>
                      </a:cubicBezTo>
                      <a:cubicBezTo>
                        <a:pt x="334" y="533"/>
                        <a:pt x="334" y="533"/>
                        <a:pt x="334" y="532"/>
                      </a:cubicBezTo>
                      <a:cubicBezTo>
                        <a:pt x="334" y="529"/>
                        <a:pt x="332" y="526"/>
                        <a:pt x="329" y="526"/>
                      </a:cubicBezTo>
                      <a:cubicBezTo>
                        <a:pt x="329" y="526"/>
                        <a:pt x="329" y="526"/>
                        <a:pt x="329" y="526"/>
                      </a:cubicBezTo>
                      <a:cubicBezTo>
                        <a:pt x="329" y="505"/>
                        <a:pt x="333" y="486"/>
                        <a:pt x="342" y="469"/>
                      </a:cubicBezTo>
                      <a:cubicBezTo>
                        <a:pt x="343" y="469"/>
                        <a:pt x="343" y="469"/>
                        <a:pt x="344" y="469"/>
                      </a:cubicBezTo>
                      <a:cubicBezTo>
                        <a:pt x="347" y="469"/>
                        <a:pt x="350" y="466"/>
                        <a:pt x="350" y="463"/>
                      </a:cubicBezTo>
                      <a:cubicBezTo>
                        <a:pt x="350" y="461"/>
                        <a:pt x="350" y="459"/>
                        <a:pt x="348" y="458"/>
                      </a:cubicBezTo>
                      <a:cubicBezTo>
                        <a:pt x="364" y="434"/>
                        <a:pt x="387" y="416"/>
                        <a:pt x="415" y="407"/>
                      </a:cubicBezTo>
                      <a:cubicBezTo>
                        <a:pt x="419" y="414"/>
                        <a:pt x="423" y="421"/>
                        <a:pt x="428" y="427"/>
                      </a:cubicBezTo>
                      <a:cubicBezTo>
                        <a:pt x="427" y="428"/>
                        <a:pt x="427" y="430"/>
                        <a:pt x="427" y="431"/>
                      </a:cubicBezTo>
                      <a:cubicBezTo>
                        <a:pt x="427" y="435"/>
                        <a:pt x="430" y="438"/>
                        <a:pt x="433" y="438"/>
                      </a:cubicBezTo>
                      <a:cubicBezTo>
                        <a:pt x="437" y="438"/>
                        <a:pt x="440" y="435"/>
                        <a:pt x="440" y="431"/>
                      </a:cubicBezTo>
                      <a:cubicBezTo>
                        <a:pt x="440" y="427"/>
                        <a:pt x="437" y="424"/>
                        <a:pt x="433" y="424"/>
                      </a:cubicBezTo>
                      <a:cubicBezTo>
                        <a:pt x="432" y="424"/>
                        <a:pt x="431" y="425"/>
                        <a:pt x="430" y="425"/>
                      </a:cubicBezTo>
                      <a:cubicBezTo>
                        <a:pt x="426" y="419"/>
                        <a:pt x="421" y="413"/>
                        <a:pt x="418" y="406"/>
                      </a:cubicBezTo>
                      <a:cubicBezTo>
                        <a:pt x="428" y="403"/>
                        <a:pt x="438" y="402"/>
                        <a:pt x="449" y="401"/>
                      </a:cubicBezTo>
                      <a:cubicBezTo>
                        <a:pt x="449" y="404"/>
                        <a:pt x="452" y="406"/>
                        <a:pt x="455" y="406"/>
                      </a:cubicBezTo>
                      <a:cubicBezTo>
                        <a:pt x="456" y="406"/>
                        <a:pt x="457" y="406"/>
                        <a:pt x="458" y="405"/>
                      </a:cubicBezTo>
                      <a:cubicBezTo>
                        <a:pt x="478" y="428"/>
                        <a:pt x="506" y="443"/>
                        <a:pt x="539" y="443"/>
                      </a:cubicBezTo>
                      <a:cubicBezTo>
                        <a:pt x="539" y="443"/>
                        <a:pt x="540" y="443"/>
                        <a:pt x="541" y="443"/>
                      </a:cubicBezTo>
                      <a:cubicBezTo>
                        <a:pt x="542" y="446"/>
                        <a:pt x="544" y="447"/>
                        <a:pt x="547" y="447"/>
                      </a:cubicBezTo>
                      <a:cubicBezTo>
                        <a:pt x="548" y="447"/>
                        <a:pt x="549" y="447"/>
                        <a:pt x="550" y="447"/>
                      </a:cubicBezTo>
                      <a:cubicBezTo>
                        <a:pt x="556" y="455"/>
                        <a:pt x="562" y="464"/>
                        <a:pt x="567" y="474"/>
                      </a:cubicBezTo>
                      <a:cubicBezTo>
                        <a:pt x="559" y="476"/>
                        <a:pt x="552" y="477"/>
                        <a:pt x="544" y="477"/>
                      </a:cubicBezTo>
                      <a:cubicBezTo>
                        <a:pt x="543" y="474"/>
                        <a:pt x="541" y="472"/>
                        <a:pt x="538" y="472"/>
                      </a:cubicBezTo>
                      <a:cubicBezTo>
                        <a:pt x="534" y="472"/>
                        <a:pt x="531" y="475"/>
                        <a:pt x="531" y="478"/>
                      </a:cubicBezTo>
                      <a:cubicBezTo>
                        <a:pt x="531" y="482"/>
                        <a:pt x="534" y="485"/>
                        <a:pt x="538" y="485"/>
                      </a:cubicBezTo>
                      <a:cubicBezTo>
                        <a:pt x="541" y="485"/>
                        <a:pt x="543" y="483"/>
                        <a:pt x="544" y="480"/>
                      </a:cubicBezTo>
                      <a:cubicBezTo>
                        <a:pt x="552" y="480"/>
                        <a:pt x="560" y="479"/>
                        <a:pt x="568" y="477"/>
                      </a:cubicBezTo>
                      <a:cubicBezTo>
                        <a:pt x="574" y="492"/>
                        <a:pt x="578" y="508"/>
                        <a:pt x="578" y="526"/>
                      </a:cubicBezTo>
                      <a:cubicBezTo>
                        <a:pt x="578" y="592"/>
                        <a:pt x="526" y="646"/>
                        <a:pt x="460" y="650"/>
                      </a:cubicBezTo>
                      <a:cubicBezTo>
                        <a:pt x="460" y="647"/>
                        <a:pt x="457" y="645"/>
                        <a:pt x="454" y="645"/>
                      </a:cubicBezTo>
                      <a:cubicBezTo>
                        <a:pt x="450" y="645"/>
                        <a:pt x="447" y="648"/>
                        <a:pt x="447" y="651"/>
                      </a:cubicBezTo>
                      <a:cubicBezTo>
                        <a:pt x="447" y="655"/>
                        <a:pt x="450" y="658"/>
                        <a:pt x="454" y="658"/>
                      </a:cubicBezTo>
                      <a:cubicBezTo>
                        <a:pt x="457" y="658"/>
                        <a:pt x="459" y="656"/>
                        <a:pt x="460" y="653"/>
                      </a:cubicBezTo>
                      <a:cubicBezTo>
                        <a:pt x="527" y="649"/>
                        <a:pt x="581" y="594"/>
                        <a:pt x="581" y="526"/>
                      </a:cubicBezTo>
                      <a:cubicBezTo>
                        <a:pt x="581" y="508"/>
                        <a:pt x="577" y="491"/>
                        <a:pt x="571" y="476"/>
                      </a:cubicBezTo>
                      <a:cubicBezTo>
                        <a:pt x="588" y="472"/>
                        <a:pt x="604" y="465"/>
                        <a:pt x="619" y="455"/>
                      </a:cubicBezTo>
                      <a:cubicBezTo>
                        <a:pt x="620" y="456"/>
                        <a:pt x="621" y="457"/>
                        <a:pt x="623" y="457"/>
                      </a:cubicBezTo>
                      <a:cubicBezTo>
                        <a:pt x="626" y="457"/>
                        <a:pt x="629" y="454"/>
                        <a:pt x="629" y="450"/>
                      </a:cubicBezTo>
                      <a:cubicBezTo>
                        <a:pt x="629" y="446"/>
                        <a:pt x="626" y="443"/>
                        <a:pt x="623" y="443"/>
                      </a:cubicBezTo>
                      <a:cubicBezTo>
                        <a:pt x="619" y="443"/>
                        <a:pt x="616" y="446"/>
                        <a:pt x="616" y="450"/>
                      </a:cubicBezTo>
                      <a:cubicBezTo>
                        <a:pt x="616" y="451"/>
                        <a:pt x="616" y="452"/>
                        <a:pt x="617" y="453"/>
                      </a:cubicBezTo>
                      <a:cubicBezTo>
                        <a:pt x="603" y="462"/>
                        <a:pt x="587" y="470"/>
                        <a:pt x="570" y="474"/>
                      </a:cubicBezTo>
                      <a:cubicBezTo>
                        <a:pt x="565" y="463"/>
                        <a:pt x="559" y="454"/>
                        <a:pt x="552" y="445"/>
                      </a:cubicBezTo>
                      <a:cubicBezTo>
                        <a:pt x="553" y="444"/>
                        <a:pt x="553" y="443"/>
                        <a:pt x="554" y="442"/>
                      </a:cubicBezTo>
                      <a:cubicBezTo>
                        <a:pt x="604" y="434"/>
                        <a:pt x="643" y="391"/>
                        <a:pt x="643" y="338"/>
                      </a:cubicBezTo>
                      <a:close/>
                      <a:moveTo>
                        <a:pt x="331" y="122"/>
                      </a:moveTo>
                      <a:cubicBezTo>
                        <a:pt x="331" y="56"/>
                        <a:pt x="384" y="3"/>
                        <a:pt x="450" y="3"/>
                      </a:cubicBezTo>
                      <a:cubicBezTo>
                        <a:pt x="515" y="3"/>
                        <a:pt x="568" y="56"/>
                        <a:pt x="568" y="122"/>
                      </a:cubicBezTo>
                      <a:cubicBezTo>
                        <a:pt x="568" y="187"/>
                        <a:pt x="515" y="240"/>
                        <a:pt x="450" y="240"/>
                      </a:cubicBezTo>
                      <a:cubicBezTo>
                        <a:pt x="415" y="240"/>
                        <a:pt x="384" y="226"/>
                        <a:pt x="362" y="202"/>
                      </a:cubicBezTo>
                      <a:cubicBezTo>
                        <a:pt x="363" y="201"/>
                        <a:pt x="363" y="200"/>
                        <a:pt x="363" y="198"/>
                      </a:cubicBezTo>
                      <a:cubicBezTo>
                        <a:pt x="363" y="195"/>
                        <a:pt x="361" y="192"/>
                        <a:pt x="357" y="192"/>
                      </a:cubicBezTo>
                      <a:cubicBezTo>
                        <a:pt x="356" y="192"/>
                        <a:pt x="355" y="192"/>
                        <a:pt x="354" y="192"/>
                      </a:cubicBezTo>
                      <a:cubicBezTo>
                        <a:pt x="340" y="172"/>
                        <a:pt x="331" y="148"/>
                        <a:pt x="331" y="122"/>
                      </a:cubicBezTo>
                      <a:close/>
                      <a:moveTo>
                        <a:pt x="231" y="494"/>
                      </a:moveTo>
                      <a:cubicBezTo>
                        <a:pt x="228" y="494"/>
                        <a:pt x="225" y="497"/>
                        <a:pt x="225" y="500"/>
                      </a:cubicBezTo>
                      <a:cubicBezTo>
                        <a:pt x="225" y="501"/>
                        <a:pt x="225" y="501"/>
                        <a:pt x="225" y="502"/>
                      </a:cubicBezTo>
                      <a:cubicBezTo>
                        <a:pt x="205" y="510"/>
                        <a:pt x="184" y="515"/>
                        <a:pt x="161" y="515"/>
                      </a:cubicBezTo>
                      <a:cubicBezTo>
                        <a:pt x="74" y="515"/>
                        <a:pt x="3" y="444"/>
                        <a:pt x="3" y="357"/>
                      </a:cubicBezTo>
                      <a:cubicBezTo>
                        <a:pt x="3" y="270"/>
                        <a:pt x="74" y="199"/>
                        <a:pt x="161" y="199"/>
                      </a:cubicBezTo>
                      <a:cubicBezTo>
                        <a:pt x="208" y="199"/>
                        <a:pt x="251" y="220"/>
                        <a:pt x="280" y="253"/>
                      </a:cubicBezTo>
                      <a:cubicBezTo>
                        <a:pt x="279" y="254"/>
                        <a:pt x="278" y="256"/>
                        <a:pt x="278" y="257"/>
                      </a:cubicBezTo>
                      <a:cubicBezTo>
                        <a:pt x="278" y="261"/>
                        <a:pt x="281" y="264"/>
                        <a:pt x="285" y="264"/>
                      </a:cubicBezTo>
                      <a:cubicBezTo>
                        <a:pt x="286" y="264"/>
                        <a:pt x="287" y="263"/>
                        <a:pt x="288" y="263"/>
                      </a:cubicBezTo>
                      <a:cubicBezTo>
                        <a:pt x="307" y="289"/>
                        <a:pt x="319" y="322"/>
                        <a:pt x="319" y="357"/>
                      </a:cubicBezTo>
                      <a:cubicBezTo>
                        <a:pt x="319" y="384"/>
                        <a:pt x="312" y="409"/>
                        <a:pt x="301" y="431"/>
                      </a:cubicBezTo>
                      <a:cubicBezTo>
                        <a:pt x="300" y="430"/>
                        <a:pt x="300" y="430"/>
                        <a:pt x="299" y="430"/>
                      </a:cubicBezTo>
                      <a:cubicBezTo>
                        <a:pt x="296" y="430"/>
                        <a:pt x="293" y="433"/>
                        <a:pt x="293" y="437"/>
                      </a:cubicBezTo>
                      <a:cubicBezTo>
                        <a:pt x="293" y="439"/>
                        <a:pt x="293" y="440"/>
                        <a:pt x="295" y="442"/>
                      </a:cubicBezTo>
                      <a:cubicBezTo>
                        <a:pt x="280" y="464"/>
                        <a:pt x="260" y="483"/>
                        <a:pt x="236" y="496"/>
                      </a:cubicBezTo>
                      <a:cubicBezTo>
                        <a:pt x="235" y="495"/>
                        <a:pt x="233" y="494"/>
                        <a:pt x="231" y="494"/>
                      </a:cubicBezTo>
                      <a:close/>
                      <a:moveTo>
                        <a:pt x="235" y="506"/>
                      </a:moveTo>
                      <a:cubicBezTo>
                        <a:pt x="237" y="504"/>
                        <a:pt x="238" y="503"/>
                        <a:pt x="238" y="500"/>
                      </a:cubicBezTo>
                      <a:cubicBezTo>
                        <a:pt x="238" y="500"/>
                        <a:pt x="238" y="499"/>
                        <a:pt x="238" y="499"/>
                      </a:cubicBezTo>
                      <a:cubicBezTo>
                        <a:pt x="251" y="492"/>
                        <a:pt x="264" y="482"/>
                        <a:pt x="275" y="471"/>
                      </a:cubicBezTo>
                      <a:cubicBezTo>
                        <a:pt x="283" y="463"/>
                        <a:pt x="291" y="453"/>
                        <a:pt x="297" y="443"/>
                      </a:cubicBezTo>
                      <a:cubicBezTo>
                        <a:pt x="298" y="443"/>
                        <a:pt x="298" y="443"/>
                        <a:pt x="299" y="443"/>
                      </a:cubicBezTo>
                      <a:cubicBezTo>
                        <a:pt x="301" y="443"/>
                        <a:pt x="303" y="443"/>
                        <a:pt x="304" y="441"/>
                      </a:cubicBezTo>
                      <a:cubicBezTo>
                        <a:pt x="315" y="448"/>
                        <a:pt x="315" y="448"/>
                        <a:pt x="315" y="448"/>
                      </a:cubicBezTo>
                      <a:cubicBezTo>
                        <a:pt x="297" y="477"/>
                        <a:pt x="272" y="501"/>
                        <a:pt x="241" y="517"/>
                      </a:cubicBezTo>
                      <a:lnTo>
                        <a:pt x="235" y="506"/>
                      </a:lnTo>
                      <a:close/>
                      <a:moveTo>
                        <a:pt x="326" y="526"/>
                      </a:moveTo>
                      <a:cubicBezTo>
                        <a:pt x="326" y="526"/>
                        <a:pt x="326" y="526"/>
                        <a:pt x="326" y="526"/>
                      </a:cubicBezTo>
                      <a:cubicBezTo>
                        <a:pt x="323" y="526"/>
                        <a:pt x="322" y="528"/>
                        <a:pt x="321" y="530"/>
                      </a:cubicBezTo>
                      <a:cubicBezTo>
                        <a:pt x="313" y="528"/>
                        <a:pt x="305" y="527"/>
                        <a:pt x="297" y="527"/>
                      </a:cubicBezTo>
                      <a:cubicBezTo>
                        <a:pt x="281" y="527"/>
                        <a:pt x="265" y="531"/>
                        <a:pt x="251" y="538"/>
                      </a:cubicBezTo>
                      <a:cubicBezTo>
                        <a:pt x="242" y="519"/>
                        <a:pt x="242" y="519"/>
                        <a:pt x="242" y="519"/>
                      </a:cubicBezTo>
                      <a:cubicBezTo>
                        <a:pt x="259" y="511"/>
                        <a:pt x="275" y="499"/>
                        <a:pt x="289" y="485"/>
                      </a:cubicBezTo>
                      <a:cubicBezTo>
                        <a:pt x="300" y="474"/>
                        <a:pt x="310" y="462"/>
                        <a:pt x="317" y="449"/>
                      </a:cubicBezTo>
                      <a:cubicBezTo>
                        <a:pt x="338" y="461"/>
                        <a:pt x="338" y="461"/>
                        <a:pt x="338" y="461"/>
                      </a:cubicBezTo>
                      <a:cubicBezTo>
                        <a:pt x="337" y="461"/>
                        <a:pt x="337" y="462"/>
                        <a:pt x="337" y="463"/>
                      </a:cubicBezTo>
                      <a:cubicBezTo>
                        <a:pt x="337" y="465"/>
                        <a:pt x="338" y="467"/>
                        <a:pt x="340" y="468"/>
                      </a:cubicBezTo>
                      <a:cubicBezTo>
                        <a:pt x="331" y="485"/>
                        <a:pt x="326" y="505"/>
                        <a:pt x="326" y="526"/>
                      </a:cubicBezTo>
                      <a:close/>
                      <a:moveTo>
                        <a:pt x="346" y="457"/>
                      </a:moveTo>
                      <a:cubicBezTo>
                        <a:pt x="345" y="456"/>
                        <a:pt x="345" y="456"/>
                        <a:pt x="344" y="456"/>
                      </a:cubicBezTo>
                      <a:cubicBezTo>
                        <a:pt x="342" y="456"/>
                        <a:pt x="340" y="457"/>
                        <a:pt x="339" y="458"/>
                      </a:cubicBezTo>
                      <a:cubicBezTo>
                        <a:pt x="319" y="447"/>
                        <a:pt x="319" y="447"/>
                        <a:pt x="319" y="447"/>
                      </a:cubicBezTo>
                      <a:cubicBezTo>
                        <a:pt x="328" y="431"/>
                        <a:pt x="334" y="413"/>
                        <a:pt x="338" y="395"/>
                      </a:cubicBezTo>
                      <a:cubicBezTo>
                        <a:pt x="342" y="395"/>
                        <a:pt x="344" y="392"/>
                        <a:pt x="344" y="389"/>
                      </a:cubicBezTo>
                      <a:cubicBezTo>
                        <a:pt x="344" y="385"/>
                        <a:pt x="342" y="382"/>
                        <a:pt x="338" y="382"/>
                      </a:cubicBezTo>
                      <a:cubicBezTo>
                        <a:pt x="334" y="382"/>
                        <a:pt x="331" y="385"/>
                        <a:pt x="331" y="389"/>
                      </a:cubicBezTo>
                      <a:cubicBezTo>
                        <a:pt x="331" y="391"/>
                        <a:pt x="333" y="394"/>
                        <a:pt x="335" y="395"/>
                      </a:cubicBezTo>
                      <a:cubicBezTo>
                        <a:pt x="331" y="413"/>
                        <a:pt x="325" y="429"/>
                        <a:pt x="316" y="445"/>
                      </a:cubicBezTo>
                      <a:cubicBezTo>
                        <a:pt x="305" y="439"/>
                        <a:pt x="305" y="439"/>
                        <a:pt x="305" y="439"/>
                      </a:cubicBezTo>
                      <a:cubicBezTo>
                        <a:pt x="306" y="438"/>
                        <a:pt x="306" y="438"/>
                        <a:pt x="306" y="437"/>
                      </a:cubicBezTo>
                      <a:cubicBezTo>
                        <a:pt x="306" y="435"/>
                        <a:pt x="305" y="433"/>
                        <a:pt x="304" y="432"/>
                      </a:cubicBezTo>
                      <a:cubicBezTo>
                        <a:pt x="316" y="409"/>
                        <a:pt x="322" y="384"/>
                        <a:pt x="322" y="357"/>
                      </a:cubicBezTo>
                      <a:cubicBezTo>
                        <a:pt x="322" y="355"/>
                        <a:pt x="322" y="353"/>
                        <a:pt x="322" y="351"/>
                      </a:cubicBezTo>
                      <a:cubicBezTo>
                        <a:pt x="392" y="347"/>
                        <a:pt x="392" y="347"/>
                        <a:pt x="392" y="347"/>
                      </a:cubicBezTo>
                      <a:cubicBezTo>
                        <a:pt x="393" y="350"/>
                        <a:pt x="395" y="352"/>
                        <a:pt x="398" y="352"/>
                      </a:cubicBezTo>
                      <a:cubicBezTo>
                        <a:pt x="399" y="371"/>
                        <a:pt x="405" y="389"/>
                        <a:pt x="413" y="405"/>
                      </a:cubicBezTo>
                      <a:cubicBezTo>
                        <a:pt x="385" y="414"/>
                        <a:pt x="362" y="432"/>
                        <a:pt x="346" y="457"/>
                      </a:cubicBezTo>
                      <a:close/>
                      <a:moveTo>
                        <a:pt x="449" y="398"/>
                      </a:moveTo>
                      <a:cubicBezTo>
                        <a:pt x="438" y="399"/>
                        <a:pt x="427" y="400"/>
                        <a:pt x="416" y="404"/>
                      </a:cubicBezTo>
                      <a:cubicBezTo>
                        <a:pt x="408" y="388"/>
                        <a:pt x="402" y="370"/>
                        <a:pt x="401" y="352"/>
                      </a:cubicBezTo>
                      <a:cubicBezTo>
                        <a:pt x="403" y="351"/>
                        <a:pt x="405" y="349"/>
                        <a:pt x="405" y="347"/>
                      </a:cubicBezTo>
                      <a:cubicBezTo>
                        <a:pt x="429" y="345"/>
                        <a:pt x="429" y="345"/>
                        <a:pt x="429" y="345"/>
                      </a:cubicBezTo>
                      <a:cubicBezTo>
                        <a:pt x="430" y="348"/>
                        <a:pt x="432" y="349"/>
                        <a:pt x="435" y="350"/>
                      </a:cubicBezTo>
                      <a:cubicBezTo>
                        <a:pt x="436" y="366"/>
                        <a:pt x="442" y="382"/>
                        <a:pt x="451" y="395"/>
                      </a:cubicBezTo>
                      <a:cubicBezTo>
                        <a:pt x="450" y="396"/>
                        <a:pt x="449" y="397"/>
                        <a:pt x="449" y="398"/>
                      </a:cubicBezTo>
                      <a:close/>
                      <a:moveTo>
                        <a:pt x="547" y="434"/>
                      </a:moveTo>
                      <a:cubicBezTo>
                        <a:pt x="544" y="434"/>
                        <a:pt x="541" y="437"/>
                        <a:pt x="541" y="440"/>
                      </a:cubicBezTo>
                      <a:cubicBezTo>
                        <a:pt x="540" y="440"/>
                        <a:pt x="539" y="440"/>
                        <a:pt x="539" y="440"/>
                      </a:cubicBezTo>
                      <a:cubicBezTo>
                        <a:pt x="507" y="440"/>
                        <a:pt x="479" y="426"/>
                        <a:pt x="461" y="403"/>
                      </a:cubicBezTo>
                      <a:cubicBezTo>
                        <a:pt x="461" y="402"/>
                        <a:pt x="462" y="401"/>
                        <a:pt x="462" y="400"/>
                      </a:cubicBezTo>
                      <a:cubicBezTo>
                        <a:pt x="462" y="396"/>
                        <a:pt x="459" y="393"/>
                        <a:pt x="455" y="393"/>
                      </a:cubicBezTo>
                      <a:cubicBezTo>
                        <a:pt x="455" y="393"/>
                        <a:pt x="454" y="393"/>
                        <a:pt x="453" y="393"/>
                      </a:cubicBezTo>
                      <a:cubicBezTo>
                        <a:pt x="445" y="380"/>
                        <a:pt x="439" y="365"/>
                        <a:pt x="438" y="349"/>
                      </a:cubicBezTo>
                      <a:cubicBezTo>
                        <a:pt x="440" y="349"/>
                        <a:pt x="442" y="346"/>
                        <a:pt x="442" y="343"/>
                      </a:cubicBezTo>
                      <a:cubicBezTo>
                        <a:pt x="442" y="340"/>
                        <a:pt x="440" y="337"/>
                        <a:pt x="437" y="337"/>
                      </a:cubicBezTo>
                      <a:cubicBezTo>
                        <a:pt x="438" y="281"/>
                        <a:pt x="483" y="237"/>
                        <a:pt x="539" y="237"/>
                      </a:cubicBezTo>
                      <a:cubicBezTo>
                        <a:pt x="595" y="237"/>
                        <a:pt x="640" y="282"/>
                        <a:pt x="640" y="338"/>
                      </a:cubicBezTo>
                      <a:cubicBezTo>
                        <a:pt x="640" y="389"/>
                        <a:pt x="602" y="432"/>
                        <a:pt x="553" y="439"/>
                      </a:cubicBezTo>
                      <a:cubicBezTo>
                        <a:pt x="552" y="436"/>
                        <a:pt x="550" y="434"/>
                        <a:pt x="547" y="434"/>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70" name="Freeform 22">
                  <a:extLst>
                    <a:ext uri="{FF2B5EF4-FFF2-40B4-BE49-F238E27FC236}">
                      <a16:creationId xmlns:a16="http://schemas.microsoft.com/office/drawing/2014/main" id="{8C26DD7B-C39D-7944-A964-1F9FFD049F03}"/>
                    </a:ext>
                  </a:extLst>
                </p:cNvPr>
                <p:cNvSpPr>
                  <a:spLocks/>
                </p:cNvSpPr>
                <p:nvPr/>
              </p:nvSpPr>
              <p:spPr bwMode="auto">
                <a:xfrm flipH="1">
                  <a:off x="11619740" y="2507321"/>
                  <a:ext cx="375459" cy="1673804"/>
                </a:xfrm>
                <a:custGeom>
                  <a:avLst/>
                  <a:gdLst>
                    <a:gd name="T0" fmla="*/ 40 w 55"/>
                    <a:gd name="T1" fmla="*/ 233 h 246"/>
                    <a:gd name="T2" fmla="*/ 38 w 55"/>
                    <a:gd name="T3" fmla="*/ 233 h 246"/>
                    <a:gd name="T4" fmla="*/ 3 w 55"/>
                    <a:gd name="T5" fmla="*/ 127 h 246"/>
                    <a:gd name="T6" fmla="*/ 45 w 55"/>
                    <a:gd name="T7" fmla="*/ 12 h 246"/>
                    <a:gd name="T8" fmla="*/ 48 w 55"/>
                    <a:gd name="T9" fmla="*/ 13 h 246"/>
                    <a:gd name="T10" fmla="*/ 55 w 55"/>
                    <a:gd name="T11" fmla="*/ 6 h 246"/>
                    <a:gd name="T12" fmla="*/ 48 w 55"/>
                    <a:gd name="T13" fmla="*/ 0 h 246"/>
                    <a:gd name="T14" fmla="*/ 42 w 55"/>
                    <a:gd name="T15" fmla="*/ 6 h 246"/>
                    <a:gd name="T16" fmla="*/ 43 w 55"/>
                    <a:gd name="T17" fmla="*/ 10 h 246"/>
                    <a:gd name="T18" fmla="*/ 0 w 55"/>
                    <a:gd name="T19" fmla="*/ 127 h 246"/>
                    <a:gd name="T20" fmla="*/ 35 w 55"/>
                    <a:gd name="T21" fmla="*/ 235 h 246"/>
                    <a:gd name="T22" fmla="*/ 34 w 55"/>
                    <a:gd name="T23" fmla="*/ 239 h 246"/>
                    <a:gd name="T24" fmla="*/ 40 w 55"/>
                    <a:gd name="T25" fmla="*/ 246 h 246"/>
                    <a:gd name="T26" fmla="*/ 47 w 55"/>
                    <a:gd name="T27" fmla="*/ 239 h 246"/>
                    <a:gd name="T28" fmla="*/ 40 w 55"/>
                    <a:gd name="T29" fmla="*/ 2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246">
                      <a:moveTo>
                        <a:pt x="40" y="233"/>
                      </a:moveTo>
                      <a:cubicBezTo>
                        <a:pt x="40" y="233"/>
                        <a:pt x="39" y="233"/>
                        <a:pt x="38" y="233"/>
                      </a:cubicBezTo>
                      <a:cubicBezTo>
                        <a:pt x="16" y="204"/>
                        <a:pt x="3" y="167"/>
                        <a:pt x="3" y="127"/>
                      </a:cubicBezTo>
                      <a:cubicBezTo>
                        <a:pt x="3" y="83"/>
                        <a:pt x="19" y="43"/>
                        <a:pt x="45" y="12"/>
                      </a:cubicBezTo>
                      <a:cubicBezTo>
                        <a:pt x="46" y="13"/>
                        <a:pt x="47" y="13"/>
                        <a:pt x="48" y="13"/>
                      </a:cubicBezTo>
                      <a:cubicBezTo>
                        <a:pt x="52" y="13"/>
                        <a:pt x="55" y="10"/>
                        <a:pt x="55" y="6"/>
                      </a:cubicBezTo>
                      <a:cubicBezTo>
                        <a:pt x="55" y="3"/>
                        <a:pt x="52" y="0"/>
                        <a:pt x="48" y="0"/>
                      </a:cubicBezTo>
                      <a:cubicBezTo>
                        <a:pt x="45" y="0"/>
                        <a:pt x="42" y="3"/>
                        <a:pt x="42" y="6"/>
                      </a:cubicBezTo>
                      <a:cubicBezTo>
                        <a:pt x="42" y="8"/>
                        <a:pt x="42" y="9"/>
                        <a:pt x="43" y="10"/>
                      </a:cubicBezTo>
                      <a:cubicBezTo>
                        <a:pt x="15" y="43"/>
                        <a:pt x="0" y="84"/>
                        <a:pt x="0" y="127"/>
                      </a:cubicBezTo>
                      <a:cubicBezTo>
                        <a:pt x="0" y="167"/>
                        <a:pt x="12" y="204"/>
                        <a:pt x="35" y="235"/>
                      </a:cubicBezTo>
                      <a:cubicBezTo>
                        <a:pt x="34" y="236"/>
                        <a:pt x="34" y="238"/>
                        <a:pt x="34" y="239"/>
                      </a:cubicBezTo>
                      <a:cubicBezTo>
                        <a:pt x="34" y="243"/>
                        <a:pt x="37" y="246"/>
                        <a:pt x="40" y="246"/>
                      </a:cubicBezTo>
                      <a:cubicBezTo>
                        <a:pt x="44" y="246"/>
                        <a:pt x="47" y="243"/>
                        <a:pt x="47" y="239"/>
                      </a:cubicBezTo>
                      <a:cubicBezTo>
                        <a:pt x="47" y="236"/>
                        <a:pt x="44" y="233"/>
                        <a:pt x="40" y="233"/>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71" name="Freeform 23">
                  <a:extLst>
                    <a:ext uri="{FF2B5EF4-FFF2-40B4-BE49-F238E27FC236}">
                      <a16:creationId xmlns:a16="http://schemas.microsoft.com/office/drawing/2014/main" id="{3A9582C2-8C4D-BD44-A5AA-36670219B78C}"/>
                    </a:ext>
                  </a:extLst>
                </p:cNvPr>
                <p:cNvSpPr>
                  <a:spLocks/>
                </p:cNvSpPr>
                <p:nvPr/>
              </p:nvSpPr>
              <p:spPr bwMode="auto">
                <a:xfrm flipH="1">
                  <a:off x="7730439" y="1154521"/>
                  <a:ext cx="217824" cy="1094851"/>
                </a:xfrm>
                <a:custGeom>
                  <a:avLst/>
                  <a:gdLst>
                    <a:gd name="T0" fmla="*/ 6 w 32"/>
                    <a:gd name="T1" fmla="*/ 13 h 161"/>
                    <a:gd name="T2" fmla="*/ 8 w 32"/>
                    <a:gd name="T3" fmla="*/ 12 h 161"/>
                    <a:gd name="T4" fmla="*/ 29 w 32"/>
                    <a:gd name="T5" fmla="*/ 91 h 161"/>
                    <a:gd name="T6" fmla="*/ 18 w 32"/>
                    <a:gd name="T7" fmla="*/ 148 h 161"/>
                    <a:gd name="T8" fmla="*/ 17 w 32"/>
                    <a:gd name="T9" fmla="*/ 148 h 161"/>
                    <a:gd name="T10" fmla="*/ 10 w 32"/>
                    <a:gd name="T11" fmla="*/ 155 h 161"/>
                    <a:gd name="T12" fmla="*/ 17 w 32"/>
                    <a:gd name="T13" fmla="*/ 161 h 161"/>
                    <a:gd name="T14" fmla="*/ 24 w 32"/>
                    <a:gd name="T15" fmla="*/ 155 h 161"/>
                    <a:gd name="T16" fmla="*/ 21 w 32"/>
                    <a:gd name="T17" fmla="*/ 149 h 161"/>
                    <a:gd name="T18" fmla="*/ 32 w 32"/>
                    <a:gd name="T19" fmla="*/ 91 h 161"/>
                    <a:gd name="T20" fmla="*/ 11 w 32"/>
                    <a:gd name="T21" fmla="*/ 11 h 161"/>
                    <a:gd name="T22" fmla="*/ 13 w 32"/>
                    <a:gd name="T23" fmla="*/ 6 h 161"/>
                    <a:gd name="T24" fmla="*/ 6 w 32"/>
                    <a:gd name="T25" fmla="*/ 0 h 161"/>
                    <a:gd name="T26" fmla="*/ 0 w 32"/>
                    <a:gd name="T27" fmla="*/ 6 h 161"/>
                    <a:gd name="T28" fmla="*/ 6 w 32"/>
                    <a:gd name="T29" fmla="*/ 1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161">
                      <a:moveTo>
                        <a:pt x="6" y="13"/>
                      </a:moveTo>
                      <a:cubicBezTo>
                        <a:pt x="7" y="13"/>
                        <a:pt x="7" y="13"/>
                        <a:pt x="8" y="12"/>
                      </a:cubicBezTo>
                      <a:cubicBezTo>
                        <a:pt x="22" y="35"/>
                        <a:pt x="29" y="62"/>
                        <a:pt x="29" y="91"/>
                      </a:cubicBezTo>
                      <a:cubicBezTo>
                        <a:pt x="29" y="111"/>
                        <a:pt x="26" y="130"/>
                        <a:pt x="18" y="148"/>
                      </a:cubicBezTo>
                      <a:cubicBezTo>
                        <a:pt x="18" y="148"/>
                        <a:pt x="18" y="148"/>
                        <a:pt x="17" y="148"/>
                      </a:cubicBezTo>
                      <a:cubicBezTo>
                        <a:pt x="13" y="148"/>
                        <a:pt x="10" y="151"/>
                        <a:pt x="10" y="155"/>
                      </a:cubicBezTo>
                      <a:cubicBezTo>
                        <a:pt x="10" y="158"/>
                        <a:pt x="13" y="161"/>
                        <a:pt x="17" y="161"/>
                      </a:cubicBezTo>
                      <a:cubicBezTo>
                        <a:pt x="21" y="161"/>
                        <a:pt x="24" y="158"/>
                        <a:pt x="24" y="155"/>
                      </a:cubicBezTo>
                      <a:cubicBezTo>
                        <a:pt x="24" y="153"/>
                        <a:pt x="23" y="151"/>
                        <a:pt x="21" y="149"/>
                      </a:cubicBezTo>
                      <a:cubicBezTo>
                        <a:pt x="28" y="131"/>
                        <a:pt x="32" y="112"/>
                        <a:pt x="32" y="91"/>
                      </a:cubicBezTo>
                      <a:cubicBezTo>
                        <a:pt x="32" y="62"/>
                        <a:pt x="24" y="34"/>
                        <a:pt x="11" y="11"/>
                      </a:cubicBezTo>
                      <a:cubicBezTo>
                        <a:pt x="12" y="10"/>
                        <a:pt x="13" y="8"/>
                        <a:pt x="13" y="6"/>
                      </a:cubicBezTo>
                      <a:cubicBezTo>
                        <a:pt x="13" y="3"/>
                        <a:pt x="10" y="0"/>
                        <a:pt x="6" y="0"/>
                      </a:cubicBezTo>
                      <a:cubicBezTo>
                        <a:pt x="3" y="0"/>
                        <a:pt x="0" y="3"/>
                        <a:pt x="0" y="6"/>
                      </a:cubicBezTo>
                      <a:cubicBezTo>
                        <a:pt x="0" y="10"/>
                        <a:pt x="3" y="13"/>
                        <a:pt x="6" y="13"/>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grpSp>
          <p:sp>
            <p:nvSpPr>
              <p:cNvPr id="153" name="Oval 5">
                <a:extLst>
                  <a:ext uri="{FF2B5EF4-FFF2-40B4-BE49-F238E27FC236}">
                    <a16:creationId xmlns:a16="http://schemas.microsoft.com/office/drawing/2014/main" id="{B8C3F290-2AD0-CA48-99F5-368A639AA69E}"/>
                  </a:ext>
                </a:extLst>
              </p:cNvPr>
              <p:cNvSpPr>
                <a:spLocks noChangeArrowheads="1"/>
              </p:cNvSpPr>
              <p:nvPr/>
            </p:nvSpPr>
            <p:spPr bwMode="auto">
              <a:xfrm flipH="1">
                <a:off x="9837024" y="2452865"/>
                <a:ext cx="1845770" cy="1842904"/>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4" name="Oval 6">
                <a:extLst>
                  <a:ext uri="{FF2B5EF4-FFF2-40B4-BE49-F238E27FC236}">
                    <a16:creationId xmlns:a16="http://schemas.microsoft.com/office/drawing/2014/main" id="{CC97045D-3FFE-F046-8AE2-F9BF46573FE3}"/>
                  </a:ext>
                </a:extLst>
              </p:cNvPr>
              <p:cNvSpPr>
                <a:spLocks noChangeArrowheads="1"/>
              </p:cNvSpPr>
              <p:nvPr/>
            </p:nvSpPr>
            <p:spPr bwMode="auto">
              <a:xfrm flipH="1">
                <a:off x="9865685" y="2472928"/>
                <a:ext cx="1794180" cy="1794179"/>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5" name="Oval 7">
                <a:extLst>
                  <a:ext uri="{FF2B5EF4-FFF2-40B4-BE49-F238E27FC236}">
                    <a16:creationId xmlns:a16="http://schemas.microsoft.com/office/drawing/2014/main" id="{9E7B7CC6-2517-EE46-B576-D488AA62D442}"/>
                  </a:ext>
                </a:extLst>
              </p:cNvPr>
              <p:cNvSpPr>
                <a:spLocks noChangeArrowheads="1"/>
              </p:cNvSpPr>
              <p:nvPr/>
            </p:nvSpPr>
            <p:spPr bwMode="auto">
              <a:xfrm flipH="1">
                <a:off x="8131693" y="1100065"/>
                <a:ext cx="1338470" cy="1338470"/>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6" name="Oval 8">
                <a:extLst>
                  <a:ext uri="{FF2B5EF4-FFF2-40B4-BE49-F238E27FC236}">
                    <a16:creationId xmlns:a16="http://schemas.microsoft.com/office/drawing/2014/main" id="{A41E0FCD-DC67-DB45-B32F-D42C84858505}"/>
                  </a:ext>
                </a:extLst>
              </p:cNvPr>
              <p:cNvSpPr>
                <a:spLocks noChangeArrowheads="1"/>
              </p:cNvSpPr>
              <p:nvPr/>
            </p:nvSpPr>
            <p:spPr bwMode="auto">
              <a:xfrm flipH="1">
                <a:off x="8143158" y="1120127"/>
                <a:ext cx="1306943" cy="1306943"/>
              </a:xfrm>
              <a:prstGeom prst="ellipse">
                <a:avLst/>
              </a:prstGeom>
              <a:solidFill>
                <a:srgbClr val="E8E8E7"/>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7" name="Oval 9">
                <a:extLst>
                  <a:ext uri="{FF2B5EF4-FFF2-40B4-BE49-F238E27FC236}">
                    <a16:creationId xmlns:a16="http://schemas.microsoft.com/office/drawing/2014/main" id="{C4A05EE0-443C-8946-8540-E037CC5C5023}"/>
                  </a:ext>
                </a:extLst>
              </p:cNvPr>
              <p:cNvSpPr>
                <a:spLocks noChangeArrowheads="1"/>
              </p:cNvSpPr>
              <p:nvPr/>
            </p:nvSpPr>
            <p:spPr bwMode="auto">
              <a:xfrm flipH="1">
                <a:off x="7607196" y="2656358"/>
                <a:ext cx="1175102" cy="1177968"/>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8" name="Oval 10">
                <a:extLst>
                  <a:ext uri="{FF2B5EF4-FFF2-40B4-BE49-F238E27FC236}">
                    <a16:creationId xmlns:a16="http://schemas.microsoft.com/office/drawing/2014/main" id="{891C0EAA-31AC-5141-BD60-2EAD4B14E2F6}"/>
                  </a:ext>
                </a:extLst>
              </p:cNvPr>
              <p:cNvSpPr>
                <a:spLocks noChangeArrowheads="1"/>
              </p:cNvSpPr>
              <p:nvPr/>
            </p:nvSpPr>
            <p:spPr bwMode="auto">
              <a:xfrm flipH="1">
                <a:off x="7621527" y="2670689"/>
                <a:ext cx="1149307" cy="1149307"/>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59" name="Oval 11">
                <a:extLst>
                  <a:ext uri="{FF2B5EF4-FFF2-40B4-BE49-F238E27FC236}">
                    <a16:creationId xmlns:a16="http://schemas.microsoft.com/office/drawing/2014/main" id="{98F575C4-2613-FE48-89E9-AB3D6869F71D}"/>
                  </a:ext>
                </a:extLst>
              </p:cNvPr>
              <p:cNvSpPr>
                <a:spLocks noChangeArrowheads="1"/>
              </p:cNvSpPr>
              <p:nvPr/>
            </p:nvSpPr>
            <p:spPr bwMode="auto">
              <a:xfrm flipH="1">
                <a:off x="8260668" y="4003427"/>
                <a:ext cx="1026065" cy="1026065"/>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0" name="Oval 12">
                <a:extLst>
                  <a:ext uri="{FF2B5EF4-FFF2-40B4-BE49-F238E27FC236}">
                    <a16:creationId xmlns:a16="http://schemas.microsoft.com/office/drawing/2014/main" id="{E18074D4-EF8A-BF48-BCE0-8C55AB3292C0}"/>
                  </a:ext>
                </a:extLst>
              </p:cNvPr>
              <p:cNvSpPr>
                <a:spLocks noChangeArrowheads="1"/>
              </p:cNvSpPr>
              <p:nvPr/>
            </p:nvSpPr>
            <p:spPr bwMode="auto">
              <a:xfrm flipH="1">
                <a:off x="8272132" y="4017757"/>
                <a:ext cx="1000270" cy="997404"/>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1" name="Oval 13">
                <a:extLst>
                  <a:ext uri="{FF2B5EF4-FFF2-40B4-BE49-F238E27FC236}">
                    <a16:creationId xmlns:a16="http://schemas.microsoft.com/office/drawing/2014/main" id="{49D972A6-857E-E848-B907-AC4CD6A178BF}"/>
                  </a:ext>
                </a:extLst>
              </p:cNvPr>
              <p:cNvSpPr>
                <a:spLocks noChangeArrowheads="1"/>
              </p:cNvSpPr>
              <p:nvPr/>
            </p:nvSpPr>
            <p:spPr bwMode="auto">
              <a:xfrm flipH="1">
                <a:off x="9409975" y="4831730"/>
                <a:ext cx="856965" cy="856965"/>
              </a:xfrm>
              <a:prstGeom prst="ellipse">
                <a:avLst/>
              </a:prstGeom>
              <a:solidFill>
                <a:srgbClr val="D0D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2" name="Oval 14">
                <a:extLst>
                  <a:ext uri="{FF2B5EF4-FFF2-40B4-BE49-F238E27FC236}">
                    <a16:creationId xmlns:a16="http://schemas.microsoft.com/office/drawing/2014/main" id="{432772F0-6299-964F-AD22-3F123EADDEF0}"/>
                  </a:ext>
                </a:extLst>
              </p:cNvPr>
              <p:cNvSpPr>
                <a:spLocks noChangeArrowheads="1"/>
              </p:cNvSpPr>
              <p:nvPr/>
            </p:nvSpPr>
            <p:spPr bwMode="auto">
              <a:xfrm flipH="1">
                <a:off x="9416905" y="4877782"/>
                <a:ext cx="836902" cy="828304"/>
              </a:xfrm>
              <a:prstGeom prst="ellipse">
                <a:avLst/>
              </a:prstGeom>
              <a:solidFill>
                <a:srgbClr val="E8E8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63" name="Freeform 15">
                <a:extLst>
                  <a:ext uri="{FF2B5EF4-FFF2-40B4-BE49-F238E27FC236}">
                    <a16:creationId xmlns:a16="http://schemas.microsoft.com/office/drawing/2014/main" id="{1C2C7BB5-494F-1641-84CD-3CF8617C7916}"/>
                  </a:ext>
                </a:extLst>
              </p:cNvPr>
              <p:cNvSpPr>
                <a:spLocks/>
              </p:cNvSpPr>
              <p:nvPr/>
            </p:nvSpPr>
            <p:spPr bwMode="auto">
              <a:xfrm flipH="1">
                <a:off x="9994660" y="2601902"/>
                <a:ext cx="1536231" cy="1536231"/>
              </a:xfrm>
              <a:custGeom>
                <a:avLst/>
                <a:gdLst>
                  <a:gd name="T0" fmla="*/ 224 w 226"/>
                  <a:gd name="T1" fmla="*/ 117 h 226"/>
                  <a:gd name="T2" fmla="*/ 117 w 226"/>
                  <a:gd name="T3" fmla="*/ 2 h 226"/>
                  <a:gd name="T4" fmla="*/ 2 w 226"/>
                  <a:gd name="T5" fmla="*/ 110 h 226"/>
                  <a:gd name="T6" fmla="*/ 109 w 226"/>
                  <a:gd name="T7" fmla="*/ 224 h 226"/>
                  <a:gd name="T8" fmla="*/ 224 w 226"/>
                  <a:gd name="T9" fmla="*/ 117 h 226"/>
                </a:gdLst>
                <a:ahLst/>
                <a:cxnLst>
                  <a:cxn ang="0">
                    <a:pos x="T0" y="T1"/>
                  </a:cxn>
                  <a:cxn ang="0">
                    <a:pos x="T2" y="T3"/>
                  </a:cxn>
                  <a:cxn ang="0">
                    <a:pos x="T4" y="T5"/>
                  </a:cxn>
                  <a:cxn ang="0">
                    <a:pos x="T6" y="T7"/>
                  </a:cxn>
                  <a:cxn ang="0">
                    <a:pos x="T8" y="T9"/>
                  </a:cxn>
                </a:cxnLst>
                <a:rect l="0" t="0" r="r" b="b"/>
                <a:pathLst>
                  <a:path w="226" h="226">
                    <a:moveTo>
                      <a:pt x="224" y="117"/>
                    </a:moveTo>
                    <a:cubicBezTo>
                      <a:pt x="226" y="56"/>
                      <a:pt x="178" y="4"/>
                      <a:pt x="117" y="2"/>
                    </a:cubicBezTo>
                    <a:cubicBezTo>
                      <a:pt x="55" y="0"/>
                      <a:pt x="4" y="48"/>
                      <a:pt x="2" y="110"/>
                    </a:cubicBezTo>
                    <a:cubicBezTo>
                      <a:pt x="0" y="171"/>
                      <a:pt x="48" y="222"/>
                      <a:pt x="109" y="224"/>
                    </a:cubicBezTo>
                    <a:cubicBezTo>
                      <a:pt x="171" y="226"/>
                      <a:pt x="222" y="178"/>
                      <a:pt x="224" y="117"/>
                    </a:cubicBezTo>
                    <a:close/>
                  </a:path>
                </a:pathLst>
              </a:custGeom>
              <a:solidFill>
                <a:srgbClr val="86BC25"/>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grpSp>
        <p:sp>
          <p:nvSpPr>
            <p:cNvPr id="150" name="Rectangle 2">
              <a:extLst>
                <a:ext uri="{FF2B5EF4-FFF2-40B4-BE49-F238E27FC236}">
                  <a16:creationId xmlns:a16="http://schemas.microsoft.com/office/drawing/2014/main" id="{45D270B1-A19B-1742-A042-2806BA2245ED}"/>
                </a:ext>
              </a:extLst>
            </p:cNvPr>
            <p:cNvSpPr/>
            <p:nvPr/>
          </p:nvSpPr>
          <p:spPr>
            <a:xfrm>
              <a:off x="838323" y="3292596"/>
              <a:ext cx="1349568"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smtClean="0">
                  <a:solidFill>
                    <a:prstClr val="white"/>
                  </a:solidFill>
                  <a:latin typeface="Calibri"/>
                </a:rPr>
                <a:t>Módulo Ventas</a:t>
              </a:r>
              <a:endParaRPr kumimoji="0" lang="en-US" sz="1400" b="1" i="0" u="none" strike="noStrike" kern="0" cap="none" spc="-100" normalizeH="0" baseline="0" noProof="0" dirty="0">
                <a:ln>
                  <a:noFill/>
                </a:ln>
                <a:solidFill>
                  <a:prstClr val="white"/>
                </a:solidFill>
                <a:effectLst/>
                <a:uLnTx/>
                <a:uFillTx/>
                <a:latin typeface="Calibri"/>
              </a:endParaRPr>
            </a:p>
          </p:txBody>
        </p:sp>
        <p:sp>
          <p:nvSpPr>
            <p:cNvPr id="151" name="Freeform 20">
              <a:extLst>
                <a:ext uri="{FF2B5EF4-FFF2-40B4-BE49-F238E27FC236}">
                  <a16:creationId xmlns:a16="http://schemas.microsoft.com/office/drawing/2014/main" id="{EA93E018-1BE0-E146-B01A-5C44028E3FE3}"/>
                </a:ext>
              </a:extLst>
            </p:cNvPr>
            <p:cNvSpPr>
              <a:spLocks/>
            </p:cNvSpPr>
            <p:nvPr/>
          </p:nvSpPr>
          <p:spPr bwMode="auto">
            <a:xfrm rot="5225439">
              <a:off x="2310906" y="5232793"/>
              <a:ext cx="206598" cy="1025146"/>
            </a:xfrm>
            <a:custGeom>
              <a:avLst/>
              <a:gdLst>
                <a:gd name="T0" fmla="*/ 33 w 33"/>
                <a:gd name="T1" fmla="*/ 86 h 165"/>
                <a:gd name="T2" fmla="*/ 12 w 33"/>
                <a:gd name="T3" fmla="*/ 11 h 165"/>
                <a:gd name="T4" fmla="*/ 13 w 33"/>
                <a:gd name="T5" fmla="*/ 7 h 165"/>
                <a:gd name="T6" fmla="*/ 7 w 33"/>
                <a:gd name="T7" fmla="*/ 0 h 165"/>
                <a:gd name="T8" fmla="*/ 0 w 33"/>
                <a:gd name="T9" fmla="*/ 7 h 165"/>
                <a:gd name="T10" fmla="*/ 7 w 33"/>
                <a:gd name="T11" fmla="*/ 14 h 165"/>
                <a:gd name="T12" fmla="*/ 9 w 33"/>
                <a:gd name="T13" fmla="*/ 13 h 165"/>
                <a:gd name="T14" fmla="*/ 30 w 33"/>
                <a:gd name="T15" fmla="*/ 86 h 165"/>
                <a:gd name="T16" fmla="*/ 13 w 33"/>
                <a:gd name="T17" fmla="*/ 152 h 165"/>
                <a:gd name="T18" fmla="*/ 12 w 33"/>
                <a:gd name="T19" fmla="*/ 152 h 165"/>
                <a:gd name="T20" fmla="*/ 5 w 33"/>
                <a:gd name="T21" fmla="*/ 159 h 165"/>
                <a:gd name="T22" fmla="*/ 12 w 33"/>
                <a:gd name="T23" fmla="*/ 165 h 165"/>
                <a:gd name="T24" fmla="*/ 18 w 33"/>
                <a:gd name="T25" fmla="*/ 159 h 165"/>
                <a:gd name="T26" fmla="*/ 16 w 33"/>
                <a:gd name="T27" fmla="*/ 154 h 165"/>
                <a:gd name="T28" fmla="*/ 33 w 33"/>
                <a:gd name="T29" fmla="*/ 8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65">
                  <a:moveTo>
                    <a:pt x="33" y="86"/>
                  </a:moveTo>
                  <a:cubicBezTo>
                    <a:pt x="33" y="59"/>
                    <a:pt x="25" y="33"/>
                    <a:pt x="12" y="11"/>
                  </a:cubicBezTo>
                  <a:cubicBezTo>
                    <a:pt x="13" y="10"/>
                    <a:pt x="13" y="9"/>
                    <a:pt x="13" y="7"/>
                  </a:cubicBezTo>
                  <a:cubicBezTo>
                    <a:pt x="13" y="3"/>
                    <a:pt x="10" y="0"/>
                    <a:pt x="7" y="0"/>
                  </a:cubicBezTo>
                  <a:cubicBezTo>
                    <a:pt x="3" y="0"/>
                    <a:pt x="0" y="3"/>
                    <a:pt x="0" y="7"/>
                  </a:cubicBezTo>
                  <a:cubicBezTo>
                    <a:pt x="0" y="11"/>
                    <a:pt x="3" y="14"/>
                    <a:pt x="7" y="14"/>
                  </a:cubicBezTo>
                  <a:cubicBezTo>
                    <a:pt x="8" y="14"/>
                    <a:pt x="8" y="13"/>
                    <a:pt x="9" y="13"/>
                  </a:cubicBezTo>
                  <a:cubicBezTo>
                    <a:pt x="22" y="34"/>
                    <a:pt x="30" y="59"/>
                    <a:pt x="30" y="86"/>
                  </a:cubicBezTo>
                  <a:cubicBezTo>
                    <a:pt x="30" y="110"/>
                    <a:pt x="24" y="133"/>
                    <a:pt x="13" y="152"/>
                  </a:cubicBezTo>
                  <a:cubicBezTo>
                    <a:pt x="13" y="152"/>
                    <a:pt x="12" y="152"/>
                    <a:pt x="12" y="152"/>
                  </a:cubicBezTo>
                  <a:cubicBezTo>
                    <a:pt x="8" y="152"/>
                    <a:pt x="5" y="155"/>
                    <a:pt x="5" y="159"/>
                  </a:cubicBezTo>
                  <a:cubicBezTo>
                    <a:pt x="5" y="162"/>
                    <a:pt x="8" y="165"/>
                    <a:pt x="12" y="165"/>
                  </a:cubicBezTo>
                  <a:cubicBezTo>
                    <a:pt x="15" y="165"/>
                    <a:pt x="18" y="162"/>
                    <a:pt x="18" y="159"/>
                  </a:cubicBezTo>
                  <a:cubicBezTo>
                    <a:pt x="18" y="157"/>
                    <a:pt x="17" y="155"/>
                    <a:pt x="16" y="154"/>
                  </a:cubicBezTo>
                  <a:cubicBezTo>
                    <a:pt x="27" y="134"/>
                    <a:pt x="33" y="111"/>
                    <a:pt x="33" y="86"/>
                  </a:cubicBezTo>
                  <a:close/>
                </a:path>
              </a:pathLst>
            </a:custGeom>
            <a:solidFill>
              <a:srgbClr val="D0D0CE"/>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Light"/>
              </a:endParaRPr>
            </a:p>
          </p:txBody>
        </p:sp>
        <p:sp>
          <p:nvSpPr>
            <p:cNvPr id="172" name="Rectangle 2">
              <a:extLst>
                <a:ext uri="{FF2B5EF4-FFF2-40B4-BE49-F238E27FC236}">
                  <a16:creationId xmlns:a16="http://schemas.microsoft.com/office/drawing/2014/main" id="{45D270B1-A19B-1742-A042-2806BA2245ED}"/>
                </a:ext>
              </a:extLst>
            </p:cNvPr>
            <p:cNvSpPr/>
            <p:nvPr/>
          </p:nvSpPr>
          <p:spPr>
            <a:xfrm>
              <a:off x="4736075" y="3171827"/>
              <a:ext cx="1904849"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smtClean="0">
                  <a:solidFill>
                    <a:schemeClr val="tx1">
                      <a:lumMod val="50000"/>
                      <a:lumOff val="50000"/>
                    </a:schemeClr>
                  </a:solidFill>
                  <a:latin typeface="Calibri"/>
                </a:rPr>
                <a:t>Nota de </a:t>
              </a:r>
              <a:r>
                <a:rPr lang="en-US" sz="1400" b="1" kern="0" spc="-100" noProof="0" dirty="0" err="1" smtClean="0">
                  <a:solidFill>
                    <a:schemeClr val="tx1">
                      <a:lumMod val="50000"/>
                      <a:lumOff val="50000"/>
                    </a:schemeClr>
                  </a:solidFill>
                  <a:latin typeface="Calibri"/>
                </a:rPr>
                <a:t>débito</a:t>
              </a:r>
              <a:r>
                <a:rPr lang="en-US" sz="1400" b="1" kern="0" spc="-100" noProof="0" dirty="0" smtClean="0">
                  <a:solidFill>
                    <a:schemeClr val="tx1">
                      <a:lumMod val="50000"/>
                      <a:lumOff val="50000"/>
                    </a:schemeClr>
                  </a:solidFill>
                  <a:latin typeface="Calibri"/>
                </a:rPr>
                <a:t> de </a:t>
              </a:r>
              <a:r>
                <a:rPr lang="en-US" sz="1400" b="1" kern="0" spc="-100" noProof="0" dirty="0" err="1" smtClean="0">
                  <a:solidFill>
                    <a:schemeClr val="tx1">
                      <a:lumMod val="50000"/>
                      <a:lumOff val="50000"/>
                    </a:schemeClr>
                  </a:solidFill>
                  <a:latin typeface="Calibri"/>
                </a:rPr>
                <a:t>deudores</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sp>
          <p:nvSpPr>
            <p:cNvPr id="173" name="Rectangle 2">
              <a:extLst>
                <a:ext uri="{FF2B5EF4-FFF2-40B4-BE49-F238E27FC236}">
                  <a16:creationId xmlns:a16="http://schemas.microsoft.com/office/drawing/2014/main" id="{45D270B1-A19B-1742-A042-2806BA2245ED}"/>
                </a:ext>
              </a:extLst>
            </p:cNvPr>
            <p:cNvSpPr/>
            <p:nvPr/>
          </p:nvSpPr>
          <p:spPr>
            <a:xfrm>
              <a:off x="4278880" y="1677692"/>
              <a:ext cx="2025617"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err="1" smtClean="0">
                  <a:solidFill>
                    <a:schemeClr val="tx1">
                      <a:lumMod val="50000"/>
                      <a:lumOff val="50000"/>
                    </a:schemeClr>
                  </a:solidFill>
                  <a:latin typeface="Calibri"/>
                </a:rPr>
                <a:t>Entrega</a:t>
              </a:r>
              <a:r>
                <a:rPr lang="en-US" sz="1400" b="1" kern="0" spc="-100" noProof="0" dirty="0" smtClean="0">
                  <a:solidFill>
                    <a:schemeClr val="tx1">
                      <a:lumMod val="50000"/>
                      <a:lumOff val="50000"/>
                    </a:schemeClr>
                  </a:solidFill>
                  <a:latin typeface="Calibri"/>
                </a:rPr>
                <a:t> de </a:t>
              </a:r>
              <a:r>
                <a:rPr lang="en-US" sz="1400" b="1" kern="0" spc="-100" noProof="0" dirty="0" err="1" smtClean="0">
                  <a:solidFill>
                    <a:schemeClr val="tx1">
                      <a:lumMod val="50000"/>
                      <a:lumOff val="50000"/>
                    </a:schemeClr>
                  </a:solidFill>
                  <a:latin typeface="Calibri"/>
                </a:rPr>
                <a:t>mercancía</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sp>
          <p:nvSpPr>
            <p:cNvPr id="174" name="Rectangle 2">
              <a:extLst>
                <a:ext uri="{FF2B5EF4-FFF2-40B4-BE49-F238E27FC236}">
                  <a16:creationId xmlns:a16="http://schemas.microsoft.com/office/drawing/2014/main" id="{45D270B1-A19B-1742-A042-2806BA2245ED}"/>
                </a:ext>
              </a:extLst>
            </p:cNvPr>
            <p:cNvSpPr/>
            <p:nvPr/>
          </p:nvSpPr>
          <p:spPr>
            <a:xfrm>
              <a:off x="4273768" y="4536225"/>
              <a:ext cx="1857966"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dirty="0" smtClean="0">
                  <a:solidFill>
                    <a:schemeClr val="tx1">
                      <a:lumMod val="50000"/>
                      <a:lumOff val="50000"/>
                    </a:schemeClr>
                  </a:solidFill>
                  <a:latin typeface="Calibri"/>
                </a:rPr>
                <a:t>Nota de </a:t>
              </a:r>
              <a:r>
                <a:rPr lang="en-US" sz="1400" b="1" kern="0" spc="-100" dirty="0" err="1" smtClean="0">
                  <a:solidFill>
                    <a:schemeClr val="tx1">
                      <a:lumMod val="50000"/>
                      <a:lumOff val="50000"/>
                    </a:schemeClr>
                  </a:solidFill>
                  <a:latin typeface="Calibri"/>
                </a:rPr>
                <a:t>crédito</a:t>
              </a:r>
              <a:r>
                <a:rPr lang="en-US" sz="1400" b="1" kern="0" spc="-100" dirty="0" smtClean="0">
                  <a:solidFill>
                    <a:schemeClr val="tx1">
                      <a:lumMod val="50000"/>
                      <a:lumOff val="50000"/>
                    </a:schemeClr>
                  </a:solidFill>
                  <a:latin typeface="Calibri"/>
                </a:rPr>
                <a:t> de </a:t>
              </a:r>
              <a:r>
                <a:rPr lang="en-US" sz="1400" b="1" kern="0" spc="-100" dirty="0" err="1" smtClean="0">
                  <a:solidFill>
                    <a:schemeClr val="tx1">
                      <a:lumMod val="50000"/>
                      <a:lumOff val="50000"/>
                    </a:schemeClr>
                  </a:solidFill>
                  <a:latin typeface="Calibri"/>
                </a:rPr>
                <a:t>deudores</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sp>
          <p:nvSpPr>
            <p:cNvPr id="175" name="Rectangle 2">
              <a:extLst>
                <a:ext uri="{FF2B5EF4-FFF2-40B4-BE49-F238E27FC236}">
                  <a16:creationId xmlns:a16="http://schemas.microsoft.com/office/drawing/2014/main" id="{45D270B1-A19B-1742-A042-2806BA2245ED}"/>
                </a:ext>
              </a:extLst>
            </p:cNvPr>
            <p:cNvSpPr/>
            <p:nvPr/>
          </p:nvSpPr>
          <p:spPr>
            <a:xfrm>
              <a:off x="3271472" y="5468246"/>
              <a:ext cx="1607085" cy="28745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spc="-100" noProof="0" dirty="0" err="1" smtClean="0">
                  <a:solidFill>
                    <a:schemeClr val="tx1">
                      <a:lumMod val="50000"/>
                      <a:lumOff val="50000"/>
                    </a:schemeClr>
                  </a:solidFill>
                  <a:latin typeface="Calibri"/>
                </a:rPr>
                <a:t>Factura</a:t>
              </a:r>
              <a:r>
                <a:rPr lang="en-US" sz="1400" b="1" kern="0" spc="-100" noProof="0" dirty="0" smtClean="0">
                  <a:solidFill>
                    <a:schemeClr val="tx1">
                      <a:lumMod val="50000"/>
                      <a:lumOff val="50000"/>
                    </a:schemeClr>
                  </a:solidFill>
                  <a:latin typeface="Calibri"/>
                </a:rPr>
                <a:t> de </a:t>
              </a:r>
              <a:r>
                <a:rPr lang="en-US" sz="1400" b="1" kern="0" spc="-100" noProof="0" dirty="0" err="1" smtClean="0">
                  <a:solidFill>
                    <a:schemeClr val="tx1">
                      <a:lumMod val="50000"/>
                      <a:lumOff val="50000"/>
                    </a:schemeClr>
                  </a:solidFill>
                  <a:latin typeface="Calibri"/>
                </a:rPr>
                <a:t>deudores</a:t>
              </a:r>
              <a:endParaRPr kumimoji="0" lang="en-US" sz="1400" b="1" i="0" u="none" strike="noStrike" kern="0" cap="none" spc="-100" normalizeH="0" baseline="0" noProof="0" dirty="0">
                <a:ln>
                  <a:noFill/>
                </a:ln>
                <a:solidFill>
                  <a:schemeClr val="tx1">
                    <a:lumMod val="50000"/>
                    <a:lumOff val="50000"/>
                  </a:schemeClr>
                </a:solidFill>
                <a:effectLst/>
                <a:uLnTx/>
                <a:uFillTx/>
                <a:latin typeface="Calibri"/>
              </a:endParaRPr>
            </a:p>
          </p:txBody>
        </p:sp>
      </p:grpSp>
      <p:sp>
        <p:nvSpPr>
          <p:cNvPr id="177" name="Freeform 153">
            <a:extLst>
              <a:ext uri="{FF2B5EF4-FFF2-40B4-BE49-F238E27FC236}">
                <a16:creationId xmlns:a16="http://schemas.microsoft.com/office/drawing/2014/main" id="{6AB4CCAD-EC5F-42F9-99CF-37C13E29491E}"/>
              </a:ext>
            </a:extLst>
          </p:cNvPr>
          <p:cNvSpPr>
            <a:spLocks noChangeAspect="1" noEditPoints="1"/>
          </p:cNvSpPr>
          <p:nvPr/>
        </p:nvSpPr>
        <p:spPr bwMode="auto">
          <a:xfrm>
            <a:off x="5474890" y="2030523"/>
            <a:ext cx="1087220" cy="1087220"/>
          </a:xfrm>
          <a:custGeom>
            <a:avLst/>
            <a:gdLst>
              <a:gd name="T0" fmla="*/ 378 w 512"/>
              <a:gd name="T1" fmla="*/ 181 h 512"/>
              <a:gd name="T2" fmla="*/ 256 w 512"/>
              <a:gd name="T3" fmla="*/ 233 h 512"/>
              <a:gd name="T4" fmla="*/ 208 w 512"/>
              <a:gd name="T5" fmla="*/ 213 h 512"/>
              <a:gd name="T6" fmla="*/ 330 w 512"/>
              <a:gd name="T7" fmla="*/ 161 h 512"/>
              <a:gd name="T8" fmla="*/ 378 w 512"/>
              <a:gd name="T9" fmla="*/ 181 h 512"/>
              <a:gd name="T10" fmla="*/ 303 w 512"/>
              <a:gd name="T11" fmla="*/ 149 h 512"/>
              <a:gd name="T12" fmla="*/ 256 w 512"/>
              <a:gd name="T13" fmla="*/ 129 h 512"/>
              <a:gd name="T14" fmla="*/ 133 w 512"/>
              <a:gd name="T15" fmla="*/ 181 h 512"/>
              <a:gd name="T16" fmla="*/ 181 w 512"/>
              <a:gd name="T17" fmla="*/ 201 h 512"/>
              <a:gd name="T18" fmla="*/ 303 w 512"/>
              <a:gd name="T19" fmla="*/ 149 h 512"/>
              <a:gd name="T20" fmla="*/ 117 w 512"/>
              <a:gd name="T21" fmla="*/ 324 h 512"/>
              <a:gd name="T22" fmla="*/ 245 w 512"/>
              <a:gd name="T23" fmla="*/ 388 h 512"/>
              <a:gd name="T24" fmla="*/ 245 w 512"/>
              <a:gd name="T25" fmla="*/ 252 h 512"/>
              <a:gd name="T26" fmla="*/ 117 w 512"/>
              <a:gd name="T27" fmla="*/ 197 h 512"/>
              <a:gd name="T28" fmla="*/ 117 w 512"/>
              <a:gd name="T29" fmla="*/ 324 h 512"/>
              <a:gd name="T30" fmla="*/ 334 w 512"/>
              <a:gd name="T31" fmla="*/ 292 h 512"/>
              <a:gd name="T32" fmla="*/ 309 w 512"/>
              <a:gd name="T33" fmla="*/ 302 h 512"/>
              <a:gd name="T34" fmla="*/ 309 w 512"/>
              <a:gd name="T35" fmla="*/ 325 h 512"/>
              <a:gd name="T36" fmla="*/ 334 w 512"/>
              <a:gd name="T37" fmla="*/ 314 h 512"/>
              <a:gd name="T38" fmla="*/ 334 w 512"/>
              <a:gd name="T39" fmla="*/ 292 h 512"/>
              <a:gd name="T40" fmla="*/ 266 w 512"/>
              <a:gd name="T41" fmla="*/ 252 h 512"/>
              <a:gd name="T42" fmla="*/ 394 w 512"/>
              <a:gd name="T43" fmla="*/ 197 h 512"/>
              <a:gd name="T44" fmla="*/ 394 w 512"/>
              <a:gd name="T45" fmla="*/ 334 h 512"/>
              <a:gd name="T46" fmla="*/ 266 w 512"/>
              <a:gd name="T47" fmla="*/ 389 h 512"/>
              <a:gd name="T48" fmla="*/ 266 w 512"/>
              <a:gd name="T49" fmla="*/ 252 h 512"/>
              <a:gd name="T50" fmla="*/ 288 w 512"/>
              <a:gd name="T51" fmla="*/ 341 h 512"/>
              <a:gd name="T52" fmla="*/ 292 w 512"/>
              <a:gd name="T53" fmla="*/ 350 h 512"/>
              <a:gd name="T54" fmla="*/ 298 w 512"/>
              <a:gd name="T55" fmla="*/ 352 h 512"/>
              <a:gd name="T56" fmla="*/ 303 w 512"/>
              <a:gd name="T57" fmla="*/ 351 h 512"/>
              <a:gd name="T58" fmla="*/ 348 w 512"/>
              <a:gd name="T59" fmla="*/ 331 h 512"/>
              <a:gd name="T60" fmla="*/ 355 w 512"/>
              <a:gd name="T61" fmla="*/ 321 h 512"/>
              <a:gd name="T62" fmla="*/ 355 w 512"/>
              <a:gd name="T63" fmla="*/ 275 h 512"/>
              <a:gd name="T64" fmla="*/ 350 w 512"/>
              <a:gd name="T65" fmla="*/ 267 h 512"/>
              <a:gd name="T66" fmla="*/ 340 w 512"/>
              <a:gd name="T67" fmla="*/ 266 h 512"/>
              <a:gd name="T68" fmla="*/ 294 w 512"/>
              <a:gd name="T69" fmla="*/ 285 h 512"/>
              <a:gd name="T70" fmla="*/ 288 w 512"/>
              <a:gd name="T71" fmla="*/ 295 h 512"/>
              <a:gd name="T72" fmla="*/ 288 w 512"/>
              <a:gd name="T73" fmla="*/ 341 h 512"/>
              <a:gd name="T74" fmla="*/ 512 w 512"/>
              <a:gd name="T75" fmla="*/ 256 h 512"/>
              <a:gd name="T76" fmla="*/ 256 w 512"/>
              <a:gd name="T77" fmla="*/ 512 h 512"/>
              <a:gd name="T78" fmla="*/ 0 w 512"/>
              <a:gd name="T79" fmla="*/ 256 h 512"/>
              <a:gd name="T80" fmla="*/ 256 w 512"/>
              <a:gd name="T81" fmla="*/ 0 h 512"/>
              <a:gd name="T82" fmla="*/ 512 w 512"/>
              <a:gd name="T83" fmla="*/ 256 h 512"/>
              <a:gd name="T84" fmla="*/ 416 w 512"/>
              <a:gd name="T85" fmla="*/ 181 h 512"/>
              <a:gd name="T86" fmla="*/ 409 w 512"/>
              <a:gd name="T87" fmla="*/ 171 h 512"/>
              <a:gd name="T88" fmla="*/ 260 w 512"/>
              <a:gd name="T89" fmla="*/ 107 h 512"/>
              <a:gd name="T90" fmla="*/ 251 w 512"/>
              <a:gd name="T91" fmla="*/ 107 h 512"/>
              <a:gd name="T92" fmla="*/ 102 w 512"/>
              <a:gd name="T93" fmla="*/ 171 h 512"/>
              <a:gd name="T94" fmla="*/ 102 w 512"/>
              <a:gd name="T95" fmla="*/ 171 h 512"/>
              <a:gd name="T96" fmla="*/ 102 w 512"/>
              <a:gd name="T97" fmla="*/ 171 h 512"/>
              <a:gd name="T98" fmla="*/ 102 w 512"/>
              <a:gd name="T99" fmla="*/ 171 h 512"/>
              <a:gd name="T100" fmla="*/ 96 w 512"/>
              <a:gd name="T101" fmla="*/ 181 h 512"/>
              <a:gd name="T102" fmla="*/ 96 w 512"/>
              <a:gd name="T103" fmla="*/ 330 h 512"/>
              <a:gd name="T104" fmla="*/ 102 w 512"/>
              <a:gd name="T105" fmla="*/ 340 h 512"/>
              <a:gd name="T106" fmla="*/ 251 w 512"/>
              <a:gd name="T107" fmla="*/ 415 h 512"/>
              <a:gd name="T108" fmla="*/ 256 w 512"/>
              <a:gd name="T109" fmla="*/ 416 h 512"/>
              <a:gd name="T110" fmla="*/ 256 w 512"/>
              <a:gd name="T111" fmla="*/ 416 h 512"/>
              <a:gd name="T112" fmla="*/ 256 w 512"/>
              <a:gd name="T113" fmla="*/ 416 h 512"/>
              <a:gd name="T114" fmla="*/ 256 w 512"/>
              <a:gd name="T115" fmla="*/ 416 h 512"/>
              <a:gd name="T116" fmla="*/ 259 w 512"/>
              <a:gd name="T117" fmla="*/ 415 h 512"/>
              <a:gd name="T118" fmla="*/ 260 w 512"/>
              <a:gd name="T119" fmla="*/ 415 h 512"/>
              <a:gd name="T120" fmla="*/ 409 w 512"/>
              <a:gd name="T121" fmla="*/ 351 h 512"/>
              <a:gd name="T122" fmla="*/ 416 w 512"/>
              <a:gd name="T123" fmla="*/ 341 h 512"/>
              <a:gd name="T124" fmla="*/ 416 w 512"/>
              <a:gd name="T125"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78" y="181"/>
                </a:moveTo>
                <a:cubicBezTo>
                  <a:pt x="256" y="233"/>
                  <a:pt x="256" y="233"/>
                  <a:pt x="256" y="233"/>
                </a:cubicBezTo>
                <a:cubicBezTo>
                  <a:pt x="208" y="213"/>
                  <a:pt x="208" y="213"/>
                  <a:pt x="208" y="213"/>
                </a:cubicBezTo>
                <a:cubicBezTo>
                  <a:pt x="330" y="161"/>
                  <a:pt x="330" y="161"/>
                  <a:pt x="330" y="161"/>
                </a:cubicBezTo>
                <a:lnTo>
                  <a:pt x="378" y="181"/>
                </a:lnTo>
                <a:close/>
                <a:moveTo>
                  <a:pt x="303" y="149"/>
                </a:moveTo>
                <a:cubicBezTo>
                  <a:pt x="256" y="129"/>
                  <a:pt x="256" y="129"/>
                  <a:pt x="256" y="129"/>
                </a:cubicBezTo>
                <a:cubicBezTo>
                  <a:pt x="133" y="181"/>
                  <a:pt x="133" y="181"/>
                  <a:pt x="133" y="181"/>
                </a:cubicBezTo>
                <a:cubicBezTo>
                  <a:pt x="181" y="201"/>
                  <a:pt x="181" y="201"/>
                  <a:pt x="181" y="201"/>
                </a:cubicBezTo>
                <a:lnTo>
                  <a:pt x="303" y="149"/>
                </a:lnTo>
                <a:close/>
                <a:moveTo>
                  <a:pt x="117" y="324"/>
                </a:moveTo>
                <a:cubicBezTo>
                  <a:pt x="245" y="388"/>
                  <a:pt x="245" y="388"/>
                  <a:pt x="245" y="388"/>
                </a:cubicBezTo>
                <a:cubicBezTo>
                  <a:pt x="245" y="252"/>
                  <a:pt x="245" y="252"/>
                  <a:pt x="245" y="252"/>
                </a:cubicBezTo>
                <a:cubicBezTo>
                  <a:pt x="117" y="197"/>
                  <a:pt x="117" y="197"/>
                  <a:pt x="117" y="197"/>
                </a:cubicBezTo>
                <a:lnTo>
                  <a:pt x="117" y="324"/>
                </a:lnTo>
                <a:close/>
                <a:moveTo>
                  <a:pt x="334" y="292"/>
                </a:moveTo>
                <a:cubicBezTo>
                  <a:pt x="309" y="302"/>
                  <a:pt x="309" y="302"/>
                  <a:pt x="309" y="302"/>
                </a:cubicBezTo>
                <a:cubicBezTo>
                  <a:pt x="309" y="325"/>
                  <a:pt x="309" y="325"/>
                  <a:pt x="309" y="325"/>
                </a:cubicBezTo>
                <a:cubicBezTo>
                  <a:pt x="334" y="314"/>
                  <a:pt x="334" y="314"/>
                  <a:pt x="334" y="314"/>
                </a:cubicBezTo>
                <a:lnTo>
                  <a:pt x="334" y="292"/>
                </a:lnTo>
                <a:close/>
                <a:moveTo>
                  <a:pt x="266" y="252"/>
                </a:moveTo>
                <a:cubicBezTo>
                  <a:pt x="394" y="197"/>
                  <a:pt x="394" y="197"/>
                  <a:pt x="394" y="197"/>
                </a:cubicBezTo>
                <a:cubicBezTo>
                  <a:pt x="394" y="223"/>
                  <a:pt x="394" y="334"/>
                  <a:pt x="394" y="334"/>
                </a:cubicBezTo>
                <a:cubicBezTo>
                  <a:pt x="266" y="389"/>
                  <a:pt x="266" y="389"/>
                  <a:pt x="266" y="389"/>
                </a:cubicBezTo>
                <a:lnTo>
                  <a:pt x="266" y="252"/>
                </a:lnTo>
                <a:close/>
                <a:moveTo>
                  <a:pt x="288" y="341"/>
                </a:moveTo>
                <a:cubicBezTo>
                  <a:pt x="288" y="345"/>
                  <a:pt x="289" y="348"/>
                  <a:pt x="292" y="350"/>
                </a:cubicBezTo>
                <a:cubicBezTo>
                  <a:pt x="294" y="351"/>
                  <a:pt x="296" y="352"/>
                  <a:pt x="298" y="352"/>
                </a:cubicBezTo>
                <a:cubicBezTo>
                  <a:pt x="300" y="352"/>
                  <a:pt x="301" y="351"/>
                  <a:pt x="303" y="351"/>
                </a:cubicBezTo>
                <a:cubicBezTo>
                  <a:pt x="348" y="331"/>
                  <a:pt x="348" y="331"/>
                  <a:pt x="348" y="331"/>
                </a:cubicBezTo>
                <a:cubicBezTo>
                  <a:pt x="352" y="329"/>
                  <a:pt x="355" y="326"/>
                  <a:pt x="355" y="321"/>
                </a:cubicBezTo>
                <a:cubicBezTo>
                  <a:pt x="355" y="275"/>
                  <a:pt x="355" y="275"/>
                  <a:pt x="355" y="275"/>
                </a:cubicBezTo>
                <a:cubicBezTo>
                  <a:pt x="355" y="272"/>
                  <a:pt x="353" y="269"/>
                  <a:pt x="350" y="267"/>
                </a:cubicBezTo>
                <a:cubicBezTo>
                  <a:pt x="347" y="265"/>
                  <a:pt x="343" y="264"/>
                  <a:pt x="340" y="266"/>
                </a:cubicBezTo>
                <a:cubicBezTo>
                  <a:pt x="294" y="285"/>
                  <a:pt x="294" y="285"/>
                  <a:pt x="294" y="285"/>
                </a:cubicBezTo>
                <a:cubicBezTo>
                  <a:pt x="290" y="287"/>
                  <a:pt x="288" y="291"/>
                  <a:pt x="288" y="295"/>
                </a:cubicBezTo>
                <a:lnTo>
                  <a:pt x="288" y="341"/>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81"/>
                </a:moveTo>
                <a:cubicBezTo>
                  <a:pt x="416" y="177"/>
                  <a:pt x="413" y="173"/>
                  <a:pt x="409" y="171"/>
                </a:cubicBezTo>
                <a:cubicBezTo>
                  <a:pt x="260" y="107"/>
                  <a:pt x="260" y="107"/>
                  <a:pt x="260" y="107"/>
                </a:cubicBezTo>
                <a:cubicBezTo>
                  <a:pt x="257" y="106"/>
                  <a:pt x="254" y="106"/>
                  <a:pt x="251" y="107"/>
                </a:cubicBezTo>
                <a:cubicBezTo>
                  <a:pt x="102" y="171"/>
                  <a:pt x="102" y="171"/>
                  <a:pt x="102" y="171"/>
                </a:cubicBezTo>
                <a:cubicBezTo>
                  <a:pt x="102" y="171"/>
                  <a:pt x="102" y="171"/>
                  <a:pt x="102" y="171"/>
                </a:cubicBezTo>
                <a:cubicBezTo>
                  <a:pt x="102" y="171"/>
                  <a:pt x="102" y="171"/>
                  <a:pt x="102" y="171"/>
                </a:cubicBezTo>
                <a:cubicBezTo>
                  <a:pt x="102" y="171"/>
                  <a:pt x="102" y="171"/>
                  <a:pt x="102" y="171"/>
                </a:cubicBezTo>
                <a:cubicBezTo>
                  <a:pt x="98" y="173"/>
                  <a:pt x="96" y="177"/>
                  <a:pt x="96" y="181"/>
                </a:cubicBezTo>
                <a:cubicBezTo>
                  <a:pt x="96" y="330"/>
                  <a:pt x="96" y="330"/>
                  <a:pt x="96" y="330"/>
                </a:cubicBezTo>
                <a:cubicBezTo>
                  <a:pt x="96" y="334"/>
                  <a:pt x="98" y="338"/>
                  <a:pt x="102" y="340"/>
                </a:cubicBezTo>
                <a:cubicBezTo>
                  <a:pt x="251" y="415"/>
                  <a:pt x="251" y="415"/>
                  <a:pt x="251" y="415"/>
                </a:cubicBezTo>
                <a:cubicBezTo>
                  <a:pt x="252" y="415"/>
                  <a:pt x="254" y="416"/>
                  <a:pt x="256" y="416"/>
                </a:cubicBezTo>
                <a:cubicBezTo>
                  <a:pt x="256" y="416"/>
                  <a:pt x="256" y="416"/>
                  <a:pt x="256" y="416"/>
                </a:cubicBezTo>
                <a:cubicBezTo>
                  <a:pt x="256" y="416"/>
                  <a:pt x="256" y="416"/>
                  <a:pt x="256" y="416"/>
                </a:cubicBezTo>
                <a:cubicBezTo>
                  <a:pt x="256" y="416"/>
                  <a:pt x="256" y="416"/>
                  <a:pt x="256" y="416"/>
                </a:cubicBezTo>
                <a:cubicBezTo>
                  <a:pt x="257" y="416"/>
                  <a:pt x="258" y="415"/>
                  <a:pt x="259" y="415"/>
                </a:cubicBezTo>
                <a:cubicBezTo>
                  <a:pt x="260" y="415"/>
                  <a:pt x="260" y="415"/>
                  <a:pt x="260" y="415"/>
                </a:cubicBezTo>
                <a:cubicBezTo>
                  <a:pt x="409" y="351"/>
                  <a:pt x="409" y="351"/>
                  <a:pt x="409" y="351"/>
                </a:cubicBezTo>
                <a:cubicBezTo>
                  <a:pt x="413" y="349"/>
                  <a:pt x="416" y="345"/>
                  <a:pt x="416" y="341"/>
                </a:cubicBezTo>
                <a:lnTo>
                  <a:pt x="416" y="181"/>
                </a:ln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78" name="Freeform 980">
            <a:extLst>
              <a:ext uri="{FF2B5EF4-FFF2-40B4-BE49-F238E27FC236}">
                <a16:creationId xmlns:a16="http://schemas.microsoft.com/office/drawing/2014/main" id="{74EF2529-5783-4C58-907E-76BD23D18CC6}"/>
              </a:ext>
            </a:extLst>
          </p:cNvPr>
          <p:cNvSpPr>
            <a:spLocks noChangeAspect="1" noEditPoints="1"/>
          </p:cNvSpPr>
          <p:nvPr/>
        </p:nvSpPr>
        <p:spPr bwMode="auto">
          <a:xfrm>
            <a:off x="5625043" y="4853080"/>
            <a:ext cx="799460" cy="799460"/>
          </a:xfrm>
          <a:custGeom>
            <a:avLst/>
            <a:gdLst>
              <a:gd name="T0" fmla="*/ 288 w 512"/>
              <a:gd name="T1" fmla="*/ 138 h 512"/>
              <a:gd name="T2" fmla="*/ 224 w 512"/>
              <a:gd name="T3" fmla="*/ 138 h 512"/>
              <a:gd name="T4" fmla="*/ 224 w 512"/>
              <a:gd name="T5" fmla="*/ 117 h 512"/>
              <a:gd name="T6" fmla="*/ 288 w 512"/>
              <a:gd name="T7" fmla="*/ 117 h 512"/>
              <a:gd name="T8" fmla="*/ 288 w 512"/>
              <a:gd name="T9" fmla="*/ 138 h 512"/>
              <a:gd name="T10" fmla="*/ 309 w 512"/>
              <a:gd name="T11" fmla="*/ 149 h 512"/>
              <a:gd name="T12" fmla="*/ 298 w 512"/>
              <a:gd name="T13" fmla="*/ 160 h 512"/>
              <a:gd name="T14" fmla="*/ 213 w 512"/>
              <a:gd name="T15" fmla="*/ 160 h 512"/>
              <a:gd name="T16" fmla="*/ 202 w 512"/>
              <a:gd name="T17" fmla="*/ 149 h 512"/>
              <a:gd name="T18" fmla="*/ 202 w 512"/>
              <a:gd name="T19" fmla="*/ 138 h 512"/>
              <a:gd name="T20" fmla="*/ 160 w 512"/>
              <a:gd name="T21" fmla="*/ 138 h 512"/>
              <a:gd name="T22" fmla="*/ 160 w 512"/>
              <a:gd name="T23" fmla="*/ 394 h 512"/>
              <a:gd name="T24" fmla="*/ 352 w 512"/>
              <a:gd name="T25" fmla="*/ 394 h 512"/>
              <a:gd name="T26" fmla="*/ 352 w 512"/>
              <a:gd name="T27" fmla="*/ 138 h 512"/>
              <a:gd name="T28" fmla="*/ 309 w 512"/>
              <a:gd name="T29" fmla="*/ 138 h 512"/>
              <a:gd name="T30" fmla="*/ 309 w 512"/>
              <a:gd name="T31" fmla="*/ 149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373 w 512"/>
              <a:gd name="T43" fmla="*/ 128 h 512"/>
              <a:gd name="T44" fmla="*/ 362 w 512"/>
              <a:gd name="T45" fmla="*/ 117 h 512"/>
              <a:gd name="T46" fmla="*/ 309 w 512"/>
              <a:gd name="T47" fmla="*/ 117 h 512"/>
              <a:gd name="T48" fmla="*/ 309 w 512"/>
              <a:gd name="T49" fmla="*/ 106 h 512"/>
              <a:gd name="T50" fmla="*/ 298 w 512"/>
              <a:gd name="T51" fmla="*/ 96 h 512"/>
              <a:gd name="T52" fmla="*/ 213 w 512"/>
              <a:gd name="T53" fmla="*/ 96 h 512"/>
              <a:gd name="T54" fmla="*/ 202 w 512"/>
              <a:gd name="T55" fmla="*/ 106 h 512"/>
              <a:gd name="T56" fmla="*/ 202 w 512"/>
              <a:gd name="T57" fmla="*/ 117 h 512"/>
              <a:gd name="T58" fmla="*/ 149 w 512"/>
              <a:gd name="T59" fmla="*/ 117 h 512"/>
              <a:gd name="T60" fmla="*/ 138 w 512"/>
              <a:gd name="T61" fmla="*/ 128 h 512"/>
              <a:gd name="T62" fmla="*/ 138 w 512"/>
              <a:gd name="T63" fmla="*/ 405 h 512"/>
              <a:gd name="T64" fmla="*/ 149 w 512"/>
              <a:gd name="T65" fmla="*/ 416 h 512"/>
              <a:gd name="T66" fmla="*/ 362 w 512"/>
              <a:gd name="T67" fmla="*/ 416 h 512"/>
              <a:gd name="T68" fmla="*/ 373 w 512"/>
              <a:gd name="T69" fmla="*/ 405 h 512"/>
              <a:gd name="T70" fmla="*/ 373 w 512"/>
              <a:gd name="T71"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12">
                <a:moveTo>
                  <a:pt x="288" y="138"/>
                </a:moveTo>
                <a:cubicBezTo>
                  <a:pt x="224" y="138"/>
                  <a:pt x="224" y="138"/>
                  <a:pt x="224" y="138"/>
                </a:cubicBezTo>
                <a:cubicBezTo>
                  <a:pt x="224" y="117"/>
                  <a:pt x="224" y="117"/>
                  <a:pt x="224" y="117"/>
                </a:cubicBezTo>
                <a:cubicBezTo>
                  <a:pt x="288" y="117"/>
                  <a:pt x="288" y="117"/>
                  <a:pt x="288" y="117"/>
                </a:cubicBezTo>
                <a:lnTo>
                  <a:pt x="288" y="138"/>
                </a:lnTo>
                <a:close/>
                <a:moveTo>
                  <a:pt x="309" y="149"/>
                </a:moveTo>
                <a:cubicBezTo>
                  <a:pt x="309" y="155"/>
                  <a:pt x="304" y="160"/>
                  <a:pt x="298" y="160"/>
                </a:cubicBezTo>
                <a:cubicBezTo>
                  <a:pt x="213" y="160"/>
                  <a:pt x="213" y="160"/>
                  <a:pt x="213" y="160"/>
                </a:cubicBezTo>
                <a:cubicBezTo>
                  <a:pt x="207" y="160"/>
                  <a:pt x="202" y="155"/>
                  <a:pt x="202" y="149"/>
                </a:cubicBezTo>
                <a:cubicBezTo>
                  <a:pt x="202" y="138"/>
                  <a:pt x="202" y="138"/>
                  <a:pt x="202" y="138"/>
                </a:cubicBezTo>
                <a:cubicBezTo>
                  <a:pt x="160" y="138"/>
                  <a:pt x="160" y="138"/>
                  <a:pt x="160" y="138"/>
                </a:cubicBezTo>
                <a:cubicBezTo>
                  <a:pt x="160" y="394"/>
                  <a:pt x="160" y="394"/>
                  <a:pt x="160" y="394"/>
                </a:cubicBezTo>
                <a:cubicBezTo>
                  <a:pt x="352" y="394"/>
                  <a:pt x="352" y="394"/>
                  <a:pt x="352" y="394"/>
                </a:cubicBezTo>
                <a:cubicBezTo>
                  <a:pt x="352" y="138"/>
                  <a:pt x="352" y="138"/>
                  <a:pt x="352" y="138"/>
                </a:cubicBezTo>
                <a:cubicBezTo>
                  <a:pt x="309" y="138"/>
                  <a:pt x="309" y="138"/>
                  <a:pt x="309" y="138"/>
                </a:cubicBezTo>
                <a:lnTo>
                  <a:pt x="309" y="14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28"/>
                </a:moveTo>
                <a:cubicBezTo>
                  <a:pt x="373" y="122"/>
                  <a:pt x="368" y="117"/>
                  <a:pt x="362" y="117"/>
                </a:cubicBezTo>
                <a:cubicBezTo>
                  <a:pt x="309" y="117"/>
                  <a:pt x="309" y="117"/>
                  <a:pt x="309" y="117"/>
                </a:cubicBezTo>
                <a:cubicBezTo>
                  <a:pt x="309" y="106"/>
                  <a:pt x="309" y="106"/>
                  <a:pt x="309" y="106"/>
                </a:cubicBezTo>
                <a:cubicBezTo>
                  <a:pt x="309" y="100"/>
                  <a:pt x="304" y="96"/>
                  <a:pt x="298" y="96"/>
                </a:cubicBezTo>
                <a:cubicBezTo>
                  <a:pt x="213" y="96"/>
                  <a:pt x="213" y="96"/>
                  <a:pt x="213" y="96"/>
                </a:cubicBezTo>
                <a:cubicBezTo>
                  <a:pt x="207" y="96"/>
                  <a:pt x="202" y="100"/>
                  <a:pt x="202" y="106"/>
                </a:cubicBezTo>
                <a:cubicBezTo>
                  <a:pt x="202" y="117"/>
                  <a:pt x="202" y="117"/>
                  <a:pt x="202" y="117"/>
                </a:cubicBezTo>
                <a:cubicBezTo>
                  <a:pt x="149" y="117"/>
                  <a:pt x="149" y="117"/>
                  <a:pt x="149" y="117"/>
                </a:cubicBezTo>
                <a:cubicBezTo>
                  <a:pt x="143" y="117"/>
                  <a:pt x="138" y="122"/>
                  <a:pt x="138" y="128"/>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28"/>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79" name="Freeform 914">
            <a:extLst>
              <a:ext uri="{FF2B5EF4-FFF2-40B4-BE49-F238E27FC236}">
                <a16:creationId xmlns:a16="http://schemas.microsoft.com/office/drawing/2014/main" id="{C8A26FF4-B34E-4CD9-84A6-155DA1D42E33}"/>
              </a:ext>
            </a:extLst>
          </p:cNvPr>
          <p:cNvSpPr>
            <a:spLocks noChangeAspect="1" noEditPoints="1"/>
          </p:cNvSpPr>
          <p:nvPr/>
        </p:nvSpPr>
        <p:spPr bwMode="auto">
          <a:xfrm>
            <a:off x="6155702" y="3564606"/>
            <a:ext cx="903206" cy="900558"/>
          </a:xfrm>
          <a:custGeom>
            <a:avLst/>
            <a:gdLst>
              <a:gd name="T0" fmla="*/ 192 w 512"/>
              <a:gd name="T1" fmla="*/ 224 h 512"/>
              <a:gd name="T2" fmla="*/ 352 w 512"/>
              <a:gd name="T3" fmla="*/ 224 h 512"/>
              <a:gd name="T4" fmla="*/ 352 w 512"/>
              <a:gd name="T5" fmla="*/ 352 h 512"/>
              <a:gd name="T6" fmla="*/ 117 w 512"/>
              <a:gd name="T7" fmla="*/ 352 h 512"/>
              <a:gd name="T8" fmla="*/ 117 w 512"/>
              <a:gd name="T9" fmla="*/ 202 h 512"/>
              <a:gd name="T10" fmla="*/ 174 w 512"/>
              <a:gd name="T11" fmla="*/ 202 h 512"/>
              <a:gd name="T12" fmla="*/ 182 w 512"/>
              <a:gd name="T13" fmla="*/ 218 h 512"/>
              <a:gd name="T14" fmla="*/ 192 w 512"/>
              <a:gd name="T15" fmla="*/ 224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373 w 512"/>
              <a:gd name="T27" fmla="*/ 213 h 512"/>
              <a:gd name="T28" fmla="*/ 362 w 512"/>
              <a:gd name="T29" fmla="*/ 202 h 512"/>
              <a:gd name="T30" fmla="*/ 198 w 512"/>
              <a:gd name="T31" fmla="*/ 202 h 512"/>
              <a:gd name="T32" fmla="*/ 191 w 512"/>
              <a:gd name="T33" fmla="*/ 187 h 512"/>
              <a:gd name="T34" fmla="*/ 181 w 512"/>
              <a:gd name="T35" fmla="*/ 181 h 512"/>
              <a:gd name="T36" fmla="*/ 106 w 512"/>
              <a:gd name="T37" fmla="*/ 181 h 512"/>
              <a:gd name="T38" fmla="*/ 96 w 512"/>
              <a:gd name="T39" fmla="*/ 192 h 512"/>
              <a:gd name="T40" fmla="*/ 96 w 512"/>
              <a:gd name="T41" fmla="*/ 362 h 512"/>
              <a:gd name="T42" fmla="*/ 106 w 512"/>
              <a:gd name="T43" fmla="*/ 373 h 512"/>
              <a:gd name="T44" fmla="*/ 362 w 512"/>
              <a:gd name="T45" fmla="*/ 373 h 512"/>
              <a:gd name="T46" fmla="*/ 373 w 512"/>
              <a:gd name="T47" fmla="*/ 362 h 512"/>
              <a:gd name="T48" fmla="*/ 373 w 512"/>
              <a:gd name="T49" fmla="*/ 213 h 512"/>
              <a:gd name="T50" fmla="*/ 416 w 512"/>
              <a:gd name="T51" fmla="*/ 170 h 512"/>
              <a:gd name="T52" fmla="*/ 405 w 512"/>
              <a:gd name="T53" fmla="*/ 160 h 512"/>
              <a:gd name="T54" fmla="*/ 241 w 512"/>
              <a:gd name="T55" fmla="*/ 160 h 512"/>
              <a:gd name="T56" fmla="*/ 233 w 512"/>
              <a:gd name="T57" fmla="*/ 144 h 512"/>
              <a:gd name="T58" fmla="*/ 224 w 512"/>
              <a:gd name="T59" fmla="*/ 138 h 512"/>
              <a:gd name="T60" fmla="*/ 149 w 512"/>
              <a:gd name="T61" fmla="*/ 138 h 512"/>
              <a:gd name="T62" fmla="*/ 138 w 512"/>
              <a:gd name="T63" fmla="*/ 149 h 512"/>
              <a:gd name="T64" fmla="*/ 149 w 512"/>
              <a:gd name="T65" fmla="*/ 160 h 512"/>
              <a:gd name="T66" fmla="*/ 217 w 512"/>
              <a:gd name="T67" fmla="*/ 160 h 512"/>
              <a:gd name="T68" fmla="*/ 225 w 512"/>
              <a:gd name="T69" fmla="*/ 175 h 512"/>
              <a:gd name="T70" fmla="*/ 234 w 512"/>
              <a:gd name="T71" fmla="*/ 181 h 512"/>
              <a:gd name="T72" fmla="*/ 394 w 512"/>
              <a:gd name="T73" fmla="*/ 181 h 512"/>
              <a:gd name="T74" fmla="*/ 394 w 512"/>
              <a:gd name="T75" fmla="*/ 320 h 512"/>
              <a:gd name="T76" fmla="*/ 405 w 512"/>
              <a:gd name="T77" fmla="*/ 330 h 512"/>
              <a:gd name="T78" fmla="*/ 416 w 512"/>
              <a:gd name="T79" fmla="*/ 320 h 512"/>
              <a:gd name="T80" fmla="*/ 416 w 512"/>
              <a:gd name="T81"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192" y="224"/>
                </a:moveTo>
                <a:cubicBezTo>
                  <a:pt x="352" y="224"/>
                  <a:pt x="352" y="224"/>
                  <a:pt x="352" y="224"/>
                </a:cubicBezTo>
                <a:cubicBezTo>
                  <a:pt x="352" y="352"/>
                  <a:pt x="352" y="352"/>
                  <a:pt x="352" y="352"/>
                </a:cubicBezTo>
                <a:cubicBezTo>
                  <a:pt x="117" y="352"/>
                  <a:pt x="117" y="352"/>
                  <a:pt x="117" y="352"/>
                </a:cubicBezTo>
                <a:cubicBezTo>
                  <a:pt x="117" y="202"/>
                  <a:pt x="117" y="202"/>
                  <a:pt x="117" y="202"/>
                </a:cubicBezTo>
                <a:cubicBezTo>
                  <a:pt x="174" y="202"/>
                  <a:pt x="174" y="202"/>
                  <a:pt x="174" y="202"/>
                </a:cubicBezTo>
                <a:cubicBezTo>
                  <a:pt x="182" y="218"/>
                  <a:pt x="182" y="218"/>
                  <a:pt x="182" y="218"/>
                </a:cubicBezTo>
                <a:cubicBezTo>
                  <a:pt x="184" y="221"/>
                  <a:pt x="188" y="224"/>
                  <a:pt x="192" y="224"/>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13"/>
                </a:moveTo>
                <a:cubicBezTo>
                  <a:pt x="373" y="207"/>
                  <a:pt x="368" y="202"/>
                  <a:pt x="362" y="202"/>
                </a:cubicBezTo>
                <a:cubicBezTo>
                  <a:pt x="198" y="202"/>
                  <a:pt x="198" y="202"/>
                  <a:pt x="198" y="202"/>
                </a:cubicBezTo>
                <a:cubicBezTo>
                  <a:pt x="191" y="187"/>
                  <a:pt x="191" y="187"/>
                  <a:pt x="191" y="187"/>
                </a:cubicBezTo>
                <a:cubicBezTo>
                  <a:pt x="189" y="183"/>
                  <a:pt x="185" y="181"/>
                  <a:pt x="181" y="181"/>
                </a:cubicBezTo>
                <a:cubicBezTo>
                  <a:pt x="106" y="181"/>
                  <a:pt x="106" y="181"/>
                  <a:pt x="106" y="181"/>
                </a:cubicBezTo>
                <a:cubicBezTo>
                  <a:pt x="100" y="181"/>
                  <a:pt x="96" y="186"/>
                  <a:pt x="96" y="192"/>
                </a:cubicBezTo>
                <a:cubicBezTo>
                  <a:pt x="96" y="362"/>
                  <a:pt x="96" y="362"/>
                  <a:pt x="96" y="362"/>
                </a:cubicBezTo>
                <a:cubicBezTo>
                  <a:pt x="96" y="368"/>
                  <a:pt x="100" y="373"/>
                  <a:pt x="106" y="373"/>
                </a:cubicBezTo>
                <a:cubicBezTo>
                  <a:pt x="362" y="373"/>
                  <a:pt x="362" y="373"/>
                  <a:pt x="362" y="373"/>
                </a:cubicBezTo>
                <a:cubicBezTo>
                  <a:pt x="368" y="373"/>
                  <a:pt x="373" y="368"/>
                  <a:pt x="373" y="362"/>
                </a:cubicBezTo>
                <a:lnTo>
                  <a:pt x="373" y="213"/>
                </a:lnTo>
                <a:close/>
                <a:moveTo>
                  <a:pt x="416" y="170"/>
                </a:moveTo>
                <a:cubicBezTo>
                  <a:pt x="416" y="164"/>
                  <a:pt x="411" y="160"/>
                  <a:pt x="405" y="160"/>
                </a:cubicBezTo>
                <a:cubicBezTo>
                  <a:pt x="241" y="160"/>
                  <a:pt x="241" y="160"/>
                  <a:pt x="241" y="160"/>
                </a:cubicBezTo>
                <a:cubicBezTo>
                  <a:pt x="233" y="144"/>
                  <a:pt x="233" y="144"/>
                  <a:pt x="233" y="144"/>
                </a:cubicBezTo>
                <a:cubicBezTo>
                  <a:pt x="231" y="141"/>
                  <a:pt x="228" y="138"/>
                  <a:pt x="224" y="138"/>
                </a:cubicBezTo>
                <a:cubicBezTo>
                  <a:pt x="149" y="138"/>
                  <a:pt x="149" y="138"/>
                  <a:pt x="149" y="138"/>
                </a:cubicBezTo>
                <a:cubicBezTo>
                  <a:pt x="143" y="138"/>
                  <a:pt x="138" y="143"/>
                  <a:pt x="138" y="149"/>
                </a:cubicBezTo>
                <a:cubicBezTo>
                  <a:pt x="138" y="155"/>
                  <a:pt x="143" y="160"/>
                  <a:pt x="149" y="160"/>
                </a:cubicBezTo>
                <a:cubicBezTo>
                  <a:pt x="217" y="160"/>
                  <a:pt x="217" y="160"/>
                  <a:pt x="217" y="160"/>
                </a:cubicBezTo>
                <a:cubicBezTo>
                  <a:pt x="225" y="175"/>
                  <a:pt x="225" y="175"/>
                  <a:pt x="225" y="175"/>
                </a:cubicBezTo>
                <a:cubicBezTo>
                  <a:pt x="227" y="179"/>
                  <a:pt x="230" y="181"/>
                  <a:pt x="234" y="181"/>
                </a:cubicBezTo>
                <a:cubicBezTo>
                  <a:pt x="394" y="181"/>
                  <a:pt x="394" y="181"/>
                  <a:pt x="394" y="181"/>
                </a:cubicBezTo>
                <a:cubicBezTo>
                  <a:pt x="394" y="320"/>
                  <a:pt x="394" y="320"/>
                  <a:pt x="394" y="320"/>
                </a:cubicBezTo>
                <a:cubicBezTo>
                  <a:pt x="394" y="326"/>
                  <a:pt x="399" y="330"/>
                  <a:pt x="405" y="330"/>
                </a:cubicBezTo>
                <a:cubicBezTo>
                  <a:pt x="411" y="330"/>
                  <a:pt x="416" y="326"/>
                  <a:pt x="416" y="320"/>
                </a:cubicBezTo>
                <a:lnTo>
                  <a:pt x="416" y="17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180" name="Group 354">
            <a:extLst>
              <a:ext uri="{FF2B5EF4-FFF2-40B4-BE49-F238E27FC236}">
                <a16:creationId xmlns:a16="http://schemas.microsoft.com/office/drawing/2014/main" id="{19FBD678-AD0D-4437-93CD-E06281D0ED96}"/>
              </a:ext>
            </a:extLst>
          </p:cNvPr>
          <p:cNvGrpSpPr>
            <a:grpSpLocks noChangeAspect="1"/>
          </p:cNvGrpSpPr>
          <p:nvPr/>
        </p:nvGrpSpPr>
        <p:grpSpPr bwMode="auto">
          <a:xfrm>
            <a:off x="4651710" y="5652540"/>
            <a:ext cx="674641" cy="674641"/>
            <a:chOff x="5414" y="1190"/>
            <a:chExt cx="340" cy="340"/>
          </a:xfrm>
          <a:solidFill>
            <a:srgbClr val="70D0D0"/>
          </a:solidFill>
        </p:grpSpPr>
        <p:sp>
          <p:nvSpPr>
            <p:cNvPr id="181" name="Freeform 355">
              <a:extLst>
                <a:ext uri="{FF2B5EF4-FFF2-40B4-BE49-F238E27FC236}">
                  <a16:creationId xmlns:a16="http://schemas.microsoft.com/office/drawing/2014/main" id="{46379FD0-3BB8-44D3-89FB-CD89C5149F3A}"/>
                </a:ext>
              </a:extLst>
            </p:cNvPr>
            <p:cNvSpPr>
              <a:spLocks/>
            </p:cNvSpPr>
            <p:nvPr/>
          </p:nvSpPr>
          <p:spPr bwMode="auto">
            <a:xfrm>
              <a:off x="5520" y="1268"/>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2" name="Freeform 356">
              <a:extLst>
                <a:ext uri="{FF2B5EF4-FFF2-40B4-BE49-F238E27FC236}">
                  <a16:creationId xmlns:a16="http://schemas.microsoft.com/office/drawing/2014/main" id="{2242F94C-83CA-4E96-92CE-1C0A0912428C}"/>
                </a:ext>
              </a:extLst>
            </p:cNvPr>
            <p:cNvSpPr>
              <a:spLocks/>
            </p:cNvSpPr>
            <p:nvPr/>
          </p:nvSpPr>
          <p:spPr bwMode="auto">
            <a:xfrm>
              <a:off x="5612" y="1278"/>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3" name="Freeform 357">
              <a:extLst>
                <a:ext uri="{FF2B5EF4-FFF2-40B4-BE49-F238E27FC236}">
                  <a16:creationId xmlns:a16="http://schemas.microsoft.com/office/drawing/2014/main" id="{966ECC23-7591-4561-9992-91765502E96C}"/>
                </a:ext>
              </a:extLst>
            </p:cNvPr>
            <p:cNvSpPr>
              <a:spLocks noEditPoints="1"/>
            </p:cNvSpPr>
            <p:nvPr/>
          </p:nvSpPr>
          <p:spPr bwMode="auto">
            <a:xfrm>
              <a:off x="5414" y="119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06 h 512"/>
                <a:gd name="T20" fmla="*/ 149 w 512"/>
                <a:gd name="T21" fmla="*/ 96 h 512"/>
                <a:gd name="T22" fmla="*/ 288 w 512"/>
                <a:gd name="T23" fmla="*/ 96 h 512"/>
                <a:gd name="T24" fmla="*/ 292 w 512"/>
                <a:gd name="T25" fmla="*/ 96 h 512"/>
                <a:gd name="T26" fmla="*/ 295 w 512"/>
                <a:gd name="T27" fmla="*/ 99 h 512"/>
                <a:gd name="T28" fmla="*/ 370 w 512"/>
                <a:gd name="T29" fmla="*/ 173 h 512"/>
                <a:gd name="T30" fmla="*/ 372 w 512"/>
                <a:gd name="T31" fmla="*/ 177 h 512"/>
                <a:gd name="T32" fmla="*/ 373 w 512"/>
                <a:gd name="T33" fmla="*/ 181 h 512"/>
                <a:gd name="T34" fmla="*/ 373 w 512"/>
                <a:gd name="T35"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89" y="96"/>
                    <a:pt x="290" y="96"/>
                    <a:pt x="292" y="96"/>
                  </a:cubicBezTo>
                  <a:cubicBezTo>
                    <a:pt x="293" y="97"/>
                    <a:pt x="294" y="98"/>
                    <a:pt x="295" y="99"/>
                  </a:cubicBezTo>
                  <a:cubicBezTo>
                    <a:pt x="370" y="173"/>
                    <a:pt x="370" y="173"/>
                    <a:pt x="370" y="173"/>
                  </a:cubicBezTo>
                  <a:cubicBezTo>
                    <a:pt x="371" y="174"/>
                    <a:pt x="372" y="176"/>
                    <a:pt x="372" y="177"/>
                  </a:cubicBezTo>
                  <a:cubicBezTo>
                    <a:pt x="373" y="178"/>
                    <a:pt x="373" y="180"/>
                    <a:pt x="373" y="181"/>
                  </a:cubicBezTo>
                  <a:lnTo>
                    <a:pt x="373" y="4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23346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85816" y="2505388"/>
            <a:ext cx="5373120" cy="35167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6" name="Freeform 141">
            <a:extLst>
              <a:ext uri="{FF2B5EF4-FFF2-40B4-BE49-F238E27FC236}">
                <a16:creationId xmlns:a16="http://schemas.microsoft.com/office/drawing/2014/main" id="{FB09B614-8530-433E-9B4E-A364B358211B}"/>
              </a:ext>
            </a:extLst>
          </p:cNvPr>
          <p:cNvSpPr>
            <a:spLocks noChangeAspect="1" noEditPoints="1"/>
          </p:cNvSpPr>
          <p:nvPr/>
        </p:nvSpPr>
        <p:spPr bwMode="auto">
          <a:xfrm>
            <a:off x="2385160" y="3268049"/>
            <a:ext cx="2242267" cy="2242267"/>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5" name="Freeform 910">
            <a:extLst>
              <a:ext uri="{FF2B5EF4-FFF2-40B4-BE49-F238E27FC236}">
                <a16:creationId xmlns:a16="http://schemas.microsoft.com/office/drawing/2014/main" id="{B23FC521-66E5-4D37-8B36-1A86D382124D}"/>
              </a:ext>
            </a:extLst>
          </p:cNvPr>
          <p:cNvSpPr>
            <a:spLocks noChangeAspect="1" noEditPoints="1"/>
          </p:cNvSpPr>
          <p:nvPr/>
        </p:nvSpPr>
        <p:spPr bwMode="auto">
          <a:xfrm>
            <a:off x="4304127" y="3271647"/>
            <a:ext cx="2238669" cy="2238669"/>
          </a:xfrm>
          <a:custGeom>
            <a:avLst/>
            <a:gdLst>
              <a:gd name="T0" fmla="*/ 207 w 512"/>
              <a:gd name="T1" fmla="*/ 107 h 512"/>
              <a:gd name="T2" fmla="*/ 260 w 512"/>
              <a:gd name="T3" fmla="*/ 116 h 512"/>
              <a:gd name="T4" fmla="*/ 305 w 512"/>
              <a:gd name="T5" fmla="*/ 106 h 512"/>
              <a:gd name="T6" fmla="*/ 237 w 512"/>
              <a:gd name="T7" fmla="*/ 138 h 512"/>
              <a:gd name="T8" fmla="*/ 346 w 512"/>
              <a:gd name="T9" fmla="*/ 373 h 512"/>
              <a:gd name="T10" fmla="*/ 181 w 512"/>
              <a:gd name="T11" fmla="*/ 320 h 512"/>
              <a:gd name="T12" fmla="*/ 236 w 512"/>
              <a:gd name="T13" fmla="*/ 160 h 512"/>
              <a:gd name="T14" fmla="*/ 331 w 512"/>
              <a:gd name="T15" fmla="*/ 315 h 512"/>
              <a:gd name="T16" fmla="*/ 294 w 512"/>
              <a:gd name="T17" fmla="*/ 297 h 512"/>
              <a:gd name="T18" fmla="*/ 282 w 512"/>
              <a:gd name="T19" fmla="*/ 276 h 512"/>
              <a:gd name="T20" fmla="*/ 250 w 512"/>
              <a:gd name="T21" fmla="*/ 262 h 512"/>
              <a:gd name="T22" fmla="*/ 240 w 512"/>
              <a:gd name="T23" fmla="*/ 252 h 512"/>
              <a:gd name="T24" fmla="*/ 256 w 512"/>
              <a:gd name="T25" fmla="*/ 243 h 512"/>
              <a:gd name="T26" fmla="*/ 285 w 512"/>
              <a:gd name="T27" fmla="*/ 249 h 512"/>
              <a:gd name="T28" fmla="*/ 261 w 512"/>
              <a:gd name="T29" fmla="*/ 224 h 512"/>
              <a:gd name="T30" fmla="*/ 250 w 512"/>
              <a:gd name="T31" fmla="*/ 213 h 512"/>
              <a:gd name="T32" fmla="*/ 226 w 512"/>
              <a:gd name="T33" fmla="*/ 233 h 512"/>
              <a:gd name="T34" fmla="*/ 223 w 512"/>
              <a:gd name="T35" fmla="*/ 269 h 512"/>
              <a:gd name="T36" fmla="*/ 250 w 512"/>
              <a:gd name="T37" fmla="*/ 284 h 512"/>
              <a:gd name="T38" fmla="*/ 268 w 512"/>
              <a:gd name="T39" fmla="*/ 293 h 512"/>
              <a:gd name="T40" fmla="*/ 261 w 512"/>
              <a:gd name="T41" fmla="*/ 307 h 512"/>
              <a:gd name="T42" fmla="*/ 250 w 512"/>
              <a:gd name="T43" fmla="*/ 308 h 512"/>
              <a:gd name="T44" fmla="*/ 217 w 512"/>
              <a:gd name="T45" fmla="*/ 299 h 512"/>
              <a:gd name="T46" fmla="*/ 250 w 512"/>
              <a:gd name="T47" fmla="*/ 326 h 512"/>
              <a:gd name="T48" fmla="*/ 261 w 512"/>
              <a:gd name="T49" fmla="*/ 341 h 512"/>
              <a:gd name="T50" fmla="*/ 285 w 512"/>
              <a:gd name="T51" fmla="*/ 316 h 512"/>
              <a:gd name="T52" fmla="*/ 512 w 512"/>
              <a:gd name="T53" fmla="*/ 256 h 512"/>
              <a:gd name="T54" fmla="*/ 0 w 512"/>
              <a:gd name="T55" fmla="*/ 256 h 512"/>
              <a:gd name="T56" fmla="*/ 512 w 512"/>
              <a:gd name="T57" fmla="*/ 256 h 512"/>
              <a:gd name="T58" fmla="*/ 352 w 512"/>
              <a:gd name="T59" fmla="*/ 322 h 512"/>
              <a:gd name="T60" fmla="*/ 327 w 512"/>
              <a:gd name="T61" fmla="*/ 114 h 512"/>
              <a:gd name="T62" fmla="*/ 316 w 512"/>
              <a:gd name="T63" fmla="*/ 88 h 512"/>
              <a:gd name="T64" fmla="*/ 195 w 512"/>
              <a:gd name="T65" fmla="*/ 88 h 512"/>
              <a:gd name="T66" fmla="*/ 184 w 512"/>
              <a:gd name="T67" fmla="*/ 114 h 512"/>
              <a:gd name="T68" fmla="*/ 160 w 512"/>
              <a:gd name="T69" fmla="*/ 322 h 512"/>
              <a:gd name="T70" fmla="*/ 140 w 512"/>
              <a:gd name="T71" fmla="*/ 389 h 512"/>
              <a:gd name="T72" fmla="*/ 362 w 512"/>
              <a:gd name="T73" fmla="*/ 394 h 512"/>
              <a:gd name="T74" fmla="*/ 372 w 512"/>
              <a:gd name="T75"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37" y="138"/>
                </a:moveTo>
                <a:cubicBezTo>
                  <a:pt x="207" y="107"/>
                  <a:pt x="207" y="107"/>
                  <a:pt x="207" y="107"/>
                </a:cubicBezTo>
                <a:cubicBezTo>
                  <a:pt x="212" y="105"/>
                  <a:pt x="225" y="104"/>
                  <a:pt x="251" y="116"/>
                </a:cubicBezTo>
                <a:cubicBezTo>
                  <a:pt x="254" y="117"/>
                  <a:pt x="257" y="117"/>
                  <a:pt x="260" y="116"/>
                </a:cubicBezTo>
                <a:cubicBezTo>
                  <a:pt x="260" y="116"/>
                  <a:pt x="260" y="116"/>
                  <a:pt x="260" y="116"/>
                </a:cubicBezTo>
                <a:cubicBezTo>
                  <a:pt x="285" y="105"/>
                  <a:pt x="299" y="105"/>
                  <a:pt x="305" y="106"/>
                </a:cubicBezTo>
                <a:cubicBezTo>
                  <a:pt x="275" y="138"/>
                  <a:pt x="275" y="138"/>
                  <a:pt x="275" y="138"/>
                </a:cubicBezTo>
                <a:lnTo>
                  <a:pt x="237" y="138"/>
                </a:lnTo>
                <a:close/>
                <a:moveTo>
                  <a:pt x="330" y="320"/>
                </a:moveTo>
                <a:cubicBezTo>
                  <a:pt x="330" y="334"/>
                  <a:pt x="339" y="357"/>
                  <a:pt x="346" y="373"/>
                </a:cubicBezTo>
                <a:cubicBezTo>
                  <a:pt x="165" y="373"/>
                  <a:pt x="165" y="373"/>
                  <a:pt x="165" y="373"/>
                </a:cubicBezTo>
                <a:cubicBezTo>
                  <a:pt x="172" y="357"/>
                  <a:pt x="181" y="334"/>
                  <a:pt x="181" y="320"/>
                </a:cubicBezTo>
                <a:cubicBezTo>
                  <a:pt x="181" y="318"/>
                  <a:pt x="181" y="316"/>
                  <a:pt x="180" y="315"/>
                </a:cubicBezTo>
                <a:cubicBezTo>
                  <a:pt x="178" y="312"/>
                  <a:pt x="143" y="237"/>
                  <a:pt x="236" y="160"/>
                </a:cubicBezTo>
                <a:cubicBezTo>
                  <a:pt x="275" y="160"/>
                  <a:pt x="275" y="160"/>
                  <a:pt x="275" y="160"/>
                </a:cubicBezTo>
                <a:cubicBezTo>
                  <a:pt x="368" y="237"/>
                  <a:pt x="333" y="312"/>
                  <a:pt x="331" y="315"/>
                </a:cubicBezTo>
                <a:cubicBezTo>
                  <a:pt x="331" y="316"/>
                  <a:pt x="330" y="318"/>
                  <a:pt x="330" y="320"/>
                </a:cubicBezTo>
                <a:close/>
                <a:moveTo>
                  <a:pt x="294" y="297"/>
                </a:moveTo>
                <a:cubicBezTo>
                  <a:pt x="294" y="292"/>
                  <a:pt x="293" y="289"/>
                  <a:pt x="291" y="285"/>
                </a:cubicBezTo>
                <a:cubicBezTo>
                  <a:pt x="289" y="282"/>
                  <a:pt x="286" y="279"/>
                  <a:pt x="282" y="276"/>
                </a:cubicBezTo>
                <a:cubicBezTo>
                  <a:pt x="278" y="273"/>
                  <a:pt x="271" y="270"/>
                  <a:pt x="261" y="266"/>
                </a:cubicBezTo>
                <a:cubicBezTo>
                  <a:pt x="250" y="262"/>
                  <a:pt x="250" y="262"/>
                  <a:pt x="250" y="262"/>
                </a:cubicBezTo>
                <a:cubicBezTo>
                  <a:pt x="247" y="260"/>
                  <a:pt x="244" y="259"/>
                  <a:pt x="243" y="257"/>
                </a:cubicBezTo>
                <a:cubicBezTo>
                  <a:pt x="241" y="256"/>
                  <a:pt x="240" y="254"/>
                  <a:pt x="240" y="252"/>
                </a:cubicBezTo>
                <a:cubicBezTo>
                  <a:pt x="240" y="247"/>
                  <a:pt x="244" y="245"/>
                  <a:pt x="250" y="244"/>
                </a:cubicBezTo>
                <a:cubicBezTo>
                  <a:pt x="250" y="244"/>
                  <a:pt x="253" y="243"/>
                  <a:pt x="256" y="243"/>
                </a:cubicBezTo>
                <a:cubicBezTo>
                  <a:pt x="259" y="243"/>
                  <a:pt x="261" y="243"/>
                  <a:pt x="261" y="243"/>
                </a:cubicBezTo>
                <a:cubicBezTo>
                  <a:pt x="269" y="244"/>
                  <a:pt x="277" y="246"/>
                  <a:pt x="285" y="249"/>
                </a:cubicBezTo>
                <a:cubicBezTo>
                  <a:pt x="292" y="231"/>
                  <a:pt x="292" y="231"/>
                  <a:pt x="292" y="231"/>
                </a:cubicBezTo>
                <a:cubicBezTo>
                  <a:pt x="283" y="227"/>
                  <a:pt x="272" y="225"/>
                  <a:pt x="261" y="224"/>
                </a:cubicBezTo>
                <a:cubicBezTo>
                  <a:pt x="261" y="213"/>
                  <a:pt x="261" y="213"/>
                  <a:pt x="261" y="213"/>
                </a:cubicBezTo>
                <a:cubicBezTo>
                  <a:pt x="250" y="213"/>
                  <a:pt x="250" y="213"/>
                  <a:pt x="250" y="213"/>
                </a:cubicBezTo>
                <a:cubicBezTo>
                  <a:pt x="250" y="225"/>
                  <a:pt x="250" y="225"/>
                  <a:pt x="250" y="225"/>
                </a:cubicBezTo>
                <a:cubicBezTo>
                  <a:pt x="240" y="226"/>
                  <a:pt x="232" y="229"/>
                  <a:pt x="226" y="233"/>
                </a:cubicBezTo>
                <a:cubicBezTo>
                  <a:pt x="220" y="238"/>
                  <a:pt x="217" y="244"/>
                  <a:pt x="217" y="252"/>
                </a:cubicBezTo>
                <a:cubicBezTo>
                  <a:pt x="217" y="259"/>
                  <a:pt x="219" y="264"/>
                  <a:pt x="223" y="269"/>
                </a:cubicBezTo>
                <a:cubicBezTo>
                  <a:pt x="228" y="274"/>
                  <a:pt x="235" y="278"/>
                  <a:pt x="245" y="282"/>
                </a:cubicBezTo>
                <a:cubicBezTo>
                  <a:pt x="250" y="284"/>
                  <a:pt x="250" y="284"/>
                  <a:pt x="250" y="284"/>
                </a:cubicBezTo>
                <a:cubicBezTo>
                  <a:pt x="261" y="288"/>
                  <a:pt x="261" y="288"/>
                  <a:pt x="261" y="288"/>
                </a:cubicBezTo>
                <a:cubicBezTo>
                  <a:pt x="264" y="290"/>
                  <a:pt x="267" y="291"/>
                  <a:pt x="268" y="293"/>
                </a:cubicBezTo>
                <a:cubicBezTo>
                  <a:pt x="270" y="294"/>
                  <a:pt x="271" y="296"/>
                  <a:pt x="271" y="298"/>
                </a:cubicBezTo>
                <a:cubicBezTo>
                  <a:pt x="271" y="303"/>
                  <a:pt x="268" y="306"/>
                  <a:pt x="261" y="307"/>
                </a:cubicBezTo>
                <a:cubicBezTo>
                  <a:pt x="261" y="307"/>
                  <a:pt x="258" y="308"/>
                  <a:pt x="256" y="308"/>
                </a:cubicBezTo>
                <a:cubicBezTo>
                  <a:pt x="253" y="308"/>
                  <a:pt x="250" y="308"/>
                  <a:pt x="250" y="308"/>
                </a:cubicBezTo>
                <a:cubicBezTo>
                  <a:pt x="245" y="307"/>
                  <a:pt x="240" y="306"/>
                  <a:pt x="233" y="305"/>
                </a:cubicBezTo>
                <a:cubicBezTo>
                  <a:pt x="227" y="303"/>
                  <a:pt x="222" y="301"/>
                  <a:pt x="217" y="299"/>
                </a:cubicBezTo>
                <a:cubicBezTo>
                  <a:pt x="217" y="319"/>
                  <a:pt x="217" y="319"/>
                  <a:pt x="217" y="319"/>
                </a:cubicBezTo>
                <a:cubicBezTo>
                  <a:pt x="227" y="323"/>
                  <a:pt x="238" y="325"/>
                  <a:pt x="250" y="326"/>
                </a:cubicBezTo>
                <a:cubicBezTo>
                  <a:pt x="250" y="341"/>
                  <a:pt x="250" y="341"/>
                  <a:pt x="250" y="341"/>
                </a:cubicBezTo>
                <a:cubicBezTo>
                  <a:pt x="261" y="341"/>
                  <a:pt x="261" y="341"/>
                  <a:pt x="261" y="341"/>
                </a:cubicBezTo>
                <a:cubicBezTo>
                  <a:pt x="261" y="325"/>
                  <a:pt x="261" y="325"/>
                  <a:pt x="261" y="325"/>
                </a:cubicBezTo>
                <a:cubicBezTo>
                  <a:pt x="271" y="324"/>
                  <a:pt x="279" y="321"/>
                  <a:pt x="285" y="316"/>
                </a:cubicBezTo>
                <a:cubicBezTo>
                  <a:pt x="291" y="312"/>
                  <a:pt x="294" y="305"/>
                  <a:pt x="294" y="29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2" y="379"/>
                </a:moveTo>
                <a:cubicBezTo>
                  <a:pt x="365" y="363"/>
                  <a:pt x="353" y="335"/>
                  <a:pt x="352" y="322"/>
                </a:cubicBezTo>
                <a:cubicBezTo>
                  <a:pt x="358" y="306"/>
                  <a:pt x="384" y="227"/>
                  <a:pt x="295" y="148"/>
                </a:cubicBezTo>
                <a:cubicBezTo>
                  <a:pt x="327" y="114"/>
                  <a:pt x="327" y="114"/>
                  <a:pt x="327" y="114"/>
                </a:cubicBezTo>
                <a:cubicBezTo>
                  <a:pt x="330" y="111"/>
                  <a:pt x="331" y="107"/>
                  <a:pt x="330" y="104"/>
                </a:cubicBezTo>
                <a:cubicBezTo>
                  <a:pt x="330" y="102"/>
                  <a:pt x="327" y="93"/>
                  <a:pt x="316" y="88"/>
                </a:cubicBezTo>
                <a:cubicBezTo>
                  <a:pt x="302" y="82"/>
                  <a:pt x="282" y="84"/>
                  <a:pt x="256" y="95"/>
                </a:cubicBezTo>
                <a:cubicBezTo>
                  <a:pt x="229" y="84"/>
                  <a:pt x="209" y="82"/>
                  <a:pt x="195" y="88"/>
                </a:cubicBezTo>
                <a:cubicBezTo>
                  <a:pt x="185" y="93"/>
                  <a:pt x="182" y="102"/>
                  <a:pt x="181" y="104"/>
                </a:cubicBezTo>
                <a:cubicBezTo>
                  <a:pt x="180" y="107"/>
                  <a:pt x="181" y="111"/>
                  <a:pt x="184" y="114"/>
                </a:cubicBezTo>
                <a:cubicBezTo>
                  <a:pt x="217" y="148"/>
                  <a:pt x="217" y="148"/>
                  <a:pt x="217" y="148"/>
                </a:cubicBezTo>
                <a:cubicBezTo>
                  <a:pt x="128" y="227"/>
                  <a:pt x="153" y="306"/>
                  <a:pt x="160" y="322"/>
                </a:cubicBezTo>
                <a:cubicBezTo>
                  <a:pt x="158" y="335"/>
                  <a:pt x="147" y="363"/>
                  <a:pt x="139" y="379"/>
                </a:cubicBezTo>
                <a:cubicBezTo>
                  <a:pt x="138" y="382"/>
                  <a:pt x="138" y="386"/>
                  <a:pt x="140" y="389"/>
                </a:cubicBezTo>
                <a:cubicBezTo>
                  <a:pt x="142" y="392"/>
                  <a:pt x="145" y="394"/>
                  <a:pt x="149" y="394"/>
                </a:cubicBezTo>
                <a:cubicBezTo>
                  <a:pt x="362" y="394"/>
                  <a:pt x="362" y="394"/>
                  <a:pt x="362" y="394"/>
                </a:cubicBezTo>
                <a:cubicBezTo>
                  <a:pt x="366" y="394"/>
                  <a:pt x="369" y="392"/>
                  <a:pt x="371" y="389"/>
                </a:cubicBezTo>
                <a:cubicBezTo>
                  <a:pt x="373" y="386"/>
                  <a:pt x="374" y="382"/>
                  <a:pt x="372" y="379"/>
                </a:cubicBezTo>
                <a:close/>
              </a:path>
            </a:pathLst>
          </a:custGeom>
          <a:solidFill>
            <a:srgbClr val="3C8A2E">
              <a:alpha val="80000"/>
            </a:srgbClr>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41" name="Group 531">
            <a:extLst>
              <a:ext uri="{FF2B5EF4-FFF2-40B4-BE49-F238E27FC236}">
                <a16:creationId xmlns:a16="http://schemas.microsoft.com/office/drawing/2014/main" id="{AECCFFA3-B9C6-47A6-894B-00978C5A069A}"/>
              </a:ext>
            </a:extLst>
          </p:cNvPr>
          <p:cNvGrpSpPr>
            <a:grpSpLocks noChangeAspect="1"/>
          </p:cNvGrpSpPr>
          <p:nvPr/>
        </p:nvGrpSpPr>
        <p:grpSpPr bwMode="auto">
          <a:xfrm>
            <a:off x="462058" y="2216504"/>
            <a:ext cx="803842" cy="803842"/>
            <a:chOff x="3061" y="1953"/>
            <a:chExt cx="340" cy="340"/>
          </a:xfrm>
          <a:solidFill>
            <a:schemeClr val="accent6"/>
          </a:solidFill>
        </p:grpSpPr>
        <p:sp>
          <p:nvSpPr>
            <p:cNvPr id="42" name="Freeform 532">
              <a:extLst>
                <a:ext uri="{FF2B5EF4-FFF2-40B4-BE49-F238E27FC236}">
                  <a16:creationId xmlns:a16="http://schemas.microsoft.com/office/drawing/2014/main" id="{502BA81F-94AB-454E-B92B-A299AF4C168B}"/>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533">
              <a:extLst>
                <a:ext uri="{FF2B5EF4-FFF2-40B4-BE49-F238E27FC236}">
                  <a16:creationId xmlns:a16="http://schemas.microsoft.com/office/drawing/2014/main" id="{AD46A816-5140-4694-8DB3-2DFEF82DC355}"/>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9571" name="Text Placeholder 5"/>
          <p:cNvSpPr>
            <a:spLocks noGrp="1"/>
          </p:cNvSpPr>
          <p:nvPr>
            <p:ph type="body" sz="quarter" idx="13"/>
          </p:nvPr>
        </p:nvSpPr>
        <p:spPr>
          <a:xfrm>
            <a:off x="486060" y="773543"/>
            <a:ext cx="11252200" cy="708107"/>
          </a:xfrm>
        </p:spPr>
        <p:txBody>
          <a:bodyPr/>
          <a:lstStyle/>
          <a:p>
            <a:r>
              <a:rPr lang="en-US" sz="1600" dirty="0" smtClean="0">
                <a:solidFill>
                  <a:schemeClr val="tx1">
                    <a:lumMod val="65000"/>
                    <a:lumOff val="35000"/>
                  </a:schemeClr>
                </a:solidFill>
                <a:latin typeface="Calibri" panose="020F0502020204030204" pitchFamily="34" charset="0"/>
                <a:cs typeface="Calibri" panose="020F0502020204030204" pitchFamily="34" charset="0"/>
              </a:rPr>
              <a:t>El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sistema</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realiza</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operaciones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diversas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con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los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bancos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asociados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 la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organización</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Gestión de bancos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12</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4581239" y="2505388"/>
            <a:ext cx="1825191" cy="338554"/>
          </a:xfrm>
          <a:prstGeom prst="rect">
            <a:avLst/>
          </a:prstGeom>
          <a:noFill/>
        </p:spPr>
        <p:txBody>
          <a:bodyPr wrap="square" rtlCol="0">
            <a:spAutoFit/>
          </a:bodyPr>
          <a:lstStyle/>
          <a:p>
            <a:pPr algn="ctr"/>
            <a:r>
              <a:rPr lang="es-VE" sz="1600" dirty="0" smtClean="0">
                <a:latin typeface="Calibri" panose="020F0502020204030204" pitchFamily="34" charset="0"/>
                <a:cs typeface="Calibri" panose="020F0502020204030204" pitchFamily="34" charset="0"/>
              </a:rPr>
              <a:t>Pagos recibidos</a:t>
            </a:r>
            <a:endParaRPr lang="es-VE" sz="1600" dirty="0">
              <a:latin typeface="Calibri" panose="020F0502020204030204" pitchFamily="34" charset="0"/>
              <a:cs typeface="Calibri" panose="020F0502020204030204" pitchFamily="34" charset="0"/>
            </a:endParaRPr>
          </a:p>
        </p:txBody>
      </p:sp>
      <p:sp>
        <p:nvSpPr>
          <p:cNvPr id="54" name="TextBox 53"/>
          <p:cNvSpPr txBox="1"/>
          <p:nvPr/>
        </p:nvSpPr>
        <p:spPr>
          <a:xfrm>
            <a:off x="2318323" y="2505388"/>
            <a:ext cx="2207491" cy="338554"/>
          </a:xfrm>
          <a:prstGeom prst="rect">
            <a:avLst/>
          </a:prstGeom>
          <a:noFill/>
        </p:spPr>
        <p:txBody>
          <a:bodyPr wrap="square" rtlCol="0">
            <a:spAutoFit/>
          </a:bodyPr>
          <a:lstStyle/>
          <a:p>
            <a:pPr algn="ctr"/>
            <a:r>
              <a:rPr lang="es-VE" sz="1600" dirty="0" smtClean="0">
                <a:latin typeface="Calibri" panose="020F0502020204030204" pitchFamily="34" charset="0"/>
                <a:cs typeface="Calibri" panose="020F0502020204030204" pitchFamily="34" charset="0"/>
              </a:rPr>
              <a:t>Pagos efectuados</a:t>
            </a:r>
            <a:endParaRPr lang="es-VE" sz="1600" dirty="0">
              <a:latin typeface="Calibri" panose="020F0502020204030204" pitchFamily="34" charset="0"/>
              <a:cs typeface="Calibri" panose="020F0502020204030204" pitchFamily="34" charset="0"/>
            </a:endParaRPr>
          </a:p>
        </p:txBody>
      </p:sp>
      <p:cxnSp>
        <p:nvCxnSpPr>
          <p:cNvPr id="5" name="Elbow Connector 4"/>
          <p:cNvCxnSpPr>
            <a:stCxn id="3" idx="2"/>
          </p:cNvCxnSpPr>
          <p:nvPr/>
        </p:nvCxnSpPr>
        <p:spPr>
          <a:xfrm rot="5400000">
            <a:off x="5249982" y="3022725"/>
            <a:ext cx="422636" cy="650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endCxn id="54" idx="2"/>
          </p:cNvCxnSpPr>
          <p:nvPr/>
        </p:nvCxnSpPr>
        <p:spPr>
          <a:xfrm rot="16200000" flipV="1">
            <a:off x="3255729" y="3010282"/>
            <a:ext cx="422636" cy="899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rapezoid 12"/>
          <p:cNvSpPr/>
          <p:nvPr/>
        </p:nvSpPr>
        <p:spPr>
          <a:xfrm rot="5400000">
            <a:off x="6031287" y="3833037"/>
            <a:ext cx="3516722" cy="861425"/>
          </a:xfrm>
          <a:prstGeom prst="trapezoi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Rectangle 14"/>
          <p:cNvSpPr/>
          <p:nvPr/>
        </p:nvSpPr>
        <p:spPr>
          <a:xfrm>
            <a:off x="8222534" y="2724727"/>
            <a:ext cx="2410691" cy="3062515"/>
          </a:xfrm>
          <a:prstGeom prst="rect">
            <a:avLst/>
          </a:prstGeom>
          <a:solidFill>
            <a:schemeClr val="bg1">
              <a:lumMod val="9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latin typeface="Calibri" panose="020F0502020204030204" pitchFamily="34" charset="0"/>
                <a:cs typeface="Calibri" panose="020F0502020204030204" pitchFamily="34" charset="0"/>
              </a:rPr>
              <a:t>P</a:t>
            </a:r>
            <a:r>
              <a:rPr lang="en-US" sz="1600" dirty="0" err="1" smtClean="0">
                <a:solidFill>
                  <a:schemeClr val="tx1"/>
                </a:solidFill>
                <a:latin typeface="Calibri" panose="020F0502020204030204" pitchFamily="34" charset="0"/>
                <a:cs typeface="Calibri" panose="020F0502020204030204" pitchFamily="34" charset="0"/>
              </a:rPr>
              <a:t>ermite</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mantener</a:t>
            </a:r>
            <a:r>
              <a:rPr lang="en-US" sz="1600" dirty="0">
                <a:solidFill>
                  <a:schemeClr val="tx1"/>
                </a:solidFill>
                <a:latin typeface="Calibri" panose="020F0502020204030204" pitchFamily="34" charset="0"/>
                <a:cs typeface="Calibri" panose="020F0502020204030204" pitchFamily="34" charset="0"/>
              </a:rPr>
              <a:t> un control y </a:t>
            </a:r>
            <a:r>
              <a:rPr lang="en-US" sz="1600" dirty="0" err="1">
                <a:solidFill>
                  <a:schemeClr val="tx1"/>
                </a:solidFill>
                <a:latin typeface="Calibri" panose="020F0502020204030204" pitchFamily="34" charset="0"/>
                <a:cs typeface="Calibri" panose="020F0502020204030204" pitchFamily="34" charset="0"/>
              </a:rPr>
              <a:t>monitoreo</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sobre</a:t>
            </a:r>
            <a:r>
              <a:rPr lang="en-US" sz="1600" dirty="0">
                <a:solidFill>
                  <a:schemeClr val="tx1"/>
                </a:solidFill>
                <a:latin typeface="Calibri" panose="020F0502020204030204" pitchFamily="34" charset="0"/>
                <a:cs typeface="Calibri" panose="020F0502020204030204" pitchFamily="34" charset="0"/>
              </a:rPr>
              <a:t> las </a:t>
            </a:r>
            <a:r>
              <a:rPr lang="en-US" sz="1600" dirty="0" err="1">
                <a:solidFill>
                  <a:schemeClr val="tx1"/>
                </a:solidFill>
                <a:latin typeface="Calibri" panose="020F0502020204030204" pitchFamily="34" charset="0"/>
                <a:cs typeface="Calibri" panose="020F0502020204030204" pitchFamily="34" charset="0"/>
              </a:rPr>
              <a:t>transacciones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efectuadas</a:t>
            </a:r>
            <a:r>
              <a:rPr lang="en-US" sz="1600" dirty="0">
                <a:solidFill>
                  <a:schemeClr val="tx1"/>
                </a:solidFill>
                <a:latin typeface="Calibri" panose="020F0502020204030204" pitchFamily="34" charset="0"/>
                <a:cs typeface="Calibri" panose="020F0502020204030204" pitchFamily="34" charset="0"/>
              </a:rPr>
              <a:t> a </a:t>
            </a:r>
            <a:r>
              <a:rPr lang="en-US" sz="1600" dirty="0" err="1">
                <a:solidFill>
                  <a:schemeClr val="tx1"/>
                </a:solidFill>
                <a:latin typeface="Calibri" panose="020F0502020204030204" pitchFamily="34" charset="0"/>
                <a:cs typeface="Calibri" panose="020F0502020204030204" pitchFamily="34" charset="0"/>
              </a:rPr>
              <a:t>dichas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entidades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financieras</a:t>
            </a:r>
            <a:r>
              <a:rPr lang="en-US" sz="1600" dirty="0">
                <a:solidFill>
                  <a:schemeClr val="tx1"/>
                </a:solidFill>
                <a:latin typeface="Calibri" panose="020F0502020204030204" pitchFamily="34" charset="0"/>
                <a:cs typeface="Calibri" panose="020F0502020204030204" pitchFamily="34" charset="0"/>
              </a:rPr>
              <a:t>. </a:t>
            </a:r>
            <a:endParaRPr lang="en-US" sz="1600" dirty="0" smtClean="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a:p>
            <a:r>
              <a:rPr lang="en-US" sz="1600" dirty="0" err="1">
                <a:solidFill>
                  <a:schemeClr val="tx1"/>
                </a:solidFill>
                <a:latin typeface="Calibri" panose="020F0502020204030204" pitchFamily="34" charset="0"/>
                <a:cs typeface="Calibri" panose="020F0502020204030204" pitchFamily="34" charset="0"/>
              </a:rPr>
              <a:t>Provee</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una</a:t>
            </a:r>
            <a:r>
              <a:rPr lang="en-US" sz="1600" dirty="0">
                <a:solidFill>
                  <a:schemeClr val="tx1"/>
                </a:solidFill>
                <a:latin typeface="Calibri" panose="020F0502020204030204" pitchFamily="34" charset="0"/>
                <a:cs typeface="Calibri" panose="020F0502020204030204" pitchFamily="34" charset="0"/>
              </a:rPr>
              <a:t> gran </a:t>
            </a:r>
            <a:r>
              <a:rPr lang="en-US" sz="1600" dirty="0" err="1">
                <a:solidFill>
                  <a:schemeClr val="tx1"/>
                </a:solidFill>
                <a:latin typeface="Calibri" panose="020F0502020204030204" pitchFamily="34" charset="0"/>
                <a:cs typeface="Calibri" panose="020F0502020204030204" pitchFamily="34" charset="0"/>
              </a:rPr>
              <a:t>gama</a:t>
            </a:r>
            <a:r>
              <a:rPr lang="en-US" sz="1600" dirty="0">
                <a:solidFill>
                  <a:schemeClr val="tx1"/>
                </a:solidFill>
                <a:latin typeface="Calibri" panose="020F0502020204030204" pitchFamily="34" charset="0"/>
                <a:cs typeface="Calibri" panose="020F0502020204030204" pitchFamily="34" charset="0"/>
              </a:rPr>
              <a:t> de </a:t>
            </a:r>
            <a:r>
              <a:rPr lang="en-US" sz="1600" dirty="0" err="1">
                <a:solidFill>
                  <a:schemeClr val="tx1"/>
                </a:solidFill>
                <a:latin typeface="Calibri" panose="020F0502020204030204" pitchFamily="34" charset="0"/>
                <a:cs typeface="Calibri" panose="020F0502020204030204" pitchFamily="34" charset="0"/>
              </a:rPr>
              <a:t>opciones</a:t>
            </a:r>
            <a:r>
              <a:rPr lang="en-US" sz="1600" dirty="0">
                <a:solidFill>
                  <a:schemeClr val="tx1"/>
                </a:solidFill>
                <a:latin typeface="Calibri" panose="020F0502020204030204" pitchFamily="34" charset="0"/>
                <a:cs typeface="Calibri" panose="020F0502020204030204" pitchFamily="34" charset="0"/>
              </a:rPr>
              <a:t> para </a:t>
            </a:r>
            <a:r>
              <a:rPr lang="en-US" sz="1600" dirty="0" err="1">
                <a:solidFill>
                  <a:schemeClr val="tx1"/>
                </a:solidFill>
                <a:latin typeface="Calibri" panose="020F0502020204030204" pitchFamily="34" charset="0"/>
                <a:cs typeface="Calibri" panose="020F0502020204030204" pitchFamily="34" charset="0"/>
              </a:rPr>
              <a:t>maximizar</a:t>
            </a:r>
            <a:r>
              <a:rPr lang="en-US" sz="1600" dirty="0">
                <a:solidFill>
                  <a:schemeClr val="tx1"/>
                </a:solidFill>
                <a:latin typeface="Calibri" panose="020F0502020204030204" pitchFamily="34" charset="0"/>
                <a:cs typeface="Calibri" panose="020F0502020204030204" pitchFamily="34" charset="0"/>
              </a:rPr>
              <a:t> las </a:t>
            </a:r>
            <a:r>
              <a:rPr lang="en-US" sz="1600" dirty="0" err="1">
                <a:solidFill>
                  <a:schemeClr val="tx1"/>
                </a:solidFill>
                <a:latin typeface="Calibri" panose="020F0502020204030204" pitchFamily="34" charset="0"/>
                <a:cs typeface="Calibri" panose="020F0502020204030204" pitchFamily="34" charset="0"/>
              </a:rPr>
              <a:t>operaciones</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bancarias</a:t>
            </a:r>
            <a:endParaRPr lang="es-VE" sz="1600" dirty="0">
              <a:solidFill>
                <a:schemeClr val="tx1"/>
              </a:solidFill>
            </a:endParaRPr>
          </a:p>
        </p:txBody>
      </p:sp>
      <p:sp>
        <p:nvSpPr>
          <p:cNvPr id="68" name="Rectangle 67"/>
          <p:cNvSpPr/>
          <p:nvPr/>
        </p:nvSpPr>
        <p:spPr>
          <a:xfrm>
            <a:off x="8691263" y="2590331"/>
            <a:ext cx="1634992" cy="253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latin typeface="Calibri" panose="020F0502020204030204" pitchFamily="34" charset="0"/>
                <a:cs typeface="Calibri" panose="020F0502020204030204" pitchFamily="34" charset="0"/>
              </a:rPr>
              <a:t>Gestión de Banco</a:t>
            </a:r>
            <a:endParaRPr lang="es-VE" sz="1600" dirty="0">
              <a:latin typeface="Calibri" panose="020F0502020204030204" pitchFamily="34" charset="0"/>
              <a:cs typeface="Calibri" panose="020F0502020204030204"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386178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05527" y="4987636"/>
            <a:ext cx="9430328" cy="1108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9571" name="Text Placeholder 5"/>
          <p:cNvSpPr>
            <a:spLocks noGrp="1"/>
          </p:cNvSpPr>
          <p:nvPr>
            <p:ph type="body" sz="quarter" idx="13"/>
          </p:nvPr>
        </p:nvSpPr>
        <p:spPr>
          <a:xfrm>
            <a:off x="486060" y="773543"/>
            <a:ext cx="11252200" cy="708107"/>
          </a:xfrm>
        </p:spPr>
        <p:txBody>
          <a:bodyPr/>
          <a:lstStyle/>
          <a:p>
            <a:r>
              <a:rPr lang="en-US" sz="1600" dirty="0" err="1">
                <a:solidFill>
                  <a:schemeClr val="tx1">
                    <a:lumMod val="65000"/>
                    <a:lumOff val="35000"/>
                  </a:schemeClr>
                </a:solidFill>
                <a:latin typeface="Calibri" panose="020F0502020204030204" pitchFamily="34" charset="0"/>
                <a:cs typeface="Calibri" panose="020F0502020204030204" pitchFamily="34" charset="0"/>
              </a:rPr>
              <a:t>Adicionalmente</a:t>
            </a:r>
            <a:r>
              <a:rPr lang="en-US" sz="1600" dirty="0">
                <a:solidFill>
                  <a:schemeClr val="tx1">
                    <a:lumMod val="65000"/>
                    <a:lumOff val="35000"/>
                  </a:schemeClr>
                </a:solidFill>
                <a:latin typeface="Calibri" panose="020F0502020204030204" pitchFamily="34" charset="0"/>
                <a:cs typeface="Calibri" panose="020F0502020204030204" pitchFamily="34" charset="0"/>
              </a:rPr>
              <a:t>, se </a:t>
            </a:r>
            <a:r>
              <a:rPr lang="en-US" sz="1600" dirty="0" err="1">
                <a:solidFill>
                  <a:schemeClr val="tx1">
                    <a:lumMod val="65000"/>
                    <a:lumOff val="35000"/>
                  </a:schemeClr>
                </a:solidFill>
                <a:latin typeface="Calibri" panose="020F0502020204030204" pitchFamily="34" charset="0"/>
                <a:cs typeface="Calibri" panose="020F0502020204030204" pitchFamily="34" charset="0"/>
              </a:rPr>
              <a:t>cuenta</a:t>
            </a:r>
            <a:r>
              <a:rPr lang="en-US" sz="1600" dirty="0">
                <a:solidFill>
                  <a:schemeClr val="tx1">
                    <a:lumMod val="65000"/>
                    <a:lumOff val="35000"/>
                  </a:schemeClr>
                </a:solidFill>
                <a:latin typeface="Calibri" panose="020F0502020204030204" pitchFamily="34" charset="0"/>
                <a:cs typeface="Calibri" panose="020F0502020204030204" pitchFamily="34" charset="0"/>
              </a:rPr>
              <a:t> con el </a:t>
            </a:r>
            <a:r>
              <a:rPr lang="en-US" sz="1600" dirty="0" err="1">
                <a:solidFill>
                  <a:schemeClr val="tx1">
                    <a:lumMod val="65000"/>
                    <a:lumOff val="35000"/>
                  </a:schemeClr>
                </a:solidFill>
                <a:latin typeface="Calibri" panose="020F0502020204030204" pitchFamily="34" charset="0"/>
                <a:cs typeface="Calibri" panose="020F0502020204030204" pitchFamily="34" charset="0"/>
              </a:rPr>
              <a:t>módulo</a:t>
            </a:r>
            <a:r>
              <a:rPr lang="en-US" sz="1600" dirty="0">
                <a:solidFill>
                  <a:schemeClr val="tx1">
                    <a:lumMod val="65000"/>
                    <a:lumOff val="35000"/>
                  </a:schemeClr>
                </a:solidFill>
                <a:latin typeface="Calibri" panose="020F0502020204030204" pitchFamily="34" charset="0"/>
                <a:cs typeface="Calibri" panose="020F0502020204030204" pitchFamily="34" charset="0"/>
              </a:rPr>
              <a:t> de socio de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negocios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Aqui</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se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encuentran</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la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definición</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primaria</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de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todos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los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clientes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y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proveedores</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que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posee</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 la </a:t>
            </a:r>
            <a:r>
              <a:rPr lang="en-US" sz="1600" dirty="0" err="1" smtClean="0">
                <a:solidFill>
                  <a:schemeClr val="tx1">
                    <a:lumMod val="65000"/>
                    <a:lumOff val="35000"/>
                  </a:schemeClr>
                </a:solidFill>
                <a:latin typeface="Calibri" panose="020F0502020204030204" pitchFamily="34" charset="0"/>
                <a:cs typeface="Calibri" panose="020F0502020204030204" pitchFamily="34" charset="0"/>
              </a:rPr>
              <a:t>sociedad</a:t>
            </a:r>
            <a:r>
              <a:rPr lang="en-US" sz="1600" dirty="0" smtClean="0">
                <a:solidFill>
                  <a:schemeClr val="tx1">
                    <a:lumMod val="65000"/>
                    <a:lumOff val="35000"/>
                  </a:schemeClr>
                </a:solidFill>
                <a:latin typeface="Calibri" panose="020F0502020204030204" pitchFamily="34" charset="0"/>
                <a:cs typeface="Calibri" panose="020F0502020204030204" pitchFamily="34" charset="0"/>
              </a:rPr>
              <a:t>.</a:t>
            </a: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Socio de Negocios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13</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1764674" y="5094557"/>
            <a:ext cx="8737071" cy="830997"/>
          </a:xfrm>
          <a:prstGeom prst="rect">
            <a:avLst/>
          </a:prstGeom>
        </p:spPr>
        <p:txBody>
          <a:bodyPr wrap="square">
            <a:spAutoFit/>
          </a:bodyPr>
          <a:lstStyle/>
          <a:p>
            <a:r>
              <a:rPr lang="es-VE" sz="1600" dirty="0">
                <a:latin typeface="Calibri" panose="020F0502020204030204" pitchFamily="34" charset="0"/>
                <a:cs typeface="Calibri" panose="020F0502020204030204" pitchFamily="34" charset="0"/>
              </a:rPr>
              <a:t>Los socios de negocios son una pieza fundamental en las actividades comerciales y cotidianas de una organización, es por ello que </a:t>
            </a:r>
            <a:r>
              <a:rPr lang="es-VE" sz="1600" dirty="0" smtClean="0">
                <a:latin typeface="Calibri" panose="020F0502020204030204" pitchFamily="34" charset="0"/>
                <a:cs typeface="Calibri" panose="020F0502020204030204" pitchFamily="34" charset="0"/>
              </a:rPr>
              <a:t>el sistema </a:t>
            </a:r>
            <a:r>
              <a:rPr lang="es-VE" sz="1600" dirty="0">
                <a:latin typeface="Calibri" panose="020F0502020204030204" pitchFamily="34" charset="0"/>
                <a:cs typeface="Calibri" panose="020F0502020204030204" pitchFamily="34" charset="0"/>
              </a:rPr>
              <a:t>ofrece un abanico de alternativas para el manejo eficiente de clientes y </a:t>
            </a:r>
            <a:r>
              <a:rPr lang="es-VE" sz="1600" dirty="0" smtClean="0">
                <a:latin typeface="Calibri" panose="020F0502020204030204" pitchFamily="34" charset="0"/>
                <a:cs typeface="Calibri" panose="020F0502020204030204" pitchFamily="34" charset="0"/>
              </a:rPr>
              <a:t>proveedores</a:t>
            </a:r>
            <a:endParaRPr lang="es-VE" sz="1600" dirty="0">
              <a:latin typeface="Calibri" panose="020F0502020204030204" pitchFamily="34" charset="0"/>
              <a:cs typeface="Calibri" panose="020F0502020204030204" pitchFamily="34" charset="0"/>
            </a:endParaRPr>
          </a:p>
        </p:txBody>
      </p:sp>
      <p:sp>
        <p:nvSpPr>
          <p:cNvPr id="20" name="Freeform 28">
            <a:extLst>
              <a:ext uri="{FF2B5EF4-FFF2-40B4-BE49-F238E27FC236}">
                <a16:creationId xmlns:a16="http://schemas.microsoft.com/office/drawing/2014/main" id="{3197AF8E-5F3C-094A-B67B-7C800A06F320}"/>
              </a:ext>
            </a:extLst>
          </p:cNvPr>
          <p:cNvSpPr>
            <a:spLocks/>
          </p:cNvSpPr>
          <p:nvPr/>
        </p:nvSpPr>
        <p:spPr bwMode="auto">
          <a:xfrm>
            <a:off x="4975949" y="1768992"/>
            <a:ext cx="1943862" cy="2553479"/>
          </a:xfrm>
          <a:custGeom>
            <a:avLst/>
            <a:gdLst>
              <a:gd name="T0" fmla="*/ 818 w 1069"/>
              <a:gd name="T1" fmla="*/ 1484 h 1518"/>
              <a:gd name="T2" fmla="*/ 591 w 1069"/>
              <a:gd name="T3" fmla="*/ 1399 h 1518"/>
              <a:gd name="T4" fmla="*/ 56 w 1069"/>
              <a:gd name="T5" fmla="*/ 474 h 1518"/>
              <a:gd name="T6" fmla="*/ 494 w 1069"/>
              <a:gd name="T7" fmla="*/ 221 h 1518"/>
              <a:gd name="T8" fmla="*/ 1028 w 1069"/>
              <a:gd name="T9" fmla="*/ 1146 h 1518"/>
              <a:gd name="T10" fmla="*/ 995 w 1069"/>
              <a:gd name="T11" fmla="*/ 1372 h 1518"/>
              <a:gd name="T12" fmla="*/ 1022 w 1069"/>
              <a:gd name="T13" fmla="*/ 1392 h 1518"/>
              <a:gd name="T14" fmla="*/ 1062 w 1069"/>
              <a:gd name="T15" fmla="*/ 1144 h 1518"/>
              <a:gd name="T16" fmla="*/ 513 w 1069"/>
              <a:gd name="T17" fmla="*/ 193 h 1518"/>
              <a:gd name="T18" fmla="*/ 23 w 1069"/>
              <a:gd name="T19" fmla="*/ 476 h 1518"/>
              <a:gd name="T20" fmla="*/ 572 w 1069"/>
              <a:gd name="T21" fmla="*/ 1427 h 1518"/>
              <a:gd name="T22" fmla="*/ 825 w 1069"/>
              <a:gd name="T23" fmla="*/ 1517 h 1518"/>
              <a:gd name="T24" fmla="*/ 818 w 1069"/>
              <a:gd name="T25" fmla="*/ 1484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9" h="1518">
                <a:moveTo>
                  <a:pt x="818" y="1484"/>
                </a:moveTo>
                <a:cubicBezTo>
                  <a:pt x="753" y="1483"/>
                  <a:pt x="676" y="1456"/>
                  <a:pt x="591" y="1399"/>
                </a:cubicBezTo>
                <a:cubicBezTo>
                  <a:pt x="317" y="1217"/>
                  <a:pt x="77" y="802"/>
                  <a:pt x="56" y="474"/>
                </a:cubicBezTo>
                <a:cubicBezTo>
                  <a:pt x="36" y="155"/>
                  <a:pt x="228" y="44"/>
                  <a:pt x="494" y="221"/>
                </a:cubicBezTo>
                <a:cubicBezTo>
                  <a:pt x="767" y="403"/>
                  <a:pt x="1007" y="819"/>
                  <a:pt x="1028" y="1146"/>
                </a:cubicBezTo>
                <a:cubicBezTo>
                  <a:pt x="1034" y="1240"/>
                  <a:pt x="1022" y="1316"/>
                  <a:pt x="995" y="1372"/>
                </a:cubicBezTo>
                <a:cubicBezTo>
                  <a:pt x="1005" y="1378"/>
                  <a:pt x="1014" y="1384"/>
                  <a:pt x="1022" y="1392"/>
                </a:cubicBezTo>
                <a:cubicBezTo>
                  <a:pt x="1054" y="1331"/>
                  <a:pt x="1069" y="1247"/>
                  <a:pt x="1062" y="1144"/>
                </a:cubicBezTo>
                <a:cubicBezTo>
                  <a:pt x="1040" y="806"/>
                  <a:pt x="795" y="381"/>
                  <a:pt x="513" y="193"/>
                </a:cubicBezTo>
                <a:cubicBezTo>
                  <a:pt x="224" y="0"/>
                  <a:pt x="0" y="129"/>
                  <a:pt x="23" y="476"/>
                </a:cubicBezTo>
                <a:cubicBezTo>
                  <a:pt x="45" y="814"/>
                  <a:pt x="290" y="1239"/>
                  <a:pt x="572" y="1427"/>
                </a:cubicBezTo>
                <a:cubicBezTo>
                  <a:pt x="665" y="1489"/>
                  <a:pt x="751" y="1518"/>
                  <a:pt x="825" y="1517"/>
                </a:cubicBezTo>
                <a:cubicBezTo>
                  <a:pt x="821" y="1506"/>
                  <a:pt x="819" y="1495"/>
                  <a:pt x="818" y="1484"/>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1" name="Oval 128">
            <a:extLst>
              <a:ext uri="{FF2B5EF4-FFF2-40B4-BE49-F238E27FC236}">
                <a16:creationId xmlns:a16="http://schemas.microsoft.com/office/drawing/2014/main" id="{C9EE2624-5FAE-314F-B382-8C108FD4464D}"/>
              </a:ext>
            </a:extLst>
          </p:cNvPr>
          <p:cNvSpPr>
            <a:spLocks noChangeArrowheads="1"/>
          </p:cNvSpPr>
          <p:nvPr/>
        </p:nvSpPr>
        <p:spPr bwMode="auto">
          <a:xfrm>
            <a:off x="6694845" y="2105427"/>
            <a:ext cx="298007" cy="27510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2" name="Freeform 129">
            <a:extLst>
              <a:ext uri="{FF2B5EF4-FFF2-40B4-BE49-F238E27FC236}">
                <a16:creationId xmlns:a16="http://schemas.microsoft.com/office/drawing/2014/main" id="{0672DB6A-5ED0-024A-81EC-BFA9E96D5ABE}"/>
              </a:ext>
            </a:extLst>
          </p:cNvPr>
          <p:cNvSpPr>
            <a:spLocks noEditPoints="1"/>
          </p:cNvSpPr>
          <p:nvPr/>
        </p:nvSpPr>
        <p:spPr bwMode="auto">
          <a:xfrm>
            <a:off x="6672446" y="2084682"/>
            <a:ext cx="341832" cy="316592"/>
          </a:xfrm>
          <a:custGeom>
            <a:avLst/>
            <a:gdLst>
              <a:gd name="T0" fmla="*/ 94 w 188"/>
              <a:gd name="T1" fmla="*/ 0 h 188"/>
              <a:gd name="T2" fmla="*/ 188 w 188"/>
              <a:gd name="T3" fmla="*/ 94 h 188"/>
              <a:gd name="T4" fmla="*/ 94 w 188"/>
              <a:gd name="T5" fmla="*/ 188 h 188"/>
              <a:gd name="T6" fmla="*/ 0 w 188"/>
              <a:gd name="T7" fmla="*/ 94 h 188"/>
              <a:gd name="T8" fmla="*/ 94 w 188"/>
              <a:gd name="T9" fmla="*/ 0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0"/>
                </a:moveTo>
                <a:cubicBezTo>
                  <a:pt x="146" y="0"/>
                  <a:pt x="188" y="42"/>
                  <a:pt x="188" y="94"/>
                </a:cubicBezTo>
                <a:cubicBezTo>
                  <a:pt x="188" y="146"/>
                  <a:pt x="146" y="188"/>
                  <a:pt x="94" y="188"/>
                </a:cubicBezTo>
                <a:cubicBezTo>
                  <a:pt x="42" y="188"/>
                  <a:pt x="0" y="146"/>
                  <a:pt x="0" y="94"/>
                </a:cubicBezTo>
                <a:cubicBezTo>
                  <a:pt x="0" y="42"/>
                  <a:pt x="42" y="0"/>
                  <a:pt x="94" y="0"/>
                </a:cubicBezTo>
                <a:close/>
                <a:moveTo>
                  <a:pt x="94" y="12"/>
                </a:moveTo>
                <a:cubicBezTo>
                  <a:pt x="49" y="12"/>
                  <a:pt x="12" y="49"/>
                  <a:pt x="12" y="94"/>
                </a:cubicBezTo>
                <a:cubicBezTo>
                  <a:pt x="12" y="140"/>
                  <a:pt x="49" y="176"/>
                  <a:pt x="94" y="176"/>
                </a:cubicBezTo>
                <a:cubicBezTo>
                  <a:pt x="139" y="176"/>
                  <a:pt x="176" y="140"/>
                  <a:pt x="176" y="94"/>
                </a:cubicBezTo>
                <a:cubicBezTo>
                  <a:pt x="176" y="49"/>
                  <a:pt x="139" y="12"/>
                  <a:pt x="94" y="12"/>
                </a:cubicBezTo>
                <a:close/>
              </a:path>
            </a:pathLst>
          </a:custGeom>
          <a:solidFill>
            <a:srgbClr val="00ABA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3" name="Oval 130">
            <a:extLst>
              <a:ext uri="{FF2B5EF4-FFF2-40B4-BE49-F238E27FC236}">
                <a16:creationId xmlns:a16="http://schemas.microsoft.com/office/drawing/2014/main" id="{FFEF4023-D2B0-5C43-8089-C09CF9F87312}"/>
              </a:ext>
            </a:extLst>
          </p:cNvPr>
          <p:cNvSpPr>
            <a:spLocks noChangeArrowheads="1"/>
          </p:cNvSpPr>
          <p:nvPr/>
        </p:nvSpPr>
        <p:spPr bwMode="auto">
          <a:xfrm>
            <a:off x="4452002" y="3023633"/>
            <a:ext cx="232757" cy="21557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4" name="Freeform 131">
            <a:extLst>
              <a:ext uri="{FF2B5EF4-FFF2-40B4-BE49-F238E27FC236}">
                <a16:creationId xmlns:a16="http://schemas.microsoft.com/office/drawing/2014/main" id="{1D9AF440-EF99-F240-B44A-CA6E18145442}"/>
              </a:ext>
            </a:extLst>
          </p:cNvPr>
          <p:cNvSpPr>
            <a:spLocks noEditPoints="1"/>
          </p:cNvSpPr>
          <p:nvPr/>
        </p:nvSpPr>
        <p:spPr bwMode="auto">
          <a:xfrm>
            <a:off x="4430576" y="3003789"/>
            <a:ext cx="277556" cy="255258"/>
          </a:xfrm>
          <a:custGeom>
            <a:avLst/>
            <a:gdLst>
              <a:gd name="T0" fmla="*/ 76 w 153"/>
              <a:gd name="T1" fmla="*/ 0 h 152"/>
              <a:gd name="T2" fmla="*/ 153 w 153"/>
              <a:gd name="T3" fmla="*/ 76 h 152"/>
              <a:gd name="T4" fmla="*/ 76 w 153"/>
              <a:gd name="T5" fmla="*/ 152 h 152"/>
              <a:gd name="T6" fmla="*/ 0 w 153"/>
              <a:gd name="T7" fmla="*/ 76 h 152"/>
              <a:gd name="T8" fmla="*/ 76 w 153"/>
              <a:gd name="T9" fmla="*/ 0 h 152"/>
              <a:gd name="T10" fmla="*/ 76 w 153"/>
              <a:gd name="T11" fmla="*/ 12 h 152"/>
              <a:gd name="T12" fmla="*/ 12 w 153"/>
              <a:gd name="T13" fmla="*/ 76 h 152"/>
              <a:gd name="T14" fmla="*/ 76 w 153"/>
              <a:gd name="T15" fmla="*/ 140 h 152"/>
              <a:gd name="T16" fmla="*/ 140 w 153"/>
              <a:gd name="T17" fmla="*/ 76 h 152"/>
              <a:gd name="T18" fmla="*/ 76 w 153"/>
              <a:gd name="T19" fmla="*/ 1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52">
                <a:moveTo>
                  <a:pt x="76" y="0"/>
                </a:moveTo>
                <a:cubicBezTo>
                  <a:pt x="118" y="0"/>
                  <a:pt x="153" y="34"/>
                  <a:pt x="153" y="76"/>
                </a:cubicBezTo>
                <a:cubicBezTo>
                  <a:pt x="153" y="118"/>
                  <a:pt x="118" y="152"/>
                  <a:pt x="76" y="152"/>
                </a:cubicBezTo>
                <a:cubicBezTo>
                  <a:pt x="34" y="152"/>
                  <a:pt x="0" y="118"/>
                  <a:pt x="0" y="76"/>
                </a:cubicBezTo>
                <a:cubicBezTo>
                  <a:pt x="0" y="34"/>
                  <a:pt x="34" y="0"/>
                  <a:pt x="76" y="0"/>
                </a:cubicBezTo>
                <a:close/>
                <a:moveTo>
                  <a:pt x="76" y="12"/>
                </a:moveTo>
                <a:cubicBezTo>
                  <a:pt x="41" y="12"/>
                  <a:pt x="12" y="41"/>
                  <a:pt x="12" y="76"/>
                </a:cubicBezTo>
                <a:cubicBezTo>
                  <a:pt x="12" y="112"/>
                  <a:pt x="41" y="140"/>
                  <a:pt x="76" y="140"/>
                </a:cubicBezTo>
                <a:cubicBezTo>
                  <a:pt x="112" y="140"/>
                  <a:pt x="140" y="112"/>
                  <a:pt x="140" y="76"/>
                </a:cubicBezTo>
                <a:cubicBezTo>
                  <a:pt x="140" y="41"/>
                  <a:pt x="112" y="12"/>
                  <a:pt x="76" y="12"/>
                </a:cubicBezTo>
                <a:close/>
              </a:path>
            </a:pathLst>
          </a:custGeom>
          <a:solidFill>
            <a:srgbClr val="0076A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5" name="Oval 132">
            <a:extLst>
              <a:ext uri="{FF2B5EF4-FFF2-40B4-BE49-F238E27FC236}">
                <a16:creationId xmlns:a16="http://schemas.microsoft.com/office/drawing/2014/main" id="{A26A43B3-C2B8-F447-888F-6487432FEF56}"/>
              </a:ext>
            </a:extLst>
          </p:cNvPr>
          <p:cNvSpPr>
            <a:spLocks noChangeArrowheads="1"/>
          </p:cNvSpPr>
          <p:nvPr/>
        </p:nvSpPr>
        <p:spPr bwMode="auto">
          <a:xfrm>
            <a:off x="6485461" y="4073526"/>
            <a:ext cx="390526" cy="3616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6" name="Freeform 133">
            <a:extLst>
              <a:ext uri="{FF2B5EF4-FFF2-40B4-BE49-F238E27FC236}">
                <a16:creationId xmlns:a16="http://schemas.microsoft.com/office/drawing/2014/main" id="{80AFFABD-6F86-6347-A962-1E6C519408FF}"/>
              </a:ext>
            </a:extLst>
          </p:cNvPr>
          <p:cNvSpPr>
            <a:spLocks noEditPoints="1"/>
          </p:cNvSpPr>
          <p:nvPr/>
        </p:nvSpPr>
        <p:spPr bwMode="auto">
          <a:xfrm>
            <a:off x="6463061" y="4053683"/>
            <a:ext cx="437272" cy="401377"/>
          </a:xfrm>
          <a:custGeom>
            <a:avLst/>
            <a:gdLst>
              <a:gd name="T0" fmla="*/ 120 w 240"/>
              <a:gd name="T1" fmla="*/ 0 h 239"/>
              <a:gd name="T2" fmla="*/ 240 w 240"/>
              <a:gd name="T3" fmla="*/ 119 h 239"/>
              <a:gd name="T4" fmla="*/ 120 w 240"/>
              <a:gd name="T5" fmla="*/ 239 h 239"/>
              <a:gd name="T6" fmla="*/ 0 w 240"/>
              <a:gd name="T7" fmla="*/ 119 h 239"/>
              <a:gd name="T8" fmla="*/ 120 w 240"/>
              <a:gd name="T9" fmla="*/ 0 h 239"/>
              <a:gd name="T10" fmla="*/ 120 w 240"/>
              <a:gd name="T11" fmla="*/ 12 h 239"/>
              <a:gd name="T12" fmla="*/ 12 w 240"/>
              <a:gd name="T13" fmla="*/ 119 h 239"/>
              <a:gd name="T14" fmla="*/ 120 w 240"/>
              <a:gd name="T15" fmla="*/ 227 h 239"/>
              <a:gd name="T16" fmla="*/ 227 w 240"/>
              <a:gd name="T17" fmla="*/ 119 h 239"/>
              <a:gd name="T18" fmla="*/ 120 w 240"/>
              <a:gd name="T19" fmla="*/ 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39">
                <a:moveTo>
                  <a:pt x="120" y="0"/>
                </a:moveTo>
                <a:cubicBezTo>
                  <a:pt x="186" y="0"/>
                  <a:pt x="240" y="53"/>
                  <a:pt x="240" y="119"/>
                </a:cubicBezTo>
                <a:cubicBezTo>
                  <a:pt x="240" y="186"/>
                  <a:pt x="186" y="239"/>
                  <a:pt x="120" y="239"/>
                </a:cubicBezTo>
                <a:cubicBezTo>
                  <a:pt x="54" y="239"/>
                  <a:pt x="0" y="186"/>
                  <a:pt x="0" y="119"/>
                </a:cubicBezTo>
                <a:cubicBezTo>
                  <a:pt x="0" y="53"/>
                  <a:pt x="54" y="0"/>
                  <a:pt x="120" y="0"/>
                </a:cubicBezTo>
                <a:close/>
                <a:moveTo>
                  <a:pt x="120" y="12"/>
                </a:moveTo>
                <a:cubicBezTo>
                  <a:pt x="61" y="12"/>
                  <a:pt x="12" y="60"/>
                  <a:pt x="12" y="119"/>
                </a:cubicBezTo>
                <a:cubicBezTo>
                  <a:pt x="12" y="179"/>
                  <a:pt x="61" y="227"/>
                  <a:pt x="120" y="227"/>
                </a:cubicBezTo>
                <a:cubicBezTo>
                  <a:pt x="179" y="227"/>
                  <a:pt x="227" y="179"/>
                  <a:pt x="227" y="119"/>
                </a:cubicBezTo>
                <a:cubicBezTo>
                  <a:pt x="227" y="60"/>
                  <a:pt x="179" y="12"/>
                  <a:pt x="120" y="12"/>
                </a:cubicBez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7" name="Freeform 134">
            <a:extLst>
              <a:ext uri="{FF2B5EF4-FFF2-40B4-BE49-F238E27FC236}">
                <a16:creationId xmlns:a16="http://schemas.microsoft.com/office/drawing/2014/main" id="{88E7D19B-238D-D440-A92C-0DB0EBF9176D}"/>
              </a:ext>
            </a:extLst>
          </p:cNvPr>
          <p:cNvSpPr>
            <a:spLocks/>
          </p:cNvSpPr>
          <p:nvPr/>
        </p:nvSpPr>
        <p:spPr bwMode="auto">
          <a:xfrm>
            <a:off x="6812684" y="2222683"/>
            <a:ext cx="1172550" cy="468123"/>
          </a:xfrm>
          <a:custGeom>
            <a:avLst/>
            <a:gdLst>
              <a:gd name="T0" fmla="*/ 16 w 645"/>
              <a:gd name="T1" fmla="*/ 31 h 278"/>
              <a:gd name="T2" fmla="*/ 31 w 645"/>
              <a:gd name="T3" fmla="*/ 17 h 278"/>
              <a:gd name="T4" fmla="*/ 387 w 645"/>
              <a:gd name="T5" fmla="*/ 17 h 278"/>
              <a:gd name="T6" fmla="*/ 387 w 645"/>
              <a:gd name="T7" fmla="*/ 266 h 278"/>
              <a:gd name="T8" fmla="*/ 614 w 645"/>
              <a:gd name="T9" fmla="*/ 266 h 278"/>
              <a:gd name="T10" fmla="*/ 630 w 645"/>
              <a:gd name="T11" fmla="*/ 278 h 278"/>
              <a:gd name="T12" fmla="*/ 645 w 645"/>
              <a:gd name="T13" fmla="*/ 263 h 278"/>
              <a:gd name="T14" fmla="*/ 630 w 645"/>
              <a:gd name="T15" fmla="*/ 247 h 278"/>
              <a:gd name="T16" fmla="*/ 614 w 645"/>
              <a:gd name="T17" fmla="*/ 259 h 278"/>
              <a:gd name="T18" fmla="*/ 393 w 645"/>
              <a:gd name="T19" fmla="*/ 259 h 278"/>
              <a:gd name="T20" fmla="*/ 393 w 645"/>
              <a:gd name="T21" fmla="*/ 10 h 278"/>
              <a:gd name="T22" fmla="*/ 30 w 645"/>
              <a:gd name="T23" fmla="*/ 10 h 278"/>
              <a:gd name="T24" fmla="*/ 16 w 645"/>
              <a:gd name="T25" fmla="*/ 0 h 278"/>
              <a:gd name="T26" fmla="*/ 0 w 645"/>
              <a:gd name="T27" fmla="*/ 15 h 278"/>
              <a:gd name="T28" fmla="*/ 16 w 645"/>
              <a:gd name="T29" fmla="*/ 3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5" h="278">
                <a:moveTo>
                  <a:pt x="16" y="31"/>
                </a:moveTo>
                <a:cubicBezTo>
                  <a:pt x="24" y="31"/>
                  <a:pt x="30" y="25"/>
                  <a:pt x="31" y="17"/>
                </a:cubicBezTo>
                <a:cubicBezTo>
                  <a:pt x="387" y="17"/>
                  <a:pt x="387" y="17"/>
                  <a:pt x="387" y="17"/>
                </a:cubicBezTo>
                <a:cubicBezTo>
                  <a:pt x="387" y="266"/>
                  <a:pt x="387" y="266"/>
                  <a:pt x="387" y="266"/>
                </a:cubicBezTo>
                <a:cubicBezTo>
                  <a:pt x="614" y="266"/>
                  <a:pt x="614" y="266"/>
                  <a:pt x="614" y="266"/>
                </a:cubicBezTo>
                <a:cubicBezTo>
                  <a:pt x="616" y="273"/>
                  <a:pt x="622" y="278"/>
                  <a:pt x="630" y="278"/>
                </a:cubicBezTo>
                <a:cubicBezTo>
                  <a:pt x="638" y="278"/>
                  <a:pt x="645" y="271"/>
                  <a:pt x="645" y="263"/>
                </a:cubicBezTo>
                <a:cubicBezTo>
                  <a:pt x="645" y="254"/>
                  <a:pt x="638" y="247"/>
                  <a:pt x="630" y="247"/>
                </a:cubicBezTo>
                <a:cubicBezTo>
                  <a:pt x="622" y="247"/>
                  <a:pt x="616" y="252"/>
                  <a:pt x="614" y="259"/>
                </a:cubicBezTo>
                <a:cubicBezTo>
                  <a:pt x="393" y="259"/>
                  <a:pt x="393" y="259"/>
                  <a:pt x="393" y="259"/>
                </a:cubicBezTo>
                <a:cubicBezTo>
                  <a:pt x="393" y="10"/>
                  <a:pt x="393" y="10"/>
                  <a:pt x="393" y="10"/>
                </a:cubicBezTo>
                <a:cubicBezTo>
                  <a:pt x="30" y="10"/>
                  <a:pt x="30" y="10"/>
                  <a:pt x="30" y="10"/>
                </a:cubicBezTo>
                <a:cubicBezTo>
                  <a:pt x="28" y="4"/>
                  <a:pt x="23" y="0"/>
                  <a:pt x="16" y="0"/>
                </a:cubicBezTo>
                <a:cubicBezTo>
                  <a:pt x="7" y="0"/>
                  <a:pt x="0" y="7"/>
                  <a:pt x="0" y="15"/>
                </a:cubicBezTo>
                <a:cubicBezTo>
                  <a:pt x="0" y="24"/>
                  <a:pt x="7" y="31"/>
                  <a:pt x="16" y="31"/>
                </a:cubicBezTo>
                <a:close/>
              </a:path>
            </a:pathLst>
          </a:custGeom>
          <a:solidFill>
            <a:srgbClr val="BBBCB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8" name="Freeform 176">
            <a:extLst>
              <a:ext uri="{FF2B5EF4-FFF2-40B4-BE49-F238E27FC236}">
                <a16:creationId xmlns:a16="http://schemas.microsoft.com/office/drawing/2014/main" id="{9B404E82-D985-3049-9E33-54620171669B}"/>
              </a:ext>
            </a:extLst>
          </p:cNvPr>
          <p:cNvSpPr>
            <a:spLocks/>
          </p:cNvSpPr>
          <p:nvPr/>
        </p:nvSpPr>
        <p:spPr bwMode="auto">
          <a:xfrm>
            <a:off x="6645177" y="3816465"/>
            <a:ext cx="1340057" cy="467221"/>
          </a:xfrm>
          <a:custGeom>
            <a:avLst/>
            <a:gdLst>
              <a:gd name="T0" fmla="*/ 15 w 737"/>
              <a:gd name="T1" fmla="*/ 247 h 278"/>
              <a:gd name="T2" fmla="*/ 31 w 737"/>
              <a:gd name="T3" fmla="*/ 261 h 278"/>
              <a:gd name="T4" fmla="*/ 479 w 737"/>
              <a:gd name="T5" fmla="*/ 261 h 278"/>
              <a:gd name="T6" fmla="*/ 479 w 737"/>
              <a:gd name="T7" fmla="*/ 13 h 278"/>
              <a:gd name="T8" fmla="*/ 706 w 737"/>
              <a:gd name="T9" fmla="*/ 13 h 278"/>
              <a:gd name="T10" fmla="*/ 722 w 737"/>
              <a:gd name="T11" fmla="*/ 0 h 278"/>
              <a:gd name="T12" fmla="*/ 737 w 737"/>
              <a:gd name="T13" fmla="*/ 16 h 278"/>
              <a:gd name="T14" fmla="*/ 722 w 737"/>
              <a:gd name="T15" fmla="*/ 31 h 278"/>
              <a:gd name="T16" fmla="*/ 706 w 737"/>
              <a:gd name="T17" fmla="*/ 19 h 278"/>
              <a:gd name="T18" fmla="*/ 485 w 737"/>
              <a:gd name="T19" fmla="*/ 19 h 278"/>
              <a:gd name="T20" fmla="*/ 485 w 737"/>
              <a:gd name="T21" fmla="*/ 268 h 278"/>
              <a:gd name="T22" fmla="*/ 30 w 737"/>
              <a:gd name="T23" fmla="*/ 268 h 278"/>
              <a:gd name="T24" fmla="*/ 15 w 737"/>
              <a:gd name="T25" fmla="*/ 278 h 278"/>
              <a:gd name="T26" fmla="*/ 0 w 737"/>
              <a:gd name="T27" fmla="*/ 263 h 278"/>
              <a:gd name="T28" fmla="*/ 15 w 737"/>
              <a:gd name="T29" fmla="*/ 2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7" h="278">
                <a:moveTo>
                  <a:pt x="15" y="247"/>
                </a:moveTo>
                <a:cubicBezTo>
                  <a:pt x="24" y="247"/>
                  <a:pt x="30" y="253"/>
                  <a:pt x="31" y="261"/>
                </a:cubicBezTo>
                <a:cubicBezTo>
                  <a:pt x="479" y="261"/>
                  <a:pt x="479" y="261"/>
                  <a:pt x="479" y="261"/>
                </a:cubicBezTo>
                <a:cubicBezTo>
                  <a:pt x="479" y="13"/>
                  <a:pt x="479" y="13"/>
                  <a:pt x="479" y="13"/>
                </a:cubicBezTo>
                <a:cubicBezTo>
                  <a:pt x="706" y="13"/>
                  <a:pt x="706" y="13"/>
                  <a:pt x="706" y="13"/>
                </a:cubicBezTo>
                <a:cubicBezTo>
                  <a:pt x="708" y="5"/>
                  <a:pt x="714" y="0"/>
                  <a:pt x="722" y="0"/>
                </a:cubicBezTo>
                <a:cubicBezTo>
                  <a:pt x="730" y="0"/>
                  <a:pt x="737" y="7"/>
                  <a:pt x="737" y="16"/>
                </a:cubicBezTo>
                <a:cubicBezTo>
                  <a:pt x="737" y="24"/>
                  <a:pt x="730" y="31"/>
                  <a:pt x="722" y="31"/>
                </a:cubicBezTo>
                <a:cubicBezTo>
                  <a:pt x="714" y="31"/>
                  <a:pt x="708" y="26"/>
                  <a:pt x="706" y="19"/>
                </a:cubicBezTo>
                <a:cubicBezTo>
                  <a:pt x="485" y="19"/>
                  <a:pt x="485" y="19"/>
                  <a:pt x="485" y="19"/>
                </a:cubicBezTo>
                <a:cubicBezTo>
                  <a:pt x="485" y="268"/>
                  <a:pt x="485" y="268"/>
                  <a:pt x="485" y="268"/>
                </a:cubicBezTo>
                <a:cubicBezTo>
                  <a:pt x="30" y="268"/>
                  <a:pt x="30" y="268"/>
                  <a:pt x="30" y="268"/>
                </a:cubicBezTo>
                <a:cubicBezTo>
                  <a:pt x="28" y="274"/>
                  <a:pt x="23" y="278"/>
                  <a:pt x="15" y="278"/>
                </a:cubicBezTo>
                <a:cubicBezTo>
                  <a:pt x="8" y="278"/>
                  <a:pt x="0" y="271"/>
                  <a:pt x="0" y="263"/>
                </a:cubicBezTo>
                <a:cubicBezTo>
                  <a:pt x="0" y="254"/>
                  <a:pt x="7" y="247"/>
                  <a:pt x="15" y="247"/>
                </a:cubicBezTo>
                <a:close/>
              </a:path>
            </a:pathLst>
          </a:custGeom>
          <a:solidFill>
            <a:srgbClr val="BBBCB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29" name="Freeform 219">
            <a:extLst>
              <a:ext uri="{FF2B5EF4-FFF2-40B4-BE49-F238E27FC236}">
                <a16:creationId xmlns:a16="http://schemas.microsoft.com/office/drawing/2014/main" id="{26EDF01B-DA90-664F-B13C-9D50DE3DB84C}"/>
              </a:ext>
            </a:extLst>
          </p:cNvPr>
          <p:cNvSpPr>
            <a:spLocks/>
          </p:cNvSpPr>
          <p:nvPr/>
        </p:nvSpPr>
        <p:spPr bwMode="auto">
          <a:xfrm>
            <a:off x="3253156" y="2690806"/>
            <a:ext cx="1342979" cy="467221"/>
          </a:xfrm>
          <a:custGeom>
            <a:avLst/>
            <a:gdLst>
              <a:gd name="T0" fmla="*/ 722 w 738"/>
              <a:gd name="T1" fmla="*/ 247 h 278"/>
              <a:gd name="T2" fmla="*/ 706 w 738"/>
              <a:gd name="T3" fmla="*/ 261 h 278"/>
              <a:gd name="T4" fmla="*/ 258 w 738"/>
              <a:gd name="T5" fmla="*/ 261 h 278"/>
              <a:gd name="T6" fmla="*/ 258 w 738"/>
              <a:gd name="T7" fmla="*/ 12 h 278"/>
              <a:gd name="T8" fmla="*/ 31 w 738"/>
              <a:gd name="T9" fmla="*/ 12 h 278"/>
              <a:gd name="T10" fmla="*/ 16 w 738"/>
              <a:gd name="T11" fmla="*/ 0 h 278"/>
              <a:gd name="T12" fmla="*/ 0 w 738"/>
              <a:gd name="T13" fmla="*/ 15 h 278"/>
              <a:gd name="T14" fmla="*/ 16 w 738"/>
              <a:gd name="T15" fmla="*/ 31 h 278"/>
              <a:gd name="T16" fmla="*/ 31 w 738"/>
              <a:gd name="T17" fmla="*/ 19 h 278"/>
              <a:gd name="T18" fmla="*/ 252 w 738"/>
              <a:gd name="T19" fmla="*/ 19 h 278"/>
              <a:gd name="T20" fmla="*/ 252 w 738"/>
              <a:gd name="T21" fmla="*/ 267 h 278"/>
              <a:gd name="T22" fmla="*/ 707 w 738"/>
              <a:gd name="T23" fmla="*/ 267 h 278"/>
              <a:gd name="T24" fmla="*/ 722 w 738"/>
              <a:gd name="T25" fmla="*/ 278 h 278"/>
              <a:gd name="T26" fmla="*/ 738 w 738"/>
              <a:gd name="T27" fmla="*/ 262 h 278"/>
              <a:gd name="T28" fmla="*/ 722 w 738"/>
              <a:gd name="T29" fmla="*/ 2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8" h="278">
                <a:moveTo>
                  <a:pt x="722" y="247"/>
                </a:moveTo>
                <a:cubicBezTo>
                  <a:pt x="713" y="247"/>
                  <a:pt x="707" y="253"/>
                  <a:pt x="706" y="261"/>
                </a:cubicBezTo>
                <a:cubicBezTo>
                  <a:pt x="258" y="261"/>
                  <a:pt x="258" y="261"/>
                  <a:pt x="258" y="261"/>
                </a:cubicBezTo>
                <a:cubicBezTo>
                  <a:pt x="258" y="12"/>
                  <a:pt x="258" y="12"/>
                  <a:pt x="258" y="12"/>
                </a:cubicBezTo>
                <a:cubicBezTo>
                  <a:pt x="31" y="12"/>
                  <a:pt x="31" y="12"/>
                  <a:pt x="31" y="12"/>
                </a:cubicBezTo>
                <a:cubicBezTo>
                  <a:pt x="30" y="5"/>
                  <a:pt x="23" y="0"/>
                  <a:pt x="16" y="0"/>
                </a:cubicBezTo>
                <a:cubicBezTo>
                  <a:pt x="7" y="0"/>
                  <a:pt x="0" y="7"/>
                  <a:pt x="0" y="15"/>
                </a:cubicBezTo>
                <a:cubicBezTo>
                  <a:pt x="0" y="24"/>
                  <a:pt x="7" y="31"/>
                  <a:pt x="16" y="31"/>
                </a:cubicBezTo>
                <a:cubicBezTo>
                  <a:pt x="23" y="31"/>
                  <a:pt x="29" y="26"/>
                  <a:pt x="31" y="19"/>
                </a:cubicBezTo>
                <a:cubicBezTo>
                  <a:pt x="252" y="19"/>
                  <a:pt x="252" y="19"/>
                  <a:pt x="252" y="19"/>
                </a:cubicBezTo>
                <a:cubicBezTo>
                  <a:pt x="252" y="267"/>
                  <a:pt x="252" y="267"/>
                  <a:pt x="252" y="267"/>
                </a:cubicBezTo>
                <a:cubicBezTo>
                  <a:pt x="707" y="267"/>
                  <a:pt x="707" y="267"/>
                  <a:pt x="707" y="267"/>
                </a:cubicBezTo>
                <a:cubicBezTo>
                  <a:pt x="709" y="274"/>
                  <a:pt x="714" y="278"/>
                  <a:pt x="722" y="278"/>
                </a:cubicBezTo>
                <a:cubicBezTo>
                  <a:pt x="730" y="278"/>
                  <a:pt x="738" y="271"/>
                  <a:pt x="738" y="262"/>
                </a:cubicBezTo>
                <a:cubicBezTo>
                  <a:pt x="738" y="254"/>
                  <a:pt x="730" y="247"/>
                  <a:pt x="722" y="247"/>
                </a:cubicBezTo>
                <a:close/>
              </a:path>
            </a:pathLst>
          </a:custGeom>
          <a:solidFill>
            <a:srgbClr val="BBBCB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0" name="Freeform 279">
            <a:extLst>
              <a:ext uri="{FF2B5EF4-FFF2-40B4-BE49-F238E27FC236}">
                <a16:creationId xmlns:a16="http://schemas.microsoft.com/office/drawing/2014/main" id="{B74FAC3D-23C7-B446-BAC2-872043E34F6B}"/>
              </a:ext>
            </a:extLst>
          </p:cNvPr>
          <p:cNvSpPr>
            <a:spLocks/>
          </p:cNvSpPr>
          <p:nvPr/>
        </p:nvSpPr>
        <p:spPr bwMode="auto">
          <a:xfrm>
            <a:off x="4975949" y="1884444"/>
            <a:ext cx="1935098" cy="2609401"/>
          </a:xfrm>
          <a:custGeom>
            <a:avLst/>
            <a:gdLst>
              <a:gd name="T0" fmla="*/ 1028 w 1064"/>
              <a:gd name="T1" fmla="*/ 307 h 1551"/>
              <a:gd name="T2" fmla="*/ 1028 w 1064"/>
              <a:gd name="T3" fmla="*/ 405 h 1551"/>
              <a:gd name="T4" fmla="*/ 494 w 1064"/>
              <a:gd name="T5" fmla="*/ 1330 h 1551"/>
              <a:gd name="T6" fmla="*/ 56 w 1064"/>
              <a:gd name="T7" fmla="*/ 1077 h 1551"/>
              <a:gd name="T8" fmla="*/ 591 w 1064"/>
              <a:gd name="T9" fmla="*/ 152 h 1551"/>
              <a:gd name="T10" fmla="*/ 970 w 1064"/>
              <a:gd name="T11" fmla="*/ 139 h 1551"/>
              <a:gd name="T12" fmla="*/ 1000 w 1064"/>
              <a:gd name="T13" fmla="*/ 123 h 1551"/>
              <a:gd name="T14" fmla="*/ 572 w 1064"/>
              <a:gd name="T15" fmla="*/ 124 h 1551"/>
              <a:gd name="T16" fmla="*/ 23 w 1064"/>
              <a:gd name="T17" fmla="*/ 1075 h 1551"/>
              <a:gd name="T18" fmla="*/ 513 w 1064"/>
              <a:gd name="T19" fmla="*/ 1358 h 1551"/>
              <a:gd name="T20" fmla="*/ 1062 w 1064"/>
              <a:gd name="T21" fmla="*/ 407 h 1551"/>
              <a:gd name="T22" fmla="*/ 1061 w 1064"/>
              <a:gd name="T23" fmla="*/ 301 h 1551"/>
              <a:gd name="T24" fmla="*/ 1028 w 1064"/>
              <a:gd name="T25" fmla="*/ 307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551">
                <a:moveTo>
                  <a:pt x="1028" y="307"/>
                </a:moveTo>
                <a:cubicBezTo>
                  <a:pt x="1030" y="337"/>
                  <a:pt x="1031" y="370"/>
                  <a:pt x="1028" y="405"/>
                </a:cubicBezTo>
                <a:cubicBezTo>
                  <a:pt x="1007" y="733"/>
                  <a:pt x="767" y="1148"/>
                  <a:pt x="494" y="1330"/>
                </a:cubicBezTo>
                <a:cubicBezTo>
                  <a:pt x="228" y="1508"/>
                  <a:pt x="36" y="1396"/>
                  <a:pt x="56" y="1077"/>
                </a:cubicBezTo>
                <a:cubicBezTo>
                  <a:pt x="77" y="750"/>
                  <a:pt x="317" y="334"/>
                  <a:pt x="591" y="152"/>
                </a:cubicBezTo>
                <a:cubicBezTo>
                  <a:pt x="757" y="41"/>
                  <a:pt x="895" y="43"/>
                  <a:pt x="970" y="139"/>
                </a:cubicBezTo>
                <a:cubicBezTo>
                  <a:pt x="979" y="132"/>
                  <a:pt x="989" y="127"/>
                  <a:pt x="1000" y="123"/>
                </a:cubicBezTo>
                <a:cubicBezTo>
                  <a:pt x="916" y="9"/>
                  <a:pt x="758" y="0"/>
                  <a:pt x="572" y="124"/>
                </a:cubicBezTo>
                <a:cubicBezTo>
                  <a:pt x="290" y="312"/>
                  <a:pt x="45" y="737"/>
                  <a:pt x="23" y="1075"/>
                </a:cubicBezTo>
                <a:cubicBezTo>
                  <a:pt x="0" y="1422"/>
                  <a:pt x="224" y="1551"/>
                  <a:pt x="513" y="1358"/>
                </a:cubicBezTo>
                <a:cubicBezTo>
                  <a:pt x="795" y="1170"/>
                  <a:pt x="1040" y="745"/>
                  <a:pt x="1062" y="407"/>
                </a:cubicBezTo>
                <a:cubicBezTo>
                  <a:pt x="1064" y="369"/>
                  <a:pt x="1064" y="334"/>
                  <a:pt x="1061" y="301"/>
                </a:cubicBezTo>
                <a:cubicBezTo>
                  <a:pt x="1050" y="305"/>
                  <a:pt x="1039" y="307"/>
                  <a:pt x="1028" y="307"/>
                </a:cubicBezTo>
                <a:close/>
              </a:path>
            </a:pathLst>
          </a:custGeom>
          <a:solidFill>
            <a:srgbClr val="00ABA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1" name="Freeform 280">
            <a:extLst>
              <a:ext uri="{FF2B5EF4-FFF2-40B4-BE49-F238E27FC236}">
                <a16:creationId xmlns:a16="http://schemas.microsoft.com/office/drawing/2014/main" id="{0F44FCB0-E3DA-714B-85CB-25EDA5F2F4E4}"/>
              </a:ext>
            </a:extLst>
          </p:cNvPr>
          <p:cNvSpPr>
            <a:spLocks/>
          </p:cNvSpPr>
          <p:nvPr/>
        </p:nvSpPr>
        <p:spPr bwMode="auto">
          <a:xfrm>
            <a:off x="4564972" y="2403077"/>
            <a:ext cx="2960592" cy="1456683"/>
          </a:xfrm>
          <a:custGeom>
            <a:avLst/>
            <a:gdLst>
              <a:gd name="T0" fmla="*/ 1318 w 1628"/>
              <a:gd name="T1" fmla="*/ 150 h 866"/>
              <a:gd name="T2" fmla="*/ 219 w 1628"/>
              <a:gd name="T3" fmla="*/ 150 h 866"/>
              <a:gd name="T4" fmla="*/ 0 w 1628"/>
              <a:gd name="T5" fmla="*/ 357 h 866"/>
              <a:gd name="T6" fmla="*/ 2 w 1628"/>
              <a:gd name="T7" fmla="*/ 357 h 866"/>
              <a:gd name="T8" fmla="*/ 34 w 1628"/>
              <a:gd name="T9" fmla="*/ 364 h 866"/>
              <a:gd name="T10" fmla="*/ 234 w 1628"/>
              <a:gd name="T11" fmla="*/ 180 h 866"/>
              <a:gd name="T12" fmla="*/ 1303 w 1628"/>
              <a:gd name="T13" fmla="*/ 180 h 866"/>
              <a:gd name="T14" fmla="*/ 1303 w 1628"/>
              <a:gd name="T15" fmla="*/ 686 h 866"/>
              <a:gd name="T16" fmla="*/ 234 w 1628"/>
              <a:gd name="T17" fmla="*/ 686 h 866"/>
              <a:gd name="T18" fmla="*/ 34 w 1628"/>
              <a:gd name="T19" fmla="*/ 502 h 866"/>
              <a:gd name="T20" fmla="*/ 2 w 1628"/>
              <a:gd name="T21" fmla="*/ 509 h 866"/>
              <a:gd name="T22" fmla="*/ 0 w 1628"/>
              <a:gd name="T23" fmla="*/ 509 h 866"/>
              <a:gd name="T24" fmla="*/ 219 w 1628"/>
              <a:gd name="T25" fmla="*/ 716 h 866"/>
              <a:gd name="T26" fmla="*/ 1318 w 1628"/>
              <a:gd name="T27" fmla="*/ 716 h 866"/>
              <a:gd name="T28" fmla="*/ 1318 w 1628"/>
              <a:gd name="T29" fmla="*/ 15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8" h="866">
                <a:moveTo>
                  <a:pt x="1318" y="150"/>
                </a:moveTo>
                <a:cubicBezTo>
                  <a:pt x="1014" y="0"/>
                  <a:pt x="523" y="0"/>
                  <a:pt x="219" y="150"/>
                </a:cubicBezTo>
                <a:cubicBezTo>
                  <a:pt x="102" y="208"/>
                  <a:pt x="29" y="281"/>
                  <a:pt x="0" y="357"/>
                </a:cubicBezTo>
                <a:cubicBezTo>
                  <a:pt x="1" y="357"/>
                  <a:pt x="2" y="357"/>
                  <a:pt x="2" y="357"/>
                </a:cubicBezTo>
                <a:cubicBezTo>
                  <a:pt x="14" y="357"/>
                  <a:pt x="24" y="359"/>
                  <a:pt x="34" y="364"/>
                </a:cubicBezTo>
                <a:cubicBezTo>
                  <a:pt x="61" y="297"/>
                  <a:pt x="128" y="233"/>
                  <a:pt x="234" y="180"/>
                </a:cubicBezTo>
                <a:cubicBezTo>
                  <a:pt x="529" y="35"/>
                  <a:pt x="1008" y="35"/>
                  <a:pt x="1303" y="180"/>
                </a:cubicBezTo>
                <a:cubicBezTo>
                  <a:pt x="1588" y="321"/>
                  <a:pt x="1588" y="545"/>
                  <a:pt x="1303" y="686"/>
                </a:cubicBezTo>
                <a:cubicBezTo>
                  <a:pt x="1008" y="832"/>
                  <a:pt x="529" y="832"/>
                  <a:pt x="234" y="686"/>
                </a:cubicBezTo>
                <a:cubicBezTo>
                  <a:pt x="128" y="633"/>
                  <a:pt x="61" y="569"/>
                  <a:pt x="34" y="502"/>
                </a:cubicBezTo>
                <a:cubicBezTo>
                  <a:pt x="24" y="507"/>
                  <a:pt x="14" y="509"/>
                  <a:pt x="2" y="509"/>
                </a:cubicBezTo>
                <a:cubicBezTo>
                  <a:pt x="2" y="509"/>
                  <a:pt x="1" y="509"/>
                  <a:pt x="0" y="509"/>
                </a:cubicBezTo>
                <a:cubicBezTo>
                  <a:pt x="29" y="586"/>
                  <a:pt x="102" y="658"/>
                  <a:pt x="219" y="716"/>
                </a:cubicBezTo>
                <a:cubicBezTo>
                  <a:pt x="523" y="866"/>
                  <a:pt x="1014" y="866"/>
                  <a:pt x="1318" y="716"/>
                </a:cubicBezTo>
                <a:cubicBezTo>
                  <a:pt x="1628" y="562"/>
                  <a:pt x="1628" y="304"/>
                  <a:pt x="1318" y="150"/>
                </a:cubicBezTo>
                <a:close/>
              </a:path>
            </a:pathLst>
          </a:custGeom>
          <a:solidFill>
            <a:srgbClr val="0076A8"/>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Light"/>
              <a:ea typeface="+mn-ea"/>
              <a:cs typeface="+mn-cs"/>
            </a:endParaRPr>
          </a:p>
        </p:txBody>
      </p:sp>
      <p:sp>
        <p:nvSpPr>
          <p:cNvPr id="32" name="文本框 337">
            <a:extLst>
              <a:ext uri="{FF2B5EF4-FFF2-40B4-BE49-F238E27FC236}">
                <a16:creationId xmlns:a16="http://schemas.microsoft.com/office/drawing/2014/main" id="{2C1F93CD-E5D8-E946-BC04-EB789263D3AD}"/>
              </a:ext>
            </a:extLst>
          </p:cNvPr>
          <p:cNvSpPr txBox="1"/>
          <p:nvPr/>
        </p:nvSpPr>
        <p:spPr>
          <a:xfrm>
            <a:off x="2326136" y="2819812"/>
            <a:ext cx="1311815" cy="1077218"/>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r>
              <a:rPr kumimoji="0" lang="es-VE" altLang="zh-CN" sz="1200" b="0" i="0" u="none" strike="noStrike" kern="1200" cap="none" spc="0" normalizeH="0" baseline="0" noProof="0" dirty="0" smtClean="0">
                <a:ln>
                  <a:noFill/>
                </a:ln>
                <a:solidFill>
                  <a:prstClr val="black"/>
                </a:solidFill>
                <a:effectLst/>
                <a:uLnTx/>
                <a:uFillTx/>
                <a:ea typeface="+mn-ea"/>
                <a:cs typeface="+mn-cs"/>
              </a:rPr>
              <a:t>Datos Maestros de socios de Negocios</a:t>
            </a:r>
            <a:endParaRPr kumimoji="0" lang="zh-CN" altLang="en-US" sz="1200" b="0" i="0" u="none" strike="noStrike" kern="1200" cap="none" spc="0" normalizeH="0" baseline="0" noProof="0" dirty="0">
              <a:ln>
                <a:noFill/>
              </a:ln>
              <a:solidFill>
                <a:prstClr val="black"/>
              </a:solidFill>
              <a:effectLst/>
              <a:uLnTx/>
              <a:uFillTx/>
              <a:ea typeface="+mn-ea"/>
              <a:cs typeface="+mn-cs"/>
            </a:endParaRPr>
          </a:p>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endParaRPr kumimoji="0" lang="zh-CN" altLang="en-US" sz="1200" b="0" i="0" u="none" strike="noStrike" kern="1200" cap="none" spc="0" normalizeH="0" baseline="0" noProof="0" dirty="0">
              <a:ln>
                <a:noFill/>
              </a:ln>
              <a:solidFill>
                <a:prstClr val="black"/>
              </a:solidFill>
              <a:effectLst/>
              <a:uLnTx/>
              <a:uFillTx/>
              <a:ea typeface="+mn-ea"/>
              <a:cs typeface="+mn-cs"/>
            </a:endParaRPr>
          </a:p>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33" name="文本框 338">
            <a:extLst>
              <a:ext uri="{FF2B5EF4-FFF2-40B4-BE49-F238E27FC236}">
                <a16:creationId xmlns:a16="http://schemas.microsoft.com/office/drawing/2014/main" id="{3C92380F-CD14-0849-A9F8-108A7C9FFCD8}"/>
              </a:ext>
            </a:extLst>
          </p:cNvPr>
          <p:cNvSpPr txBox="1"/>
          <p:nvPr/>
        </p:nvSpPr>
        <p:spPr>
          <a:xfrm>
            <a:off x="7985234" y="3583238"/>
            <a:ext cx="1302109" cy="553998"/>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r>
              <a:rPr kumimoji="0" lang="en-US" altLang="zh-CN" sz="1200" b="0" i="0" u="none" strike="noStrike" kern="1200" cap="none" spc="0" normalizeH="0" baseline="0" noProof="0" dirty="0" err="1" smtClean="0">
                <a:ln>
                  <a:noFill/>
                </a:ln>
                <a:solidFill>
                  <a:prstClr val="black"/>
                </a:solidFill>
                <a:effectLst/>
                <a:uLnTx/>
                <a:uFillTx/>
                <a:ea typeface="+mn-ea"/>
                <a:cs typeface="+mn-cs"/>
              </a:rPr>
              <a:t>Gestionar</a:t>
            </a:r>
            <a:r>
              <a:rPr kumimoji="0" lang="en-US" altLang="zh-CN" sz="1200" b="0" i="0" u="none" strike="noStrike" kern="1200" cap="none" spc="0" normalizeH="0" baseline="0" noProof="0" dirty="0" smtClean="0">
                <a:ln>
                  <a:noFill/>
                </a:ln>
                <a:solidFill>
                  <a:prstClr val="black"/>
                </a:solidFill>
                <a:effectLst/>
                <a:uLnTx/>
                <a:uFillTx/>
                <a:ea typeface="+mn-ea"/>
                <a:cs typeface="+mn-cs"/>
              </a:rPr>
              <a:t> </a:t>
            </a:r>
            <a:r>
              <a:rPr kumimoji="0" lang="en-US" altLang="zh-CN" sz="1200" b="0" i="0" u="none" strike="noStrike" kern="1200" cap="none" spc="0" normalizeH="0" baseline="0" noProof="0" dirty="0" err="1" smtClean="0">
                <a:ln>
                  <a:noFill/>
                </a:ln>
                <a:solidFill>
                  <a:prstClr val="black"/>
                </a:solidFill>
                <a:effectLst/>
                <a:uLnTx/>
                <a:uFillTx/>
                <a:ea typeface="+mn-ea"/>
                <a:cs typeface="+mn-cs"/>
              </a:rPr>
              <a:t>reconciliaciones</a:t>
            </a:r>
            <a:r>
              <a:rPr kumimoji="0" lang="en-US" altLang="zh-CN" sz="1200" b="0" i="0" u="none" strike="noStrike" kern="1200" cap="none" spc="0" normalizeH="0" baseline="0" noProof="0" dirty="0" smtClean="0">
                <a:ln>
                  <a:noFill/>
                </a:ln>
                <a:solidFill>
                  <a:prstClr val="black"/>
                </a:solidFill>
                <a:effectLst/>
                <a:uLnTx/>
                <a:uFillTx/>
                <a:ea typeface="+mn-ea"/>
                <a:cs typeface="+mn-cs"/>
              </a:rPr>
              <a:t> </a:t>
            </a:r>
            <a:r>
              <a:rPr kumimoji="0" lang="en-US" altLang="zh-CN" sz="1200" b="0" i="0" u="none" strike="noStrike" kern="1200" cap="none" spc="0" normalizeH="0" baseline="0" noProof="0" dirty="0" err="1" smtClean="0">
                <a:ln>
                  <a:noFill/>
                </a:ln>
                <a:solidFill>
                  <a:prstClr val="black"/>
                </a:solidFill>
                <a:effectLst/>
                <a:uLnTx/>
                <a:uFillTx/>
                <a:ea typeface="+mn-ea"/>
                <a:cs typeface="+mn-cs"/>
              </a:rPr>
              <a:t>precedentes</a:t>
            </a:r>
            <a:endParaRPr kumimoji="0" lang="en-US" altLang="zh-CN" sz="1200" b="0" i="0" u="none" strike="noStrike" kern="1200" cap="none" spc="0" normalizeH="0" baseline="0" noProof="0" dirty="0">
              <a:ln>
                <a:noFill/>
              </a:ln>
              <a:solidFill>
                <a:prstClr val="black"/>
              </a:solidFill>
              <a:effectLst/>
              <a:uLnTx/>
              <a:uFillTx/>
              <a:ea typeface="+mn-ea"/>
              <a:cs typeface="+mn-cs"/>
            </a:endParaRPr>
          </a:p>
        </p:txBody>
      </p:sp>
      <p:sp>
        <p:nvSpPr>
          <p:cNvPr id="34" name="文本框 339">
            <a:extLst>
              <a:ext uri="{FF2B5EF4-FFF2-40B4-BE49-F238E27FC236}">
                <a16:creationId xmlns:a16="http://schemas.microsoft.com/office/drawing/2014/main" id="{90793AD6-E764-EE4F-A440-D4B6B2C857B2}"/>
              </a:ext>
            </a:extLst>
          </p:cNvPr>
          <p:cNvSpPr txBox="1"/>
          <p:nvPr/>
        </p:nvSpPr>
        <p:spPr>
          <a:xfrm>
            <a:off x="7936540" y="2347778"/>
            <a:ext cx="1518931" cy="369332"/>
          </a:xfrm>
          <a:prstGeom prst="rect">
            <a:avLst/>
          </a:prstGeom>
          <a:noFill/>
        </p:spPr>
        <p:txBody>
          <a:bodyPr wrap="square" lIns="0" tIns="0" rIns="0" bIns="0" rtlCol="0">
            <a:spAutoFit/>
          </a:bodyPr>
          <a:lstStyle/>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r>
              <a:rPr kumimoji="0" lang="es-VE" altLang="zh-CN" sz="1200" b="0" i="0" u="none" strike="noStrike" kern="1200" cap="none" spc="0" normalizeH="0" baseline="0" noProof="0" dirty="0" smtClean="0">
                <a:ln>
                  <a:noFill/>
                </a:ln>
                <a:solidFill>
                  <a:prstClr val="black"/>
                </a:solidFill>
                <a:effectLst/>
                <a:uLnTx/>
                <a:uFillTx/>
                <a:ea typeface="+mn-ea"/>
                <a:cs typeface="+mn-cs"/>
              </a:rPr>
              <a:t>Reconciliación de socio de negocio</a:t>
            </a:r>
            <a:endParaRPr kumimoji="0" lang="zh-CN" altLang="en-US" sz="1200" b="0" i="0" u="none" strike="noStrike" kern="1200" cap="none" spc="0" normalizeH="0" baseline="0" noProof="0" dirty="0">
              <a:ln>
                <a:noFill/>
              </a:ln>
              <a:solidFill>
                <a:prstClr val="black"/>
              </a:solidFill>
              <a:effectLst/>
              <a:uLnTx/>
              <a:uFillTx/>
              <a:ea typeface="+mn-ea"/>
              <a:cs typeface="+mn-cs"/>
            </a:endParaRPr>
          </a:p>
        </p:txBody>
      </p:sp>
      <p:sp>
        <p:nvSpPr>
          <p:cNvPr id="7" name="Isosceles Triangle 6"/>
          <p:cNvSpPr/>
          <p:nvPr/>
        </p:nvSpPr>
        <p:spPr>
          <a:xfrm>
            <a:off x="2762682" y="4627823"/>
            <a:ext cx="6511636" cy="36945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36" name="Group 917"/>
          <p:cNvGrpSpPr>
            <a:grpSpLocks noChangeAspect="1"/>
          </p:cNvGrpSpPr>
          <p:nvPr/>
        </p:nvGrpSpPr>
        <p:grpSpPr bwMode="auto">
          <a:xfrm>
            <a:off x="443464" y="2217830"/>
            <a:ext cx="817249" cy="804368"/>
            <a:chOff x="2725" y="3572"/>
            <a:chExt cx="340" cy="340"/>
          </a:xfrm>
          <a:solidFill>
            <a:schemeClr val="accent4"/>
          </a:solidFill>
        </p:grpSpPr>
        <p:sp>
          <p:nvSpPr>
            <p:cNvPr id="38" name="Freeform 918"/>
            <p:cNvSpPr>
              <a:spLocks noEditPoints="1"/>
            </p:cNvSpPr>
            <p:nvPr/>
          </p:nvSpPr>
          <p:spPr bwMode="auto">
            <a:xfrm>
              <a:off x="2789" y="3664"/>
              <a:ext cx="212" cy="156"/>
            </a:xfrm>
            <a:custGeom>
              <a:avLst/>
              <a:gdLst>
                <a:gd name="T0" fmla="*/ 266 w 320"/>
                <a:gd name="T1" fmla="*/ 235 h 235"/>
                <a:gd name="T2" fmla="*/ 10 w 320"/>
                <a:gd name="T3" fmla="*/ 235 h 235"/>
                <a:gd name="T4" fmla="*/ 0 w 320"/>
                <a:gd name="T5" fmla="*/ 224 h 235"/>
                <a:gd name="T6" fmla="*/ 0 w 320"/>
                <a:gd name="T7" fmla="*/ 54 h 235"/>
                <a:gd name="T8" fmla="*/ 10 w 320"/>
                <a:gd name="T9" fmla="*/ 43 h 235"/>
                <a:gd name="T10" fmla="*/ 85 w 320"/>
                <a:gd name="T11" fmla="*/ 43 h 235"/>
                <a:gd name="T12" fmla="*/ 95 w 320"/>
                <a:gd name="T13" fmla="*/ 49 h 235"/>
                <a:gd name="T14" fmla="*/ 102 w 320"/>
                <a:gd name="T15" fmla="*/ 64 h 235"/>
                <a:gd name="T16" fmla="*/ 266 w 320"/>
                <a:gd name="T17" fmla="*/ 64 h 235"/>
                <a:gd name="T18" fmla="*/ 277 w 320"/>
                <a:gd name="T19" fmla="*/ 75 h 235"/>
                <a:gd name="T20" fmla="*/ 277 w 320"/>
                <a:gd name="T21" fmla="*/ 224 h 235"/>
                <a:gd name="T22" fmla="*/ 266 w 320"/>
                <a:gd name="T23" fmla="*/ 235 h 235"/>
                <a:gd name="T24" fmla="*/ 21 w 320"/>
                <a:gd name="T25" fmla="*/ 214 h 235"/>
                <a:gd name="T26" fmla="*/ 256 w 320"/>
                <a:gd name="T27" fmla="*/ 214 h 235"/>
                <a:gd name="T28" fmla="*/ 256 w 320"/>
                <a:gd name="T29" fmla="*/ 86 h 235"/>
                <a:gd name="T30" fmla="*/ 96 w 320"/>
                <a:gd name="T31" fmla="*/ 86 h 235"/>
                <a:gd name="T32" fmla="*/ 86 w 320"/>
                <a:gd name="T33" fmla="*/ 80 h 235"/>
                <a:gd name="T34" fmla="*/ 78 w 320"/>
                <a:gd name="T35" fmla="*/ 64 h 235"/>
                <a:gd name="T36" fmla="*/ 21 w 320"/>
                <a:gd name="T37" fmla="*/ 64 h 235"/>
                <a:gd name="T38" fmla="*/ 21 w 320"/>
                <a:gd name="T39" fmla="*/ 214 h 235"/>
                <a:gd name="T40" fmla="*/ 320 w 320"/>
                <a:gd name="T41" fmla="*/ 182 h 235"/>
                <a:gd name="T42" fmla="*/ 320 w 320"/>
                <a:gd name="T43" fmla="*/ 32 h 235"/>
                <a:gd name="T44" fmla="*/ 309 w 320"/>
                <a:gd name="T45" fmla="*/ 22 h 235"/>
                <a:gd name="T46" fmla="*/ 145 w 320"/>
                <a:gd name="T47" fmla="*/ 22 h 235"/>
                <a:gd name="T48" fmla="*/ 137 w 320"/>
                <a:gd name="T49" fmla="*/ 6 h 235"/>
                <a:gd name="T50" fmla="*/ 128 w 320"/>
                <a:gd name="T51" fmla="*/ 0 h 235"/>
                <a:gd name="T52" fmla="*/ 53 w 320"/>
                <a:gd name="T53" fmla="*/ 0 h 235"/>
                <a:gd name="T54" fmla="*/ 42 w 320"/>
                <a:gd name="T55" fmla="*/ 11 h 235"/>
                <a:gd name="T56" fmla="*/ 53 w 320"/>
                <a:gd name="T57" fmla="*/ 22 h 235"/>
                <a:gd name="T58" fmla="*/ 121 w 320"/>
                <a:gd name="T59" fmla="*/ 22 h 235"/>
                <a:gd name="T60" fmla="*/ 129 w 320"/>
                <a:gd name="T61" fmla="*/ 37 h 235"/>
                <a:gd name="T62" fmla="*/ 138 w 320"/>
                <a:gd name="T63" fmla="*/ 43 h 235"/>
                <a:gd name="T64" fmla="*/ 298 w 320"/>
                <a:gd name="T65" fmla="*/ 43 h 235"/>
                <a:gd name="T66" fmla="*/ 298 w 320"/>
                <a:gd name="T67" fmla="*/ 182 h 235"/>
                <a:gd name="T68" fmla="*/ 309 w 320"/>
                <a:gd name="T69" fmla="*/ 192 h 235"/>
                <a:gd name="T70" fmla="*/ 320 w 320"/>
                <a:gd name="T71" fmla="*/ 1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235">
                  <a:moveTo>
                    <a:pt x="266" y="235"/>
                  </a:moveTo>
                  <a:cubicBezTo>
                    <a:pt x="10" y="235"/>
                    <a:pt x="10" y="235"/>
                    <a:pt x="10" y="235"/>
                  </a:cubicBezTo>
                  <a:cubicBezTo>
                    <a:pt x="4" y="235"/>
                    <a:pt x="0" y="230"/>
                    <a:pt x="0" y="224"/>
                  </a:cubicBezTo>
                  <a:cubicBezTo>
                    <a:pt x="0" y="54"/>
                    <a:pt x="0" y="54"/>
                    <a:pt x="0" y="54"/>
                  </a:cubicBezTo>
                  <a:cubicBezTo>
                    <a:pt x="0" y="48"/>
                    <a:pt x="4" y="43"/>
                    <a:pt x="10" y="43"/>
                  </a:cubicBezTo>
                  <a:cubicBezTo>
                    <a:pt x="85" y="43"/>
                    <a:pt x="85" y="43"/>
                    <a:pt x="85" y="43"/>
                  </a:cubicBezTo>
                  <a:cubicBezTo>
                    <a:pt x="89" y="43"/>
                    <a:pt x="93" y="45"/>
                    <a:pt x="95" y="49"/>
                  </a:cubicBezTo>
                  <a:cubicBezTo>
                    <a:pt x="102" y="64"/>
                    <a:pt x="102" y="64"/>
                    <a:pt x="102" y="64"/>
                  </a:cubicBezTo>
                  <a:cubicBezTo>
                    <a:pt x="266" y="64"/>
                    <a:pt x="266" y="64"/>
                    <a:pt x="266" y="64"/>
                  </a:cubicBezTo>
                  <a:cubicBezTo>
                    <a:pt x="272" y="64"/>
                    <a:pt x="277" y="69"/>
                    <a:pt x="277" y="75"/>
                  </a:cubicBezTo>
                  <a:cubicBezTo>
                    <a:pt x="277" y="224"/>
                    <a:pt x="277" y="224"/>
                    <a:pt x="277" y="224"/>
                  </a:cubicBezTo>
                  <a:cubicBezTo>
                    <a:pt x="277" y="230"/>
                    <a:pt x="272" y="235"/>
                    <a:pt x="266" y="235"/>
                  </a:cubicBezTo>
                  <a:close/>
                  <a:moveTo>
                    <a:pt x="21" y="214"/>
                  </a:moveTo>
                  <a:cubicBezTo>
                    <a:pt x="256" y="214"/>
                    <a:pt x="256" y="214"/>
                    <a:pt x="256" y="214"/>
                  </a:cubicBezTo>
                  <a:cubicBezTo>
                    <a:pt x="256" y="86"/>
                    <a:pt x="256" y="86"/>
                    <a:pt x="256" y="86"/>
                  </a:cubicBezTo>
                  <a:cubicBezTo>
                    <a:pt x="96" y="86"/>
                    <a:pt x="96" y="86"/>
                    <a:pt x="96" y="86"/>
                  </a:cubicBezTo>
                  <a:cubicBezTo>
                    <a:pt x="92" y="86"/>
                    <a:pt x="88" y="83"/>
                    <a:pt x="86" y="80"/>
                  </a:cubicBezTo>
                  <a:cubicBezTo>
                    <a:pt x="78" y="64"/>
                    <a:pt x="78" y="64"/>
                    <a:pt x="78" y="64"/>
                  </a:cubicBezTo>
                  <a:cubicBezTo>
                    <a:pt x="21" y="64"/>
                    <a:pt x="21" y="64"/>
                    <a:pt x="21" y="64"/>
                  </a:cubicBezTo>
                  <a:lnTo>
                    <a:pt x="21" y="214"/>
                  </a:lnTo>
                  <a:close/>
                  <a:moveTo>
                    <a:pt x="320" y="182"/>
                  </a:moveTo>
                  <a:cubicBezTo>
                    <a:pt x="320" y="32"/>
                    <a:pt x="320" y="32"/>
                    <a:pt x="320" y="32"/>
                  </a:cubicBezTo>
                  <a:cubicBezTo>
                    <a:pt x="320" y="26"/>
                    <a:pt x="315" y="22"/>
                    <a:pt x="309" y="22"/>
                  </a:cubicBezTo>
                  <a:cubicBezTo>
                    <a:pt x="145" y="22"/>
                    <a:pt x="145" y="22"/>
                    <a:pt x="145" y="22"/>
                  </a:cubicBezTo>
                  <a:cubicBezTo>
                    <a:pt x="137" y="6"/>
                    <a:pt x="137" y="6"/>
                    <a:pt x="137" y="6"/>
                  </a:cubicBezTo>
                  <a:cubicBezTo>
                    <a:pt x="135" y="3"/>
                    <a:pt x="132" y="0"/>
                    <a:pt x="128" y="0"/>
                  </a:cubicBezTo>
                  <a:cubicBezTo>
                    <a:pt x="53" y="0"/>
                    <a:pt x="53" y="0"/>
                    <a:pt x="53" y="0"/>
                  </a:cubicBezTo>
                  <a:cubicBezTo>
                    <a:pt x="47" y="0"/>
                    <a:pt x="42" y="5"/>
                    <a:pt x="42" y="11"/>
                  </a:cubicBezTo>
                  <a:cubicBezTo>
                    <a:pt x="42" y="17"/>
                    <a:pt x="47" y="22"/>
                    <a:pt x="53" y="22"/>
                  </a:cubicBezTo>
                  <a:cubicBezTo>
                    <a:pt x="121" y="22"/>
                    <a:pt x="121" y="22"/>
                    <a:pt x="121" y="22"/>
                  </a:cubicBezTo>
                  <a:cubicBezTo>
                    <a:pt x="129" y="37"/>
                    <a:pt x="129" y="37"/>
                    <a:pt x="129" y="37"/>
                  </a:cubicBezTo>
                  <a:cubicBezTo>
                    <a:pt x="131" y="41"/>
                    <a:pt x="134" y="43"/>
                    <a:pt x="138" y="43"/>
                  </a:cubicBezTo>
                  <a:cubicBezTo>
                    <a:pt x="298" y="43"/>
                    <a:pt x="298" y="43"/>
                    <a:pt x="298" y="43"/>
                  </a:cubicBezTo>
                  <a:cubicBezTo>
                    <a:pt x="298" y="182"/>
                    <a:pt x="298" y="182"/>
                    <a:pt x="298" y="182"/>
                  </a:cubicBezTo>
                  <a:cubicBezTo>
                    <a:pt x="298" y="188"/>
                    <a:pt x="303" y="192"/>
                    <a:pt x="309" y="192"/>
                  </a:cubicBezTo>
                  <a:cubicBezTo>
                    <a:pt x="315" y="192"/>
                    <a:pt x="320" y="188"/>
                    <a:pt x="320" y="18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919"/>
            <p:cNvSpPr>
              <a:spLocks noEditPoints="1"/>
            </p:cNvSpPr>
            <p:nvPr/>
          </p:nvSpPr>
          <p:spPr bwMode="auto">
            <a:xfrm>
              <a:off x="2725" y="357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899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2826" y="2681983"/>
            <a:ext cx="2643930" cy="2832126"/>
          </a:xfrm>
          <a:prstGeom prst="rect">
            <a:avLst/>
          </a:prstGeom>
          <a:solidFill>
            <a:schemeClr val="bg1">
              <a:lumMod val="95000"/>
            </a:schemeClr>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50000"/>
                    <a:lumOff val="50000"/>
                  </a:schemeClr>
                </a:solidFill>
                <a:latin typeface="Calibri" panose="020F0502020204030204" pitchFamily="34" charset="0"/>
                <a:cs typeface="Calibri" panose="020F0502020204030204" pitchFamily="34" charset="0"/>
              </a:rPr>
              <a:t>El </a:t>
            </a:r>
            <a:r>
              <a:rPr lang="en-US" sz="1600" dirty="0" err="1">
                <a:solidFill>
                  <a:schemeClr val="tx1">
                    <a:lumMod val="50000"/>
                    <a:lumOff val="50000"/>
                  </a:schemeClr>
                </a:solidFill>
                <a:latin typeface="Calibri" panose="020F0502020204030204" pitchFamily="34" charset="0"/>
                <a:cs typeface="Calibri" panose="020F0502020204030204" pitchFamily="34" charset="0"/>
              </a:rPr>
              <a:t>área</a:t>
            </a:r>
            <a:r>
              <a:rPr lang="en-US" sz="1600" dirty="0">
                <a:solidFill>
                  <a:schemeClr val="tx1">
                    <a:lumMod val="50000"/>
                    <a:lumOff val="50000"/>
                  </a:schemeClr>
                </a:solidFill>
                <a:latin typeface="Calibri" panose="020F0502020204030204" pitchFamily="34" charset="0"/>
                <a:cs typeface="Calibri" panose="020F0502020204030204" pitchFamily="34" charset="0"/>
              </a:rPr>
              <a:t> de </a:t>
            </a:r>
            <a:r>
              <a:rPr lang="en-US" sz="1600" dirty="0" err="1">
                <a:solidFill>
                  <a:schemeClr val="tx1">
                    <a:lumMod val="50000"/>
                    <a:lumOff val="50000"/>
                  </a:schemeClr>
                </a:solidFill>
                <a:latin typeface="Calibri" panose="020F0502020204030204" pitchFamily="34" charset="0"/>
                <a:cs typeface="Calibri" panose="020F0502020204030204" pitchFamily="34" charset="0"/>
              </a:rPr>
              <a:t>compras</a:t>
            </a:r>
            <a:r>
              <a:rPr lang="en-US" sz="1600" dirty="0">
                <a:solidFill>
                  <a:schemeClr val="tx1">
                    <a:lumMod val="50000"/>
                    <a:lumOff val="50000"/>
                  </a:schemeClr>
                </a:solidFill>
                <a:latin typeface="Calibri" panose="020F0502020204030204" pitchFamily="34" charset="0"/>
                <a:cs typeface="Calibri" panose="020F0502020204030204" pitchFamily="34" charset="0"/>
              </a:rPr>
              <a:t> de SCV System </a:t>
            </a:r>
            <a:r>
              <a:rPr lang="en-US" sz="1600" dirty="0" err="1">
                <a:solidFill>
                  <a:schemeClr val="tx1">
                    <a:lumMod val="50000"/>
                    <a:lumOff val="50000"/>
                  </a:schemeClr>
                </a:solidFill>
                <a:latin typeface="Calibri" panose="020F0502020204030204" pitchFamily="34" charset="0"/>
                <a:cs typeface="Calibri" panose="020F0502020204030204" pitchFamily="34" charset="0"/>
              </a:rPr>
              <a:t>ofrece</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integración</a:t>
            </a:r>
            <a:r>
              <a:rPr lang="en-US" sz="1600" dirty="0">
                <a:solidFill>
                  <a:schemeClr val="tx1">
                    <a:lumMod val="50000"/>
                    <a:lumOff val="50000"/>
                  </a:schemeClr>
                </a:solidFill>
                <a:latin typeface="Calibri" panose="020F0502020204030204" pitchFamily="34" charset="0"/>
                <a:cs typeface="Calibri" panose="020F0502020204030204" pitchFamily="34" charset="0"/>
              </a:rPr>
              <a:t> y </a:t>
            </a:r>
            <a:r>
              <a:rPr lang="en-US" sz="1600" dirty="0" err="1">
                <a:solidFill>
                  <a:schemeClr val="tx1">
                    <a:lumMod val="50000"/>
                    <a:lumOff val="50000"/>
                  </a:schemeClr>
                </a:solidFill>
                <a:latin typeface="Calibri" panose="020F0502020204030204" pitchFamily="34" charset="0"/>
                <a:cs typeface="Calibri" panose="020F0502020204030204" pitchFamily="34" charset="0"/>
              </a:rPr>
              <a:t>automatización</a:t>
            </a:r>
            <a:r>
              <a:rPr lang="en-US" sz="1600" dirty="0">
                <a:solidFill>
                  <a:schemeClr val="tx1">
                    <a:lumMod val="50000"/>
                    <a:lumOff val="50000"/>
                  </a:schemeClr>
                </a:solidFill>
                <a:latin typeface="Calibri" panose="020F0502020204030204" pitchFamily="34" charset="0"/>
                <a:cs typeface="Calibri" panose="020F0502020204030204" pitchFamily="34" charset="0"/>
              </a:rPr>
              <a:t> en </a:t>
            </a:r>
            <a:r>
              <a:rPr lang="en-US" sz="1600" dirty="0" err="1">
                <a:solidFill>
                  <a:schemeClr val="tx1">
                    <a:lumMod val="50000"/>
                    <a:lumOff val="50000"/>
                  </a:schemeClr>
                </a:solidFill>
                <a:latin typeface="Calibri" panose="020F0502020204030204" pitchFamily="34" charset="0"/>
                <a:cs typeface="Calibri" panose="020F0502020204030204" pitchFamily="34" charset="0"/>
              </a:rPr>
              <a:t>los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registros</a:t>
            </a:r>
            <a:r>
              <a:rPr lang="en-US" sz="1600" dirty="0">
                <a:solidFill>
                  <a:schemeClr val="tx1">
                    <a:lumMod val="50000"/>
                    <a:lumOff val="50000"/>
                  </a:schemeClr>
                </a:solidFill>
                <a:latin typeface="Calibri" panose="020F0502020204030204" pitchFamily="34" charset="0"/>
                <a:cs typeface="Calibri" panose="020F0502020204030204" pitchFamily="34" charset="0"/>
              </a:rPr>
              <a:t> de </a:t>
            </a:r>
            <a:r>
              <a:rPr lang="en-US" sz="1600" dirty="0" err="1">
                <a:solidFill>
                  <a:schemeClr val="tx1">
                    <a:lumMod val="50000"/>
                    <a:lumOff val="50000"/>
                  </a:schemeClr>
                </a:solidFill>
                <a:latin typeface="Calibri" panose="020F0502020204030204" pitchFamily="34" charset="0"/>
                <a:cs typeface="Calibri" panose="020F0502020204030204" pitchFamily="34" charset="0"/>
              </a:rPr>
              <a:t>facturas</a:t>
            </a:r>
            <a:r>
              <a:rPr lang="en-US" sz="1600" dirty="0">
                <a:solidFill>
                  <a:schemeClr val="tx1">
                    <a:lumMod val="50000"/>
                    <a:lumOff val="50000"/>
                  </a:schemeClr>
                </a:solidFill>
                <a:latin typeface="Calibri" panose="020F0502020204030204" pitchFamily="34" charset="0"/>
                <a:cs typeface="Calibri" panose="020F0502020204030204" pitchFamily="34" charset="0"/>
              </a:rPr>
              <a:t> y </a:t>
            </a:r>
            <a:r>
              <a:rPr lang="en-US" sz="1600" dirty="0" err="1">
                <a:solidFill>
                  <a:schemeClr val="tx1">
                    <a:lumMod val="50000"/>
                    <a:lumOff val="50000"/>
                  </a:schemeClr>
                </a:solidFill>
                <a:latin typeface="Calibri" panose="020F0502020204030204" pitchFamily="34" charset="0"/>
                <a:cs typeface="Calibri" panose="020F0502020204030204" pitchFamily="34" charset="0"/>
              </a:rPr>
              <a:t>documentos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p>
          <a:p>
            <a:r>
              <a:rPr lang="en-US" sz="1600" dirty="0">
                <a:solidFill>
                  <a:schemeClr val="tx1">
                    <a:lumMod val="50000"/>
                    <a:lumOff val="50000"/>
                  </a:schemeClr>
                </a:solidFill>
                <a:latin typeface="Calibri" panose="020F0502020204030204" pitchFamily="34" charset="0"/>
                <a:cs typeface="Calibri" panose="020F0502020204030204" pitchFamily="34" charset="0"/>
              </a:rPr>
              <a:t>Como </a:t>
            </a:r>
            <a:r>
              <a:rPr lang="en-US" sz="1600" dirty="0" err="1">
                <a:solidFill>
                  <a:schemeClr val="tx1">
                    <a:lumMod val="50000"/>
                    <a:lumOff val="50000"/>
                  </a:schemeClr>
                </a:solidFill>
                <a:latin typeface="Calibri" panose="020F0502020204030204" pitchFamily="34" charset="0"/>
                <a:cs typeface="Calibri" panose="020F0502020204030204" pitchFamily="34" charset="0"/>
              </a:rPr>
              <a:t>también</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todos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los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procedimientos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involucrados</a:t>
            </a:r>
            <a:r>
              <a:rPr lang="en-US" sz="1600" dirty="0">
                <a:solidFill>
                  <a:schemeClr val="tx1">
                    <a:lumMod val="50000"/>
                    <a:lumOff val="50000"/>
                  </a:schemeClr>
                </a:solidFill>
                <a:latin typeface="Calibri" panose="020F0502020204030204" pitchFamily="34" charset="0"/>
                <a:cs typeface="Calibri" panose="020F0502020204030204" pitchFamily="34" charset="0"/>
              </a:rPr>
              <a:t> en el </a:t>
            </a:r>
            <a:r>
              <a:rPr lang="en-US" sz="1600" dirty="0" err="1">
                <a:solidFill>
                  <a:schemeClr val="tx1">
                    <a:lumMod val="50000"/>
                    <a:lumOff val="50000"/>
                  </a:schemeClr>
                </a:solidFill>
                <a:latin typeface="Calibri" panose="020F0502020204030204" pitchFamily="34" charset="0"/>
                <a:cs typeface="Calibri" panose="020F0502020204030204" pitchFamily="34" charset="0"/>
              </a:rPr>
              <a:t>ciclo</a:t>
            </a:r>
            <a:r>
              <a:rPr lang="en-US" sz="1600" dirty="0">
                <a:solidFill>
                  <a:schemeClr val="tx1">
                    <a:lumMod val="50000"/>
                    <a:lumOff val="50000"/>
                  </a:schemeClr>
                </a:solidFill>
                <a:latin typeface="Calibri" panose="020F0502020204030204" pitchFamily="34" charset="0"/>
                <a:cs typeface="Calibri" panose="020F0502020204030204" pitchFamily="34" charset="0"/>
              </a:rPr>
              <a:t> de </a:t>
            </a:r>
            <a:r>
              <a:rPr lang="en-US" sz="1600" dirty="0" err="1">
                <a:solidFill>
                  <a:schemeClr val="tx1">
                    <a:lumMod val="50000"/>
                    <a:lumOff val="50000"/>
                  </a:schemeClr>
                </a:solidFill>
                <a:latin typeface="Calibri" panose="020F0502020204030204" pitchFamily="34" charset="0"/>
                <a:cs typeface="Calibri" panose="020F0502020204030204" pitchFamily="34" charset="0"/>
              </a:rPr>
              <a:t>compras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alineado</a:t>
            </a:r>
            <a:r>
              <a:rPr lang="en-US" sz="1600" dirty="0">
                <a:solidFill>
                  <a:schemeClr val="tx1">
                    <a:lumMod val="50000"/>
                    <a:lumOff val="50000"/>
                  </a:schemeClr>
                </a:solidFill>
                <a:latin typeface="Calibri" panose="020F0502020204030204" pitchFamily="34" charset="0"/>
                <a:cs typeface="Calibri" panose="020F0502020204030204" pitchFamily="34" charset="0"/>
              </a:rPr>
              <a:t> a las </a:t>
            </a:r>
            <a:r>
              <a:rPr lang="en-US" sz="1600" dirty="0" err="1">
                <a:solidFill>
                  <a:schemeClr val="tx1">
                    <a:lumMod val="50000"/>
                    <a:lumOff val="50000"/>
                  </a:schemeClr>
                </a:solidFill>
                <a:latin typeface="Calibri" panose="020F0502020204030204" pitchFamily="34" charset="0"/>
                <a:cs typeface="Calibri" panose="020F0502020204030204" pitchFamily="34" charset="0"/>
              </a:rPr>
              <a:t>buenas</a:t>
            </a:r>
            <a:r>
              <a:rPr lang="en-US" sz="1600" dirty="0">
                <a:solidFill>
                  <a:schemeClr val="tx1">
                    <a:lumMod val="50000"/>
                    <a:lumOff val="50000"/>
                  </a:schemeClr>
                </a:solidFill>
                <a:latin typeface="Calibri" panose="020F0502020204030204" pitchFamily="34" charset="0"/>
                <a:cs typeface="Calibri" panose="020F0502020204030204" pitchFamily="34" charset="0"/>
              </a:rPr>
              <a:t> </a:t>
            </a:r>
            <a:r>
              <a:rPr lang="en-US" sz="1600" dirty="0" err="1">
                <a:solidFill>
                  <a:schemeClr val="tx1">
                    <a:lumMod val="50000"/>
                    <a:lumOff val="50000"/>
                  </a:schemeClr>
                </a:solidFill>
                <a:latin typeface="Calibri" panose="020F0502020204030204" pitchFamily="34" charset="0"/>
                <a:cs typeface="Calibri" panose="020F0502020204030204" pitchFamily="34" charset="0"/>
              </a:rPr>
              <a:t>practicas</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35" name="Freeform 688">
            <a:extLst>
              <a:ext uri="{FF2B5EF4-FFF2-40B4-BE49-F238E27FC236}">
                <a16:creationId xmlns:a16="http://schemas.microsoft.com/office/drawing/2014/main" id="{A8737D38-B42D-49C8-912C-F5FBDDD09729}"/>
              </a:ext>
            </a:extLst>
          </p:cNvPr>
          <p:cNvSpPr>
            <a:spLocks noChangeAspect="1" noEditPoints="1"/>
          </p:cNvSpPr>
          <p:nvPr/>
        </p:nvSpPr>
        <p:spPr bwMode="auto">
          <a:xfrm>
            <a:off x="462058" y="2215077"/>
            <a:ext cx="805269" cy="80526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17 w 512"/>
              <a:gd name="T11" fmla="*/ 280 h 512"/>
              <a:gd name="T12" fmla="*/ 96 w 512"/>
              <a:gd name="T13" fmla="*/ 194 h 512"/>
              <a:gd name="T14" fmla="*/ 98 w 512"/>
              <a:gd name="T15" fmla="*/ 185 h 512"/>
              <a:gd name="T16" fmla="*/ 106 w 512"/>
              <a:gd name="T17" fmla="*/ 181 h 512"/>
              <a:gd name="T18" fmla="*/ 309 w 512"/>
              <a:gd name="T19" fmla="*/ 181 h 512"/>
              <a:gd name="T20" fmla="*/ 320 w 512"/>
              <a:gd name="T21" fmla="*/ 192 h 512"/>
              <a:gd name="T22" fmla="*/ 309 w 512"/>
              <a:gd name="T23" fmla="*/ 202 h 512"/>
              <a:gd name="T24" fmla="*/ 120 w 512"/>
              <a:gd name="T25" fmla="*/ 202 h 512"/>
              <a:gd name="T26" fmla="*/ 136 w 512"/>
              <a:gd name="T27" fmla="*/ 266 h 512"/>
              <a:gd name="T28" fmla="*/ 288 w 512"/>
              <a:gd name="T29" fmla="*/ 266 h 512"/>
              <a:gd name="T30" fmla="*/ 298 w 512"/>
              <a:gd name="T31" fmla="*/ 277 h 512"/>
              <a:gd name="T32" fmla="*/ 288 w 512"/>
              <a:gd name="T33" fmla="*/ 288 h 512"/>
              <a:gd name="T34" fmla="*/ 128 w 512"/>
              <a:gd name="T35" fmla="*/ 288 h 512"/>
              <a:gd name="T36" fmla="*/ 117 w 512"/>
              <a:gd name="T37" fmla="*/ 280 h 512"/>
              <a:gd name="T38" fmla="*/ 309 w 512"/>
              <a:gd name="T39" fmla="*/ 234 h 512"/>
              <a:gd name="T40" fmla="*/ 298 w 512"/>
              <a:gd name="T41" fmla="*/ 245 h 512"/>
              <a:gd name="T42" fmla="*/ 160 w 512"/>
              <a:gd name="T43" fmla="*/ 245 h 512"/>
              <a:gd name="T44" fmla="*/ 149 w 512"/>
              <a:gd name="T45" fmla="*/ 234 h 512"/>
              <a:gd name="T46" fmla="*/ 160 w 512"/>
              <a:gd name="T47" fmla="*/ 224 h 512"/>
              <a:gd name="T48" fmla="*/ 298 w 512"/>
              <a:gd name="T49" fmla="*/ 224 h 512"/>
              <a:gd name="T50" fmla="*/ 309 w 512"/>
              <a:gd name="T51" fmla="*/ 234 h 512"/>
              <a:gd name="T52" fmla="*/ 170 w 512"/>
              <a:gd name="T53" fmla="*/ 394 h 512"/>
              <a:gd name="T54" fmla="*/ 149 w 512"/>
              <a:gd name="T55" fmla="*/ 373 h 512"/>
              <a:gd name="T56" fmla="*/ 170 w 512"/>
              <a:gd name="T57" fmla="*/ 352 h 512"/>
              <a:gd name="T58" fmla="*/ 192 w 512"/>
              <a:gd name="T59" fmla="*/ 373 h 512"/>
              <a:gd name="T60" fmla="*/ 170 w 512"/>
              <a:gd name="T61" fmla="*/ 394 h 512"/>
              <a:gd name="T62" fmla="*/ 309 w 512"/>
              <a:gd name="T63" fmla="*/ 394 h 512"/>
              <a:gd name="T64" fmla="*/ 288 w 512"/>
              <a:gd name="T65" fmla="*/ 373 h 512"/>
              <a:gd name="T66" fmla="*/ 309 w 512"/>
              <a:gd name="T67" fmla="*/ 352 h 512"/>
              <a:gd name="T68" fmla="*/ 330 w 512"/>
              <a:gd name="T69" fmla="*/ 373 h 512"/>
              <a:gd name="T70" fmla="*/ 309 w 512"/>
              <a:gd name="T71" fmla="*/ 394 h 512"/>
              <a:gd name="T72" fmla="*/ 408 w 512"/>
              <a:gd name="T73" fmla="*/ 159 h 512"/>
              <a:gd name="T74" fmla="*/ 371 w 512"/>
              <a:gd name="T75" fmla="*/ 168 h 512"/>
              <a:gd name="T76" fmla="*/ 341 w 512"/>
              <a:gd name="T77" fmla="*/ 322 h 512"/>
              <a:gd name="T78" fmla="*/ 330 w 512"/>
              <a:gd name="T79" fmla="*/ 330 h 512"/>
              <a:gd name="T80" fmla="*/ 330 w 512"/>
              <a:gd name="T81" fmla="*/ 330 h 512"/>
              <a:gd name="T82" fmla="*/ 330 w 512"/>
              <a:gd name="T83" fmla="*/ 330 h 512"/>
              <a:gd name="T84" fmla="*/ 149 w 512"/>
              <a:gd name="T85" fmla="*/ 330 h 512"/>
              <a:gd name="T86" fmla="*/ 138 w 512"/>
              <a:gd name="T87" fmla="*/ 320 h 512"/>
              <a:gd name="T88" fmla="*/ 149 w 512"/>
              <a:gd name="T89" fmla="*/ 309 h 512"/>
              <a:gd name="T90" fmla="*/ 322 w 512"/>
              <a:gd name="T91" fmla="*/ 309 h 512"/>
              <a:gd name="T92" fmla="*/ 352 w 512"/>
              <a:gd name="T93" fmla="*/ 158 h 512"/>
              <a:gd name="T94" fmla="*/ 360 w 512"/>
              <a:gd name="T95" fmla="*/ 149 h 512"/>
              <a:gd name="T96" fmla="*/ 402 w 512"/>
              <a:gd name="T97" fmla="*/ 139 h 512"/>
              <a:gd name="T98" fmla="*/ 415 w 512"/>
              <a:gd name="T99" fmla="*/ 146 h 512"/>
              <a:gd name="T100" fmla="*/ 408 w 512"/>
              <a:gd name="T101" fmla="*/ 15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280"/>
                </a:moveTo>
                <a:cubicBezTo>
                  <a:pt x="96" y="194"/>
                  <a:pt x="96" y="194"/>
                  <a:pt x="96" y="194"/>
                </a:cubicBezTo>
                <a:cubicBezTo>
                  <a:pt x="95" y="191"/>
                  <a:pt x="96" y="188"/>
                  <a:pt x="98" y="185"/>
                </a:cubicBezTo>
                <a:cubicBezTo>
                  <a:pt x="100" y="183"/>
                  <a:pt x="103" y="181"/>
                  <a:pt x="106" y="181"/>
                </a:cubicBezTo>
                <a:cubicBezTo>
                  <a:pt x="309" y="181"/>
                  <a:pt x="309" y="181"/>
                  <a:pt x="309" y="181"/>
                </a:cubicBezTo>
                <a:cubicBezTo>
                  <a:pt x="315" y="181"/>
                  <a:pt x="320" y="186"/>
                  <a:pt x="320" y="192"/>
                </a:cubicBezTo>
                <a:cubicBezTo>
                  <a:pt x="320" y="198"/>
                  <a:pt x="315" y="202"/>
                  <a:pt x="309" y="202"/>
                </a:cubicBezTo>
                <a:cubicBezTo>
                  <a:pt x="120" y="202"/>
                  <a:pt x="120" y="202"/>
                  <a:pt x="120" y="202"/>
                </a:cubicBezTo>
                <a:cubicBezTo>
                  <a:pt x="136" y="266"/>
                  <a:pt x="136" y="266"/>
                  <a:pt x="136" y="266"/>
                </a:cubicBezTo>
                <a:cubicBezTo>
                  <a:pt x="288" y="266"/>
                  <a:pt x="288" y="266"/>
                  <a:pt x="288" y="266"/>
                </a:cubicBezTo>
                <a:cubicBezTo>
                  <a:pt x="294" y="266"/>
                  <a:pt x="298" y="271"/>
                  <a:pt x="298" y="277"/>
                </a:cubicBezTo>
                <a:cubicBezTo>
                  <a:pt x="298" y="283"/>
                  <a:pt x="294" y="288"/>
                  <a:pt x="288" y="288"/>
                </a:cubicBezTo>
                <a:cubicBezTo>
                  <a:pt x="128" y="288"/>
                  <a:pt x="128" y="288"/>
                  <a:pt x="128" y="288"/>
                </a:cubicBezTo>
                <a:cubicBezTo>
                  <a:pt x="123" y="288"/>
                  <a:pt x="119" y="284"/>
                  <a:pt x="117" y="280"/>
                </a:cubicBezTo>
                <a:close/>
                <a:moveTo>
                  <a:pt x="309" y="234"/>
                </a:moveTo>
                <a:cubicBezTo>
                  <a:pt x="309" y="240"/>
                  <a:pt x="304" y="245"/>
                  <a:pt x="298" y="245"/>
                </a:cubicBezTo>
                <a:cubicBezTo>
                  <a:pt x="160" y="245"/>
                  <a:pt x="160" y="245"/>
                  <a:pt x="160" y="245"/>
                </a:cubicBezTo>
                <a:cubicBezTo>
                  <a:pt x="154" y="245"/>
                  <a:pt x="149" y="240"/>
                  <a:pt x="149" y="234"/>
                </a:cubicBezTo>
                <a:cubicBezTo>
                  <a:pt x="149" y="228"/>
                  <a:pt x="154" y="224"/>
                  <a:pt x="160" y="224"/>
                </a:cubicBezTo>
                <a:cubicBezTo>
                  <a:pt x="298" y="224"/>
                  <a:pt x="298" y="224"/>
                  <a:pt x="298" y="224"/>
                </a:cubicBezTo>
                <a:cubicBezTo>
                  <a:pt x="304" y="224"/>
                  <a:pt x="309" y="228"/>
                  <a:pt x="309" y="234"/>
                </a:cubicBezTo>
                <a:close/>
                <a:moveTo>
                  <a:pt x="170" y="394"/>
                </a:moveTo>
                <a:cubicBezTo>
                  <a:pt x="159" y="394"/>
                  <a:pt x="149" y="385"/>
                  <a:pt x="149" y="373"/>
                </a:cubicBezTo>
                <a:cubicBezTo>
                  <a:pt x="149" y="361"/>
                  <a:pt x="159" y="352"/>
                  <a:pt x="170" y="352"/>
                </a:cubicBezTo>
                <a:cubicBezTo>
                  <a:pt x="182" y="352"/>
                  <a:pt x="192" y="361"/>
                  <a:pt x="192" y="373"/>
                </a:cubicBezTo>
                <a:cubicBezTo>
                  <a:pt x="192" y="385"/>
                  <a:pt x="182" y="394"/>
                  <a:pt x="170" y="394"/>
                </a:cubicBezTo>
                <a:close/>
                <a:moveTo>
                  <a:pt x="309" y="394"/>
                </a:moveTo>
                <a:cubicBezTo>
                  <a:pt x="297" y="394"/>
                  <a:pt x="288" y="385"/>
                  <a:pt x="288" y="373"/>
                </a:cubicBezTo>
                <a:cubicBezTo>
                  <a:pt x="288" y="361"/>
                  <a:pt x="297" y="352"/>
                  <a:pt x="309" y="352"/>
                </a:cubicBezTo>
                <a:cubicBezTo>
                  <a:pt x="321" y="352"/>
                  <a:pt x="330" y="361"/>
                  <a:pt x="330" y="373"/>
                </a:cubicBezTo>
                <a:cubicBezTo>
                  <a:pt x="330" y="385"/>
                  <a:pt x="321" y="394"/>
                  <a:pt x="309" y="394"/>
                </a:cubicBezTo>
                <a:close/>
                <a:moveTo>
                  <a:pt x="408" y="159"/>
                </a:moveTo>
                <a:cubicBezTo>
                  <a:pt x="371" y="168"/>
                  <a:pt x="371" y="168"/>
                  <a:pt x="371" y="168"/>
                </a:cubicBezTo>
                <a:cubicBezTo>
                  <a:pt x="341" y="322"/>
                  <a:pt x="341" y="322"/>
                  <a:pt x="341" y="322"/>
                </a:cubicBezTo>
                <a:cubicBezTo>
                  <a:pt x="340" y="327"/>
                  <a:pt x="335" y="330"/>
                  <a:pt x="330" y="330"/>
                </a:cubicBezTo>
                <a:cubicBezTo>
                  <a:pt x="330" y="330"/>
                  <a:pt x="330" y="330"/>
                  <a:pt x="330" y="330"/>
                </a:cubicBezTo>
                <a:cubicBezTo>
                  <a:pt x="330" y="330"/>
                  <a:pt x="330" y="330"/>
                  <a:pt x="330" y="330"/>
                </a:cubicBezTo>
                <a:cubicBezTo>
                  <a:pt x="149" y="330"/>
                  <a:pt x="149" y="330"/>
                  <a:pt x="149" y="330"/>
                </a:cubicBezTo>
                <a:cubicBezTo>
                  <a:pt x="143" y="330"/>
                  <a:pt x="138" y="326"/>
                  <a:pt x="138" y="320"/>
                </a:cubicBezTo>
                <a:cubicBezTo>
                  <a:pt x="138" y="314"/>
                  <a:pt x="143" y="309"/>
                  <a:pt x="149" y="309"/>
                </a:cubicBezTo>
                <a:cubicBezTo>
                  <a:pt x="322" y="309"/>
                  <a:pt x="322" y="309"/>
                  <a:pt x="322" y="309"/>
                </a:cubicBezTo>
                <a:cubicBezTo>
                  <a:pt x="352" y="158"/>
                  <a:pt x="352" y="158"/>
                  <a:pt x="352" y="158"/>
                </a:cubicBezTo>
                <a:cubicBezTo>
                  <a:pt x="353" y="154"/>
                  <a:pt x="356" y="150"/>
                  <a:pt x="360" y="149"/>
                </a:cubicBezTo>
                <a:cubicBezTo>
                  <a:pt x="402" y="139"/>
                  <a:pt x="402" y="139"/>
                  <a:pt x="402" y="139"/>
                </a:cubicBezTo>
                <a:cubicBezTo>
                  <a:pt x="408" y="137"/>
                  <a:pt x="414" y="141"/>
                  <a:pt x="415" y="146"/>
                </a:cubicBezTo>
                <a:cubicBezTo>
                  <a:pt x="417" y="152"/>
                  <a:pt x="413" y="158"/>
                  <a:pt x="408" y="1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Una de las áreas de mayor importancia en toda organización, que mantiene el relacionamiento con nuestros proveedores es la de compras, este módulo también esta disponible y ofrece grandes beneficios</a:t>
            </a: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Compras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14</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4" name="Group 3"/>
          <p:cNvGrpSpPr/>
          <p:nvPr/>
        </p:nvGrpSpPr>
        <p:grpSpPr>
          <a:xfrm>
            <a:off x="4978219" y="2314590"/>
            <a:ext cx="6182025" cy="3566911"/>
            <a:chOff x="2987787" y="1855961"/>
            <a:chExt cx="6902690" cy="3998852"/>
          </a:xfrm>
        </p:grpSpPr>
        <p:sp>
          <p:nvSpPr>
            <p:cNvPr id="64" name="Oval 155"/>
            <p:cNvSpPr/>
            <p:nvPr/>
          </p:nvSpPr>
          <p:spPr>
            <a:xfrm rot="2700000">
              <a:off x="5629978" y="1834069"/>
              <a:ext cx="1224136" cy="2290176"/>
            </a:xfrm>
            <a:custGeom>
              <a:avLst/>
              <a:gdLst/>
              <a:ahLst/>
              <a:cxnLst/>
              <a:rect l="l" t="t" r="r" b="b"/>
              <a:pathLst>
                <a:path w="1224136" h="2290176">
                  <a:moveTo>
                    <a:pt x="459315" y="63272"/>
                  </a:moveTo>
                  <a:cubicBezTo>
                    <a:pt x="498408" y="24179"/>
                    <a:pt x="552413" y="0"/>
                    <a:pt x="612067" y="0"/>
                  </a:cubicBezTo>
                  <a:cubicBezTo>
                    <a:pt x="731374" y="0"/>
                    <a:pt x="828091" y="96717"/>
                    <a:pt x="828091" y="216024"/>
                  </a:cubicBezTo>
                  <a:cubicBezTo>
                    <a:pt x="828091" y="299408"/>
                    <a:pt x="780848" y="371757"/>
                    <a:pt x="711216" y="406896"/>
                  </a:cubicBezTo>
                  <a:cubicBezTo>
                    <a:pt x="691916" y="450663"/>
                    <a:pt x="710516" y="496019"/>
                    <a:pt x="737802" y="533019"/>
                  </a:cubicBezTo>
                  <a:lnTo>
                    <a:pt x="1224136" y="533019"/>
                  </a:lnTo>
                  <a:lnTo>
                    <a:pt x="1224136" y="1019520"/>
                  </a:lnTo>
                  <a:cubicBezTo>
                    <a:pt x="1187224" y="1046736"/>
                    <a:pt x="1141992" y="1065189"/>
                    <a:pt x="1098339" y="1045939"/>
                  </a:cubicBezTo>
                  <a:cubicBezTo>
                    <a:pt x="1063200" y="976307"/>
                    <a:pt x="990851" y="929064"/>
                    <a:pt x="907467" y="929064"/>
                  </a:cubicBezTo>
                  <a:cubicBezTo>
                    <a:pt x="788160" y="929064"/>
                    <a:pt x="691443" y="1025781"/>
                    <a:pt x="691443" y="1145088"/>
                  </a:cubicBezTo>
                  <a:cubicBezTo>
                    <a:pt x="691443" y="1204742"/>
                    <a:pt x="715622" y="1258747"/>
                    <a:pt x="754715" y="1297840"/>
                  </a:cubicBezTo>
                  <a:cubicBezTo>
                    <a:pt x="793807" y="1336933"/>
                    <a:pt x="847813" y="1361112"/>
                    <a:pt x="907467" y="1361112"/>
                  </a:cubicBezTo>
                  <a:cubicBezTo>
                    <a:pt x="988927" y="1361112"/>
                    <a:pt x="1059856" y="1316024"/>
                    <a:pt x="1095778" y="1248955"/>
                  </a:cubicBezTo>
                  <a:cubicBezTo>
                    <a:pt x="1141514" y="1226580"/>
                    <a:pt x="1182162" y="1242465"/>
                    <a:pt x="1224136" y="1270694"/>
                  </a:cubicBezTo>
                  <a:lnTo>
                    <a:pt x="1224136" y="1757155"/>
                  </a:lnTo>
                  <a:lnTo>
                    <a:pt x="737829" y="1757155"/>
                  </a:lnTo>
                  <a:cubicBezTo>
                    <a:pt x="709519" y="1799263"/>
                    <a:pt x="693505"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8" y="1839512"/>
                    <a:pt x="513617" y="1794156"/>
                    <a:pt x="486331" y="1757155"/>
                  </a:cubicBezTo>
                  <a:lnTo>
                    <a:pt x="0" y="1757155"/>
                  </a:lnTo>
                  <a:lnTo>
                    <a:pt x="0" y="1267857"/>
                  </a:lnTo>
                  <a:cubicBezTo>
                    <a:pt x="35436" y="1241878"/>
                    <a:pt x="78596" y="1225841"/>
                    <a:pt x="120314" y="1244237"/>
                  </a:cubicBezTo>
                  <a:cubicBezTo>
                    <a:pt x="155453" y="1313869"/>
                    <a:pt x="227802" y="1361112"/>
                    <a:pt x="311186" y="1361112"/>
                  </a:cubicBezTo>
                  <a:cubicBezTo>
                    <a:pt x="430493" y="1361112"/>
                    <a:pt x="527210" y="1264395"/>
                    <a:pt x="527210" y="1145088"/>
                  </a:cubicBezTo>
                  <a:cubicBezTo>
                    <a:pt x="527210" y="1085434"/>
                    <a:pt x="503031" y="1031429"/>
                    <a:pt x="463938" y="992336"/>
                  </a:cubicBezTo>
                  <a:cubicBezTo>
                    <a:pt x="424846" y="953243"/>
                    <a:pt x="370840" y="929064"/>
                    <a:pt x="311186" y="929064"/>
                  </a:cubicBezTo>
                  <a:cubicBezTo>
                    <a:pt x="229726" y="929064"/>
                    <a:pt x="158797" y="974152"/>
                    <a:pt x="122875" y="1041221"/>
                  </a:cubicBezTo>
                  <a:cubicBezTo>
                    <a:pt x="78969" y="1062702"/>
                    <a:pt x="39751" y="1048921"/>
                    <a:pt x="0" y="1022105"/>
                  </a:cubicBezTo>
                  <a:lnTo>
                    <a:pt x="0" y="533019"/>
                  </a:lnTo>
                  <a:lnTo>
                    <a:pt x="486305" y="533019"/>
                  </a:lnTo>
                  <a:cubicBezTo>
                    <a:pt x="514616" y="490912"/>
                    <a:pt x="530628" y="450179"/>
                    <a:pt x="508200" y="404335"/>
                  </a:cubicBezTo>
                  <a:cubicBezTo>
                    <a:pt x="441131" y="368413"/>
                    <a:pt x="396043" y="297484"/>
                    <a:pt x="396043" y="216024"/>
                  </a:cubicBezTo>
                  <a:cubicBezTo>
                    <a:pt x="396043" y="156370"/>
                    <a:pt x="420222" y="102364"/>
                    <a:pt x="459315" y="63272"/>
                  </a:cubicBezTo>
                  <a:close/>
                </a:path>
              </a:pathLst>
            </a:custGeom>
            <a:solidFill>
              <a:srgbClr val="26890D"/>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53565A"/>
                </a:solidFill>
                <a:effectLst/>
                <a:uLnTx/>
                <a:uFillTx/>
                <a:latin typeface="Calibri"/>
                <a:ea typeface="+mn-ea"/>
                <a:cs typeface="+mn-cs"/>
              </a:endParaRPr>
            </a:p>
          </p:txBody>
        </p:sp>
        <p:sp>
          <p:nvSpPr>
            <p:cNvPr id="65" name="Oval 155"/>
            <p:cNvSpPr/>
            <p:nvPr/>
          </p:nvSpPr>
          <p:spPr>
            <a:xfrm rot="18900000">
              <a:off x="6495804" y="2699894"/>
              <a:ext cx="1224136" cy="2290176"/>
            </a:xfrm>
            <a:custGeom>
              <a:avLst/>
              <a:gdLst/>
              <a:ahLst/>
              <a:cxnLst/>
              <a:rect l="l" t="t" r="r" b="b"/>
              <a:pathLst>
                <a:path w="1224136" h="2290176">
                  <a:moveTo>
                    <a:pt x="764820" y="63272"/>
                  </a:moveTo>
                  <a:cubicBezTo>
                    <a:pt x="803913" y="102365"/>
                    <a:pt x="828092" y="156370"/>
                    <a:pt x="828092" y="216024"/>
                  </a:cubicBezTo>
                  <a:cubicBezTo>
                    <a:pt x="828092" y="299408"/>
                    <a:pt x="780849" y="371757"/>
                    <a:pt x="711217" y="406896"/>
                  </a:cubicBezTo>
                  <a:cubicBezTo>
                    <a:pt x="691917" y="450664"/>
                    <a:pt x="710518" y="496020"/>
                    <a:pt x="737803" y="533020"/>
                  </a:cubicBezTo>
                  <a:lnTo>
                    <a:pt x="1224136" y="533020"/>
                  </a:lnTo>
                  <a:lnTo>
                    <a:pt x="1224136" y="1022318"/>
                  </a:lnTo>
                  <a:cubicBezTo>
                    <a:pt x="1188700" y="1048297"/>
                    <a:pt x="1145539" y="1064335"/>
                    <a:pt x="1103821" y="1045938"/>
                  </a:cubicBezTo>
                  <a:cubicBezTo>
                    <a:pt x="1068682" y="976306"/>
                    <a:pt x="996333" y="929063"/>
                    <a:pt x="912949" y="929063"/>
                  </a:cubicBezTo>
                  <a:cubicBezTo>
                    <a:pt x="793642" y="929063"/>
                    <a:pt x="696925" y="1025780"/>
                    <a:pt x="696925" y="1145087"/>
                  </a:cubicBezTo>
                  <a:cubicBezTo>
                    <a:pt x="696925" y="1204741"/>
                    <a:pt x="721104" y="1258746"/>
                    <a:pt x="760197" y="1297839"/>
                  </a:cubicBezTo>
                  <a:cubicBezTo>
                    <a:pt x="799289" y="1336932"/>
                    <a:pt x="853295" y="1361111"/>
                    <a:pt x="912949" y="1361111"/>
                  </a:cubicBezTo>
                  <a:cubicBezTo>
                    <a:pt x="994409" y="1361111"/>
                    <a:pt x="1065338" y="1316024"/>
                    <a:pt x="1101260" y="1248954"/>
                  </a:cubicBezTo>
                  <a:cubicBezTo>
                    <a:pt x="1145167" y="1227474"/>
                    <a:pt x="1184385" y="1241254"/>
                    <a:pt x="1224136" y="1268071"/>
                  </a:cubicBezTo>
                  <a:lnTo>
                    <a:pt x="1224136" y="1757156"/>
                  </a:lnTo>
                  <a:lnTo>
                    <a:pt x="737830" y="1757156"/>
                  </a:lnTo>
                  <a:cubicBezTo>
                    <a:pt x="709520" y="1799264"/>
                    <a:pt x="693507" y="1839997"/>
                    <a:pt x="715935" y="1885841"/>
                  </a:cubicBezTo>
                  <a:cubicBezTo>
                    <a:pt x="783004" y="1921763"/>
                    <a:pt x="828092" y="1992692"/>
                    <a:pt x="828092" y="2074152"/>
                  </a:cubicBezTo>
                  <a:cubicBezTo>
                    <a:pt x="828092" y="2133806"/>
                    <a:pt x="803913" y="2187812"/>
                    <a:pt x="764820" y="2226904"/>
                  </a:cubicBezTo>
                  <a:cubicBezTo>
                    <a:pt x="725727" y="2265997"/>
                    <a:pt x="671722" y="2290176"/>
                    <a:pt x="612068" y="2290176"/>
                  </a:cubicBezTo>
                  <a:cubicBezTo>
                    <a:pt x="492761" y="2290176"/>
                    <a:pt x="396044" y="2193459"/>
                    <a:pt x="396044" y="2074152"/>
                  </a:cubicBezTo>
                  <a:cubicBezTo>
                    <a:pt x="396044" y="1990768"/>
                    <a:pt x="443287" y="1918419"/>
                    <a:pt x="512919" y="1883280"/>
                  </a:cubicBezTo>
                  <a:cubicBezTo>
                    <a:pt x="532219" y="1839512"/>
                    <a:pt x="513618" y="1794157"/>
                    <a:pt x="486333" y="1757156"/>
                  </a:cubicBezTo>
                  <a:lnTo>
                    <a:pt x="0" y="1757156"/>
                  </a:lnTo>
                  <a:lnTo>
                    <a:pt x="0" y="1271295"/>
                  </a:lnTo>
                  <a:cubicBezTo>
                    <a:pt x="37251" y="1243817"/>
                    <a:pt x="82955" y="1224793"/>
                    <a:pt x="127049" y="1244237"/>
                  </a:cubicBezTo>
                  <a:cubicBezTo>
                    <a:pt x="162188" y="1313869"/>
                    <a:pt x="234537" y="1361112"/>
                    <a:pt x="317921" y="1361112"/>
                  </a:cubicBezTo>
                  <a:cubicBezTo>
                    <a:pt x="437228" y="1361112"/>
                    <a:pt x="533945" y="1264395"/>
                    <a:pt x="533945" y="1145088"/>
                  </a:cubicBezTo>
                  <a:cubicBezTo>
                    <a:pt x="533945" y="1085434"/>
                    <a:pt x="509766" y="1031429"/>
                    <a:pt x="470673" y="992336"/>
                  </a:cubicBezTo>
                  <a:cubicBezTo>
                    <a:pt x="431581" y="953243"/>
                    <a:pt x="377575" y="929064"/>
                    <a:pt x="317921" y="929064"/>
                  </a:cubicBezTo>
                  <a:cubicBezTo>
                    <a:pt x="236461" y="929064"/>
                    <a:pt x="165532" y="974152"/>
                    <a:pt x="129610" y="1041221"/>
                  </a:cubicBezTo>
                  <a:cubicBezTo>
                    <a:pt x="83460" y="1063799"/>
                    <a:pt x="42490" y="1047421"/>
                    <a:pt x="0" y="1018884"/>
                  </a:cubicBezTo>
                  <a:lnTo>
                    <a:pt x="0" y="533020"/>
                  </a:lnTo>
                  <a:lnTo>
                    <a:pt x="486306" y="533020"/>
                  </a:lnTo>
                  <a:cubicBezTo>
                    <a:pt x="514616" y="490912"/>
                    <a:pt x="530629" y="450179"/>
                    <a:pt x="508201" y="404335"/>
                  </a:cubicBezTo>
                  <a:cubicBezTo>
                    <a:pt x="441132" y="368413"/>
                    <a:pt x="396044" y="297484"/>
                    <a:pt x="396044" y="216024"/>
                  </a:cubicBezTo>
                  <a:cubicBezTo>
                    <a:pt x="396044" y="156370"/>
                    <a:pt x="420223" y="102364"/>
                    <a:pt x="459316" y="63272"/>
                  </a:cubicBezTo>
                  <a:cubicBezTo>
                    <a:pt x="498409" y="24179"/>
                    <a:pt x="552414" y="0"/>
                    <a:pt x="612068" y="0"/>
                  </a:cubicBezTo>
                  <a:cubicBezTo>
                    <a:pt x="671722" y="0"/>
                    <a:pt x="725728" y="24180"/>
                    <a:pt x="764820" y="63272"/>
                  </a:cubicBezTo>
                  <a:close/>
                </a:path>
              </a:pathLst>
            </a:custGeom>
            <a:solidFill>
              <a:srgbClr val="046A38"/>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smtClean="0">
                <a:ln>
                  <a:noFill/>
                </a:ln>
                <a:solidFill>
                  <a:srgbClr val="53565A"/>
                </a:solidFill>
                <a:effectLst/>
                <a:uLnTx/>
                <a:uFillTx/>
                <a:latin typeface="Calibri"/>
                <a:ea typeface="+mn-ea"/>
                <a:cs typeface="+mn-cs"/>
              </a:endParaRPr>
            </a:p>
          </p:txBody>
        </p:sp>
        <p:sp>
          <p:nvSpPr>
            <p:cNvPr id="66" name="Oval 155"/>
            <p:cNvSpPr/>
            <p:nvPr/>
          </p:nvSpPr>
          <p:spPr>
            <a:xfrm rot="18900000">
              <a:off x="4764129" y="2699920"/>
              <a:ext cx="1224136" cy="2290177"/>
            </a:xfrm>
            <a:custGeom>
              <a:avLst/>
              <a:gdLst/>
              <a:ahLst/>
              <a:cxnLst/>
              <a:rect l="l" t="t" r="r" b="b"/>
              <a:pathLst>
                <a:path w="1224136" h="2290177">
                  <a:moveTo>
                    <a:pt x="764821" y="63272"/>
                  </a:moveTo>
                  <a:cubicBezTo>
                    <a:pt x="803914" y="102365"/>
                    <a:pt x="828093" y="156370"/>
                    <a:pt x="828093" y="216024"/>
                  </a:cubicBezTo>
                  <a:cubicBezTo>
                    <a:pt x="828093" y="299408"/>
                    <a:pt x="780850" y="371757"/>
                    <a:pt x="711218" y="406896"/>
                  </a:cubicBezTo>
                  <a:cubicBezTo>
                    <a:pt x="691918" y="450664"/>
                    <a:pt x="710519" y="496020"/>
                    <a:pt x="737804" y="533020"/>
                  </a:cubicBezTo>
                  <a:lnTo>
                    <a:pt x="1224136" y="533020"/>
                  </a:lnTo>
                  <a:lnTo>
                    <a:pt x="1224136" y="1019537"/>
                  </a:lnTo>
                  <a:cubicBezTo>
                    <a:pt x="1187233" y="1046745"/>
                    <a:pt x="1142014" y="1065183"/>
                    <a:pt x="1098373" y="1045938"/>
                  </a:cubicBezTo>
                  <a:cubicBezTo>
                    <a:pt x="1063233" y="976306"/>
                    <a:pt x="990884" y="929063"/>
                    <a:pt x="907500" y="929063"/>
                  </a:cubicBezTo>
                  <a:cubicBezTo>
                    <a:pt x="788193" y="929063"/>
                    <a:pt x="691476" y="1025780"/>
                    <a:pt x="691476" y="1145087"/>
                  </a:cubicBezTo>
                  <a:cubicBezTo>
                    <a:pt x="691476" y="1204741"/>
                    <a:pt x="715655" y="1258747"/>
                    <a:pt x="754748" y="1297839"/>
                  </a:cubicBezTo>
                  <a:cubicBezTo>
                    <a:pt x="793841" y="1336932"/>
                    <a:pt x="847846" y="1361111"/>
                    <a:pt x="907500" y="1361111"/>
                  </a:cubicBezTo>
                  <a:cubicBezTo>
                    <a:pt x="988961" y="1361111"/>
                    <a:pt x="1059890" y="1316024"/>
                    <a:pt x="1095811" y="1248954"/>
                  </a:cubicBezTo>
                  <a:cubicBezTo>
                    <a:pt x="1141537" y="1226584"/>
                    <a:pt x="1182177" y="1242456"/>
                    <a:pt x="1224136" y="1270677"/>
                  </a:cubicBezTo>
                  <a:lnTo>
                    <a:pt x="1224136" y="1757156"/>
                  </a:lnTo>
                  <a:lnTo>
                    <a:pt x="737831" y="1757156"/>
                  </a:lnTo>
                  <a:cubicBezTo>
                    <a:pt x="709521" y="1799265"/>
                    <a:pt x="693508" y="1839998"/>
                    <a:pt x="715937" y="1885842"/>
                  </a:cubicBezTo>
                  <a:cubicBezTo>
                    <a:pt x="783005" y="1921764"/>
                    <a:pt x="828094" y="1992693"/>
                    <a:pt x="828094" y="2074153"/>
                  </a:cubicBezTo>
                  <a:cubicBezTo>
                    <a:pt x="828093" y="2133807"/>
                    <a:pt x="803915" y="2187813"/>
                    <a:pt x="764821" y="2226905"/>
                  </a:cubicBezTo>
                  <a:cubicBezTo>
                    <a:pt x="725728" y="2265998"/>
                    <a:pt x="671723" y="2290177"/>
                    <a:pt x="612070" y="2290177"/>
                  </a:cubicBezTo>
                  <a:cubicBezTo>
                    <a:pt x="492762" y="2290177"/>
                    <a:pt x="396045" y="2193460"/>
                    <a:pt x="396045" y="2074153"/>
                  </a:cubicBezTo>
                  <a:cubicBezTo>
                    <a:pt x="396045" y="1990769"/>
                    <a:pt x="443288" y="1918420"/>
                    <a:pt x="512921" y="1883281"/>
                  </a:cubicBezTo>
                  <a:cubicBezTo>
                    <a:pt x="532220" y="1839513"/>
                    <a:pt x="513619" y="1794157"/>
                    <a:pt x="486333" y="1757155"/>
                  </a:cubicBezTo>
                  <a:lnTo>
                    <a:pt x="1" y="1757156"/>
                  </a:lnTo>
                  <a:lnTo>
                    <a:pt x="1" y="1271298"/>
                  </a:lnTo>
                  <a:cubicBezTo>
                    <a:pt x="37251" y="1243817"/>
                    <a:pt x="82956" y="1224794"/>
                    <a:pt x="127049" y="1244238"/>
                  </a:cubicBezTo>
                  <a:cubicBezTo>
                    <a:pt x="162189" y="1313869"/>
                    <a:pt x="234538" y="1361113"/>
                    <a:pt x="317921" y="1361113"/>
                  </a:cubicBezTo>
                  <a:cubicBezTo>
                    <a:pt x="437228" y="1361113"/>
                    <a:pt x="533945" y="1264396"/>
                    <a:pt x="533945" y="1145089"/>
                  </a:cubicBezTo>
                  <a:cubicBezTo>
                    <a:pt x="533945" y="1085435"/>
                    <a:pt x="509766" y="1031429"/>
                    <a:pt x="470673" y="992337"/>
                  </a:cubicBezTo>
                  <a:cubicBezTo>
                    <a:pt x="431581" y="953244"/>
                    <a:pt x="377575" y="929065"/>
                    <a:pt x="317921" y="929065"/>
                  </a:cubicBezTo>
                  <a:cubicBezTo>
                    <a:pt x="236461" y="929065"/>
                    <a:pt x="165532" y="974153"/>
                    <a:pt x="129610" y="1041222"/>
                  </a:cubicBezTo>
                  <a:cubicBezTo>
                    <a:pt x="83461" y="1063799"/>
                    <a:pt x="42491" y="1047422"/>
                    <a:pt x="0" y="1018884"/>
                  </a:cubicBezTo>
                  <a:lnTo>
                    <a:pt x="0" y="533020"/>
                  </a:lnTo>
                  <a:lnTo>
                    <a:pt x="486307" y="533020"/>
                  </a:lnTo>
                  <a:cubicBezTo>
                    <a:pt x="514617" y="490912"/>
                    <a:pt x="530630" y="450179"/>
                    <a:pt x="508202" y="404335"/>
                  </a:cubicBezTo>
                  <a:cubicBezTo>
                    <a:pt x="441133" y="368413"/>
                    <a:pt x="396045" y="297484"/>
                    <a:pt x="396045" y="216024"/>
                  </a:cubicBezTo>
                  <a:cubicBezTo>
                    <a:pt x="396045" y="156370"/>
                    <a:pt x="420224" y="102364"/>
                    <a:pt x="459317" y="63272"/>
                  </a:cubicBezTo>
                  <a:cubicBezTo>
                    <a:pt x="498410" y="24179"/>
                    <a:pt x="552415" y="0"/>
                    <a:pt x="612069" y="0"/>
                  </a:cubicBezTo>
                  <a:cubicBezTo>
                    <a:pt x="671723" y="0"/>
                    <a:pt x="725728" y="24179"/>
                    <a:pt x="764821" y="63272"/>
                  </a:cubicBezTo>
                  <a:close/>
                </a:path>
              </a:pathLst>
            </a:custGeom>
            <a:solidFill>
              <a:srgbClr val="43B02A"/>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smtClean="0">
                <a:ln>
                  <a:noFill/>
                </a:ln>
                <a:solidFill>
                  <a:srgbClr val="53565A"/>
                </a:solidFill>
                <a:effectLst/>
                <a:uLnTx/>
                <a:uFillTx/>
                <a:latin typeface="Calibri"/>
                <a:ea typeface="+mn-ea"/>
                <a:cs typeface="+mn-cs"/>
              </a:endParaRPr>
            </a:p>
          </p:txBody>
        </p:sp>
        <p:sp>
          <p:nvSpPr>
            <p:cNvPr id="67" name="Rectangle 140"/>
            <p:cNvSpPr/>
            <p:nvPr/>
          </p:nvSpPr>
          <p:spPr>
            <a:xfrm rot="2700000">
              <a:off x="5629954" y="3565744"/>
              <a:ext cx="1224136" cy="2290176"/>
            </a:xfrm>
            <a:custGeom>
              <a:avLst/>
              <a:gdLst/>
              <a:ahLst/>
              <a:cxnLst/>
              <a:rect l="l" t="t" r="r" b="b"/>
              <a:pathLst>
                <a:path w="1224136" h="2290176">
                  <a:moveTo>
                    <a:pt x="459315" y="63272"/>
                  </a:moveTo>
                  <a:cubicBezTo>
                    <a:pt x="498408" y="24178"/>
                    <a:pt x="552413" y="-1"/>
                    <a:pt x="612067" y="0"/>
                  </a:cubicBezTo>
                  <a:cubicBezTo>
                    <a:pt x="731374" y="-1"/>
                    <a:pt x="828091" y="96717"/>
                    <a:pt x="828091" y="216024"/>
                  </a:cubicBezTo>
                  <a:cubicBezTo>
                    <a:pt x="828091" y="299408"/>
                    <a:pt x="780848" y="371756"/>
                    <a:pt x="711216" y="406896"/>
                  </a:cubicBezTo>
                  <a:cubicBezTo>
                    <a:pt x="691916" y="450663"/>
                    <a:pt x="710517" y="496019"/>
                    <a:pt x="737802" y="533019"/>
                  </a:cubicBezTo>
                  <a:lnTo>
                    <a:pt x="1224136" y="533019"/>
                  </a:lnTo>
                  <a:lnTo>
                    <a:pt x="1224136" y="1022319"/>
                  </a:lnTo>
                  <a:cubicBezTo>
                    <a:pt x="1188699" y="1048297"/>
                    <a:pt x="1145539" y="1064335"/>
                    <a:pt x="1103821" y="1045939"/>
                  </a:cubicBezTo>
                  <a:cubicBezTo>
                    <a:pt x="1068681" y="976307"/>
                    <a:pt x="996332" y="929064"/>
                    <a:pt x="912948" y="929064"/>
                  </a:cubicBezTo>
                  <a:cubicBezTo>
                    <a:pt x="793641" y="929064"/>
                    <a:pt x="696924" y="1025781"/>
                    <a:pt x="696924" y="1145088"/>
                  </a:cubicBezTo>
                  <a:cubicBezTo>
                    <a:pt x="696924" y="1204742"/>
                    <a:pt x="721103" y="1258747"/>
                    <a:pt x="760196" y="1297840"/>
                  </a:cubicBezTo>
                  <a:cubicBezTo>
                    <a:pt x="799288" y="1336933"/>
                    <a:pt x="853295" y="1361112"/>
                    <a:pt x="912948" y="1361112"/>
                  </a:cubicBezTo>
                  <a:cubicBezTo>
                    <a:pt x="994408" y="1361112"/>
                    <a:pt x="1065338" y="1316024"/>
                    <a:pt x="1101259" y="1248955"/>
                  </a:cubicBezTo>
                  <a:cubicBezTo>
                    <a:pt x="1145166" y="1227475"/>
                    <a:pt x="1184384" y="1241255"/>
                    <a:pt x="1224136" y="1268072"/>
                  </a:cubicBezTo>
                  <a:lnTo>
                    <a:pt x="1224136" y="1757155"/>
                  </a:lnTo>
                  <a:lnTo>
                    <a:pt x="737830" y="1757155"/>
                  </a:lnTo>
                  <a:cubicBezTo>
                    <a:pt x="709519" y="1799263"/>
                    <a:pt x="693506"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9" y="1839511"/>
                    <a:pt x="513617" y="1794156"/>
                    <a:pt x="486332" y="1757155"/>
                  </a:cubicBezTo>
                  <a:lnTo>
                    <a:pt x="0" y="1757155"/>
                  </a:lnTo>
                  <a:lnTo>
                    <a:pt x="0" y="1270658"/>
                  </a:lnTo>
                  <a:cubicBezTo>
                    <a:pt x="36913" y="1243440"/>
                    <a:pt x="82146" y="1224987"/>
                    <a:pt x="125800" y="1244235"/>
                  </a:cubicBezTo>
                  <a:cubicBezTo>
                    <a:pt x="160938" y="1313868"/>
                    <a:pt x="233287" y="1361111"/>
                    <a:pt x="316671" y="1361111"/>
                  </a:cubicBezTo>
                  <a:cubicBezTo>
                    <a:pt x="435979" y="1361111"/>
                    <a:pt x="532696" y="1264394"/>
                    <a:pt x="532695" y="1145087"/>
                  </a:cubicBezTo>
                  <a:cubicBezTo>
                    <a:pt x="532696" y="1085433"/>
                    <a:pt x="508516" y="1031428"/>
                    <a:pt x="469423" y="992335"/>
                  </a:cubicBezTo>
                  <a:cubicBezTo>
                    <a:pt x="430331" y="953241"/>
                    <a:pt x="376325" y="929063"/>
                    <a:pt x="316671" y="929063"/>
                  </a:cubicBezTo>
                  <a:cubicBezTo>
                    <a:pt x="235212" y="929062"/>
                    <a:pt x="164282" y="974151"/>
                    <a:pt x="128360" y="1041219"/>
                  </a:cubicBezTo>
                  <a:cubicBezTo>
                    <a:pt x="82624" y="1063596"/>
                    <a:pt x="41974" y="1047710"/>
                    <a:pt x="0" y="1019480"/>
                  </a:cubicBezTo>
                  <a:lnTo>
                    <a:pt x="0" y="533019"/>
                  </a:lnTo>
                  <a:lnTo>
                    <a:pt x="486306" y="533019"/>
                  </a:lnTo>
                  <a:cubicBezTo>
                    <a:pt x="514616" y="490911"/>
                    <a:pt x="530629" y="450179"/>
                    <a:pt x="508200" y="404335"/>
                  </a:cubicBezTo>
                  <a:cubicBezTo>
                    <a:pt x="441131" y="368413"/>
                    <a:pt x="396043" y="297484"/>
                    <a:pt x="396043" y="216024"/>
                  </a:cubicBezTo>
                  <a:cubicBezTo>
                    <a:pt x="396043" y="156370"/>
                    <a:pt x="420223" y="102364"/>
                    <a:pt x="459315" y="63272"/>
                  </a:cubicBezTo>
                  <a:close/>
                </a:path>
              </a:pathLst>
            </a:custGeom>
            <a:solidFill>
              <a:srgbClr val="0D8390"/>
            </a:solidFill>
            <a:ln w="12700" cap="flat" cmpd="sng" algn="ctr">
              <a:noFill/>
              <a:prstDash val="solid"/>
            </a:ln>
            <a:effectLst/>
          </p:spPr>
          <p:txBody>
            <a:bodyPr lIns="91440" tIns="91440" rIns="91440" bIns="9144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smtClean="0">
                <a:ln>
                  <a:noFill/>
                </a:ln>
                <a:solidFill>
                  <a:srgbClr val="53565A"/>
                </a:solidFill>
                <a:effectLst/>
                <a:uLnTx/>
                <a:uFillTx/>
                <a:latin typeface="Calibri"/>
                <a:ea typeface="+mn-ea"/>
                <a:cs typeface="+mn-cs"/>
              </a:endParaRPr>
            </a:p>
          </p:txBody>
        </p:sp>
        <p:sp>
          <p:nvSpPr>
            <p:cNvPr id="68" name="Rectangle 67"/>
            <p:cNvSpPr/>
            <p:nvPr/>
          </p:nvSpPr>
          <p:spPr>
            <a:xfrm>
              <a:off x="7589509" y="1922027"/>
              <a:ext cx="1606465" cy="655942"/>
            </a:xfrm>
            <a:prstGeom prst="rect">
              <a:avLst/>
            </a:prstGeom>
          </p:spPr>
          <p:txBody>
            <a:bodyPr wrap="square" lIns="0" tIns="0" rIns="0" bIns="0">
              <a:spAutoFit/>
            </a:bodyPr>
            <a:lstStyle/>
            <a:p>
              <a:r>
                <a:rPr lang="en-US" sz="1600" b="1" dirty="0" err="1" smtClean="0">
                  <a:solidFill>
                    <a:srgbClr val="26890D"/>
                  </a:solidFill>
                  <a:latin typeface="Calibri"/>
                </a:rPr>
                <a:t>Factura</a:t>
              </a:r>
              <a:r>
                <a:rPr lang="en-US" sz="1600" b="1" dirty="0" smtClean="0">
                  <a:solidFill>
                    <a:srgbClr val="26890D"/>
                  </a:solidFill>
                  <a:latin typeface="Calibri"/>
                </a:rPr>
                <a:t> de </a:t>
              </a:r>
              <a:r>
                <a:rPr lang="en-US" sz="1600" b="1" dirty="0" err="1" smtClean="0">
                  <a:solidFill>
                    <a:srgbClr val="26890D"/>
                  </a:solidFill>
                  <a:latin typeface="Calibri"/>
                </a:rPr>
                <a:t>proveedores</a:t>
              </a:r>
              <a:endParaRPr lang="en-US" sz="1600" dirty="0">
                <a:solidFill>
                  <a:prstClr val="black"/>
                </a:solidFill>
                <a:latin typeface="Calibri"/>
              </a:endParaRPr>
            </a:p>
          </p:txBody>
        </p:sp>
        <p:sp>
          <p:nvSpPr>
            <p:cNvPr id="69" name="Rectangle 68"/>
            <p:cNvSpPr/>
            <p:nvPr/>
          </p:nvSpPr>
          <p:spPr>
            <a:xfrm>
              <a:off x="8001918" y="4681238"/>
              <a:ext cx="1888559" cy="655943"/>
            </a:xfrm>
            <a:prstGeom prst="rect">
              <a:avLst/>
            </a:prstGeom>
          </p:spPr>
          <p:txBody>
            <a:bodyPr wrap="square" lIns="0" tIns="0" rIns="0" bIns="0">
              <a:spAutoFit/>
            </a:bodyPr>
            <a:lstStyle/>
            <a:p>
              <a:r>
                <a:rPr lang="en-US" sz="1600" b="1" dirty="0" smtClean="0">
                  <a:solidFill>
                    <a:srgbClr val="046A38"/>
                  </a:solidFill>
                  <a:latin typeface="Calibri"/>
                </a:rPr>
                <a:t>Nota de </a:t>
              </a:r>
              <a:r>
                <a:rPr lang="en-US" sz="1600" b="1" dirty="0" err="1" smtClean="0">
                  <a:solidFill>
                    <a:srgbClr val="046A38"/>
                  </a:solidFill>
                  <a:latin typeface="Calibri"/>
                </a:rPr>
                <a:t>crédito</a:t>
              </a:r>
              <a:r>
                <a:rPr lang="en-US" sz="1600" b="1" dirty="0" smtClean="0">
                  <a:solidFill>
                    <a:srgbClr val="046A38"/>
                  </a:solidFill>
                  <a:latin typeface="Calibri"/>
                </a:rPr>
                <a:t> de </a:t>
              </a:r>
              <a:r>
                <a:rPr lang="en-US" sz="1600" b="1" dirty="0" err="1" smtClean="0">
                  <a:solidFill>
                    <a:srgbClr val="046A38"/>
                  </a:solidFill>
                  <a:latin typeface="Calibri"/>
                </a:rPr>
                <a:t>proveedores</a:t>
              </a:r>
              <a:endParaRPr lang="en-US" sz="1600" dirty="0">
                <a:solidFill>
                  <a:prstClr val="black"/>
                </a:solidFill>
                <a:latin typeface="Calibri"/>
              </a:endParaRPr>
            </a:p>
          </p:txBody>
        </p:sp>
        <p:sp>
          <p:nvSpPr>
            <p:cNvPr id="70" name="Rectangle 69"/>
            <p:cNvSpPr/>
            <p:nvPr/>
          </p:nvSpPr>
          <p:spPr>
            <a:xfrm>
              <a:off x="2987787" y="2086908"/>
              <a:ext cx="1606465" cy="655942"/>
            </a:xfrm>
            <a:prstGeom prst="rect">
              <a:avLst/>
            </a:prstGeom>
          </p:spPr>
          <p:txBody>
            <a:bodyPr wrap="square" lIns="0" tIns="0" rIns="0" bIns="0">
              <a:spAutoFit/>
            </a:bodyPr>
            <a:lstStyle/>
            <a:p>
              <a:pPr algn="r"/>
              <a:r>
                <a:rPr lang="en-US" sz="1600" b="1" dirty="0" smtClean="0">
                  <a:solidFill>
                    <a:srgbClr val="43B02A"/>
                  </a:solidFill>
                  <a:latin typeface="Calibri"/>
                </a:rPr>
                <a:t>Entrada de </a:t>
              </a:r>
              <a:r>
                <a:rPr lang="en-US" sz="1600" b="1" dirty="0" err="1" smtClean="0">
                  <a:solidFill>
                    <a:srgbClr val="43B02A"/>
                  </a:solidFill>
                  <a:latin typeface="Calibri"/>
                </a:rPr>
                <a:t>Mercancía</a:t>
              </a:r>
              <a:endParaRPr lang="en-US" sz="1600" dirty="0">
                <a:solidFill>
                  <a:prstClr val="black"/>
                </a:solidFill>
                <a:latin typeface="Calibri"/>
              </a:endParaRPr>
            </a:p>
          </p:txBody>
        </p:sp>
        <p:sp>
          <p:nvSpPr>
            <p:cNvPr id="71" name="Rectangle 70"/>
            <p:cNvSpPr/>
            <p:nvPr/>
          </p:nvSpPr>
          <p:spPr>
            <a:xfrm>
              <a:off x="3451970" y="4870899"/>
              <a:ext cx="1606464" cy="983914"/>
            </a:xfrm>
            <a:prstGeom prst="rect">
              <a:avLst/>
            </a:prstGeom>
          </p:spPr>
          <p:txBody>
            <a:bodyPr wrap="square" lIns="0" tIns="0" rIns="0" bIns="0">
              <a:spAutoFit/>
            </a:bodyPr>
            <a:lstStyle/>
            <a:p>
              <a:r>
                <a:rPr lang="en-US" sz="1600" b="1" dirty="0" smtClean="0">
                  <a:solidFill>
                    <a:srgbClr val="0D8390"/>
                  </a:solidFill>
                  <a:latin typeface="Calibri"/>
                </a:rPr>
                <a:t>Nota de </a:t>
              </a:r>
              <a:r>
                <a:rPr lang="en-US" sz="1600" b="1" dirty="0" err="1" smtClean="0">
                  <a:solidFill>
                    <a:srgbClr val="0D8390"/>
                  </a:solidFill>
                  <a:latin typeface="Calibri"/>
                </a:rPr>
                <a:t>débito</a:t>
              </a:r>
              <a:r>
                <a:rPr lang="en-US" sz="1600" b="1" dirty="0" smtClean="0">
                  <a:solidFill>
                    <a:srgbClr val="0D8390"/>
                  </a:solidFill>
                  <a:latin typeface="Calibri"/>
                </a:rPr>
                <a:t> de </a:t>
              </a:r>
              <a:r>
                <a:rPr lang="en-US" sz="1600" b="1" dirty="0" err="1" smtClean="0">
                  <a:solidFill>
                    <a:srgbClr val="0D8390"/>
                  </a:solidFill>
                  <a:latin typeface="Calibri"/>
                </a:rPr>
                <a:t>proveedores</a:t>
              </a:r>
              <a:endParaRPr lang="en-US" sz="1600" dirty="0">
                <a:solidFill>
                  <a:prstClr val="black"/>
                </a:solidFill>
                <a:latin typeface="Calibri"/>
              </a:endParaRPr>
            </a:p>
          </p:txBody>
        </p:sp>
        <p:sp>
          <p:nvSpPr>
            <p:cNvPr id="72" name="Freeform 71"/>
            <p:cNvSpPr/>
            <p:nvPr/>
          </p:nvSpPr>
          <p:spPr bwMode="gray">
            <a:xfrm flipH="1">
              <a:off x="6438900" y="1855961"/>
              <a:ext cx="2133600" cy="464893"/>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a:solidFill>
                  <a:srgbClr val="007CB0"/>
                </a:solidFill>
                <a:latin typeface="Calibri"/>
              </a:endParaRPr>
            </a:p>
          </p:txBody>
        </p:sp>
        <p:sp>
          <p:nvSpPr>
            <p:cNvPr id="73" name="Freeform 72"/>
            <p:cNvSpPr/>
            <p:nvPr/>
          </p:nvSpPr>
          <p:spPr bwMode="gray">
            <a:xfrm>
              <a:off x="3597245" y="2670416"/>
              <a:ext cx="1575303" cy="519734"/>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a:solidFill>
                  <a:srgbClr val="007CB0"/>
                </a:solidFill>
                <a:latin typeface="Calibri"/>
              </a:endParaRPr>
            </a:p>
          </p:txBody>
        </p:sp>
        <p:sp>
          <p:nvSpPr>
            <p:cNvPr id="74" name="Freeform 73"/>
            <p:cNvSpPr/>
            <p:nvPr/>
          </p:nvSpPr>
          <p:spPr bwMode="gray">
            <a:xfrm rot="10800000">
              <a:off x="7324724" y="4485891"/>
              <a:ext cx="1247775" cy="867155"/>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a:solidFill>
                  <a:srgbClr val="007CB0"/>
                </a:solidFill>
                <a:latin typeface="Calibri"/>
              </a:endParaRPr>
            </a:p>
          </p:txBody>
        </p:sp>
        <p:sp>
          <p:nvSpPr>
            <p:cNvPr id="75" name="Freeform 74"/>
            <p:cNvSpPr/>
            <p:nvPr/>
          </p:nvSpPr>
          <p:spPr bwMode="gray">
            <a:xfrm rot="16200000">
              <a:off x="4224495" y="3965128"/>
              <a:ext cx="418353" cy="2110935"/>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BBBCBC"/>
              </a:solidFill>
              <a:miter lim="800000"/>
              <a:headEnd/>
              <a:tailEnd/>
            </a:ln>
          </p:spPr>
          <p:txBody>
            <a:bodyPr rtlCol="0" anchor="ctr"/>
            <a:lstStyle/>
            <a:p>
              <a:pPr algn="ctr"/>
              <a:endParaRPr lang="en-US" sz="1600">
                <a:solidFill>
                  <a:srgbClr val="007CB0"/>
                </a:solidFill>
                <a:latin typeface="Calibri"/>
              </a:endParaRPr>
            </a:p>
          </p:txBody>
        </p:sp>
      </p:grpSp>
      <p:cxnSp>
        <p:nvCxnSpPr>
          <p:cNvPr id="9" name="Straight Connector 8"/>
          <p:cNvCxnSpPr/>
          <p:nvPr/>
        </p:nvCxnSpPr>
        <p:spPr>
          <a:xfrm flipV="1">
            <a:off x="4379812" y="2344742"/>
            <a:ext cx="952227" cy="330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79812" y="5508751"/>
            <a:ext cx="828358" cy="260903"/>
          </a:xfrm>
          <a:prstGeom prst="line">
            <a:avLst/>
          </a:prstGeom>
        </p:spPr>
        <p:style>
          <a:lnRef idx="1">
            <a:schemeClr val="accent1"/>
          </a:lnRef>
          <a:fillRef idx="0">
            <a:schemeClr val="accent1"/>
          </a:fillRef>
          <a:effectRef idx="0">
            <a:schemeClr val="accent1"/>
          </a:effectRef>
          <a:fontRef idx="minor">
            <a:schemeClr val="tx1"/>
          </a:fontRef>
        </p:style>
      </p:cxnSp>
      <p:sp>
        <p:nvSpPr>
          <p:cNvPr id="87" name="Freeform 386">
            <a:extLst>
              <a:ext uri="{FF2B5EF4-FFF2-40B4-BE49-F238E27FC236}">
                <a16:creationId xmlns:a16="http://schemas.microsoft.com/office/drawing/2014/main" id="{E17CCD7C-798A-4610-B887-D47DD4ADD487}"/>
              </a:ext>
            </a:extLst>
          </p:cNvPr>
          <p:cNvSpPr>
            <a:spLocks noChangeAspect="1" noEditPoints="1"/>
          </p:cNvSpPr>
          <p:nvPr/>
        </p:nvSpPr>
        <p:spPr bwMode="auto">
          <a:xfrm>
            <a:off x="5381912" y="3165945"/>
            <a:ext cx="760847" cy="760847"/>
          </a:xfrm>
          <a:custGeom>
            <a:avLst/>
            <a:gdLst>
              <a:gd name="T0" fmla="*/ 238 w 512"/>
              <a:gd name="T1" fmla="*/ 210 h 512"/>
              <a:gd name="T2" fmla="*/ 162 w 512"/>
              <a:gd name="T3" fmla="*/ 185 h 512"/>
              <a:gd name="T4" fmla="*/ 177 w 512"/>
              <a:gd name="T5" fmla="*/ 141 h 512"/>
              <a:gd name="T6" fmla="*/ 253 w 512"/>
              <a:gd name="T7" fmla="*/ 166 h 512"/>
              <a:gd name="T8" fmla="*/ 238 w 512"/>
              <a:gd name="T9" fmla="*/ 210 h 512"/>
              <a:gd name="T10" fmla="*/ 145 w 512"/>
              <a:gd name="T11" fmla="*/ 248 h 512"/>
              <a:gd name="T12" fmla="*/ 130 w 512"/>
              <a:gd name="T13" fmla="*/ 292 h 512"/>
              <a:gd name="T14" fmla="*/ 206 w 512"/>
              <a:gd name="T15" fmla="*/ 317 h 512"/>
              <a:gd name="T16" fmla="*/ 221 w 512"/>
              <a:gd name="T17" fmla="*/ 273 h 512"/>
              <a:gd name="T18" fmla="*/ 145 w 512"/>
              <a:gd name="T19" fmla="*/ 248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46 w 512"/>
              <a:gd name="T31" fmla="*/ 202 h 512"/>
              <a:gd name="T32" fmla="*/ 242 w 512"/>
              <a:gd name="T33" fmla="*/ 234 h 512"/>
              <a:gd name="T34" fmla="*/ 245 w 512"/>
              <a:gd name="T35" fmla="*/ 234 h 512"/>
              <a:gd name="T36" fmla="*/ 255 w 512"/>
              <a:gd name="T37" fmla="*/ 227 h 512"/>
              <a:gd name="T38" fmla="*/ 276 w 512"/>
              <a:gd name="T39" fmla="*/ 163 h 512"/>
              <a:gd name="T40" fmla="*/ 270 w 512"/>
              <a:gd name="T41" fmla="*/ 150 h 512"/>
              <a:gd name="T42" fmla="*/ 174 w 512"/>
              <a:gd name="T43" fmla="*/ 118 h 512"/>
              <a:gd name="T44" fmla="*/ 160 w 512"/>
              <a:gd name="T45" fmla="*/ 124 h 512"/>
              <a:gd name="T46" fmla="*/ 139 w 512"/>
              <a:gd name="T47" fmla="*/ 188 h 512"/>
              <a:gd name="T48" fmla="*/ 146 w 512"/>
              <a:gd name="T49" fmla="*/ 202 h 512"/>
              <a:gd name="T50" fmla="*/ 114 w 512"/>
              <a:gd name="T51" fmla="*/ 308 h 512"/>
              <a:gd name="T52" fmla="*/ 210 w 512"/>
              <a:gd name="T53" fmla="*/ 340 h 512"/>
              <a:gd name="T54" fmla="*/ 213 w 512"/>
              <a:gd name="T55" fmla="*/ 341 h 512"/>
              <a:gd name="T56" fmla="*/ 223 w 512"/>
              <a:gd name="T57" fmla="*/ 334 h 512"/>
              <a:gd name="T58" fmla="*/ 244 w 512"/>
              <a:gd name="T59" fmla="*/ 270 h 512"/>
              <a:gd name="T60" fmla="*/ 238 w 512"/>
              <a:gd name="T61" fmla="*/ 256 h 512"/>
              <a:gd name="T62" fmla="*/ 142 w 512"/>
              <a:gd name="T63" fmla="*/ 224 h 512"/>
              <a:gd name="T64" fmla="*/ 128 w 512"/>
              <a:gd name="T65" fmla="*/ 231 h 512"/>
              <a:gd name="T66" fmla="*/ 107 w 512"/>
              <a:gd name="T67" fmla="*/ 295 h 512"/>
              <a:gd name="T68" fmla="*/ 114 w 512"/>
              <a:gd name="T69" fmla="*/ 308 h 512"/>
              <a:gd name="T70" fmla="*/ 341 w 512"/>
              <a:gd name="T71" fmla="*/ 384 h 512"/>
              <a:gd name="T72" fmla="*/ 320 w 512"/>
              <a:gd name="T73" fmla="*/ 362 h 512"/>
              <a:gd name="T74" fmla="*/ 298 w 512"/>
              <a:gd name="T75" fmla="*/ 384 h 512"/>
              <a:gd name="T76" fmla="*/ 320 w 512"/>
              <a:gd name="T77" fmla="*/ 405 h 512"/>
              <a:gd name="T78" fmla="*/ 341 w 512"/>
              <a:gd name="T79" fmla="*/ 384 h 512"/>
              <a:gd name="T80" fmla="*/ 366 w 512"/>
              <a:gd name="T81" fmla="*/ 139 h 512"/>
              <a:gd name="T82" fmla="*/ 334 w 512"/>
              <a:gd name="T83" fmla="*/ 128 h 512"/>
              <a:gd name="T84" fmla="*/ 320 w 512"/>
              <a:gd name="T85" fmla="*/ 135 h 512"/>
              <a:gd name="T86" fmla="*/ 238 w 512"/>
              <a:gd name="T87" fmla="*/ 381 h 512"/>
              <a:gd name="T88" fmla="*/ 152 w 512"/>
              <a:gd name="T89" fmla="*/ 352 h 512"/>
              <a:gd name="T90" fmla="*/ 139 w 512"/>
              <a:gd name="T91" fmla="*/ 359 h 512"/>
              <a:gd name="T92" fmla="*/ 146 w 512"/>
              <a:gd name="T93" fmla="*/ 372 h 512"/>
              <a:gd name="T94" fmla="*/ 242 w 512"/>
              <a:gd name="T95" fmla="*/ 404 h 512"/>
              <a:gd name="T96" fmla="*/ 245 w 512"/>
              <a:gd name="T97" fmla="*/ 405 h 512"/>
              <a:gd name="T98" fmla="*/ 255 w 512"/>
              <a:gd name="T99" fmla="*/ 398 h 512"/>
              <a:gd name="T100" fmla="*/ 337 w 512"/>
              <a:gd name="T101" fmla="*/ 152 h 512"/>
              <a:gd name="T102" fmla="*/ 359 w 512"/>
              <a:gd name="T103" fmla="*/ 159 h 512"/>
              <a:gd name="T104" fmla="*/ 362 w 512"/>
              <a:gd name="T105" fmla="*/ 160 h 512"/>
              <a:gd name="T106" fmla="*/ 372 w 512"/>
              <a:gd name="T107" fmla="*/ 152 h 512"/>
              <a:gd name="T108" fmla="*/ 366 w 512"/>
              <a:gd name="T109" fmla="*/ 13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38" y="210"/>
                </a:moveTo>
                <a:cubicBezTo>
                  <a:pt x="162" y="185"/>
                  <a:pt x="162" y="185"/>
                  <a:pt x="162" y="185"/>
                </a:cubicBezTo>
                <a:cubicBezTo>
                  <a:pt x="177" y="141"/>
                  <a:pt x="177" y="141"/>
                  <a:pt x="177" y="141"/>
                </a:cubicBezTo>
                <a:cubicBezTo>
                  <a:pt x="253" y="166"/>
                  <a:pt x="253" y="166"/>
                  <a:pt x="253" y="166"/>
                </a:cubicBezTo>
                <a:lnTo>
                  <a:pt x="238" y="210"/>
                </a:lnTo>
                <a:close/>
                <a:moveTo>
                  <a:pt x="145" y="248"/>
                </a:moveTo>
                <a:cubicBezTo>
                  <a:pt x="130" y="292"/>
                  <a:pt x="130" y="292"/>
                  <a:pt x="130" y="292"/>
                </a:cubicBezTo>
                <a:cubicBezTo>
                  <a:pt x="206" y="317"/>
                  <a:pt x="206" y="317"/>
                  <a:pt x="206" y="317"/>
                </a:cubicBezTo>
                <a:cubicBezTo>
                  <a:pt x="221" y="273"/>
                  <a:pt x="221" y="273"/>
                  <a:pt x="221" y="273"/>
                </a:cubicBezTo>
                <a:lnTo>
                  <a:pt x="145" y="24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6" y="202"/>
                </a:moveTo>
                <a:cubicBezTo>
                  <a:pt x="242" y="234"/>
                  <a:pt x="242" y="234"/>
                  <a:pt x="242" y="234"/>
                </a:cubicBezTo>
                <a:cubicBezTo>
                  <a:pt x="243" y="234"/>
                  <a:pt x="244" y="234"/>
                  <a:pt x="245" y="234"/>
                </a:cubicBezTo>
                <a:cubicBezTo>
                  <a:pt x="249" y="234"/>
                  <a:pt x="254" y="232"/>
                  <a:pt x="255" y="227"/>
                </a:cubicBezTo>
                <a:cubicBezTo>
                  <a:pt x="276" y="163"/>
                  <a:pt x="276" y="163"/>
                  <a:pt x="276" y="163"/>
                </a:cubicBezTo>
                <a:cubicBezTo>
                  <a:pt x="278" y="157"/>
                  <a:pt x="275" y="151"/>
                  <a:pt x="270" y="150"/>
                </a:cubicBezTo>
                <a:cubicBezTo>
                  <a:pt x="174" y="118"/>
                  <a:pt x="174" y="118"/>
                  <a:pt x="174" y="118"/>
                </a:cubicBezTo>
                <a:cubicBezTo>
                  <a:pt x="168" y="116"/>
                  <a:pt x="162" y="119"/>
                  <a:pt x="160" y="124"/>
                </a:cubicBezTo>
                <a:cubicBezTo>
                  <a:pt x="139" y="188"/>
                  <a:pt x="139" y="188"/>
                  <a:pt x="139" y="188"/>
                </a:cubicBezTo>
                <a:cubicBezTo>
                  <a:pt x="137" y="194"/>
                  <a:pt x="140" y="200"/>
                  <a:pt x="146" y="202"/>
                </a:cubicBezTo>
                <a:close/>
                <a:moveTo>
                  <a:pt x="114" y="308"/>
                </a:moveTo>
                <a:cubicBezTo>
                  <a:pt x="210" y="340"/>
                  <a:pt x="210" y="340"/>
                  <a:pt x="210" y="340"/>
                </a:cubicBezTo>
                <a:cubicBezTo>
                  <a:pt x="211" y="341"/>
                  <a:pt x="212" y="341"/>
                  <a:pt x="213" y="341"/>
                </a:cubicBezTo>
                <a:cubicBezTo>
                  <a:pt x="217" y="341"/>
                  <a:pt x="222" y="338"/>
                  <a:pt x="223" y="334"/>
                </a:cubicBezTo>
                <a:cubicBezTo>
                  <a:pt x="244" y="270"/>
                  <a:pt x="244" y="270"/>
                  <a:pt x="244" y="270"/>
                </a:cubicBezTo>
                <a:cubicBezTo>
                  <a:pt x="246" y="264"/>
                  <a:pt x="243" y="258"/>
                  <a:pt x="238" y="256"/>
                </a:cubicBezTo>
                <a:cubicBezTo>
                  <a:pt x="142" y="224"/>
                  <a:pt x="142" y="224"/>
                  <a:pt x="142" y="224"/>
                </a:cubicBezTo>
                <a:cubicBezTo>
                  <a:pt x="136" y="222"/>
                  <a:pt x="130" y="225"/>
                  <a:pt x="128" y="231"/>
                </a:cubicBezTo>
                <a:cubicBezTo>
                  <a:pt x="107" y="295"/>
                  <a:pt x="107" y="295"/>
                  <a:pt x="107" y="295"/>
                </a:cubicBezTo>
                <a:cubicBezTo>
                  <a:pt x="105" y="301"/>
                  <a:pt x="108" y="307"/>
                  <a:pt x="114" y="308"/>
                </a:cubicBezTo>
                <a:close/>
                <a:moveTo>
                  <a:pt x="341" y="384"/>
                </a:moveTo>
                <a:cubicBezTo>
                  <a:pt x="341" y="372"/>
                  <a:pt x="331" y="362"/>
                  <a:pt x="320" y="362"/>
                </a:cubicBezTo>
                <a:cubicBezTo>
                  <a:pt x="308" y="362"/>
                  <a:pt x="298" y="372"/>
                  <a:pt x="298" y="384"/>
                </a:cubicBezTo>
                <a:cubicBezTo>
                  <a:pt x="298" y="395"/>
                  <a:pt x="308" y="405"/>
                  <a:pt x="320" y="405"/>
                </a:cubicBezTo>
                <a:cubicBezTo>
                  <a:pt x="331" y="405"/>
                  <a:pt x="341" y="395"/>
                  <a:pt x="341" y="384"/>
                </a:cubicBezTo>
                <a:close/>
                <a:moveTo>
                  <a:pt x="366" y="139"/>
                </a:moveTo>
                <a:cubicBezTo>
                  <a:pt x="334" y="128"/>
                  <a:pt x="334" y="128"/>
                  <a:pt x="334" y="128"/>
                </a:cubicBezTo>
                <a:cubicBezTo>
                  <a:pt x="328" y="126"/>
                  <a:pt x="322" y="129"/>
                  <a:pt x="320" y="135"/>
                </a:cubicBezTo>
                <a:cubicBezTo>
                  <a:pt x="238" y="381"/>
                  <a:pt x="238" y="381"/>
                  <a:pt x="238" y="381"/>
                </a:cubicBezTo>
                <a:cubicBezTo>
                  <a:pt x="152" y="352"/>
                  <a:pt x="152" y="352"/>
                  <a:pt x="152" y="352"/>
                </a:cubicBezTo>
                <a:cubicBezTo>
                  <a:pt x="147" y="350"/>
                  <a:pt x="141" y="353"/>
                  <a:pt x="139" y="359"/>
                </a:cubicBezTo>
                <a:cubicBezTo>
                  <a:pt x="137" y="365"/>
                  <a:pt x="140" y="371"/>
                  <a:pt x="146" y="372"/>
                </a:cubicBezTo>
                <a:cubicBezTo>
                  <a:pt x="242" y="404"/>
                  <a:pt x="242" y="404"/>
                  <a:pt x="242" y="404"/>
                </a:cubicBezTo>
                <a:cubicBezTo>
                  <a:pt x="243" y="405"/>
                  <a:pt x="244" y="405"/>
                  <a:pt x="245" y="405"/>
                </a:cubicBezTo>
                <a:cubicBezTo>
                  <a:pt x="249" y="405"/>
                  <a:pt x="254" y="402"/>
                  <a:pt x="255" y="398"/>
                </a:cubicBezTo>
                <a:cubicBezTo>
                  <a:pt x="337" y="152"/>
                  <a:pt x="337" y="152"/>
                  <a:pt x="337" y="152"/>
                </a:cubicBezTo>
                <a:cubicBezTo>
                  <a:pt x="359" y="159"/>
                  <a:pt x="359" y="159"/>
                  <a:pt x="359" y="159"/>
                </a:cubicBezTo>
                <a:cubicBezTo>
                  <a:pt x="360" y="159"/>
                  <a:pt x="361" y="160"/>
                  <a:pt x="362" y="160"/>
                </a:cubicBezTo>
                <a:cubicBezTo>
                  <a:pt x="367" y="160"/>
                  <a:pt x="371" y="157"/>
                  <a:pt x="372" y="152"/>
                </a:cubicBezTo>
                <a:cubicBezTo>
                  <a:pt x="374" y="147"/>
                  <a:pt x="371" y="141"/>
                  <a:pt x="366" y="139"/>
                </a:cubicBezTo>
                <a:close/>
              </a:path>
            </a:pathLst>
          </a:custGeom>
          <a:solidFill>
            <a:srgbClr val="43B02A"/>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8" name="Freeform 1000">
            <a:extLst>
              <a:ext uri="{FF2B5EF4-FFF2-40B4-BE49-F238E27FC236}">
                <a16:creationId xmlns:a16="http://schemas.microsoft.com/office/drawing/2014/main" id="{59503E84-2EBA-48CE-A926-1854FA37913D}"/>
              </a:ext>
            </a:extLst>
          </p:cNvPr>
          <p:cNvSpPr>
            <a:spLocks noChangeAspect="1" noEditPoints="1"/>
          </p:cNvSpPr>
          <p:nvPr/>
        </p:nvSpPr>
        <p:spPr bwMode="auto">
          <a:xfrm>
            <a:off x="9497074" y="2958167"/>
            <a:ext cx="763724" cy="76372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405 h 512"/>
              <a:gd name="T12" fmla="*/ 362 w 512"/>
              <a:gd name="T13" fmla="*/ 416 h 512"/>
              <a:gd name="T14" fmla="*/ 149 w 512"/>
              <a:gd name="T15" fmla="*/ 416 h 512"/>
              <a:gd name="T16" fmla="*/ 138 w 512"/>
              <a:gd name="T17" fmla="*/ 405 h 512"/>
              <a:gd name="T18" fmla="*/ 138 w 512"/>
              <a:gd name="T19" fmla="*/ 181 h 512"/>
              <a:gd name="T20" fmla="*/ 149 w 512"/>
              <a:gd name="T21" fmla="*/ 170 h 512"/>
              <a:gd name="T22" fmla="*/ 202 w 512"/>
              <a:gd name="T23" fmla="*/ 170 h 512"/>
              <a:gd name="T24" fmla="*/ 202 w 512"/>
              <a:gd name="T25" fmla="*/ 149 h 512"/>
              <a:gd name="T26" fmla="*/ 256 w 512"/>
              <a:gd name="T27" fmla="*/ 96 h 512"/>
              <a:gd name="T28" fmla="*/ 309 w 512"/>
              <a:gd name="T29" fmla="*/ 149 h 512"/>
              <a:gd name="T30" fmla="*/ 309 w 512"/>
              <a:gd name="T31" fmla="*/ 170 h 512"/>
              <a:gd name="T32" fmla="*/ 362 w 512"/>
              <a:gd name="T33" fmla="*/ 170 h 512"/>
              <a:gd name="T34" fmla="*/ 373 w 512"/>
              <a:gd name="T35" fmla="*/ 181 h 512"/>
              <a:gd name="T36" fmla="*/ 373 w 512"/>
              <a:gd name="T37" fmla="*/ 405 h 512"/>
              <a:gd name="T38" fmla="*/ 288 w 512"/>
              <a:gd name="T39" fmla="*/ 170 h 512"/>
              <a:gd name="T40" fmla="*/ 224 w 512"/>
              <a:gd name="T41" fmla="*/ 170 h 512"/>
              <a:gd name="T42" fmla="*/ 224 w 512"/>
              <a:gd name="T43" fmla="*/ 149 h 512"/>
              <a:gd name="T44" fmla="*/ 256 w 512"/>
              <a:gd name="T45" fmla="*/ 117 h 512"/>
              <a:gd name="T46" fmla="*/ 288 w 512"/>
              <a:gd name="T47" fmla="*/ 149 h 512"/>
              <a:gd name="T48" fmla="*/ 288 w 512"/>
              <a:gd name="T49" fmla="*/ 170 h 512"/>
              <a:gd name="T50" fmla="*/ 309 w 512"/>
              <a:gd name="T51" fmla="*/ 192 h 512"/>
              <a:gd name="T52" fmla="*/ 352 w 512"/>
              <a:gd name="T53" fmla="*/ 192 h 512"/>
              <a:gd name="T54" fmla="*/ 352 w 512"/>
              <a:gd name="T55" fmla="*/ 394 h 512"/>
              <a:gd name="T56" fmla="*/ 160 w 512"/>
              <a:gd name="T57" fmla="*/ 394 h 512"/>
              <a:gd name="T58" fmla="*/ 160 w 512"/>
              <a:gd name="T59" fmla="*/ 192 h 512"/>
              <a:gd name="T60" fmla="*/ 202 w 512"/>
              <a:gd name="T61" fmla="*/ 192 h 512"/>
              <a:gd name="T62" fmla="*/ 202 w 512"/>
              <a:gd name="T63" fmla="*/ 213 h 512"/>
              <a:gd name="T64" fmla="*/ 213 w 512"/>
              <a:gd name="T65" fmla="*/ 224 h 512"/>
              <a:gd name="T66" fmla="*/ 224 w 512"/>
              <a:gd name="T67" fmla="*/ 213 h 512"/>
              <a:gd name="T68" fmla="*/ 224 w 512"/>
              <a:gd name="T69" fmla="*/ 192 h 512"/>
              <a:gd name="T70" fmla="*/ 288 w 512"/>
              <a:gd name="T71" fmla="*/ 192 h 512"/>
              <a:gd name="T72" fmla="*/ 288 w 512"/>
              <a:gd name="T73" fmla="*/ 213 h 512"/>
              <a:gd name="T74" fmla="*/ 298 w 512"/>
              <a:gd name="T75" fmla="*/ 224 h 512"/>
              <a:gd name="T76" fmla="*/ 309 w 512"/>
              <a:gd name="T77" fmla="*/ 213 h 512"/>
              <a:gd name="T78" fmla="*/ 309 w 512"/>
              <a:gd name="T79" fmla="*/ 1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81"/>
                  <a:pt x="138" y="181"/>
                  <a:pt x="138" y="181"/>
                </a:cubicBezTo>
                <a:cubicBezTo>
                  <a:pt x="138" y="175"/>
                  <a:pt x="143" y="170"/>
                  <a:pt x="149" y="170"/>
                </a:cubicBezTo>
                <a:cubicBezTo>
                  <a:pt x="202" y="170"/>
                  <a:pt x="202" y="170"/>
                  <a:pt x="202" y="170"/>
                </a:cubicBezTo>
                <a:cubicBezTo>
                  <a:pt x="202" y="149"/>
                  <a:pt x="202" y="149"/>
                  <a:pt x="202" y="149"/>
                </a:cubicBezTo>
                <a:cubicBezTo>
                  <a:pt x="202" y="120"/>
                  <a:pt x="226" y="96"/>
                  <a:pt x="256" y="96"/>
                </a:cubicBezTo>
                <a:cubicBezTo>
                  <a:pt x="285" y="96"/>
                  <a:pt x="309" y="120"/>
                  <a:pt x="309" y="149"/>
                </a:cubicBezTo>
                <a:cubicBezTo>
                  <a:pt x="309" y="170"/>
                  <a:pt x="309" y="170"/>
                  <a:pt x="309" y="170"/>
                </a:cubicBezTo>
                <a:cubicBezTo>
                  <a:pt x="362" y="170"/>
                  <a:pt x="362" y="170"/>
                  <a:pt x="362" y="170"/>
                </a:cubicBezTo>
                <a:cubicBezTo>
                  <a:pt x="368" y="170"/>
                  <a:pt x="373" y="175"/>
                  <a:pt x="373" y="181"/>
                </a:cubicBezTo>
                <a:lnTo>
                  <a:pt x="373" y="405"/>
                </a:lnTo>
                <a:close/>
                <a:moveTo>
                  <a:pt x="288" y="170"/>
                </a:moveTo>
                <a:cubicBezTo>
                  <a:pt x="224" y="170"/>
                  <a:pt x="224" y="170"/>
                  <a:pt x="224" y="170"/>
                </a:cubicBezTo>
                <a:cubicBezTo>
                  <a:pt x="224" y="149"/>
                  <a:pt x="224" y="149"/>
                  <a:pt x="224" y="149"/>
                </a:cubicBezTo>
                <a:cubicBezTo>
                  <a:pt x="224" y="131"/>
                  <a:pt x="238" y="117"/>
                  <a:pt x="256" y="117"/>
                </a:cubicBezTo>
                <a:cubicBezTo>
                  <a:pt x="273" y="117"/>
                  <a:pt x="288" y="131"/>
                  <a:pt x="288" y="149"/>
                </a:cubicBezTo>
                <a:lnTo>
                  <a:pt x="288" y="170"/>
                </a:lnTo>
                <a:close/>
                <a:moveTo>
                  <a:pt x="309" y="192"/>
                </a:moveTo>
                <a:cubicBezTo>
                  <a:pt x="352" y="192"/>
                  <a:pt x="352" y="192"/>
                  <a:pt x="352" y="192"/>
                </a:cubicBezTo>
                <a:cubicBezTo>
                  <a:pt x="352" y="394"/>
                  <a:pt x="352" y="394"/>
                  <a:pt x="352" y="394"/>
                </a:cubicBezTo>
                <a:cubicBezTo>
                  <a:pt x="160" y="394"/>
                  <a:pt x="160" y="394"/>
                  <a:pt x="160" y="394"/>
                </a:cubicBezTo>
                <a:cubicBezTo>
                  <a:pt x="160" y="192"/>
                  <a:pt x="160" y="192"/>
                  <a:pt x="160" y="192"/>
                </a:cubicBezTo>
                <a:cubicBezTo>
                  <a:pt x="202" y="192"/>
                  <a:pt x="202" y="192"/>
                  <a:pt x="202" y="192"/>
                </a:cubicBezTo>
                <a:cubicBezTo>
                  <a:pt x="202" y="213"/>
                  <a:pt x="202" y="213"/>
                  <a:pt x="202" y="213"/>
                </a:cubicBezTo>
                <a:cubicBezTo>
                  <a:pt x="202" y="219"/>
                  <a:pt x="207" y="224"/>
                  <a:pt x="213" y="224"/>
                </a:cubicBezTo>
                <a:cubicBezTo>
                  <a:pt x="219" y="224"/>
                  <a:pt x="224" y="219"/>
                  <a:pt x="224" y="213"/>
                </a:cubicBezTo>
                <a:cubicBezTo>
                  <a:pt x="224" y="192"/>
                  <a:pt x="224" y="192"/>
                  <a:pt x="224" y="192"/>
                </a:cubicBezTo>
                <a:cubicBezTo>
                  <a:pt x="288" y="192"/>
                  <a:pt x="288" y="192"/>
                  <a:pt x="288" y="192"/>
                </a:cubicBezTo>
                <a:cubicBezTo>
                  <a:pt x="288" y="213"/>
                  <a:pt x="288" y="213"/>
                  <a:pt x="288" y="213"/>
                </a:cubicBezTo>
                <a:cubicBezTo>
                  <a:pt x="288" y="219"/>
                  <a:pt x="292" y="224"/>
                  <a:pt x="298" y="224"/>
                </a:cubicBezTo>
                <a:cubicBezTo>
                  <a:pt x="304" y="224"/>
                  <a:pt x="309" y="219"/>
                  <a:pt x="309" y="213"/>
                </a:cubicBezTo>
                <a:lnTo>
                  <a:pt x="309" y="192"/>
                </a:lnTo>
                <a:close/>
              </a:path>
            </a:pathLst>
          </a:custGeom>
          <a:solidFill>
            <a:srgbClr val="26890D"/>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9" name="Freeform 885">
            <a:extLst>
              <a:ext uri="{FF2B5EF4-FFF2-40B4-BE49-F238E27FC236}">
                <a16:creationId xmlns:a16="http://schemas.microsoft.com/office/drawing/2014/main" id="{568699C8-21AD-4570-991A-83E0A9357911}"/>
              </a:ext>
            </a:extLst>
          </p:cNvPr>
          <p:cNvSpPr>
            <a:spLocks noChangeAspect="1" noEditPoints="1"/>
          </p:cNvSpPr>
          <p:nvPr/>
        </p:nvSpPr>
        <p:spPr bwMode="auto">
          <a:xfrm>
            <a:off x="5724293" y="5508751"/>
            <a:ext cx="836932" cy="760847"/>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3 h 512"/>
              <a:gd name="T20" fmla="*/ 246 w 562"/>
              <a:gd name="T21" fmla="*/ 259 h 512"/>
              <a:gd name="T22" fmla="*/ 230 w 562"/>
              <a:gd name="T23" fmla="*/ 259 h 512"/>
              <a:gd name="T24" fmla="*/ 230 w 562"/>
              <a:gd name="T25" fmla="*/ 274 h 512"/>
              <a:gd name="T26" fmla="*/ 273 w 562"/>
              <a:gd name="T27" fmla="*/ 317 h 512"/>
              <a:gd name="T28" fmla="*/ 281 w 562"/>
              <a:gd name="T29" fmla="*/ 320 h 512"/>
              <a:gd name="T30" fmla="*/ 288 w 562"/>
              <a:gd name="T31" fmla="*/ 317 h 512"/>
              <a:gd name="T32" fmla="*/ 331 w 562"/>
              <a:gd name="T33" fmla="*/ 274 h 512"/>
              <a:gd name="T34" fmla="*/ 331 w 562"/>
              <a:gd name="T35" fmla="*/ 259 h 512"/>
              <a:gd name="T36" fmla="*/ 316 w 562"/>
              <a:gd name="T37" fmla="*/ 259 h 512"/>
              <a:gd name="T38" fmla="*/ 291 w 562"/>
              <a:gd name="T39" fmla="*/ 283 h 512"/>
              <a:gd name="T40" fmla="*/ 296 w 562"/>
              <a:gd name="T41" fmla="*/ 234 h 512"/>
              <a:gd name="T42" fmla="*/ 462 w 562"/>
              <a:gd name="T43" fmla="*/ 437 h 512"/>
              <a:gd name="T44" fmla="*/ 281 w 562"/>
              <a:gd name="T45" fmla="*/ 512 h 512"/>
              <a:gd name="T46" fmla="*/ 100 w 562"/>
              <a:gd name="T47" fmla="*/ 437 h 512"/>
              <a:gd name="T48" fmla="*/ 100 w 562"/>
              <a:gd name="T49" fmla="*/ 75 h 512"/>
              <a:gd name="T50" fmla="*/ 281 w 562"/>
              <a:gd name="T51" fmla="*/ 0 h 512"/>
              <a:gd name="T52" fmla="*/ 462 w 562"/>
              <a:gd name="T53" fmla="*/ 75 h 512"/>
              <a:gd name="T54" fmla="*/ 462 w 562"/>
              <a:gd name="T55" fmla="*/ 437 h 512"/>
              <a:gd name="T56" fmla="*/ 419 w 562"/>
              <a:gd name="T57" fmla="*/ 224 h 512"/>
              <a:gd name="T58" fmla="*/ 409 w 562"/>
              <a:gd name="T59" fmla="*/ 213 h 512"/>
              <a:gd name="T60" fmla="*/ 302 w 562"/>
              <a:gd name="T61" fmla="*/ 213 h 512"/>
              <a:gd name="T62" fmla="*/ 403 w 562"/>
              <a:gd name="T63" fmla="*/ 149 h 512"/>
              <a:gd name="T64" fmla="*/ 414 w 562"/>
              <a:gd name="T65" fmla="*/ 138 h 512"/>
              <a:gd name="T66" fmla="*/ 403 w 562"/>
              <a:gd name="T67" fmla="*/ 128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49"/>
                  <a:pt x="270" y="266"/>
                  <a:pt x="270" y="283"/>
                </a:cubicBezTo>
                <a:cubicBezTo>
                  <a:pt x="246" y="259"/>
                  <a:pt x="246" y="259"/>
                  <a:pt x="246" y="259"/>
                </a:cubicBezTo>
                <a:cubicBezTo>
                  <a:pt x="241" y="255"/>
                  <a:pt x="235" y="255"/>
                  <a:pt x="230" y="259"/>
                </a:cubicBezTo>
                <a:cubicBezTo>
                  <a:pt x="226" y="263"/>
                  <a:pt x="226" y="270"/>
                  <a:pt x="230" y="274"/>
                </a:cubicBezTo>
                <a:cubicBezTo>
                  <a:pt x="273" y="317"/>
                  <a:pt x="273" y="317"/>
                  <a:pt x="273" y="317"/>
                </a:cubicBezTo>
                <a:cubicBezTo>
                  <a:pt x="275" y="319"/>
                  <a:pt x="278" y="320"/>
                  <a:pt x="281" y="320"/>
                </a:cubicBezTo>
                <a:cubicBezTo>
                  <a:pt x="283" y="320"/>
                  <a:pt x="286" y="319"/>
                  <a:pt x="288" y="317"/>
                </a:cubicBezTo>
                <a:cubicBezTo>
                  <a:pt x="331" y="274"/>
                  <a:pt x="331" y="274"/>
                  <a:pt x="331" y="274"/>
                </a:cubicBezTo>
                <a:cubicBezTo>
                  <a:pt x="335" y="270"/>
                  <a:pt x="335" y="263"/>
                  <a:pt x="331" y="259"/>
                </a:cubicBezTo>
                <a:cubicBezTo>
                  <a:pt x="327" y="255"/>
                  <a:pt x="320" y="255"/>
                  <a:pt x="316" y="259"/>
                </a:cubicBezTo>
                <a:cubicBezTo>
                  <a:pt x="291" y="283"/>
                  <a:pt x="291" y="283"/>
                  <a:pt x="291" y="283"/>
                </a:cubicBezTo>
                <a:cubicBezTo>
                  <a:pt x="292" y="265"/>
                  <a:pt x="293" y="249"/>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8" y="170"/>
                  <a:pt x="351" y="149"/>
                  <a:pt x="403" y="149"/>
                </a:cubicBezTo>
                <a:cubicBezTo>
                  <a:pt x="409" y="149"/>
                  <a:pt x="414" y="144"/>
                  <a:pt x="414" y="138"/>
                </a:cubicBezTo>
                <a:cubicBezTo>
                  <a:pt x="414" y="132"/>
                  <a:pt x="409" y="128"/>
                  <a:pt x="403" y="128"/>
                </a:cubicBezTo>
                <a:cubicBezTo>
                  <a:pt x="339" y="128"/>
                  <a:pt x="298" y="157"/>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0D839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0" name="Freeform 897">
            <a:extLst>
              <a:ext uri="{FF2B5EF4-FFF2-40B4-BE49-F238E27FC236}">
                <a16:creationId xmlns:a16="http://schemas.microsoft.com/office/drawing/2014/main" id="{1BD279C0-2F3A-49B4-8A3B-C64A2D949154}"/>
              </a:ext>
            </a:extLst>
          </p:cNvPr>
          <p:cNvSpPr>
            <a:spLocks noChangeAspect="1" noEditPoints="1"/>
          </p:cNvSpPr>
          <p:nvPr/>
        </p:nvSpPr>
        <p:spPr bwMode="auto">
          <a:xfrm>
            <a:off x="9648036" y="5501077"/>
            <a:ext cx="836932" cy="760847"/>
          </a:xfrm>
          <a:custGeom>
            <a:avLst/>
            <a:gdLst>
              <a:gd name="T0" fmla="*/ 296 w 562"/>
              <a:gd name="T1" fmla="*/ 234 h 512"/>
              <a:gd name="T2" fmla="*/ 398 w 562"/>
              <a:gd name="T3" fmla="*/ 234 h 512"/>
              <a:gd name="T4" fmla="*/ 398 w 562"/>
              <a:gd name="T5" fmla="*/ 373 h 512"/>
              <a:gd name="T6" fmla="*/ 163 w 562"/>
              <a:gd name="T7" fmla="*/ 373 h 512"/>
              <a:gd name="T8" fmla="*/ 163 w 562"/>
              <a:gd name="T9" fmla="*/ 213 h 512"/>
              <a:gd name="T10" fmla="*/ 219 w 562"/>
              <a:gd name="T11" fmla="*/ 213 h 512"/>
              <a:gd name="T12" fmla="*/ 233 w 562"/>
              <a:gd name="T13" fmla="*/ 230 h 512"/>
              <a:gd name="T14" fmla="*/ 241 w 562"/>
              <a:gd name="T15" fmla="*/ 234 h 512"/>
              <a:gd name="T16" fmla="*/ 275 w 562"/>
              <a:gd name="T17" fmla="*/ 234 h 512"/>
              <a:gd name="T18" fmla="*/ 270 w 562"/>
              <a:gd name="T19" fmla="*/ 288 h 512"/>
              <a:gd name="T20" fmla="*/ 281 w 562"/>
              <a:gd name="T21" fmla="*/ 298 h 512"/>
              <a:gd name="T22" fmla="*/ 291 w 562"/>
              <a:gd name="T23" fmla="*/ 288 h 512"/>
              <a:gd name="T24" fmla="*/ 296 w 562"/>
              <a:gd name="T25" fmla="*/ 234 h 512"/>
              <a:gd name="T26" fmla="*/ 462 w 562"/>
              <a:gd name="T27" fmla="*/ 437 h 512"/>
              <a:gd name="T28" fmla="*/ 281 w 562"/>
              <a:gd name="T29" fmla="*/ 512 h 512"/>
              <a:gd name="T30" fmla="*/ 100 w 562"/>
              <a:gd name="T31" fmla="*/ 437 h 512"/>
              <a:gd name="T32" fmla="*/ 100 w 562"/>
              <a:gd name="T33" fmla="*/ 75 h 512"/>
              <a:gd name="T34" fmla="*/ 281 w 562"/>
              <a:gd name="T35" fmla="*/ 0 h 512"/>
              <a:gd name="T36" fmla="*/ 462 w 562"/>
              <a:gd name="T37" fmla="*/ 75 h 512"/>
              <a:gd name="T38" fmla="*/ 462 w 562"/>
              <a:gd name="T39" fmla="*/ 437 h 512"/>
              <a:gd name="T40" fmla="*/ 419 w 562"/>
              <a:gd name="T41" fmla="*/ 224 h 512"/>
              <a:gd name="T42" fmla="*/ 409 w 562"/>
              <a:gd name="T43" fmla="*/ 213 h 512"/>
              <a:gd name="T44" fmla="*/ 302 w 562"/>
              <a:gd name="T45" fmla="*/ 213 h 512"/>
              <a:gd name="T46" fmla="*/ 386 w 562"/>
              <a:gd name="T47" fmla="*/ 150 h 512"/>
              <a:gd name="T48" fmla="*/ 367 w 562"/>
              <a:gd name="T49" fmla="*/ 174 h 512"/>
              <a:gd name="T50" fmla="*/ 369 w 562"/>
              <a:gd name="T51" fmla="*/ 189 h 512"/>
              <a:gd name="T52" fmla="*/ 376 w 562"/>
              <a:gd name="T53" fmla="*/ 191 h 512"/>
              <a:gd name="T54" fmla="*/ 384 w 562"/>
              <a:gd name="T55" fmla="*/ 187 h 512"/>
              <a:gd name="T56" fmla="*/ 417 w 562"/>
              <a:gd name="T57" fmla="*/ 145 h 512"/>
              <a:gd name="T58" fmla="*/ 415 w 562"/>
              <a:gd name="T59" fmla="*/ 130 h 512"/>
              <a:gd name="T60" fmla="*/ 373 w 562"/>
              <a:gd name="T61" fmla="*/ 97 h 512"/>
              <a:gd name="T62" fmla="*/ 358 w 562"/>
              <a:gd name="T63" fmla="*/ 99 h 512"/>
              <a:gd name="T64" fmla="*/ 360 w 562"/>
              <a:gd name="T65" fmla="*/ 114 h 512"/>
              <a:gd name="T66" fmla="*/ 380 w 562"/>
              <a:gd name="T67" fmla="*/ 129 h 512"/>
              <a:gd name="T68" fmla="*/ 280 w 562"/>
              <a:gd name="T69" fmla="*/ 213 h 512"/>
              <a:gd name="T70" fmla="*/ 246 w 562"/>
              <a:gd name="T71" fmla="*/ 213 h 512"/>
              <a:gd name="T72" fmla="*/ 232 w 562"/>
              <a:gd name="T73" fmla="*/ 196 h 512"/>
              <a:gd name="T74" fmla="*/ 224 w 562"/>
              <a:gd name="T75" fmla="*/ 192 h 512"/>
              <a:gd name="T76" fmla="*/ 153 w 562"/>
              <a:gd name="T77" fmla="*/ 192 h 512"/>
              <a:gd name="T78" fmla="*/ 142 w 562"/>
              <a:gd name="T79" fmla="*/ 202 h 512"/>
              <a:gd name="T80" fmla="*/ 142 w 562"/>
              <a:gd name="T81" fmla="*/ 384 h 512"/>
              <a:gd name="T82" fmla="*/ 153 w 562"/>
              <a:gd name="T83" fmla="*/ 394 h 512"/>
              <a:gd name="T84" fmla="*/ 409 w 562"/>
              <a:gd name="T85" fmla="*/ 394 h 512"/>
              <a:gd name="T86" fmla="*/ 419 w 562"/>
              <a:gd name="T87" fmla="*/ 384 h 512"/>
              <a:gd name="T88" fmla="*/ 419 w 562"/>
              <a:gd name="T89"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12">
                <a:moveTo>
                  <a:pt x="296" y="234"/>
                </a:moveTo>
                <a:cubicBezTo>
                  <a:pt x="398" y="234"/>
                  <a:pt x="398" y="234"/>
                  <a:pt x="398" y="234"/>
                </a:cubicBezTo>
                <a:cubicBezTo>
                  <a:pt x="398" y="373"/>
                  <a:pt x="398" y="373"/>
                  <a:pt x="398" y="373"/>
                </a:cubicBezTo>
                <a:cubicBezTo>
                  <a:pt x="163" y="373"/>
                  <a:pt x="163" y="373"/>
                  <a:pt x="163" y="373"/>
                </a:cubicBezTo>
                <a:cubicBezTo>
                  <a:pt x="163" y="213"/>
                  <a:pt x="163" y="213"/>
                  <a:pt x="163" y="213"/>
                </a:cubicBezTo>
                <a:cubicBezTo>
                  <a:pt x="219" y="213"/>
                  <a:pt x="219" y="213"/>
                  <a:pt x="219" y="213"/>
                </a:cubicBezTo>
                <a:cubicBezTo>
                  <a:pt x="233" y="230"/>
                  <a:pt x="233" y="230"/>
                  <a:pt x="233" y="230"/>
                </a:cubicBezTo>
                <a:cubicBezTo>
                  <a:pt x="235" y="233"/>
                  <a:pt x="238" y="234"/>
                  <a:pt x="241" y="234"/>
                </a:cubicBezTo>
                <a:cubicBezTo>
                  <a:pt x="275" y="234"/>
                  <a:pt x="275" y="234"/>
                  <a:pt x="275" y="234"/>
                </a:cubicBezTo>
                <a:cubicBezTo>
                  <a:pt x="272" y="250"/>
                  <a:pt x="270" y="268"/>
                  <a:pt x="270" y="288"/>
                </a:cubicBezTo>
                <a:cubicBezTo>
                  <a:pt x="270" y="294"/>
                  <a:pt x="275" y="298"/>
                  <a:pt x="281" y="298"/>
                </a:cubicBezTo>
                <a:cubicBezTo>
                  <a:pt x="287" y="298"/>
                  <a:pt x="291" y="294"/>
                  <a:pt x="291" y="288"/>
                </a:cubicBezTo>
                <a:cubicBezTo>
                  <a:pt x="291" y="268"/>
                  <a:pt x="293" y="250"/>
                  <a:pt x="296" y="234"/>
                </a:cubicBezTo>
                <a:close/>
                <a:moveTo>
                  <a:pt x="462" y="437"/>
                </a:moveTo>
                <a:cubicBezTo>
                  <a:pt x="412" y="487"/>
                  <a:pt x="346" y="512"/>
                  <a:pt x="281" y="512"/>
                </a:cubicBezTo>
                <a:cubicBezTo>
                  <a:pt x="215" y="512"/>
                  <a:pt x="150" y="487"/>
                  <a:pt x="100" y="437"/>
                </a:cubicBezTo>
                <a:cubicBezTo>
                  <a:pt x="0" y="337"/>
                  <a:pt x="0" y="175"/>
                  <a:pt x="100" y="75"/>
                </a:cubicBezTo>
                <a:cubicBezTo>
                  <a:pt x="150" y="25"/>
                  <a:pt x="215" y="0"/>
                  <a:pt x="281" y="0"/>
                </a:cubicBezTo>
                <a:cubicBezTo>
                  <a:pt x="346" y="0"/>
                  <a:pt x="412" y="25"/>
                  <a:pt x="462" y="75"/>
                </a:cubicBezTo>
                <a:cubicBezTo>
                  <a:pt x="562" y="175"/>
                  <a:pt x="562" y="337"/>
                  <a:pt x="462" y="437"/>
                </a:cubicBezTo>
                <a:close/>
                <a:moveTo>
                  <a:pt x="419" y="224"/>
                </a:moveTo>
                <a:cubicBezTo>
                  <a:pt x="419" y="218"/>
                  <a:pt x="415" y="213"/>
                  <a:pt x="409" y="213"/>
                </a:cubicBezTo>
                <a:cubicBezTo>
                  <a:pt x="302" y="213"/>
                  <a:pt x="302" y="213"/>
                  <a:pt x="302" y="213"/>
                </a:cubicBezTo>
                <a:cubicBezTo>
                  <a:pt x="316" y="174"/>
                  <a:pt x="344" y="154"/>
                  <a:pt x="386" y="150"/>
                </a:cubicBezTo>
                <a:cubicBezTo>
                  <a:pt x="367" y="174"/>
                  <a:pt x="367" y="174"/>
                  <a:pt x="367" y="174"/>
                </a:cubicBezTo>
                <a:cubicBezTo>
                  <a:pt x="364" y="178"/>
                  <a:pt x="365" y="185"/>
                  <a:pt x="369" y="189"/>
                </a:cubicBezTo>
                <a:cubicBezTo>
                  <a:pt x="371" y="190"/>
                  <a:pt x="373" y="191"/>
                  <a:pt x="376" y="191"/>
                </a:cubicBezTo>
                <a:cubicBezTo>
                  <a:pt x="379" y="191"/>
                  <a:pt x="382" y="190"/>
                  <a:pt x="384" y="187"/>
                </a:cubicBezTo>
                <a:cubicBezTo>
                  <a:pt x="417" y="145"/>
                  <a:pt x="417" y="145"/>
                  <a:pt x="417" y="145"/>
                </a:cubicBezTo>
                <a:cubicBezTo>
                  <a:pt x="421" y="140"/>
                  <a:pt x="420" y="134"/>
                  <a:pt x="415" y="130"/>
                </a:cubicBezTo>
                <a:cubicBezTo>
                  <a:pt x="373" y="97"/>
                  <a:pt x="373" y="97"/>
                  <a:pt x="373" y="97"/>
                </a:cubicBezTo>
                <a:cubicBezTo>
                  <a:pt x="369" y="93"/>
                  <a:pt x="362" y="94"/>
                  <a:pt x="358" y="99"/>
                </a:cubicBezTo>
                <a:cubicBezTo>
                  <a:pt x="355" y="104"/>
                  <a:pt x="355" y="110"/>
                  <a:pt x="360" y="114"/>
                </a:cubicBezTo>
                <a:cubicBezTo>
                  <a:pt x="380" y="129"/>
                  <a:pt x="380" y="129"/>
                  <a:pt x="380" y="129"/>
                </a:cubicBezTo>
                <a:cubicBezTo>
                  <a:pt x="329" y="136"/>
                  <a:pt x="295" y="164"/>
                  <a:pt x="280" y="213"/>
                </a:cubicBezTo>
                <a:cubicBezTo>
                  <a:pt x="246" y="213"/>
                  <a:pt x="246" y="213"/>
                  <a:pt x="246" y="213"/>
                </a:cubicBezTo>
                <a:cubicBezTo>
                  <a:pt x="232" y="196"/>
                  <a:pt x="232" y="196"/>
                  <a:pt x="232" y="196"/>
                </a:cubicBezTo>
                <a:cubicBezTo>
                  <a:pt x="230" y="193"/>
                  <a:pt x="227" y="192"/>
                  <a:pt x="224" y="192"/>
                </a:cubicBezTo>
                <a:cubicBezTo>
                  <a:pt x="153" y="192"/>
                  <a:pt x="153" y="192"/>
                  <a:pt x="153" y="192"/>
                </a:cubicBezTo>
                <a:cubicBezTo>
                  <a:pt x="147" y="192"/>
                  <a:pt x="142" y="196"/>
                  <a:pt x="142" y="202"/>
                </a:cubicBezTo>
                <a:cubicBezTo>
                  <a:pt x="142" y="384"/>
                  <a:pt x="142" y="384"/>
                  <a:pt x="142" y="384"/>
                </a:cubicBezTo>
                <a:cubicBezTo>
                  <a:pt x="142" y="390"/>
                  <a:pt x="147" y="394"/>
                  <a:pt x="153" y="394"/>
                </a:cubicBezTo>
                <a:cubicBezTo>
                  <a:pt x="409" y="394"/>
                  <a:pt x="409" y="394"/>
                  <a:pt x="409" y="394"/>
                </a:cubicBezTo>
                <a:cubicBezTo>
                  <a:pt x="415" y="394"/>
                  <a:pt x="419" y="390"/>
                  <a:pt x="419" y="384"/>
                </a:cubicBezTo>
                <a:lnTo>
                  <a:pt x="419" y="224"/>
                </a:lnTo>
                <a:close/>
              </a:path>
            </a:pathLst>
          </a:custGeom>
          <a:solidFill>
            <a:srgbClr val="046A38"/>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Rectangle 10"/>
          <p:cNvSpPr/>
          <p:nvPr/>
        </p:nvSpPr>
        <p:spPr>
          <a:xfrm>
            <a:off x="1911927" y="2557535"/>
            <a:ext cx="1182255" cy="26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1600" dirty="0" smtClean="0">
                <a:latin typeface="Calibri" panose="020F0502020204030204" pitchFamily="34" charset="0"/>
                <a:cs typeface="Calibri" panose="020F0502020204030204" pitchFamily="34" charset="0"/>
              </a:rPr>
              <a:t>Compras</a:t>
            </a:r>
            <a:endParaRPr lang="es-VE" sz="1600" dirty="0">
              <a:latin typeface="Calibri" panose="020F0502020204030204" pitchFamily="34" charset="0"/>
              <a:cs typeface="Calibri" panose="020F0502020204030204" pitchFamily="34" charset="0"/>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19929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apezoid 9"/>
          <p:cNvSpPr/>
          <p:nvPr/>
        </p:nvSpPr>
        <p:spPr>
          <a:xfrm rot="16200000">
            <a:off x="3954978" y="3813808"/>
            <a:ext cx="3880901" cy="486026"/>
          </a:xfrm>
          <a:prstGeom prst="trapezoid">
            <a:avLst>
              <a:gd name="adj" fmla="val 9864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0" name="Rectangle 49"/>
          <p:cNvSpPr/>
          <p:nvPr/>
        </p:nvSpPr>
        <p:spPr>
          <a:xfrm>
            <a:off x="6143428" y="2133402"/>
            <a:ext cx="5396517" cy="386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7" name="Freeform 910">
            <a:extLst>
              <a:ext uri="{FF2B5EF4-FFF2-40B4-BE49-F238E27FC236}">
                <a16:creationId xmlns:a16="http://schemas.microsoft.com/office/drawing/2014/main" id="{B23FC521-66E5-4D37-8B36-1A86D382124D}"/>
              </a:ext>
            </a:extLst>
          </p:cNvPr>
          <p:cNvSpPr>
            <a:spLocks noChangeAspect="1" noEditPoints="1"/>
          </p:cNvSpPr>
          <p:nvPr/>
        </p:nvSpPr>
        <p:spPr bwMode="auto">
          <a:xfrm>
            <a:off x="462058" y="2215077"/>
            <a:ext cx="799529" cy="799529"/>
          </a:xfrm>
          <a:custGeom>
            <a:avLst/>
            <a:gdLst>
              <a:gd name="T0" fmla="*/ 207 w 512"/>
              <a:gd name="T1" fmla="*/ 107 h 512"/>
              <a:gd name="T2" fmla="*/ 260 w 512"/>
              <a:gd name="T3" fmla="*/ 116 h 512"/>
              <a:gd name="T4" fmla="*/ 305 w 512"/>
              <a:gd name="T5" fmla="*/ 106 h 512"/>
              <a:gd name="T6" fmla="*/ 237 w 512"/>
              <a:gd name="T7" fmla="*/ 138 h 512"/>
              <a:gd name="T8" fmla="*/ 346 w 512"/>
              <a:gd name="T9" fmla="*/ 373 h 512"/>
              <a:gd name="T10" fmla="*/ 181 w 512"/>
              <a:gd name="T11" fmla="*/ 320 h 512"/>
              <a:gd name="T12" fmla="*/ 236 w 512"/>
              <a:gd name="T13" fmla="*/ 160 h 512"/>
              <a:gd name="T14" fmla="*/ 331 w 512"/>
              <a:gd name="T15" fmla="*/ 315 h 512"/>
              <a:gd name="T16" fmla="*/ 294 w 512"/>
              <a:gd name="T17" fmla="*/ 297 h 512"/>
              <a:gd name="T18" fmla="*/ 282 w 512"/>
              <a:gd name="T19" fmla="*/ 276 h 512"/>
              <a:gd name="T20" fmla="*/ 250 w 512"/>
              <a:gd name="T21" fmla="*/ 262 h 512"/>
              <a:gd name="T22" fmla="*/ 240 w 512"/>
              <a:gd name="T23" fmla="*/ 252 h 512"/>
              <a:gd name="T24" fmla="*/ 256 w 512"/>
              <a:gd name="T25" fmla="*/ 243 h 512"/>
              <a:gd name="T26" fmla="*/ 285 w 512"/>
              <a:gd name="T27" fmla="*/ 249 h 512"/>
              <a:gd name="T28" fmla="*/ 261 w 512"/>
              <a:gd name="T29" fmla="*/ 224 h 512"/>
              <a:gd name="T30" fmla="*/ 250 w 512"/>
              <a:gd name="T31" fmla="*/ 213 h 512"/>
              <a:gd name="T32" fmla="*/ 226 w 512"/>
              <a:gd name="T33" fmla="*/ 233 h 512"/>
              <a:gd name="T34" fmla="*/ 223 w 512"/>
              <a:gd name="T35" fmla="*/ 269 h 512"/>
              <a:gd name="T36" fmla="*/ 250 w 512"/>
              <a:gd name="T37" fmla="*/ 284 h 512"/>
              <a:gd name="T38" fmla="*/ 268 w 512"/>
              <a:gd name="T39" fmla="*/ 293 h 512"/>
              <a:gd name="T40" fmla="*/ 261 w 512"/>
              <a:gd name="T41" fmla="*/ 307 h 512"/>
              <a:gd name="T42" fmla="*/ 250 w 512"/>
              <a:gd name="T43" fmla="*/ 308 h 512"/>
              <a:gd name="T44" fmla="*/ 217 w 512"/>
              <a:gd name="T45" fmla="*/ 299 h 512"/>
              <a:gd name="T46" fmla="*/ 250 w 512"/>
              <a:gd name="T47" fmla="*/ 326 h 512"/>
              <a:gd name="T48" fmla="*/ 261 w 512"/>
              <a:gd name="T49" fmla="*/ 341 h 512"/>
              <a:gd name="T50" fmla="*/ 285 w 512"/>
              <a:gd name="T51" fmla="*/ 316 h 512"/>
              <a:gd name="T52" fmla="*/ 512 w 512"/>
              <a:gd name="T53" fmla="*/ 256 h 512"/>
              <a:gd name="T54" fmla="*/ 0 w 512"/>
              <a:gd name="T55" fmla="*/ 256 h 512"/>
              <a:gd name="T56" fmla="*/ 512 w 512"/>
              <a:gd name="T57" fmla="*/ 256 h 512"/>
              <a:gd name="T58" fmla="*/ 352 w 512"/>
              <a:gd name="T59" fmla="*/ 322 h 512"/>
              <a:gd name="T60" fmla="*/ 327 w 512"/>
              <a:gd name="T61" fmla="*/ 114 h 512"/>
              <a:gd name="T62" fmla="*/ 316 w 512"/>
              <a:gd name="T63" fmla="*/ 88 h 512"/>
              <a:gd name="T64" fmla="*/ 195 w 512"/>
              <a:gd name="T65" fmla="*/ 88 h 512"/>
              <a:gd name="T66" fmla="*/ 184 w 512"/>
              <a:gd name="T67" fmla="*/ 114 h 512"/>
              <a:gd name="T68" fmla="*/ 160 w 512"/>
              <a:gd name="T69" fmla="*/ 322 h 512"/>
              <a:gd name="T70" fmla="*/ 140 w 512"/>
              <a:gd name="T71" fmla="*/ 389 h 512"/>
              <a:gd name="T72" fmla="*/ 362 w 512"/>
              <a:gd name="T73" fmla="*/ 394 h 512"/>
              <a:gd name="T74" fmla="*/ 372 w 512"/>
              <a:gd name="T75"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37" y="138"/>
                </a:moveTo>
                <a:cubicBezTo>
                  <a:pt x="207" y="107"/>
                  <a:pt x="207" y="107"/>
                  <a:pt x="207" y="107"/>
                </a:cubicBezTo>
                <a:cubicBezTo>
                  <a:pt x="212" y="105"/>
                  <a:pt x="225" y="104"/>
                  <a:pt x="251" y="116"/>
                </a:cubicBezTo>
                <a:cubicBezTo>
                  <a:pt x="254" y="117"/>
                  <a:pt x="257" y="117"/>
                  <a:pt x="260" y="116"/>
                </a:cubicBezTo>
                <a:cubicBezTo>
                  <a:pt x="260" y="116"/>
                  <a:pt x="260" y="116"/>
                  <a:pt x="260" y="116"/>
                </a:cubicBezTo>
                <a:cubicBezTo>
                  <a:pt x="285" y="105"/>
                  <a:pt x="299" y="105"/>
                  <a:pt x="305" y="106"/>
                </a:cubicBezTo>
                <a:cubicBezTo>
                  <a:pt x="275" y="138"/>
                  <a:pt x="275" y="138"/>
                  <a:pt x="275" y="138"/>
                </a:cubicBezTo>
                <a:lnTo>
                  <a:pt x="237" y="138"/>
                </a:lnTo>
                <a:close/>
                <a:moveTo>
                  <a:pt x="330" y="320"/>
                </a:moveTo>
                <a:cubicBezTo>
                  <a:pt x="330" y="334"/>
                  <a:pt x="339" y="357"/>
                  <a:pt x="346" y="373"/>
                </a:cubicBezTo>
                <a:cubicBezTo>
                  <a:pt x="165" y="373"/>
                  <a:pt x="165" y="373"/>
                  <a:pt x="165" y="373"/>
                </a:cubicBezTo>
                <a:cubicBezTo>
                  <a:pt x="172" y="357"/>
                  <a:pt x="181" y="334"/>
                  <a:pt x="181" y="320"/>
                </a:cubicBezTo>
                <a:cubicBezTo>
                  <a:pt x="181" y="318"/>
                  <a:pt x="181" y="316"/>
                  <a:pt x="180" y="315"/>
                </a:cubicBezTo>
                <a:cubicBezTo>
                  <a:pt x="178" y="312"/>
                  <a:pt x="143" y="237"/>
                  <a:pt x="236" y="160"/>
                </a:cubicBezTo>
                <a:cubicBezTo>
                  <a:pt x="275" y="160"/>
                  <a:pt x="275" y="160"/>
                  <a:pt x="275" y="160"/>
                </a:cubicBezTo>
                <a:cubicBezTo>
                  <a:pt x="368" y="237"/>
                  <a:pt x="333" y="312"/>
                  <a:pt x="331" y="315"/>
                </a:cubicBezTo>
                <a:cubicBezTo>
                  <a:pt x="331" y="316"/>
                  <a:pt x="330" y="318"/>
                  <a:pt x="330" y="320"/>
                </a:cubicBezTo>
                <a:close/>
                <a:moveTo>
                  <a:pt x="294" y="297"/>
                </a:moveTo>
                <a:cubicBezTo>
                  <a:pt x="294" y="292"/>
                  <a:pt x="293" y="289"/>
                  <a:pt x="291" y="285"/>
                </a:cubicBezTo>
                <a:cubicBezTo>
                  <a:pt x="289" y="282"/>
                  <a:pt x="286" y="279"/>
                  <a:pt x="282" y="276"/>
                </a:cubicBezTo>
                <a:cubicBezTo>
                  <a:pt x="278" y="273"/>
                  <a:pt x="271" y="270"/>
                  <a:pt x="261" y="266"/>
                </a:cubicBezTo>
                <a:cubicBezTo>
                  <a:pt x="250" y="262"/>
                  <a:pt x="250" y="262"/>
                  <a:pt x="250" y="262"/>
                </a:cubicBezTo>
                <a:cubicBezTo>
                  <a:pt x="247" y="260"/>
                  <a:pt x="244" y="259"/>
                  <a:pt x="243" y="257"/>
                </a:cubicBezTo>
                <a:cubicBezTo>
                  <a:pt x="241" y="256"/>
                  <a:pt x="240" y="254"/>
                  <a:pt x="240" y="252"/>
                </a:cubicBezTo>
                <a:cubicBezTo>
                  <a:pt x="240" y="247"/>
                  <a:pt x="244" y="245"/>
                  <a:pt x="250" y="244"/>
                </a:cubicBezTo>
                <a:cubicBezTo>
                  <a:pt x="250" y="244"/>
                  <a:pt x="253" y="243"/>
                  <a:pt x="256" y="243"/>
                </a:cubicBezTo>
                <a:cubicBezTo>
                  <a:pt x="259" y="243"/>
                  <a:pt x="261" y="243"/>
                  <a:pt x="261" y="243"/>
                </a:cubicBezTo>
                <a:cubicBezTo>
                  <a:pt x="269" y="244"/>
                  <a:pt x="277" y="246"/>
                  <a:pt x="285" y="249"/>
                </a:cubicBezTo>
                <a:cubicBezTo>
                  <a:pt x="292" y="231"/>
                  <a:pt x="292" y="231"/>
                  <a:pt x="292" y="231"/>
                </a:cubicBezTo>
                <a:cubicBezTo>
                  <a:pt x="283" y="227"/>
                  <a:pt x="272" y="225"/>
                  <a:pt x="261" y="224"/>
                </a:cubicBezTo>
                <a:cubicBezTo>
                  <a:pt x="261" y="213"/>
                  <a:pt x="261" y="213"/>
                  <a:pt x="261" y="213"/>
                </a:cubicBezTo>
                <a:cubicBezTo>
                  <a:pt x="250" y="213"/>
                  <a:pt x="250" y="213"/>
                  <a:pt x="250" y="213"/>
                </a:cubicBezTo>
                <a:cubicBezTo>
                  <a:pt x="250" y="225"/>
                  <a:pt x="250" y="225"/>
                  <a:pt x="250" y="225"/>
                </a:cubicBezTo>
                <a:cubicBezTo>
                  <a:pt x="240" y="226"/>
                  <a:pt x="232" y="229"/>
                  <a:pt x="226" y="233"/>
                </a:cubicBezTo>
                <a:cubicBezTo>
                  <a:pt x="220" y="238"/>
                  <a:pt x="217" y="244"/>
                  <a:pt x="217" y="252"/>
                </a:cubicBezTo>
                <a:cubicBezTo>
                  <a:pt x="217" y="259"/>
                  <a:pt x="219" y="264"/>
                  <a:pt x="223" y="269"/>
                </a:cubicBezTo>
                <a:cubicBezTo>
                  <a:pt x="228" y="274"/>
                  <a:pt x="235" y="278"/>
                  <a:pt x="245" y="282"/>
                </a:cubicBezTo>
                <a:cubicBezTo>
                  <a:pt x="250" y="284"/>
                  <a:pt x="250" y="284"/>
                  <a:pt x="250" y="284"/>
                </a:cubicBezTo>
                <a:cubicBezTo>
                  <a:pt x="261" y="288"/>
                  <a:pt x="261" y="288"/>
                  <a:pt x="261" y="288"/>
                </a:cubicBezTo>
                <a:cubicBezTo>
                  <a:pt x="264" y="290"/>
                  <a:pt x="267" y="291"/>
                  <a:pt x="268" y="293"/>
                </a:cubicBezTo>
                <a:cubicBezTo>
                  <a:pt x="270" y="294"/>
                  <a:pt x="271" y="296"/>
                  <a:pt x="271" y="298"/>
                </a:cubicBezTo>
                <a:cubicBezTo>
                  <a:pt x="271" y="303"/>
                  <a:pt x="268" y="306"/>
                  <a:pt x="261" y="307"/>
                </a:cubicBezTo>
                <a:cubicBezTo>
                  <a:pt x="261" y="307"/>
                  <a:pt x="258" y="308"/>
                  <a:pt x="256" y="308"/>
                </a:cubicBezTo>
                <a:cubicBezTo>
                  <a:pt x="253" y="308"/>
                  <a:pt x="250" y="308"/>
                  <a:pt x="250" y="308"/>
                </a:cubicBezTo>
                <a:cubicBezTo>
                  <a:pt x="245" y="307"/>
                  <a:pt x="240" y="306"/>
                  <a:pt x="233" y="305"/>
                </a:cubicBezTo>
                <a:cubicBezTo>
                  <a:pt x="227" y="303"/>
                  <a:pt x="222" y="301"/>
                  <a:pt x="217" y="299"/>
                </a:cubicBezTo>
                <a:cubicBezTo>
                  <a:pt x="217" y="319"/>
                  <a:pt x="217" y="319"/>
                  <a:pt x="217" y="319"/>
                </a:cubicBezTo>
                <a:cubicBezTo>
                  <a:pt x="227" y="323"/>
                  <a:pt x="238" y="325"/>
                  <a:pt x="250" y="326"/>
                </a:cubicBezTo>
                <a:cubicBezTo>
                  <a:pt x="250" y="341"/>
                  <a:pt x="250" y="341"/>
                  <a:pt x="250" y="341"/>
                </a:cubicBezTo>
                <a:cubicBezTo>
                  <a:pt x="261" y="341"/>
                  <a:pt x="261" y="341"/>
                  <a:pt x="261" y="341"/>
                </a:cubicBezTo>
                <a:cubicBezTo>
                  <a:pt x="261" y="325"/>
                  <a:pt x="261" y="325"/>
                  <a:pt x="261" y="325"/>
                </a:cubicBezTo>
                <a:cubicBezTo>
                  <a:pt x="271" y="324"/>
                  <a:pt x="279" y="321"/>
                  <a:pt x="285" y="316"/>
                </a:cubicBezTo>
                <a:cubicBezTo>
                  <a:pt x="291" y="312"/>
                  <a:pt x="294" y="305"/>
                  <a:pt x="294" y="29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2" y="379"/>
                </a:moveTo>
                <a:cubicBezTo>
                  <a:pt x="365" y="363"/>
                  <a:pt x="353" y="335"/>
                  <a:pt x="352" y="322"/>
                </a:cubicBezTo>
                <a:cubicBezTo>
                  <a:pt x="358" y="306"/>
                  <a:pt x="384" y="227"/>
                  <a:pt x="295" y="148"/>
                </a:cubicBezTo>
                <a:cubicBezTo>
                  <a:pt x="327" y="114"/>
                  <a:pt x="327" y="114"/>
                  <a:pt x="327" y="114"/>
                </a:cubicBezTo>
                <a:cubicBezTo>
                  <a:pt x="330" y="111"/>
                  <a:pt x="331" y="107"/>
                  <a:pt x="330" y="104"/>
                </a:cubicBezTo>
                <a:cubicBezTo>
                  <a:pt x="330" y="102"/>
                  <a:pt x="327" y="93"/>
                  <a:pt x="316" y="88"/>
                </a:cubicBezTo>
                <a:cubicBezTo>
                  <a:pt x="302" y="82"/>
                  <a:pt x="282" y="84"/>
                  <a:pt x="256" y="95"/>
                </a:cubicBezTo>
                <a:cubicBezTo>
                  <a:pt x="229" y="84"/>
                  <a:pt x="209" y="82"/>
                  <a:pt x="195" y="88"/>
                </a:cubicBezTo>
                <a:cubicBezTo>
                  <a:pt x="185" y="93"/>
                  <a:pt x="182" y="102"/>
                  <a:pt x="181" y="104"/>
                </a:cubicBezTo>
                <a:cubicBezTo>
                  <a:pt x="180" y="107"/>
                  <a:pt x="181" y="111"/>
                  <a:pt x="184" y="114"/>
                </a:cubicBezTo>
                <a:cubicBezTo>
                  <a:pt x="217" y="148"/>
                  <a:pt x="217" y="148"/>
                  <a:pt x="217" y="148"/>
                </a:cubicBezTo>
                <a:cubicBezTo>
                  <a:pt x="128" y="227"/>
                  <a:pt x="153" y="306"/>
                  <a:pt x="160" y="322"/>
                </a:cubicBezTo>
                <a:cubicBezTo>
                  <a:pt x="158" y="335"/>
                  <a:pt x="147" y="363"/>
                  <a:pt x="139" y="379"/>
                </a:cubicBezTo>
                <a:cubicBezTo>
                  <a:pt x="138" y="382"/>
                  <a:pt x="138" y="386"/>
                  <a:pt x="140" y="389"/>
                </a:cubicBezTo>
                <a:cubicBezTo>
                  <a:pt x="142" y="392"/>
                  <a:pt x="145" y="394"/>
                  <a:pt x="149" y="394"/>
                </a:cubicBezTo>
                <a:cubicBezTo>
                  <a:pt x="362" y="394"/>
                  <a:pt x="362" y="394"/>
                  <a:pt x="362" y="394"/>
                </a:cubicBezTo>
                <a:cubicBezTo>
                  <a:pt x="366" y="394"/>
                  <a:pt x="369" y="392"/>
                  <a:pt x="371" y="389"/>
                </a:cubicBezTo>
                <a:cubicBezTo>
                  <a:pt x="373" y="386"/>
                  <a:pt x="374" y="382"/>
                  <a:pt x="372" y="37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En nuestros inventarios esta nuestro dinero, un correcto manejo de estos puede ahorrar mucho y garantizar una eficiente manejo de nuestros clientes. Mediante la definición de grupos de unidades de medida es posible controlar nuestro inventario desde cajas, kilogramos hasta latas, gramos o cualquier unidad. Los métodos de valoración soportados son: estándar, promedio ponderado y FIFO</a:t>
            </a: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Inventarios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15</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1" name="Group 10"/>
          <p:cNvGrpSpPr/>
          <p:nvPr/>
        </p:nvGrpSpPr>
        <p:grpSpPr>
          <a:xfrm>
            <a:off x="1936016" y="2570614"/>
            <a:ext cx="3716627" cy="2971204"/>
            <a:chOff x="5898560" y="1982804"/>
            <a:chExt cx="4390846" cy="3869356"/>
          </a:xfrm>
        </p:grpSpPr>
        <p:sp>
          <p:nvSpPr>
            <p:cNvPr id="8" name="Rectangle 7"/>
            <p:cNvSpPr/>
            <p:nvPr/>
          </p:nvSpPr>
          <p:spPr>
            <a:xfrm>
              <a:off x="6018500" y="1982804"/>
              <a:ext cx="4270906" cy="3869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9" name="Text Placeholder 8"/>
            <p:cNvSpPr txBox="1">
              <a:spLocks/>
            </p:cNvSpPr>
            <p:nvPr/>
          </p:nvSpPr>
          <p:spPr>
            <a:xfrm>
              <a:off x="6721729" y="2424001"/>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smtClean="0">
                  <a:latin typeface="Calibri" panose="020F0502020204030204" pitchFamily="34" charset="0"/>
                  <a:cs typeface="Calibri" panose="020F0502020204030204" pitchFamily="34" charset="0"/>
                </a:rPr>
                <a:t>Datos</a:t>
              </a:r>
              <a:r>
                <a:rPr lang="en-US"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maestros de </a:t>
              </a:r>
              <a:r>
                <a:rPr lang="en-US" sz="1400" dirty="0" err="1" smtClean="0">
                  <a:latin typeface="Calibri" panose="020F0502020204030204" pitchFamily="34" charset="0"/>
                  <a:cs typeface="Calibri" panose="020F0502020204030204" pitchFamily="34" charset="0"/>
                </a:rPr>
                <a:t>artículos</a:t>
              </a:r>
              <a:endParaRPr lang="en-US" sz="1400" dirty="0" smtClean="0">
                <a:latin typeface="Calibri" panose="020F0502020204030204" pitchFamily="34" charset="0"/>
                <a:cs typeface="Calibri" panose="020F0502020204030204" pitchFamily="34" charset="0"/>
              </a:endParaRPr>
            </a:p>
            <a:p>
              <a:pPr marL="0" lvl="2" indent="0">
                <a:buNone/>
              </a:pPr>
              <a:endParaRPr lang="en-US" sz="1400" dirty="0">
                <a:latin typeface="Calibri" panose="020F0502020204030204" pitchFamily="34" charset="0"/>
                <a:cs typeface="Calibri" panose="020F0502020204030204" pitchFamily="34" charset="0"/>
              </a:endParaRPr>
            </a:p>
          </p:txBody>
        </p:sp>
        <p:grpSp>
          <p:nvGrpSpPr>
            <p:cNvPr id="30" name="Group 29"/>
            <p:cNvGrpSpPr/>
            <p:nvPr/>
          </p:nvGrpSpPr>
          <p:grpSpPr>
            <a:xfrm>
              <a:off x="6365568" y="2215077"/>
              <a:ext cx="348658" cy="712920"/>
              <a:chOff x="393700" y="1840230"/>
              <a:chExt cx="1512168" cy="3092012"/>
            </a:xfrm>
          </p:grpSpPr>
          <p:sp>
            <p:nvSpPr>
              <p:cNvPr id="31" name="Diagonal Stripe 30"/>
              <p:cNvSpPr/>
              <p:nvPr/>
            </p:nvSpPr>
            <p:spPr>
              <a:xfrm>
                <a:off x="393700" y="3420074"/>
                <a:ext cx="1512168" cy="1512168"/>
              </a:xfrm>
              <a:prstGeom prst="diagStripe">
                <a:avLst/>
              </a:prstGeom>
              <a:solidFill>
                <a:srgbClr val="6FC2B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32" name="Diagonal Stripe 31"/>
              <p:cNvSpPr/>
              <p:nvPr/>
            </p:nvSpPr>
            <p:spPr>
              <a:xfrm flipV="1">
                <a:off x="393700" y="1840230"/>
                <a:ext cx="1512168" cy="1512168"/>
              </a:xfrm>
              <a:prstGeom prst="diagStripe">
                <a:avLst/>
              </a:prstGeom>
              <a:solidFill>
                <a:srgbClr val="004F5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grpSp>
          <p:nvGrpSpPr>
            <p:cNvPr id="33" name="Group 32"/>
            <p:cNvGrpSpPr/>
            <p:nvPr/>
          </p:nvGrpSpPr>
          <p:grpSpPr>
            <a:xfrm>
              <a:off x="6365568" y="3117997"/>
              <a:ext cx="348658" cy="712920"/>
              <a:chOff x="393700" y="1840230"/>
              <a:chExt cx="1512168" cy="3092012"/>
            </a:xfrm>
          </p:grpSpPr>
          <p:sp>
            <p:nvSpPr>
              <p:cNvPr id="34" name="Diagonal Stripe 33"/>
              <p:cNvSpPr/>
              <p:nvPr/>
            </p:nvSpPr>
            <p:spPr>
              <a:xfrm>
                <a:off x="393700" y="3420074"/>
                <a:ext cx="1512168" cy="1512168"/>
              </a:xfrm>
              <a:prstGeom prst="diagStripe">
                <a:avLst/>
              </a:prstGeom>
              <a:solidFill>
                <a:srgbClr val="00ABAB"/>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36" name="Diagonal Stripe 35"/>
              <p:cNvSpPr/>
              <p:nvPr/>
            </p:nvSpPr>
            <p:spPr>
              <a:xfrm flipV="1">
                <a:off x="393700" y="1840230"/>
                <a:ext cx="1512168" cy="1512168"/>
              </a:xfrm>
              <a:prstGeom prst="diagStripe">
                <a:avLst/>
              </a:prstGeom>
              <a:solidFill>
                <a:srgbClr val="009A4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grpSp>
          <p:nvGrpSpPr>
            <p:cNvPr id="38" name="Group 37"/>
            <p:cNvGrpSpPr/>
            <p:nvPr/>
          </p:nvGrpSpPr>
          <p:grpSpPr>
            <a:xfrm>
              <a:off x="6365568" y="4020917"/>
              <a:ext cx="348658" cy="712920"/>
              <a:chOff x="393700" y="1840230"/>
              <a:chExt cx="1512168" cy="3092012"/>
            </a:xfrm>
          </p:grpSpPr>
          <p:sp>
            <p:nvSpPr>
              <p:cNvPr id="39" name="Diagonal Stripe 38"/>
              <p:cNvSpPr/>
              <p:nvPr/>
            </p:nvSpPr>
            <p:spPr>
              <a:xfrm>
                <a:off x="393700" y="3420074"/>
                <a:ext cx="1512168" cy="1512168"/>
              </a:xfrm>
              <a:prstGeom prst="diagStripe">
                <a:avLst/>
              </a:prstGeom>
              <a:solidFill>
                <a:srgbClr val="00A3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40" name="Diagonal Stripe 39"/>
              <p:cNvSpPr/>
              <p:nvPr/>
            </p:nvSpPr>
            <p:spPr>
              <a:xfrm flipV="1">
                <a:off x="393700" y="1840230"/>
                <a:ext cx="1512168" cy="1512168"/>
              </a:xfrm>
              <a:prstGeom prst="diagStripe">
                <a:avLst/>
              </a:prstGeom>
              <a:solidFill>
                <a:srgbClr val="0076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grpSp>
          <p:nvGrpSpPr>
            <p:cNvPr id="41" name="Group 40"/>
            <p:cNvGrpSpPr/>
            <p:nvPr/>
          </p:nvGrpSpPr>
          <p:grpSpPr>
            <a:xfrm>
              <a:off x="6365568" y="4923836"/>
              <a:ext cx="348658" cy="712920"/>
              <a:chOff x="393700" y="1840230"/>
              <a:chExt cx="1512168" cy="3092012"/>
            </a:xfrm>
          </p:grpSpPr>
          <p:sp>
            <p:nvSpPr>
              <p:cNvPr id="42" name="Diagonal Stripe 41"/>
              <p:cNvSpPr/>
              <p:nvPr/>
            </p:nvSpPr>
            <p:spPr>
              <a:xfrm>
                <a:off x="393700" y="3420074"/>
                <a:ext cx="1512168" cy="1512168"/>
              </a:xfrm>
              <a:prstGeom prst="diagStrip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sp>
            <p:nvSpPr>
              <p:cNvPr id="43" name="Diagonal Stripe 42"/>
              <p:cNvSpPr/>
              <p:nvPr/>
            </p:nvSpPr>
            <p:spPr>
              <a:xfrm flipV="1">
                <a:off x="393700" y="1840230"/>
                <a:ext cx="1512168" cy="1512168"/>
              </a:xfrm>
              <a:prstGeom prst="diagStrip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latin typeface="Calibri" panose="020F0502020204030204" pitchFamily="34" charset="0"/>
                  <a:cs typeface="Calibri" panose="020F0502020204030204" pitchFamily="34" charset="0"/>
                </a:endParaRPr>
              </a:p>
            </p:txBody>
          </p:sp>
        </p:grpSp>
        <p:sp>
          <p:nvSpPr>
            <p:cNvPr id="3" name="Rectangle 2"/>
            <p:cNvSpPr/>
            <p:nvPr/>
          </p:nvSpPr>
          <p:spPr>
            <a:xfrm>
              <a:off x="5898560" y="3253538"/>
              <a:ext cx="3637562" cy="523220"/>
            </a:xfrm>
            <a:prstGeom prst="rect">
              <a:avLst/>
            </a:prstGeom>
          </p:spPr>
          <p:txBody>
            <a:bodyPr wrap="square">
              <a:spAutoFit/>
            </a:bodyPr>
            <a:lstStyle/>
            <a:p>
              <a:pPr lvl="2"/>
              <a:endParaRPr lang="en-US" sz="1400" dirty="0">
                <a:latin typeface="Calibri" panose="020F0502020204030204" pitchFamily="34" charset="0"/>
                <a:cs typeface="Calibri" panose="020F0502020204030204" pitchFamily="34" charset="0"/>
              </a:endParaRPr>
            </a:p>
            <a:p>
              <a:pPr lvl="2"/>
              <a:endParaRPr lang="en-US" sz="1400" dirty="0">
                <a:latin typeface="Calibri" panose="020F0502020204030204" pitchFamily="34" charset="0"/>
                <a:cs typeface="Calibri" panose="020F0502020204030204" pitchFamily="34" charset="0"/>
              </a:endParaRPr>
            </a:p>
          </p:txBody>
        </p:sp>
        <p:sp>
          <p:nvSpPr>
            <p:cNvPr id="45" name="Text Placeholder 8"/>
            <p:cNvSpPr txBox="1">
              <a:spLocks/>
            </p:cNvSpPr>
            <p:nvPr/>
          </p:nvSpPr>
          <p:spPr>
            <a:xfrm>
              <a:off x="6721729" y="3307523"/>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a:latin typeface="Calibri" panose="020F0502020204030204" pitchFamily="34" charset="0"/>
                  <a:cs typeface="Calibri" panose="020F0502020204030204" pitchFamily="34" charset="0"/>
                </a:rPr>
                <a:t>Informe</a:t>
              </a:r>
              <a:r>
                <a:rPr lang="en-US" sz="1400" dirty="0">
                  <a:latin typeface="Calibri" panose="020F0502020204030204" pitchFamily="34" charset="0"/>
                  <a:cs typeface="Calibri" panose="020F0502020204030204" pitchFamily="34" charset="0"/>
                </a:rPr>
                <a:t> de auditoria de </a:t>
              </a:r>
              <a:r>
                <a:rPr lang="en-US" sz="1400" dirty="0" smtClean="0">
                  <a:latin typeface="Calibri" panose="020F0502020204030204" pitchFamily="34" charset="0"/>
                  <a:cs typeface="Calibri" panose="020F0502020204030204" pitchFamily="34" charset="0"/>
                </a:rPr>
                <a:t>stock</a:t>
              </a:r>
              <a:endParaRPr lang="en-US" sz="1400" dirty="0">
                <a:latin typeface="Calibri" panose="020F0502020204030204" pitchFamily="34" charset="0"/>
                <a:cs typeface="Calibri" panose="020F0502020204030204" pitchFamily="34" charset="0"/>
              </a:endParaRPr>
            </a:p>
          </p:txBody>
        </p:sp>
        <p:sp>
          <p:nvSpPr>
            <p:cNvPr id="48" name="Text Placeholder 8"/>
            <p:cNvSpPr txBox="1">
              <a:spLocks/>
            </p:cNvSpPr>
            <p:nvPr/>
          </p:nvSpPr>
          <p:spPr>
            <a:xfrm>
              <a:off x="6721729" y="5074333"/>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a:latin typeface="Calibri" panose="020F0502020204030204" pitchFamily="34" charset="0"/>
                  <a:cs typeface="Calibri" panose="020F0502020204030204" pitchFamily="34" charset="0"/>
                </a:rPr>
                <a:t>Definicion</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unidades</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medida</a:t>
              </a:r>
              <a:endParaRPr lang="en-US" sz="1400" dirty="0">
                <a:latin typeface="Calibri" panose="020F0502020204030204" pitchFamily="34" charset="0"/>
                <a:cs typeface="Calibri" panose="020F0502020204030204" pitchFamily="34" charset="0"/>
              </a:endParaRPr>
            </a:p>
          </p:txBody>
        </p:sp>
        <p:sp>
          <p:nvSpPr>
            <p:cNvPr id="49" name="Text Placeholder 8"/>
            <p:cNvSpPr txBox="1">
              <a:spLocks/>
            </p:cNvSpPr>
            <p:nvPr/>
          </p:nvSpPr>
          <p:spPr>
            <a:xfrm>
              <a:off x="6721729" y="4191045"/>
              <a:ext cx="2933641" cy="562423"/>
            </a:xfrm>
            <a:prstGeom prst="rect">
              <a:avLst/>
            </a:prstGeom>
          </p:spPr>
          <p:txBody>
            <a:bodyPr/>
            <a:lst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lvl="2" indent="0">
                <a:buNone/>
              </a:pPr>
              <a:r>
                <a:rPr lang="en-US" sz="1400" dirty="0" err="1">
                  <a:latin typeface="Calibri" panose="020F0502020204030204" pitchFamily="34" charset="0"/>
                  <a:cs typeface="Calibri" panose="020F0502020204030204" pitchFamily="34" charset="0"/>
                </a:rPr>
                <a:t>Grupos</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unidades</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medida</a:t>
              </a:r>
              <a:endParaRPr lang="en-US" sz="1400" dirty="0">
                <a:latin typeface="Calibri" panose="020F0502020204030204" pitchFamily="34" charset="0"/>
                <a:cs typeface="Calibri" panose="020F0502020204030204" pitchFamily="34" charset="0"/>
              </a:endParaRPr>
            </a:p>
          </p:txBody>
        </p:sp>
      </p:gr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35" name="Rounded Rectangle 34"/>
          <p:cNvSpPr/>
          <p:nvPr/>
        </p:nvSpPr>
        <p:spPr>
          <a:xfrm>
            <a:off x="8088140" y="2344742"/>
            <a:ext cx="1347866" cy="712192"/>
          </a:xfrm>
          <a:prstGeom prst="roundRect">
            <a:avLst>
              <a:gd name="adj" fmla="val 10178"/>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r>
              <a:rPr lang="en-US" sz="1200" b="1" dirty="0" smtClean="0">
                <a:solidFill>
                  <a:schemeClr val="bg1"/>
                </a:solidFill>
              </a:rPr>
              <a:t>PROMEDIO PONDERADO</a:t>
            </a:r>
            <a:endParaRPr lang="en-US" sz="1200" dirty="0">
              <a:solidFill>
                <a:schemeClr val="bg1"/>
              </a:solidFill>
            </a:endParaRPr>
          </a:p>
        </p:txBody>
      </p:sp>
      <p:graphicFrame>
        <p:nvGraphicFramePr>
          <p:cNvPr id="56" name="Chart 55"/>
          <p:cNvGraphicFramePr/>
          <p:nvPr>
            <p:extLst>
              <p:ext uri="{D42A27DB-BD31-4B8C-83A1-F6EECF244321}">
                <p14:modId xmlns:p14="http://schemas.microsoft.com/office/powerpoint/2010/main" val="1759900116"/>
              </p:ext>
            </p:extLst>
          </p:nvPr>
        </p:nvGraphicFramePr>
        <p:xfrm>
          <a:off x="7497399" y="3437391"/>
          <a:ext cx="2521441" cy="1790967"/>
        </p:xfrm>
        <a:graphic>
          <a:graphicData uri="http://schemas.openxmlformats.org/drawingml/2006/chart">
            <c:chart xmlns:c="http://schemas.openxmlformats.org/drawingml/2006/chart" xmlns:r="http://schemas.openxmlformats.org/officeDocument/2006/relationships" r:id="rId4"/>
          </a:graphicData>
        </a:graphic>
      </p:graphicFrame>
      <p:sp>
        <p:nvSpPr>
          <p:cNvPr id="57" name="Rounded Rectangle 56"/>
          <p:cNvSpPr/>
          <p:nvPr/>
        </p:nvSpPr>
        <p:spPr>
          <a:xfrm>
            <a:off x="9913798" y="4694942"/>
            <a:ext cx="1423912" cy="683705"/>
          </a:xfrm>
          <a:prstGeom prst="roundRect">
            <a:avLst>
              <a:gd name="adj" fmla="val 10178"/>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r>
              <a:rPr lang="en-US" sz="1200" b="1" dirty="0" smtClean="0">
                <a:solidFill>
                  <a:schemeClr val="bg1"/>
                </a:solidFill>
              </a:rPr>
              <a:t>FIFO (FIRST INPUT FIRST OUTPUT)</a:t>
            </a:r>
            <a:endParaRPr lang="en-US" sz="1200" dirty="0">
              <a:solidFill>
                <a:schemeClr val="bg1"/>
              </a:solidFill>
            </a:endParaRPr>
          </a:p>
        </p:txBody>
      </p:sp>
      <p:grpSp>
        <p:nvGrpSpPr>
          <p:cNvPr id="58" name="Group 57"/>
          <p:cNvGrpSpPr>
            <a:grpSpLocks noChangeAspect="1"/>
          </p:cNvGrpSpPr>
          <p:nvPr/>
        </p:nvGrpSpPr>
        <p:grpSpPr>
          <a:xfrm rot="4776862">
            <a:off x="9195838" y="4476995"/>
            <a:ext cx="657536" cy="657536"/>
            <a:chOff x="7606853" y="246063"/>
            <a:chExt cx="896937" cy="896937"/>
          </a:xfrm>
          <a:solidFill>
            <a:srgbClr val="72C7E7"/>
          </a:solidFill>
        </p:grpSpPr>
        <p:sp>
          <p:nvSpPr>
            <p:cNvPr id="59" name="Teardrop 58"/>
            <p:cNvSpPr/>
            <p:nvPr/>
          </p:nvSpPr>
          <p:spPr>
            <a:xfrm>
              <a:off x="7606853" y="246063"/>
              <a:ext cx="896937" cy="896937"/>
            </a:xfrm>
            <a:prstGeom prst="teardrop">
              <a:avLst/>
            </a:prstGeom>
            <a:solidFill>
              <a:schemeClr val="accent3">
                <a:lumMod val="40000"/>
                <a:lumOff val="60000"/>
              </a:schemeClr>
            </a:solidFill>
            <a:ln w="9525" cap="flat" cmpd="sng" algn="ctr">
              <a:solidFill>
                <a:srgbClr val="FFFFFF"/>
              </a:solidFill>
              <a:prstDash val="solid"/>
            </a:ln>
            <a:effectLst/>
          </p:spPr>
          <p:txBody>
            <a:bodyPr rtlCol="0" anchor="ctr"/>
            <a:lstStyle/>
            <a:p>
              <a:pPr algn="ctr">
                <a:defRPr/>
              </a:pPr>
              <a:endParaRPr lang="en-US" sz="2000" kern="0" err="1">
                <a:solidFill>
                  <a:srgbClr val="FFFFFF"/>
                </a:solidFill>
                <a:latin typeface="Arial"/>
              </a:endParaRPr>
            </a:p>
          </p:txBody>
        </p:sp>
        <p:sp>
          <p:nvSpPr>
            <p:cNvPr id="60" name="Oval 59"/>
            <p:cNvSpPr/>
            <p:nvPr/>
          </p:nvSpPr>
          <p:spPr>
            <a:xfrm>
              <a:off x="7647293" y="280458"/>
              <a:ext cx="822602" cy="822602"/>
            </a:xfrm>
            <a:prstGeom prst="ellipse">
              <a:avLst/>
            </a:prstGeom>
            <a:solidFill>
              <a:schemeClr val="accent3"/>
            </a:solidFill>
            <a:ln w="9525" cap="flat" cmpd="sng" algn="ctr">
              <a:noFill/>
              <a:prstDash val="solid"/>
            </a:ln>
            <a:effectLst/>
          </p:spPr>
          <p:txBody>
            <a:bodyPr rtlCol="0" anchor="ctr"/>
            <a:lstStyle/>
            <a:p>
              <a:pPr algn="ctr">
                <a:defRPr/>
              </a:pPr>
              <a:endParaRPr lang="en-US" sz="2000" kern="0" err="1">
                <a:solidFill>
                  <a:srgbClr val="FFFFFF"/>
                </a:solidFill>
                <a:latin typeface="Arial"/>
              </a:endParaRPr>
            </a:p>
          </p:txBody>
        </p:sp>
      </p:grpSp>
      <p:grpSp>
        <p:nvGrpSpPr>
          <p:cNvPr id="61" name="Group 127"/>
          <p:cNvGrpSpPr>
            <a:grpSpLocks noChangeAspect="1"/>
          </p:cNvGrpSpPr>
          <p:nvPr/>
        </p:nvGrpSpPr>
        <p:grpSpPr bwMode="auto">
          <a:xfrm>
            <a:off x="9277768" y="4549157"/>
            <a:ext cx="491259" cy="491259"/>
            <a:chOff x="5048" y="380"/>
            <a:chExt cx="340" cy="340"/>
          </a:xfrm>
          <a:solidFill>
            <a:schemeClr val="bg1"/>
          </a:solidFill>
        </p:grpSpPr>
        <p:sp>
          <p:nvSpPr>
            <p:cNvPr id="62" name="Freeform 128"/>
            <p:cNvSpPr>
              <a:spLocks noEditPoints="1"/>
            </p:cNvSpPr>
            <p:nvPr/>
          </p:nvSpPr>
          <p:spPr bwMode="auto">
            <a:xfrm>
              <a:off x="5048" y="38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29"/>
            <p:cNvSpPr>
              <a:spLocks noEditPoints="1"/>
            </p:cNvSpPr>
            <p:nvPr/>
          </p:nvSpPr>
          <p:spPr bwMode="auto">
            <a:xfrm>
              <a:off x="5156" y="472"/>
              <a:ext cx="150" cy="156"/>
            </a:xfrm>
            <a:custGeom>
              <a:avLst/>
              <a:gdLst>
                <a:gd name="T0" fmla="*/ 74 w 226"/>
                <a:gd name="T1" fmla="*/ 189 h 235"/>
                <a:gd name="T2" fmla="*/ 74 w 226"/>
                <a:gd name="T3" fmla="*/ 204 h 235"/>
                <a:gd name="T4" fmla="*/ 47 w 226"/>
                <a:gd name="T5" fmla="*/ 232 h 235"/>
                <a:gd name="T6" fmla="*/ 43 w 226"/>
                <a:gd name="T7" fmla="*/ 234 h 235"/>
                <a:gd name="T8" fmla="*/ 39 w 226"/>
                <a:gd name="T9" fmla="*/ 235 h 235"/>
                <a:gd name="T10" fmla="*/ 35 w 226"/>
                <a:gd name="T11" fmla="*/ 234 h 235"/>
                <a:gd name="T12" fmla="*/ 32 w 226"/>
                <a:gd name="T13" fmla="*/ 232 h 235"/>
                <a:gd name="T14" fmla="*/ 4 w 226"/>
                <a:gd name="T15" fmla="*/ 204 h 235"/>
                <a:gd name="T16" fmla="*/ 4 w 226"/>
                <a:gd name="T17" fmla="*/ 189 h 235"/>
                <a:gd name="T18" fmla="*/ 19 w 226"/>
                <a:gd name="T19" fmla="*/ 189 h 235"/>
                <a:gd name="T20" fmla="*/ 29 w 226"/>
                <a:gd name="T21" fmla="*/ 199 h 235"/>
                <a:gd name="T22" fmla="*/ 29 w 226"/>
                <a:gd name="T23" fmla="*/ 11 h 235"/>
                <a:gd name="T24" fmla="*/ 39 w 226"/>
                <a:gd name="T25" fmla="*/ 0 h 235"/>
                <a:gd name="T26" fmla="*/ 50 w 226"/>
                <a:gd name="T27" fmla="*/ 11 h 235"/>
                <a:gd name="T28" fmla="*/ 50 w 226"/>
                <a:gd name="T29" fmla="*/ 199 h 235"/>
                <a:gd name="T30" fmla="*/ 59 w 226"/>
                <a:gd name="T31" fmla="*/ 189 h 235"/>
                <a:gd name="T32" fmla="*/ 74 w 226"/>
                <a:gd name="T33" fmla="*/ 189 h 235"/>
                <a:gd name="T34" fmla="*/ 215 w 226"/>
                <a:gd name="T35" fmla="*/ 214 h 235"/>
                <a:gd name="T36" fmla="*/ 103 w 226"/>
                <a:gd name="T37" fmla="*/ 214 h 235"/>
                <a:gd name="T38" fmla="*/ 93 w 226"/>
                <a:gd name="T39" fmla="*/ 224 h 235"/>
                <a:gd name="T40" fmla="*/ 103 w 226"/>
                <a:gd name="T41" fmla="*/ 235 h 235"/>
                <a:gd name="T42" fmla="*/ 215 w 226"/>
                <a:gd name="T43" fmla="*/ 235 h 235"/>
                <a:gd name="T44" fmla="*/ 226 w 226"/>
                <a:gd name="T45" fmla="*/ 224 h 235"/>
                <a:gd name="T46" fmla="*/ 215 w 226"/>
                <a:gd name="T47" fmla="*/ 214 h 235"/>
                <a:gd name="T48" fmla="*/ 103 w 226"/>
                <a:gd name="T49" fmla="*/ 192 h 235"/>
                <a:gd name="T50" fmla="*/ 199 w 226"/>
                <a:gd name="T51" fmla="*/ 192 h 235"/>
                <a:gd name="T52" fmla="*/ 210 w 226"/>
                <a:gd name="T53" fmla="*/ 182 h 235"/>
                <a:gd name="T54" fmla="*/ 199 w 226"/>
                <a:gd name="T55" fmla="*/ 171 h 235"/>
                <a:gd name="T56" fmla="*/ 103 w 226"/>
                <a:gd name="T57" fmla="*/ 171 h 235"/>
                <a:gd name="T58" fmla="*/ 93 w 226"/>
                <a:gd name="T59" fmla="*/ 182 h 235"/>
                <a:gd name="T60" fmla="*/ 103 w 226"/>
                <a:gd name="T61" fmla="*/ 192 h 235"/>
                <a:gd name="T62" fmla="*/ 103 w 226"/>
                <a:gd name="T63" fmla="*/ 150 h 235"/>
                <a:gd name="T64" fmla="*/ 178 w 226"/>
                <a:gd name="T65" fmla="*/ 150 h 235"/>
                <a:gd name="T66" fmla="*/ 189 w 226"/>
                <a:gd name="T67" fmla="*/ 139 h 235"/>
                <a:gd name="T68" fmla="*/ 178 w 226"/>
                <a:gd name="T69" fmla="*/ 128 h 235"/>
                <a:gd name="T70" fmla="*/ 103 w 226"/>
                <a:gd name="T71" fmla="*/ 128 h 235"/>
                <a:gd name="T72" fmla="*/ 93 w 226"/>
                <a:gd name="T73" fmla="*/ 139 h 235"/>
                <a:gd name="T74" fmla="*/ 103 w 226"/>
                <a:gd name="T75" fmla="*/ 150 h 235"/>
                <a:gd name="T76" fmla="*/ 103 w 226"/>
                <a:gd name="T77" fmla="*/ 107 h 235"/>
                <a:gd name="T78" fmla="*/ 157 w 226"/>
                <a:gd name="T79" fmla="*/ 107 h 235"/>
                <a:gd name="T80" fmla="*/ 167 w 226"/>
                <a:gd name="T81" fmla="*/ 96 h 235"/>
                <a:gd name="T82" fmla="*/ 157 w 226"/>
                <a:gd name="T83" fmla="*/ 86 h 235"/>
                <a:gd name="T84" fmla="*/ 103 w 226"/>
                <a:gd name="T85" fmla="*/ 86 h 235"/>
                <a:gd name="T86" fmla="*/ 93 w 226"/>
                <a:gd name="T87" fmla="*/ 96 h 235"/>
                <a:gd name="T88" fmla="*/ 103 w 226"/>
                <a:gd name="T89" fmla="*/ 107 h 235"/>
                <a:gd name="T90" fmla="*/ 103 w 226"/>
                <a:gd name="T91" fmla="*/ 64 h 235"/>
                <a:gd name="T92" fmla="*/ 135 w 226"/>
                <a:gd name="T93" fmla="*/ 64 h 235"/>
                <a:gd name="T94" fmla="*/ 146 w 226"/>
                <a:gd name="T95" fmla="*/ 54 h 235"/>
                <a:gd name="T96" fmla="*/ 135 w 226"/>
                <a:gd name="T97" fmla="*/ 43 h 235"/>
                <a:gd name="T98" fmla="*/ 103 w 226"/>
                <a:gd name="T99" fmla="*/ 43 h 235"/>
                <a:gd name="T100" fmla="*/ 93 w 226"/>
                <a:gd name="T101" fmla="*/ 54 h 235"/>
                <a:gd name="T102" fmla="*/ 103 w 226"/>
                <a:gd name="T103" fmla="*/ 64 h 235"/>
                <a:gd name="T104" fmla="*/ 103 w 226"/>
                <a:gd name="T105" fmla="*/ 22 h 235"/>
                <a:gd name="T106" fmla="*/ 114 w 226"/>
                <a:gd name="T107" fmla="*/ 22 h 235"/>
                <a:gd name="T108" fmla="*/ 125 w 226"/>
                <a:gd name="T109" fmla="*/ 11 h 235"/>
                <a:gd name="T110" fmla="*/ 114 w 226"/>
                <a:gd name="T111" fmla="*/ 0 h 235"/>
                <a:gd name="T112" fmla="*/ 103 w 226"/>
                <a:gd name="T113" fmla="*/ 0 h 235"/>
                <a:gd name="T114" fmla="*/ 93 w 226"/>
                <a:gd name="T115" fmla="*/ 11 h 235"/>
                <a:gd name="T116" fmla="*/ 103 w 226"/>
                <a:gd name="T117"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6" h="235">
                  <a:moveTo>
                    <a:pt x="74" y="189"/>
                  </a:moveTo>
                  <a:cubicBezTo>
                    <a:pt x="79" y="193"/>
                    <a:pt x="79" y="200"/>
                    <a:pt x="74" y="204"/>
                  </a:cubicBezTo>
                  <a:cubicBezTo>
                    <a:pt x="47" y="232"/>
                    <a:pt x="47" y="232"/>
                    <a:pt x="47" y="232"/>
                  </a:cubicBezTo>
                  <a:cubicBezTo>
                    <a:pt x="46" y="233"/>
                    <a:pt x="45" y="234"/>
                    <a:pt x="43" y="234"/>
                  </a:cubicBezTo>
                  <a:cubicBezTo>
                    <a:pt x="42" y="235"/>
                    <a:pt x="41" y="235"/>
                    <a:pt x="39" y="235"/>
                  </a:cubicBezTo>
                  <a:cubicBezTo>
                    <a:pt x="38" y="235"/>
                    <a:pt x="37" y="235"/>
                    <a:pt x="35" y="234"/>
                  </a:cubicBezTo>
                  <a:cubicBezTo>
                    <a:pt x="34" y="234"/>
                    <a:pt x="33" y="233"/>
                    <a:pt x="32" y="232"/>
                  </a:cubicBezTo>
                  <a:cubicBezTo>
                    <a:pt x="4" y="204"/>
                    <a:pt x="4" y="204"/>
                    <a:pt x="4" y="204"/>
                  </a:cubicBezTo>
                  <a:cubicBezTo>
                    <a:pt x="0" y="200"/>
                    <a:pt x="0" y="193"/>
                    <a:pt x="4" y="189"/>
                  </a:cubicBezTo>
                  <a:cubicBezTo>
                    <a:pt x="8" y="185"/>
                    <a:pt x="15" y="185"/>
                    <a:pt x="19" y="189"/>
                  </a:cubicBezTo>
                  <a:cubicBezTo>
                    <a:pt x="29" y="199"/>
                    <a:pt x="29" y="199"/>
                    <a:pt x="29" y="199"/>
                  </a:cubicBezTo>
                  <a:cubicBezTo>
                    <a:pt x="29" y="11"/>
                    <a:pt x="29" y="11"/>
                    <a:pt x="29" y="11"/>
                  </a:cubicBezTo>
                  <a:cubicBezTo>
                    <a:pt x="29" y="5"/>
                    <a:pt x="33" y="0"/>
                    <a:pt x="39" y="0"/>
                  </a:cubicBezTo>
                  <a:cubicBezTo>
                    <a:pt x="45" y="0"/>
                    <a:pt x="50" y="5"/>
                    <a:pt x="50" y="11"/>
                  </a:cubicBezTo>
                  <a:cubicBezTo>
                    <a:pt x="50" y="199"/>
                    <a:pt x="50" y="199"/>
                    <a:pt x="50" y="199"/>
                  </a:cubicBezTo>
                  <a:cubicBezTo>
                    <a:pt x="59" y="189"/>
                    <a:pt x="59" y="189"/>
                    <a:pt x="59" y="189"/>
                  </a:cubicBezTo>
                  <a:cubicBezTo>
                    <a:pt x="64" y="185"/>
                    <a:pt x="70" y="185"/>
                    <a:pt x="74" y="189"/>
                  </a:cubicBezTo>
                  <a:close/>
                  <a:moveTo>
                    <a:pt x="215" y="214"/>
                  </a:moveTo>
                  <a:cubicBezTo>
                    <a:pt x="103" y="214"/>
                    <a:pt x="103" y="214"/>
                    <a:pt x="103" y="214"/>
                  </a:cubicBezTo>
                  <a:cubicBezTo>
                    <a:pt x="97" y="214"/>
                    <a:pt x="93" y="218"/>
                    <a:pt x="93" y="224"/>
                  </a:cubicBezTo>
                  <a:cubicBezTo>
                    <a:pt x="93" y="230"/>
                    <a:pt x="97" y="235"/>
                    <a:pt x="103" y="235"/>
                  </a:cubicBezTo>
                  <a:cubicBezTo>
                    <a:pt x="215" y="235"/>
                    <a:pt x="215" y="235"/>
                    <a:pt x="215" y="235"/>
                  </a:cubicBezTo>
                  <a:cubicBezTo>
                    <a:pt x="221" y="235"/>
                    <a:pt x="226" y="230"/>
                    <a:pt x="226" y="224"/>
                  </a:cubicBezTo>
                  <a:cubicBezTo>
                    <a:pt x="226" y="218"/>
                    <a:pt x="221" y="214"/>
                    <a:pt x="215" y="214"/>
                  </a:cubicBezTo>
                  <a:close/>
                  <a:moveTo>
                    <a:pt x="103" y="192"/>
                  </a:moveTo>
                  <a:cubicBezTo>
                    <a:pt x="199" y="192"/>
                    <a:pt x="199" y="192"/>
                    <a:pt x="199" y="192"/>
                  </a:cubicBezTo>
                  <a:cubicBezTo>
                    <a:pt x="205" y="192"/>
                    <a:pt x="210" y="188"/>
                    <a:pt x="210" y="182"/>
                  </a:cubicBezTo>
                  <a:cubicBezTo>
                    <a:pt x="210" y="176"/>
                    <a:pt x="205" y="171"/>
                    <a:pt x="199" y="171"/>
                  </a:cubicBezTo>
                  <a:cubicBezTo>
                    <a:pt x="103" y="171"/>
                    <a:pt x="103" y="171"/>
                    <a:pt x="103" y="171"/>
                  </a:cubicBezTo>
                  <a:cubicBezTo>
                    <a:pt x="97" y="171"/>
                    <a:pt x="93" y="176"/>
                    <a:pt x="93" y="182"/>
                  </a:cubicBezTo>
                  <a:cubicBezTo>
                    <a:pt x="93" y="188"/>
                    <a:pt x="97" y="192"/>
                    <a:pt x="103" y="192"/>
                  </a:cubicBezTo>
                  <a:close/>
                  <a:moveTo>
                    <a:pt x="103" y="150"/>
                  </a:moveTo>
                  <a:cubicBezTo>
                    <a:pt x="178" y="150"/>
                    <a:pt x="178" y="150"/>
                    <a:pt x="178" y="150"/>
                  </a:cubicBezTo>
                  <a:cubicBezTo>
                    <a:pt x="184" y="150"/>
                    <a:pt x="189" y="145"/>
                    <a:pt x="189" y="139"/>
                  </a:cubicBezTo>
                  <a:cubicBezTo>
                    <a:pt x="189" y="133"/>
                    <a:pt x="184" y="128"/>
                    <a:pt x="178" y="128"/>
                  </a:cubicBezTo>
                  <a:cubicBezTo>
                    <a:pt x="103" y="128"/>
                    <a:pt x="103" y="128"/>
                    <a:pt x="103" y="128"/>
                  </a:cubicBezTo>
                  <a:cubicBezTo>
                    <a:pt x="97" y="128"/>
                    <a:pt x="93" y="133"/>
                    <a:pt x="93" y="139"/>
                  </a:cubicBezTo>
                  <a:cubicBezTo>
                    <a:pt x="93" y="145"/>
                    <a:pt x="97" y="150"/>
                    <a:pt x="103" y="150"/>
                  </a:cubicBezTo>
                  <a:close/>
                  <a:moveTo>
                    <a:pt x="103" y="107"/>
                  </a:moveTo>
                  <a:cubicBezTo>
                    <a:pt x="157" y="107"/>
                    <a:pt x="157" y="107"/>
                    <a:pt x="157" y="107"/>
                  </a:cubicBezTo>
                  <a:cubicBezTo>
                    <a:pt x="163" y="107"/>
                    <a:pt x="167" y="102"/>
                    <a:pt x="167" y="96"/>
                  </a:cubicBezTo>
                  <a:cubicBezTo>
                    <a:pt x="167" y="90"/>
                    <a:pt x="163" y="86"/>
                    <a:pt x="157" y="86"/>
                  </a:cubicBezTo>
                  <a:cubicBezTo>
                    <a:pt x="103" y="86"/>
                    <a:pt x="103" y="86"/>
                    <a:pt x="103" y="86"/>
                  </a:cubicBezTo>
                  <a:cubicBezTo>
                    <a:pt x="97" y="86"/>
                    <a:pt x="93" y="90"/>
                    <a:pt x="93" y="96"/>
                  </a:cubicBezTo>
                  <a:cubicBezTo>
                    <a:pt x="93" y="102"/>
                    <a:pt x="97" y="107"/>
                    <a:pt x="103" y="107"/>
                  </a:cubicBezTo>
                  <a:close/>
                  <a:moveTo>
                    <a:pt x="103" y="64"/>
                  </a:moveTo>
                  <a:cubicBezTo>
                    <a:pt x="135" y="64"/>
                    <a:pt x="135" y="64"/>
                    <a:pt x="135" y="64"/>
                  </a:cubicBezTo>
                  <a:cubicBezTo>
                    <a:pt x="141" y="64"/>
                    <a:pt x="146" y="60"/>
                    <a:pt x="146" y="54"/>
                  </a:cubicBezTo>
                  <a:cubicBezTo>
                    <a:pt x="146" y="48"/>
                    <a:pt x="141" y="43"/>
                    <a:pt x="135" y="43"/>
                  </a:cubicBezTo>
                  <a:cubicBezTo>
                    <a:pt x="103" y="43"/>
                    <a:pt x="103" y="43"/>
                    <a:pt x="103" y="43"/>
                  </a:cubicBezTo>
                  <a:cubicBezTo>
                    <a:pt x="97" y="43"/>
                    <a:pt x="93" y="48"/>
                    <a:pt x="93" y="54"/>
                  </a:cubicBezTo>
                  <a:cubicBezTo>
                    <a:pt x="93" y="60"/>
                    <a:pt x="97" y="64"/>
                    <a:pt x="103" y="64"/>
                  </a:cubicBezTo>
                  <a:close/>
                  <a:moveTo>
                    <a:pt x="103" y="22"/>
                  </a:moveTo>
                  <a:cubicBezTo>
                    <a:pt x="114" y="22"/>
                    <a:pt x="114" y="22"/>
                    <a:pt x="114" y="22"/>
                  </a:cubicBezTo>
                  <a:cubicBezTo>
                    <a:pt x="120" y="22"/>
                    <a:pt x="125" y="17"/>
                    <a:pt x="125" y="11"/>
                  </a:cubicBezTo>
                  <a:cubicBezTo>
                    <a:pt x="125" y="5"/>
                    <a:pt x="120" y="0"/>
                    <a:pt x="114" y="0"/>
                  </a:cubicBezTo>
                  <a:cubicBezTo>
                    <a:pt x="103" y="0"/>
                    <a:pt x="103" y="0"/>
                    <a:pt x="103" y="0"/>
                  </a:cubicBezTo>
                  <a:cubicBezTo>
                    <a:pt x="97" y="0"/>
                    <a:pt x="93" y="5"/>
                    <a:pt x="93" y="11"/>
                  </a:cubicBezTo>
                  <a:cubicBezTo>
                    <a:pt x="93" y="17"/>
                    <a:pt x="97" y="22"/>
                    <a:pt x="103" y="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64" name="Rounded Rectangle 63"/>
          <p:cNvSpPr/>
          <p:nvPr/>
        </p:nvSpPr>
        <p:spPr>
          <a:xfrm>
            <a:off x="6290031" y="4673642"/>
            <a:ext cx="1311156" cy="702771"/>
          </a:xfrm>
          <a:prstGeom prst="roundRect">
            <a:avLst>
              <a:gd name="adj" fmla="val 10178"/>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noAutofit/>
          </a:bodyPr>
          <a:lstStyle/>
          <a:p>
            <a:pPr algn="ctr"/>
            <a:r>
              <a:rPr lang="en-US" sz="1200" b="1" dirty="0" smtClean="0">
                <a:solidFill>
                  <a:schemeClr val="bg1"/>
                </a:solidFill>
              </a:rPr>
              <a:t>COSTO ESTANDAR</a:t>
            </a:r>
            <a:endParaRPr lang="en-US" sz="1200" dirty="0">
              <a:solidFill>
                <a:schemeClr val="bg1"/>
              </a:solidFill>
            </a:endParaRPr>
          </a:p>
        </p:txBody>
      </p:sp>
      <p:sp>
        <p:nvSpPr>
          <p:cNvPr id="65" name="Teardrop 64"/>
          <p:cNvSpPr/>
          <p:nvPr/>
        </p:nvSpPr>
        <p:spPr>
          <a:xfrm rot="11086395">
            <a:off x="7627449" y="4453177"/>
            <a:ext cx="685763" cy="639277"/>
          </a:xfrm>
          <a:prstGeom prst="teardrop">
            <a:avLst/>
          </a:prstGeom>
          <a:solidFill>
            <a:schemeClr val="accent5">
              <a:lumMod val="60000"/>
              <a:lumOff val="40000"/>
            </a:schemeClr>
          </a:solidFill>
          <a:ln w="9525" cap="flat" cmpd="sng" algn="ctr">
            <a:solidFill>
              <a:srgbClr val="FFFFFF"/>
            </a:solidFill>
            <a:prstDash val="solid"/>
          </a:ln>
          <a:effectLst/>
        </p:spPr>
        <p:txBody>
          <a:bodyPr rtlCol="0" anchor="ctr"/>
          <a:lstStyle/>
          <a:p>
            <a:pPr algn="ctr">
              <a:defRPr/>
            </a:pPr>
            <a:endParaRPr lang="en-US" sz="2000" kern="0" err="1">
              <a:solidFill>
                <a:srgbClr val="FFFFFF"/>
              </a:solidFill>
              <a:latin typeface="Arial"/>
            </a:endParaRPr>
          </a:p>
        </p:txBody>
      </p:sp>
      <p:sp>
        <p:nvSpPr>
          <p:cNvPr id="66" name="Oval 65"/>
          <p:cNvSpPr/>
          <p:nvPr/>
        </p:nvSpPr>
        <p:spPr>
          <a:xfrm rot="11700000">
            <a:off x="7655836" y="4490172"/>
            <a:ext cx="628929" cy="586295"/>
          </a:xfrm>
          <a:prstGeom prst="ellipse">
            <a:avLst/>
          </a:prstGeom>
          <a:solidFill>
            <a:schemeClr val="accent5"/>
          </a:solidFill>
          <a:ln w="9525" cap="flat" cmpd="sng" algn="ctr">
            <a:noFill/>
            <a:prstDash val="solid"/>
          </a:ln>
          <a:effectLst/>
        </p:spPr>
        <p:txBody>
          <a:bodyPr rtlCol="0" anchor="ctr"/>
          <a:lstStyle/>
          <a:p>
            <a:pPr algn="ctr">
              <a:defRPr/>
            </a:pPr>
            <a:endParaRPr lang="en-US" sz="2000" kern="0" err="1">
              <a:solidFill>
                <a:srgbClr val="FFFFFF"/>
              </a:solidFill>
              <a:latin typeface="Arial"/>
            </a:endParaRPr>
          </a:p>
        </p:txBody>
      </p:sp>
      <p:grpSp>
        <p:nvGrpSpPr>
          <p:cNvPr id="67" name="Group 280"/>
          <p:cNvGrpSpPr>
            <a:grpSpLocks noChangeAspect="1"/>
          </p:cNvGrpSpPr>
          <p:nvPr/>
        </p:nvGrpSpPr>
        <p:grpSpPr bwMode="auto">
          <a:xfrm>
            <a:off x="7727853" y="4538385"/>
            <a:ext cx="474323" cy="474323"/>
            <a:chOff x="7350" y="739"/>
            <a:chExt cx="340" cy="340"/>
          </a:xfrm>
          <a:solidFill>
            <a:schemeClr val="bg1"/>
          </a:solidFill>
        </p:grpSpPr>
        <p:sp>
          <p:nvSpPr>
            <p:cNvPr id="68" name="Freeform 281"/>
            <p:cNvSpPr>
              <a:spLocks noEditPoints="1"/>
            </p:cNvSpPr>
            <p:nvPr/>
          </p:nvSpPr>
          <p:spPr bwMode="auto">
            <a:xfrm>
              <a:off x="7413" y="830"/>
              <a:ext cx="213" cy="157"/>
            </a:xfrm>
            <a:custGeom>
              <a:avLst/>
              <a:gdLst>
                <a:gd name="T0" fmla="*/ 1 w 321"/>
                <a:gd name="T1" fmla="*/ 55 h 236"/>
                <a:gd name="T2" fmla="*/ 11 w 321"/>
                <a:gd name="T3" fmla="*/ 44 h 236"/>
                <a:gd name="T4" fmla="*/ 284 w 321"/>
                <a:gd name="T5" fmla="*/ 44 h 236"/>
                <a:gd name="T6" fmla="*/ 260 w 321"/>
                <a:gd name="T7" fmla="*/ 20 h 236"/>
                <a:gd name="T8" fmla="*/ 260 w 321"/>
                <a:gd name="T9" fmla="*/ 4 h 236"/>
                <a:gd name="T10" fmla="*/ 275 w 321"/>
                <a:gd name="T11" fmla="*/ 4 h 236"/>
                <a:gd name="T12" fmla="*/ 318 w 321"/>
                <a:gd name="T13" fmla="*/ 47 h 236"/>
                <a:gd name="T14" fmla="*/ 320 w 321"/>
                <a:gd name="T15" fmla="*/ 51 h 236"/>
                <a:gd name="T16" fmla="*/ 320 w 321"/>
                <a:gd name="T17" fmla="*/ 59 h 236"/>
                <a:gd name="T18" fmla="*/ 318 w 321"/>
                <a:gd name="T19" fmla="*/ 62 h 236"/>
                <a:gd name="T20" fmla="*/ 275 w 321"/>
                <a:gd name="T21" fmla="*/ 105 h 236"/>
                <a:gd name="T22" fmla="*/ 267 w 321"/>
                <a:gd name="T23" fmla="*/ 108 h 236"/>
                <a:gd name="T24" fmla="*/ 260 w 321"/>
                <a:gd name="T25" fmla="*/ 105 h 236"/>
                <a:gd name="T26" fmla="*/ 260 w 321"/>
                <a:gd name="T27" fmla="*/ 90 h 236"/>
                <a:gd name="T28" fmla="*/ 284 w 321"/>
                <a:gd name="T29" fmla="*/ 65 h 236"/>
                <a:gd name="T30" fmla="*/ 11 w 321"/>
                <a:gd name="T31" fmla="*/ 65 h 236"/>
                <a:gd name="T32" fmla="*/ 1 w 321"/>
                <a:gd name="T33" fmla="*/ 55 h 236"/>
                <a:gd name="T34" fmla="*/ 310 w 321"/>
                <a:gd name="T35" fmla="*/ 172 h 236"/>
                <a:gd name="T36" fmla="*/ 37 w 321"/>
                <a:gd name="T37" fmla="*/ 172 h 236"/>
                <a:gd name="T38" fmla="*/ 62 w 321"/>
                <a:gd name="T39" fmla="*/ 148 h 236"/>
                <a:gd name="T40" fmla="*/ 62 w 321"/>
                <a:gd name="T41" fmla="*/ 132 h 236"/>
                <a:gd name="T42" fmla="*/ 46 w 321"/>
                <a:gd name="T43" fmla="*/ 132 h 236"/>
                <a:gd name="T44" fmla="*/ 4 w 321"/>
                <a:gd name="T45" fmla="*/ 175 h 236"/>
                <a:gd name="T46" fmla="*/ 1 w 321"/>
                <a:gd name="T47" fmla="*/ 179 h 236"/>
                <a:gd name="T48" fmla="*/ 1 w 321"/>
                <a:gd name="T49" fmla="*/ 187 h 236"/>
                <a:gd name="T50" fmla="*/ 4 w 321"/>
                <a:gd name="T51" fmla="*/ 190 h 236"/>
                <a:gd name="T52" fmla="*/ 46 w 321"/>
                <a:gd name="T53" fmla="*/ 233 h 236"/>
                <a:gd name="T54" fmla="*/ 54 w 321"/>
                <a:gd name="T55" fmla="*/ 236 h 236"/>
                <a:gd name="T56" fmla="*/ 62 w 321"/>
                <a:gd name="T57" fmla="*/ 233 h 236"/>
                <a:gd name="T58" fmla="*/ 62 w 321"/>
                <a:gd name="T59" fmla="*/ 218 h 236"/>
                <a:gd name="T60" fmla="*/ 37 w 321"/>
                <a:gd name="T61" fmla="*/ 193 h 236"/>
                <a:gd name="T62" fmla="*/ 310 w 321"/>
                <a:gd name="T63" fmla="*/ 193 h 236"/>
                <a:gd name="T64" fmla="*/ 321 w 321"/>
                <a:gd name="T65" fmla="*/ 183 h 236"/>
                <a:gd name="T66" fmla="*/ 310 w 321"/>
                <a:gd name="T67"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1" h="236">
                  <a:moveTo>
                    <a:pt x="1" y="55"/>
                  </a:moveTo>
                  <a:cubicBezTo>
                    <a:pt x="1" y="49"/>
                    <a:pt x="5" y="44"/>
                    <a:pt x="11" y="44"/>
                  </a:cubicBezTo>
                  <a:cubicBezTo>
                    <a:pt x="284" y="44"/>
                    <a:pt x="284" y="44"/>
                    <a:pt x="284" y="44"/>
                  </a:cubicBezTo>
                  <a:cubicBezTo>
                    <a:pt x="260" y="20"/>
                    <a:pt x="260" y="20"/>
                    <a:pt x="260" y="20"/>
                  </a:cubicBezTo>
                  <a:cubicBezTo>
                    <a:pt x="256" y="15"/>
                    <a:pt x="256" y="9"/>
                    <a:pt x="260" y="4"/>
                  </a:cubicBezTo>
                  <a:cubicBezTo>
                    <a:pt x="264" y="0"/>
                    <a:pt x="271" y="0"/>
                    <a:pt x="275" y="4"/>
                  </a:cubicBezTo>
                  <a:cubicBezTo>
                    <a:pt x="318" y="47"/>
                    <a:pt x="318" y="47"/>
                    <a:pt x="318" y="47"/>
                  </a:cubicBezTo>
                  <a:cubicBezTo>
                    <a:pt x="319" y="48"/>
                    <a:pt x="319" y="49"/>
                    <a:pt x="320" y="51"/>
                  </a:cubicBezTo>
                  <a:cubicBezTo>
                    <a:pt x="321" y="53"/>
                    <a:pt x="321" y="56"/>
                    <a:pt x="320" y="59"/>
                  </a:cubicBezTo>
                  <a:cubicBezTo>
                    <a:pt x="319" y="60"/>
                    <a:pt x="319" y="61"/>
                    <a:pt x="318" y="62"/>
                  </a:cubicBezTo>
                  <a:cubicBezTo>
                    <a:pt x="275" y="105"/>
                    <a:pt x="275" y="105"/>
                    <a:pt x="275" y="105"/>
                  </a:cubicBezTo>
                  <a:cubicBezTo>
                    <a:pt x="273" y="107"/>
                    <a:pt x="270" y="108"/>
                    <a:pt x="267" y="108"/>
                  </a:cubicBezTo>
                  <a:cubicBezTo>
                    <a:pt x="265" y="108"/>
                    <a:pt x="262" y="107"/>
                    <a:pt x="260" y="105"/>
                  </a:cubicBezTo>
                  <a:cubicBezTo>
                    <a:pt x="256" y="101"/>
                    <a:pt x="256" y="94"/>
                    <a:pt x="260" y="90"/>
                  </a:cubicBezTo>
                  <a:cubicBezTo>
                    <a:pt x="284" y="65"/>
                    <a:pt x="284" y="65"/>
                    <a:pt x="284" y="65"/>
                  </a:cubicBezTo>
                  <a:cubicBezTo>
                    <a:pt x="11" y="65"/>
                    <a:pt x="11" y="65"/>
                    <a:pt x="11" y="65"/>
                  </a:cubicBezTo>
                  <a:cubicBezTo>
                    <a:pt x="5" y="65"/>
                    <a:pt x="1" y="61"/>
                    <a:pt x="1" y="55"/>
                  </a:cubicBezTo>
                  <a:close/>
                  <a:moveTo>
                    <a:pt x="310" y="172"/>
                  </a:moveTo>
                  <a:cubicBezTo>
                    <a:pt x="37" y="172"/>
                    <a:pt x="37" y="172"/>
                    <a:pt x="37" y="172"/>
                  </a:cubicBezTo>
                  <a:cubicBezTo>
                    <a:pt x="62" y="148"/>
                    <a:pt x="62" y="148"/>
                    <a:pt x="62" y="148"/>
                  </a:cubicBezTo>
                  <a:cubicBezTo>
                    <a:pt x="66" y="143"/>
                    <a:pt x="66" y="137"/>
                    <a:pt x="62" y="132"/>
                  </a:cubicBezTo>
                  <a:cubicBezTo>
                    <a:pt x="57" y="128"/>
                    <a:pt x="51" y="128"/>
                    <a:pt x="46" y="132"/>
                  </a:cubicBezTo>
                  <a:cubicBezTo>
                    <a:pt x="4" y="175"/>
                    <a:pt x="4" y="175"/>
                    <a:pt x="4" y="175"/>
                  </a:cubicBezTo>
                  <a:cubicBezTo>
                    <a:pt x="3" y="176"/>
                    <a:pt x="2" y="177"/>
                    <a:pt x="1" y="179"/>
                  </a:cubicBezTo>
                  <a:cubicBezTo>
                    <a:pt x="0" y="181"/>
                    <a:pt x="0" y="184"/>
                    <a:pt x="1" y="187"/>
                  </a:cubicBezTo>
                  <a:cubicBezTo>
                    <a:pt x="2" y="188"/>
                    <a:pt x="3" y="189"/>
                    <a:pt x="4" y="190"/>
                  </a:cubicBezTo>
                  <a:cubicBezTo>
                    <a:pt x="46" y="233"/>
                    <a:pt x="46" y="233"/>
                    <a:pt x="46" y="233"/>
                  </a:cubicBezTo>
                  <a:cubicBezTo>
                    <a:pt x="49" y="235"/>
                    <a:pt x="51" y="236"/>
                    <a:pt x="54" y="236"/>
                  </a:cubicBezTo>
                  <a:cubicBezTo>
                    <a:pt x="57" y="236"/>
                    <a:pt x="59" y="235"/>
                    <a:pt x="62" y="233"/>
                  </a:cubicBezTo>
                  <a:cubicBezTo>
                    <a:pt x="66" y="229"/>
                    <a:pt x="66" y="222"/>
                    <a:pt x="62" y="218"/>
                  </a:cubicBezTo>
                  <a:cubicBezTo>
                    <a:pt x="37" y="193"/>
                    <a:pt x="37" y="193"/>
                    <a:pt x="37" y="193"/>
                  </a:cubicBezTo>
                  <a:cubicBezTo>
                    <a:pt x="310" y="193"/>
                    <a:pt x="310" y="193"/>
                    <a:pt x="310" y="193"/>
                  </a:cubicBezTo>
                  <a:cubicBezTo>
                    <a:pt x="316" y="193"/>
                    <a:pt x="321" y="189"/>
                    <a:pt x="321" y="183"/>
                  </a:cubicBezTo>
                  <a:cubicBezTo>
                    <a:pt x="321" y="177"/>
                    <a:pt x="316" y="172"/>
                    <a:pt x="310" y="1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282"/>
            <p:cNvSpPr>
              <a:spLocks noEditPoints="1"/>
            </p:cNvSpPr>
            <p:nvPr/>
          </p:nvSpPr>
          <p:spPr bwMode="auto">
            <a:xfrm>
              <a:off x="7350" y="73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4" name="Group 43"/>
          <p:cNvGrpSpPr>
            <a:grpSpLocks noChangeAspect="1"/>
          </p:cNvGrpSpPr>
          <p:nvPr/>
        </p:nvGrpSpPr>
        <p:grpSpPr>
          <a:xfrm rot="18900000">
            <a:off x="8445958" y="3184871"/>
            <a:ext cx="639162" cy="639162"/>
            <a:chOff x="7606853" y="246063"/>
            <a:chExt cx="896937" cy="896937"/>
          </a:xfrm>
          <a:solidFill>
            <a:srgbClr val="DCDCDC"/>
          </a:solidFill>
        </p:grpSpPr>
        <p:sp>
          <p:nvSpPr>
            <p:cNvPr id="47" name="Teardrop 46"/>
            <p:cNvSpPr/>
            <p:nvPr/>
          </p:nvSpPr>
          <p:spPr>
            <a:xfrm>
              <a:off x="7606853" y="246063"/>
              <a:ext cx="896937" cy="896937"/>
            </a:xfrm>
            <a:prstGeom prst="teardrop">
              <a:avLst/>
            </a:prstGeom>
            <a:solidFill>
              <a:schemeClr val="accent6">
                <a:lumMod val="60000"/>
                <a:lumOff val="40000"/>
              </a:schemeClr>
            </a:solidFill>
            <a:ln w="9525" cap="flat" cmpd="sng" algn="ctr">
              <a:solidFill>
                <a:srgbClr val="FFFFFF"/>
              </a:solidFill>
              <a:prstDash val="solid"/>
            </a:ln>
            <a:effectLst/>
          </p:spPr>
          <p:txBody>
            <a:bodyPr rtlCol="0" anchor="ctr"/>
            <a:lstStyle/>
            <a:p>
              <a:pPr algn="ctr">
                <a:defRPr/>
              </a:pPr>
              <a:endParaRPr lang="en-US" sz="2000" kern="0" err="1">
                <a:solidFill>
                  <a:srgbClr val="FFFFFF"/>
                </a:solidFill>
                <a:latin typeface="Arial"/>
              </a:endParaRPr>
            </a:p>
          </p:txBody>
        </p:sp>
        <p:sp>
          <p:nvSpPr>
            <p:cNvPr id="51" name="Oval 50"/>
            <p:cNvSpPr/>
            <p:nvPr/>
          </p:nvSpPr>
          <p:spPr>
            <a:xfrm>
              <a:off x="7647267" y="280461"/>
              <a:ext cx="822599" cy="822601"/>
            </a:xfrm>
            <a:prstGeom prst="ellipse">
              <a:avLst/>
            </a:prstGeom>
            <a:solidFill>
              <a:schemeClr val="accent6"/>
            </a:solidFill>
            <a:ln w="9525" cap="flat" cmpd="sng" algn="ctr">
              <a:noFill/>
              <a:prstDash val="solid"/>
            </a:ln>
            <a:effectLst/>
          </p:spPr>
          <p:txBody>
            <a:bodyPr rtlCol="0" anchor="ctr"/>
            <a:lstStyle/>
            <a:p>
              <a:pPr algn="ctr">
                <a:defRPr/>
              </a:pPr>
              <a:endParaRPr lang="en-US" sz="2000" kern="0" err="1">
                <a:solidFill>
                  <a:srgbClr val="FFFFFF"/>
                </a:solidFill>
                <a:latin typeface="Arial"/>
              </a:endParaRPr>
            </a:p>
          </p:txBody>
        </p:sp>
      </p:grpSp>
      <p:grpSp>
        <p:nvGrpSpPr>
          <p:cNvPr id="53" name="Group 262"/>
          <p:cNvGrpSpPr>
            <a:grpSpLocks noChangeAspect="1"/>
          </p:cNvGrpSpPr>
          <p:nvPr/>
        </p:nvGrpSpPr>
        <p:grpSpPr bwMode="gray">
          <a:xfrm>
            <a:off x="8521304" y="3259944"/>
            <a:ext cx="476516" cy="476516"/>
            <a:chOff x="5035" y="791"/>
            <a:chExt cx="340" cy="340"/>
          </a:xfrm>
          <a:solidFill>
            <a:schemeClr val="bg2"/>
          </a:solidFill>
        </p:grpSpPr>
        <p:sp>
          <p:nvSpPr>
            <p:cNvPr id="54" name="Freeform 263"/>
            <p:cNvSpPr>
              <a:spLocks noEditPoints="1"/>
            </p:cNvSpPr>
            <p:nvPr/>
          </p:nvSpPr>
          <p:spPr bwMode="gray">
            <a:xfrm>
              <a:off x="5035" y="79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264"/>
            <p:cNvSpPr>
              <a:spLocks noEditPoints="1"/>
            </p:cNvSpPr>
            <p:nvPr/>
          </p:nvSpPr>
          <p:spPr bwMode="gray">
            <a:xfrm>
              <a:off x="5126" y="882"/>
              <a:ext cx="157" cy="157"/>
            </a:xfrm>
            <a:custGeom>
              <a:avLst/>
              <a:gdLst>
                <a:gd name="T0" fmla="*/ 12 w 237"/>
                <a:gd name="T1" fmla="*/ 236 h 236"/>
                <a:gd name="T2" fmla="*/ 4 w 237"/>
                <a:gd name="T3" fmla="*/ 233 h 236"/>
                <a:gd name="T4" fmla="*/ 4 w 237"/>
                <a:gd name="T5" fmla="*/ 218 h 236"/>
                <a:gd name="T6" fmla="*/ 218 w 237"/>
                <a:gd name="T7" fmla="*/ 4 h 236"/>
                <a:gd name="T8" fmla="*/ 233 w 237"/>
                <a:gd name="T9" fmla="*/ 4 h 236"/>
                <a:gd name="T10" fmla="*/ 233 w 237"/>
                <a:gd name="T11" fmla="*/ 20 h 236"/>
                <a:gd name="T12" fmla="*/ 20 w 237"/>
                <a:gd name="T13" fmla="*/ 233 h 236"/>
                <a:gd name="T14" fmla="*/ 12 w 237"/>
                <a:gd name="T15" fmla="*/ 236 h 236"/>
                <a:gd name="T16" fmla="*/ 215 w 237"/>
                <a:gd name="T17" fmla="*/ 193 h 236"/>
                <a:gd name="T18" fmla="*/ 193 w 237"/>
                <a:gd name="T19" fmla="*/ 172 h 236"/>
                <a:gd name="T20" fmla="*/ 172 w 237"/>
                <a:gd name="T21" fmla="*/ 193 h 236"/>
                <a:gd name="T22" fmla="*/ 193 w 237"/>
                <a:gd name="T23" fmla="*/ 215 h 236"/>
                <a:gd name="T24" fmla="*/ 215 w 237"/>
                <a:gd name="T25" fmla="*/ 193 h 236"/>
                <a:gd name="T26" fmla="*/ 65 w 237"/>
                <a:gd name="T27" fmla="*/ 44 h 236"/>
                <a:gd name="T28" fmla="*/ 44 w 237"/>
                <a:gd name="T29" fmla="*/ 23 h 236"/>
                <a:gd name="T30" fmla="*/ 23 w 237"/>
                <a:gd name="T31" fmla="*/ 44 h 236"/>
                <a:gd name="T32" fmla="*/ 44 w 237"/>
                <a:gd name="T33" fmla="*/ 65 h 236"/>
                <a:gd name="T34" fmla="*/ 65 w 237"/>
                <a:gd name="T35" fmla="*/ 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7" h="236">
                  <a:moveTo>
                    <a:pt x="12" y="236"/>
                  </a:moveTo>
                  <a:cubicBezTo>
                    <a:pt x="9" y="236"/>
                    <a:pt x="7" y="235"/>
                    <a:pt x="4" y="233"/>
                  </a:cubicBezTo>
                  <a:cubicBezTo>
                    <a:pt x="0" y="229"/>
                    <a:pt x="0" y="222"/>
                    <a:pt x="4" y="218"/>
                  </a:cubicBezTo>
                  <a:cubicBezTo>
                    <a:pt x="218" y="4"/>
                    <a:pt x="218" y="4"/>
                    <a:pt x="218" y="4"/>
                  </a:cubicBezTo>
                  <a:cubicBezTo>
                    <a:pt x="222" y="0"/>
                    <a:pt x="229" y="0"/>
                    <a:pt x="233" y="4"/>
                  </a:cubicBezTo>
                  <a:cubicBezTo>
                    <a:pt x="237" y="9"/>
                    <a:pt x="237" y="15"/>
                    <a:pt x="233" y="20"/>
                  </a:cubicBezTo>
                  <a:cubicBezTo>
                    <a:pt x="20" y="233"/>
                    <a:pt x="20" y="233"/>
                    <a:pt x="20" y="233"/>
                  </a:cubicBezTo>
                  <a:cubicBezTo>
                    <a:pt x="17" y="235"/>
                    <a:pt x="15" y="236"/>
                    <a:pt x="12" y="236"/>
                  </a:cubicBezTo>
                  <a:close/>
                  <a:moveTo>
                    <a:pt x="215" y="193"/>
                  </a:moveTo>
                  <a:cubicBezTo>
                    <a:pt x="215" y="182"/>
                    <a:pt x="205" y="172"/>
                    <a:pt x="193" y="172"/>
                  </a:cubicBezTo>
                  <a:cubicBezTo>
                    <a:pt x="182" y="172"/>
                    <a:pt x="172" y="182"/>
                    <a:pt x="172" y="193"/>
                  </a:cubicBezTo>
                  <a:cubicBezTo>
                    <a:pt x="172" y="205"/>
                    <a:pt x="182" y="215"/>
                    <a:pt x="193" y="215"/>
                  </a:cubicBezTo>
                  <a:cubicBezTo>
                    <a:pt x="205" y="215"/>
                    <a:pt x="215" y="205"/>
                    <a:pt x="215" y="193"/>
                  </a:cubicBezTo>
                  <a:close/>
                  <a:moveTo>
                    <a:pt x="65" y="44"/>
                  </a:moveTo>
                  <a:cubicBezTo>
                    <a:pt x="65" y="32"/>
                    <a:pt x="56" y="23"/>
                    <a:pt x="44" y="23"/>
                  </a:cubicBezTo>
                  <a:cubicBezTo>
                    <a:pt x="32" y="23"/>
                    <a:pt x="23" y="32"/>
                    <a:pt x="23" y="44"/>
                  </a:cubicBezTo>
                  <a:cubicBezTo>
                    <a:pt x="23" y="56"/>
                    <a:pt x="32" y="65"/>
                    <a:pt x="44" y="65"/>
                  </a:cubicBezTo>
                  <a:cubicBezTo>
                    <a:pt x="56" y="65"/>
                    <a:pt x="65" y="56"/>
                    <a:pt x="6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55196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lowchart: Data 53"/>
          <p:cNvSpPr/>
          <p:nvPr/>
        </p:nvSpPr>
        <p:spPr>
          <a:xfrm flipV="1">
            <a:off x="2087418" y="3609551"/>
            <a:ext cx="8146473" cy="2467976"/>
          </a:xfrm>
          <a:prstGeom prst="flowChartInputOutpu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 name="Flowchart: Data 5"/>
          <p:cNvSpPr/>
          <p:nvPr/>
        </p:nvSpPr>
        <p:spPr>
          <a:xfrm>
            <a:off x="2087418" y="3609551"/>
            <a:ext cx="8146473" cy="2467976"/>
          </a:xfrm>
          <a:prstGeom prst="flowChartInputOutp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 name="Rectangle 4"/>
          <p:cNvSpPr/>
          <p:nvPr/>
        </p:nvSpPr>
        <p:spPr>
          <a:xfrm>
            <a:off x="0" y="2167838"/>
            <a:ext cx="12192000" cy="14528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grpSp>
        <p:nvGrpSpPr>
          <p:cNvPr id="28" name="Group 99">
            <a:extLst>
              <a:ext uri="{FF2B5EF4-FFF2-40B4-BE49-F238E27FC236}">
                <a16:creationId xmlns:a16="http://schemas.microsoft.com/office/drawing/2014/main" id="{024A474B-7847-4357-B33A-E3B533211B7F}"/>
              </a:ext>
            </a:extLst>
          </p:cNvPr>
          <p:cNvGrpSpPr>
            <a:grpSpLocks noChangeAspect="1"/>
          </p:cNvGrpSpPr>
          <p:nvPr/>
        </p:nvGrpSpPr>
        <p:grpSpPr bwMode="auto">
          <a:xfrm>
            <a:off x="462058" y="2215077"/>
            <a:ext cx="800814" cy="800814"/>
            <a:chOff x="5779" y="1137"/>
            <a:chExt cx="340" cy="340"/>
          </a:xfrm>
          <a:solidFill>
            <a:schemeClr val="accent1"/>
          </a:solidFill>
        </p:grpSpPr>
        <p:sp>
          <p:nvSpPr>
            <p:cNvPr id="35" name="Freeform 100">
              <a:extLst>
                <a:ext uri="{FF2B5EF4-FFF2-40B4-BE49-F238E27FC236}">
                  <a16:creationId xmlns:a16="http://schemas.microsoft.com/office/drawing/2014/main" id="{F407BEB5-CB84-4C45-9325-DFDB449E6A76}"/>
                </a:ext>
              </a:extLst>
            </p:cNvPr>
            <p:cNvSpPr>
              <a:spLocks noEditPoints="1"/>
            </p:cNvSpPr>
            <p:nvPr/>
          </p:nvSpPr>
          <p:spPr bwMode="auto">
            <a:xfrm>
              <a:off x="5878" y="1207"/>
              <a:ext cx="163" cy="199"/>
            </a:xfrm>
            <a:custGeom>
              <a:avLst/>
              <a:gdLst>
                <a:gd name="T0" fmla="*/ 244 w 245"/>
                <a:gd name="T1" fmla="*/ 60 h 299"/>
                <a:gd name="T2" fmla="*/ 242 w 245"/>
                <a:gd name="T3" fmla="*/ 56 h 299"/>
                <a:gd name="T4" fmla="*/ 190 w 245"/>
                <a:gd name="T5" fmla="*/ 3 h 299"/>
                <a:gd name="T6" fmla="*/ 182 w 245"/>
                <a:gd name="T7" fmla="*/ 0 h 299"/>
                <a:gd name="T8" fmla="*/ 85 w 245"/>
                <a:gd name="T9" fmla="*/ 0 h 299"/>
                <a:gd name="T10" fmla="*/ 75 w 245"/>
                <a:gd name="T11" fmla="*/ 11 h 299"/>
                <a:gd name="T12" fmla="*/ 75 w 245"/>
                <a:gd name="T13" fmla="*/ 64 h 299"/>
                <a:gd name="T14" fmla="*/ 11 w 245"/>
                <a:gd name="T15" fmla="*/ 64 h 299"/>
                <a:gd name="T16" fmla="*/ 0 w 245"/>
                <a:gd name="T17" fmla="*/ 75 h 299"/>
                <a:gd name="T18" fmla="*/ 0 w 245"/>
                <a:gd name="T19" fmla="*/ 288 h 299"/>
                <a:gd name="T20" fmla="*/ 11 w 245"/>
                <a:gd name="T21" fmla="*/ 299 h 299"/>
                <a:gd name="T22" fmla="*/ 160 w 245"/>
                <a:gd name="T23" fmla="*/ 299 h 299"/>
                <a:gd name="T24" fmla="*/ 171 w 245"/>
                <a:gd name="T25" fmla="*/ 288 h 299"/>
                <a:gd name="T26" fmla="*/ 171 w 245"/>
                <a:gd name="T27" fmla="*/ 235 h 299"/>
                <a:gd name="T28" fmla="*/ 235 w 245"/>
                <a:gd name="T29" fmla="*/ 235 h 299"/>
                <a:gd name="T30" fmla="*/ 245 w 245"/>
                <a:gd name="T31" fmla="*/ 224 h 299"/>
                <a:gd name="T32" fmla="*/ 245 w 245"/>
                <a:gd name="T33" fmla="*/ 64 h 299"/>
                <a:gd name="T34" fmla="*/ 244 w 245"/>
                <a:gd name="T35" fmla="*/ 60 h 299"/>
                <a:gd name="T36" fmla="*/ 192 w 245"/>
                <a:gd name="T37" fmla="*/ 36 h 299"/>
                <a:gd name="T38" fmla="*/ 210 w 245"/>
                <a:gd name="T39" fmla="*/ 54 h 299"/>
                <a:gd name="T40" fmla="*/ 192 w 245"/>
                <a:gd name="T41" fmla="*/ 54 h 299"/>
                <a:gd name="T42" fmla="*/ 192 w 245"/>
                <a:gd name="T43" fmla="*/ 36 h 299"/>
                <a:gd name="T44" fmla="*/ 149 w 245"/>
                <a:gd name="T45" fmla="*/ 278 h 299"/>
                <a:gd name="T46" fmla="*/ 21 w 245"/>
                <a:gd name="T47" fmla="*/ 278 h 299"/>
                <a:gd name="T48" fmla="*/ 21 w 245"/>
                <a:gd name="T49" fmla="*/ 86 h 299"/>
                <a:gd name="T50" fmla="*/ 96 w 245"/>
                <a:gd name="T51" fmla="*/ 86 h 299"/>
                <a:gd name="T52" fmla="*/ 96 w 245"/>
                <a:gd name="T53" fmla="*/ 128 h 299"/>
                <a:gd name="T54" fmla="*/ 107 w 245"/>
                <a:gd name="T55" fmla="*/ 139 h 299"/>
                <a:gd name="T56" fmla="*/ 149 w 245"/>
                <a:gd name="T57" fmla="*/ 139 h 299"/>
                <a:gd name="T58" fmla="*/ 149 w 245"/>
                <a:gd name="T59" fmla="*/ 278 h 299"/>
                <a:gd name="T60" fmla="*/ 117 w 245"/>
                <a:gd name="T61" fmla="*/ 118 h 299"/>
                <a:gd name="T62" fmla="*/ 117 w 245"/>
                <a:gd name="T63" fmla="*/ 100 h 299"/>
                <a:gd name="T64" fmla="*/ 135 w 245"/>
                <a:gd name="T65" fmla="*/ 118 h 299"/>
                <a:gd name="T66" fmla="*/ 117 w 245"/>
                <a:gd name="T67" fmla="*/ 118 h 299"/>
                <a:gd name="T68" fmla="*/ 224 w 245"/>
                <a:gd name="T69" fmla="*/ 214 h 299"/>
                <a:gd name="T70" fmla="*/ 171 w 245"/>
                <a:gd name="T71" fmla="*/ 214 h 299"/>
                <a:gd name="T72" fmla="*/ 171 w 245"/>
                <a:gd name="T73" fmla="*/ 128 h 299"/>
                <a:gd name="T74" fmla="*/ 169 w 245"/>
                <a:gd name="T75" fmla="*/ 123 h 299"/>
                <a:gd name="T76" fmla="*/ 167 w 245"/>
                <a:gd name="T77" fmla="*/ 120 h 299"/>
                <a:gd name="T78" fmla="*/ 115 w 245"/>
                <a:gd name="T79" fmla="*/ 67 h 299"/>
                <a:gd name="T80" fmla="*/ 108 w 245"/>
                <a:gd name="T81" fmla="*/ 64 h 299"/>
                <a:gd name="T82" fmla="*/ 96 w 245"/>
                <a:gd name="T83" fmla="*/ 64 h 299"/>
                <a:gd name="T84" fmla="*/ 96 w 245"/>
                <a:gd name="T85" fmla="*/ 22 h 299"/>
                <a:gd name="T86" fmla="*/ 171 w 245"/>
                <a:gd name="T87" fmla="*/ 22 h 299"/>
                <a:gd name="T88" fmla="*/ 171 w 245"/>
                <a:gd name="T89" fmla="*/ 64 h 299"/>
                <a:gd name="T90" fmla="*/ 181 w 245"/>
                <a:gd name="T91" fmla="*/ 75 h 299"/>
                <a:gd name="T92" fmla="*/ 224 w 245"/>
                <a:gd name="T93" fmla="*/ 75 h 299"/>
                <a:gd name="T94" fmla="*/ 224 w 245"/>
                <a:gd name="T95" fmla="*/ 21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 h="299">
                  <a:moveTo>
                    <a:pt x="244" y="60"/>
                  </a:moveTo>
                  <a:cubicBezTo>
                    <a:pt x="244" y="58"/>
                    <a:pt x="243" y="57"/>
                    <a:pt x="242" y="56"/>
                  </a:cubicBezTo>
                  <a:cubicBezTo>
                    <a:pt x="190" y="3"/>
                    <a:pt x="190" y="3"/>
                    <a:pt x="190" y="3"/>
                  </a:cubicBezTo>
                  <a:cubicBezTo>
                    <a:pt x="188" y="1"/>
                    <a:pt x="185" y="0"/>
                    <a:pt x="182" y="0"/>
                  </a:cubicBezTo>
                  <a:cubicBezTo>
                    <a:pt x="85" y="0"/>
                    <a:pt x="85" y="0"/>
                    <a:pt x="85" y="0"/>
                  </a:cubicBezTo>
                  <a:cubicBezTo>
                    <a:pt x="79" y="0"/>
                    <a:pt x="75" y="5"/>
                    <a:pt x="75" y="11"/>
                  </a:cubicBezTo>
                  <a:cubicBezTo>
                    <a:pt x="75" y="64"/>
                    <a:pt x="75" y="64"/>
                    <a:pt x="75" y="64"/>
                  </a:cubicBezTo>
                  <a:cubicBezTo>
                    <a:pt x="11" y="64"/>
                    <a:pt x="11" y="64"/>
                    <a:pt x="11" y="64"/>
                  </a:cubicBezTo>
                  <a:cubicBezTo>
                    <a:pt x="5" y="64"/>
                    <a:pt x="0" y="69"/>
                    <a:pt x="0" y="75"/>
                  </a:cubicBezTo>
                  <a:cubicBezTo>
                    <a:pt x="0" y="288"/>
                    <a:pt x="0" y="288"/>
                    <a:pt x="0" y="288"/>
                  </a:cubicBezTo>
                  <a:cubicBezTo>
                    <a:pt x="0" y="294"/>
                    <a:pt x="5" y="299"/>
                    <a:pt x="11" y="299"/>
                  </a:cubicBezTo>
                  <a:cubicBezTo>
                    <a:pt x="160" y="299"/>
                    <a:pt x="160" y="299"/>
                    <a:pt x="160" y="299"/>
                  </a:cubicBezTo>
                  <a:cubicBezTo>
                    <a:pt x="166" y="299"/>
                    <a:pt x="171" y="294"/>
                    <a:pt x="171" y="288"/>
                  </a:cubicBezTo>
                  <a:cubicBezTo>
                    <a:pt x="171" y="235"/>
                    <a:pt x="171" y="235"/>
                    <a:pt x="171" y="235"/>
                  </a:cubicBezTo>
                  <a:cubicBezTo>
                    <a:pt x="235" y="235"/>
                    <a:pt x="235" y="235"/>
                    <a:pt x="235" y="235"/>
                  </a:cubicBezTo>
                  <a:cubicBezTo>
                    <a:pt x="241" y="235"/>
                    <a:pt x="245" y="230"/>
                    <a:pt x="245" y="224"/>
                  </a:cubicBezTo>
                  <a:cubicBezTo>
                    <a:pt x="245" y="64"/>
                    <a:pt x="245" y="64"/>
                    <a:pt x="245" y="64"/>
                  </a:cubicBezTo>
                  <a:cubicBezTo>
                    <a:pt x="245" y="63"/>
                    <a:pt x="245" y="61"/>
                    <a:pt x="244" y="60"/>
                  </a:cubicBezTo>
                  <a:close/>
                  <a:moveTo>
                    <a:pt x="192" y="36"/>
                  </a:moveTo>
                  <a:cubicBezTo>
                    <a:pt x="210" y="54"/>
                    <a:pt x="210" y="54"/>
                    <a:pt x="210" y="54"/>
                  </a:cubicBezTo>
                  <a:cubicBezTo>
                    <a:pt x="192" y="54"/>
                    <a:pt x="192" y="54"/>
                    <a:pt x="192" y="54"/>
                  </a:cubicBezTo>
                  <a:lnTo>
                    <a:pt x="192" y="36"/>
                  </a:lnTo>
                  <a:close/>
                  <a:moveTo>
                    <a:pt x="149" y="278"/>
                  </a:moveTo>
                  <a:cubicBezTo>
                    <a:pt x="21" y="278"/>
                    <a:pt x="21" y="278"/>
                    <a:pt x="21" y="278"/>
                  </a:cubicBezTo>
                  <a:cubicBezTo>
                    <a:pt x="21" y="86"/>
                    <a:pt x="21" y="86"/>
                    <a:pt x="21" y="86"/>
                  </a:cubicBezTo>
                  <a:cubicBezTo>
                    <a:pt x="96" y="86"/>
                    <a:pt x="96" y="86"/>
                    <a:pt x="96" y="86"/>
                  </a:cubicBezTo>
                  <a:cubicBezTo>
                    <a:pt x="96" y="128"/>
                    <a:pt x="96" y="128"/>
                    <a:pt x="96" y="128"/>
                  </a:cubicBezTo>
                  <a:cubicBezTo>
                    <a:pt x="96" y="134"/>
                    <a:pt x="101" y="139"/>
                    <a:pt x="107" y="139"/>
                  </a:cubicBezTo>
                  <a:cubicBezTo>
                    <a:pt x="149" y="139"/>
                    <a:pt x="149" y="139"/>
                    <a:pt x="149" y="139"/>
                  </a:cubicBezTo>
                  <a:lnTo>
                    <a:pt x="149" y="278"/>
                  </a:lnTo>
                  <a:close/>
                  <a:moveTo>
                    <a:pt x="117" y="118"/>
                  </a:moveTo>
                  <a:cubicBezTo>
                    <a:pt x="117" y="100"/>
                    <a:pt x="117" y="100"/>
                    <a:pt x="117" y="100"/>
                  </a:cubicBezTo>
                  <a:cubicBezTo>
                    <a:pt x="135" y="118"/>
                    <a:pt x="135" y="118"/>
                    <a:pt x="135" y="118"/>
                  </a:cubicBezTo>
                  <a:lnTo>
                    <a:pt x="117" y="118"/>
                  </a:lnTo>
                  <a:close/>
                  <a:moveTo>
                    <a:pt x="224" y="214"/>
                  </a:moveTo>
                  <a:cubicBezTo>
                    <a:pt x="171" y="214"/>
                    <a:pt x="171" y="214"/>
                    <a:pt x="171" y="214"/>
                  </a:cubicBezTo>
                  <a:cubicBezTo>
                    <a:pt x="171" y="128"/>
                    <a:pt x="171" y="128"/>
                    <a:pt x="171" y="128"/>
                  </a:cubicBezTo>
                  <a:cubicBezTo>
                    <a:pt x="171" y="126"/>
                    <a:pt x="170" y="125"/>
                    <a:pt x="169" y="123"/>
                  </a:cubicBezTo>
                  <a:cubicBezTo>
                    <a:pt x="169" y="122"/>
                    <a:pt x="168" y="121"/>
                    <a:pt x="167" y="120"/>
                  </a:cubicBezTo>
                  <a:cubicBezTo>
                    <a:pt x="115" y="67"/>
                    <a:pt x="115" y="67"/>
                    <a:pt x="115" y="67"/>
                  </a:cubicBezTo>
                  <a:cubicBezTo>
                    <a:pt x="113" y="65"/>
                    <a:pt x="111" y="64"/>
                    <a:pt x="108" y="64"/>
                  </a:cubicBezTo>
                  <a:cubicBezTo>
                    <a:pt x="96" y="64"/>
                    <a:pt x="96" y="64"/>
                    <a:pt x="96" y="64"/>
                  </a:cubicBezTo>
                  <a:cubicBezTo>
                    <a:pt x="96" y="22"/>
                    <a:pt x="96" y="22"/>
                    <a:pt x="96" y="22"/>
                  </a:cubicBezTo>
                  <a:cubicBezTo>
                    <a:pt x="171" y="22"/>
                    <a:pt x="171" y="22"/>
                    <a:pt x="171" y="22"/>
                  </a:cubicBezTo>
                  <a:cubicBezTo>
                    <a:pt x="171" y="64"/>
                    <a:pt x="171" y="64"/>
                    <a:pt x="171" y="64"/>
                  </a:cubicBezTo>
                  <a:cubicBezTo>
                    <a:pt x="171" y="70"/>
                    <a:pt x="175" y="75"/>
                    <a:pt x="181" y="75"/>
                  </a:cubicBezTo>
                  <a:cubicBezTo>
                    <a:pt x="224" y="75"/>
                    <a:pt x="224" y="75"/>
                    <a:pt x="224" y="75"/>
                  </a:cubicBezTo>
                  <a:lnTo>
                    <a:pt x="224"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101">
              <a:extLst>
                <a:ext uri="{FF2B5EF4-FFF2-40B4-BE49-F238E27FC236}">
                  <a16:creationId xmlns:a16="http://schemas.microsoft.com/office/drawing/2014/main" id="{94BAE940-257C-4DDB-AC21-C7CE729C4DD6}"/>
                </a:ext>
              </a:extLst>
            </p:cNvPr>
            <p:cNvSpPr>
              <a:spLocks noEditPoints="1"/>
            </p:cNvSpPr>
            <p:nvPr/>
          </p:nvSpPr>
          <p:spPr bwMode="auto">
            <a:xfrm>
              <a:off x="5779" y="113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Adicionalmente, se cuenta con un módulo que permite generar los informes financieros de la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compañia</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Informes financiero</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16</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36" name="Group 35">
            <a:extLst>
              <a:ext uri="{FF2B5EF4-FFF2-40B4-BE49-F238E27FC236}">
                <a16:creationId xmlns:a16="http://schemas.microsoft.com/office/drawing/2014/main" id="{A3FFE1B2-02A7-4CD7-8F86-48AB8C8B044A}"/>
              </a:ext>
            </a:extLst>
          </p:cNvPr>
          <p:cNvGrpSpPr/>
          <p:nvPr/>
        </p:nvGrpSpPr>
        <p:grpSpPr>
          <a:xfrm>
            <a:off x="3581268" y="3789202"/>
            <a:ext cx="4874464" cy="2068509"/>
            <a:chOff x="579000" y="1764000"/>
            <a:chExt cx="8748600" cy="3712523"/>
          </a:xfrm>
        </p:grpSpPr>
        <p:grpSp>
          <p:nvGrpSpPr>
            <p:cNvPr id="38" name="グループ化 34">
              <a:extLst>
                <a:ext uri="{FF2B5EF4-FFF2-40B4-BE49-F238E27FC236}">
                  <a16:creationId xmlns:a16="http://schemas.microsoft.com/office/drawing/2014/main" id="{566B2781-9813-4097-81CB-AF4E9E0FB761}"/>
                </a:ext>
              </a:extLst>
            </p:cNvPr>
            <p:cNvGrpSpPr/>
            <p:nvPr/>
          </p:nvGrpSpPr>
          <p:grpSpPr>
            <a:xfrm>
              <a:off x="579599" y="1764000"/>
              <a:ext cx="8748001" cy="1008000"/>
              <a:chOff x="579600" y="1764000"/>
              <a:chExt cx="8748000" cy="1008000"/>
            </a:xfrm>
          </p:grpSpPr>
          <p:sp>
            <p:nvSpPr>
              <p:cNvPr id="47" name="フリーフォーム 17">
                <a:extLst>
                  <a:ext uri="{FF2B5EF4-FFF2-40B4-BE49-F238E27FC236}">
                    <a16:creationId xmlns:a16="http://schemas.microsoft.com/office/drawing/2014/main" id="{E8687110-9F68-4F94-9FCA-5E4B7C5AC2E6}"/>
                  </a:ext>
                </a:extLst>
              </p:cNvPr>
              <p:cNvSpPr/>
              <p:nvPr/>
            </p:nvSpPr>
            <p:spPr bwMode="gray">
              <a:xfrm>
                <a:off x="579600" y="1764000"/>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1"/>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en-US" altLang="ja-JP" b="1"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b="1" i="0" u="none" strike="noStrike" kern="1200" cap="none" spc="0" normalizeH="0" baseline="0" noProof="0" dirty="0" err="1" smtClean="0">
                    <a:ln>
                      <a:noFill/>
                    </a:ln>
                    <a:solidFill>
                      <a:prstClr val="white"/>
                    </a:solidFill>
                    <a:effectLst/>
                    <a:uLnTx/>
                    <a:uFillTx/>
                    <a:latin typeface="Calibri" panose="020F0502020204030204" pitchFamily="34" charset="0"/>
                    <a:cs typeface="Calibri" panose="020F0502020204030204" pitchFamily="34" charset="0"/>
                  </a:rPr>
                  <a:t>Libro</a:t>
                </a:r>
                <a:r>
                  <a:rPr kumimoji="1" lang="en-US" altLang="ja-JP" b="1" i="0" u="none" strike="noStrike" kern="1200" cap="none" spc="0" normalizeH="0" baseline="0" noProof="0" dirty="0" smtClean="0">
                    <a:ln>
                      <a:noFill/>
                    </a:ln>
                    <a:solidFill>
                      <a:prstClr val="white"/>
                    </a:solidFill>
                    <a:effectLst/>
                    <a:uLnTx/>
                    <a:uFillTx/>
                    <a:latin typeface="Calibri" panose="020F0502020204030204" pitchFamily="34" charset="0"/>
                    <a:cs typeface="Calibri" panose="020F0502020204030204" pitchFamily="34" charset="0"/>
                  </a:rPr>
                  <a:t> Mayor</a:t>
                </a:r>
                <a:endParaRPr kumimoji="1" lang="ja-JP" altLang="en-US"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48" name="Group 897">
                <a:extLst>
                  <a:ext uri="{FF2B5EF4-FFF2-40B4-BE49-F238E27FC236}">
                    <a16:creationId xmlns:a16="http://schemas.microsoft.com/office/drawing/2014/main" id="{F9C01E21-7BA7-46AF-9C59-4F4E9B9EE8FC}"/>
                  </a:ext>
                </a:extLst>
              </p:cNvPr>
              <p:cNvGrpSpPr>
                <a:grpSpLocks noChangeAspect="1"/>
              </p:cNvGrpSpPr>
              <p:nvPr/>
            </p:nvGrpSpPr>
            <p:grpSpPr bwMode="gray">
              <a:xfrm>
                <a:off x="651600" y="1836000"/>
                <a:ext cx="864000" cy="864000"/>
                <a:chOff x="3891" y="3455"/>
                <a:chExt cx="340" cy="340"/>
              </a:xfrm>
              <a:solidFill>
                <a:schemeClr val="bg1"/>
              </a:solidFill>
            </p:grpSpPr>
            <p:sp>
              <p:nvSpPr>
                <p:cNvPr id="50" name="Freeform 898">
                  <a:extLst>
                    <a:ext uri="{FF2B5EF4-FFF2-40B4-BE49-F238E27FC236}">
                      <a16:creationId xmlns:a16="http://schemas.microsoft.com/office/drawing/2014/main" id="{CB41DF92-F94D-4BC7-8245-B5570A894C20}"/>
                    </a:ext>
                  </a:extLst>
                </p:cNvPr>
                <p:cNvSpPr>
                  <a:spLocks noEditPoints="1"/>
                </p:cNvSpPr>
                <p:nvPr/>
              </p:nvSpPr>
              <p:spPr bwMode="gray">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sp>
              <p:nvSpPr>
                <p:cNvPr id="51" name="Oval 899">
                  <a:extLst>
                    <a:ext uri="{FF2B5EF4-FFF2-40B4-BE49-F238E27FC236}">
                      <a16:creationId xmlns:a16="http://schemas.microsoft.com/office/drawing/2014/main" id="{261E6A4F-A9F1-4904-8054-DF7355C0B198}"/>
                    </a:ext>
                  </a:extLst>
                </p:cNvPr>
                <p:cNvSpPr>
                  <a:spLocks noChangeArrowheads="1"/>
                </p:cNvSpPr>
                <p:nvPr/>
              </p:nvSpPr>
              <p:spPr bwMode="gray">
                <a:xfrm>
                  <a:off x="3969" y="3533"/>
                  <a:ext cx="113" cy="11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grpSp>
          <p:nvGrpSpPr>
            <p:cNvPr id="39" name="グループ化 28">
              <a:extLst>
                <a:ext uri="{FF2B5EF4-FFF2-40B4-BE49-F238E27FC236}">
                  <a16:creationId xmlns:a16="http://schemas.microsoft.com/office/drawing/2014/main" id="{2A03FCB1-F81A-48F2-AEDA-B20203F2EEC6}"/>
                </a:ext>
              </a:extLst>
            </p:cNvPr>
            <p:cNvGrpSpPr/>
            <p:nvPr/>
          </p:nvGrpSpPr>
          <p:grpSpPr>
            <a:xfrm>
              <a:off x="579000" y="3116260"/>
              <a:ext cx="8748001" cy="1008000"/>
              <a:chOff x="579600" y="2916000"/>
              <a:chExt cx="8748001" cy="1008000"/>
            </a:xfrm>
          </p:grpSpPr>
          <p:sp>
            <p:nvSpPr>
              <p:cNvPr id="43" name="フリーフォーム 15">
                <a:extLst>
                  <a:ext uri="{FF2B5EF4-FFF2-40B4-BE49-F238E27FC236}">
                    <a16:creationId xmlns:a16="http://schemas.microsoft.com/office/drawing/2014/main" id="{0A7EE1CD-19E7-449D-BFAB-05DDF9EE5831}"/>
                  </a:ext>
                </a:extLst>
              </p:cNvPr>
              <p:cNvSpPr/>
              <p:nvPr/>
            </p:nvSpPr>
            <p:spPr bwMode="gray">
              <a:xfrm>
                <a:off x="579600" y="2916000"/>
                <a:ext cx="8748001"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2"/>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b="1" i="0" u="none" strike="noStrike" kern="120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Libro</a:t>
                </a:r>
                <a:r>
                  <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 </a:t>
                </a:r>
                <a:r>
                  <a:rPr kumimoji="1" lang="en-US" altLang="ja-JP" b="1" dirty="0" err="1">
                    <a:solidFill>
                      <a:srgbClr val="FFFFFF"/>
                    </a:solidFill>
                    <a:latin typeface="Calibri" panose="020F0502020204030204" pitchFamily="34" charset="0"/>
                    <a:cs typeface="Calibri" panose="020F0502020204030204" pitchFamily="34" charset="0"/>
                  </a:rPr>
                  <a:t>D</a:t>
                </a:r>
                <a:r>
                  <a:rPr kumimoji="1" lang="en-US" altLang="ja-JP" b="1" i="0" u="none" strike="noStrike" kern="120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iario</a:t>
                </a:r>
                <a:endParaRPr kumimoji="1" lang="ja-JP" altLang="en-US"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45" name="Freeform 242">
                <a:extLst>
                  <a:ext uri="{FF2B5EF4-FFF2-40B4-BE49-F238E27FC236}">
                    <a16:creationId xmlns:a16="http://schemas.microsoft.com/office/drawing/2014/main" id="{1642AC1E-9B7D-4971-89BF-313E019C1AAF}"/>
                  </a:ext>
                </a:extLst>
              </p:cNvPr>
              <p:cNvSpPr>
                <a:spLocks noChangeAspect="1" noEditPoints="1"/>
              </p:cNvSpPr>
              <p:nvPr/>
            </p:nvSpPr>
            <p:spPr bwMode="gray">
              <a:xfrm>
                <a:off x="651600" y="2988000"/>
                <a:ext cx="864000" cy="864000"/>
              </a:xfrm>
              <a:custGeom>
                <a:avLst/>
                <a:gdLst>
                  <a:gd name="T0" fmla="*/ 117 w 512"/>
                  <a:gd name="T1" fmla="*/ 160 h 512"/>
                  <a:gd name="T2" fmla="*/ 266 w 512"/>
                  <a:gd name="T3" fmla="*/ 160 h 512"/>
                  <a:gd name="T4" fmla="*/ 266 w 512"/>
                  <a:gd name="T5" fmla="*/ 245 h 512"/>
                  <a:gd name="T6" fmla="*/ 181 w 512"/>
                  <a:gd name="T7" fmla="*/ 245 h 512"/>
                  <a:gd name="T8" fmla="*/ 173 w 512"/>
                  <a:gd name="T9" fmla="*/ 248 h 512"/>
                  <a:gd name="T10" fmla="*/ 149 w 512"/>
                  <a:gd name="T11" fmla="*/ 273 h 512"/>
                  <a:gd name="T12" fmla="*/ 149 w 512"/>
                  <a:gd name="T13" fmla="*/ 256 h 512"/>
                  <a:gd name="T14" fmla="*/ 138 w 512"/>
                  <a:gd name="T15" fmla="*/ 245 h 512"/>
                  <a:gd name="T16" fmla="*/ 117 w 512"/>
                  <a:gd name="T17" fmla="*/ 245 h 512"/>
                  <a:gd name="T18" fmla="*/ 117 w 512"/>
                  <a:gd name="T19" fmla="*/ 160 h 512"/>
                  <a:gd name="T20" fmla="*/ 512 w 512"/>
                  <a:gd name="T21" fmla="*/ 256 h 512"/>
                  <a:gd name="T22" fmla="*/ 256 w 512"/>
                  <a:gd name="T23" fmla="*/ 512 h 512"/>
                  <a:gd name="T24" fmla="*/ 0 w 512"/>
                  <a:gd name="T25" fmla="*/ 256 h 512"/>
                  <a:gd name="T26" fmla="*/ 256 w 512"/>
                  <a:gd name="T27" fmla="*/ 0 h 512"/>
                  <a:gd name="T28" fmla="*/ 512 w 512"/>
                  <a:gd name="T29" fmla="*/ 256 h 512"/>
                  <a:gd name="T30" fmla="*/ 185 w 512"/>
                  <a:gd name="T31" fmla="*/ 266 h 512"/>
                  <a:gd name="T32" fmla="*/ 277 w 512"/>
                  <a:gd name="T33" fmla="*/ 266 h 512"/>
                  <a:gd name="T34" fmla="*/ 288 w 512"/>
                  <a:gd name="T35" fmla="*/ 256 h 512"/>
                  <a:gd name="T36" fmla="*/ 288 w 512"/>
                  <a:gd name="T37" fmla="*/ 149 h 512"/>
                  <a:gd name="T38" fmla="*/ 277 w 512"/>
                  <a:gd name="T39" fmla="*/ 138 h 512"/>
                  <a:gd name="T40" fmla="*/ 106 w 512"/>
                  <a:gd name="T41" fmla="*/ 138 h 512"/>
                  <a:gd name="T42" fmla="*/ 96 w 512"/>
                  <a:gd name="T43" fmla="*/ 149 h 512"/>
                  <a:gd name="T44" fmla="*/ 96 w 512"/>
                  <a:gd name="T45" fmla="*/ 256 h 512"/>
                  <a:gd name="T46" fmla="*/ 106 w 512"/>
                  <a:gd name="T47" fmla="*/ 266 h 512"/>
                  <a:gd name="T48" fmla="*/ 128 w 512"/>
                  <a:gd name="T49" fmla="*/ 266 h 512"/>
                  <a:gd name="T50" fmla="*/ 128 w 512"/>
                  <a:gd name="T51" fmla="*/ 298 h 512"/>
                  <a:gd name="T52" fmla="*/ 134 w 512"/>
                  <a:gd name="T53" fmla="*/ 308 h 512"/>
                  <a:gd name="T54" fmla="*/ 138 w 512"/>
                  <a:gd name="T55" fmla="*/ 309 h 512"/>
                  <a:gd name="T56" fmla="*/ 146 w 512"/>
                  <a:gd name="T57" fmla="*/ 306 h 512"/>
                  <a:gd name="T58" fmla="*/ 185 w 512"/>
                  <a:gd name="T59" fmla="*/ 266 h 512"/>
                  <a:gd name="T60" fmla="*/ 416 w 512"/>
                  <a:gd name="T61" fmla="*/ 234 h 512"/>
                  <a:gd name="T62" fmla="*/ 405 w 512"/>
                  <a:gd name="T63" fmla="*/ 224 h 512"/>
                  <a:gd name="T64" fmla="*/ 320 w 512"/>
                  <a:gd name="T65" fmla="*/ 224 h 512"/>
                  <a:gd name="T66" fmla="*/ 309 w 512"/>
                  <a:gd name="T67" fmla="*/ 234 h 512"/>
                  <a:gd name="T68" fmla="*/ 320 w 512"/>
                  <a:gd name="T69" fmla="*/ 245 h 512"/>
                  <a:gd name="T70" fmla="*/ 394 w 512"/>
                  <a:gd name="T71" fmla="*/ 245 h 512"/>
                  <a:gd name="T72" fmla="*/ 394 w 512"/>
                  <a:gd name="T73" fmla="*/ 352 h 512"/>
                  <a:gd name="T74" fmla="*/ 362 w 512"/>
                  <a:gd name="T75" fmla="*/ 352 h 512"/>
                  <a:gd name="T76" fmla="*/ 352 w 512"/>
                  <a:gd name="T77" fmla="*/ 362 h 512"/>
                  <a:gd name="T78" fmla="*/ 352 w 512"/>
                  <a:gd name="T79" fmla="*/ 379 h 512"/>
                  <a:gd name="T80" fmla="*/ 327 w 512"/>
                  <a:gd name="T81" fmla="*/ 355 h 512"/>
                  <a:gd name="T82" fmla="*/ 320 w 512"/>
                  <a:gd name="T83" fmla="*/ 352 h 512"/>
                  <a:gd name="T84" fmla="*/ 245 w 512"/>
                  <a:gd name="T85" fmla="*/ 352 h 512"/>
                  <a:gd name="T86" fmla="*/ 245 w 512"/>
                  <a:gd name="T87" fmla="*/ 298 h 512"/>
                  <a:gd name="T88" fmla="*/ 234 w 512"/>
                  <a:gd name="T89" fmla="*/ 288 h 512"/>
                  <a:gd name="T90" fmla="*/ 224 w 512"/>
                  <a:gd name="T91" fmla="*/ 298 h 512"/>
                  <a:gd name="T92" fmla="*/ 224 w 512"/>
                  <a:gd name="T93" fmla="*/ 362 h 512"/>
                  <a:gd name="T94" fmla="*/ 234 w 512"/>
                  <a:gd name="T95" fmla="*/ 373 h 512"/>
                  <a:gd name="T96" fmla="*/ 315 w 512"/>
                  <a:gd name="T97" fmla="*/ 373 h 512"/>
                  <a:gd name="T98" fmla="*/ 355 w 512"/>
                  <a:gd name="T99" fmla="*/ 413 h 512"/>
                  <a:gd name="T100" fmla="*/ 362 w 512"/>
                  <a:gd name="T101" fmla="*/ 416 h 512"/>
                  <a:gd name="T102" fmla="*/ 366 w 512"/>
                  <a:gd name="T103" fmla="*/ 415 h 512"/>
                  <a:gd name="T104" fmla="*/ 373 w 512"/>
                  <a:gd name="T105" fmla="*/ 405 h 512"/>
                  <a:gd name="T106" fmla="*/ 373 w 512"/>
                  <a:gd name="T107" fmla="*/ 373 h 512"/>
                  <a:gd name="T108" fmla="*/ 405 w 512"/>
                  <a:gd name="T109" fmla="*/ 373 h 512"/>
                  <a:gd name="T110" fmla="*/ 416 w 512"/>
                  <a:gd name="T111" fmla="*/ 362 h 512"/>
                  <a:gd name="T112" fmla="*/ 416 w 512"/>
                  <a:gd name="T113"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117" y="160"/>
                    </a:moveTo>
                    <a:cubicBezTo>
                      <a:pt x="266" y="160"/>
                      <a:pt x="266" y="160"/>
                      <a:pt x="266" y="160"/>
                    </a:cubicBezTo>
                    <a:cubicBezTo>
                      <a:pt x="266" y="245"/>
                      <a:pt x="266" y="245"/>
                      <a:pt x="266" y="245"/>
                    </a:cubicBezTo>
                    <a:cubicBezTo>
                      <a:pt x="181" y="245"/>
                      <a:pt x="181" y="245"/>
                      <a:pt x="181" y="245"/>
                    </a:cubicBezTo>
                    <a:cubicBezTo>
                      <a:pt x="178" y="245"/>
                      <a:pt x="175" y="246"/>
                      <a:pt x="173" y="248"/>
                    </a:cubicBezTo>
                    <a:cubicBezTo>
                      <a:pt x="149" y="273"/>
                      <a:pt x="149" y="273"/>
                      <a:pt x="149" y="273"/>
                    </a:cubicBezTo>
                    <a:cubicBezTo>
                      <a:pt x="149" y="256"/>
                      <a:pt x="149" y="256"/>
                      <a:pt x="149" y="256"/>
                    </a:cubicBezTo>
                    <a:cubicBezTo>
                      <a:pt x="149" y="250"/>
                      <a:pt x="144" y="245"/>
                      <a:pt x="138" y="245"/>
                    </a:cubicBezTo>
                    <a:cubicBezTo>
                      <a:pt x="117" y="245"/>
                      <a:pt x="117" y="245"/>
                      <a:pt x="117" y="245"/>
                    </a:cubicBezTo>
                    <a:lnTo>
                      <a:pt x="117"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85" y="266"/>
                    </a:moveTo>
                    <a:cubicBezTo>
                      <a:pt x="277" y="266"/>
                      <a:pt x="277" y="266"/>
                      <a:pt x="277" y="266"/>
                    </a:cubicBezTo>
                    <a:cubicBezTo>
                      <a:pt x="283" y="266"/>
                      <a:pt x="288" y="262"/>
                      <a:pt x="288" y="256"/>
                    </a:cubicBezTo>
                    <a:cubicBezTo>
                      <a:pt x="288" y="149"/>
                      <a:pt x="288" y="149"/>
                      <a:pt x="288" y="149"/>
                    </a:cubicBezTo>
                    <a:cubicBezTo>
                      <a:pt x="288" y="143"/>
                      <a:pt x="283" y="138"/>
                      <a:pt x="277" y="138"/>
                    </a:cubicBezTo>
                    <a:cubicBezTo>
                      <a:pt x="106" y="138"/>
                      <a:pt x="106" y="138"/>
                      <a:pt x="106" y="138"/>
                    </a:cubicBezTo>
                    <a:cubicBezTo>
                      <a:pt x="100" y="138"/>
                      <a:pt x="96" y="143"/>
                      <a:pt x="96" y="149"/>
                    </a:cubicBezTo>
                    <a:cubicBezTo>
                      <a:pt x="96" y="256"/>
                      <a:pt x="96" y="256"/>
                      <a:pt x="96" y="256"/>
                    </a:cubicBezTo>
                    <a:cubicBezTo>
                      <a:pt x="96" y="262"/>
                      <a:pt x="100" y="266"/>
                      <a:pt x="106" y="266"/>
                    </a:cubicBezTo>
                    <a:cubicBezTo>
                      <a:pt x="128" y="266"/>
                      <a:pt x="128" y="266"/>
                      <a:pt x="128" y="266"/>
                    </a:cubicBezTo>
                    <a:cubicBezTo>
                      <a:pt x="128" y="298"/>
                      <a:pt x="128" y="298"/>
                      <a:pt x="128" y="298"/>
                    </a:cubicBezTo>
                    <a:cubicBezTo>
                      <a:pt x="128" y="303"/>
                      <a:pt x="130" y="307"/>
                      <a:pt x="134" y="308"/>
                    </a:cubicBezTo>
                    <a:cubicBezTo>
                      <a:pt x="136" y="309"/>
                      <a:pt x="137" y="309"/>
                      <a:pt x="138" y="309"/>
                    </a:cubicBezTo>
                    <a:cubicBezTo>
                      <a:pt x="141" y="309"/>
                      <a:pt x="144" y="308"/>
                      <a:pt x="146" y="306"/>
                    </a:cubicBezTo>
                    <a:lnTo>
                      <a:pt x="185" y="266"/>
                    </a:lnTo>
                    <a:close/>
                    <a:moveTo>
                      <a:pt x="416" y="234"/>
                    </a:moveTo>
                    <a:cubicBezTo>
                      <a:pt x="416" y="228"/>
                      <a:pt x="411" y="224"/>
                      <a:pt x="405" y="224"/>
                    </a:cubicBezTo>
                    <a:cubicBezTo>
                      <a:pt x="320" y="224"/>
                      <a:pt x="320" y="224"/>
                      <a:pt x="320" y="224"/>
                    </a:cubicBezTo>
                    <a:cubicBezTo>
                      <a:pt x="314" y="224"/>
                      <a:pt x="309" y="228"/>
                      <a:pt x="309" y="234"/>
                    </a:cubicBezTo>
                    <a:cubicBezTo>
                      <a:pt x="309" y="240"/>
                      <a:pt x="314" y="245"/>
                      <a:pt x="320" y="245"/>
                    </a:cubicBezTo>
                    <a:cubicBezTo>
                      <a:pt x="394" y="245"/>
                      <a:pt x="394" y="245"/>
                      <a:pt x="394" y="245"/>
                    </a:cubicBezTo>
                    <a:cubicBezTo>
                      <a:pt x="394" y="352"/>
                      <a:pt x="394" y="352"/>
                      <a:pt x="394" y="352"/>
                    </a:cubicBezTo>
                    <a:cubicBezTo>
                      <a:pt x="362" y="352"/>
                      <a:pt x="362" y="352"/>
                      <a:pt x="362" y="352"/>
                    </a:cubicBezTo>
                    <a:cubicBezTo>
                      <a:pt x="356" y="352"/>
                      <a:pt x="352" y="356"/>
                      <a:pt x="352" y="362"/>
                    </a:cubicBezTo>
                    <a:cubicBezTo>
                      <a:pt x="352" y="379"/>
                      <a:pt x="352" y="379"/>
                      <a:pt x="352" y="379"/>
                    </a:cubicBezTo>
                    <a:cubicBezTo>
                      <a:pt x="327" y="355"/>
                      <a:pt x="327" y="355"/>
                      <a:pt x="327" y="355"/>
                    </a:cubicBezTo>
                    <a:cubicBezTo>
                      <a:pt x="325" y="353"/>
                      <a:pt x="322" y="352"/>
                      <a:pt x="320" y="352"/>
                    </a:cubicBezTo>
                    <a:cubicBezTo>
                      <a:pt x="245" y="352"/>
                      <a:pt x="245" y="352"/>
                      <a:pt x="245" y="352"/>
                    </a:cubicBezTo>
                    <a:cubicBezTo>
                      <a:pt x="245" y="298"/>
                      <a:pt x="245" y="298"/>
                      <a:pt x="245" y="298"/>
                    </a:cubicBezTo>
                    <a:cubicBezTo>
                      <a:pt x="245" y="292"/>
                      <a:pt x="240" y="288"/>
                      <a:pt x="234" y="288"/>
                    </a:cubicBezTo>
                    <a:cubicBezTo>
                      <a:pt x="228" y="288"/>
                      <a:pt x="224" y="292"/>
                      <a:pt x="224" y="298"/>
                    </a:cubicBezTo>
                    <a:cubicBezTo>
                      <a:pt x="224" y="362"/>
                      <a:pt x="224" y="362"/>
                      <a:pt x="224" y="362"/>
                    </a:cubicBezTo>
                    <a:cubicBezTo>
                      <a:pt x="224" y="368"/>
                      <a:pt x="228" y="373"/>
                      <a:pt x="234" y="373"/>
                    </a:cubicBezTo>
                    <a:cubicBezTo>
                      <a:pt x="315" y="373"/>
                      <a:pt x="315" y="373"/>
                      <a:pt x="315" y="373"/>
                    </a:cubicBezTo>
                    <a:cubicBezTo>
                      <a:pt x="355" y="413"/>
                      <a:pt x="355" y="413"/>
                      <a:pt x="355" y="413"/>
                    </a:cubicBezTo>
                    <a:cubicBezTo>
                      <a:pt x="357" y="415"/>
                      <a:pt x="360" y="416"/>
                      <a:pt x="362" y="416"/>
                    </a:cubicBezTo>
                    <a:cubicBezTo>
                      <a:pt x="364" y="416"/>
                      <a:pt x="365" y="415"/>
                      <a:pt x="366" y="415"/>
                    </a:cubicBezTo>
                    <a:cubicBezTo>
                      <a:pt x="370" y="413"/>
                      <a:pt x="373" y="409"/>
                      <a:pt x="373" y="405"/>
                    </a:cubicBezTo>
                    <a:cubicBezTo>
                      <a:pt x="373" y="373"/>
                      <a:pt x="373" y="373"/>
                      <a:pt x="373" y="373"/>
                    </a:cubicBezTo>
                    <a:cubicBezTo>
                      <a:pt x="405" y="373"/>
                      <a:pt x="405" y="373"/>
                      <a:pt x="405" y="373"/>
                    </a:cubicBezTo>
                    <a:cubicBezTo>
                      <a:pt x="411" y="373"/>
                      <a:pt x="416" y="368"/>
                      <a:pt x="416" y="362"/>
                    </a:cubicBezTo>
                    <a:lnTo>
                      <a:pt x="416" y="234"/>
                    </a:lnTo>
                    <a:close/>
                  </a:path>
                </a:pathLst>
              </a:custGeom>
              <a:solidFill>
                <a:schemeClr val="bg1"/>
              </a:solidFill>
              <a:ln>
                <a:noFill/>
              </a:ln>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nvGrpSpPr>
            <p:cNvPr id="40" name="グループ化 27">
              <a:extLst>
                <a:ext uri="{FF2B5EF4-FFF2-40B4-BE49-F238E27FC236}">
                  <a16:creationId xmlns:a16="http://schemas.microsoft.com/office/drawing/2014/main" id="{E6F8C9A5-7120-4ACF-ADD8-C37B9434210B}"/>
                </a:ext>
              </a:extLst>
            </p:cNvPr>
            <p:cNvGrpSpPr/>
            <p:nvPr/>
          </p:nvGrpSpPr>
          <p:grpSpPr>
            <a:xfrm>
              <a:off x="579000" y="4468523"/>
              <a:ext cx="8747999" cy="1008000"/>
              <a:chOff x="579600" y="4068000"/>
              <a:chExt cx="8747999" cy="1008000"/>
            </a:xfrm>
          </p:grpSpPr>
          <p:sp>
            <p:nvSpPr>
              <p:cNvPr id="41" name="フリーフォーム 16">
                <a:extLst>
                  <a:ext uri="{FF2B5EF4-FFF2-40B4-BE49-F238E27FC236}">
                    <a16:creationId xmlns:a16="http://schemas.microsoft.com/office/drawing/2014/main" id="{87774C8B-E0A8-48D8-9793-AA762ACDF4CB}"/>
                  </a:ext>
                </a:extLst>
              </p:cNvPr>
              <p:cNvSpPr/>
              <p:nvPr/>
            </p:nvSpPr>
            <p:spPr bwMode="gray">
              <a:xfrm>
                <a:off x="579600" y="4068000"/>
                <a:ext cx="8747999"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3"/>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b="1" i="0" u="none" strike="noStrike" kern="120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Balance </a:t>
                </a:r>
                <a:r>
                  <a:rPr kumimoji="1" lang="en-US" altLang="ja-JP" b="1" i="0" u="none" strike="noStrike" kern="120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Comprobación</a:t>
                </a:r>
                <a:endParaRPr kumimoji="1" lang="ja-JP" altLang="en-US"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42" name="Freeform 59">
                <a:extLst>
                  <a:ext uri="{FF2B5EF4-FFF2-40B4-BE49-F238E27FC236}">
                    <a16:creationId xmlns:a16="http://schemas.microsoft.com/office/drawing/2014/main" id="{F61D657E-D306-4757-9518-9F45CEFB31A2}"/>
                  </a:ext>
                </a:extLst>
              </p:cNvPr>
              <p:cNvSpPr>
                <a:spLocks noChangeAspect="1" noEditPoints="1"/>
              </p:cNvSpPr>
              <p:nvPr/>
            </p:nvSpPr>
            <p:spPr bwMode="gray">
              <a:xfrm>
                <a:off x="651600" y="4140000"/>
                <a:ext cx="864000" cy="864000"/>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bg1"/>
              </a:solidFill>
              <a:ln>
                <a:noFill/>
              </a:ln>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sp>
        <p:nvSpPr>
          <p:cNvPr id="7" name="Rectangle 6"/>
          <p:cNvSpPr/>
          <p:nvPr/>
        </p:nvSpPr>
        <p:spPr>
          <a:xfrm>
            <a:off x="2660073" y="2249212"/>
            <a:ext cx="7158181" cy="1077218"/>
          </a:xfrm>
          <a:prstGeom prst="rect">
            <a:avLst/>
          </a:prstGeom>
        </p:spPr>
        <p:txBody>
          <a:bodyPr wrap="square">
            <a:spAutoFit/>
          </a:bodyPr>
          <a:lstStyle/>
          <a:p>
            <a:r>
              <a:rPr lang="es-VE" sz="1600" dirty="0" smtClean="0">
                <a:latin typeface="Calibri" panose="020F0502020204030204" pitchFamily="34" charset="0"/>
                <a:cs typeface="Calibri" panose="020F0502020204030204" pitchFamily="34" charset="0"/>
              </a:rPr>
              <a:t>Los informes financieros proporcionan información sobre las finanzas relevante para la organización. Estos se pueden generar hasta en tres monedas diferentes: moneda local, moneda del sistema y moneda extranjera, permitiendo realizar análisis precisos. Entre los informes mas importantes, se destacan</a:t>
            </a:r>
            <a:endParaRPr lang="es-VE" sz="1600" dirty="0">
              <a:latin typeface="Calibri" panose="020F0502020204030204" pitchFamily="34" charset="0"/>
              <a:cs typeface="Calibri" panose="020F0502020204030204"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33459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cs typeface="Calibri" panose="020F0502020204030204" pitchFamily="34" charset="0"/>
              </a:rPr>
              <a:t>La licencia de localización Venezuela permite cumplir con lo establecido en el marco normativo tributario de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Venezuela. Es </a:t>
            </a:r>
            <a:r>
              <a:rPr lang="es-VE" sz="1600" dirty="0">
                <a:solidFill>
                  <a:schemeClr val="tx1">
                    <a:lumMod val="65000"/>
                    <a:lumOff val="35000"/>
                  </a:schemeClr>
                </a:solidFill>
                <a:latin typeface="Calibri" panose="020F0502020204030204" pitchFamily="34" charset="0"/>
                <a:cs typeface="Calibri" panose="020F0502020204030204" pitchFamily="34" charset="0"/>
              </a:rPr>
              <a:t>decir, dicha licencia adapta el sistema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y </a:t>
            </a:r>
            <a:r>
              <a:rPr lang="es-VE" sz="1600" dirty="0">
                <a:solidFill>
                  <a:schemeClr val="tx1">
                    <a:lumMod val="65000"/>
                    <a:lumOff val="35000"/>
                  </a:schemeClr>
                </a:solidFill>
                <a:latin typeface="Calibri" panose="020F0502020204030204" pitchFamily="34" charset="0"/>
                <a:cs typeface="Calibri" panose="020F0502020204030204" pitchFamily="34" charset="0"/>
              </a:rPr>
              <a:t>cada uno de los módulos correspondientes a los lineamientos legales y fiscales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venezolanos. </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Informes fiscales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17</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2" name="Group 1"/>
          <p:cNvGrpSpPr/>
          <p:nvPr/>
        </p:nvGrpSpPr>
        <p:grpSpPr>
          <a:xfrm>
            <a:off x="1587157" y="2057400"/>
            <a:ext cx="4964966" cy="4019452"/>
            <a:chOff x="1079156" y="2057400"/>
            <a:chExt cx="8407550" cy="4019452"/>
          </a:xfrm>
        </p:grpSpPr>
        <p:sp>
          <p:nvSpPr>
            <p:cNvPr id="61" name="TextBox 60"/>
            <p:cNvSpPr txBox="1"/>
            <p:nvPr/>
          </p:nvSpPr>
          <p:spPr>
            <a:xfrm>
              <a:off x="3232674" y="2283034"/>
              <a:ext cx="1832716" cy="1077218"/>
            </a:xfrm>
            <a:prstGeom prst="rect">
              <a:avLst/>
            </a:prstGeom>
            <a:noFill/>
          </p:spPr>
          <p:txBody>
            <a:bodyPr wrap="square" lIns="0" tIns="0" rIns="0" bIns="0" rtlCol="0">
              <a:noAutofit/>
            </a:bodyPr>
            <a:lstStyle/>
            <a:p>
              <a:r>
                <a:rPr lang="en-GB" sz="1100" b="1" dirty="0" err="1" smtClean="0">
                  <a:solidFill>
                    <a:schemeClr val="accent3"/>
                  </a:solidFill>
                </a:rPr>
                <a:t>Anular</a:t>
              </a:r>
              <a:r>
                <a:rPr lang="en-GB" sz="1100" b="1" dirty="0" smtClean="0">
                  <a:solidFill>
                    <a:schemeClr val="accent3"/>
                  </a:solidFill>
                </a:rPr>
                <a:t> </a:t>
              </a:r>
              <a:r>
                <a:rPr lang="en-GB" sz="1100" b="1" dirty="0" err="1" smtClean="0">
                  <a:solidFill>
                    <a:schemeClr val="accent3"/>
                  </a:solidFill>
                </a:rPr>
                <a:t>comprobantes</a:t>
              </a:r>
              <a:r>
                <a:rPr lang="en-GB" sz="1100" b="1" dirty="0" smtClean="0">
                  <a:solidFill>
                    <a:schemeClr val="accent3"/>
                  </a:solidFill>
                </a:rPr>
                <a:t> de IVA</a:t>
              </a:r>
              <a:endParaRPr lang="en-GB" sz="1100" b="1" dirty="0">
                <a:solidFill>
                  <a:schemeClr val="accent3"/>
                </a:solidFill>
              </a:endParaRPr>
            </a:p>
          </p:txBody>
        </p:sp>
        <p:sp>
          <p:nvSpPr>
            <p:cNvPr id="62" name="TextBox 61"/>
            <p:cNvSpPr txBox="1"/>
            <p:nvPr/>
          </p:nvSpPr>
          <p:spPr>
            <a:xfrm>
              <a:off x="1079156" y="3324905"/>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2"/>
                  </a:solidFill>
                </a:rPr>
                <a:t>02</a:t>
              </a:r>
            </a:p>
          </p:txBody>
        </p:sp>
        <p:sp>
          <p:nvSpPr>
            <p:cNvPr id="63" name="TextBox 62"/>
            <p:cNvSpPr txBox="1"/>
            <p:nvPr/>
          </p:nvSpPr>
          <p:spPr>
            <a:xfrm>
              <a:off x="1079156" y="2057400"/>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3"/>
                  </a:solidFill>
                </a:rPr>
                <a:t>01</a:t>
              </a:r>
            </a:p>
          </p:txBody>
        </p:sp>
        <p:sp>
          <p:nvSpPr>
            <p:cNvPr id="64" name="TextBox 63"/>
            <p:cNvSpPr txBox="1"/>
            <p:nvPr/>
          </p:nvSpPr>
          <p:spPr>
            <a:xfrm>
              <a:off x="7440203" y="2283034"/>
              <a:ext cx="2046503" cy="1077218"/>
            </a:xfrm>
            <a:prstGeom prst="rect">
              <a:avLst/>
            </a:prstGeom>
            <a:noFill/>
          </p:spPr>
          <p:txBody>
            <a:bodyPr wrap="square" lIns="0" tIns="0" rIns="0" bIns="0" rtlCol="0">
              <a:noAutofit/>
            </a:bodyPr>
            <a:lstStyle/>
            <a:p>
              <a:r>
                <a:rPr lang="en-GB" sz="1100" b="1" dirty="0" err="1" smtClean="0">
                  <a:solidFill>
                    <a:schemeClr val="tx2">
                      <a:lumMod val="75000"/>
                    </a:schemeClr>
                  </a:solidFill>
                </a:rPr>
                <a:t>Generar</a:t>
              </a:r>
              <a:r>
                <a:rPr lang="en-GB" sz="1100" b="1" dirty="0" smtClean="0">
                  <a:solidFill>
                    <a:schemeClr val="tx2">
                      <a:lumMod val="75000"/>
                    </a:schemeClr>
                  </a:solidFill>
                </a:rPr>
                <a:t> TXT IVA </a:t>
              </a:r>
              <a:r>
                <a:rPr lang="en-GB" sz="1100" b="1" dirty="0" err="1" smtClean="0">
                  <a:solidFill>
                    <a:schemeClr val="tx2">
                      <a:lumMod val="75000"/>
                    </a:schemeClr>
                  </a:solidFill>
                </a:rPr>
                <a:t>Semanal</a:t>
              </a:r>
              <a:r>
                <a:rPr lang="en-GB" sz="1100" b="1" dirty="0" smtClean="0">
                  <a:solidFill>
                    <a:schemeClr val="tx2">
                      <a:lumMod val="75000"/>
                    </a:schemeClr>
                  </a:solidFill>
                </a:rPr>
                <a:t> y </a:t>
              </a:r>
              <a:r>
                <a:rPr lang="en-GB" sz="1100" b="1" dirty="0" err="1" smtClean="0">
                  <a:solidFill>
                    <a:schemeClr val="tx2">
                      <a:lumMod val="75000"/>
                    </a:schemeClr>
                  </a:solidFill>
                </a:rPr>
                <a:t>Quincenal</a:t>
              </a:r>
              <a:endParaRPr lang="en-GB" sz="1100" b="1" dirty="0">
                <a:solidFill>
                  <a:schemeClr val="tx2">
                    <a:lumMod val="75000"/>
                  </a:schemeClr>
                </a:solidFill>
              </a:endParaRPr>
            </a:p>
          </p:txBody>
        </p:sp>
        <p:sp>
          <p:nvSpPr>
            <p:cNvPr id="65" name="TextBox 64"/>
            <p:cNvSpPr txBox="1"/>
            <p:nvPr/>
          </p:nvSpPr>
          <p:spPr>
            <a:xfrm>
              <a:off x="5286687" y="2057400"/>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tx2">
                      <a:lumMod val="75000"/>
                    </a:schemeClr>
                  </a:solidFill>
                </a:rPr>
                <a:t>04</a:t>
              </a:r>
            </a:p>
          </p:txBody>
        </p:sp>
        <p:sp>
          <p:nvSpPr>
            <p:cNvPr id="66" name="TextBox 65"/>
            <p:cNvSpPr txBox="1"/>
            <p:nvPr/>
          </p:nvSpPr>
          <p:spPr>
            <a:xfrm>
              <a:off x="1079156" y="4722635"/>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1"/>
                  </a:solidFill>
                </a:rPr>
                <a:t>03</a:t>
              </a:r>
            </a:p>
          </p:txBody>
        </p:sp>
        <p:sp>
          <p:nvSpPr>
            <p:cNvPr id="67" name="TextBox 66"/>
            <p:cNvSpPr txBox="1"/>
            <p:nvPr/>
          </p:nvSpPr>
          <p:spPr>
            <a:xfrm>
              <a:off x="5286687" y="3324905"/>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5"/>
                  </a:solidFill>
                </a:rPr>
                <a:t>05</a:t>
              </a:r>
            </a:p>
          </p:txBody>
        </p:sp>
        <p:sp>
          <p:nvSpPr>
            <p:cNvPr id="68" name="TextBox 67"/>
            <p:cNvSpPr txBox="1"/>
            <p:nvPr/>
          </p:nvSpPr>
          <p:spPr>
            <a:xfrm>
              <a:off x="5286687" y="4722635"/>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3"/>
                  </a:solidFill>
                </a:rPr>
                <a:t>06</a:t>
              </a:r>
            </a:p>
          </p:txBody>
        </p:sp>
        <p:sp>
          <p:nvSpPr>
            <p:cNvPr id="69" name="TextBox 68"/>
            <p:cNvSpPr txBox="1"/>
            <p:nvPr/>
          </p:nvSpPr>
          <p:spPr>
            <a:xfrm>
              <a:off x="3181271" y="3601904"/>
              <a:ext cx="2051428" cy="1077218"/>
            </a:xfrm>
            <a:prstGeom prst="rect">
              <a:avLst/>
            </a:prstGeom>
            <a:noFill/>
          </p:spPr>
          <p:txBody>
            <a:bodyPr wrap="square" lIns="0" tIns="0" rIns="0" bIns="0" rtlCol="0">
              <a:noAutofit/>
            </a:bodyPr>
            <a:lstStyle/>
            <a:p>
              <a:r>
                <a:rPr lang="en-GB" sz="1100" b="1" dirty="0" err="1" smtClean="0">
                  <a:solidFill>
                    <a:schemeClr val="accent2"/>
                  </a:solidFill>
                </a:rPr>
                <a:t>Generar</a:t>
              </a:r>
              <a:r>
                <a:rPr lang="en-GB" sz="1100" b="1" dirty="0" smtClean="0">
                  <a:solidFill>
                    <a:schemeClr val="accent2"/>
                  </a:solidFill>
                </a:rPr>
                <a:t> </a:t>
              </a:r>
              <a:r>
                <a:rPr lang="en-GB" sz="1100" b="1" dirty="0" err="1" smtClean="0">
                  <a:solidFill>
                    <a:schemeClr val="accent2"/>
                  </a:solidFill>
                </a:rPr>
                <a:t>comprobantes</a:t>
              </a:r>
              <a:r>
                <a:rPr lang="en-GB" sz="1100" b="1" dirty="0" smtClean="0">
                  <a:solidFill>
                    <a:schemeClr val="accent2"/>
                  </a:solidFill>
                </a:rPr>
                <a:t> de IVA</a:t>
              </a:r>
              <a:endParaRPr lang="en-GB" sz="1100" dirty="0">
                <a:solidFill>
                  <a:srgbClr val="53565A"/>
                </a:solidFill>
              </a:endParaRPr>
            </a:p>
          </p:txBody>
        </p:sp>
        <p:sp>
          <p:nvSpPr>
            <p:cNvPr id="70" name="TextBox 69"/>
            <p:cNvSpPr txBox="1"/>
            <p:nvPr/>
          </p:nvSpPr>
          <p:spPr>
            <a:xfrm>
              <a:off x="7440203" y="3592120"/>
              <a:ext cx="2046503" cy="1077218"/>
            </a:xfrm>
            <a:prstGeom prst="rect">
              <a:avLst/>
            </a:prstGeom>
            <a:noFill/>
          </p:spPr>
          <p:txBody>
            <a:bodyPr wrap="square" lIns="0" tIns="0" rIns="0" bIns="0" rtlCol="0">
              <a:noAutofit/>
            </a:bodyPr>
            <a:lstStyle/>
            <a:p>
              <a:r>
                <a:rPr lang="en-GB" sz="1100" b="1" dirty="0" err="1" smtClean="0">
                  <a:solidFill>
                    <a:schemeClr val="accent5"/>
                  </a:solidFill>
                </a:rPr>
                <a:t>Comprobantes</a:t>
              </a:r>
              <a:r>
                <a:rPr lang="en-GB" sz="1100" b="1" dirty="0" smtClean="0">
                  <a:solidFill>
                    <a:schemeClr val="accent5"/>
                  </a:solidFill>
                </a:rPr>
                <a:t> ARCV</a:t>
              </a:r>
              <a:endParaRPr lang="en-GB" sz="1100" b="1" dirty="0">
                <a:solidFill>
                  <a:schemeClr val="accent5"/>
                </a:solidFill>
              </a:endParaRPr>
            </a:p>
          </p:txBody>
        </p:sp>
        <p:sp>
          <p:nvSpPr>
            <p:cNvPr id="71" name="TextBox 70"/>
            <p:cNvSpPr txBox="1"/>
            <p:nvPr/>
          </p:nvSpPr>
          <p:spPr>
            <a:xfrm>
              <a:off x="3181271" y="4996691"/>
              <a:ext cx="1884119" cy="1077218"/>
            </a:xfrm>
            <a:prstGeom prst="rect">
              <a:avLst/>
            </a:prstGeom>
            <a:noFill/>
          </p:spPr>
          <p:txBody>
            <a:bodyPr wrap="square" lIns="0" tIns="0" rIns="0" bIns="0" rtlCol="0">
              <a:noAutofit/>
            </a:bodyPr>
            <a:lstStyle/>
            <a:p>
              <a:r>
                <a:rPr lang="en-GB" sz="1100" b="1" dirty="0" err="1" smtClean="0">
                  <a:solidFill>
                    <a:schemeClr val="accent1"/>
                  </a:solidFill>
                </a:rPr>
                <a:t>Generar</a:t>
              </a:r>
              <a:r>
                <a:rPr lang="en-GB" sz="1100" b="1" dirty="0" smtClean="0">
                  <a:solidFill>
                    <a:schemeClr val="accent1"/>
                  </a:solidFill>
                </a:rPr>
                <a:t> XML ISLR</a:t>
              </a:r>
              <a:endParaRPr lang="en-GB" sz="1100" b="1" dirty="0">
                <a:solidFill>
                  <a:schemeClr val="accent1"/>
                </a:solidFill>
              </a:endParaRPr>
            </a:p>
          </p:txBody>
        </p:sp>
        <p:sp>
          <p:nvSpPr>
            <p:cNvPr id="72" name="TextBox 71"/>
            <p:cNvSpPr txBox="1"/>
            <p:nvPr/>
          </p:nvSpPr>
          <p:spPr>
            <a:xfrm>
              <a:off x="7440203" y="4996691"/>
              <a:ext cx="2046503" cy="1077218"/>
            </a:xfrm>
            <a:prstGeom prst="rect">
              <a:avLst/>
            </a:prstGeom>
            <a:noFill/>
          </p:spPr>
          <p:txBody>
            <a:bodyPr wrap="square" lIns="0" tIns="0" rIns="0" bIns="0" rtlCol="0">
              <a:noAutofit/>
            </a:bodyPr>
            <a:lstStyle/>
            <a:p>
              <a:r>
                <a:rPr lang="en-GB" sz="1100" b="1" dirty="0" err="1" smtClean="0">
                  <a:solidFill>
                    <a:schemeClr val="accent3"/>
                  </a:solidFill>
                </a:rPr>
                <a:t>Comprobantes</a:t>
              </a:r>
              <a:r>
                <a:rPr lang="en-GB" sz="1100" b="1" dirty="0" smtClean="0">
                  <a:solidFill>
                    <a:schemeClr val="accent3"/>
                  </a:solidFill>
                </a:rPr>
                <a:t> de </a:t>
              </a:r>
              <a:r>
                <a:rPr lang="en-GB" sz="1100" b="1" dirty="0" err="1" smtClean="0">
                  <a:solidFill>
                    <a:schemeClr val="accent3"/>
                  </a:solidFill>
                </a:rPr>
                <a:t>retención</a:t>
              </a:r>
              <a:r>
                <a:rPr lang="en-GB" sz="1100" b="1" dirty="0" smtClean="0">
                  <a:solidFill>
                    <a:schemeClr val="accent3"/>
                  </a:solidFill>
                </a:rPr>
                <a:t> de IVA </a:t>
              </a:r>
              <a:r>
                <a:rPr lang="en-GB" sz="1100" b="1" dirty="0" err="1" smtClean="0">
                  <a:solidFill>
                    <a:schemeClr val="accent3"/>
                  </a:solidFill>
                </a:rPr>
                <a:t>anulados</a:t>
              </a:r>
              <a:endParaRPr lang="en-GB" sz="1100" b="1" dirty="0">
                <a:solidFill>
                  <a:schemeClr val="accent3"/>
                </a:solidFill>
              </a:endParaRPr>
            </a:p>
          </p:txBody>
        </p:sp>
      </p:grpSp>
      <p:grpSp>
        <p:nvGrpSpPr>
          <p:cNvPr id="73" name="Group 72"/>
          <p:cNvGrpSpPr/>
          <p:nvPr/>
        </p:nvGrpSpPr>
        <p:grpSpPr>
          <a:xfrm>
            <a:off x="6898254" y="2057400"/>
            <a:ext cx="4964967" cy="4019452"/>
            <a:chOff x="1079156" y="2057400"/>
            <a:chExt cx="8407552" cy="4019452"/>
          </a:xfrm>
        </p:grpSpPr>
        <p:sp>
          <p:nvSpPr>
            <p:cNvPr id="74" name="TextBox 73"/>
            <p:cNvSpPr txBox="1"/>
            <p:nvPr/>
          </p:nvSpPr>
          <p:spPr>
            <a:xfrm>
              <a:off x="3232674" y="2283034"/>
              <a:ext cx="1832716" cy="1077218"/>
            </a:xfrm>
            <a:prstGeom prst="rect">
              <a:avLst/>
            </a:prstGeom>
            <a:noFill/>
          </p:spPr>
          <p:txBody>
            <a:bodyPr wrap="square" lIns="0" tIns="0" rIns="0" bIns="0" rtlCol="0">
              <a:noAutofit/>
            </a:bodyPr>
            <a:lstStyle/>
            <a:p>
              <a:r>
                <a:rPr lang="en-GB" sz="1100" b="1" dirty="0" err="1" smtClean="0">
                  <a:solidFill>
                    <a:srgbClr val="26890D"/>
                  </a:solidFill>
                </a:rPr>
                <a:t>Comprobantes</a:t>
              </a:r>
              <a:r>
                <a:rPr lang="en-GB" sz="1100" b="1" dirty="0" smtClean="0">
                  <a:solidFill>
                    <a:srgbClr val="26890D"/>
                  </a:solidFill>
                </a:rPr>
                <a:t> de </a:t>
              </a:r>
              <a:r>
                <a:rPr lang="en-GB" sz="1100" b="1" dirty="0" err="1" smtClean="0">
                  <a:solidFill>
                    <a:srgbClr val="26890D"/>
                  </a:solidFill>
                </a:rPr>
                <a:t>Retención</a:t>
              </a:r>
              <a:r>
                <a:rPr lang="en-GB" sz="1100" b="1" dirty="0" smtClean="0">
                  <a:solidFill>
                    <a:srgbClr val="26890D"/>
                  </a:solidFill>
                </a:rPr>
                <a:t> de IVA</a:t>
              </a:r>
              <a:endParaRPr lang="en-GB" sz="1100" b="1" dirty="0">
                <a:solidFill>
                  <a:srgbClr val="26890D"/>
                </a:solidFill>
              </a:endParaRPr>
            </a:p>
          </p:txBody>
        </p:sp>
        <p:sp>
          <p:nvSpPr>
            <p:cNvPr id="75" name="TextBox 74"/>
            <p:cNvSpPr txBox="1"/>
            <p:nvPr/>
          </p:nvSpPr>
          <p:spPr>
            <a:xfrm>
              <a:off x="1079156" y="3324905"/>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0D8390"/>
                  </a:solidFill>
                </a:rPr>
                <a:t>08</a:t>
              </a:r>
              <a:endParaRPr lang="en-GB" sz="8800" dirty="0">
                <a:solidFill>
                  <a:srgbClr val="0D8390"/>
                </a:solidFill>
              </a:endParaRPr>
            </a:p>
          </p:txBody>
        </p:sp>
        <p:sp>
          <p:nvSpPr>
            <p:cNvPr id="76" name="TextBox 75"/>
            <p:cNvSpPr txBox="1"/>
            <p:nvPr/>
          </p:nvSpPr>
          <p:spPr>
            <a:xfrm>
              <a:off x="1079156" y="2057400"/>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26890D"/>
                  </a:solidFill>
                </a:rPr>
                <a:t>07</a:t>
              </a:r>
              <a:endParaRPr lang="en-GB" sz="8800" dirty="0">
                <a:solidFill>
                  <a:srgbClr val="26890D"/>
                </a:solidFill>
              </a:endParaRPr>
            </a:p>
          </p:txBody>
        </p:sp>
        <p:sp>
          <p:nvSpPr>
            <p:cNvPr id="77" name="TextBox 76"/>
            <p:cNvSpPr txBox="1"/>
            <p:nvPr/>
          </p:nvSpPr>
          <p:spPr>
            <a:xfrm>
              <a:off x="7440203" y="2283034"/>
              <a:ext cx="2046505" cy="1077218"/>
            </a:xfrm>
            <a:prstGeom prst="rect">
              <a:avLst/>
            </a:prstGeom>
            <a:noFill/>
          </p:spPr>
          <p:txBody>
            <a:bodyPr wrap="square" lIns="0" tIns="0" rIns="0" bIns="0" rtlCol="0">
              <a:noAutofit/>
            </a:bodyPr>
            <a:lstStyle/>
            <a:p>
              <a:r>
                <a:rPr lang="en-GB" sz="1100" b="1" dirty="0" err="1" smtClean="0">
                  <a:solidFill>
                    <a:srgbClr val="C4C4C4"/>
                  </a:solidFill>
                </a:rPr>
                <a:t>Libro</a:t>
              </a:r>
              <a:r>
                <a:rPr lang="en-GB" sz="1100" b="1" dirty="0" smtClean="0">
                  <a:solidFill>
                    <a:srgbClr val="C4C4C4"/>
                  </a:solidFill>
                </a:rPr>
                <a:t> de </a:t>
              </a:r>
              <a:r>
                <a:rPr lang="en-GB" sz="1100" b="1" dirty="0" err="1" smtClean="0">
                  <a:solidFill>
                    <a:srgbClr val="C4C4C4"/>
                  </a:solidFill>
                </a:rPr>
                <a:t>Compras</a:t>
              </a:r>
              <a:r>
                <a:rPr lang="en-GB" sz="1100" b="1" dirty="0" smtClean="0">
                  <a:solidFill>
                    <a:srgbClr val="C4C4C4"/>
                  </a:solidFill>
                </a:rPr>
                <a:t> </a:t>
              </a:r>
              <a:r>
                <a:rPr lang="en-GB" sz="1100" b="1" dirty="0" err="1" smtClean="0">
                  <a:solidFill>
                    <a:srgbClr val="C4C4C4"/>
                  </a:solidFill>
                </a:rPr>
                <a:t>Semanal</a:t>
              </a:r>
              <a:endParaRPr lang="en-GB" sz="1100" b="1" dirty="0">
                <a:solidFill>
                  <a:srgbClr val="C4C4C4"/>
                </a:solidFill>
              </a:endParaRPr>
            </a:p>
          </p:txBody>
        </p:sp>
        <p:sp>
          <p:nvSpPr>
            <p:cNvPr id="78" name="TextBox 77"/>
            <p:cNvSpPr txBox="1"/>
            <p:nvPr/>
          </p:nvSpPr>
          <p:spPr>
            <a:xfrm>
              <a:off x="5286687" y="2057400"/>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C4C4C4"/>
                  </a:solidFill>
                </a:rPr>
                <a:t>10</a:t>
              </a:r>
              <a:endParaRPr lang="en-GB" sz="8800" dirty="0">
                <a:solidFill>
                  <a:srgbClr val="C4C4C4"/>
                </a:solidFill>
              </a:endParaRPr>
            </a:p>
          </p:txBody>
        </p:sp>
        <p:sp>
          <p:nvSpPr>
            <p:cNvPr id="79" name="TextBox 78"/>
            <p:cNvSpPr txBox="1"/>
            <p:nvPr/>
          </p:nvSpPr>
          <p:spPr>
            <a:xfrm>
              <a:off x="1079156" y="4722635"/>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70D0D0"/>
                  </a:solidFill>
                </a:rPr>
                <a:t>09</a:t>
              </a:r>
              <a:endParaRPr lang="en-GB" sz="8800" dirty="0">
                <a:solidFill>
                  <a:srgbClr val="70D0D0"/>
                </a:solidFill>
              </a:endParaRPr>
            </a:p>
          </p:txBody>
        </p:sp>
        <p:sp>
          <p:nvSpPr>
            <p:cNvPr id="80" name="TextBox 79"/>
            <p:cNvSpPr txBox="1"/>
            <p:nvPr/>
          </p:nvSpPr>
          <p:spPr>
            <a:xfrm>
              <a:off x="5286687" y="3324905"/>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rgbClr val="0070C0"/>
                  </a:solidFill>
                </a:rPr>
                <a:t>11</a:t>
              </a:r>
              <a:endParaRPr lang="en-GB" sz="8800" dirty="0">
                <a:solidFill>
                  <a:srgbClr val="0070C0"/>
                </a:solidFill>
              </a:endParaRPr>
            </a:p>
          </p:txBody>
        </p:sp>
        <p:sp>
          <p:nvSpPr>
            <p:cNvPr id="81" name="TextBox 80"/>
            <p:cNvSpPr txBox="1"/>
            <p:nvPr/>
          </p:nvSpPr>
          <p:spPr>
            <a:xfrm>
              <a:off x="5286687" y="4722635"/>
              <a:ext cx="2153518" cy="1354217"/>
            </a:xfrm>
            <a:prstGeom prst="rect">
              <a:avLst/>
            </a:prstGeom>
            <a:noFill/>
          </p:spPr>
          <p:txBody>
            <a:bodyPr wrap="square" lIns="0" tIns="0" rIns="0" bIns="0" rtlCol="0">
              <a:spAutoFit/>
            </a:bodyPr>
            <a:lstStyle/>
            <a:p>
              <a:pPr algn="ctr">
                <a:spcBef>
                  <a:spcPts val="600"/>
                </a:spcBef>
                <a:buSzPct val="100000"/>
              </a:pPr>
              <a:r>
                <a:rPr lang="en-GB" sz="8800" dirty="0" smtClean="0">
                  <a:solidFill>
                    <a:schemeClr val="accent4">
                      <a:lumMod val="60000"/>
                      <a:lumOff val="40000"/>
                    </a:schemeClr>
                  </a:solidFill>
                </a:rPr>
                <a:t>12</a:t>
              </a:r>
              <a:endParaRPr lang="en-GB" sz="8800" dirty="0">
                <a:solidFill>
                  <a:schemeClr val="accent4">
                    <a:lumMod val="60000"/>
                    <a:lumOff val="40000"/>
                  </a:schemeClr>
                </a:solidFill>
              </a:endParaRPr>
            </a:p>
          </p:txBody>
        </p:sp>
        <p:sp>
          <p:nvSpPr>
            <p:cNvPr id="82" name="TextBox 81"/>
            <p:cNvSpPr txBox="1"/>
            <p:nvPr/>
          </p:nvSpPr>
          <p:spPr>
            <a:xfrm>
              <a:off x="3232674" y="3592120"/>
              <a:ext cx="1832716" cy="1077218"/>
            </a:xfrm>
            <a:prstGeom prst="rect">
              <a:avLst/>
            </a:prstGeom>
            <a:noFill/>
          </p:spPr>
          <p:txBody>
            <a:bodyPr wrap="square" lIns="0" tIns="0" rIns="0" bIns="0" rtlCol="0">
              <a:noAutofit/>
            </a:bodyPr>
            <a:lstStyle/>
            <a:p>
              <a:r>
                <a:rPr lang="en-GB" sz="1100" b="1" dirty="0" err="1" smtClean="0">
                  <a:solidFill>
                    <a:srgbClr val="0D8390"/>
                  </a:solidFill>
                </a:rPr>
                <a:t>Comprobantes</a:t>
              </a:r>
              <a:r>
                <a:rPr lang="en-GB" sz="1100" b="1" dirty="0" smtClean="0">
                  <a:solidFill>
                    <a:srgbClr val="0D8390"/>
                  </a:solidFill>
                </a:rPr>
                <a:t> ISLR </a:t>
              </a:r>
              <a:r>
                <a:rPr lang="en-GB" sz="1100" b="1" dirty="0" err="1" smtClean="0">
                  <a:solidFill>
                    <a:srgbClr val="0D8390"/>
                  </a:solidFill>
                </a:rPr>
                <a:t>Operación</a:t>
              </a:r>
              <a:r>
                <a:rPr lang="en-GB" sz="1100" b="1" dirty="0" smtClean="0">
                  <a:solidFill>
                    <a:srgbClr val="0D8390"/>
                  </a:solidFill>
                </a:rPr>
                <a:t> y </a:t>
              </a:r>
              <a:r>
                <a:rPr lang="en-GB" sz="1100" b="1" dirty="0" err="1" smtClean="0">
                  <a:solidFill>
                    <a:srgbClr val="0D8390"/>
                  </a:solidFill>
                </a:rPr>
                <a:t>Mensual</a:t>
              </a:r>
              <a:endParaRPr lang="en-GB" sz="1100" b="1" dirty="0">
                <a:solidFill>
                  <a:srgbClr val="0D8390"/>
                </a:solidFill>
              </a:endParaRPr>
            </a:p>
          </p:txBody>
        </p:sp>
        <p:sp>
          <p:nvSpPr>
            <p:cNvPr id="83" name="TextBox 82"/>
            <p:cNvSpPr txBox="1"/>
            <p:nvPr/>
          </p:nvSpPr>
          <p:spPr>
            <a:xfrm>
              <a:off x="7440203" y="3592120"/>
              <a:ext cx="2046505" cy="1077218"/>
            </a:xfrm>
            <a:prstGeom prst="rect">
              <a:avLst/>
            </a:prstGeom>
            <a:noFill/>
          </p:spPr>
          <p:txBody>
            <a:bodyPr wrap="square" lIns="0" tIns="0" rIns="0" bIns="0" rtlCol="0">
              <a:noAutofit/>
            </a:bodyPr>
            <a:lstStyle/>
            <a:p>
              <a:r>
                <a:rPr lang="en-GB" sz="1100" b="1" dirty="0" err="1" smtClean="0">
                  <a:solidFill>
                    <a:srgbClr val="0070C0"/>
                  </a:solidFill>
                </a:rPr>
                <a:t>Libro</a:t>
              </a:r>
              <a:r>
                <a:rPr lang="en-GB" sz="1100" b="1" dirty="0" smtClean="0">
                  <a:solidFill>
                    <a:srgbClr val="0070C0"/>
                  </a:solidFill>
                </a:rPr>
                <a:t> de Ventas </a:t>
              </a:r>
              <a:r>
                <a:rPr lang="en-GB" sz="1100" b="1" dirty="0" err="1" smtClean="0">
                  <a:solidFill>
                    <a:srgbClr val="0070C0"/>
                  </a:solidFill>
                </a:rPr>
                <a:t>Semanal</a:t>
              </a:r>
              <a:endParaRPr lang="en-GB" sz="1100" b="1" dirty="0">
                <a:solidFill>
                  <a:srgbClr val="0070C0"/>
                </a:solidFill>
              </a:endParaRPr>
            </a:p>
          </p:txBody>
        </p:sp>
        <p:sp>
          <p:nvSpPr>
            <p:cNvPr id="84" name="TextBox 83"/>
            <p:cNvSpPr txBox="1"/>
            <p:nvPr/>
          </p:nvSpPr>
          <p:spPr>
            <a:xfrm>
              <a:off x="3232674" y="4996691"/>
              <a:ext cx="1832716" cy="1077218"/>
            </a:xfrm>
            <a:prstGeom prst="rect">
              <a:avLst/>
            </a:prstGeom>
            <a:noFill/>
          </p:spPr>
          <p:txBody>
            <a:bodyPr wrap="square" lIns="0" tIns="0" rIns="0" bIns="0" rtlCol="0">
              <a:noAutofit/>
            </a:bodyPr>
            <a:lstStyle/>
            <a:p>
              <a:r>
                <a:rPr lang="en-GB" sz="1100" b="1" dirty="0" err="1" smtClean="0">
                  <a:solidFill>
                    <a:srgbClr val="70D0D0"/>
                  </a:solidFill>
                </a:rPr>
                <a:t>Listado</a:t>
              </a:r>
              <a:r>
                <a:rPr lang="en-GB" sz="1100" b="1" dirty="0" smtClean="0">
                  <a:solidFill>
                    <a:srgbClr val="70D0D0"/>
                  </a:solidFill>
                </a:rPr>
                <a:t> de </a:t>
              </a:r>
              <a:r>
                <a:rPr lang="en-GB" sz="1100" b="1" dirty="0" err="1" smtClean="0">
                  <a:solidFill>
                    <a:srgbClr val="70D0D0"/>
                  </a:solidFill>
                </a:rPr>
                <a:t>Comprobantes</a:t>
              </a:r>
              <a:r>
                <a:rPr lang="en-GB" sz="1100" b="1" dirty="0" smtClean="0">
                  <a:solidFill>
                    <a:srgbClr val="70D0D0"/>
                  </a:solidFill>
                </a:rPr>
                <a:t> de IVA</a:t>
              </a:r>
              <a:endParaRPr lang="en-GB" sz="1100" b="1" dirty="0">
                <a:solidFill>
                  <a:srgbClr val="70D0D0"/>
                </a:solidFill>
              </a:endParaRPr>
            </a:p>
          </p:txBody>
        </p:sp>
        <p:sp>
          <p:nvSpPr>
            <p:cNvPr id="85" name="TextBox 84"/>
            <p:cNvSpPr txBox="1"/>
            <p:nvPr/>
          </p:nvSpPr>
          <p:spPr>
            <a:xfrm>
              <a:off x="7440203" y="4996691"/>
              <a:ext cx="2046503" cy="1077218"/>
            </a:xfrm>
            <a:prstGeom prst="rect">
              <a:avLst/>
            </a:prstGeom>
            <a:noFill/>
          </p:spPr>
          <p:txBody>
            <a:bodyPr wrap="square" lIns="0" tIns="0" rIns="0" bIns="0" rtlCol="0">
              <a:noAutofit/>
            </a:bodyPr>
            <a:lstStyle/>
            <a:p>
              <a:r>
                <a:rPr lang="en-GB" sz="1100" b="1" dirty="0" err="1" smtClean="0">
                  <a:solidFill>
                    <a:schemeClr val="accent4">
                      <a:lumMod val="60000"/>
                      <a:lumOff val="40000"/>
                    </a:schemeClr>
                  </a:solidFill>
                </a:rPr>
                <a:t>Libro</a:t>
              </a:r>
              <a:r>
                <a:rPr lang="en-GB" sz="1100" b="1" dirty="0" smtClean="0">
                  <a:solidFill>
                    <a:schemeClr val="accent4">
                      <a:lumMod val="60000"/>
                      <a:lumOff val="40000"/>
                    </a:schemeClr>
                  </a:solidFill>
                </a:rPr>
                <a:t> de </a:t>
              </a:r>
              <a:r>
                <a:rPr lang="en-GB" sz="1100" b="1" dirty="0" err="1" smtClean="0">
                  <a:solidFill>
                    <a:schemeClr val="accent4">
                      <a:lumMod val="60000"/>
                      <a:lumOff val="40000"/>
                    </a:schemeClr>
                  </a:solidFill>
                </a:rPr>
                <a:t>Compras</a:t>
              </a:r>
              <a:r>
                <a:rPr lang="en-GB" sz="1100" b="1" dirty="0" smtClean="0">
                  <a:solidFill>
                    <a:schemeClr val="accent4">
                      <a:lumMod val="60000"/>
                      <a:lumOff val="40000"/>
                    </a:schemeClr>
                  </a:solidFill>
                </a:rPr>
                <a:t> y Ventas</a:t>
              </a:r>
              <a:endParaRPr lang="en-GB" sz="1100" b="1" dirty="0">
                <a:solidFill>
                  <a:schemeClr val="accent4">
                    <a:lumMod val="60000"/>
                    <a:lumOff val="40000"/>
                  </a:schemeClr>
                </a:solidFill>
              </a:endParaRPr>
            </a:p>
          </p:txBody>
        </p:sp>
      </p:gr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38" name="Freeform 799">
            <a:extLst>
              <a:ext uri="{FF2B5EF4-FFF2-40B4-BE49-F238E27FC236}">
                <a16:creationId xmlns:a16="http://schemas.microsoft.com/office/drawing/2014/main" id="{F8F6EA26-529A-480F-9994-E8905FAA4507}"/>
              </a:ext>
            </a:extLst>
          </p:cNvPr>
          <p:cNvSpPr>
            <a:spLocks noChangeAspect="1" noEditPoints="1"/>
          </p:cNvSpPr>
          <p:nvPr/>
        </p:nvSpPr>
        <p:spPr bwMode="auto">
          <a:xfrm>
            <a:off x="463755" y="2221089"/>
            <a:ext cx="799529" cy="799529"/>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181 w 512"/>
              <a:gd name="T11" fmla="*/ 160 h 512"/>
              <a:gd name="T12" fmla="*/ 170 w 512"/>
              <a:gd name="T13" fmla="*/ 106 h 512"/>
              <a:gd name="T14" fmla="*/ 160 w 512"/>
              <a:gd name="T15" fmla="*/ 160 h 512"/>
              <a:gd name="T16" fmla="*/ 106 w 512"/>
              <a:gd name="T17" fmla="*/ 170 h 512"/>
              <a:gd name="T18" fmla="*/ 160 w 512"/>
              <a:gd name="T19" fmla="*/ 181 h 512"/>
              <a:gd name="T20" fmla="*/ 170 w 512"/>
              <a:gd name="T21" fmla="*/ 234 h 512"/>
              <a:gd name="T22" fmla="*/ 181 w 512"/>
              <a:gd name="T23" fmla="*/ 181 h 512"/>
              <a:gd name="T24" fmla="*/ 234 w 512"/>
              <a:gd name="T25" fmla="*/ 170 h 512"/>
              <a:gd name="T26" fmla="*/ 298 w 512"/>
              <a:gd name="T27" fmla="*/ 181 h 512"/>
              <a:gd name="T28" fmla="*/ 416 w 512"/>
              <a:gd name="T29" fmla="*/ 170 h 512"/>
              <a:gd name="T30" fmla="*/ 298 w 512"/>
              <a:gd name="T31" fmla="*/ 160 h 512"/>
              <a:gd name="T32" fmla="*/ 298 w 512"/>
              <a:gd name="T33" fmla="*/ 181 h 512"/>
              <a:gd name="T34" fmla="*/ 298 w 512"/>
              <a:gd name="T35" fmla="*/ 330 h 512"/>
              <a:gd name="T36" fmla="*/ 298 w 512"/>
              <a:gd name="T37" fmla="*/ 352 h 512"/>
              <a:gd name="T38" fmla="*/ 416 w 512"/>
              <a:gd name="T39" fmla="*/ 341 h 512"/>
              <a:gd name="T40" fmla="*/ 185 w 512"/>
              <a:gd name="T41" fmla="*/ 341 h 512"/>
              <a:gd name="T42" fmla="*/ 221 w 512"/>
              <a:gd name="T43" fmla="*/ 291 h 512"/>
              <a:gd name="T44" fmla="*/ 170 w 512"/>
              <a:gd name="T45" fmla="*/ 326 h 512"/>
              <a:gd name="T46" fmla="*/ 120 w 512"/>
              <a:gd name="T47" fmla="*/ 290 h 512"/>
              <a:gd name="T48" fmla="*/ 155 w 512"/>
              <a:gd name="T49" fmla="*/ 341 h 512"/>
              <a:gd name="T50" fmla="*/ 120 w 512"/>
              <a:gd name="T51" fmla="*/ 391 h 512"/>
              <a:gd name="T52" fmla="*/ 135 w 512"/>
              <a:gd name="T53" fmla="*/ 391 h 512"/>
              <a:gd name="T54" fmla="*/ 206 w 512"/>
              <a:gd name="T55" fmla="*/ 392 h 512"/>
              <a:gd name="T56" fmla="*/ 221 w 512"/>
              <a:gd name="T57" fmla="*/ 392 h 512"/>
              <a:gd name="T58" fmla="*/ 185 w 512"/>
              <a:gd name="T59" fmla="*/ 341 h 512"/>
              <a:gd name="T60" fmla="*/ 359 w 512"/>
              <a:gd name="T61" fmla="*/ 135 h 512"/>
              <a:gd name="T62" fmla="*/ 359 w 512"/>
              <a:gd name="T63" fmla="*/ 120 h 512"/>
              <a:gd name="T64" fmla="*/ 341 w 512"/>
              <a:gd name="T65" fmla="*/ 128 h 512"/>
              <a:gd name="T66" fmla="*/ 352 w 512"/>
              <a:gd name="T67" fmla="*/ 138 h 512"/>
              <a:gd name="T68" fmla="*/ 341 w 512"/>
              <a:gd name="T69" fmla="*/ 213 h 512"/>
              <a:gd name="T70" fmla="*/ 352 w 512"/>
              <a:gd name="T71" fmla="*/ 224 h 512"/>
              <a:gd name="T72" fmla="*/ 362 w 512"/>
              <a:gd name="T73" fmla="*/ 213 h 512"/>
              <a:gd name="T74" fmla="*/ 344 w 512"/>
              <a:gd name="T75" fmla="*/ 2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24" y="160"/>
                </a:moveTo>
                <a:cubicBezTo>
                  <a:pt x="181" y="160"/>
                  <a:pt x="181" y="160"/>
                  <a:pt x="181" y="160"/>
                </a:cubicBezTo>
                <a:cubicBezTo>
                  <a:pt x="181" y="117"/>
                  <a:pt x="181" y="117"/>
                  <a:pt x="181" y="117"/>
                </a:cubicBezTo>
                <a:cubicBezTo>
                  <a:pt x="181" y="111"/>
                  <a:pt x="176" y="106"/>
                  <a:pt x="170" y="106"/>
                </a:cubicBezTo>
                <a:cubicBezTo>
                  <a:pt x="164" y="106"/>
                  <a:pt x="160" y="111"/>
                  <a:pt x="160" y="117"/>
                </a:cubicBezTo>
                <a:cubicBezTo>
                  <a:pt x="160" y="160"/>
                  <a:pt x="160" y="160"/>
                  <a:pt x="160" y="160"/>
                </a:cubicBezTo>
                <a:cubicBezTo>
                  <a:pt x="117" y="160"/>
                  <a:pt x="117" y="160"/>
                  <a:pt x="117" y="160"/>
                </a:cubicBezTo>
                <a:cubicBezTo>
                  <a:pt x="111" y="160"/>
                  <a:pt x="106" y="164"/>
                  <a:pt x="106" y="170"/>
                </a:cubicBezTo>
                <a:cubicBezTo>
                  <a:pt x="106" y="176"/>
                  <a:pt x="111" y="181"/>
                  <a:pt x="117" y="181"/>
                </a:cubicBezTo>
                <a:cubicBezTo>
                  <a:pt x="160" y="181"/>
                  <a:pt x="160" y="181"/>
                  <a:pt x="160" y="181"/>
                </a:cubicBezTo>
                <a:cubicBezTo>
                  <a:pt x="160" y="224"/>
                  <a:pt x="160" y="224"/>
                  <a:pt x="160" y="224"/>
                </a:cubicBezTo>
                <a:cubicBezTo>
                  <a:pt x="160" y="230"/>
                  <a:pt x="164" y="234"/>
                  <a:pt x="170" y="234"/>
                </a:cubicBezTo>
                <a:cubicBezTo>
                  <a:pt x="176" y="234"/>
                  <a:pt x="181" y="230"/>
                  <a:pt x="181" y="224"/>
                </a:cubicBezTo>
                <a:cubicBezTo>
                  <a:pt x="181" y="181"/>
                  <a:pt x="181" y="181"/>
                  <a:pt x="181" y="181"/>
                </a:cubicBezTo>
                <a:cubicBezTo>
                  <a:pt x="224" y="181"/>
                  <a:pt x="224" y="181"/>
                  <a:pt x="224" y="181"/>
                </a:cubicBezTo>
                <a:cubicBezTo>
                  <a:pt x="230" y="181"/>
                  <a:pt x="234" y="176"/>
                  <a:pt x="234" y="170"/>
                </a:cubicBezTo>
                <a:cubicBezTo>
                  <a:pt x="234" y="164"/>
                  <a:pt x="230" y="160"/>
                  <a:pt x="224" y="160"/>
                </a:cubicBezTo>
                <a:close/>
                <a:moveTo>
                  <a:pt x="298" y="181"/>
                </a:moveTo>
                <a:cubicBezTo>
                  <a:pt x="405" y="181"/>
                  <a:pt x="405" y="181"/>
                  <a:pt x="405" y="181"/>
                </a:cubicBezTo>
                <a:cubicBezTo>
                  <a:pt x="411" y="181"/>
                  <a:pt x="416" y="176"/>
                  <a:pt x="416" y="170"/>
                </a:cubicBezTo>
                <a:cubicBezTo>
                  <a:pt x="416" y="164"/>
                  <a:pt x="411" y="160"/>
                  <a:pt x="405" y="160"/>
                </a:cubicBezTo>
                <a:cubicBezTo>
                  <a:pt x="298" y="160"/>
                  <a:pt x="298" y="160"/>
                  <a:pt x="298" y="160"/>
                </a:cubicBezTo>
                <a:cubicBezTo>
                  <a:pt x="292" y="160"/>
                  <a:pt x="288" y="164"/>
                  <a:pt x="288" y="170"/>
                </a:cubicBezTo>
                <a:cubicBezTo>
                  <a:pt x="288" y="176"/>
                  <a:pt x="292" y="181"/>
                  <a:pt x="298" y="181"/>
                </a:cubicBezTo>
                <a:close/>
                <a:moveTo>
                  <a:pt x="405" y="330"/>
                </a:moveTo>
                <a:cubicBezTo>
                  <a:pt x="298" y="330"/>
                  <a:pt x="298" y="330"/>
                  <a:pt x="298" y="330"/>
                </a:cubicBezTo>
                <a:cubicBezTo>
                  <a:pt x="292" y="330"/>
                  <a:pt x="288" y="335"/>
                  <a:pt x="288" y="341"/>
                </a:cubicBezTo>
                <a:cubicBezTo>
                  <a:pt x="288" y="347"/>
                  <a:pt x="292" y="352"/>
                  <a:pt x="298" y="352"/>
                </a:cubicBezTo>
                <a:cubicBezTo>
                  <a:pt x="405" y="352"/>
                  <a:pt x="405" y="352"/>
                  <a:pt x="405" y="352"/>
                </a:cubicBezTo>
                <a:cubicBezTo>
                  <a:pt x="411" y="352"/>
                  <a:pt x="416" y="347"/>
                  <a:pt x="416" y="341"/>
                </a:cubicBezTo>
                <a:cubicBezTo>
                  <a:pt x="416" y="335"/>
                  <a:pt x="411" y="330"/>
                  <a:pt x="405" y="330"/>
                </a:cubicBezTo>
                <a:close/>
                <a:moveTo>
                  <a:pt x="185" y="341"/>
                </a:moveTo>
                <a:cubicBezTo>
                  <a:pt x="221" y="306"/>
                  <a:pt x="221" y="306"/>
                  <a:pt x="221" y="306"/>
                </a:cubicBezTo>
                <a:cubicBezTo>
                  <a:pt x="225" y="302"/>
                  <a:pt x="225" y="295"/>
                  <a:pt x="221" y="291"/>
                </a:cubicBezTo>
                <a:cubicBezTo>
                  <a:pt x="216" y="287"/>
                  <a:pt x="210" y="287"/>
                  <a:pt x="205" y="291"/>
                </a:cubicBezTo>
                <a:cubicBezTo>
                  <a:pt x="170" y="326"/>
                  <a:pt x="170" y="326"/>
                  <a:pt x="170" y="326"/>
                </a:cubicBezTo>
                <a:cubicBezTo>
                  <a:pt x="135" y="290"/>
                  <a:pt x="135" y="290"/>
                  <a:pt x="135" y="290"/>
                </a:cubicBezTo>
                <a:cubicBezTo>
                  <a:pt x="131" y="286"/>
                  <a:pt x="124" y="286"/>
                  <a:pt x="120" y="290"/>
                </a:cubicBezTo>
                <a:cubicBezTo>
                  <a:pt x="116" y="295"/>
                  <a:pt x="116" y="301"/>
                  <a:pt x="120" y="306"/>
                </a:cubicBezTo>
                <a:cubicBezTo>
                  <a:pt x="155" y="341"/>
                  <a:pt x="155" y="341"/>
                  <a:pt x="155" y="341"/>
                </a:cubicBezTo>
                <a:cubicBezTo>
                  <a:pt x="120" y="376"/>
                  <a:pt x="120" y="376"/>
                  <a:pt x="120" y="376"/>
                </a:cubicBezTo>
                <a:cubicBezTo>
                  <a:pt x="116" y="380"/>
                  <a:pt x="116" y="387"/>
                  <a:pt x="120" y="391"/>
                </a:cubicBezTo>
                <a:cubicBezTo>
                  <a:pt x="122" y="393"/>
                  <a:pt x="125" y="394"/>
                  <a:pt x="128" y="394"/>
                </a:cubicBezTo>
                <a:cubicBezTo>
                  <a:pt x="130" y="394"/>
                  <a:pt x="133" y="393"/>
                  <a:pt x="135" y="391"/>
                </a:cubicBezTo>
                <a:cubicBezTo>
                  <a:pt x="170" y="356"/>
                  <a:pt x="170" y="356"/>
                  <a:pt x="170" y="356"/>
                </a:cubicBezTo>
                <a:cubicBezTo>
                  <a:pt x="206" y="392"/>
                  <a:pt x="206" y="392"/>
                  <a:pt x="206" y="392"/>
                </a:cubicBezTo>
                <a:cubicBezTo>
                  <a:pt x="208" y="394"/>
                  <a:pt x="211" y="395"/>
                  <a:pt x="213" y="395"/>
                </a:cubicBezTo>
                <a:cubicBezTo>
                  <a:pt x="216" y="395"/>
                  <a:pt x="219" y="394"/>
                  <a:pt x="221" y="392"/>
                </a:cubicBezTo>
                <a:cubicBezTo>
                  <a:pt x="225" y="387"/>
                  <a:pt x="225" y="381"/>
                  <a:pt x="221" y="377"/>
                </a:cubicBezTo>
                <a:lnTo>
                  <a:pt x="185" y="341"/>
                </a:lnTo>
                <a:close/>
                <a:moveTo>
                  <a:pt x="352" y="138"/>
                </a:moveTo>
                <a:cubicBezTo>
                  <a:pt x="354" y="138"/>
                  <a:pt x="357" y="137"/>
                  <a:pt x="359" y="135"/>
                </a:cubicBezTo>
                <a:cubicBezTo>
                  <a:pt x="361" y="133"/>
                  <a:pt x="362" y="130"/>
                  <a:pt x="362" y="128"/>
                </a:cubicBezTo>
                <a:cubicBezTo>
                  <a:pt x="362" y="125"/>
                  <a:pt x="361" y="122"/>
                  <a:pt x="359" y="120"/>
                </a:cubicBezTo>
                <a:cubicBezTo>
                  <a:pt x="355" y="116"/>
                  <a:pt x="348" y="116"/>
                  <a:pt x="344" y="120"/>
                </a:cubicBezTo>
                <a:cubicBezTo>
                  <a:pt x="342" y="122"/>
                  <a:pt x="341" y="125"/>
                  <a:pt x="341" y="128"/>
                </a:cubicBezTo>
                <a:cubicBezTo>
                  <a:pt x="341" y="130"/>
                  <a:pt x="342" y="133"/>
                  <a:pt x="344" y="135"/>
                </a:cubicBezTo>
                <a:cubicBezTo>
                  <a:pt x="346" y="137"/>
                  <a:pt x="349" y="138"/>
                  <a:pt x="352" y="138"/>
                </a:cubicBezTo>
                <a:close/>
                <a:moveTo>
                  <a:pt x="344" y="205"/>
                </a:moveTo>
                <a:cubicBezTo>
                  <a:pt x="342" y="207"/>
                  <a:pt x="341" y="210"/>
                  <a:pt x="341" y="213"/>
                </a:cubicBezTo>
                <a:cubicBezTo>
                  <a:pt x="341" y="216"/>
                  <a:pt x="342" y="219"/>
                  <a:pt x="344" y="221"/>
                </a:cubicBezTo>
                <a:cubicBezTo>
                  <a:pt x="346" y="222"/>
                  <a:pt x="349" y="224"/>
                  <a:pt x="352" y="224"/>
                </a:cubicBezTo>
                <a:cubicBezTo>
                  <a:pt x="354" y="224"/>
                  <a:pt x="357" y="222"/>
                  <a:pt x="359" y="221"/>
                </a:cubicBezTo>
                <a:cubicBezTo>
                  <a:pt x="361" y="219"/>
                  <a:pt x="362" y="216"/>
                  <a:pt x="362" y="213"/>
                </a:cubicBezTo>
                <a:cubicBezTo>
                  <a:pt x="362" y="210"/>
                  <a:pt x="361" y="207"/>
                  <a:pt x="359" y="205"/>
                </a:cubicBezTo>
                <a:cubicBezTo>
                  <a:pt x="355" y="201"/>
                  <a:pt x="348" y="201"/>
                  <a:pt x="344"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3363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760">
            <a:extLst>
              <a:ext uri="{FF2B5EF4-FFF2-40B4-BE49-F238E27FC236}">
                <a16:creationId xmlns:a16="http://schemas.microsoft.com/office/drawing/2014/main" id="{1C4231DB-3A9E-4EB0-81F2-AE76DD8A4EFA}"/>
              </a:ext>
            </a:extLst>
          </p:cNvPr>
          <p:cNvSpPr>
            <a:spLocks noChangeAspect="1" noEditPoints="1"/>
          </p:cNvSpPr>
          <p:nvPr/>
        </p:nvSpPr>
        <p:spPr bwMode="auto">
          <a:xfrm>
            <a:off x="462058" y="2215077"/>
            <a:ext cx="801579" cy="801579"/>
          </a:xfrm>
          <a:custGeom>
            <a:avLst/>
            <a:gdLst>
              <a:gd name="T0" fmla="*/ 202 w 512"/>
              <a:gd name="T1" fmla="*/ 181 h 512"/>
              <a:gd name="T2" fmla="*/ 309 w 512"/>
              <a:gd name="T3" fmla="*/ 160 h 512"/>
              <a:gd name="T4" fmla="*/ 160 w 512"/>
              <a:gd name="T5" fmla="*/ 117 h 512"/>
              <a:gd name="T6" fmla="*/ 352 w 512"/>
              <a:gd name="T7" fmla="*/ 394 h 512"/>
              <a:gd name="T8" fmla="*/ 160 w 512"/>
              <a:gd name="T9" fmla="*/ 117 h 512"/>
              <a:gd name="T10" fmla="*/ 234 w 512"/>
              <a:gd name="T11" fmla="*/ 352 h 512"/>
              <a:gd name="T12" fmla="*/ 234 w 512"/>
              <a:gd name="T13" fmla="*/ 373 h 512"/>
              <a:gd name="T14" fmla="*/ 245 w 512"/>
              <a:gd name="T15" fmla="*/ 320 h 512"/>
              <a:gd name="T16" fmla="*/ 224 w 512"/>
              <a:gd name="T17" fmla="*/ 320 h 512"/>
              <a:gd name="T18" fmla="*/ 245 w 512"/>
              <a:gd name="T19" fmla="*/ 320 h 512"/>
              <a:gd name="T20" fmla="*/ 234 w 512"/>
              <a:gd name="T21" fmla="*/ 266 h 512"/>
              <a:gd name="T22" fmla="*/ 234 w 512"/>
              <a:gd name="T23" fmla="*/ 288 h 512"/>
              <a:gd name="T24" fmla="*/ 245 w 512"/>
              <a:gd name="T25" fmla="*/ 234 h 512"/>
              <a:gd name="T26" fmla="*/ 224 w 512"/>
              <a:gd name="T27" fmla="*/ 234 h 512"/>
              <a:gd name="T28" fmla="*/ 245 w 512"/>
              <a:gd name="T29" fmla="*/ 234 h 512"/>
              <a:gd name="T30" fmla="*/ 277 w 512"/>
              <a:gd name="T31" fmla="*/ 352 h 512"/>
              <a:gd name="T32" fmla="*/ 277 w 512"/>
              <a:gd name="T33" fmla="*/ 373 h 512"/>
              <a:gd name="T34" fmla="*/ 288 w 512"/>
              <a:gd name="T35" fmla="*/ 320 h 512"/>
              <a:gd name="T36" fmla="*/ 266 w 512"/>
              <a:gd name="T37" fmla="*/ 320 h 512"/>
              <a:gd name="T38" fmla="*/ 288 w 512"/>
              <a:gd name="T39" fmla="*/ 320 h 512"/>
              <a:gd name="T40" fmla="*/ 277 w 512"/>
              <a:gd name="T41" fmla="*/ 266 h 512"/>
              <a:gd name="T42" fmla="*/ 277 w 512"/>
              <a:gd name="T43" fmla="*/ 288 h 512"/>
              <a:gd name="T44" fmla="*/ 288 w 512"/>
              <a:gd name="T45" fmla="*/ 234 h 512"/>
              <a:gd name="T46" fmla="*/ 266 w 512"/>
              <a:gd name="T47" fmla="*/ 234 h 512"/>
              <a:gd name="T48" fmla="*/ 288 w 512"/>
              <a:gd name="T49" fmla="*/ 234 h 512"/>
              <a:gd name="T50" fmla="*/ 320 w 512"/>
              <a:gd name="T51" fmla="*/ 309 h 512"/>
              <a:gd name="T52" fmla="*/ 309 w 512"/>
              <a:gd name="T53" fmla="*/ 362 h 512"/>
              <a:gd name="T54" fmla="*/ 330 w 512"/>
              <a:gd name="T55" fmla="*/ 362 h 512"/>
              <a:gd name="T56" fmla="*/ 330 w 512"/>
              <a:gd name="T57" fmla="*/ 277 h 512"/>
              <a:gd name="T58" fmla="*/ 309 w 512"/>
              <a:gd name="T59" fmla="*/ 277 h 512"/>
              <a:gd name="T60" fmla="*/ 330 w 512"/>
              <a:gd name="T61" fmla="*/ 277 h 512"/>
              <a:gd name="T62" fmla="*/ 320 w 512"/>
              <a:gd name="T63" fmla="*/ 224 h 512"/>
              <a:gd name="T64" fmla="*/ 320 w 512"/>
              <a:gd name="T65" fmla="*/ 245 h 512"/>
              <a:gd name="T66" fmla="*/ 181 w 512"/>
              <a:gd name="T67" fmla="*/ 192 h 512"/>
              <a:gd name="T68" fmla="*/ 320 w 512"/>
              <a:gd name="T69" fmla="*/ 202 h 512"/>
              <a:gd name="T70" fmla="*/ 330 w 512"/>
              <a:gd name="T71" fmla="*/ 149 h 512"/>
              <a:gd name="T72" fmla="*/ 192 w 512"/>
              <a:gd name="T73" fmla="*/ 138 h 512"/>
              <a:gd name="T74" fmla="*/ 181 w 512"/>
              <a:gd name="T75" fmla="*/ 192 h 512"/>
              <a:gd name="T76" fmla="*/ 192 w 512"/>
              <a:gd name="T77" fmla="*/ 245 h 512"/>
              <a:gd name="T78" fmla="*/ 192 w 512"/>
              <a:gd name="T79" fmla="*/ 224 h 512"/>
              <a:gd name="T80" fmla="*/ 181 w 512"/>
              <a:gd name="T81" fmla="*/ 277 h 512"/>
              <a:gd name="T82" fmla="*/ 202 w 512"/>
              <a:gd name="T83" fmla="*/ 277 h 512"/>
              <a:gd name="T84" fmla="*/ 181 w 512"/>
              <a:gd name="T85" fmla="*/ 277 h 512"/>
              <a:gd name="T86" fmla="*/ 192 w 512"/>
              <a:gd name="T87" fmla="*/ 330 h 512"/>
              <a:gd name="T88" fmla="*/ 192 w 512"/>
              <a:gd name="T89" fmla="*/ 309 h 512"/>
              <a:gd name="T90" fmla="*/ 181 w 512"/>
              <a:gd name="T91" fmla="*/ 362 h 512"/>
              <a:gd name="T92" fmla="*/ 202 w 512"/>
              <a:gd name="T93" fmla="*/ 362 h 512"/>
              <a:gd name="T94" fmla="*/ 181 w 512"/>
              <a:gd name="T95" fmla="*/ 362 h 512"/>
              <a:gd name="T96" fmla="*/ 256 w 512"/>
              <a:gd name="T97" fmla="*/ 512 h 512"/>
              <a:gd name="T98" fmla="*/ 256 w 512"/>
              <a:gd name="T99" fmla="*/ 0 h 512"/>
              <a:gd name="T100" fmla="*/ 373 w 512"/>
              <a:gd name="T101" fmla="*/ 106 h 512"/>
              <a:gd name="T102" fmla="*/ 149 w 512"/>
              <a:gd name="T103" fmla="*/ 96 h 512"/>
              <a:gd name="T104" fmla="*/ 138 w 512"/>
              <a:gd name="T105" fmla="*/ 405 h 512"/>
              <a:gd name="T106" fmla="*/ 362 w 512"/>
              <a:gd name="T107" fmla="*/ 416 h 512"/>
              <a:gd name="T108" fmla="*/ 373 w 512"/>
              <a:gd name="T109"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309" y="181"/>
                </a:moveTo>
                <a:cubicBezTo>
                  <a:pt x="202" y="181"/>
                  <a:pt x="202" y="181"/>
                  <a:pt x="202" y="181"/>
                </a:cubicBezTo>
                <a:cubicBezTo>
                  <a:pt x="202" y="160"/>
                  <a:pt x="202" y="160"/>
                  <a:pt x="202" y="160"/>
                </a:cubicBezTo>
                <a:cubicBezTo>
                  <a:pt x="309" y="160"/>
                  <a:pt x="309" y="160"/>
                  <a:pt x="309" y="160"/>
                </a:cubicBezTo>
                <a:lnTo>
                  <a:pt x="309" y="181"/>
                </a:ln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45" y="362"/>
                </a:moveTo>
                <a:cubicBezTo>
                  <a:pt x="245" y="356"/>
                  <a:pt x="240" y="352"/>
                  <a:pt x="234" y="352"/>
                </a:cubicBezTo>
                <a:cubicBezTo>
                  <a:pt x="228" y="352"/>
                  <a:pt x="224" y="356"/>
                  <a:pt x="224" y="362"/>
                </a:cubicBezTo>
                <a:cubicBezTo>
                  <a:pt x="224" y="368"/>
                  <a:pt x="228" y="373"/>
                  <a:pt x="234" y="373"/>
                </a:cubicBezTo>
                <a:cubicBezTo>
                  <a:pt x="240" y="373"/>
                  <a:pt x="245" y="368"/>
                  <a:pt x="245" y="362"/>
                </a:cubicBezTo>
                <a:close/>
                <a:moveTo>
                  <a:pt x="245" y="320"/>
                </a:moveTo>
                <a:cubicBezTo>
                  <a:pt x="245" y="314"/>
                  <a:pt x="240" y="309"/>
                  <a:pt x="234" y="309"/>
                </a:cubicBezTo>
                <a:cubicBezTo>
                  <a:pt x="228" y="309"/>
                  <a:pt x="224" y="314"/>
                  <a:pt x="224" y="320"/>
                </a:cubicBezTo>
                <a:cubicBezTo>
                  <a:pt x="224" y="326"/>
                  <a:pt x="228" y="330"/>
                  <a:pt x="234" y="330"/>
                </a:cubicBezTo>
                <a:cubicBezTo>
                  <a:pt x="240" y="330"/>
                  <a:pt x="245" y="326"/>
                  <a:pt x="245" y="320"/>
                </a:cubicBezTo>
                <a:close/>
                <a:moveTo>
                  <a:pt x="245" y="277"/>
                </a:moveTo>
                <a:cubicBezTo>
                  <a:pt x="245" y="271"/>
                  <a:pt x="240" y="266"/>
                  <a:pt x="234" y="266"/>
                </a:cubicBezTo>
                <a:cubicBezTo>
                  <a:pt x="228" y="266"/>
                  <a:pt x="224" y="271"/>
                  <a:pt x="224" y="277"/>
                </a:cubicBezTo>
                <a:cubicBezTo>
                  <a:pt x="224" y="283"/>
                  <a:pt x="228" y="288"/>
                  <a:pt x="234" y="288"/>
                </a:cubicBezTo>
                <a:cubicBezTo>
                  <a:pt x="240" y="288"/>
                  <a:pt x="245" y="283"/>
                  <a:pt x="245" y="277"/>
                </a:cubicBezTo>
                <a:close/>
                <a:moveTo>
                  <a:pt x="245" y="234"/>
                </a:moveTo>
                <a:cubicBezTo>
                  <a:pt x="245" y="228"/>
                  <a:pt x="240" y="224"/>
                  <a:pt x="234" y="224"/>
                </a:cubicBezTo>
                <a:cubicBezTo>
                  <a:pt x="228" y="224"/>
                  <a:pt x="224" y="228"/>
                  <a:pt x="224" y="234"/>
                </a:cubicBezTo>
                <a:cubicBezTo>
                  <a:pt x="224" y="240"/>
                  <a:pt x="228" y="245"/>
                  <a:pt x="234" y="245"/>
                </a:cubicBezTo>
                <a:cubicBezTo>
                  <a:pt x="240" y="245"/>
                  <a:pt x="245" y="240"/>
                  <a:pt x="245" y="234"/>
                </a:cubicBezTo>
                <a:close/>
                <a:moveTo>
                  <a:pt x="288" y="362"/>
                </a:moveTo>
                <a:cubicBezTo>
                  <a:pt x="288" y="356"/>
                  <a:pt x="283" y="352"/>
                  <a:pt x="277" y="352"/>
                </a:cubicBezTo>
                <a:cubicBezTo>
                  <a:pt x="271" y="352"/>
                  <a:pt x="266" y="356"/>
                  <a:pt x="266" y="362"/>
                </a:cubicBezTo>
                <a:cubicBezTo>
                  <a:pt x="266" y="368"/>
                  <a:pt x="271" y="373"/>
                  <a:pt x="277" y="373"/>
                </a:cubicBezTo>
                <a:cubicBezTo>
                  <a:pt x="283" y="373"/>
                  <a:pt x="288" y="368"/>
                  <a:pt x="288" y="362"/>
                </a:cubicBezTo>
                <a:close/>
                <a:moveTo>
                  <a:pt x="288" y="320"/>
                </a:moveTo>
                <a:cubicBezTo>
                  <a:pt x="288" y="314"/>
                  <a:pt x="283" y="309"/>
                  <a:pt x="277" y="309"/>
                </a:cubicBezTo>
                <a:cubicBezTo>
                  <a:pt x="271" y="309"/>
                  <a:pt x="266" y="314"/>
                  <a:pt x="266" y="320"/>
                </a:cubicBezTo>
                <a:cubicBezTo>
                  <a:pt x="266" y="326"/>
                  <a:pt x="271" y="330"/>
                  <a:pt x="277" y="330"/>
                </a:cubicBezTo>
                <a:cubicBezTo>
                  <a:pt x="283" y="330"/>
                  <a:pt x="288" y="326"/>
                  <a:pt x="288" y="320"/>
                </a:cubicBezTo>
                <a:close/>
                <a:moveTo>
                  <a:pt x="288" y="277"/>
                </a:moveTo>
                <a:cubicBezTo>
                  <a:pt x="288" y="271"/>
                  <a:pt x="283" y="266"/>
                  <a:pt x="277" y="266"/>
                </a:cubicBezTo>
                <a:cubicBezTo>
                  <a:pt x="271" y="266"/>
                  <a:pt x="266" y="271"/>
                  <a:pt x="266" y="277"/>
                </a:cubicBezTo>
                <a:cubicBezTo>
                  <a:pt x="266" y="283"/>
                  <a:pt x="271" y="288"/>
                  <a:pt x="277" y="288"/>
                </a:cubicBezTo>
                <a:cubicBezTo>
                  <a:pt x="283" y="288"/>
                  <a:pt x="288" y="283"/>
                  <a:pt x="288" y="277"/>
                </a:cubicBezTo>
                <a:close/>
                <a:moveTo>
                  <a:pt x="288" y="234"/>
                </a:moveTo>
                <a:cubicBezTo>
                  <a:pt x="288" y="228"/>
                  <a:pt x="283" y="224"/>
                  <a:pt x="277" y="224"/>
                </a:cubicBezTo>
                <a:cubicBezTo>
                  <a:pt x="271" y="224"/>
                  <a:pt x="266" y="228"/>
                  <a:pt x="266" y="234"/>
                </a:cubicBezTo>
                <a:cubicBezTo>
                  <a:pt x="266" y="240"/>
                  <a:pt x="271" y="245"/>
                  <a:pt x="277" y="245"/>
                </a:cubicBezTo>
                <a:cubicBezTo>
                  <a:pt x="283" y="245"/>
                  <a:pt x="288" y="240"/>
                  <a:pt x="288" y="234"/>
                </a:cubicBezTo>
                <a:close/>
                <a:moveTo>
                  <a:pt x="330" y="320"/>
                </a:moveTo>
                <a:cubicBezTo>
                  <a:pt x="330" y="314"/>
                  <a:pt x="326" y="309"/>
                  <a:pt x="320" y="309"/>
                </a:cubicBezTo>
                <a:cubicBezTo>
                  <a:pt x="314" y="309"/>
                  <a:pt x="309" y="314"/>
                  <a:pt x="309" y="320"/>
                </a:cubicBezTo>
                <a:cubicBezTo>
                  <a:pt x="309" y="362"/>
                  <a:pt x="309" y="362"/>
                  <a:pt x="309" y="362"/>
                </a:cubicBezTo>
                <a:cubicBezTo>
                  <a:pt x="309" y="368"/>
                  <a:pt x="314" y="373"/>
                  <a:pt x="320" y="373"/>
                </a:cubicBezTo>
                <a:cubicBezTo>
                  <a:pt x="326" y="373"/>
                  <a:pt x="330" y="368"/>
                  <a:pt x="330" y="362"/>
                </a:cubicBezTo>
                <a:lnTo>
                  <a:pt x="330" y="320"/>
                </a:lnTo>
                <a:close/>
                <a:moveTo>
                  <a:pt x="330" y="277"/>
                </a:moveTo>
                <a:cubicBezTo>
                  <a:pt x="330" y="271"/>
                  <a:pt x="326" y="266"/>
                  <a:pt x="320" y="266"/>
                </a:cubicBezTo>
                <a:cubicBezTo>
                  <a:pt x="314" y="266"/>
                  <a:pt x="309" y="271"/>
                  <a:pt x="309" y="277"/>
                </a:cubicBezTo>
                <a:cubicBezTo>
                  <a:pt x="309" y="283"/>
                  <a:pt x="314" y="288"/>
                  <a:pt x="320" y="288"/>
                </a:cubicBezTo>
                <a:cubicBezTo>
                  <a:pt x="326" y="288"/>
                  <a:pt x="330" y="283"/>
                  <a:pt x="330" y="277"/>
                </a:cubicBezTo>
                <a:close/>
                <a:moveTo>
                  <a:pt x="330" y="234"/>
                </a:moveTo>
                <a:cubicBezTo>
                  <a:pt x="330" y="228"/>
                  <a:pt x="326" y="224"/>
                  <a:pt x="320" y="224"/>
                </a:cubicBezTo>
                <a:cubicBezTo>
                  <a:pt x="314" y="224"/>
                  <a:pt x="309" y="228"/>
                  <a:pt x="309" y="234"/>
                </a:cubicBezTo>
                <a:cubicBezTo>
                  <a:pt x="309" y="240"/>
                  <a:pt x="314" y="245"/>
                  <a:pt x="320" y="245"/>
                </a:cubicBezTo>
                <a:cubicBezTo>
                  <a:pt x="326" y="245"/>
                  <a:pt x="330" y="240"/>
                  <a:pt x="330" y="234"/>
                </a:cubicBezTo>
                <a:close/>
                <a:moveTo>
                  <a:pt x="181" y="192"/>
                </a:moveTo>
                <a:cubicBezTo>
                  <a:pt x="181" y="198"/>
                  <a:pt x="186" y="202"/>
                  <a:pt x="192" y="202"/>
                </a:cubicBezTo>
                <a:cubicBezTo>
                  <a:pt x="320" y="202"/>
                  <a:pt x="320" y="202"/>
                  <a:pt x="320" y="202"/>
                </a:cubicBezTo>
                <a:cubicBezTo>
                  <a:pt x="326" y="202"/>
                  <a:pt x="330" y="198"/>
                  <a:pt x="330" y="192"/>
                </a:cubicBezTo>
                <a:cubicBezTo>
                  <a:pt x="330" y="149"/>
                  <a:pt x="330" y="149"/>
                  <a:pt x="330" y="149"/>
                </a:cubicBezTo>
                <a:cubicBezTo>
                  <a:pt x="330" y="143"/>
                  <a:pt x="326" y="138"/>
                  <a:pt x="320" y="138"/>
                </a:cubicBezTo>
                <a:cubicBezTo>
                  <a:pt x="192" y="138"/>
                  <a:pt x="192" y="138"/>
                  <a:pt x="192" y="138"/>
                </a:cubicBezTo>
                <a:cubicBezTo>
                  <a:pt x="186" y="138"/>
                  <a:pt x="181" y="143"/>
                  <a:pt x="181" y="149"/>
                </a:cubicBezTo>
                <a:lnTo>
                  <a:pt x="181" y="192"/>
                </a:lnTo>
                <a:close/>
                <a:moveTo>
                  <a:pt x="181" y="234"/>
                </a:moveTo>
                <a:cubicBezTo>
                  <a:pt x="181" y="240"/>
                  <a:pt x="186" y="245"/>
                  <a:pt x="192" y="245"/>
                </a:cubicBezTo>
                <a:cubicBezTo>
                  <a:pt x="198" y="245"/>
                  <a:pt x="202" y="240"/>
                  <a:pt x="202" y="234"/>
                </a:cubicBezTo>
                <a:cubicBezTo>
                  <a:pt x="202" y="228"/>
                  <a:pt x="198" y="224"/>
                  <a:pt x="192" y="224"/>
                </a:cubicBezTo>
                <a:cubicBezTo>
                  <a:pt x="186" y="224"/>
                  <a:pt x="181" y="228"/>
                  <a:pt x="181" y="234"/>
                </a:cubicBezTo>
                <a:close/>
                <a:moveTo>
                  <a:pt x="181" y="277"/>
                </a:moveTo>
                <a:cubicBezTo>
                  <a:pt x="181" y="283"/>
                  <a:pt x="186" y="288"/>
                  <a:pt x="192" y="288"/>
                </a:cubicBezTo>
                <a:cubicBezTo>
                  <a:pt x="198" y="288"/>
                  <a:pt x="202" y="283"/>
                  <a:pt x="202" y="277"/>
                </a:cubicBezTo>
                <a:cubicBezTo>
                  <a:pt x="202" y="271"/>
                  <a:pt x="198" y="266"/>
                  <a:pt x="192" y="266"/>
                </a:cubicBezTo>
                <a:cubicBezTo>
                  <a:pt x="186" y="266"/>
                  <a:pt x="181" y="271"/>
                  <a:pt x="181" y="277"/>
                </a:cubicBezTo>
                <a:close/>
                <a:moveTo>
                  <a:pt x="181" y="320"/>
                </a:moveTo>
                <a:cubicBezTo>
                  <a:pt x="181" y="326"/>
                  <a:pt x="186" y="330"/>
                  <a:pt x="192" y="330"/>
                </a:cubicBezTo>
                <a:cubicBezTo>
                  <a:pt x="198" y="330"/>
                  <a:pt x="202" y="326"/>
                  <a:pt x="202" y="320"/>
                </a:cubicBezTo>
                <a:cubicBezTo>
                  <a:pt x="202" y="314"/>
                  <a:pt x="198" y="309"/>
                  <a:pt x="192" y="309"/>
                </a:cubicBezTo>
                <a:cubicBezTo>
                  <a:pt x="186" y="309"/>
                  <a:pt x="181" y="314"/>
                  <a:pt x="181" y="320"/>
                </a:cubicBezTo>
                <a:close/>
                <a:moveTo>
                  <a:pt x="181" y="362"/>
                </a:moveTo>
                <a:cubicBezTo>
                  <a:pt x="181" y="368"/>
                  <a:pt x="186" y="373"/>
                  <a:pt x="192" y="373"/>
                </a:cubicBezTo>
                <a:cubicBezTo>
                  <a:pt x="198" y="373"/>
                  <a:pt x="202" y="368"/>
                  <a:pt x="202" y="362"/>
                </a:cubicBezTo>
                <a:cubicBezTo>
                  <a:pt x="202" y="356"/>
                  <a:pt x="198" y="352"/>
                  <a:pt x="192" y="352"/>
                </a:cubicBezTo>
                <a:cubicBezTo>
                  <a:pt x="186" y="352"/>
                  <a:pt x="181" y="356"/>
                  <a:pt x="181" y="36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6" name="Rectangle 25"/>
          <p:cNvSpPr/>
          <p:nvPr/>
        </p:nvSpPr>
        <p:spPr>
          <a:xfrm>
            <a:off x="-11549" y="216783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5" name="Rectangle 4"/>
          <p:cNvSpPr/>
          <p:nvPr/>
        </p:nvSpPr>
        <p:spPr>
          <a:xfrm>
            <a:off x="5867405" y="1671782"/>
            <a:ext cx="6324596" cy="51862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Adicionalmente, se cuenta con módulos de utilidades para la realización de los cierres contables así como de licencia, cuya finalidad es gestionar y validar toda la información referente a la permisologia y acceso por parte de los usuarios</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Utilidades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18</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27" name="Text Placeholder 8"/>
          <p:cNvSpPr txBox="1">
            <a:spLocks/>
          </p:cNvSpPr>
          <p:nvPr/>
        </p:nvSpPr>
        <p:spPr>
          <a:xfrm>
            <a:off x="611216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Licencia</a:t>
            </a:r>
            <a:endParaRPr lang="es-419" sz="1600" dirty="0">
              <a:latin typeface="Verdana"/>
            </a:endParaRPr>
          </a:p>
        </p:txBody>
      </p:sp>
      <p:sp>
        <p:nvSpPr>
          <p:cNvPr id="29" name="Rectangle 28"/>
          <p:cNvSpPr/>
          <p:nvPr/>
        </p:nvSpPr>
        <p:spPr>
          <a:xfrm>
            <a:off x="8380777" y="2454671"/>
            <a:ext cx="2133599" cy="584775"/>
          </a:xfrm>
          <a:prstGeom prst="rect">
            <a:avLst/>
          </a:prstGeom>
        </p:spPr>
        <p:txBody>
          <a:bodyPr wrap="square">
            <a:spAutoFit/>
          </a:bodyPr>
          <a:lstStyle/>
          <a:p>
            <a:endParaRPr lang="es-VE" sz="1600" dirty="0" smtClean="0">
              <a:latin typeface="Calibri" panose="020F0502020204030204" pitchFamily="34" charset="0"/>
              <a:cs typeface="Calibri" panose="020F0502020204030204" pitchFamily="34" charset="0"/>
            </a:endParaRPr>
          </a:p>
          <a:p>
            <a:endParaRPr lang="es-VE" sz="1600" dirty="0">
              <a:latin typeface="Calibri" panose="020F0502020204030204" pitchFamily="34" charset="0"/>
              <a:cs typeface="Calibri" panose="020F0502020204030204" pitchFamily="34" charset="0"/>
            </a:endParaRPr>
          </a:p>
        </p:txBody>
      </p:sp>
      <p:sp>
        <p:nvSpPr>
          <p:cNvPr id="31" name="Freeform 787">
            <a:extLst>
              <a:ext uri="{FF2B5EF4-FFF2-40B4-BE49-F238E27FC236}">
                <a16:creationId xmlns:a16="http://schemas.microsoft.com/office/drawing/2014/main" id="{72BBD0F4-BC9F-44EB-A896-D450EF499FB5}"/>
              </a:ext>
            </a:extLst>
          </p:cNvPr>
          <p:cNvSpPr>
            <a:spLocks noChangeAspect="1" noEditPoints="1"/>
          </p:cNvSpPr>
          <p:nvPr/>
        </p:nvSpPr>
        <p:spPr bwMode="auto">
          <a:xfrm>
            <a:off x="6380757" y="2215077"/>
            <a:ext cx="800814" cy="800814"/>
          </a:xfrm>
          <a:custGeom>
            <a:avLst/>
            <a:gdLst>
              <a:gd name="T0" fmla="*/ 0 w 512"/>
              <a:gd name="T1" fmla="*/ 256 h 512"/>
              <a:gd name="T2" fmla="*/ 512 w 512"/>
              <a:gd name="T3" fmla="*/ 256 h 512"/>
              <a:gd name="T4" fmla="*/ 330 w 512"/>
              <a:gd name="T5" fmla="*/ 96 h 512"/>
              <a:gd name="T6" fmla="*/ 330 w 512"/>
              <a:gd name="T7" fmla="*/ 138 h 512"/>
              <a:gd name="T8" fmla="*/ 330 w 512"/>
              <a:gd name="T9" fmla="*/ 96 h 512"/>
              <a:gd name="T10" fmla="*/ 351 w 512"/>
              <a:gd name="T11" fmla="*/ 192 h 512"/>
              <a:gd name="T12" fmla="*/ 309 w 512"/>
              <a:gd name="T13" fmla="*/ 192 h 512"/>
              <a:gd name="T14" fmla="*/ 330 w 512"/>
              <a:gd name="T15" fmla="*/ 245 h 512"/>
              <a:gd name="T16" fmla="*/ 330 w 512"/>
              <a:gd name="T17" fmla="*/ 287 h 512"/>
              <a:gd name="T18" fmla="*/ 330 w 512"/>
              <a:gd name="T19" fmla="*/ 245 h 512"/>
              <a:gd name="T20" fmla="*/ 277 w 512"/>
              <a:gd name="T21" fmla="*/ 117 h 512"/>
              <a:gd name="T22" fmla="*/ 235 w 512"/>
              <a:gd name="T23" fmla="*/ 117 h 512"/>
              <a:gd name="T24" fmla="*/ 256 w 512"/>
              <a:gd name="T25" fmla="*/ 171 h 512"/>
              <a:gd name="T26" fmla="*/ 256 w 512"/>
              <a:gd name="T27" fmla="*/ 213 h 512"/>
              <a:gd name="T28" fmla="*/ 256 w 512"/>
              <a:gd name="T29" fmla="*/ 171 h 512"/>
              <a:gd name="T30" fmla="*/ 202 w 512"/>
              <a:gd name="T31" fmla="*/ 117 h 512"/>
              <a:gd name="T32" fmla="*/ 160 w 512"/>
              <a:gd name="T33" fmla="*/ 117 h 512"/>
              <a:gd name="T34" fmla="*/ 181 w 512"/>
              <a:gd name="T35" fmla="*/ 171 h 512"/>
              <a:gd name="T36" fmla="*/ 181 w 512"/>
              <a:gd name="T37" fmla="*/ 213 h 512"/>
              <a:gd name="T38" fmla="*/ 181 w 512"/>
              <a:gd name="T39" fmla="*/ 171 h 512"/>
              <a:gd name="T40" fmla="*/ 202 w 512"/>
              <a:gd name="T41" fmla="*/ 266 h 512"/>
              <a:gd name="T42" fmla="*/ 160 w 512"/>
              <a:gd name="T43" fmla="*/ 266 h 512"/>
              <a:gd name="T44" fmla="*/ 373 w 512"/>
              <a:gd name="T45" fmla="*/ 373 h 512"/>
              <a:gd name="T46" fmla="*/ 352 w 512"/>
              <a:gd name="T47" fmla="*/ 373 h 512"/>
              <a:gd name="T48" fmla="*/ 341 w 512"/>
              <a:gd name="T49" fmla="*/ 341 h 512"/>
              <a:gd name="T50" fmla="*/ 330 w 512"/>
              <a:gd name="T51" fmla="*/ 362 h 512"/>
              <a:gd name="T52" fmla="*/ 309 w 512"/>
              <a:gd name="T53" fmla="*/ 362 h 512"/>
              <a:gd name="T54" fmla="*/ 298 w 512"/>
              <a:gd name="T55" fmla="*/ 320 h 512"/>
              <a:gd name="T56" fmla="*/ 288 w 512"/>
              <a:gd name="T57" fmla="*/ 362 h 512"/>
              <a:gd name="T58" fmla="*/ 266 w 512"/>
              <a:gd name="T59" fmla="*/ 362 h 512"/>
              <a:gd name="T60" fmla="*/ 256 w 512"/>
              <a:gd name="T61" fmla="*/ 256 h 512"/>
              <a:gd name="T62" fmla="*/ 245 w 512"/>
              <a:gd name="T63" fmla="*/ 394 h 512"/>
              <a:gd name="T64" fmla="*/ 239 w 512"/>
              <a:gd name="T65" fmla="*/ 408 h 512"/>
              <a:gd name="T66" fmla="*/ 210 w 512"/>
              <a:gd name="T67" fmla="*/ 371 h 512"/>
              <a:gd name="T68" fmla="*/ 188 w 512"/>
              <a:gd name="T69" fmla="*/ 352 h 512"/>
              <a:gd name="T70" fmla="*/ 182 w 512"/>
              <a:gd name="T71" fmla="*/ 356 h 512"/>
              <a:gd name="T72" fmla="*/ 189 w 512"/>
              <a:gd name="T73" fmla="*/ 380 h 512"/>
              <a:gd name="T74" fmla="*/ 193 w 512"/>
              <a:gd name="T75" fmla="*/ 415 h 512"/>
              <a:gd name="T76" fmla="*/ 179 w 512"/>
              <a:gd name="T77" fmla="*/ 410 h 512"/>
              <a:gd name="T78" fmla="*/ 162 w 512"/>
              <a:gd name="T79" fmla="*/ 348 h 512"/>
              <a:gd name="T80" fmla="*/ 206 w 512"/>
              <a:gd name="T81" fmla="*/ 335 h 512"/>
              <a:gd name="T82" fmla="*/ 224 w 512"/>
              <a:gd name="T83" fmla="*/ 266 h 512"/>
              <a:gd name="T84" fmla="*/ 288 w 512"/>
              <a:gd name="T85" fmla="*/ 266 h 512"/>
              <a:gd name="T86" fmla="*/ 298 w 512"/>
              <a:gd name="T87" fmla="*/ 298 h 512"/>
              <a:gd name="T88" fmla="*/ 341 w 512"/>
              <a:gd name="T89" fmla="*/ 320 h 512"/>
              <a:gd name="T90" fmla="*/ 373 w 512"/>
              <a:gd name="T91"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30" y="96"/>
                </a:moveTo>
                <a:cubicBezTo>
                  <a:pt x="342" y="96"/>
                  <a:pt x="351" y="105"/>
                  <a:pt x="351" y="117"/>
                </a:cubicBezTo>
                <a:cubicBezTo>
                  <a:pt x="351" y="129"/>
                  <a:pt x="342" y="138"/>
                  <a:pt x="330" y="138"/>
                </a:cubicBezTo>
                <a:cubicBezTo>
                  <a:pt x="319" y="138"/>
                  <a:pt x="309" y="129"/>
                  <a:pt x="309" y="117"/>
                </a:cubicBezTo>
                <a:cubicBezTo>
                  <a:pt x="309" y="105"/>
                  <a:pt x="319" y="96"/>
                  <a:pt x="330" y="96"/>
                </a:cubicBezTo>
                <a:close/>
                <a:moveTo>
                  <a:pt x="330" y="171"/>
                </a:moveTo>
                <a:cubicBezTo>
                  <a:pt x="342" y="171"/>
                  <a:pt x="351" y="180"/>
                  <a:pt x="351" y="192"/>
                </a:cubicBezTo>
                <a:cubicBezTo>
                  <a:pt x="351" y="203"/>
                  <a:pt x="342" y="213"/>
                  <a:pt x="330" y="213"/>
                </a:cubicBezTo>
                <a:cubicBezTo>
                  <a:pt x="319" y="213"/>
                  <a:pt x="309" y="203"/>
                  <a:pt x="309" y="192"/>
                </a:cubicBezTo>
                <a:cubicBezTo>
                  <a:pt x="309" y="180"/>
                  <a:pt x="319" y="171"/>
                  <a:pt x="330" y="171"/>
                </a:cubicBezTo>
                <a:close/>
                <a:moveTo>
                  <a:pt x="330" y="245"/>
                </a:moveTo>
                <a:cubicBezTo>
                  <a:pt x="342" y="245"/>
                  <a:pt x="351" y="255"/>
                  <a:pt x="351" y="266"/>
                </a:cubicBezTo>
                <a:cubicBezTo>
                  <a:pt x="351" y="278"/>
                  <a:pt x="342" y="287"/>
                  <a:pt x="330" y="287"/>
                </a:cubicBezTo>
                <a:cubicBezTo>
                  <a:pt x="319" y="287"/>
                  <a:pt x="309" y="278"/>
                  <a:pt x="309" y="266"/>
                </a:cubicBezTo>
                <a:cubicBezTo>
                  <a:pt x="309" y="255"/>
                  <a:pt x="319" y="245"/>
                  <a:pt x="330" y="245"/>
                </a:cubicBezTo>
                <a:close/>
                <a:moveTo>
                  <a:pt x="256" y="96"/>
                </a:moveTo>
                <a:cubicBezTo>
                  <a:pt x="267" y="96"/>
                  <a:pt x="277" y="105"/>
                  <a:pt x="277" y="117"/>
                </a:cubicBezTo>
                <a:cubicBezTo>
                  <a:pt x="277" y="129"/>
                  <a:pt x="267" y="138"/>
                  <a:pt x="256" y="138"/>
                </a:cubicBezTo>
                <a:cubicBezTo>
                  <a:pt x="244" y="138"/>
                  <a:pt x="235" y="129"/>
                  <a:pt x="235" y="117"/>
                </a:cubicBezTo>
                <a:cubicBezTo>
                  <a:pt x="235" y="105"/>
                  <a:pt x="244" y="96"/>
                  <a:pt x="256" y="96"/>
                </a:cubicBezTo>
                <a:close/>
                <a:moveTo>
                  <a:pt x="256" y="171"/>
                </a:moveTo>
                <a:cubicBezTo>
                  <a:pt x="267" y="171"/>
                  <a:pt x="277" y="180"/>
                  <a:pt x="277" y="192"/>
                </a:cubicBezTo>
                <a:cubicBezTo>
                  <a:pt x="277" y="203"/>
                  <a:pt x="267" y="213"/>
                  <a:pt x="256" y="213"/>
                </a:cubicBezTo>
                <a:cubicBezTo>
                  <a:pt x="244" y="213"/>
                  <a:pt x="235" y="203"/>
                  <a:pt x="235" y="192"/>
                </a:cubicBezTo>
                <a:cubicBezTo>
                  <a:pt x="235" y="180"/>
                  <a:pt x="244" y="171"/>
                  <a:pt x="256" y="171"/>
                </a:cubicBezTo>
                <a:close/>
                <a:moveTo>
                  <a:pt x="181" y="96"/>
                </a:moveTo>
                <a:cubicBezTo>
                  <a:pt x="193" y="96"/>
                  <a:pt x="202" y="105"/>
                  <a:pt x="202" y="117"/>
                </a:cubicBezTo>
                <a:cubicBezTo>
                  <a:pt x="202" y="129"/>
                  <a:pt x="193" y="138"/>
                  <a:pt x="181" y="138"/>
                </a:cubicBezTo>
                <a:cubicBezTo>
                  <a:pt x="169" y="138"/>
                  <a:pt x="160" y="129"/>
                  <a:pt x="160" y="117"/>
                </a:cubicBezTo>
                <a:cubicBezTo>
                  <a:pt x="160" y="105"/>
                  <a:pt x="169" y="96"/>
                  <a:pt x="181" y="96"/>
                </a:cubicBezTo>
                <a:close/>
                <a:moveTo>
                  <a:pt x="181" y="171"/>
                </a:moveTo>
                <a:cubicBezTo>
                  <a:pt x="193" y="171"/>
                  <a:pt x="202" y="180"/>
                  <a:pt x="202" y="192"/>
                </a:cubicBezTo>
                <a:cubicBezTo>
                  <a:pt x="202" y="203"/>
                  <a:pt x="193" y="213"/>
                  <a:pt x="181" y="213"/>
                </a:cubicBezTo>
                <a:cubicBezTo>
                  <a:pt x="169" y="213"/>
                  <a:pt x="160" y="203"/>
                  <a:pt x="160" y="192"/>
                </a:cubicBezTo>
                <a:cubicBezTo>
                  <a:pt x="160" y="180"/>
                  <a:pt x="169" y="171"/>
                  <a:pt x="181" y="171"/>
                </a:cubicBezTo>
                <a:close/>
                <a:moveTo>
                  <a:pt x="181" y="245"/>
                </a:moveTo>
                <a:cubicBezTo>
                  <a:pt x="193" y="245"/>
                  <a:pt x="202" y="255"/>
                  <a:pt x="202" y="266"/>
                </a:cubicBezTo>
                <a:cubicBezTo>
                  <a:pt x="202" y="278"/>
                  <a:pt x="193" y="287"/>
                  <a:pt x="181" y="287"/>
                </a:cubicBezTo>
                <a:cubicBezTo>
                  <a:pt x="169" y="287"/>
                  <a:pt x="160" y="278"/>
                  <a:pt x="160" y="266"/>
                </a:cubicBezTo>
                <a:cubicBezTo>
                  <a:pt x="160" y="255"/>
                  <a:pt x="169" y="245"/>
                  <a:pt x="181" y="245"/>
                </a:cubicBezTo>
                <a:close/>
                <a:moveTo>
                  <a:pt x="373" y="373"/>
                </a:moveTo>
                <a:cubicBezTo>
                  <a:pt x="373" y="379"/>
                  <a:pt x="368" y="384"/>
                  <a:pt x="362" y="384"/>
                </a:cubicBezTo>
                <a:cubicBezTo>
                  <a:pt x="356" y="384"/>
                  <a:pt x="352" y="379"/>
                  <a:pt x="352" y="373"/>
                </a:cubicBezTo>
                <a:cubicBezTo>
                  <a:pt x="352" y="352"/>
                  <a:pt x="352" y="352"/>
                  <a:pt x="352" y="352"/>
                </a:cubicBezTo>
                <a:cubicBezTo>
                  <a:pt x="352" y="346"/>
                  <a:pt x="347" y="341"/>
                  <a:pt x="341" y="341"/>
                </a:cubicBezTo>
                <a:cubicBezTo>
                  <a:pt x="335" y="341"/>
                  <a:pt x="330" y="346"/>
                  <a:pt x="330" y="352"/>
                </a:cubicBezTo>
                <a:cubicBezTo>
                  <a:pt x="330" y="362"/>
                  <a:pt x="330" y="362"/>
                  <a:pt x="330" y="362"/>
                </a:cubicBezTo>
                <a:cubicBezTo>
                  <a:pt x="330" y="368"/>
                  <a:pt x="326" y="373"/>
                  <a:pt x="320" y="373"/>
                </a:cubicBezTo>
                <a:cubicBezTo>
                  <a:pt x="314" y="373"/>
                  <a:pt x="309" y="368"/>
                  <a:pt x="309" y="362"/>
                </a:cubicBezTo>
                <a:cubicBezTo>
                  <a:pt x="309" y="330"/>
                  <a:pt x="309" y="330"/>
                  <a:pt x="309" y="330"/>
                </a:cubicBezTo>
                <a:cubicBezTo>
                  <a:pt x="309" y="324"/>
                  <a:pt x="304" y="320"/>
                  <a:pt x="298" y="320"/>
                </a:cubicBezTo>
                <a:cubicBezTo>
                  <a:pt x="292" y="320"/>
                  <a:pt x="288" y="324"/>
                  <a:pt x="288" y="330"/>
                </a:cubicBezTo>
                <a:cubicBezTo>
                  <a:pt x="288" y="362"/>
                  <a:pt x="288" y="362"/>
                  <a:pt x="288" y="362"/>
                </a:cubicBezTo>
                <a:cubicBezTo>
                  <a:pt x="288" y="368"/>
                  <a:pt x="283" y="373"/>
                  <a:pt x="277" y="373"/>
                </a:cubicBezTo>
                <a:cubicBezTo>
                  <a:pt x="271" y="373"/>
                  <a:pt x="266" y="368"/>
                  <a:pt x="266" y="362"/>
                </a:cubicBezTo>
                <a:cubicBezTo>
                  <a:pt x="266" y="266"/>
                  <a:pt x="266" y="266"/>
                  <a:pt x="266" y="266"/>
                </a:cubicBezTo>
                <a:cubicBezTo>
                  <a:pt x="266" y="260"/>
                  <a:pt x="262" y="256"/>
                  <a:pt x="256" y="256"/>
                </a:cubicBezTo>
                <a:cubicBezTo>
                  <a:pt x="250" y="256"/>
                  <a:pt x="245" y="260"/>
                  <a:pt x="245" y="266"/>
                </a:cubicBezTo>
                <a:cubicBezTo>
                  <a:pt x="245" y="394"/>
                  <a:pt x="245" y="394"/>
                  <a:pt x="245" y="394"/>
                </a:cubicBezTo>
                <a:cubicBezTo>
                  <a:pt x="245" y="395"/>
                  <a:pt x="245" y="395"/>
                  <a:pt x="245" y="396"/>
                </a:cubicBezTo>
                <a:cubicBezTo>
                  <a:pt x="246" y="401"/>
                  <a:pt x="244" y="406"/>
                  <a:pt x="239" y="408"/>
                </a:cubicBezTo>
                <a:cubicBezTo>
                  <a:pt x="234" y="410"/>
                  <a:pt x="227" y="408"/>
                  <a:pt x="225" y="403"/>
                </a:cubicBezTo>
                <a:cubicBezTo>
                  <a:pt x="210" y="371"/>
                  <a:pt x="210" y="371"/>
                  <a:pt x="210" y="371"/>
                </a:cubicBezTo>
                <a:cubicBezTo>
                  <a:pt x="207" y="365"/>
                  <a:pt x="203" y="358"/>
                  <a:pt x="195" y="354"/>
                </a:cubicBezTo>
                <a:cubicBezTo>
                  <a:pt x="193" y="353"/>
                  <a:pt x="190" y="351"/>
                  <a:pt x="188" y="352"/>
                </a:cubicBezTo>
                <a:cubicBezTo>
                  <a:pt x="188" y="352"/>
                  <a:pt x="187" y="352"/>
                  <a:pt x="186" y="353"/>
                </a:cubicBezTo>
                <a:cubicBezTo>
                  <a:pt x="183" y="353"/>
                  <a:pt x="182" y="355"/>
                  <a:pt x="182" y="356"/>
                </a:cubicBezTo>
                <a:cubicBezTo>
                  <a:pt x="180" y="360"/>
                  <a:pt x="181" y="368"/>
                  <a:pt x="188" y="379"/>
                </a:cubicBezTo>
                <a:cubicBezTo>
                  <a:pt x="188" y="379"/>
                  <a:pt x="189" y="379"/>
                  <a:pt x="189" y="380"/>
                </a:cubicBezTo>
                <a:cubicBezTo>
                  <a:pt x="198" y="401"/>
                  <a:pt x="198" y="401"/>
                  <a:pt x="198" y="401"/>
                </a:cubicBezTo>
                <a:cubicBezTo>
                  <a:pt x="201" y="406"/>
                  <a:pt x="199" y="412"/>
                  <a:pt x="193" y="415"/>
                </a:cubicBezTo>
                <a:cubicBezTo>
                  <a:pt x="192" y="415"/>
                  <a:pt x="190" y="416"/>
                  <a:pt x="189" y="416"/>
                </a:cubicBezTo>
                <a:cubicBezTo>
                  <a:pt x="185" y="416"/>
                  <a:pt x="181" y="413"/>
                  <a:pt x="179" y="410"/>
                </a:cubicBezTo>
                <a:cubicBezTo>
                  <a:pt x="170" y="389"/>
                  <a:pt x="170" y="389"/>
                  <a:pt x="170" y="389"/>
                </a:cubicBezTo>
                <a:cubicBezTo>
                  <a:pt x="160" y="374"/>
                  <a:pt x="157" y="359"/>
                  <a:pt x="162" y="348"/>
                </a:cubicBezTo>
                <a:cubicBezTo>
                  <a:pt x="165" y="340"/>
                  <a:pt x="172" y="334"/>
                  <a:pt x="180" y="332"/>
                </a:cubicBezTo>
                <a:cubicBezTo>
                  <a:pt x="188" y="329"/>
                  <a:pt x="197" y="330"/>
                  <a:pt x="206" y="335"/>
                </a:cubicBezTo>
                <a:cubicBezTo>
                  <a:pt x="213" y="339"/>
                  <a:pt x="218" y="345"/>
                  <a:pt x="224" y="352"/>
                </a:cubicBezTo>
                <a:cubicBezTo>
                  <a:pt x="224" y="266"/>
                  <a:pt x="224" y="266"/>
                  <a:pt x="224" y="266"/>
                </a:cubicBezTo>
                <a:cubicBezTo>
                  <a:pt x="224" y="249"/>
                  <a:pt x="238" y="234"/>
                  <a:pt x="256" y="234"/>
                </a:cubicBezTo>
                <a:cubicBezTo>
                  <a:pt x="273" y="234"/>
                  <a:pt x="288" y="249"/>
                  <a:pt x="288" y="266"/>
                </a:cubicBezTo>
                <a:cubicBezTo>
                  <a:pt x="288" y="300"/>
                  <a:pt x="288" y="300"/>
                  <a:pt x="288" y="300"/>
                </a:cubicBezTo>
                <a:cubicBezTo>
                  <a:pt x="292" y="299"/>
                  <a:pt x="295" y="298"/>
                  <a:pt x="298" y="298"/>
                </a:cubicBezTo>
                <a:cubicBezTo>
                  <a:pt x="313" y="298"/>
                  <a:pt x="325" y="308"/>
                  <a:pt x="329" y="322"/>
                </a:cubicBezTo>
                <a:cubicBezTo>
                  <a:pt x="333" y="321"/>
                  <a:pt x="337" y="320"/>
                  <a:pt x="341" y="320"/>
                </a:cubicBezTo>
                <a:cubicBezTo>
                  <a:pt x="359" y="320"/>
                  <a:pt x="373" y="334"/>
                  <a:pt x="373" y="352"/>
                </a:cubicBezTo>
                <a:lnTo>
                  <a:pt x="373" y="3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14" name="Group 13"/>
          <p:cNvGrpSpPr/>
          <p:nvPr/>
        </p:nvGrpSpPr>
        <p:grpSpPr>
          <a:xfrm>
            <a:off x="545184" y="2129000"/>
            <a:ext cx="3405787" cy="3092192"/>
            <a:chOff x="2545080" y="892802"/>
            <a:chExt cx="3405787" cy="3092192"/>
          </a:xfrm>
        </p:grpSpPr>
        <p:sp>
          <p:nvSpPr>
            <p:cNvPr id="15" name="Rectangle 7"/>
            <p:cNvSpPr/>
            <p:nvPr/>
          </p:nvSpPr>
          <p:spPr>
            <a:xfrm rot="3173193">
              <a:off x="3380815" y="2112002"/>
              <a:ext cx="2865120" cy="426720"/>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120" h="426720">
                  <a:moveTo>
                    <a:pt x="0" y="0"/>
                  </a:moveTo>
                  <a:lnTo>
                    <a:pt x="2865120" y="0"/>
                  </a:lnTo>
                  <a:lnTo>
                    <a:pt x="2865120" y="426720"/>
                  </a:lnTo>
                  <a:lnTo>
                    <a:pt x="251466" y="425884"/>
                  </a:lnTo>
                  <a:lnTo>
                    <a:pt x="0" y="0"/>
                  </a:ln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6" name="Rectangle 9"/>
            <p:cNvSpPr/>
            <p:nvPr/>
          </p:nvSpPr>
          <p:spPr>
            <a:xfrm rot="17989464">
              <a:off x="2197800" y="2133482"/>
              <a:ext cx="2811657" cy="429008"/>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1134 w 2865120"/>
                <a:gd name="connsiteY2" fmla="*/ 412882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9397 w 2865120"/>
                <a:gd name="connsiteY2" fmla="*/ 408146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7911 w 2865120"/>
                <a:gd name="connsiteY2" fmla="*/ 400765 h 426720"/>
                <a:gd name="connsiteX3" fmla="*/ 0 w 2865120"/>
                <a:gd name="connsiteY3" fmla="*/ 426720 h 426720"/>
                <a:gd name="connsiteX4" fmla="*/ 0 w 2865120"/>
                <a:gd name="connsiteY4" fmla="*/ 0 h 426720"/>
                <a:gd name="connsiteX0" fmla="*/ 0 w 2832921"/>
                <a:gd name="connsiteY0" fmla="*/ 3499 h 430219"/>
                <a:gd name="connsiteX1" fmla="*/ 2832921 w 2832921"/>
                <a:gd name="connsiteY1" fmla="*/ 0 h 430219"/>
                <a:gd name="connsiteX2" fmla="*/ 2627911 w 2832921"/>
                <a:gd name="connsiteY2" fmla="*/ 404264 h 430219"/>
                <a:gd name="connsiteX3" fmla="*/ 0 w 2832921"/>
                <a:gd name="connsiteY3" fmla="*/ 430219 h 430219"/>
                <a:gd name="connsiteX4" fmla="*/ 0 w 2832921"/>
                <a:gd name="connsiteY4" fmla="*/ 3499 h 430219"/>
                <a:gd name="connsiteX0" fmla="*/ 0 w 2832921"/>
                <a:gd name="connsiteY0" fmla="*/ 3499 h 430219"/>
                <a:gd name="connsiteX1" fmla="*/ 2832921 w 2832921"/>
                <a:gd name="connsiteY1" fmla="*/ 0 h 430219"/>
                <a:gd name="connsiteX2" fmla="*/ 2620823 w 2832921"/>
                <a:gd name="connsiteY2" fmla="*/ 404668 h 430219"/>
                <a:gd name="connsiteX3" fmla="*/ 0 w 2832921"/>
                <a:gd name="connsiteY3" fmla="*/ 430219 h 430219"/>
                <a:gd name="connsiteX4" fmla="*/ 0 w 2832921"/>
                <a:gd name="connsiteY4" fmla="*/ 3499 h 430219"/>
                <a:gd name="connsiteX0" fmla="*/ 0 w 2811657"/>
                <a:gd name="connsiteY0" fmla="*/ 2288 h 429008"/>
                <a:gd name="connsiteX1" fmla="*/ 2811657 w 2811657"/>
                <a:gd name="connsiteY1" fmla="*/ 0 h 429008"/>
                <a:gd name="connsiteX2" fmla="*/ 2620823 w 2811657"/>
                <a:gd name="connsiteY2" fmla="*/ 403457 h 429008"/>
                <a:gd name="connsiteX3" fmla="*/ 0 w 2811657"/>
                <a:gd name="connsiteY3" fmla="*/ 429008 h 429008"/>
                <a:gd name="connsiteX4" fmla="*/ 0 w 2811657"/>
                <a:gd name="connsiteY4" fmla="*/ 2288 h 4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57" h="429008">
                  <a:moveTo>
                    <a:pt x="0" y="2288"/>
                  </a:moveTo>
                  <a:lnTo>
                    <a:pt x="2811657" y="0"/>
                  </a:lnTo>
                  <a:lnTo>
                    <a:pt x="2620823" y="403457"/>
                  </a:lnTo>
                  <a:lnTo>
                    <a:pt x="0" y="429008"/>
                  </a:lnTo>
                  <a:lnTo>
                    <a:pt x="0" y="2288"/>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7" name="Rectangle 5"/>
            <p:cNvSpPr/>
            <p:nvPr/>
          </p:nvSpPr>
          <p:spPr>
            <a:xfrm>
              <a:off x="2545080" y="3337561"/>
              <a:ext cx="3121343" cy="431483"/>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18" name="Rectangle 7"/>
            <p:cNvSpPr/>
            <p:nvPr/>
          </p:nvSpPr>
          <p:spPr>
            <a:xfrm rot="3173193">
              <a:off x="5290448" y="3324575"/>
              <a:ext cx="886915" cy="433923"/>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 name="connsiteX0" fmla="*/ 0 w 4498063"/>
                <a:gd name="connsiteY0" fmla="*/ 7203 h 433923"/>
                <a:gd name="connsiteX1" fmla="*/ 4498064 w 4498063"/>
                <a:gd name="connsiteY1" fmla="*/ 0 h 433923"/>
                <a:gd name="connsiteX2" fmla="*/ 2865120 w 4498063"/>
                <a:gd name="connsiteY2" fmla="*/ 433923 h 433923"/>
                <a:gd name="connsiteX3" fmla="*/ 251466 w 4498063"/>
                <a:gd name="connsiteY3" fmla="*/ 433087 h 433923"/>
                <a:gd name="connsiteX4" fmla="*/ 0 w 4498063"/>
                <a:gd name="connsiteY4" fmla="*/ 7203 h 433923"/>
                <a:gd name="connsiteX0" fmla="*/ 0 w 4498063"/>
                <a:gd name="connsiteY0" fmla="*/ 7203 h 433923"/>
                <a:gd name="connsiteX1" fmla="*/ 4498064 w 4498063"/>
                <a:gd name="connsiteY1" fmla="*/ 0 h 433923"/>
                <a:gd name="connsiteX2" fmla="*/ 2865120 w 4498063"/>
                <a:gd name="connsiteY2" fmla="*/ 433923 h 433923"/>
                <a:gd name="connsiteX3" fmla="*/ 96864 w 4498063"/>
                <a:gd name="connsiteY3" fmla="*/ 433910 h 433923"/>
                <a:gd name="connsiteX4" fmla="*/ 0 w 4498063"/>
                <a:gd name="connsiteY4" fmla="*/ 7203 h 43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3" h="433923">
                  <a:moveTo>
                    <a:pt x="0" y="7203"/>
                  </a:moveTo>
                  <a:lnTo>
                    <a:pt x="4498064" y="0"/>
                  </a:lnTo>
                  <a:lnTo>
                    <a:pt x="2865120" y="433923"/>
                  </a:lnTo>
                  <a:lnTo>
                    <a:pt x="96864" y="433910"/>
                  </a:lnTo>
                  <a:lnTo>
                    <a:pt x="0" y="7203"/>
                  </a:ln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grpSp>
      <p:sp>
        <p:nvSpPr>
          <p:cNvPr id="19" name="Rectangle 7"/>
          <p:cNvSpPr/>
          <p:nvPr/>
        </p:nvSpPr>
        <p:spPr>
          <a:xfrm rot="18426807" flipV="1">
            <a:off x="2653200" y="5219921"/>
            <a:ext cx="2865120" cy="426720"/>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120" h="426720">
                <a:moveTo>
                  <a:pt x="0" y="0"/>
                </a:moveTo>
                <a:lnTo>
                  <a:pt x="2865120" y="0"/>
                </a:lnTo>
                <a:lnTo>
                  <a:pt x="2865120" y="426720"/>
                </a:lnTo>
                <a:lnTo>
                  <a:pt x="251466" y="425884"/>
                </a:lnTo>
                <a:lnTo>
                  <a:pt x="0"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0" name="Rectangle 5"/>
          <p:cNvSpPr/>
          <p:nvPr/>
        </p:nvSpPr>
        <p:spPr>
          <a:xfrm flipV="1">
            <a:off x="1817466" y="3989600"/>
            <a:ext cx="3121343" cy="431483"/>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1" name="Rectangle 7"/>
          <p:cNvSpPr/>
          <p:nvPr/>
        </p:nvSpPr>
        <p:spPr>
          <a:xfrm rot="18426807" flipV="1">
            <a:off x="4562834" y="4000146"/>
            <a:ext cx="886915" cy="433923"/>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865120 w 2865120"/>
              <a:gd name="connsiteY2" fmla="*/ 426720 h 426720"/>
              <a:gd name="connsiteX3" fmla="*/ 251466 w 2865120"/>
              <a:gd name="connsiteY3" fmla="*/ 425884 h 426720"/>
              <a:gd name="connsiteX4" fmla="*/ 0 w 2865120"/>
              <a:gd name="connsiteY4" fmla="*/ 0 h 426720"/>
              <a:gd name="connsiteX0" fmla="*/ 0 w 4498063"/>
              <a:gd name="connsiteY0" fmla="*/ 7203 h 433923"/>
              <a:gd name="connsiteX1" fmla="*/ 4498064 w 4498063"/>
              <a:gd name="connsiteY1" fmla="*/ 0 h 433923"/>
              <a:gd name="connsiteX2" fmla="*/ 2865120 w 4498063"/>
              <a:gd name="connsiteY2" fmla="*/ 433923 h 433923"/>
              <a:gd name="connsiteX3" fmla="*/ 251466 w 4498063"/>
              <a:gd name="connsiteY3" fmla="*/ 433087 h 433923"/>
              <a:gd name="connsiteX4" fmla="*/ 0 w 4498063"/>
              <a:gd name="connsiteY4" fmla="*/ 7203 h 433923"/>
              <a:gd name="connsiteX0" fmla="*/ 0 w 4498063"/>
              <a:gd name="connsiteY0" fmla="*/ 7203 h 433923"/>
              <a:gd name="connsiteX1" fmla="*/ 4498064 w 4498063"/>
              <a:gd name="connsiteY1" fmla="*/ 0 h 433923"/>
              <a:gd name="connsiteX2" fmla="*/ 2865120 w 4498063"/>
              <a:gd name="connsiteY2" fmla="*/ 433923 h 433923"/>
              <a:gd name="connsiteX3" fmla="*/ 96864 w 4498063"/>
              <a:gd name="connsiteY3" fmla="*/ 433910 h 433923"/>
              <a:gd name="connsiteX4" fmla="*/ 0 w 4498063"/>
              <a:gd name="connsiteY4" fmla="*/ 7203 h 43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63" h="433923">
                <a:moveTo>
                  <a:pt x="0" y="7203"/>
                </a:moveTo>
                <a:lnTo>
                  <a:pt x="4498064" y="0"/>
                </a:lnTo>
                <a:lnTo>
                  <a:pt x="2865120" y="433923"/>
                </a:lnTo>
                <a:lnTo>
                  <a:pt x="96864" y="433910"/>
                </a:lnTo>
                <a:lnTo>
                  <a:pt x="0" y="7203"/>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2" name="Rectangle 5"/>
          <p:cNvSpPr/>
          <p:nvPr/>
        </p:nvSpPr>
        <p:spPr>
          <a:xfrm>
            <a:off x="1097145" y="4573759"/>
            <a:ext cx="1828800" cy="431483"/>
          </a:xfrm>
          <a:custGeom>
            <a:avLst/>
            <a:gdLst>
              <a:gd name="connsiteX0" fmla="*/ 0 w 3040380"/>
              <a:gd name="connsiteY0" fmla="*/ 0 h 426720"/>
              <a:gd name="connsiteX1" fmla="*/ 3040380 w 3040380"/>
              <a:gd name="connsiteY1" fmla="*/ 0 h 426720"/>
              <a:gd name="connsiteX2" fmla="*/ 3040380 w 3040380"/>
              <a:gd name="connsiteY2" fmla="*/ 426720 h 426720"/>
              <a:gd name="connsiteX3" fmla="*/ 0 w 3040380"/>
              <a:gd name="connsiteY3" fmla="*/ 426720 h 426720"/>
              <a:gd name="connsiteX4" fmla="*/ 0 w 3040380"/>
              <a:gd name="connsiteY4" fmla="*/ 0 h 426720"/>
              <a:gd name="connsiteX0" fmla="*/ 228600 w 3040380"/>
              <a:gd name="connsiteY0" fmla="*/ 7620 h 426720"/>
              <a:gd name="connsiteX1" fmla="*/ 3040380 w 3040380"/>
              <a:gd name="connsiteY1" fmla="*/ 0 h 426720"/>
              <a:gd name="connsiteX2" fmla="*/ 3040380 w 3040380"/>
              <a:gd name="connsiteY2" fmla="*/ 426720 h 426720"/>
              <a:gd name="connsiteX3" fmla="*/ 0 w 3040380"/>
              <a:gd name="connsiteY3" fmla="*/ 426720 h 426720"/>
              <a:gd name="connsiteX4" fmla="*/ 228600 w 3040380"/>
              <a:gd name="connsiteY4" fmla="*/ 7620 h 426720"/>
              <a:gd name="connsiteX0" fmla="*/ 247650 w 3040380"/>
              <a:gd name="connsiteY0" fmla="*/ 2858 h 426720"/>
              <a:gd name="connsiteX1" fmla="*/ 3040380 w 3040380"/>
              <a:gd name="connsiteY1" fmla="*/ 0 h 426720"/>
              <a:gd name="connsiteX2" fmla="*/ 3040380 w 3040380"/>
              <a:gd name="connsiteY2" fmla="*/ 426720 h 426720"/>
              <a:gd name="connsiteX3" fmla="*/ 0 w 3040380"/>
              <a:gd name="connsiteY3" fmla="*/ 426720 h 426720"/>
              <a:gd name="connsiteX4" fmla="*/ 247650 w 3040380"/>
              <a:gd name="connsiteY4" fmla="*/ 2858 h 426720"/>
              <a:gd name="connsiteX0" fmla="*/ 245269 w 3040380"/>
              <a:gd name="connsiteY0" fmla="*/ 477 h 426720"/>
              <a:gd name="connsiteX1" fmla="*/ 3040380 w 3040380"/>
              <a:gd name="connsiteY1" fmla="*/ 0 h 426720"/>
              <a:gd name="connsiteX2" fmla="*/ 3040380 w 3040380"/>
              <a:gd name="connsiteY2" fmla="*/ 426720 h 426720"/>
              <a:gd name="connsiteX3" fmla="*/ 0 w 3040380"/>
              <a:gd name="connsiteY3" fmla="*/ 426720 h 426720"/>
              <a:gd name="connsiteX4" fmla="*/ 245269 w 3040380"/>
              <a:gd name="connsiteY4" fmla="*/ 477 h 426720"/>
              <a:gd name="connsiteX0" fmla="*/ 245269 w 3121343"/>
              <a:gd name="connsiteY0" fmla="*/ 477 h 431483"/>
              <a:gd name="connsiteX1" fmla="*/ 3040380 w 3121343"/>
              <a:gd name="connsiteY1" fmla="*/ 0 h 431483"/>
              <a:gd name="connsiteX2" fmla="*/ 3121343 w 3121343"/>
              <a:gd name="connsiteY2" fmla="*/ 431483 h 431483"/>
              <a:gd name="connsiteX3" fmla="*/ 0 w 3121343"/>
              <a:gd name="connsiteY3" fmla="*/ 426720 h 431483"/>
              <a:gd name="connsiteX4" fmla="*/ 245269 w 3121343"/>
              <a:gd name="connsiteY4" fmla="*/ 477 h 431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1343" h="431483">
                <a:moveTo>
                  <a:pt x="245269" y="477"/>
                </a:moveTo>
                <a:lnTo>
                  <a:pt x="3040380" y="0"/>
                </a:lnTo>
                <a:lnTo>
                  <a:pt x="3121343" y="431483"/>
                </a:lnTo>
                <a:lnTo>
                  <a:pt x="0" y="426720"/>
                </a:lnTo>
                <a:lnTo>
                  <a:pt x="245269" y="477"/>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23" name="Half Frame 22"/>
          <p:cNvSpPr/>
          <p:nvPr/>
        </p:nvSpPr>
        <p:spPr>
          <a:xfrm rot="8142470">
            <a:off x="3442584" y="3157537"/>
            <a:ext cx="234950" cy="288147"/>
          </a:xfrm>
          <a:prstGeom prst="halfFrame">
            <a:avLst>
              <a:gd name="adj1" fmla="val 26576"/>
              <a:gd name="adj2" fmla="val 25856"/>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tx2"/>
              </a:solidFill>
            </a:endParaRPr>
          </a:p>
        </p:txBody>
      </p:sp>
      <p:sp>
        <p:nvSpPr>
          <p:cNvPr id="25" name="TextBox 24"/>
          <p:cNvSpPr txBox="1"/>
          <p:nvPr/>
        </p:nvSpPr>
        <p:spPr>
          <a:xfrm>
            <a:off x="3896583" y="3173983"/>
            <a:ext cx="1635999" cy="288147"/>
          </a:xfrm>
          <a:prstGeom prst="rect">
            <a:avLst/>
          </a:prstGeom>
          <a:noFill/>
        </p:spPr>
        <p:txBody>
          <a:bodyPr wrap="square" lIns="36000" tIns="36000" rIns="36000" bIns="36000" rtlCol="0">
            <a:spAutoFit/>
          </a:bodyPr>
          <a:lstStyle/>
          <a:p>
            <a:r>
              <a:rPr lang="en-US" sz="1400" b="1" dirty="0" err="1" smtClean="0">
                <a:solidFill>
                  <a:schemeClr val="accent3"/>
                </a:solidFill>
              </a:rPr>
              <a:t>Cierre</a:t>
            </a:r>
            <a:r>
              <a:rPr lang="en-US" sz="1400" b="1" dirty="0" smtClean="0">
                <a:solidFill>
                  <a:schemeClr val="accent3"/>
                </a:solidFill>
              </a:rPr>
              <a:t> del </a:t>
            </a:r>
            <a:r>
              <a:rPr lang="en-US" sz="1400" b="1" dirty="0" err="1" smtClean="0">
                <a:solidFill>
                  <a:schemeClr val="accent3"/>
                </a:solidFill>
              </a:rPr>
              <a:t>Periodo</a:t>
            </a:r>
            <a:endParaRPr lang="en-US" sz="1400" b="1" dirty="0">
              <a:solidFill>
                <a:schemeClr val="accent3"/>
              </a:solidFill>
            </a:endParaRPr>
          </a:p>
        </p:txBody>
      </p:sp>
      <p:sp>
        <p:nvSpPr>
          <p:cNvPr id="32" name="Half Frame 31"/>
          <p:cNvSpPr/>
          <p:nvPr/>
        </p:nvSpPr>
        <p:spPr>
          <a:xfrm rot="8142470">
            <a:off x="434850" y="6146036"/>
            <a:ext cx="234950" cy="288147"/>
          </a:xfrm>
          <a:prstGeom prst="halfFrame">
            <a:avLst>
              <a:gd name="adj1" fmla="val 26576"/>
              <a:gd name="adj2" fmla="val 25856"/>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err="1">
              <a:solidFill>
                <a:schemeClr val="accent2"/>
              </a:solidFill>
            </a:endParaRPr>
          </a:p>
        </p:txBody>
      </p:sp>
      <p:sp>
        <p:nvSpPr>
          <p:cNvPr id="34" name="TextBox 33"/>
          <p:cNvSpPr txBox="1"/>
          <p:nvPr/>
        </p:nvSpPr>
        <p:spPr>
          <a:xfrm>
            <a:off x="890216" y="6031733"/>
            <a:ext cx="1881100" cy="688256"/>
          </a:xfrm>
          <a:prstGeom prst="rect">
            <a:avLst/>
          </a:prstGeom>
          <a:noFill/>
        </p:spPr>
        <p:txBody>
          <a:bodyPr wrap="square" lIns="36000" tIns="36000" rIns="36000" bIns="36000" rtlCol="0">
            <a:spAutoFit/>
          </a:bodyPr>
          <a:lstStyle/>
          <a:p>
            <a:r>
              <a:rPr lang="es-VE" sz="1400" b="1" dirty="0">
                <a:solidFill>
                  <a:schemeClr val="accent2"/>
                </a:solidFill>
              </a:rPr>
              <a:t>Estado de Ganancias</a:t>
            </a:r>
          </a:p>
          <a:p>
            <a:r>
              <a:rPr lang="es-VE" sz="1400" b="1" dirty="0" smtClean="0">
                <a:solidFill>
                  <a:schemeClr val="accent2"/>
                </a:solidFill>
              </a:rPr>
              <a:t>y </a:t>
            </a:r>
            <a:r>
              <a:rPr lang="es-VE" sz="1400" b="1" dirty="0">
                <a:solidFill>
                  <a:schemeClr val="accent2"/>
                </a:solidFill>
              </a:rPr>
              <a:t>Pérdidas</a:t>
            </a:r>
          </a:p>
          <a:p>
            <a:endParaRPr lang="en-US" sz="1200" b="1" dirty="0">
              <a:solidFill>
                <a:schemeClr val="accent2"/>
              </a:solidFill>
            </a:endParaRPr>
          </a:p>
        </p:txBody>
      </p:sp>
      <p:sp>
        <p:nvSpPr>
          <p:cNvPr id="45" name="Rectangle 9"/>
          <p:cNvSpPr/>
          <p:nvPr/>
        </p:nvSpPr>
        <p:spPr>
          <a:xfrm rot="3610536" flipV="1">
            <a:off x="1470186" y="5196154"/>
            <a:ext cx="2811657" cy="429008"/>
          </a:xfrm>
          <a:custGeom>
            <a:avLst/>
            <a:gdLst>
              <a:gd name="connsiteX0" fmla="*/ 0 w 2865120"/>
              <a:gd name="connsiteY0" fmla="*/ 0 h 426720"/>
              <a:gd name="connsiteX1" fmla="*/ 2865120 w 2865120"/>
              <a:gd name="connsiteY1" fmla="*/ 0 h 426720"/>
              <a:gd name="connsiteX2" fmla="*/ 2865120 w 2865120"/>
              <a:gd name="connsiteY2" fmla="*/ 426720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1134 w 2865120"/>
              <a:gd name="connsiteY2" fmla="*/ 412882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9397 w 2865120"/>
              <a:gd name="connsiteY2" fmla="*/ 408146 h 426720"/>
              <a:gd name="connsiteX3" fmla="*/ 0 w 2865120"/>
              <a:gd name="connsiteY3" fmla="*/ 426720 h 426720"/>
              <a:gd name="connsiteX4" fmla="*/ 0 w 2865120"/>
              <a:gd name="connsiteY4" fmla="*/ 0 h 426720"/>
              <a:gd name="connsiteX0" fmla="*/ 0 w 2865120"/>
              <a:gd name="connsiteY0" fmla="*/ 0 h 426720"/>
              <a:gd name="connsiteX1" fmla="*/ 2865120 w 2865120"/>
              <a:gd name="connsiteY1" fmla="*/ 0 h 426720"/>
              <a:gd name="connsiteX2" fmla="*/ 2627911 w 2865120"/>
              <a:gd name="connsiteY2" fmla="*/ 400765 h 426720"/>
              <a:gd name="connsiteX3" fmla="*/ 0 w 2865120"/>
              <a:gd name="connsiteY3" fmla="*/ 426720 h 426720"/>
              <a:gd name="connsiteX4" fmla="*/ 0 w 2865120"/>
              <a:gd name="connsiteY4" fmla="*/ 0 h 426720"/>
              <a:gd name="connsiteX0" fmla="*/ 0 w 2832921"/>
              <a:gd name="connsiteY0" fmla="*/ 3499 h 430219"/>
              <a:gd name="connsiteX1" fmla="*/ 2832921 w 2832921"/>
              <a:gd name="connsiteY1" fmla="*/ 0 h 430219"/>
              <a:gd name="connsiteX2" fmla="*/ 2627911 w 2832921"/>
              <a:gd name="connsiteY2" fmla="*/ 404264 h 430219"/>
              <a:gd name="connsiteX3" fmla="*/ 0 w 2832921"/>
              <a:gd name="connsiteY3" fmla="*/ 430219 h 430219"/>
              <a:gd name="connsiteX4" fmla="*/ 0 w 2832921"/>
              <a:gd name="connsiteY4" fmla="*/ 3499 h 430219"/>
              <a:gd name="connsiteX0" fmla="*/ 0 w 2832921"/>
              <a:gd name="connsiteY0" fmla="*/ 3499 h 430219"/>
              <a:gd name="connsiteX1" fmla="*/ 2832921 w 2832921"/>
              <a:gd name="connsiteY1" fmla="*/ 0 h 430219"/>
              <a:gd name="connsiteX2" fmla="*/ 2620823 w 2832921"/>
              <a:gd name="connsiteY2" fmla="*/ 404668 h 430219"/>
              <a:gd name="connsiteX3" fmla="*/ 0 w 2832921"/>
              <a:gd name="connsiteY3" fmla="*/ 430219 h 430219"/>
              <a:gd name="connsiteX4" fmla="*/ 0 w 2832921"/>
              <a:gd name="connsiteY4" fmla="*/ 3499 h 430219"/>
              <a:gd name="connsiteX0" fmla="*/ 0 w 2811657"/>
              <a:gd name="connsiteY0" fmla="*/ 2288 h 429008"/>
              <a:gd name="connsiteX1" fmla="*/ 2811657 w 2811657"/>
              <a:gd name="connsiteY1" fmla="*/ 0 h 429008"/>
              <a:gd name="connsiteX2" fmla="*/ 2620823 w 2811657"/>
              <a:gd name="connsiteY2" fmla="*/ 403457 h 429008"/>
              <a:gd name="connsiteX3" fmla="*/ 0 w 2811657"/>
              <a:gd name="connsiteY3" fmla="*/ 429008 h 429008"/>
              <a:gd name="connsiteX4" fmla="*/ 0 w 2811657"/>
              <a:gd name="connsiteY4" fmla="*/ 2288 h 4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657" h="429008">
                <a:moveTo>
                  <a:pt x="0" y="2288"/>
                </a:moveTo>
                <a:lnTo>
                  <a:pt x="2811657" y="0"/>
                </a:lnTo>
                <a:lnTo>
                  <a:pt x="2620823" y="403457"/>
                </a:lnTo>
                <a:lnTo>
                  <a:pt x="0" y="429008"/>
                </a:lnTo>
                <a:lnTo>
                  <a:pt x="0" y="2288"/>
                </a:ln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48" name="Rectangle 13"/>
          <p:cNvSpPr/>
          <p:nvPr/>
        </p:nvSpPr>
        <p:spPr>
          <a:xfrm rot="9073758">
            <a:off x="9138597" y="4348089"/>
            <a:ext cx="1224381" cy="1402772"/>
          </a:xfrm>
          <a:custGeom>
            <a:avLst/>
            <a:gdLst>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923" h="1102580">
                <a:moveTo>
                  <a:pt x="0" y="0"/>
                </a:moveTo>
                <a:cubicBezTo>
                  <a:pt x="801540" y="212142"/>
                  <a:pt x="1156851" y="160934"/>
                  <a:pt x="1877923" y="0"/>
                </a:cubicBezTo>
                <a:lnTo>
                  <a:pt x="1877923" y="1102580"/>
                </a:lnTo>
                <a:cubicBezTo>
                  <a:pt x="1193427" y="883124"/>
                  <a:pt x="625974" y="912385"/>
                  <a:pt x="0" y="1102580"/>
                </a:cubicBezTo>
                <a:lnTo>
                  <a:pt x="0" y="0"/>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49" name="Rectangle 13"/>
          <p:cNvSpPr/>
          <p:nvPr/>
        </p:nvSpPr>
        <p:spPr>
          <a:xfrm rot="2024838">
            <a:off x="7223538" y="4216477"/>
            <a:ext cx="1611666" cy="1659646"/>
          </a:xfrm>
          <a:custGeom>
            <a:avLst/>
            <a:gdLst>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 name="connsiteX0" fmla="*/ 0 w 1877923"/>
              <a:gd name="connsiteY0" fmla="*/ 0 h 1102580"/>
              <a:gd name="connsiteX1" fmla="*/ 1877923 w 1877923"/>
              <a:gd name="connsiteY1" fmla="*/ 0 h 1102580"/>
              <a:gd name="connsiteX2" fmla="*/ 1877923 w 1877923"/>
              <a:gd name="connsiteY2" fmla="*/ 1102580 h 1102580"/>
              <a:gd name="connsiteX3" fmla="*/ 0 w 1877923"/>
              <a:gd name="connsiteY3" fmla="*/ 1102580 h 1102580"/>
              <a:gd name="connsiteX4" fmla="*/ 0 w 1877923"/>
              <a:gd name="connsiteY4" fmla="*/ 0 h 110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923" h="1102580">
                <a:moveTo>
                  <a:pt x="0" y="0"/>
                </a:moveTo>
                <a:cubicBezTo>
                  <a:pt x="801540" y="212142"/>
                  <a:pt x="1156851" y="160934"/>
                  <a:pt x="1877923" y="0"/>
                </a:cubicBezTo>
                <a:lnTo>
                  <a:pt x="1877923" y="1102580"/>
                </a:lnTo>
                <a:cubicBezTo>
                  <a:pt x="1193427" y="883124"/>
                  <a:pt x="625974" y="912385"/>
                  <a:pt x="0" y="1102580"/>
                </a:cubicBezTo>
                <a:lnTo>
                  <a:pt x="0" y="0"/>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a:solidFill>
                <a:schemeClr val="tx2"/>
              </a:solidFill>
            </a:endParaRPr>
          </a:p>
        </p:txBody>
      </p:sp>
      <p:sp>
        <p:nvSpPr>
          <p:cNvPr id="50" name="Oval 49"/>
          <p:cNvSpPr>
            <a:spLocks noChangeAspect="1"/>
          </p:cNvSpPr>
          <p:nvPr/>
        </p:nvSpPr>
        <p:spPr>
          <a:xfrm>
            <a:off x="9751618" y="3701796"/>
            <a:ext cx="1892981" cy="1747304"/>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1" name="Oval 50"/>
          <p:cNvSpPr/>
          <p:nvPr/>
        </p:nvSpPr>
        <p:spPr>
          <a:xfrm>
            <a:off x="5858300" y="3216445"/>
            <a:ext cx="2241396" cy="2241396"/>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3" name="Oval 52"/>
          <p:cNvSpPr>
            <a:spLocks noChangeAspect="1"/>
          </p:cNvSpPr>
          <p:nvPr/>
        </p:nvSpPr>
        <p:spPr>
          <a:xfrm>
            <a:off x="7913060" y="4575448"/>
            <a:ext cx="1957093" cy="1956119"/>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54" name="Rectangle 53"/>
          <p:cNvSpPr/>
          <p:nvPr/>
        </p:nvSpPr>
        <p:spPr>
          <a:xfrm>
            <a:off x="6495040" y="4090923"/>
            <a:ext cx="1325805" cy="492443"/>
          </a:xfrm>
          <a:prstGeom prst="rect">
            <a:avLst/>
          </a:prstGeom>
        </p:spPr>
        <p:txBody>
          <a:bodyPr wrap="square" lIns="0" tIns="0" rIns="0" bIns="0" anchor="ctr" anchorCtr="0">
            <a:spAutoFit/>
          </a:bodyPr>
          <a:lstStyle/>
          <a:p>
            <a:pPr algn="ctr"/>
            <a:r>
              <a:rPr lang="en-US" sz="1600" dirty="0" err="1">
                <a:solidFill>
                  <a:schemeClr val="bg1"/>
                </a:solidFill>
              </a:rPr>
              <a:t>Generador</a:t>
            </a:r>
            <a:r>
              <a:rPr lang="en-US" sz="1600" dirty="0">
                <a:solidFill>
                  <a:schemeClr val="bg1"/>
                </a:solidFill>
              </a:rPr>
              <a:t> de </a:t>
            </a:r>
            <a:r>
              <a:rPr lang="en-US" sz="1600" dirty="0" err="1" smtClean="0">
                <a:solidFill>
                  <a:schemeClr val="bg1"/>
                </a:solidFill>
              </a:rPr>
              <a:t>Licencia</a:t>
            </a:r>
            <a:endParaRPr lang="en-US" sz="1600" dirty="0">
              <a:solidFill>
                <a:schemeClr val="bg1"/>
              </a:solidFill>
            </a:endParaRPr>
          </a:p>
        </p:txBody>
      </p:sp>
      <p:sp>
        <p:nvSpPr>
          <p:cNvPr id="55" name="TextBox 54"/>
          <p:cNvSpPr txBox="1"/>
          <p:nvPr/>
        </p:nvSpPr>
        <p:spPr>
          <a:xfrm>
            <a:off x="5929482" y="3792960"/>
            <a:ext cx="631825" cy="1088366"/>
          </a:xfrm>
          <a:prstGeom prst="rect">
            <a:avLst/>
          </a:prstGeom>
          <a:noFill/>
        </p:spPr>
        <p:txBody>
          <a:bodyPr wrap="square" lIns="36000" tIns="36000" rIns="36000" bIns="36000" rtlCol="0" anchor="ctr" anchorCtr="0">
            <a:spAutoFit/>
          </a:bodyPr>
          <a:lstStyle/>
          <a:p>
            <a:r>
              <a:rPr lang="en-US" sz="6600" dirty="0" smtClean="0">
                <a:solidFill>
                  <a:schemeClr val="bg1"/>
                </a:solidFill>
              </a:rPr>
              <a:t>1</a:t>
            </a:r>
            <a:endParaRPr lang="en-US" sz="6600" dirty="0">
              <a:solidFill>
                <a:schemeClr val="bg1"/>
              </a:solidFill>
            </a:endParaRPr>
          </a:p>
        </p:txBody>
      </p:sp>
      <p:cxnSp>
        <p:nvCxnSpPr>
          <p:cNvPr id="56" name="Straight Connector 55"/>
          <p:cNvCxnSpPr/>
          <p:nvPr/>
        </p:nvCxnSpPr>
        <p:spPr>
          <a:xfrm>
            <a:off x="6418840" y="3612505"/>
            <a:ext cx="0" cy="1449276"/>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8620002" y="5307287"/>
            <a:ext cx="1034476" cy="492443"/>
          </a:xfrm>
          <a:prstGeom prst="rect">
            <a:avLst/>
          </a:prstGeom>
        </p:spPr>
        <p:txBody>
          <a:bodyPr wrap="square" lIns="0" tIns="0" rIns="0" bIns="0" anchor="ctr" anchorCtr="0">
            <a:spAutoFit/>
          </a:bodyPr>
          <a:lstStyle/>
          <a:p>
            <a:pPr algn="ctr"/>
            <a:r>
              <a:rPr lang="en-US" sz="1600" dirty="0" err="1">
                <a:solidFill>
                  <a:schemeClr val="bg1"/>
                </a:solidFill>
              </a:rPr>
              <a:t>Validador</a:t>
            </a:r>
            <a:r>
              <a:rPr lang="en-US" sz="1600" dirty="0">
                <a:solidFill>
                  <a:schemeClr val="bg1"/>
                </a:solidFill>
              </a:rPr>
              <a:t> de </a:t>
            </a:r>
            <a:r>
              <a:rPr lang="en-US" sz="1600" dirty="0" err="1" smtClean="0">
                <a:solidFill>
                  <a:schemeClr val="bg1"/>
                </a:solidFill>
              </a:rPr>
              <a:t>Licencia</a:t>
            </a:r>
            <a:endParaRPr lang="en-US" sz="1600" dirty="0">
              <a:solidFill>
                <a:schemeClr val="bg1"/>
              </a:solidFill>
            </a:endParaRPr>
          </a:p>
        </p:txBody>
      </p:sp>
      <p:sp>
        <p:nvSpPr>
          <p:cNvPr id="58" name="TextBox 57"/>
          <p:cNvSpPr txBox="1"/>
          <p:nvPr/>
        </p:nvSpPr>
        <p:spPr>
          <a:xfrm>
            <a:off x="8018656" y="5009324"/>
            <a:ext cx="631825" cy="1088366"/>
          </a:xfrm>
          <a:prstGeom prst="rect">
            <a:avLst/>
          </a:prstGeom>
          <a:noFill/>
        </p:spPr>
        <p:txBody>
          <a:bodyPr wrap="square" lIns="36000" tIns="36000" rIns="36000" bIns="36000" rtlCol="0" anchor="ctr" anchorCtr="0">
            <a:spAutoFit/>
          </a:bodyPr>
          <a:lstStyle/>
          <a:p>
            <a:r>
              <a:rPr lang="en-US" sz="6600" dirty="0">
                <a:solidFill>
                  <a:schemeClr val="bg1"/>
                </a:solidFill>
              </a:rPr>
              <a:t>2</a:t>
            </a:r>
          </a:p>
        </p:txBody>
      </p:sp>
      <p:cxnSp>
        <p:nvCxnSpPr>
          <p:cNvPr id="59" name="Straight Connector 58"/>
          <p:cNvCxnSpPr/>
          <p:nvPr/>
        </p:nvCxnSpPr>
        <p:spPr>
          <a:xfrm>
            <a:off x="8548002" y="4828869"/>
            <a:ext cx="0" cy="1449276"/>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0450242" y="4360004"/>
            <a:ext cx="1118236" cy="430887"/>
          </a:xfrm>
          <a:prstGeom prst="rect">
            <a:avLst/>
          </a:prstGeom>
        </p:spPr>
        <p:txBody>
          <a:bodyPr wrap="square" lIns="0" tIns="0" rIns="0" bIns="0" anchor="ctr" anchorCtr="0">
            <a:spAutoFit/>
          </a:bodyPr>
          <a:lstStyle/>
          <a:p>
            <a:r>
              <a:rPr lang="en-US" sz="1400" dirty="0" err="1">
                <a:solidFill>
                  <a:schemeClr val="bg1"/>
                </a:solidFill>
              </a:rPr>
              <a:t>Generador</a:t>
            </a:r>
            <a:r>
              <a:rPr lang="en-US" sz="1400" dirty="0">
                <a:solidFill>
                  <a:schemeClr val="bg1"/>
                </a:solidFill>
              </a:rPr>
              <a:t> de </a:t>
            </a:r>
            <a:r>
              <a:rPr lang="en-US" sz="1400" dirty="0" err="1">
                <a:solidFill>
                  <a:schemeClr val="bg1"/>
                </a:solidFill>
              </a:rPr>
              <a:t>HardwareKey</a:t>
            </a:r>
            <a:endParaRPr lang="en-US" sz="1400" dirty="0">
              <a:solidFill>
                <a:schemeClr val="bg1"/>
              </a:solidFill>
            </a:endParaRPr>
          </a:p>
        </p:txBody>
      </p:sp>
      <p:sp>
        <p:nvSpPr>
          <p:cNvPr id="61" name="TextBox 60"/>
          <p:cNvSpPr txBox="1"/>
          <p:nvPr/>
        </p:nvSpPr>
        <p:spPr>
          <a:xfrm>
            <a:off x="9820304" y="4031265"/>
            <a:ext cx="631825" cy="1088366"/>
          </a:xfrm>
          <a:prstGeom prst="rect">
            <a:avLst/>
          </a:prstGeom>
          <a:noFill/>
        </p:spPr>
        <p:txBody>
          <a:bodyPr wrap="square" lIns="36000" tIns="36000" rIns="36000" bIns="36000" rtlCol="0" anchor="ctr" anchorCtr="0">
            <a:spAutoFit/>
          </a:bodyPr>
          <a:lstStyle/>
          <a:p>
            <a:r>
              <a:rPr lang="en-US" sz="6600" dirty="0">
                <a:solidFill>
                  <a:schemeClr val="bg1"/>
                </a:solidFill>
              </a:rPr>
              <a:t>3</a:t>
            </a:r>
          </a:p>
        </p:txBody>
      </p:sp>
      <p:cxnSp>
        <p:nvCxnSpPr>
          <p:cNvPr id="62" name="Straight Connector 61"/>
          <p:cNvCxnSpPr/>
          <p:nvPr/>
        </p:nvCxnSpPr>
        <p:spPr>
          <a:xfrm>
            <a:off x="10367756" y="3897938"/>
            <a:ext cx="0" cy="1355021"/>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7" name="Group 48"/>
          <p:cNvGrpSpPr>
            <a:grpSpLocks noChangeAspect="1"/>
          </p:cNvGrpSpPr>
          <p:nvPr/>
        </p:nvGrpSpPr>
        <p:grpSpPr bwMode="auto">
          <a:xfrm>
            <a:off x="1374328" y="5289272"/>
            <a:ext cx="635748" cy="635748"/>
            <a:chOff x="4277" y="1990"/>
            <a:chExt cx="340" cy="340"/>
          </a:xfrm>
          <a:solidFill>
            <a:schemeClr val="accent2"/>
          </a:solidFill>
        </p:grpSpPr>
        <p:sp>
          <p:nvSpPr>
            <p:cNvPr id="63" name="Freeform 49"/>
            <p:cNvSpPr>
              <a:spLocks noEditPoints="1"/>
            </p:cNvSpPr>
            <p:nvPr/>
          </p:nvSpPr>
          <p:spPr bwMode="auto">
            <a:xfrm>
              <a:off x="4277" y="199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50"/>
            <p:cNvSpPr>
              <a:spLocks noEditPoints="1"/>
            </p:cNvSpPr>
            <p:nvPr/>
          </p:nvSpPr>
          <p:spPr bwMode="auto">
            <a:xfrm>
              <a:off x="4355" y="2054"/>
              <a:ext cx="170" cy="212"/>
            </a:xfrm>
            <a:custGeom>
              <a:avLst/>
              <a:gdLst>
                <a:gd name="T0" fmla="*/ 235 w 256"/>
                <a:gd name="T1" fmla="*/ 256 h 320"/>
                <a:gd name="T2" fmla="*/ 224 w 256"/>
                <a:gd name="T3" fmla="*/ 213 h 320"/>
                <a:gd name="T4" fmla="*/ 245 w 256"/>
                <a:gd name="T5" fmla="*/ 117 h 320"/>
                <a:gd name="T6" fmla="*/ 11 w 256"/>
                <a:gd name="T7" fmla="*/ 117 h 320"/>
                <a:gd name="T8" fmla="*/ 11 w 256"/>
                <a:gd name="T9" fmla="*/ 213 h 320"/>
                <a:gd name="T10" fmla="*/ 0 w 256"/>
                <a:gd name="T11" fmla="*/ 266 h 320"/>
                <a:gd name="T12" fmla="*/ 21 w 256"/>
                <a:gd name="T13" fmla="*/ 277 h 320"/>
                <a:gd name="T14" fmla="*/ 32 w 256"/>
                <a:gd name="T15" fmla="*/ 320 h 320"/>
                <a:gd name="T16" fmla="*/ 256 w 256"/>
                <a:gd name="T17" fmla="*/ 309 h 320"/>
                <a:gd name="T18" fmla="*/ 245 w 256"/>
                <a:gd name="T19" fmla="*/ 256 h 320"/>
                <a:gd name="T20" fmla="*/ 192 w 256"/>
                <a:gd name="T21" fmla="*/ 256 h 320"/>
                <a:gd name="T22" fmla="*/ 213 w 256"/>
                <a:gd name="T23" fmla="*/ 234 h 320"/>
                <a:gd name="T24" fmla="*/ 64 w 256"/>
                <a:gd name="T25" fmla="*/ 256 h 320"/>
                <a:gd name="T26" fmla="*/ 85 w 256"/>
                <a:gd name="T27" fmla="*/ 234 h 320"/>
                <a:gd name="T28" fmla="*/ 64 w 256"/>
                <a:gd name="T29" fmla="*/ 256 h 320"/>
                <a:gd name="T30" fmla="*/ 107 w 256"/>
                <a:gd name="T31" fmla="*/ 234 h 320"/>
                <a:gd name="T32" fmla="*/ 128 w 256"/>
                <a:gd name="T33" fmla="*/ 256 h 320"/>
                <a:gd name="T34" fmla="*/ 149 w 256"/>
                <a:gd name="T35" fmla="*/ 234 h 320"/>
                <a:gd name="T36" fmla="*/ 171 w 256"/>
                <a:gd name="T37" fmla="*/ 256 h 320"/>
                <a:gd name="T38" fmla="*/ 149 w 256"/>
                <a:gd name="T39" fmla="*/ 234 h 320"/>
                <a:gd name="T40" fmla="*/ 192 w 256"/>
                <a:gd name="T41" fmla="*/ 298 h 320"/>
                <a:gd name="T42" fmla="*/ 171 w 256"/>
                <a:gd name="T43" fmla="*/ 277 h 320"/>
                <a:gd name="T44" fmla="*/ 32 w 256"/>
                <a:gd name="T45" fmla="*/ 117 h 320"/>
                <a:gd name="T46" fmla="*/ 224 w 256"/>
                <a:gd name="T47" fmla="*/ 117 h 320"/>
                <a:gd name="T48" fmla="*/ 32 w 256"/>
                <a:gd name="T49" fmla="*/ 117 h 320"/>
                <a:gd name="T50" fmla="*/ 43 w 256"/>
                <a:gd name="T51" fmla="*/ 234 h 320"/>
                <a:gd name="T52" fmla="*/ 32 w 256"/>
                <a:gd name="T53" fmla="*/ 256 h 320"/>
                <a:gd name="T54" fmla="*/ 21 w 256"/>
                <a:gd name="T55" fmla="*/ 234 h 320"/>
                <a:gd name="T56" fmla="*/ 64 w 256"/>
                <a:gd name="T57" fmla="*/ 277 h 320"/>
                <a:gd name="T58" fmla="*/ 43 w 256"/>
                <a:gd name="T59" fmla="*/ 298 h 320"/>
                <a:gd name="T60" fmla="*/ 85 w 256"/>
                <a:gd name="T61" fmla="*/ 298 h 320"/>
                <a:gd name="T62" fmla="*/ 107 w 256"/>
                <a:gd name="T63" fmla="*/ 277 h 320"/>
                <a:gd name="T64" fmla="*/ 85 w 256"/>
                <a:gd name="T65" fmla="*/ 298 h 320"/>
                <a:gd name="T66" fmla="*/ 149 w 256"/>
                <a:gd name="T67" fmla="*/ 277 h 320"/>
                <a:gd name="T68" fmla="*/ 128 w 256"/>
                <a:gd name="T69" fmla="*/ 298 h 320"/>
                <a:gd name="T70" fmla="*/ 235 w 256"/>
                <a:gd name="T71" fmla="*/ 298 h 320"/>
                <a:gd name="T72" fmla="*/ 213 w 256"/>
                <a:gd name="T73" fmla="*/ 277 h 320"/>
                <a:gd name="T74" fmla="*/ 235 w 256"/>
                <a:gd name="T75" fmla="*/ 277 h 320"/>
                <a:gd name="T76" fmla="*/ 128 w 256"/>
                <a:gd name="T77" fmla="*/ 168 h 320"/>
                <a:gd name="T78" fmla="*/ 96 w 256"/>
                <a:gd name="T79" fmla="*/ 162 h 320"/>
                <a:gd name="T80" fmla="*/ 113 w 256"/>
                <a:gd name="T81" fmla="*/ 149 h 320"/>
                <a:gd name="T82" fmla="*/ 136 w 256"/>
                <a:gd name="T83" fmla="*/ 148 h 320"/>
                <a:gd name="T84" fmla="*/ 138 w 256"/>
                <a:gd name="T85" fmla="*/ 135 h 320"/>
                <a:gd name="T86" fmla="*/ 121 w 256"/>
                <a:gd name="T87" fmla="*/ 124 h 320"/>
                <a:gd name="T88" fmla="*/ 100 w 256"/>
                <a:gd name="T89" fmla="*/ 107 h 320"/>
                <a:gd name="T90" fmla="*/ 108 w 256"/>
                <a:gd name="T91" fmla="*/ 75 h 320"/>
                <a:gd name="T92" fmla="*/ 128 w 256"/>
                <a:gd name="T93" fmla="*/ 53 h 320"/>
                <a:gd name="T94" fmla="*/ 139 w 256"/>
                <a:gd name="T95" fmla="*/ 67 h 320"/>
                <a:gd name="T96" fmla="*/ 160 w 256"/>
                <a:gd name="T97" fmla="*/ 74 h 320"/>
                <a:gd name="T98" fmla="*/ 140 w 256"/>
                <a:gd name="T99" fmla="*/ 86 h 320"/>
                <a:gd name="T100" fmla="*/ 121 w 256"/>
                <a:gd name="T101" fmla="*/ 87 h 320"/>
                <a:gd name="T102" fmla="*/ 119 w 256"/>
                <a:gd name="T103" fmla="*/ 99 h 320"/>
                <a:gd name="T104" fmla="*/ 136 w 256"/>
                <a:gd name="T105" fmla="*/ 110 h 320"/>
                <a:gd name="T106" fmla="*/ 161 w 256"/>
                <a:gd name="T107" fmla="*/ 140 h 320"/>
                <a:gd name="T108" fmla="*/ 139 w 256"/>
                <a:gd name="T109" fmla="*/ 167 h 320"/>
                <a:gd name="T110" fmla="*/ 128 w 256"/>
                <a:gd name="T111" fmla="*/ 18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20">
                  <a:moveTo>
                    <a:pt x="245" y="256"/>
                  </a:moveTo>
                  <a:cubicBezTo>
                    <a:pt x="235" y="256"/>
                    <a:pt x="235" y="256"/>
                    <a:pt x="235" y="256"/>
                  </a:cubicBezTo>
                  <a:cubicBezTo>
                    <a:pt x="235" y="224"/>
                    <a:pt x="235" y="224"/>
                    <a:pt x="235" y="224"/>
                  </a:cubicBezTo>
                  <a:cubicBezTo>
                    <a:pt x="235" y="218"/>
                    <a:pt x="230" y="213"/>
                    <a:pt x="224" y="213"/>
                  </a:cubicBezTo>
                  <a:cubicBezTo>
                    <a:pt x="195" y="213"/>
                    <a:pt x="195" y="213"/>
                    <a:pt x="195" y="213"/>
                  </a:cubicBezTo>
                  <a:cubicBezTo>
                    <a:pt x="225" y="192"/>
                    <a:pt x="245" y="157"/>
                    <a:pt x="245" y="117"/>
                  </a:cubicBezTo>
                  <a:cubicBezTo>
                    <a:pt x="245" y="52"/>
                    <a:pt x="193" y="0"/>
                    <a:pt x="128" y="0"/>
                  </a:cubicBezTo>
                  <a:cubicBezTo>
                    <a:pt x="63" y="0"/>
                    <a:pt x="11" y="52"/>
                    <a:pt x="11" y="117"/>
                  </a:cubicBezTo>
                  <a:cubicBezTo>
                    <a:pt x="11" y="157"/>
                    <a:pt x="31" y="192"/>
                    <a:pt x="61" y="213"/>
                  </a:cubicBezTo>
                  <a:cubicBezTo>
                    <a:pt x="11" y="213"/>
                    <a:pt x="11" y="213"/>
                    <a:pt x="11" y="213"/>
                  </a:cubicBezTo>
                  <a:cubicBezTo>
                    <a:pt x="5" y="213"/>
                    <a:pt x="0" y="218"/>
                    <a:pt x="0" y="224"/>
                  </a:cubicBezTo>
                  <a:cubicBezTo>
                    <a:pt x="0" y="266"/>
                    <a:pt x="0" y="266"/>
                    <a:pt x="0" y="266"/>
                  </a:cubicBezTo>
                  <a:cubicBezTo>
                    <a:pt x="0" y="272"/>
                    <a:pt x="5" y="277"/>
                    <a:pt x="11" y="277"/>
                  </a:cubicBezTo>
                  <a:cubicBezTo>
                    <a:pt x="21" y="277"/>
                    <a:pt x="21" y="277"/>
                    <a:pt x="21" y="277"/>
                  </a:cubicBezTo>
                  <a:cubicBezTo>
                    <a:pt x="21" y="309"/>
                    <a:pt x="21" y="309"/>
                    <a:pt x="21" y="309"/>
                  </a:cubicBezTo>
                  <a:cubicBezTo>
                    <a:pt x="21" y="315"/>
                    <a:pt x="26" y="320"/>
                    <a:pt x="32" y="320"/>
                  </a:cubicBezTo>
                  <a:cubicBezTo>
                    <a:pt x="245" y="320"/>
                    <a:pt x="245" y="320"/>
                    <a:pt x="245" y="320"/>
                  </a:cubicBezTo>
                  <a:cubicBezTo>
                    <a:pt x="251" y="320"/>
                    <a:pt x="256" y="315"/>
                    <a:pt x="256" y="309"/>
                  </a:cubicBezTo>
                  <a:cubicBezTo>
                    <a:pt x="256" y="266"/>
                    <a:pt x="256" y="266"/>
                    <a:pt x="256" y="266"/>
                  </a:cubicBezTo>
                  <a:cubicBezTo>
                    <a:pt x="256" y="260"/>
                    <a:pt x="251" y="256"/>
                    <a:pt x="245" y="256"/>
                  </a:cubicBezTo>
                  <a:close/>
                  <a:moveTo>
                    <a:pt x="213" y="256"/>
                  </a:moveTo>
                  <a:cubicBezTo>
                    <a:pt x="192" y="256"/>
                    <a:pt x="192" y="256"/>
                    <a:pt x="192" y="256"/>
                  </a:cubicBezTo>
                  <a:cubicBezTo>
                    <a:pt x="192" y="234"/>
                    <a:pt x="192" y="234"/>
                    <a:pt x="192" y="234"/>
                  </a:cubicBezTo>
                  <a:cubicBezTo>
                    <a:pt x="213" y="234"/>
                    <a:pt x="213" y="234"/>
                    <a:pt x="213" y="234"/>
                  </a:cubicBezTo>
                  <a:lnTo>
                    <a:pt x="213" y="256"/>
                  </a:lnTo>
                  <a:close/>
                  <a:moveTo>
                    <a:pt x="64" y="256"/>
                  </a:moveTo>
                  <a:cubicBezTo>
                    <a:pt x="64" y="234"/>
                    <a:pt x="64" y="234"/>
                    <a:pt x="64" y="234"/>
                  </a:cubicBezTo>
                  <a:cubicBezTo>
                    <a:pt x="85" y="234"/>
                    <a:pt x="85" y="234"/>
                    <a:pt x="85" y="234"/>
                  </a:cubicBezTo>
                  <a:cubicBezTo>
                    <a:pt x="85" y="256"/>
                    <a:pt x="85" y="256"/>
                    <a:pt x="85" y="256"/>
                  </a:cubicBezTo>
                  <a:lnTo>
                    <a:pt x="64" y="256"/>
                  </a:lnTo>
                  <a:close/>
                  <a:moveTo>
                    <a:pt x="107" y="256"/>
                  </a:moveTo>
                  <a:cubicBezTo>
                    <a:pt x="107" y="234"/>
                    <a:pt x="107" y="234"/>
                    <a:pt x="107" y="234"/>
                  </a:cubicBezTo>
                  <a:cubicBezTo>
                    <a:pt x="128" y="234"/>
                    <a:pt x="128" y="234"/>
                    <a:pt x="128" y="234"/>
                  </a:cubicBezTo>
                  <a:cubicBezTo>
                    <a:pt x="128" y="256"/>
                    <a:pt x="128" y="256"/>
                    <a:pt x="128" y="256"/>
                  </a:cubicBezTo>
                  <a:lnTo>
                    <a:pt x="107" y="256"/>
                  </a:lnTo>
                  <a:close/>
                  <a:moveTo>
                    <a:pt x="149" y="234"/>
                  </a:moveTo>
                  <a:cubicBezTo>
                    <a:pt x="171" y="234"/>
                    <a:pt x="171" y="234"/>
                    <a:pt x="171" y="234"/>
                  </a:cubicBezTo>
                  <a:cubicBezTo>
                    <a:pt x="171" y="256"/>
                    <a:pt x="171" y="256"/>
                    <a:pt x="171" y="256"/>
                  </a:cubicBezTo>
                  <a:cubicBezTo>
                    <a:pt x="149" y="256"/>
                    <a:pt x="149" y="256"/>
                    <a:pt x="149" y="256"/>
                  </a:cubicBezTo>
                  <a:lnTo>
                    <a:pt x="149" y="234"/>
                  </a:lnTo>
                  <a:close/>
                  <a:moveTo>
                    <a:pt x="192" y="277"/>
                  </a:moveTo>
                  <a:cubicBezTo>
                    <a:pt x="192" y="298"/>
                    <a:pt x="192" y="298"/>
                    <a:pt x="192" y="298"/>
                  </a:cubicBezTo>
                  <a:cubicBezTo>
                    <a:pt x="171" y="298"/>
                    <a:pt x="171" y="298"/>
                    <a:pt x="171" y="298"/>
                  </a:cubicBezTo>
                  <a:cubicBezTo>
                    <a:pt x="171" y="277"/>
                    <a:pt x="171" y="277"/>
                    <a:pt x="171" y="277"/>
                  </a:cubicBezTo>
                  <a:lnTo>
                    <a:pt x="192" y="277"/>
                  </a:lnTo>
                  <a:close/>
                  <a:moveTo>
                    <a:pt x="32" y="117"/>
                  </a:moveTo>
                  <a:cubicBezTo>
                    <a:pt x="32" y="64"/>
                    <a:pt x="75" y="21"/>
                    <a:pt x="128" y="21"/>
                  </a:cubicBezTo>
                  <a:cubicBezTo>
                    <a:pt x="181" y="21"/>
                    <a:pt x="224" y="64"/>
                    <a:pt x="224" y="117"/>
                  </a:cubicBezTo>
                  <a:cubicBezTo>
                    <a:pt x="224" y="170"/>
                    <a:pt x="181" y="213"/>
                    <a:pt x="128" y="213"/>
                  </a:cubicBezTo>
                  <a:cubicBezTo>
                    <a:pt x="75" y="213"/>
                    <a:pt x="32" y="170"/>
                    <a:pt x="32" y="117"/>
                  </a:cubicBezTo>
                  <a:close/>
                  <a:moveTo>
                    <a:pt x="21" y="234"/>
                  </a:moveTo>
                  <a:cubicBezTo>
                    <a:pt x="43" y="234"/>
                    <a:pt x="43" y="234"/>
                    <a:pt x="43" y="234"/>
                  </a:cubicBezTo>
                  <a:cubicBezTo>
                    <a:pt x="43" y="256"/>
                    <a:pt x="43" y="256"/>
                    <a:pt x="43" y="256"/>
                  </a:cubicBezTo>
                  <a:cubicBezTo>
                    <a:pt x="32" y="256"/>
                    <a:pt x="32" y="256"/>
                    <a:pt x="32" y="256"/>
                  </a:cubicBezTo>
                  <a:cubicBezTo>
                    <a:pt x="21" y="256"/>
                    <a:pt x="21" y="256"/>
                    <a:pt x="21" y="256"/>
                  </a:cubicBezTo>
                  <a:lnTo>
                    <a:pt x="21" y="234"/>
                  </a:lnTo>
                  <a:close/>
                  <a:moveTo>
                    <a:pt x="43" y="277"/>
                  </a:moveTo>
                  <a:cubicBezTo>
                    <a:pt x="64" y="277"/>
                    <a:pt x="64" y="277"/>
                    <a:pt x="64" y="277"/>
                  </a:cubicBezTo>
                  <a:cubicBezTo>
                    <a:pt x="64" y="298"/>
                    <a:pt x="64" y="298"/>
                    <a:pt x="64" y="298"/>
                  </a:cubicBezTo>
                  <a:cubicBezTo>
                    <a:pt x="43" y="298"/>
                    <a:pt x="43" y="298"/>
                    <a:pt x="43" y="298"/>
                  </a:cubicBezTo>
                  <a:lnTo>
                    <a:pt x="43" y="277"/>
                  </a:lnTo>
                  <a:close/>
                  <a:moveTo>
                    <a:pt x="85" y="298"/>
                  </a:moveTo>
                  <a:cubicBezTo>
                    <a:pt x="85" y="277"/>
                    <a:pt x="85" y="277"/>
                    <a:pt x="85" y="277"/>
                  </a:cubicBezTo>
                  <a:cubicBezTo>
                    <a:pt x="107" y="277"/>
                    <a:pt x="107" y="277"/>
                    <a:pt x="107" y="277"/>
                  </a:cubicBezTo>
                  <a:cubicBezTo>
                    <a:pt x="107" y="298"/>
                    <a:pt x="107" y="298"/>
                    <a:pt x="107" y="298"/>
                  </a:cubicBezTo>
                  <a:lnTo>
                    <a:pt x="85" y="298"/>
                  </a:lnTo>
                  <a:close/>
                  <a:moveTo>
                    <a:pt x="128" y="277"/>
                  </a:moveTo>
                  <a:cubicBezTo>
                    <a:pt x="149" y="277"/>
                    <a:pt x="149" y="277"/>
                    <a:pt x="149" y="277"/>
                  </a:cubicBezTo>
                  <a:cubicBezTo>
                    <a:pt x="149" y="298"/>
                    <a:pt x="149" y="298"/>
                    <a:pt x="149" y="298"/>
                  </a:cubicBezTo>
                  <a:cubicBezTo>
                    <a:pt x="128" y="298"/>
                    <a:pt x="128" y="298"/>
                    <a:pt x="128" y="298"/>
                  </a:cubicBezTo>
                  <a:lnTo>
                    <a:pt x="128" y="277"/>
                  </a:lnTo>
                  <a:close/>
                  <a:moveTo>
                    <a:pt x="235" y="298"/>
                  </a:moveTo>
                  <a:cubicBezTo>
                    <a:pt x="213" y="298"/>
                    <a:pt x="213" y="298"/>
                    <a:pt x="213" y="298"/>
                  </a:cubicBezTo>
                  <a:cubicBezTo>
                    <a:pt x="213" y="277"/>
                    <a:pt x="213" y="277"/>
                    <a:pt x="213" y="277"/>
                  </a:cubicBezTo>
                  <a:cubicBezTo>
                    <a:pt x="224" y="277"/>
                    <a:pt x="224" y="277"/>
                    <a:pt x="224" y="277"/>
                  </a:cubicBezTo>
                  <a:cubicBezTo>
                    <a:pt x="235" y="277"/>
                    <a:pt x="235" y="277"/>
                    <a:pt x="235" y="277"/>
                  </a:cubicBezTo>
                  <a:lnTo>
                    <a:pt x="235" y="298"/>
                  </a:lnTo>
                  <a:close/>
                  <a:moveTo>
                    <a:pt x="128" y="168"/>
                  </a:moveTo>
                  <a:cubicBezTo>
                    <a:pt x="128" y="168"/>
                    <a:pt x="126" y="168"/>
                    <a:pt x="126" y="168"/>
                  </a:cubicBezTo>
                  <a:cubicBezTo>
                    <a:pt x="115" y="168"/>
                    <a:pt x="107" y="166"/>
                    <a:pt x="96" y="162"/>
                  </a:cubicBezTo>
                  <a:cubicBezTo>
                    <a:pt x="96" y="143"/>
                    <a:pt x="96" y="143"/>
                    <a:pt x="96" y="143"/>
                  </a:cubicBezTo>
                  <a:cubicBezTo>
                    <a:pt x="107" y="146"/>
                    <a:pt x="108" y="148"/>
                    <a:pt x="113" y="149"/>
                  </a:cubicBezTo>
                  <a:cubicBezTo>
                    <a:pt x="117" y="150"/>
                    <a:pt x="122" y="151"/>
                    <a:pt x="125" y="151"/>
                  </a:cubicBezTo>
                  <a:cubicBezTo>
                    <a:pt x="130" y="151"/>
                    <a:pt x="133" y="150"/>
                    <a:pt x="136" y="148"/>
                  </a:cubicBezTo>
                  <a:cubicBezTo>
                    <a:pt x="138" y="147"/>
                    <a:pt x="140" y="144"/>
                    <a:pt x="140" y="141"/>
                  </a:cubicBezTo>
                  <a:cubicBezTo>
                    <a:pt x="140" y="139"/>
                    <a:pt x="139" y="137"/>
                    <a:pt x="138" y="135"/>
                  </a:cubicBezTo>
                  <a:cubicBezTo>
                    <a:pt x="137" y="134"/>
                    <a:pt x="135" y="132"/>
                    <a:pt x="133" y="131"/>
                  </a:cubicBezTo>
                  <a:cubicBezTo>
                    <a:pt x="131" y="130"/>
                    <a:pt x="127" y="127"/>
                    <a:pt x="121" y="124"/>
                  </a:cubicBezTo>
                  <a:cubicBezTo>
                    <a:pt x="115" y="122"/>
                    <a:pt x="110" y="119"/>
                    <a:pt x="107" y="116"/>
                  </a:cubicBezTo>
                  <a:cubicBezTo>
                    <a:pt x="104" y="114"/>
                    <a:pt x="102" y="111"/>
                    <a:pt x="100" y="107"/>
                  </a:cubicBezTo>
                  <a:cubicBezTo>
                    <a:pt x="98" y="104"/>
                    <a:pt x="98" y="100"/>
                    <a:pt x="98" y="95"/>
                  </a:cubicBezTo>
                  <a:cubicBezTo>
                    <a:pt x="98" y="86"/>
                    <a:pt x="102" y="80"/>
                    <a:pt x="108" y="75"/>
                  </a:cubicBezTo>
                  <a:cubicBezTo>
                    <a:pt x="112" y="71"/>
                    <a:pt x="117" y="68"/>
                    <a:pt x="128" y="68"/>
                  </a:cubicBezTo>
                  <a:cubicBezTo>
                    <a:pt x="128" y="53"/>
                    <a:pt x="128" y="53"/>
                    <a:pt x="128" y="53"/>
                  </a:cubicBezTo>
                  <a:cubicBezTo>
                    <a:pt x="139" y="53"/>
                    <a:pt x="139" y="53"/>
                    <a:pt x="139" y="53"/>
                  </a:cubicBezTo>
                  <a:cubicBezTo>
                    <a:pt x="139" y="67"/>
                    <a:pt x="139" y="67"/>
                    <a:pt x="139" y="67"/>
                  </a:cubicBezTo>
                  <a:cubicBezTo>
                    <a:pt x="139" y="68"/>
                    <a:pt x="144" y="68"/>
                    <a:pt x="147" y="69"/>
                  </a:cubicBezTo>
                  <a:cubicBezTo>
                    <a:pt x="152" y="70"/>
                    <a:pt x="154" y="72"/>
                    <a:pt x="160" y="74"/>
                  </a:cubicBezTo>
                  <a:cubicBezTo>
                    <a:pt x="153" y="90"/>
                    <a:pt x="153" y="90"/>
                    <a:pt x="153" y="90"/>
                  </a:cubicBezTo>
                  <a:cubicBezTo>
                    <a:pt x="148" y="88"/>
                    <a:pt x="143" y="87"/>
                    <a:pt x="140" y="86"/>
                  </a:cubicBezTo>
                  <a:cubicBezTo>
                    <a:pt x="136" y="85"/>
                    <a:pt x="133" y="85"/>
                    <a:pt x="130" y="85"/>
                  </a:cubicBezTo>
                  <a:cubicBezTo>
                    <a:pt x="126" y="85"/>
                    <a:pt x="123" y="85"/>
                    <a:pt x="121" y="87"/>
                  </a:cubicBezTo>
                  <a:cubicBezTo>
                    <a:pt x="119" y="89"/>
                    <a:pt x="117" y="91"/>
                    <a:pt x="117" y="94"/>
                  </a:cubicBezTo>
                  <a:cubicBezTo>
                    <a:pt x="117" y="96"/>
                    <a:pt x="118" y="98"/>
                    <a:pt x="119" y="99"/>
                  </a:cubicBezTo>
                  <a:cubicBezTo>
                    <a:pt x="120" y="101"/>
                    <a:pt x="121" y="102"/>
                    <a:pt x="123" y="103"/>
                  </a:cubicBezTo>
                  <a:cubicBezTo>
                    <a:pt x="125" y="104"/>
                    <a:pt x="129" y="107"/>
                    <a:pt x="136" y="110"/>
                  </a:cubicBezTo>
                  <a:cubicBezTo>
                    <a:pt x="145" y="114"/>
                    <a:pt x="151" y="119"/>
                    <a:pt x="155" y="123"/>
                  </a:cubicBezTo>
                  <a:cubicBezTo>
                    <a:pt x="158" y="128"/>
                    <a:pt x="161" y="133"/>
                    <a:pt x="161" y="140"/>
                  </a:cubicBezTo>
                  <a:cubicBezTo>
                    <a:pt x="161" y="148"/>
                    <a:pt x="159" y="155"/>
                    <a:pt x="153" y="160"/>
                  </a:cubicBezTo>
                  <a:cubicBezTo>
                    <a:pt x="148" y="164"/>
                    <a:pt x="139" y="166"/>
                    <a:pt x="139" y="167"/>
                  </a:cubicBezTo>
                  <a:cubicBezTo>
                    <a:pt x="139" y="181"/>
                    <a:pt x="139" y="181"/>
                    <a:pt x="139" y="181"/>
                  </a:cubicBezTo>
                  <a:cubicBezTo>
                    <a:pt x="128" y="181"/>
                    <a:pt x="128" y="181"/>
                    <a:pt x="128" y="181"/>
                  </a:cubicBezTo>
                  <a:lnTo>
                    <a:pt x="128"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5" name="Group 345"/>
          <p:cNvGrpSpPr>
            <a:grpSpLocks noChangeAspect="1"/>
          </p:cNvGrpSpPr>
          <p:nvPr/>
        </p:nvGrpSpPr>
        <p:grpSpPr bwMode="gray">
          <a:xfrm>
            <a:off x="4282963" y="2427586"/>
            <a:ext cx="638943" cy="638943"/>
            <a:chOff x="3451" y="1171"/>
            <a:chExt cx="340" cy="340"/>
          </a:xfrm>
          <a:solidFill>
            <a:schemeClr val="accent3"/>
          </a:solidFill>
        </p:grpSpPr>
        <p:sp>
          <p:nvSpPr>
            <p:cNvPr id="66" name="Freeform 346"/>
            <p:cNvSpPr>
              <a:spLocks noEditPoints="1"/>
            </p:cNvSpPr>
            <p:nvPr/>
          </p:nvSpPr>
          <p:spPr bwMode="gray">
            <a:xfrm>
              <a:off x="3515" y="1241"/>
              <a:ext cx="212" cy="192"/>
            </a:xfrm>
            <a:custGeom>
              <a:avLst/>
              <a:gdLst>
                <a:gd name="T0" fmla="*/ 224 w 320"/>
                <a:gd name="T1" fmla="*/ 288 h 288"/>
                <a:gd name="T2" fmla="*/ 170 w 320"/>
                <a:gd name="T3" fmla="*/ 288 h 288"/>
                <a:gd name="T4" fmla="*/ 160 w 320"/>
                <a:gd name="T5" fmla="*/ 278 h 288"/>
                <a:gd name="T6" fmla="*/ 160 w 320"/>
                <a:gd name="T7" fmla="*/ 267 h 288"/>
                <a:gd name="T8" fmla="*/ 138 w 320"/>
                <a:gd name="T9" fmla="*/ 267 h 288"/>
                <a:gd name="T10" fmla="*/ 138 w 320"/>
                <a:gd name="T11" fmla="*/ 278 h 288"/>
                <a:gd name="T12" fmla="*/ 128 w 320"/>
                <a:gd name="T13" fmla="*/ 288 h 288"/>
                <a:gd name="T14" fmla="*/ 74 w 320"/>
                <a:gd name="T15" fmla="*/ 288 h 288"/>
                <a:gd name="T16" fmla="*/ 64 w 320"/>
                <a:gd name="T17" fmla="*/ 278 h 288"/>
                <a:gd name="T18" fmla="*/ 27 w 320"/>
                <a:gd name="T19" fmla="*/ 235 h 288"/>
                <a:gd name="T20" fmla="*/ 18 w 320"/>
                <a:gd name="T21" fmla="*/ 230 h 288"/>
                <a:gd name="T22" fmla="*/ 0 w 320"/>
                <a:gd name="T23" fmla="*/ 160 h 288"/>
                <a:gd name="T24" fmla="*/ 138 w 320"/>
                <a:gd name="T25" fmla="*/ 22 h 288"/>
                <a:gd name="T26" fmla="*/ 198 w 320"/>
                <a:gd name="T27" fmla="*/ 30 h 288"/>
                <a:gd name="T28" fmla="*/ 255 w 320"/>
                <a:gd name="T29" fmla="*/ 0 h 288"/>
                <a:gd name="T30" fmla="*/ 264 w 320"/>
                <a:gd name="T31" fmla="*/ 4 h 288"/>
                <a:gd name="T32" fmla="*/ 266 w 320"/>
                <a:gd name="T33" fmla="*/ 14 h 288"/>
                <a:gd name="T34" fmla="*/ 257 w 320"/>
                <a:gd name="T35" fmla="*/ 49 h 288"/>
                <a:gd name="T36" fmla="*/ 294 w 320"/>
                <a:gd name="T37" fmla="*/ 96 h 288"/>
                <a:gd name="T38" fmla="*/ 309 w 320"/>
                <a:gd name="T39" fmla="*/ 96 h 288"/>
                <a:gd name="T40" fmla="*/ 320 w 320"/>
                <a:gd name="T41" fmla="*/ 107 h 288"/>
                <a:gd name="T42" fmla="*/ 320 w 320"/>
                <a:gd name="T43" fmla="*/ 171 h 288"/>
                <a:gd name="T44" fmla="*/ 309 w 320"/>
                <a:gd name="T45" fmla="*/ 182 h 288"/>
                <a:gd name="T46" fmla="*/ 275 w 320"/>
                <a:gd name="T47" fmla="*/ 182 h 288"/>
                <a:gd name="T48" fmla="*/ 234 w 320"/>
                <a:gd name="T49" fmla="*/ 259 h 288"/>
                <a:gd name="T50" fmla="*/ 234 w 320"/>
                <a:gd name="T51" fmla="*/ 278 h 288"/>
                <a:gd name="T52" fmla="*/ 224 w 320"/>
                <a:gd name="T53" fmla="*/ 288 h 288"/>
                <a:gd name="T54" fmla="*/ 181 w 320"/>
                <a:gd name="T55" fmla="*/ 267 h 288"/>
                <a:gd name="T56" fmla="*/ 213 w 320"/>
                <a:gd name="T57" fmla="*/ 267 h 288"/>
                <a:gd name="T58" fmla="*/ 213 w 320"/>
                <a:gd name="T59" fmla="*/ 255 h 288"/>
                <a:gd name="T60" fmla="*/ 216 w 320"/>
                <a:gd name="T61" fmla="*/ 248 h 288"/>
                <a:gd name="T62" fmla="*/ 255 w 320"/>
                <a:gd name="T63" fmla="*/ 170 h 288"/>
                <a:gd name="T64" fmla="*/ 266 w 320"/>
                <a:gd name="T65" fmla="*/ 160 h 288"/>
                <a:gd name="T66" fmla="*/ 298 w 320"/>
                <a:gd name="T67" fmla="*/ 160 h 288"/>
                <a:gd name="T68" fmla="*/ 298 w 320"/>
                <a:gd name="T69" fmla="*/ 118 h 288"/>
                <a:gd name="T70" fmla="*/ 288 w 320"/>
                <a:gd name="T71" fmla="*/ 118 h 288"/>
                <a:gd name="T72" fmla="*/ 278 w 320"/>
                <a:gd name="T73" fmla="*/ 112 h 288"/>
                <a:gd name="T74" fmla="*/ 240 w 320"/>
                <a:gd name="T75" fmla="*/ 63 h 288"/>
                <a:gd name="T76" fmla="*/ 235 w 320"/>
                <a:gd name="T77" fmla="*/ 51 h 288"/>
                <a:gd name="T78" fmla="*/ 241 w 320"/>
                <a:gd name="T79" fmla="*/ 25 h 288"/>
                <a:gd name="T80" fmla="*/ 212 w 320"/>
                <a:gd name="T81" fmla="*/ 48 h 288"/>
                <a:gd name="T82" fmla="*/ 199 w 320"/>
                <a:gd name="T83" fmla="*/ 53 h 288"/>
                <a:gd name="T84" fmla="*/ 138 w 320"/>
                <a:gd name="T85" fmla="*/ 43 h 288"/>
                <a:gd name="T86" fmla="*/ 21 w 320"/>
                <a:gd name="T87" fmla="*/ 160 h 288"/>
                <a:gd name="T88" fmla="*/ 34 w 320"/>
                <a:gd name="T89" fmla="*/ 214 h 288"/>
                <a:gd name="T90" fmla="*/ 84 w 320"/>
                <a:gd name="T91" fmla="*/ 267 h 288"/>
                <a:gd name="T92" fmla="*/ 117 w 320"/>
                <a:gd name="T93" fmla="*/ 267 h 288"/>
                <a:gd name="T94" fmla="*/ 117 w 320"/>
                <a:gd name="T95" fmla="*/ 256 h 288"/>
                <a:gd name="T96" fmla="*/ 128 w 320"/>
                <a:gd name="T97" fmla="*/ 246 h 288"/>
                <a:gd name="T98" fmla="*/ 170 w 320"/>
                <a:gd name="T99" fmla="*/ 246 h 288"/>
                <a:gd name="T100" fmla="*/ 181 w 320"/>
                <a:gd name="T101" fmla="*/ 256 h 288"/>
                <a:gd name="T102" fmla="*/ 181 w 320"/>
                <a:gd name="T103" fmla="*/ 267 h 288"/>
                <a:gd name="T104" fmla="*/ 82 w 320"/>
                <a:gd name="T105" fmla="*/ 104 h 288"/>
                <a:gd name="T106" fmla="*/ 130 w 320"/>
                <a:gd name="T107" fmla="*/ 79 h 288"/>
                <a:gd name="T108" fmla="*/ 138 w 320"/>
                <a:gd name="T109" fmla="*/ 66 h 288"/>
                <a:gd name="T110" fmla="*/ 125 w 320"/>
                <a:gd name="T111" fmla="*/ 58 h 288"/>
                <a:gd name="T112" fmla="*/ 68 w 320"/>
                <a:gd name="T113" fmla="*/ 88 h 288"/>
                <a:gd name="T114" fmla="*/ 67 w 320"/>
                <a:gd name="T115" fmla="*/ 103 h 288"/>
                <a:gd name="T116" fmla="*/ 75 w 320"/>
                <a:gd name="T117" fmla="*/ 107 h 288"/>
                <a:gd name="T118" fmla="*/ 82 w 320"/>
                <a:gd name="T119" fmla="*/ 10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88">
                  <a:moveTo>
                    <a:pt x="224" y="288"/>
                  </a:moveTo>
                  <a:cubicBezTo>
                    <a:pt x="170" y="288"/>
                    <a:pt x="170" y="288"/>
                    <a:pt x="170" y="288"/>
                  </a:cubicBezTo>
                  <a:cubicBezTo>
                    <a:pt x="164" y="288"/>
                    <a:pt x="160" y="284"/>
                    <a:pt x="160" y="278"/>
                  </a:cubicBezTo>
                  <a:cubicBezTo>
                    <a:pt x="160" y="267"/>
                    <a:pt x="160" y="267"/>
                    <a:pt x="160" y="267"/>
                  </a:cubicBezTo>
                  <a:cubicBezTo>
                    <a:pt x="138" y="267"/>
                    <a:pt x="138" y="267"/>
                    <a:pt x="138" y="267"/>
                  </a:cubicBezTo>
                  <a:cubicBezTo>
                    <a:pt x="138" y="278"/>
                    <a:pt x="138" y="278"/>
                    <a:pt x="138" y="278"/>
                  </a:cubicBezTo>
                  <a:cubicBezTo>
                    <a:pt x="138" y="284"/>
                    <a:pt x="134" y="288"/>
                    <a:pt x="128" y="288"/>
                  </a:cubicBezTo>
                  <a:cubicBezTo>
                    <a:pt x="74" y="288"/>
                    <a:pt x="74" y="288"/>
                    <a:pt x="74" y="288"/>
                  </a:cubicBezTo>
                  <a:cubicBezTo>
                    <a:pt x="68" y="288"/>
                    <a:pt x="64" y="284"/>
                    <a:pt x="64" y="278"/>
                  </a:cubicBezTo>
                  <a:cubicBezTo>
                    <a:pt x="64" y="237"/>
                    <a:pt x="29" y="235"/>
                    <a:pt x="27" y="235"/>
                  </a:cubicBezTo>
                  <a:cubicBezTo>
                    <a:pt x="23" y="235"/>
                    <a:pt x="20" y="233"/>
                    <a:pt x="18" y="230"/>
                  </a:cubicBezTo>
                  <a:cubicBezTo>
                    <a:pt x="6" y="209"/>
                    <a:pt x="0" y="185"/>
                    <a:pt x="0" y="160"/>
                  </a:cubicBezTo>
                  <a:cubicBezTo>
                    <a:pt x="0" y="84"/>
                    <a:pt x="62" y="22"/>
                    <a:pt x="138" y="22"/>
                  </a:cubicBezTo>
                  <a:cubicBezTo>
                    <a:pt x="160" y="22"/>
                    <a:pt x="179" y="24"/>
                    <a:pt x="198" y="30"/>
                  </a:cubicBezTo>
                  <a:cubicBezTo>
                    <a:pt x="217" y="3"/>
                    <a:pt x="253" y="0"/>
                    <a:pt x="255" y="0"/>
                  </a:cubicBezTo>
                  <a:cubicBezTo>
                    <a:pt x="259" y="0"/>
                    <a:pt x="262" y="2"/>
                    <a:pt x="264" y="4"/>
                  </a:cubicBezTo>
                  <a:cubicBezTo>
                    <a:pt x="266" y="7"/>
                    <a:pt x="267" y="10"/>
                    <a:pt x="266" y="14"/>
                  </a:cubicBezTo>
                  <a:cubicBezTo>
                    <a:pt x="257" y="49"/>
                    <a:pt x="257" y="49"/>
                    <a:pt x="257" y="49"/>
                  </a:cubicBezTo>
                  <a:cubicBezTo>
                    <a:pt x="275" y="63"/>
                    <a:pt x="288" y="85"/>
                    <a:pt x="294" y="96"/>
                  </a:cubicBezTo>
                  <a:cubicBezTo>
                    <a:pt x="309" y="96"/>
                    <a:pt x="309" y="96"/>
                    <a:pt x="309" y="96"/>
                  </a:cubicBezTo>
                  <a:cubicBezTo>
                    <a:pt x="315" y="96"/>
                    <a:pt x="320" y="101"/>
                    <a:pt x="320" y="107"/>
                  </a:cubicBezTo>
                  <a:cubicBezTo>
                    <a:pt x="320" y="171"/>
                    <a:pt x="320" y="171"/>
                    <a:pt x="320" y="171"/>
                  </a:cubicBezTo>
                  <a:cubicBezTo>
                    <a:pt x="320" y="177"/>
                    <a:pt x="315" y="182"/>
                    <a:pt x="309" y="182"/>
                  </a:cubicBezTo>
                  <a:cubicBezTo>
                    <a:pt x="275" y="182"/>
                    <a:pt x="275" y="182"/>
                    <a:pt x="275" y="182"/>
                  </a:cubicBezTo>
                  <a:cubicBezTo>
                    <a:pt x="269" y="217"/>
                    <a:pt x="249" y="244"/>
                    <a:pt x="234" y="259"/>
                  </a:cubicBezTo>
                  <a:cubicBezTo>
                    <a:pt x="234" y="278"/>
                    <a:pt x="234" y="278"/>
                    <a:pt x="234" y="278"/>
                  </a:cubicBezTo>
                  <a:cubicBezTo>
                    <a:pt x="234" y="284"/>
                    <a:pt x="230" y="288"/>
                    <a:pt x="224" y="288"/>
                  </a:cubicBezTo>
                  <a:close/>
                  <a:moveTo>
                    <a:pt x="181" y="267"/>
                  </a:moveTo>
                  <a:cubicBezTo>
                    <a:pt x="213" y="267"/>
                    <a:pt x="213" y="267"/>
                    <a:pt x="213" y="267"/>
                  </a:cubicBezTo>
                  <a:cubicBezTo>
                    <a:pt x="213" y="255"/>
                    <a:pt x="213" y="255"/>
                    <a:pt x="213" y="255"/>
                  </a:cubicBezTo>
                  <a:cubicBezTo>
                    <a:pt x="213" y="252"/>
                    <a:pt x="214" y="250"/>
                    <a:pt x="216" y="248"/>
                  </a:cubicBezTo>
                  <a:cubicBezTo>
                    <a:pt x="239" y="225"/>
                    <a:pt x="253" y="197"/>
                    <a:pt x="255" y="170"/>
                  </a:cubicBezTo>
                  <a:cubicBezTo>
                    <a:pt x="256" y="165"/>
                    <a:pt x="260" y="160"/>
                    <a:pt x="266" y="160"/>
                  </a:cubicBezTo>
                  <a:cubicBezTo>
                    <a:pt x="298" y="160"/>
                    <a:pt x="298" y="160"/>
                    <a:pt x="298" y="160"/>
                  </a:cubicBezTo>
                  <a:cubicBezTo>
                    <a:pt x="298" y="118"/>
                    <a:pt x="298" y="118"/>
                    <a:pt x="298" y="118"/>
                  </a:cubicBezTo>
                  <a:cubicBezTo>
                    <a:pt x="288" y="118"/>
                    <a:pt x="288" y="118"/>
                    <a:pt x="288" y="118"/>
                  </a:cubicBezTo>
                  <a:cubicBezTo>
                    <a:pt x="284" y="118"/>
                    <a:pt x="280" y="115"/>
                    <a:pt x="278" y="112"/>
                  </a:cubicBezTo>
                  <a:cubicBezTo>
                    <a:pt x="278" y="111"/>
                    <a:pt x="261" y="76"/>
                    <a:pt x="240" y="63"/>
                  </a:cubicBezTo>
                  <a:cubicBezTo>
                    <a:pt x="236" y="60"/>
                    <a:pt x="234" y="56"/>
                    <a:pt x="235" y="51"/>
                  </a:cubicBezTo>
                  <a:cubicBezTo>
                    <a:pt x="241" y="25"/>
                    <a:pt x="241" y="25"/>
                    <a:pt x="241" y="25"/>
                  </a:cubicBezTo>
                  <a:cubicBezTo>
                    <a:pt x="231" y="28"/>
                    <a:pt x="218" y="35"/>
                    <a:pt x="212" y="48"/>
                  </a:cubicBezTo>
                  <a:cubicBezTo>
                    <a:pt x="210" y="53"/>
                    <a:pt x="204" y="55"/>
                    <a:pt x="199" y="53"/>
                  </a:cubicBezTo>
                  <a:cubicBezTo>
                    <a:pt x="180" y="46"/>
                    <a:pt x="161" y="43"/>
                    <a:pt x="138" y="43"/>
                  </a:cubicBezTo>
                  <a:cubicBezTo>
                    <a:pt x="74" y="43"/>
                    <a:pt x="21" y="96"/>
                    <a:pt x="21" y="160"/>
                  </a:cubicBezTo>
                  <a:cubicBezTo>
                    <a:pt x="21" y="179"/>
                    <a:pt x="26" y="198"/>
                    <a:pt x="34" y="214"/>
                  </a:cubicBezTo>
                  <a:cubicBezTo>
                    <a:pt x="53" y="217"/>
                    <a:pt x="80" y="231"/>
                    <a:pt x="84" y="267"/>
                  </a:cubicBezTo>
                  <a:cubicBezTo>
                    <a:pt x="117" y="267"/>
                    <a:pt x="117" y="267"/>
                    <a:pt x="117" y="267"/>
                  </a:cubicBezTo>
                  <a:cubicBezTo>
                    <a:pt x="117" y="256"/>
                    <a:pt x="117" y="256"/>
                    <a:pt x="117" y="256"/>
                  </a:cubicBezTo>
                  <a:cubicBezTo>
                    <a:pt x="117" y="250"/>
                    <a:pt x="122" y="246"/>
                    <a:pt x="128" y="246"/>
                  </a:cubicBezTo>
                  <a:cubicBezTo>
                    <a:pt x="170" y="246"/>
                    <a:pt x="170" y="246"/>
                    <a:pt x="170" y="246"/>
                  </a:cubicBezTo>
                  <a:cubicBezTo>
                    <a:pt x="176" y="246"/>
                    <a:pt x="181" y="250"/>
                    <a:pt x="181" y="256"/>
                  </a:cubicBezTo>
                  <a:lnTo>
                    <a:pt x="181" y="267"/>
                  </a:lnTo>
                  <a:close/>
                  <a:moveTo>
                    <a:pt x="82" y="104"/>
                  </a:moveTo>
                  <a:cubicBezTo>
                    <a:pt x="96" y="92"/>
                    <a:pt x="113" y="83"/>
                    <a:pt x="130" y="79"/>
                  </a:cubicBezTo>
                  <a:cubicBezTo>
                    <a:pt x="136" y="77"/>
                    <a:pt x="139" y="71"/>
                    <a:pt x="138" y="66"/>
                  </a:cubicBezTo>
                  <a:cubicBezTo>
                    <a:pt x="137" y="60"/>
                    <a:pt x="131" y="57"/>
                    <a:pt x="125" y="58"/>
                  </a:cubicBezTo>
                  <a:cubicBezTo>
                    <a:pt x="104" y="63"/>
                    <a:pt x="84" y="74"/>
                    <a:pt x="68" y="88"/>
                  </a:cubicBezTo>
                  <a:cubicBezTo>
                    <a:pt x="64" y="92"/>
                    <a:pt x="63" y="99"/>
                    <a:pt x="67" y="103"/>
                  </a:cubicBezTo>
                  <a:cubicBezTo>
                    <a:pt x="69" y="106"/>
                    <a:pt x="72" y="107"/>
                    <a:pt x="75" y="107"/>
                  </a:cubicBezTo>
                  <a:cubicBezTo>
                    <a:pt x="78" y="107"/>
                    <a:pt x="80" y="106"/>
                    <a:pt x="82"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347"/>
            <p:cNvSpPr>
              <a:spLocks noEditPoints="1"/>
            </p:cNvSpPr>
            <p:nvPr/>
          </p:nvSpPr>
          <p:spPr bwMode="gray">
            <a:xfrm>
              <a:off x="3451" y="11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41399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rot="5400000">
            <a:off x="4766906" y="-601306"/>
            <a:ext cx="3456241" cy="10089836"/>
          </a:xfrm>
          <a:prstGeom prst="homePlate">
            <a:avLst>
              <a:gd name="adj" fmla="val 28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Rectangle 25"/>
          <p:cNvSpPr/>
          <p:nvPr/>
        </p:nvSpPr>
        <p:spPr>
          <a:xfrm>
            <a:off x="-11549" y="219554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El sistema SCV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 cuenta con módulos de importación. Este modulo permite la carga masiva de información de la organización hacia el sistema mediante plantillas de Excel, facilitando el proceso de migración del software existente al sistema SCV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System</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50519"/>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Importación</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19</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3" name="Group 2"/>
          <p:cNvGrpSpPr/>
          <p:nvPr/>
        </p:nvGrpSpPr>
        <p:grpSpPr>
          <a:xfrm>
            <a:off x="1649842" y="2872230"/>
            <a:ext cx="9505144" cy="1938960"/>
            <a:chOff x="1040242" y="3518776"/>
            <a:chExt cx="9505144" cy="1938960"/>
          </a:xfrm>
        </p:grpSpPr>
        <p:sp>
          <p:nvSpPr>
            <p:cNvPr id="40" name="Rectangle 39">
              <a:extLst>
                <a:ext uri="{FF2B5EF4-FFF2-40B4-BE49-F238E27FC236}">
                  <a16:creationId xmlns:a16="http://schemas.microsoft.com/office/drawing/2014/main" id="{18505A1F-20ED-4B1C-B58C-C464FE0E1DC8}"/>
                </a:ext>
              </a:extLst>
            </p:cNvPr>
            <p:cNvSpPr/>
            <p:nvPr/>
          </p:nvSpPr>
          <p:spPr bwMode="gray">
            <a:xfrm>
              <a:off x="1103059" y="4029425"/>
              <a:ext cx="836800"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42" name="Rectangle 41">
              <a:extLst>
                <a:ext uri="{FF2B5EF4-FFF2-40B4-BE49-F238E27FC236}">
                  <a16:creationId xmlns:a16="http://schemas.microsoft.com/office/drawing/2014/main" id="{BF82051D-8009-45E8-8F0F-036D1679038F}"/>
                </a:ext>
              </a:extLst>
            </p:cNvPr>
            <p:cNvSpPr/>
            <p:nvPr/>
          </p:nvSpPr>
          <p:spPr>
            <a:xfrm>
              <a:off x="1100328" y="4563218"/>
              <a:ext cx="694421"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Plan de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cuentas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43" name="Oval 42">
              <a:extLst>
                <a:ext uri="{FF2B5EF4-FFF2-40B4-BE49-F238E27FC236}">
                  <a16:creationId xmlns:a16="http://schemas.microsoft.com/office/drawing/2014/main" id="{0D9BF483-51FB-429E-B933-2F711A8FED96}"/>
                </a:ext>
              </a:extLst>
            </p:cNvPr>
            <p:cNvSpPr/>
            <p:nvPr/>
          </p:nvSpPr>
          <p:spPr bwMode="gray">
            <a:xfrm>
              <a:off x="1040242" y="3518776"/>
              <a:ext cx="962434" cy="960445"/>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44" name="Oval 43">
              <a:extLst>
                <a:ext uri="{FF2B5EF4-FFF2-40B4-BE49-F238E27FC236}">
                  <a16:creationId xmlns:a16="http://schemas.microsoft.com/office/drawing/2014/main" id="{637C32F3-7C3A-4EB7-B5F9-7A88F5CBC96B}"/>
                </a:ext>
              </a:extLst>
            </p:cNvPr>
            <p:cNvSpPr/>
            <p:nvPr/>
          </p:nvSpPr>
          <p:spPr bwMode="gray">
            <a:xfrm>
              <a:off x="1149652" y="3627960"/>
              <a:ext cx="743614"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45" name="Freeform 542">
              <a:extLst>
                <a:ext uri="{FF2B5EF4-FFF2-40B4-BE49-F238E27FC236}">
                  <a16:creationId xmlns:a16="http://schemas.microsoft.com/office/drawing/2014/main" id="{1F6218EF-ED41-4675-80A8-2C58357BE7A5}"/>
                </a:ext>
              </a:extLst>
            </p:cNvPr>
            <p:cNvSpPr>
              <a:spLocks noEditPoints="1"/>
            </p:cNvSpPr>
            <p:nvPr/>
          </p:nvSpPr>
          <p:spPr bwMode="auto">
            <a:xfrm>
              <a:off x="1385246" y="3780683"/>
              <a:ext cx="272427" cy="436630"/>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solidFill>
              <a:srgbClr val="007C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47" name="Rectangle 46">
              <a:extLst>
                <a:ext uri="{FF2B5EF4-FFF2-40B4-BE49-F238E27FC236}">
                  <a16:creationId xmlns:a16="http://schemas.microsoft.com/office/drawing/2014/main" id="{C8F23EE7-AB28-40EE-978D-9C5F66A46356}"/>
                </a:ext>
              </a:extLst>
            </p:cNvPr>
            <p:cNvSpPr/>
            <p:nvPr/>
          </p:nvSpPr>
          <p:spPr>
            <a:xfrm>
              <a:off x="1112320" y="4754145"/>
              <a:ext cx="836801"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sp>
          <p:nvSpPr>
            <p:cNvPr id="153" name="Oval 152">
              <a:extLst>
                <a:ext uri="{FF2B5EF4-FFF2-40B4-BE49-F238E27FC236}">
                  <a16:creationId xmlns:a16="http://schemas.microsoft.com/office/drawing/2014/main" id="{637C32F3-7C3A-4EB7-B5F9-7A88F5CBC96B}"/>
                </a:ext>
              </a:extLst>
            </p:cNvPr>
            <p:cNvSpPr/>
            <p:nvPr/>
          </p:nvSpPr>
          <p:spPr bwMode="gray">
            <a:xfrm>
              <a:off x="1149065"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3200" b="1" i="0" u="none" strike="noStrike" kern="0" cap="none" spc="0" normalizeH="0" baseline="0" noProof="0" dirty="0" smtClean="0">
                  <a:ln>
                    <a:noFill/>
                  </a:ln>
                  <a:solidFill>
                    <a:srgbClr val="00A3E0"/>
                  </a:solidFill>
                  <a:effectLst/>
                  <a:uLnTx/>
                  <a:uFillTx/>
                  <a:latin typeface="Calibri"/>
                </a:rPr>
                <a:t>1</a:t>
              </a:r>
              <a:endParaRPr kumimoji="0" lang="en-US" sz="3200" b="1" i="0" u="none" strike="noStrike" kern="0" cap="none" spc="0" normalizeH="0" baseline="0" noProof="0" dirty="0">
                <a:ln>
                  <a:noFill/>
                </a:ln>
                <a:solidFill>
                  <a:srgbClr val="00A3E0"/>
                </a:solidFill>
                <a:effectLst/>
                <a:uLnTx/>
                <a:uFillTx/>
                <a:latin typeface="Calibri"/>
              </a:endParaRPr>
            </a:p>
          </p:txBody>
        </p:sp>
        <p:sp>
          <p:nvSpPr>
            <p:cNvPr id="48" name="Rectangle 47">
              <a:extLst>
                <a:ext uri="{FF2B5EF4-FFF2-40B4-BE49-F238E27FC236}">
                  <a16:creationId xmlns:a16="http://schemas.microsoft.com/office/drawing/2014/main" id="{3B296F4F-B695-40A5-A8AB-22654B46C836}"/>
                </a:ext>
              </a:extLst>
            </p:cNvPr>
            <p:cNvSpPr/>
            <p:nvPr/>
          </p:nvSpPr>
          <p:spPr bwMode="gray">
            <a:xfrm>
              <a:off x="2152887" y="4029425"/>
              <a:ext cx="836800"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50" name="Rectangle 49">
              <a:extLst>
                <a:ext uri="{FF2B5EF4-FFF2-40B4-BE49-F238E27FC236}">
                  <a16:creationId xmlns:a16="http://schemas.microsoft.com/office/drawing/2014/main" id="{62436E40-252D-420F-813F-692EBA39EC3B}"/>
                </a:ext>
              </a:extLst>
            </p:cNvPr>
            <p:cNvSpPr/>
            <p:nvPr/>
          </p:nvSpPr>
          <p:spPr>
            <a:xfrm>
              <a:off x="2150156" y="4563219"/>
              <a:ext cx="734497"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Asientos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51" name="Oval 50">
              <a:extLst>
                <a:ext uri="{FF2B5EF4-FFF2-40B4-BE49-F238E27FC236}">
                  <a16:creationId xmlns:a16="http://schemas.microsoft.com/office/drawing/2014/main" id="{B6192984-B33C-4680-80DD-0B04E833DF41}"/>
                </a:ext>
              </a:extLst>
            </p:cNvPr>
            <p:cNvSpPr/>
            <p:nvPr/>
          </p:nvSpPr>
          <p:spPr bwMode="gray">
            <a:xfrm>
              <a:off x="2090070" y="3518776"/>
              <a:ext cx="962435" cy="960445"/>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53" name="Oval 52">
              <a:extLst>
                <a:ext uri="{FF2B5EF4-FFF2-40B4-BE49-F238E27FC236}">
                  <a16:creationId xmlns:a16="http://schemas.microsoft.com/office/drawing/2014/main" id="{85CE778F-E418-409A-9EE8-E60A4E493C1E}"/>
                </a:ext>
              </a:extLst>
            </p:cNvPr>
            <p:cNvSpPr/>
            <p:nvPr/>
          </p:nvSpPr>
          <p:spPr bwMode="gray">
            <a:xfrm>
              <a:off x="2199480" y="3627960"/>
              <a:ext cx="743614" cy="742077"/>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54" name="Rectangle 53">
              <a:extLst>
                <a:ext uri="{FF2B5EF4-FFF2-40B4-BE49-F238E27FC236}">
                  <a16:creationId xmlns:a16="http://schemas.microsoft.com/office/drawing/2014/main" id="{13B65EFE-B5CA-4188-859A-A0324D09EC6F}"/>
                </a:ext>
              </a:extLst>
            </p:cNvPr>
            <p:cNvSpPr/>
            <p:nvPr/>
          </p:nvSpPr>
          <p:spPr>
            <a:xfrm>
              <a:off x="2162148" y="4754146"/>
              <a:ext cx="836801" cy="22163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sp>
          <p:nvSpPr>
            <p:cNvPr id="55" name="Freeform 64">
              <a:extLst>
                <a:ext uri="{FF2B5EF4-FFF2-40B4-BE49-F238E27FC236}">
                  <a16:creationId xmlns:a16="http://schemas.microsoft.com/office/drawing/2014/main" id="{EE4CCC41-2D7A-4E7C-90ED-3B56625E296B}"/>
                </a:ext>
              </a:extLst>
            </p:cNvPr>
            <p:cNvSpPr>
              <a:spLocks noEditPoints="1"/>
            </p:cNvSpPr>
            <p:nvPr/>
          </p:nvSpPr>
          <p:spPr bwMode="auto">
            <a:xfrm>
              <a:off x="2308184" y="3894773"/>
              <a:ext cx="522348" cy="208448"/>
            </a:xfrm>
            <a:custGeom>
              <a:avLst/>
              <a:gdLst>
                <a:gd name="T0" fmla="*/ 309 w 320"/>
                <a:gd name="T1" fmla="*/ 53 h 128"/>
                <a:gd name="T2" fmla="*/ 308 w 320"/>
                <a:gd name="T3" fmla="*/ 53 h 128"/>
                <a:gd name="T4" fmla="*/ 245 w 320"/>
                <a:gd name="T5" fmla="*/ 0 h 128"/>
                <a:gd name="T6" fmla="*/ 183 w 320"/>
                <a:gd name="T7" fmla="*/ 48 h 128"/>
                <a:gd name="T8" fmla="*/ 160 w 320"/>
                <a:gd name="T9" fmla="*/ 42 h 128"/>
                <a:gd name="T10" fmla="*/ 136 w 320"/>
                <a:gd name="T11" fmla="*/ 48 h 128"/>
                <a:gd name="T12" fmla="*/ 74 w 320"/>
                <a:gd name="T13" fmla="*/ 0 h 128"/>
                <a:gd name="T14" fmla="*/ 11 w 320"/>
                <a:gd name="T15" fmla="*/ 53 h 128"/>
                <a:gd name="T16" fmla="*/ 10 w 320"/>
                <a:gd name="T17" fmla="*/ 53 h 128"/>
                <a:gd name="T18" fmla="*/ 0 w 320"/>
                <a:gd name="T19" fmla="*/ 64 h 128"/>
                <a:gd name="T20" fmla="*/ 10 w 320"/>
                <a:gd name="T21" fmla="*/ 74 h 128"/>
                <a:gd name="T22" fmla="*/ 11 w 320"/>
                <a:gd name="T23" fmla="*/ 74 h 128"/>
                <a:gd name="T24" fmla="*/ 74 w 320"/>
                <a:gd name="T25" fmla="*/ 128 h 128"/>
                <a:gd name="T26" fmla="*/ 138 w 320"/>
                <a:gd name="T27" fmla="*/ 73 h 128"/>
                <a:gd name="T28" fmla="*/ 160 w 320"/>
                <a:gd name="T29" fmla="*/ 64 h 128"/>
                <a:gd name="T30" fmla="*/ 182 w 320"/>
                <a:gd name="T31" fmla="*/ 73 h 128"/>
                <a:gd name="T32" fmla="*/ 245 w 320"/>
                <a:gd name="T33" fmla="*/ 128 h 128"/>
                <a:gd name="T34" fmla="*/ 308 w 320"/>
                <a:gd name="T35" fmla="*/ 74 h 128"/>
                <a:gd name="T36" fmla="*/ 309 w 320"/>
                <a:gd name="T37" fmla="*/ 74 h 128"/>
                <a:gd name="T38" fmla="*/ 320 w 320"/>
                <a:gd name="T39" fmla="*/ 64 h 128"/>
                <a:gd name="T40" fmla="*/ 309 w 320"/>
                <a:gd name="T41" fmla="*/ 53 h 128"/>
                <a:gd name="T42" fmla="*/ 74 w 320"/>
                <a:gd name="T43" fmla="*/ 106 h 128"/>
                <a:gd name="T44" fmla="*/ 32 w 320"/>
                <a:gd name="T45" fmla="*/ 64 h 128"/>
                <a:gd name="T46" fmla="*/ 74 w 320"/>
                <a:gd name="T47" fmla="*/ 21 h 128"/>
                <a:gd name="T48" fmla="*/ 117 w 320"/>
                <a:gd name="T49" fmla="*/ 64 h 128"/>
                <a:gd name="T50" fmla="*/ 74 w 320"/>
                <a:gd name="T51" fmla="*/ 106 h 128"/>
                <a:gd name="T52" fmla="*/ 245 w 320"/>
                <a:gd name="T53" fmla="*/ 106 h 128"/>
                <a:gd name="T54" fmla="*/ 202 w 320"/>
                <a:gd name="T55" fmla="*/ 64 h 128"/>
                <a:gd name="T56" fmla="*/ 245 w 320"/>
                <a:gd name="T57" fmla="*/ 21 h 128"/>
                <a:gd name="T58" fmla="*/ 288 w 320"/>
                <a:gd name="T59" fmla="*/ 64 h 128"/>
                <a:gd name="T60" fmla="*/ 245 w 320"/>
                <a:gd name="T6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128">
                  <a:moveTo>
                    <a:pt x="309" y="53"/>
                  </a:moveTo>
                  <a:cubicBezTo>
                    <a:pt x="308" y="53"/>
                    <a:pt x="308" y="53"/>
                    <a:pt x="308" y="53"/>
                  </a:cubicBezTo>
                  <a:cubicBezTo>
                    <a:pt x="303" y="23"/>
                    <a:pt x="277" y="0"/>
                    <a:pt x="245" y="0"/>
                  </a:cubicBezTo>
                  <a:cubicBezTo>
                    <a:pt x="215" y="0"/>
                    <a:pt x="190" y="20"/>
                    <a:pt x="183" y="48"/>
                  </a:cubicBezTo>
                  <a:cubicBezTo>
                    <a:pt x="176" y="44"/>
                    <a:pt x="168" y="42"/>
                    <a:pt x="160" y="42"/>
                  </a:cubicBezTo>
                  <a:cubicBezTo>
                    <a:pt x="151" y="42"/>
                    <a:pt x="143" y="44"/>
                    <a:pt x="136" y="48"/>
                  </a:cubicBezTo>
                  <a:cubicBezTo>
                    <a:pt x="129" y="20"/>
                    <a:pt x="104" y="0"/>
                    <a:pt x="74" y="0"/>
                  </a:cubicBezTo>
                  <a:cubicBezTo>
                    <a:pt x="43" y="0"/>
                    <a:pt x="16" y="23"/>
                    <a:pt x="11" y="53"/>
                  </a:cubicBezTo>
                  <a:cubicBezTo>
                    <a:pt x="10" y="53"/>
                    <a:pt x="10" y="53"/>
                    <a:pt x="10" y="53"/>
                  </a:cubicBezTo>
                  <a:cubicBezTo>
                    <a:pt x="4" y="53"/>
                    <a:pt x="0" y="58"/>
                    <a:pt x="0" y="64"/>
                  </a:cubicBezTo>
                  <a:cubicBezTo>
                    <a:pt x="0" y="70"/>
                    <a:pt x="4" y="74"/>
                    <a:pt x="10" y="74"/>
                  </a:cubicBezTo>
                  <a:cubicBezTo>
                    <a:pt x="11" y="74"/>
                    <a:pt x="11" y="74"/>
                    <a:pt x="11" y="74"/>
                  </a:cubicBezTo>
                  <a:cubicBezTo>
                    <a:pt x="16" y="105"/>
                    <a:pt x="43" y="128"/>
                    <a:pt x="74" y="128"/>
                  </a:cubicBezTo>
                  <a:cubicBezTo>
                    <a:pt x="107" y="128"/>
                    <a:pt x="133" y="104"/>
                    <a:pt x="138" y="73"/>
                  </a:cubicBezTo>
                  <a:cubicBezTo>
                    <a:pt x="144" y="67"/>
                    <a:pt x="151" y="64"/>
                    <a:pt x="160" y="64"/>
                  </a:cubicBezTo>
                  <a:cubicBezTo>
                    <a:pt x="168" y="64"/>
                    <a:pt x="176" y="67"/>
                    <a:pt x="182" y="73"/>
                  </a:cubicBezTo>
                  <a:cubicBezTo>
                    <a:pt x="186" y="104"/>
                    <a:pt x="213" y="128"/>
                    <a:pt x="245" y="128"/>
                  </a:cubicBezTo>
                  <a:cubicBezTo>
                    <a:pt x="277" y="128"/>
                    <a:pt x="303" y="105"/>
                    <a:pt x="308" y="74"/>
                  </a:cubicBezTo>
                  <a:cubicBezTo>
                    <a:pt x="309" y="74"/>
                    <a:pt x="309" y="74"/>
                    <a:pt x="309" y="74"/>
                  </a:cubicBezTo>
                  <a:cubicBezTo>
                    <a:pt x="315" y="74"/>
                    <a:pt x="320" y="70"/>
                    <a:pt x="320" y="64"/>
                  </a:cubicBezTo>
                  <a:cubicBezTo>
                    <a:pt x="320" y="58"/>
                    <a:pt x="315" y="53"/>
                    <a:pt x="309" y="53"/>
                  </a:cubicBezTo>
                  <a:close/>
                  <a:moveTo>
                    <a:pt x="74" y="106"/>
                  </a:moveTo>
                  <a:cubicBezTo>
                    <a:pt x="51" y="106"/>
                    <a:pt x="32" y="87"/>
                    <a:pt x="32" y="64"/>
                  </a:cubicBezTo>
                  <a:cubicBezTo>
                    <a:pt x="32" y="40"/>
                    <a:pt x="51" y="21"/>
                    <a:pt x="74" y="21"/>
                  </a:cubicBezTo>
                  <a:cubicBezTo>
                    <a:pt x="98" y="21"/>
                    <a:pt x="117" y="40"/>
                    <a:pt x="117" y="64"/>
                  </a:cubicBezTo>
                  <a:cubicBezTo>
                    <a:pt x="117" y="87"/>
                    <a:pt x="98" y="106"/>
                    <a:pt x="74" y="106"/>
                  </a:cubicBezTo>
                  <a:close/>
                  <a:moveTo>
                    <a:pt x="245" y="106"/>
                  </a:moveTo>
                  <a:cubicBezTo>
                    <a:pt x="221" y="106"/>
                    <a:pt x="202" y="87"/>
                    <a:pt x="202" y="64"/>
                  </a:cubicBezTo>
                  <a:cubicBezTo>
                    <a:pt x="202" y="40"/>
                    <a:pt x="221" y="21"/>
                    <a:pt x="245" y="21"/>
                  </a:cubicBezTo>
                  <a:cubicBezTo>
                    <a:pt x="269" y="21"/>
                    <a:pt x="288" y="40"/>
                    <a:pt x="288" y="64"/>
                  </a:cubicBezTo>
                  <a:cubicBezTo>
                    <a:pt x="288" y="87"/>
                    <a:pt x="269" y="106"/>
                    <a:pt x="245" y="106"/>
                  </a:cubicBezTo>
                  <a:close/>
                </a:path>
              </a:pathLst>
            </a:custGeom>
            <a:solidFill>
              <a:srgbClr val="00AB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GB">
                <a:solidFill>
                  <a:prstClr val="black"/>
                </a:solidFill>
                <a:latin typeface="Calibri Light"/>
              </a:endParaRPr>
            </a:p>
          </p:txBody>
        </p:sp>
        <p:sp>
          <p:nvSpPr>
            <p:cNvPr id="56" name="Rectangle 55">
              <a:extLst>
                <a:ext uri="{FF2B5EF4-FFF2-40B4-BE49-F238E27FC236}">
                  <a16:creationId xmlns:a16="http://schemas.microsoft.com/office/drawing/2014/main" id="{A50E4562-A4C1-4501-BDA8-5BAEB6931FE9}"/>
                </a:ext>
              </a:extLst>
            </p:cNvPr>
            <p:cNvSpPr/>
            <p:nvPr/>
          </p:nvSpPr>
          <p:spPr bwMode="gray">
            <a:xfrm>
              <a:off x="3202715" y="4029425"/>
              <a:ext cx="836800"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sp>
          <p:nvSpPr>
            <p:cNvPr id="58" name="Rectangle 57">
              <a:extLst>
                <a:ext uri="{FF2B5EF4-FFF2-40B4-BE49-F238E27FC236}">
                  <a16:creationId xmlns:a16="http://schemas.microsoft.com/office/drawing/2014/main" id="{236130AE-09A7-4B94-AA3E-B34C36F8887E}"/>
                </a:ext>
              </a:extLst>
            </p:cNvPr>
            <p:cNvSpPr/>
            <p:nvPr/>
          </p:nvSpPr>
          <p:spPr>
            <a:xfrm>
              <a:off x="3199984" y="4563219"/>
              <a:ext cx="753733"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Artículos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59" name="Oval 58">
              <a:extLst>
                <a:ext uri="{FF2B5EF4-FFF2-40B4-BE49-F238E27FC236}">
                  <a16:creationId xmlns:a16="http://schemas.microsoft.com/office/drawing/2014/main" id="{449FE19D-03EA-48A8-8601-DA74B7C6BA5F}"/>
                </a:ext>
              </a:extLst>
            </p:cNvPr>
            <p:cNvSpPr/>
            <p:nvPr/>
          </p:nvSpPr>
          <p:spPr bwMode="gray">
            <a:xfrm>
              <a:off x="3139898" y="3518776"/>
              <a:ext cx="962435" cy="960445"/>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60" name="Oval 59">
              <a:extLst>
                <a:ext uri="{FF2B5EF4-FFF2-40B4-BE49-F238E27FC236}">
                  <a16:creationId xmlns:a16="http://schemas.microsoft.com/office/drawing/2014/main" id="{AD89E37A-8B80-4213-AE63-01170F731CD1}"/>
                </a:ext>
              </a:extLst>
            </p:cNvPr>
            <p:cNvSpPr/>
            <p:nvPr/>
          </p:nvSpPr>
          <p:spPr bwMode="gray">
            <a:xfrm>
              <a:off x="3249308" y="3627960"/>
              <a:ext cx="743614" cy="742077"/>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61" name="Rectangle 60">
              <a:extLst>
                <a:ext uri="{FF2B5EF4-FFF2-40B4-BE49-F238E27FC236}">
                  <a16:creationId xmlns:a16="http://schemas.microsoft.com/office/drawing/2014/main" id="{4F71D54A-649C-429D-A824-5C12F8D687BC}"/>
                </a:ext>
              </a:extLst>
            </p:cNvPr>
            <p:cNvSpPr/>
            <p:nvPr/>
          </p:nvSpPr>
          <p:spPr>
            <a:xfrm>
              <a:off x="3211976" y="4754146"/>
              <a:ext cx="836801" cy="22163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sp>
          <p:nvSpPr>
            <p:cNvPr id="62" name="Freeform 764">
              <a:extLst>
                <a:ext uri="{FF2B5EF4-FFF2-40B4-BE49-F238E27FC236}">
                  <a16:creationId xmlns:a16="http://schemas.microsoft.com/office/drawing/2014/main" id="{6FC7EAE0-80ED-4C04-891F-6310A53F39E3}"/>
                </a:ext>
              </a:extLst>
            </p:cNvPr>
            <p:cNvSpPr>
              <a:spLocks noChangeAspect="1" noEditPoints="1"/>
            </p:cNvSpPr>
            <p:nvPr/>
          </p:nvSpPr>
          <p:spPr bwMode="auto">
            <a:xfrm>
              <a:off x="3469645" y="3780682"/>
              <a:ext cx="321459" cy="436854"/>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solidFill>
              <a:srgbClr val="86BC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Light"/>
              </a:endParaRPr>
            </a:p>
          </p:txBody>
        </p:sp>
        <p:sp>
          <p:nvSpPr>
            <p:cNvPr id="110" name="Rectangle 109">
              <a:extLst>
                <a:ext uri="{FF2B5EF4-FFF2-40B4-BE49-F238E27FC236}">
                  <a16:creationId xmlns:a16="http://schemas.microsoft.com/office/drawing/2014/main" id="{18505A1F-20ED-4B1C-B58C-C464FE0E1DC8}"/>
                </a:ext>
              </a:extLst>
            </p:cNvPr>
            <p:cNvSpPr/>
            <p:nvPr/>
          </p:nvSpPr>
          <p:spPr bwMode="gray">
            <a:xfrm>
              <a:off x="4326553" y="4029425"/>
              <a:ext cx="836800"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11" name="Group 110">
              <a:extLst>
                <a:ext uri="{FF2B5EF4-FFF2-40B4-BE49-F238E27FC236}">
                  <a16:creationId xmlns:a16="http://schemas.microsoft.com/office/drawing/2014/main" id="{782C15EE-700A-44D0-97B8-73665D0DC6EF}"/>
                </a:ext>
              </a:extLst>
            </p:cNvPr>
            <p:cNvGrpSpPr/>
            <p:nvPr/>
          </p:nvGrpSpPr>
          <p:grpSpPr>
            <a:xfrm>
              <a:off x="4263736" y="3518776"/>
              <a:ext cx="974883" cy="1506107"/>
              <a:chOff x="1803653" y="1995975"/>
              <a:chExt cx="1725100" cy="2665127"/>
            </a:xfrm>
          </p:grpSpPr>
          <p:sp>
            <p:nvSpPr>
              <p:cNvPr id="126" name="Rectangle 125">
                <a:extLst>
                  <a:ext uri="{FF2B5EF4-FFF2-40B4-BE49-F238E27FC236}">
                    <a16:creationId xmlns:a16="http://schemas.microsoft.com/office/drawing/2014/main" id="{BF82051D-8009-45E8-8F0F-036D1679038F}"/>
                  </a:ext>
                </a:extLst>
              </p:cNvPr>
              <p:cNvSpPr/>
              <p:nvPr/>
            </p:nvSpPr>
            <p:spPr>
              <a:xfrm>
                <a:off x="1877291" y="3844164"/>
                <a:ext cx="1651462"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Unidades</a:t>
                </a:r>
                <a:endParaRPr kumimoji="0" lang="en-US" sz="1200" b="1" i="0" u="none" strike="noStrike" kern="0" cap="none" spc="0" normalizeH="0" baseline="0" noProof="0" dirty="0" smtClean="0">
                  <a:ln>
                    <a:noFill/>
                  </a:ln>
                  <a:solidFill>
                    <a:prstClr val="white"/>
                  </a:solidFill>
                  <a:effectLst/>
                  <a:uLnTx/>
                  <a:uFillTx/>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de </a:t>
                </a:r>
                <a:r>
                  <a:rPr kumimoji="0" lang="en-US" sz="1200" b="1" i="0" u="none" strike="noStrike" kern="0" cap="none" spc="0" normalizeH="0" baseline="0" noProof="0" dirty="0" err="1" smtClean="0">
                    <a:ln>
                      <a:noFill/>
                    </a:ln>
                    <a:solidFill>
                      <a:prstClr val="white"/>
                    </a:solidFill>
                    <a:effectLst/>
                    <a:uLnTx/>
                    <a:uFillTx/>
                    <a:latin typeface="Calibri"/>
                  </a:rPr>
                  <a:t>Medidas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27" name="Oval 126">
                <a:extLst>
                  <a:ext uri="{FF2B5EF4-FFF2-40B4-BE49-F238E27FC236}">
                    <a16:creationId xmlns:a16="http://schemas.microsoft.com/office/drawing/2014/main" id="{0D9BF483-51FB-429E-B933-2F711A8FED96}"/>
                  </a:ext>
                </a:extLst>
              </p:cNvPr>
              <p:cNvSpPr/>
              <p:nvPr/>
            </p:nvSpPr>
            <p:spPr bwMode="gray">
              <a:xfrm>
                <a:off x="1803653" y="1995975"/>
                <a:ext cx="1703073" cy="1699552"/>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8" name="Oval 127">
                <a:extLst>
                  <a:ext uri="{FF2B5EF4-FFF2-40B4-BE49-F238E27FC236}">
                    <a16:creationId xmlns:a16="http://schemas.microsoft.com/office/drawing/2014/main" id="{637C32F3-7C3A-4EB7-B5F9-7A88F5CBC96B}"/>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9" name="Freeform 542">
                <a:extLst>
                  <a:ext uri="{FF2B5EF4-FFF2-40B4-BE49-F238E27FC236}">
                    <a16:creationId xmlns:a16="http://schemas.microsoft.com/office/drawing/2014/main" id="{1F6218EF-ED41-4675-80A8-2C58357BE7A5}"/>
                  </a:ext>
                </a:extLst>
              </p:cNvPr>
              <p:cNvSpPr>
                <a:spLocks noEditPoints="1"/>
              </p:cNvSpPr>
              <p:nvPr/>
            </p:nvSpPr>
            <p:spPr bwMode="auto">
              <a:xfrm>
                <a:off x="2414153" y="2459432"/>
                <a:ext cx="482072" cy="772637"/>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solidFill>
                <a:srgbClr val="007C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130" name="Rectangle 129">
                <a:extLst>
                  <a:ext uri="{FF2B5EF4-FFF2-40B4-BE49-F238E27FC236}">
                    <a16:creationId xmlns:a16="http://schemas.microsoft.com/office/drawing/2014/main" id="{C8F23EE7-AB28-40EE-978D-9C5F66A46356}"/>
                  </a:ext>
                </a:extLst>
              </p:cNvPr>
              <p:cNvSpPr/>
              <p:nvPr/>
            </p:nvSpPr>
            <p:spPr>
              <a:xfrm>
                <a:off x="1931198" y="4182019"/>
                <a:ext cx="1480758" cy="4629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12" name="Rectangle 111">
              <a:extLst>
                <a:ext uri="{FF2B5EF4-FFF2-40B4-BE49-F238E27FC236}">
                  <a16:creationId xmlns:a16="http://schemas.microsoft.com/office/drawing/2014/main" id="{3B296F4F-B695-40A5-A8AB-22654B46C836}"/>
                </a:ext>
              </a:extLst>
            </p:cNvPr>
            <p:cNvSpPr/>
            <p:nvPr/>
          </p:nvSpPr>
          <p:spPr bwMode="gray">
            <a:xfrm>
              <a:off x="5376382" y="4029425"/>
              <a:ext cx="836800"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13" name="Group 112">
              <a:extLst>
                <a:ext uri="{FF2B5EF4-FFF2-40B4-BE49-F238E27FC236}">
                  <a16:creationId xmlns:a16="http://schemas.microsoft.com/office/drawing/2014/main" id="{693BE1CA-9A2F-443D-BC96-9A8BF0E7A0CB}"/>
                </a:ext>
              </a:extLst>
            </p:cNvPr>
            <p:cNvGrpSpPr/>
            <p:nvPr/>
          </p:nvGrpSpPr>
          <p:grpSpPr>
            <a:xfrm>
              <a:off x="5313564" y="3518776"/>
              <a:ext cx="975721" cy="1506107"/>
              <a:chOff x="1803653" y="1995975"/>
              <a:chExt cx="1726584" cy="2665128"/>
            </a:xfrm>
          </p:grpSpPr>
          <p:sp>
            <p:nvSpPr>
              <p:cNvPr id="122" name="Rectangle 121">
                <a:extLst>
                  <a:ext uri="{FF2B5EF4-FFF2-40B4-BE49-F238E27FC236}">
                    <a16:creationId xmlns:a16="http://schemas.microsoft.com/office/drawing/2014/main" id="{62436E40-252D-420F-813F-692EBA39EC3B}"/>
                  </a:ext>
                </a:extLst>
              </p:cNvPr>
              <p:cNvSpPr/>
              <p:nvPr/>
            </p:nvSpPr>
            <p:spPr>
              <a:xfrm>
                <a:off x="1909978" y="3844165"/>
                <a:ext cx="1620259"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Entrada de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Mercancia</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23" name="Oval 122">
                <a:extLst>
                  <a:ext uri="{FF2B5EF4-FFF2-40B4-BE49-F238E27FC236}">
                    <a16:creationId xmlns:a16="http://schemas.microsoft.com/office/drawing/2014/main" id="{B6192984-B33C-4680-80DD-0B04E833DF41}"/>
                  </a:ext>
                </a:extLst>
              </p:cNvPr>
              <p:cNvSpPr/>
              <p:nvPr/>
            </p:nvSpPr>
            <p:spPr bwMode="gray">
              <a:xfrm>
                <a:off x="1803653" y="1995975"/>
                <a:ext cx="1703073" cy="1699552"/>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4" name="Oval 123">
                <a:extLst>
                  <a:ext uri="{FF2B5EF4-FFF2-40B4-BE49-F238E27FC236}">
                    <a16:creationId xmlns:a16="http://schemas.microsoft.com/office/drawing/2014/main" id="{85CE778F-E418-409A-9EE8-E60A4E493C1E}"/>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5" name="Rectangle 124">
                <a:extLst>
                  <a:ext uri="{FF2B5EF4-FFF2-40B4-BE49-F238E27FC236}">
                    <a16:creationId xmlns:a16="http://schemas.microsoft.com/office/drawing/2014/main" id="{13B65EFE-B5CA-4188-859A-A0324D09EC6F}"/>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14" name="Freeform 64">
              <a:extLst>
                <a:ext uri="{FF2B5EF4-FFF2-40B4-BE49-F238E27FC236}">
                  <a16:creationId xmlns:a16="http://schemas.microsoft.com/office/drawing/2014/main" id="{EE4CCC41-2D7A-4E7C-90ED-3B56625E296B}"/>
                </a:ext>
              </a:extLst>
            </p:cNvPr>
            <p:cNvSpPr>
              <a:spLocks noEditPoints="1"/>
            </p:cNvSpPr>
            <p:nvPr/>
          </p:nvSpPr>
          <p:spPr bwMode="auto">
            <a:xfrm>
              <a:off x="5531678" y="3894773"/>
              <a:ext cx="522349" cy="208448"/>
            </a:xfrm>
            <a:custGeom>
              <a:avLst/>
              <a:gdLst>
                <a:gd name="T0" fmla="*/ 309 w 320"/>
                <a:gd name="T1" fmla="*/ 53 h 128"/>
                <a:gd name="T2" fmla="*/ 308 w 320"/>
                <a:gd name="T3" fmla="*/ 53 h 128"/>
                <a:gd name="T4" fmla="*/ 245 w 320"/>
                <a:gd name="T5" fmla="*/ 0 h 128"/>
                <a:gd name="T6" fmla="*/ 183 w 320"/>
                <a:gd name="T7" fmla="*/ 48 h 128"/>
                <a:gd name="T8" fmla="*/ 160 w 320"/>
                <a:gd name="T9" fmla="*/ 42 h 128"/>
                <a:gd name="T10" fmla="*/ 136 w 320"/>
                <a:gd name="T11" fmla="*/ 48 h 128"/>
                <a:gd name="T12" fmla="*/ 74 w 320"/>
                <a:gd name="T13" fmla="*/ 0 h 128"/>
                <a:gd name="T14" fmla="*/ 11 w 320"/>
                <a:gd name="T15" fmla="*/ 53 h 128"/>
                <a:gd name="T16" fmla="*/ 10 w 320"/>
                <a:gd name="T17" fmla="*/ 53 h 128"/>
                <a:gd name="T18" fmla="*/ 0 w 320"/>
                <a:gd name="T19" fmla="*/ 64 h 128"/>
                <a:gd name="T20" fmla="*/ 10 w 320"/>
                <a:gd name="T21" fmla="*/ 74 h 128"/>
                <a:gd name="T22" fmla="*/ 11 w 320"/>
                <a:gd name="T23" fmla="*/ 74 h 128"/>
                <a:gd name="T24" fmla="*/ 74 w 320"/>
                <a:gd name="T25" fmla="*/ 128 h 128"/>
                <a:gd name="T26" fmla="*/ 138 w 320"/>
                <a:gd name="T27" fmla="*/ 73 h 128"/>
                <a:gd name="T28" fmla="*/ 160 w 320"/>
                <a:gd name="T29" fmla="*/ 64 h 128"/>
                <a:gd name="T30" fmla="*/ 182 w 320"/>
                <a:gd name="T31" fmla="*/ 73 h 128"/>
                <a:gd name="T32" fmla="*/ 245 w 320"/>
                <a:gd name="T33" fmla="*/ 128 h 128"/>
                <a:gd name="T34" fmla="*/ 308 w 320"/>
                <a:gd name="T35" fmla="*/ 74 h 128"/>
                <a:gd name="T36" fmla="*/ 309 w 320"/>
                <a:gd name="T37" fmla="*/ 74 h 128"/>
                <a:gd name="T38" fmla="*/ 320 w 320"/>
                <a:gd name="T39" fmla="*/ 64 h 128"/>
                <a:gd name="T40" fmla="*/ 309 w 320"/>
                <a:gd name="T41" fmla="*/ 53 h 128"/>
                <a:gd name="T42" fmla="*/ 74 w 320"/>
                <a:gd name="T43" fmla="*/ 106 h 128"/>
                <a:gd name="T44" fmla="*/ 32 w 320"/>
                <a:gd name="T45" fmla="*/ 64 h 128"/>
                <a:gd name="T46" fmla="*/ 74 w 320"/>
                <a:gd name="T47" fmla="*/ 21 h 128"/>
                <a:gd name="T48" fmla="*/ 117 w 320"/>
                <a:gd name="T49" fmla="*/ 64 h 128"/>
                <a:gd name="T50" fmla="*/ 74 w 320"/>
                <a:gd name="T51" fmla="*/ 106 h 128"/>
                <a:gd name="T52" fmla="*/ 245 w 320"/>
                <a:gd name="T53" fmla="*/ 106 h 128"/>
                <a:gd name="T54" fmla="*/ 202 w 320"/>
                <a:gd name="T55" fmla="*/ 64 h 128"/>
                <a:gd name="T56" fmla="*/ 245 w 320"/>
                <a:gd name="T57" fmla="*/ 21 h 128"/>
                <a:gd name="T58" fmla="*/ 288 w 320"/>
                <a:gd name="T59" fmla="*/ 64 h 128"/>
                <a:gd name="T60" fmla="*/ 245 w 320"/>
                <a:gd name="T6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128">
                  <a:moveTo>
                    <a:pt x="309" y="53"/>
                  </a:moveTo>
                  <a:cubicBezTo>
                    <a:pt x="308" y="53"/>
                    <a:pt x="308" y="53"/>
                    <a:pt x="308" y="53"/>
                  </a:cubicBezTo>
                  <a:cubicBezTo>
                    <a:pt x="303" y="23"/>
                    <a:pt x="277" y="0"/>
                    <a:pt x="245" y="0"/>
                  </a:cubicBezTo>
                  <a:cubicBezTo>
                    <a:pt x="215" y="0"/>
                    <a:pt x="190" y="20"/>
                    <a:pt x="183" y="48"/>
                  </a:cubicBezTo>
                  <a:cubicBezTo>
                    <a:pt x="176" y="44"/>
                    <a:pt x="168" y="42"/>
                    <a:pt x="160" y="42"/>
                  </a:cubicBezTo>
                  <a:cubicBezTo>
                    <a:pt x="151" y="42"/>
                    <a:pt x="143" y="44"/>
                    <a:pt x="136" y="48"/>
                  </a:cubicBezTo>
                  <a:cubicBezTo>
                    <a:pt x="129" y="20"/>
                    <a:pt x="104" y="0"/>
                    <a:pt x="74" y="0"/>
                  </a:cubicBezTo>
                  <a:cubicBezTo>
                    <a:pt x="43" y="0"/>
                    <a:pt x="16" y="23"/>
                    <a:pt x="11" y="53"/>
                  </a:cubicBezTo>
                  <a:cubicBezTo>
                    <a:pt x="10" y="53"/>
                    <a:pt x="10" y="53"/>
                    <a:pt x="10" y="53"/>
                  </a:cubicBezTo>
                  <a:cubicBezTo>
                    <a:pt x="4" y="53"/>
                    <a:pt x="0" y="58"/>
                    <a:pt x="0" y="64"/>
                  </a:cubicBezTo>
                  <a:cubicBezTo>
                    <a:pt x="0" y="70"/>
                    <a:pt x="4" y="74"/>
                    <a:pt x="10" y="74"/>
                  </a:cubicBezTo>
                  <a:cubicBezTo>
                    <a:pt x="11" y="74"/>
                    <a:pt x="11" y="74"/>
                    <a:pt x="11" y="74"/>
                  </a:cubicBezTo>
                  <a:cubicBezTo>
                    <a:pt x="16" y="105"/>
                    <a:pt x="43" y="128"/>
                    <a:pt x="74" y="128"/>
                  </a:cubicBezTo>
                  <a:cubicBezTo>
                    <a:pt x="107" y="128"/>
                    <a:pt x="133" y="104"/>
                    <a:pt x="138" y="73"/>
                  </a:cubicBezTo>
                  <a:cubicBezTo>
                    <a:pt x="144" y="67"/>
                    <a:pt x="151" y="64"/>
                    <a:pt x="160" y="64"/>
                  </a:cubicBezTo>
                  <a:cubicBezTo>
                    <a:pt x="168" y="64"/>
                    <a:pt x="176" y="67"/>
                    <a:pt x="182" y="73"/>
                  </a:cubicBezTo>
                  <a:cubicBezTo>
                    <a:pt x="186" y="104"/>
                    <a:pt x="213" y="128"/>
                    <a:pt x="245" y="128"/>
                  </a:cubicBezTo>
                  <a:cubicBezTo>
                    <a:pt x="277" y="128"/>
                    <a:pt x="303" y="105"/>
                    <a:pt x="308" y="74"/>
                  </a:cubicBezTo>
                  <a:cubicBezTo>
                    <a:pt x="309" y="74"/>
                    <a:pt x="309" y="74"/>
                    <a:pt x="309" y="74"/>
                  </a:cubicBezTo>
                  <a:cubicBezTo>
                    <a:pt x="315" y="74"/>
                    <a:pt x="320" y="70"/>
                    <a:pt x="320" y="64"/>
                  </a:cubicBezTo>
                  <a:cubicBezTo>
                    <a:pt x="320" y="58"/>
                    <a:pt x="315" y="53"/>
                    <a:pt x="309" y="53"/>
                  </a:cubicBezTo>
                  <a:close/>
                  <a:moveTo>
                    <a:pt x="74" y="106"/>
                  </a:moveTo>
                  <a:cubicBezTo>
                    <a:pt x="51" y="106"/>
                    <a:pt x="32" y="87"/>
                    <a:pt x="32" y="64"/>
                  </a:cubicBezTo>
                  <a:cubicBezTo>
                    <a:pt x="32" y="40"/>
                    <a:pt x="51" y="21"/>
                    <a:pt x="74" y="21"/>
                  </a:cubicBezTo>
                  <a:cubicBezTo>
                    <a:pt x="98" y="21"/>
                    <a:pt x="117" y="40"/>
                    <a:pt x="117" y="64"/>
                  </a:cubicBezTo>
                  <a:cubicBezTo>
                    <a:pt x="117" y="87"/>
                    <a:pt x="98" y="106"/>
                    <a:pt x="74" y="106"/>
                  </a:cubicBezTo>
                  <a:close/>
                  <a:moveTo>
                    <a:pt x="245" y="106"/>
                  </a:moveTo>
                  <a:cubicBezTo>
                    <a:pt x="221" y="106"/>
                    <a:pt x="202" y="87"/>
                    <a:pt x="202" y="64"/>
                  </a:cubicBezTo>
                  <a:cubicBezTo>
                    <a:pt x="202" y="40"/>
                    <a:pt x="221" y="21"/>
                    <a:pt x="245" y="21"/>
                  </a:cubicBezTo>
                  <a:cubicBezTo>
                    <a:pt x="269" y="21"/>
                    <a:pt x="288" y="40"/>
                    <a:pt x="288" y="64"/>
                  </a:cubicBezTo>
                  <a:cubicBezTo>
                    <a:pt x="288" y="87"/>
                    <a:pt x="269" y="106"/>
                    <a:pt x="245" y="106"/>
                  </a:cubicBezTo>
                  <a:close/>
                </a:path>
              </a:pathLst>
            </a:custGeom>
            <a:solidFill>
              <a:srgbClr val="00AB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GB">
                <a:solidFill>
                  <a:prstClr val="black"/>
                </a:solidFill>
                <a:latin typeface="Calibri Light"/>
              </a:endParaRPr>
            </a:p>
          </p:txBody>
        </p:sp>
        <p:sp>
          <p:nvSpPr>
            <p:cNvPr id="115" name="Rectangle 114">
              <a:extLst>
                <a:ext uri="{FF2B5EF4-FFF2-40B4-BE49-F238E27FC236}">
                  <a16:creationId xmlns:a16="http://schemas.microsoft.com/office/drawing/2014/main" id="{A50E4562-A4C1-4501-BDA8-5BAEB6931FE9}"/>
                </a:ext>
              </a:extLst>
            </p:cNvPr>
            <p:cNvSpPr/>
            <p:nvPr/>
          </p:nvSpPr>
          <p:spPr bwMode="gray">
            <a:xfrm>
              <a:off x="6426209" y="4029425"/>
              <a:ext cx="836800"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16" name="Group 115">
              <a:extLst>
                <a:ext uri="{FF2B5EF4-FFF2-40B4-BE49-F238E27FC236}">
                  <a16:creationId xmlns:a16="http://schemas.microsoft.com/office/drawing/2014/main" id="{774AF6F7-2457-4A8A-93B4-E98846CA96FD}"/>
                </a:ext>
              </a:extLst>
            </p:cNvPr>
            <p:cNvGrpSpPr/>
            <p:nvPr/>
          </p:nvGrpSpPr>
          <p:grpSpPr>
            <a:xfrm>
              <a:off x="6363392" y="3518776"/>
              <a:ext cx="962435" cy="1506107"/>
              <a:chOff x="1803653" y="1995975"/>
              <a:chExt cx="1703073" cy="2665128"/>
            </a:xfrm>
          </p:grpSpPr>
          <p:sp>
            <p:nvSpPr>
              <p:cNvPr id="118" name="Rectangle 117">
                <a:extLst>
                  <a:ext uri="{FF2B5EF4-FFF2-40B4-BE49-F238E27FC236}">
                    <a16:creationId xmlns:a16="http://schemas.microsoft.com/office/drawing/2014/main" id="{236130AE-09A7-4B94-AA3E-B34C36F8887E}"/>
                  </a:ext>
                </a:extLst>
              </p:cNvPr>
              <p:cNvSpPr/>
              <p:nvPr/>
            </p:nvSpPr>
            <p:spPr>
              <a:xfrm>
                <a:off x="1909978" y="3844165"/>
                <a:ext cx="1569200"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Entrega</a:t>
                </a:r>
                <a:r>
                  <a:rPr kumimoji="0" lang="en-US" sz="1200" b="1" i="0" u="none" strike="noStrike" kern="0" cap="none" spc="0" normalizeH="0" baseline="0" noProof="0" dirty="0" smtClean="0">
                    <a:ln>
                      <a:noFill/>
                    </a:ln>
                    <a:solidFill>
                      <a:prstClr val="white"/>
                    </a:solidFill>
                    <a:effectLst/>
                    <a:uLnTx/>
                    <a:uFillTx/>
                    <a:latin typeface="Calibri"/>
                  </a:rPr>
                  <a:t> 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 </a:t>
                </a:r>
                <a:r>
                  <a:rPr kumimoji="0" lang="en-US" sz="1200" b="1" i="0" u="none" strike="noStrike" kern="0" cap="none" spc="0" normalizeH="0" baseline="0" noProof="0" dirty="0" err="1" smtClean="0">
                    <a:ln>
                      <a:noFill/>
                    </a:ln>
                    <a:solidFill>
                      <a:prstClr val="white"/>
                    </a:solidFill>
                    <a:effectLst/>
                    <a:uLnTx/>
                    <a:uFillTx/>
                    <a:latin typeface="Calibri"/>
                  </a:rPr>
                  <a:t>Mercancia</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19" name="Oval 118">
                <a:extLst>
                  <a:ext uri="{FF2B5EF4-FFF2-40B4-BE49-F238E27FC236}">
                    <a16:creationId xmlns:a16="http://schemas.microsoft.com/office/drawing/2014/main" id="{449FE19D-03EA-48A8-8601-DA74B7C6BA5F}"/>
                  </a:ext>
                </a:extLst>
              </p:cNvPr>
              <p:cNvSpPr/>
              <p:nvPr/>
            </p:nvSpPr>
            <p:spPr bwMode="gray">
              <a:xfrm>
                <a:off x="1803653" y="1995975"/>
                <a:ext cx="1703073" cy="1699552"/>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0" name="Oval 119">
                <a:extLst>
                  <a:ext uri="{FF2B5EF4-FFF2-40B4-BE49-F238E27FC236}">
                    <a16:creationId xmlns:a16="http://schemas.microsoft.com/office/drawing/2014/main" id="{AD89E37A-8B80-4213-AE63-01170F731CD1}"/>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21" name="Rectangle 120">
                <a:extLst>
                  <a:ext uri="{FF2B5EF4-FFF2-40B4-BE49-F238E27FC236}">
                    <a16:creationId xmlns:a16="http://schemas.microsoft.com/office/drawing/2014/main" id="{4F71D54A-649C-429D-A824-5C12F8D687BC}"/>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17" name="Freeform 764">
              <a:extLst>
                <a:ext uri="{FF2B5EF4-FFF2-40B4-BE49-F238E27FC236}">
                  <a16:creationId xmlns:a16="http://schemas.microsoft.com/office/drawing/2014/main" id="{6FC7EAE0-80ED-4C04-891F-6310A53F39E3}"/>
                </a:ext>
              </a:extLst>
            </p:cNvPr>
            <p:cNvSpPr>
              <a:spLocks noChangeAspect="1" noEditPoints="1"/>
            </p:cNvSpPr>
            <p:nvPr/>
          </p:nvSpPr>
          <p:spPr bwMode="auto">
            <a:xfrm>
              <a:off x="6693140" y="3780683"/>
              <a:ext cx="321459" cy="436854"/>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solidFill>
              <a:srgbClr val="86BC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Light"/>
              </a:endParaRPr>
            </a:p>
          </p:txBody>
        </p:sp>
        <p:sp>
          <p:nvSpPr>
            <p:cNvPr id="132" name="Rectangle 131">
              <a:extLst>
                <a:ext uri="{FF2B5EF4-FFF2-40B4-BE49-F238E27FC236}">
                  <a16:creationId xmlns:a16="http://schemas.microsoft.com/office/drawing/2014/main" id="{18505A1F-20ED-4B1C-B58C-C464FE0E1DC8}"/>
                </a:ext>
              </a:extLst>
            </p:cNvPr>
            <p:cNvSpPr/>
            <p:nvPr/>
          </p:nvSpPr>
          <p:spPr bwMode="gray">
            <a:xfrm>
              <a:off x="7546113" y="4029425"/>
              <a:ext cx="836800" cy="1428311"/>
            </a:xfrm>
            <a:prstGeom prst="rect">
              <a:avLst/>
            </a:prstGeom>
            <a:solidFill>
              <a:srgbClr val="00A3E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33" name="Group 132">
              <a:extLst>
                <a:ext uri="{FF2B5EF4-FFF2-40B4-BE49-F238E27FC236}">
                  <a16:creationId xmlns:a16="http://schemas.microsoft.com/office/drawing/2014/main" id="{782C15EE-700A-44D0-97B8-73665D0DC6EF}"/>
                </a:ext>
              </a:extLst>
            </p:cNvPr>
            <p:cNvGrpSpPr/>
            <p:nvPr/>
          </p:nvGrpSpPr>
          <p:grpSpPr>
            <a:xfrm>
              <a:off x="7483296" y="3518776"/>
              <a:ext cx="962434" cy="1506107"/>
              <a:chOff x="1803653" y="1995975"/>
              <a:chExt cx="1703073" cy="2665127"/>
            </a:xfrm>
          </p:grpSpPr>
          <p:sp>
            <p:nvSpPr>
              <p:cNvPr id="148" name="Rectangle 147">
                <a:extLst>
                  <a:ext uri="{FF2B5EF4-FFF2-40B4-BE49-F238E27FC236}">
                    <a16:creationId xmlns:a16="http://schemas.microsoft.com/office/drawing/2014/main" id="{BF82051D-8009-45E8-8F0F-036D1679038F}"/>
                  </a:ext>
                </a:extLst>
              </p:cNvPr>
              <p:cNvSpPr/>
              <p:nvPr/>
            </p:nvSpPr>
            <p:spPr>
              <a:xfrm>
                <a:off x="1909978" y="3844164"/>
                <a:ext cx="1384825"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Socios</a:t>
                </a:r>
                <a:r>
                  <a:rPr kumimoji="0" lang="en-US" sz="1200" b="1" i="0" u="none" strike="noStrike" kern="0" cap="none" spc="0" normalizeH="0" baseline="0" noProof="0" dirty="0" smtClean="0">
                    <a:ln>
                      <a:noFill/>
                    </a:ln>
                    <a:solidFill>
                      <a:prstClr val="white"/>
                    </a:solidFill>
                    <a:effectLst/>
                    <a:uLnTx/>
                    <a:uFillTx/>
                    <a:latin typeface="Calibri"/>
                  </a:rPr>
                  <a:t> de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 </a:t>
                </a:r>
                <a:r>
                  <a:rPr kumimoji="0" lang="en-US" sz="1200" b="1" i="0" u="none" strike="noStrike" kern="0" cap="none" spc="0" normalizeH="0" baseline="0" noProof="0" dirty="0" err="1" smtClean="0">
                    <a:ln>
                      <a:noFill/>
                    </a:ln>
                    <a:solidFill>
                      <a:prstClr val="white"/>
                    </a:solidFill>
                    <a:effectLst/>
                    <a:uLnTx/>
                    <a:uFillTx/>
                    <a:latin typeface="Calibri"/>
                  </a:rPr>
                  <a:t>Negocio</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49" name="Oval 148">
                <a:extLst>
                  <a:ext uri="{FF2B5EF4-FFF2-40B4-BE49-F238E27FC236}">
                    <a16:creationId xmlns:a16="http://schemas.microsoft.com/office/drawing/2014/main" id="{0D9BF483-51FB-429E-B933-2F711A8FED96}"/>
                  </a:ext>
                </a:extLst>
              </p:cNvPr>
              <p:cNvSpPr/>
              <p:nvPr/>
            </p:nvSpPr>
            <p:spPr bwMode="gray">
              <a:xfrm>
                <a:off x="1803653" y="1995975"/>
                <a:ext cx="1703073" cy="1699552"/>
              </a:xfrm>
              <a:prstGeom prst="ellipse">
                <a:avLst/>
              </a:prstGeom>
              <a:solidFill>
                <a:srgbClr val="007CB0"/>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50" name="Oval 149">
                <a:extLst>
                  <a:ext uri="{FF2B5EF4-FFF2-40B4-BE49-F238E27FC236}">
                    <a16:creationId xmlns:a16="http://schemas.microsoft.com/office/drawing/2014/main" id="{637C32F3-7C3A-4EB7-B5F9-7A88F5CBC96B}"/>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51" name="Freeform 542">
                <a:extLst>
                  <a:ext uri="{FF2B5EF4-FFF2-40B4-BE49-F238E27FC236}">
                    <a16:creationId xmlns:a16="http://schemas.microsoft.com/office/drawing/2014/main" id="{1F6218EF-ED41-4675-80A8-2C58357BE7A5}"/>
                  </a:ext>
                </a:extLst>
              </p:cNvPr>
              <p:cNvSpPr>
                <a:spLocks noEditPoints="1"/>
              </p:cNvSpPr>
              <p:nvPr/>
            </p:nvSpPr>
            <p:spPr bwMode="auto">
              <a:xfrm>
                <a:off x="2414153" y="2459432"/>
                <a:ext cx="482072" cy="772637"/>
              </a:xfrm>
              <a:custGeom>
                <a:avLst/>
                <a:gdLst>
                  <a:gd name="T0" fmla="*/ 99 w 199"/>
                  <a:gd name="T1" fmla="*/ 0 h 320"/>
                  <a:gd name="T2" fmla="*/ 99 w 199"/>
                  <a:gd name="T3" fmla="*/ 0 h 320"/>
                  <a:gd name="T4" fmla="*/ 99 w 199"/>
                  <a:gd name="T5" fmla="*/ 0 h 320"/>
                  <a:gd name="T6" fmla="*/ 99 w 199"/>
                  <a:gd name="T7" fmla="*/ 0 h 320"/>
                  <a:gd name="T8" fmla="*/ 98 w 199"/>
                  <a:gd name="T9" fmla="*/ 0 h 320"/>
                  <a:gd name="T10" fmla="*/ 0 w 199"/>
                  <a:gd name="T11" fmla="*/ 95 h 320"/>
                  <a:gd name="T12" fmla="*/ 19 w 199"/>
                  <a:gd name="T13" fmla="*/ 158 h 320"/>
                  <a:gd name="T14" fmla="*/ 45 w 199"/>
                  <a:gd name="T15" fmla="*/ 213 h 320"/>
                  <a:gd name="T16" fmla="*/ 45 w 199"/>
                  <a:gd name="T17" fmla="*/ 245 h 320"/>
                  <a:gd name="T18" fmla="*/ 46 w 199"/>
                  <a:gd name="T19" fmla="*/ 246 h 320"/>
                  <a:gd name="T20" fmla="*/ 45 w 199"/>
                  <a:gd name="T21" fmla="*/ 247 h 320"/>
                  <a:gd name="T22" fmla="*/ 56 w 199"/>
                  <a:gd name="T23" fmla="*/ 311 h 320"/>
                  <a:gd name="T24" fmla="*/ 67 w 199"/>
                  <a:gd name="T25" fmla="*/ 320 h 320"/>
                  <a:gd name="T26" fmla="*/ 131 w 199"/>
                  <a:gd name="T27" fmla="*/ 320 h 320"/>
                  <a:gd name="T28" fmla="*/ 141 w 199"/>
                  <a:gd name="T29" fmla="*/ 311 h 320"/>
                  <a:gd name="T30" fmla="*/ 152 w 199"/>
                  <a:gd name="T31" fmla="*/ 247 h 320"/>
                  <a:gd name="T32" fmla="*/ 152 w 199"/>
                  <a:gd name="T33" fmla="*/ 246 h 320"/>
                  <a:gd name="T34" fmla="*/ 152 w 199"/>
                  <a:gd name="T35" fmla="*/ 245 h 320"/>
                  <a:gd name="T36" fmla="*/ 152 w 199"/>
                  <a:gd name="T37" fmla="*/ 213 h 320"/>
                  <a:gd name="T38" fmla="*/ 179 w 199"/>
                  <a:gd name="T39" fmla="*/ 158 h 320"/>
                  <a:gd name="T40" fmla="*/ 199 w 199"/>
                  <a:gd name="T41" fmla="*/ 95 h 320"/>
                  <a:gd name="T42" fmla="*/ 99 w 199"/>
                  <a:gd name="T43" fmla="*/ 0 h 320"/>
                  <a:gd name="T44" fmla="*/ 122 w 199"/>
                  <a:gd name="T45" fmla="*/ 298 h 320"/>
                  <a:gd name="T46" fmla="*/ 76 w 199"/>
                  <a:gd name="T47" fmla="*/ 298 h 320"/>
                  <a:gd name="T48" fmla="*/ 69 w 199"/>
                  <a:gd name="T49" fmla="*/ 256 h 320"/>
                  <a:gd name="T50" fmla="*/ 129 w 199"/>
                  <a:gd name="T51" fmla="*/ 256 h 320"/>
                  <a:gd name="T52" fmla="*/ 122 w 199"/>
                  <a:gd name="T53" fmla="*/ 298 h 320"/>
                  <a:gd name="T54" fmla="*/ 161 w 199"/>
                  <a:gd name="T55" fmla="*/ 147 h 320"/>
                  <a:gd name="T56" fmla="*/ 131 w 199"/>
                  <a:gd name="T57" fmla="*/ 213 h 320"/>
                  <a:gd name="T58" fmla="*/ 131 w 199"/>
                  <a:gd name="T59" fmla="*/ 234 h 320"/>
                  <a:gd name="T60" fmla="*/ 109 w 199"/>
                  <a:gd name="T61" fmla="*/ 234 h 320"/>
                  <a:gd name="T62" fmla="*/ 109 w 199"/>
                  <a:gd name="T63" fmla="*/ 153 h 320"/>
                  <a:gd name="T64" fmla="*/ 128 w 199"/>
                  <a:gd name="T65" fmla="*/ 135 h 320"/>
                  <a:gd name="T66" fmla="*/ 128 w 199"/>
                  <a:gd name="T67" fmla="*/ 120 h 320"/>
                  <a:gd name="T68" fmla="*/ 112 w 199"/>
                  <a:gd name="T69" fmla="*/ 120 h 320"/>
                  <a:gd name="T70" fmla="*/ 99 w 199"/>
                  <a:gd name="T71" fmla="*/ 134 h 320"/>
                  <a:gd name="T72" fmla="*/ 85 w 199"/>
                  <a:gd name="T73" fmla="*/ 120 h 320"/>
                  <a:gd name="T74" fmla="*/ 70 w 199"/>
                  <a:gd name="T75" fmla="*/ 120 h 320"/>
                  <a:gd name="T76" fmla="*/ 70 w 199"/>
                  <a:gd name="T77" fmla="*/ 135 h 320"/>
                  <a:gd name="T78" fmla="*/ 88 w 199"/>
                  <a:gd name="T79" fmla="*/ 153 h 320"/>
                  <a:gd name="T80" fmla="*/ 88 w 199"/>
                  <a:gd name="T81" fmla="*/ 234 h 320"/>
                  <a:gd name="T82" fmla="*/ 67 w 199"/>
                  <a:gd name="T83" fmla="*/ 234 h 320"/>
                  <a:gd name="T84" fmla="*/ 67 w 199"/>
                  <a:gd name="T85" fmla="*/ 213 h 320"/>
                  <a:gd name="T86" fmla="*/ 37 w 199"/>
                  <a:gd name="T87" fmla="*/ 146 h 320"/>
                  <a:gd name="T88" fmla="*/ 21 w 199"/>
                  <a:gd name="T89" fmla="*/ 95 h 320"/>
                  <a:gd name="T90" fmla="*/ 99 w 199"/>
                  <a:gd name="T91" fmla="*/ 21 h 320"/>
                  <a:gd name="T92" fmla="*/ 177 w 199"/>
                  <a:gd name="T93" fmla="*/ 95 h 320"/>
                  <a:gd name="T94" fmla="*/ 161 w 199"/>
                  <a:gd name="T95" fmla="*/ 14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320">
                    <a:moveTo>
                      <a:pt x="99" y="0"/>
                    </a:moveTo>
                    <a:cubicBezTo>
                      <a:pt x="99" y="0"/>
                      <a:pt x="99" y="0"/>
                      <a:pt x="99" y="0"/>
                    </a:cubicBezTo>
                    <a:cubicBezTo>
                      <a:pt x="99" y="0"/>
                      <a:pt x="99" y="0"/>
                      <a:pt x="99" y="0"/>
                    </a:cubicBezTo>
                    <a:cubicBezTo>
                      <a:pt x="99" y="0"/>
                      <a:pt x="99" y="0"/>
                      <a:pt x="99" y="0"/>
                    </a:cubicBezTo>
                    <a:cubicBezTo>
                      <a:pt x="99" y="0"/>
                      <a:pt x="99" y="0"/>
                      <a:pt x="98" y="0"/>
                    </a:cubicBezTo>
                    <a:cubicBezTo>
                      <a:pt x="45" y="0"/>
                      <a:pt x="0" y="44"/>
                      <a:pt x="0" y="95"/>
                    </a:cubicBezTo>
                    <a:cubicBezTo>
                      <a:pt x="0" y="129"/>
                      <a:pt x="18" y="157"/>
                      <a:pt x="19" y="158"/>
                    </a:cubicBezTo>
                    <a:cubicBezTo>
                      <a:pt x="32" y="179"/>
                      <a:pt x="45" y="206"/>
                      <a:pt x="45" y="213"/>
                    </a:cubicBezTo>
                    <a:cubicBezTo>
                      <a:pt x="45" y="245"/>
                      <a:pt x="45" y="245"/>
                      <a:pt x="45" y="245"/>
                    </a:cubicBezTo>
                    <a:cubicBezTo>
                      <a:pt x="45" y="245"/>
                      <a:pt x="45" y="246"/>
                      <a:pt x="46" y="246"/>
                    </a:cubicBezTo>
                    <a:cubicBezTo>
                      <a:pt x="46" y="246"/>
                      <a:pt x="45" y="246"/>
                      <a:pt x="45" y="247"/>
                    </a:cubicBezTo>
                    <a:cubicBezTo>
                      <a:pt x="56" y="311"/>
                      <a:pt x="56" y="311"/>
                      <a:pt x="56" y="311"/>
                    </a:cubicBezTo>
                    <a:cubicBezTo>
                      <a:pt x="57" y="316"/>
                      <a:pt x="61" y="320"/>
                      <a:pt x="67" y="320"/>
                    </a:cubicBezTo>
                    <a:cubicBezTo>
                      <a:pt x="131" y="320"/>
                      <a:pt x="131" y="320"/>
                      <a:pt x="131" y="320"/>
                    </a:cubicBezTo>
                    <a:cubicBezTo>
                      <a:pt x="136" y="320"/>
                      <a:pt x="140" y="316"/>
                      <a:pt x="141" y="311"/>
                    </a:cubicBezTo>
                    <a:cubicBezTo>
                      <a:pt x="152" y="247"/>
                      <a:pt x="152" y="247"/>
                      <a:pt x="152" y="247"/>
                    </a:cubicBezTo>
                    <a:cubicBezTo>
                      <a:pt x="152" y="246"/>
                      <a:pt x="152" y="246"/>
                      <a:pt x="152" y="246"/>
                    </a:cubicBezTo>
                    <a:cubicBezTo>
                      <a:pt x="152" y="246"/>
                      <a:pt x="152" y="245"/>
                      <a:pt x="152" y="245"/>
                    </a:cubicBezTo>
                    <a:cubicBezTo>
                      <a:pt x="152" y="213"/>
                      <a:pt x="152" y="213"/>
                      <a:pt x="152" y="213"/>
                    </a:cubicBezTo>
                    <a:cubicBezTo>
                      <a:pt x="152" y="206"/>
                      <a:pt x="166" y="179"/>
                      <a:pt x="179" y="158"/>
                    </a:cubicBezTo>
                    <a:cubicBezTo>
                      <a:pt x="180" y="157"/>
                      <a:pt x="199" y="129"/>
                      <a:pt x="199" y="95"/>
                    </a:cubicBezTo>
                    <a:cubicBezTo>
                      <a:pt x="199" y="44"/>
                      <a:pt x="153" y="0"/>
                      <a:pt x="99" y="0"/>
                    </a:cubicBezTo>
                    <a:close/>
                    <a:moveTo>
                      <a:pt x="122" y="298"/>
                    </a:moveTo>
                    <a:cubicBezTo>
                      <a:pt x="76" y="298"/>
                      <a:pt x="76" y="298"/>
                      <a:pt x="76" y="298"/>
                    </a:cubicBezTo>
                    <a:cubicBezTo>
                      <a:pt x="69" y="256"/>
                      <a:pt x="69" y="256"/>
                      <a:pt x="69" y="256"/>
                    </a:cubicBezTo>
                    <a:cubicBezTo>
                      <a:pt x="129" y="256"/>
                      <a:pt x="129" y="256"/>
                      <a:pt x="129" y="256"/>
                    </a:cubicBezTo>
                    <a:lnTo>
                      <a:pt x="122" y="298"/>
                    </a:lnTo>
                    <a:close/>
                    <a:moveTo>
                      <a:pt x="161" y="147"/>
                    </a:moveTo>
                    <a:cubicBezTo>
                      <a:pt x="154" y="158"/>
                      <a:pt x="131" y="196"/>
                      <a:pt x="131" y="213"/>
                    </a:cubicBezTo>
                    <a:cubicBezTo>
                      <a:pt x="131" y="234"/>
                      <a:pt x="131" y="234"/>
                      <a:pt x="131" y="234"/>
                    </a:cubicBezTo>
                    <a:cubicBezTo>
                      <a:pt x="109" y="234"/>
                      <a:pt x="109" y="234"/>
                      <a:pt x="109" y="234"/>
                    </a:cubicBezTo>
                    <a:cubicBezTo>
                      <a:pt x="109" y="153"/>
                      <a:pt x="109" y="153"/>
                      <a:pt x="109" y="153"/>
                    </a:cubicBezTo>
                    <a:cubicBezTo>
                      <a:pt x="128" y="135"/>
                      <a:pt x="128" y="135"/>
                      <a:pt x="128" y="135"/>
                    </a:cubicBezTo>
                    <a:cubicBezTo>
                      <a:pt x="132" y="131"/>
                      <a:pt x="132" y="124"/>
                      <a:pt x="128" y="120"/>
                    </a:cubicBezTo>
                    <a:cubicBezTo>
                      <a:pt x="123" y="116"/>
                      <a:pt x="117" y="116"/>
                      <a:pt x="112" y="120"/>
                    </a:cubicBezTo>
                    <a:cubicBezTo>
                      <a:pt x="99" y="134"/>
                      <a:pt x="99" y="134"/>
                      <a:pt x="99" y="134"/>
                    </a:cubicBezTo>
                    <a:cubicBezTo>
                      <a:pt x="85" y="120"/>
                      <a:pt x="85" y="120"/>
                      <a:pt x="85" y="120"/>
                    </a:cubicBezTo>
                    <a:cubicBezTo>
                      <a:pt x="81" y="116"/>
                      <a:pt x="74" y="116"/>
                      <a:pt x="70" y="120"/>
                    </a:cubicBezTo>
                    <a:cubicBezTo>
                      <a:pt x="66" y="124"/>
                      <a:pt x="66" y="131"/>
                      <a:pt x="70" y="135"/>
                    </a:cubicBezTo>
                    <a:cubicBezTo>
                      <a:pt x="88" y="153"/>
                      <a:pt x="88" y="153"/>
                      <a:pt x="88" y="153"/>
                    </a:cubicBezTo>
                    <a:cubicBezTo>
                      <a:pt x="88" y="234"/>
                      <a:pt x="88" y="234"/>
                      <a:pt x="88" y="234"/>
                    </a:cubicBezTo>
                    <a:cubicBezTo>
                      <a:pt x="67" y="234"/>
                      <a:pt x="67" y="234"/>
                      <a:pt x="67" y="234"/>
                    </a:cubicBezTo>
                    <a:cubicBezTo>
                      <a:pt x="67" y="213"/>
                      <a:pt x="67" y="213"/>
                      <a:pt x="67" y="213"/>
                    </a:cubicBezTo>
                    <a:cubicBezTo>
                      <a:pt x="67" y="196"/>
                      <a:pt x="44" y="158"/>
                      <a:pt x="37" y="146"/>
                    </a:cubicBezTo>
                    <a:cubicBezTo>
                      <a:pt x="37" y="146"/>
                      <a:pt x="21" y="123"/>
                      <a:pt x="21" y="95"/>
                    </a:cubicBezTo>
                    <a:cubicBezTo>
                      <a:pt x="21" y="55"/>
                      <a:pt x="57" y="21"/>
                      <a:pt x="99" y="21"/>
                    </a:cubicBezTo>
                    <a:cubicBezTo>
                      <a:pt x="141" y="21"/>
                      <a:pt x="177" y="55"/>
                      <a:pt x="177" y="95"/>
                    </a:cubicBezTo>
                    <a:cubicBezTo>
                      <a:pt x="177" y="122"/>
                      <a:pt x="161" y="146"/>
                      <a:pt x="161" y="147"/>
                    </a:cubicBezTo>
                    <a:close/>
                  </a:path>
                </a:pathLst>
              </a:custGeom>
              <a:solidFill>
                <a:srgbClr val="007C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ndParaRPr>
              </a:p>
            </p:txBody>
          </p:sp>
          <p:sp>
            <p:nvSpPr>
              <p:cNvPr id="152" name="Rectangle 151">
                <a:extLst>
                  <a:ext uri="{FF2B5EF4-FFF2-40B4-BE49-F238E27FC236}">
                    <a16:creationId xmlns:a16="http://schemas.microsoft.com/office/drawing/2014/main" id="{C8F23EE7-AB28-40EE-978D-9C5F66A46356}"/>
                  </a:ext>
                </a:extLst>
              </p:cNvPr>
              <p:cNvSpPr/>
              <p:nvPr/>
            </p:nvSpPr>
            <p:spPr>
              <a:xfrm>
                <a:off x="1931198" y="4182019"/>
                <a:ext cx="1480758" cy="4629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34" name="Rectangle 133">
              <a:extLst>
                <a:ext uri="{FF2B5EF4-FFF2-40B4-BE49-F238E27FC236}">
                  <a16:creationId xmlns:a16="http://schemas.microsoft.com/office/drawing/2014/main" id="{3B296F4F-B695-40A5-A8AB-22654B46C836}"/>
                </a:ext>
              </a:extLst>
            </p:cNvPr>
            <p:cNvSpPr/>
            <p:nvPr/>
          </p:nvSpPr>
          <p:spPr bwMode="gray">
            <a:xfrm>
              <a:off x="8595941" y="4029425"/>
              <a:ext cx="836800" cy="1428311"/>
            </a:xfrm>
            <a:prstGeom prst="rect">
              <a:avLst/>
            </a:prstGeom>
            <a:solidFill>
              <a:srgbClr val="00768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35" name="Group 134">
              <a:extLst>
                <a:ext uri="{FF2B5EF4-FFF2-40B4-BE49-F238E27FC236}">
                  <a16:creationId xmlns:a16="http://schemas.microsoft.com/office/drawing/2014/main" id="{693BE1CA-9A2F-443D-BC96-9A8BF0E7A0CB}"/>
                </a:ext>
              </a:extLst>
            </p:cNvPr>
            <p:cNvGrpSpPr/>
            <p:nvPr/>
          </p:nvGrpSpPr>
          <p:grpSpPr>
            <a:xfrm>
              <a:off x="8533124" y="3518776"/>
              <a:ext cx="994043" cy="1690773"/>
              <a:chOff x="1803653" y="1995975"/>
              <a:chExt cx="1759006" cy="2991903"/>
            </a:xfrm>
          </p:grpSpPr>
          <p:sp>
            <p:nvSpPr>
              <p:cNvPr id="144" name="Rectangle 143">
                <a:extLst>
                  <a:ext uri="{FF2B5EF4-FFF2-40B4-BE49-F238E27FC236}">
                    <a16:creationId xmlns:a16="http://schemas.microsoft.com/office/drawing/2014/main" id="{62436E40-252D-420F-813F-692EBA39EC3B}"/>
                  </a:ext>
                </a:extLst>
              </p:cNvPr>
              <p:cNvSpPr/>
              <p:nvPr/>
            </p:nvSpPr>
            <p:spPr>
              <a:xfrm>
                <a:off x="1811917" y="3844165"/>
                <a:ext cx="1750742" cy="1143713"/>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Factura</a:t>
                </a:r>
                <a:endParaRPr lang="en-US" sz="1200" b="1" kern="0" dirty="0">
                  <a:solidFill>
                    <a:prstClr val="white"/>
                  </a:solidFill>
                  <a:latin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de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Proveedores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45" name="Oval 144">
                <a:extLst>
                  <a:ext uri="{FF2B5EF4-FFF2-40B4-BE49-F238E27FC236}">
                    <a16:creationId xmlns:a16="http://schemas.microsoft.com/office/drawing/2014/main" id="{B6192984-B33C-4680-80DD-0B04E833DF41}"/>
                  </a:ext>
                </a:extLst>
              </p:cNvPr>
              <p:cNvSpPr/>
              <p:nvPr/>
            </p:nvSpPr>
            <p:spPr bwMode="gray">
              <a:xfrm>
                <a:off x="1803653" y="1995975"/>
                <a:ext cx="1703073" cy="1699552"/>
              </a:xfrm>
              <a:prstGeom prst="ellipse">
                <a:avLst/>
              </a:prstGeom>
              <a:solidFill>
                <a:srgbClr val="00ABAB"/>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6" name="Oval 145">
                <a:extLst>
                  <a:ext uri="{FF2B5EF4-FFF2-40B4-BE49-F238E27FC236}">
                    <a16:creationId xmlns:a16="http://schemas.microsoft.com/office/drawing/2014/main" id="{85CE778F-E418-409A-9EE8-E60A4E493C1E}"/>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7" name="Rectangle 146">
                <a:extLst>
                  <a:ext uri="{FF2B5EF4-FFF2-40B4-BE49-F238E27FC236}">
                    <a16:creationId xmlns:a16="http://schemas.microsoft.com/office/drawing/2014/main" id="{13B65EFE-B5CA-4188-859A-A0324D09EC6F}"/>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36" name="Freeform 64">
              <a:extLst>
                <a:ext uri="{FF2B5EF4-FFF2-40B4-BE49-F238E27FC236}">
                  <a16:creationId xmlns:a16="http://schemas.microsoft.com/office/drawing/2014/main" id="{EE4CCC41-2D7A-4E7C-90ED-3B56625E296B}"/>
                </a:ext>
              </a:extLst>
            </p:cNvPr>
            <p:cNvSpPr>
              <a:spLocks noEditPoints="1"/>
            </p:cNvSpPr>
            <p:nvPr/>
          </p:nvSpPr>
          <p:spPr bwMode="auto">
            <a:xfrm>
              <a:off x="8751238" y="3894773"/>
              <a:ext cx="522348" cy="208448"/>
            </a:xfrm>
            <a:custGeom>
              <a:avLst/>
              <a:gdLst>
                <a:gd name="T0" fmla="*/ 309 w 320"/>
                <a:gd name="T1" fmla="*/ 53 h 128"/>
                <a:gd name="T2" fmla="*/ 308 w 320"/>
                <a:gd name="T3" fmla="*/ 53 h 128"/>
                <a:gd name="T4" fmla="*/ 245 w 320"/>
                <a:gd name="T5" fmla="*/ 0 h 128"/>
                <a:gd name="T6" fmla="*/ 183 w 320"/>
                <a:gd name="T7" fmla="*/ 48 h 128"/>
                <a:gd name="T8" fmla="*/ 160 w 320"/>
                <a:gd name="T9" fmla="*/ 42 h 128"/>
                <a:gd name="T10" fmla="*/ 136 w 320"/>
                <a:gd name="T11" fmla="*/ 48 h 128"/>
                <a:gd name="T12" fmla="*/ 74 w 320"/>
                <a:gd name="T13" fmla="*/ 0 h 128"/>
                <a:gd name="T14" fmla="*/ 11 w 320"/>
                <a:gd name="T15" fmla="*/ 53 h 128"/>
                <a:gd name="T16" fmla="*/ 10 w 320"/>
                <a:gd name="T17" fmla="*/ 53 h 128"/>
                <a:gd name="T18" fmla="*/ 0 w 320"/>
                <a:gd name="T19" fmla="*/ 64 h 128"/>
                <a:gd name="T20" fmla="*/ 10 w 320"/>
                <a:gd name="T21" fmla="*/ 74 h 128"/>
                <a:gd name="T22" fmla="*/ 11 w 320"/>
                <a:gd name="T23" fmla="*/ 74 h 128"/>
                <a:gd name="T24" fmla="*/ 74 w 320"/>
                <a:gd name="T25" fmla="*/ 128 h 128"/>
                <a:gd name="T26" fmla="*/ 138 w 320"/>
                <a:gd name="T27" fmla="*/ 73 h 128"/>
                <a:gd name="T28" fmla="*/ 160 w 320"/>
                <a:gd name="T29" fmla="*/ 64 h 128"/>
                <a:gd name="T30" fmla="*/ 182 w 320"/>
                <a:gd name="T31" fmla="*/ 73 h 128"/>
                <a:gd name="T32" fmla="*/ 245 w 320"/>
                <a:gd name="T33" fmla="*/ 128 h 128"/>
                <a:gd name="T34" fmla="*/ 308 w 320"/>
                <a:gd name="T35" fmla="*/ 74 h 128"/>
                <a:gd name="T36" fmla="*/ 309 w 320"/>
                <a:gd name="T37" fmla="*/ 74 h 128"/>
                <a:gd name="T38" fmla="*/ 320 w 320"/>
                <a:gd name="T39" fmla="*/ 64 h 128"/>
                <a:gd name="T40" fmla="*/ 309 w 320"/>
                <a:gd name="T41" fmla="*/ 53 h 128"/>
                <a:gd name="T42" fmla="*/ 74 w 320"/>
                <a:gd name="T43" fmla="*/ 106 h 128"/>
                <a:gd name="T44" fmla="*/ 32 w 320"/>
                <a:gd name="T45" fmla="*/ 64 h 128"/>
                <a:gd name="T46" fmla="*/ 74 w 320"/>
                <a:gd name="T47" fmla="*/ 21 h 128"/>
                <a:gd name="T48" fmla="*/ 117 w 320"/>
                <a:gd name="T49" fmla="*/ 64 h 128"/>
                <a:gd name="T50" fmla="*/ 74 w 320"/>
                <a:gd name="T51" fmla="*/ 106 h 128"/>
                <a:gd name="T52" fmla="*/ 245 w 320"/>
                <a:gd name="T53" fmla="*/ 106 h 128"/>
                <a:gd name="T54" fmla="*/ 202 w 320"/>
                <a:gd name="T55" fmla="*/ 64 h 128"/>
                <a:gd name="T56" fmla="*/ 245 w 320"/>
                <a:gd name="T57" fmla="*/ 21 h 128"/>
                <a:gd name="T58" fmla="*/ 288 w 320"/>
                <a:gd name="T59" fmla="*/ 64 h 128"/>
                <a:gd name="T60" fmla="*/ 245 w 320"/>
                <a:gd name="T61"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128">
                  <a:moveTo>
                    <a:pt x="309" y="53"/>
                  </a:moveTo>
                  <a:cubicBezTo>
                    <a:pt x="308" y="53"/>
                    <a:pt x="308" y="53"/>
                    <a:pt x="308" y="53"/>
                  </a:cubicBezTo>
                  <a:cubicBezTo>
                    <a:pt x="303" y="23"/>
                    <a:pt x="277" y="0"/>
                    <a:pt x="245" y="0"/>
                  </a:cubicBezTo>
                  <a:cubicBezTo>
                    <a:pt x="215" y="0"/>
                    <a:pt x="190" y="20"/>
                    <a:pt x="183" y="48"/>
                  </a:cubicBezTo>
                  <a:cubicBezTo>
                    <a:pt x="176" y="44"/>
                    <a:pt x="168" y="42"/>
                    <a:pt x="160" y="42"/>
                  </a:cubicBezTo>
                  <a:cubicBezTo>
                    <a:pt x="151" y="42"/>
                    <a:pt x="143" y="44"/>
                    <a:pt x="136" y="48"/>
                  </a:cubicBezTo>
                  <a:cubicBezTo>
                    <a:pt x="129" y="20"/>
                    <a:pt x="104" y="0"/>
                    <a:pt x="74" y="0"/>
                  </a:cubicBezTo>
                  <a:cubicBezTo>
                    <a:pt x="43" y="0"/>
                    <a:pt x="16" y="23"/>
                    <a:pt x="11" y="53"/>
                  </a:cubicBezTo>
                  <a:cubicBezTo>
                    <a:pt x="10" y="53"/>
                    <a:pt x="10" y="53"/>
                    <a:pt x="10" y="53"/>
                  </a:cubicBezTo>
                  <a:cubicBezTo>
                    <a:pt x="4" y="53"/>
                    <a:pt x="0" y="58"/>
                    <a:pt x="0" y="64"/>
                  </a:cubicBezTo>
                  <a:cubicBezTo>
                    <a:pt x="0" y="70"/>
                    <a:pt x="4" y="74"/>
                    <a:pt x="10" y="74"/>
                  </a:cubicBezTo>
                  <a:cubicBezTo>
                    <a:pt x="11" y="74"/>
                    <a:pt x="11" y="74"/>
                    <a:pt x="11" y="74"/>
                  </a:cubicBezTo>
                  <a:cubicBezTo>
                    <a:pt x="16" y="105"/>
                    <a:pt x="43" y="128"/>
                    <a:pt x="74" y="128"/>
                  </a:cubicBezTo>
                  <a:cubicBezTo>
                    <a:pt x="107" y="128"/>
                    <a:pt x="133" y="104"/>
                    <a:pt x="138" y="73"/>
                  </a:cubicBezTo>
                  <a:cubicBezTo>
                    <a:pt x="144" y="67"/>
                    <a:pt x="151" y="64"/>
                    <a:pt x="160" y="64"/>
                  </a:cubicBezTo>
                  <a:cubicBezTo>
                    <a:pt x="168" y="64"/>
                    <a:pt x="176" y="67"/>
                    <a:pt x="182" y="73"/>
                  </a:cubicBezTo>
                  <a:cubicBezTo>
                    <a:pt x="186" y="104"/>
                    <a:pt x="213" y="128"/>
                    <a:pt x="245" y="128"/>
                  </a:cubicBezTo>
                  <a:cubicBezTo>
                    <a:pt x="277" y="128"/>
                    <a:pt x="303" y="105"/>
                    <a:pt x="308" y="74"/>
                  </a:cubicBezTo>
                  <a:cubicBezTo>
                    <a:pt x="309" y="74"/>
                    <a:pt x="309" y="74"/>
                    <a:pt x="309" y="74"/>
                  </a:cubicBezTo>
                  <a:cubicBezTo>
                    <a:pt x="315" y="74"/>
                    <a:pt x="320" y="70"/>
                    <a:pt x="320" y="64"/>
                  </a:cubicBezTo>
                  <a:cubicBezTo>
                    <a:pt x="320" y="58"/>
                    <a:pt x="315" y="53"/>
                    <a:pt x="309" y="53"/>
                  </a:cubicBezTo>
                  <a:close/>
                  <a:moveTo>
                    <a:pt x="74" y="106"/>
                  </a:moveTo>
                  <a:cubicBezTo>
                    <a:pt x="51" y="106"/>
                    <a:pt x="32" y="87"/>
                    <a:pt x="32" y="64"/>
                  </a:cubicBezTo>
                  <a:cubicBezTo>
                    <a:pt x="32" y="40"/>
                    <a:pt x="51" y="21"/>
                    <a:pt x="74" y="21"/>
                  </a:cubicBezTo>
                  <a:cubicBezTo>
                    <a:pt x="98" y="21"/>
                    <a:pt x="117" y="40"/>
                    <a:pt x="117" y="64"/>
                  </a:cubicBezTo>
                  <a:cubicBezTo>
                    <a:pt x="117" y="87"/>
                    <a:pt x="98" y="106"/>
                    <a:pt x="74" y="106"/>
                  </a:cubicBezTo>
                  <a:close/>
                  <a:moveTo>
                    <a:pt x="245" y="106"/>
                  </a:moveTo>
                  <a:cubicBezTo>
                    <a:pt x="221" y="106"/>
                    <a:pt x="202" y="87"/>
                    <a:pt x="202" y="64"/>
                  </a:cubicBezTo>
                  <a:cubicBezTo>
                    <a:pt x="202" y="40"/>
                    <a:pt x="221" y="21"/>
                    <a:pt x="245" y="21"/>
                  </a:cubicBezTo>
                  <a:cubicBezTo>
                    <a:pt x="269" y="21"/>
                    <a:pt x="288" y="40"/>
                    <a:pt x="288" y="64"/>
                  </a:cubicBezTo>
                  <a:cubicBezTo>
                    <a:pt x="288" y="87"/>
                    <a:pt x="269" y="106"/>
                    <a:pt x="245" y="106"/>
                  </a:cubicBezTo>
                  <a:close/>
                </a:path>
              </a:pathLst>
            </a:custGeom>
            <a:solidFill>
              <a:srgbClr val="00ABA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GB">
                <a:solidFill>
                  <a:prstClr val="black"/>
                </a:solidFill>
                <a:latin typeface="Calibri Light"/>
              </a:endParaRPr>
            </a:p>
          </p:txBody>
        </p:sp>
        <p:sp>
          <p:nvSpPr>
            <p:cNvPr id="137" name="Rectangle 136">
              <a:extLst>
                <a:ext uri="{FF2B5EF4-FFF2-40B4-BE49-F238E27FC236}">
                  <a16:creationId xmlns:a16="http://schemas.microsoft.com/office/drawing/2014/main" id="{A50E4562-A4C1-4501-BDA8-5BAEB6931FE9}"/>
                </a:ext>
              </a:extLst>
            </p:cNvPr>
            <p:cNvSpPr/>
            <p:nvPr/>
          </p:nvSpPr>
          <p:spPr bwMode="gray">
            <a:xfrm>
              <a:off x="9645769" y="4029425"/>
              <a:ext cx="836800" cy="1428311"/>
            </a:xfrm>
            <a:prstGeom prst="rect">
              <a:avLst/>
            </a:prstGeom>
            <a:solidFill>
              <a:srgbClr val="43B02A"/>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defRPr/>
              </a:pPr>
              <a:endParaRPr lang="en-US" sz="1600" b="1" dirty="0">
                <a:solidFill>
                  <a:prstClr val="white"/>
                </a:solidFill>
                <a:latin typeface="Calibri Light"/>
              </a:endParaRPr>
            </a:p>
          </p:txBody>
        </p:sp>
        <p:grpSp>
          <p:nvGrpSpPr>
            <p:cNvPr id="138" name="Group 137">
              <a:extLst>
                <a:ext uri="{FF2B5EF4-FFF2-40B4-BE49-F238E27FC236}">
                  <a16:creationId xmlns:a16="http://schemas.microsoft.com/office/drawing/2014/main" id="{774AF6F7-2457-4A8A-93B4-E98846CA96FD}"/>
                </a:ext>
              </a:extLst>
            </p:cNvPr>
            <p:cNvGrpSpPr/>
            <p:nvPr/>
          </p:nvGrpSpPr>
          <p:grpSpPr>
            <a:xfrm>
              <a:off x="9582952" y="3518776"/>
              <a:ext cx="962434" cy="1506107"/>
              <a:chOff x="1803653" y="1995975"/>
              <a:chExt cx="1703073" cy="2665128"/>
            </a:xfrm>
          </p:grpSpPr>
          <p:sp>
            <p:nvSpPr>
              <p:cNvPr id="140" name="Rectangle 139">
                <a:extLst>
                  <a:ext uri="{FF2B5EF4-FFF2-40B4-BE49-F238E27FC236}">
                    <a16:creationId xmlns:a16="http://schemas.microsoft.com/office/drawing/2014/main" id="{236130AE-09A7-4B94-AA3E-B34C36F8887E}"/>
                  </a:ext>
                </a:extLst>
              </p:cNvPr>
              <p:cNvSpPr/>
              <p:nvPr/>
            </p:nvSpPr>
            <p:spPr>
              <a:xfrm>
                <a:off x="1909978" y="3844165"/>
                <a:ext cx="1515308" cy="81693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prstClr val="white"/>
                    </a:solidFill>
                    <a:effectLst/>
                    <a:uLnTx/>
                    <a:uFillTx/>
                    <a:latin typeface="Calibri"/>
                  </a:rPr>
                  <a:t>Factura</a:t>
                </a:r>
                <a:r>
                  <a:rPr kumimoji="0" lang="en-US" sz="1200" b="1" i="0" u="none" strike="noStrike" kern="0" cap="none" spc="0" normalizeH="0" baseline="0" noProof="0" dirty="0" smtClean="0">
                    <a:ln>
                      <a:noFill/>
                    </a:ln>
                    <a:solidFill>
                      <a:prstClr val="white"/>
                    </a:solidFill>
                    <a:effectLst/>
                    <a:uLnTx/>
                    <a:uFillTx/>
                    <a:latin typeface="Calibri"/>
                  </a:rPr>
                  <a:t> de</a:t>
                </a:r>
              </a:p>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err="1" smtClean="0">
                    <a:solidFill>
                      <a:prstClr val="white"/>
                    </a:solidFill>
                    <a:latin typeface="Calibri"/>
                  </a:rPr>
                  <a:t>Deudores</a:t>
                </a:r>
                <a:endParaRPr kumimoji="0" lang="en-US" sz="1200" b="1" i="0" u="none" strike="noStrike" kern="0" cap="none" spc="0" normalizeH="0" baseline="0" noProof="0" dirty="0">
                  <a:ln>
                    <a:noFill/>
                  </a:ln>
                  <a:solidFill>
                    <a:prstClr val="white"/>
                  </a:solidFill>
                  <a:effectLst/>
                  <a:uLnTx/>
                  <a:uFillTx/>
                  <a:latin typeface="Calibri"/>
                </a:endParaRPr>
              </a:p>
            </p:txBody>
          </p:sp>
          <p:sp>
            <p:nvSpPr>
              <p:cNvPr id="141" name="Oval 140">
                <a:extLst>
                  <a:ext uri="{FF2B5EF4-FFF2-40B4-BE49-F238E27FC236}">
                    <a16:creationId xmlns:a16="http://schemas.microsoft.com/office/drawing/2014/main" id="{449FE19D-03EA-48A8-8601-DA74B7C6BA5F}"/>
                  </a:ext>
                </a:extLst>
              </p:cNvPr>
              <p:cNvSpPr/>
              <p:nvPr/>
            </p:nvSpPr>
            <p:spPr bwMode="gray">
              <a:xfrm>
                <a:off x="1803653" y="1995975"/>
                <a:ext cx="1703073" cy="1699552"/>
              </a:xfrm>
              <a:prstGeom prst="ellipse">
                <a:avLst/>
              </a:prstGeom>
              <a:solidFill>
                <a:srgbClr val="86BC25"/>
              </a:solidFill>
              <a:ln w="19050" algn="ctr">
                <a:noFill/>
                <a:miter lim="800000"/>
                <a:headEnd/>
                <a:tailEnd/>
              </a:ln>
              <a:effectLst/>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2" name="Oval 141">
                <a:extLst>
                  <a:ext uri="{FF2B5EF4-FFF2-40B4-BE49-F238E27FC236}">
                    <a16:creationId xmlns:a16="http://schemas.microsoft.com/office/drawing/2014/main" id="{AD89E37A-8B80-4213-AE63-01170F731CD1}"/>
                  </a:ext>
                </a:extLst>
              </p:cNvPr>
              <p:cNvSpPr/>
              <p:nvPr/>
            </p:nvSpPr>
            <p:spPr bwMode="gray">
              <a:xfrm>
                <a:off x="1997259" y="2189181"/>
                <a:ext cx="1315860" cy="1313139"/>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Calibri"/>
                </a:endParaRPr>
              </a:p>
            </p:txBody>
          </p:sp>
          <p:sp>
            <p:nvSpPr>
              <p:cNvPr id="143" name="Rectangle 142">
                <a:extLst>
                  <a:ext uri="{FF2B5EF4-FFF2-40B4-BE49-F238E27FC236}">
                    <a16:creationId xmlns:a16="http://schemas.microsoft.com/office/drawing/2014/main" id="{4F71D54A-649C-429D-A824-5C12F8D687BC}"/>
                  </a:ext>
                </a:extLst>
              </p:cNvPr>
              <p:cNvSpPr/>
              <p:nvPr/>
            </p:nvSpPr>
            <p:spPr>
              <a:xfrm>
                <a:off x="1931198" y="4182019"/>
                <a:ext cx="1480757" cy="3921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white"/>
                  </a:solidFill>
                  <a:effectLst/>
                  <a:uLnTx/>
                  <a:uFillTx/>
                  <a:latin typeface="Calibri"/>
                </a:endParaRPr>
              </a:p>
            </p:txBody>
          </p:sp>
        </p:grpSp>
        <p:sp>
          <p:nvSpPr>
            <p:cNvPr id="139" name="Freeform 764">
              <a:extLst>
                <a:ext uri="{FF2B5EF4-FFF2-40B4-BE49-F238E27FC236}">
                  <a16:creationId xmlns:a16="http://schemas.microsoft.com/office/drawing/2014/main" id="{6FC7EAE0-80ED-4C04-891F-6310A53F39E3}"/>
                </a:ext>
              </a:extLst>
            </p:cNvPr>
            <p:cNvSpPr>
              <a:spLocks noChangeAspect="1" noEditPoints="1"/>
            </p:cNvSpPr>
            <p:nvPr/>
          </p:nvSpPr>
          <p:spPr bwMode="auto">
            <a:xfrm>
              <a:off x="9912699" y="3780683"/>
              <a:ext cx="321459" cy="436854"/>
            </a:xfrm>
            <a:custGeom>
              <a:avLst/>
              <a:gdLst>
                <a:gd name="T0" fmla="*/ 11 w 235"/>
                <a:gd name="T1" fmla="*/ 0 h 320"/>
                <a:gd name="T2" fmla="*/ 0 w 235"/>
                <a:gd name="T3" fmla="*/ 309 h 320"/>
                <a:gd name="T4" fmla="*/ 224 w 235"/>
                <a:gd name="T5" fmla="*/ 320 h 320"/>
                <a:gd name="T6" fmla="*/ 235 w 235"/>
                <a:gd name="T7" fmla="*/ 10 h 320"/>
                <a:gd name="T8" fmla="*/ 214 w 235"/>
                <a:gd name="T9" fmla="*/ 298 h 320"/>
                <a:gd name="T10" fmla="*/ 22 w 235"/>
                <a:gd name="T11" fmla="*/ 21 h 320"/>
                <a:gd name="T12" fmla="*/ 214 w 235"/>
                <a:gd name="T13" fmla="*/ 298 h 320"/>
                <a:gd name="T14" fmla="*/ 182 w 235"/>
                <a:gd name="T15" fmla="*/ 106 h 320"/>
                <a:gd name="T16" fmla="*/ 192 w 235"/>
                <a:gd name="T17" fmla="*/ 53 h 320"/>
                <a:gd name="T18" fmla="*/ 54 w 235"/>
                <a:gd name="T19" fmla="*/ 42 h 320"/>
                <a:gd name="T20" fmla="*/ 43 w 235"/>
                <a:gd name="T21" fmla="*/ 96 h 320"/>
                <a:gd name="T22" fmla="*/ 64 w 235"/>
                <a:gd name="T23" fmla="*/ 64 h 320"/>
                <a:gd name="T24" fmla="*/ 171 w 235"/>
                <a:gd name="T25" fmla="*/ 85 h 320"/>
                <a:gd name="T26" fmla="*/ 64 w 235"/>
                <a:gd name="T27" fmla="*/ 64 h 320"/>
                <a:gd name="T28" fmla="*/ 54 w 235"/>
                <a:gd name="T29" fmla="*/ 128 h 320"/>
                <a:gd name="T30" fmla="*/ 54 w 235"/>
                <a:gd name="T31" fmla="*/ 149 h 320"/>
                <a:gd name="T32" fmla="*/ 107 w 235"/>
                <a:gd name="T33" fmla="*/ 138 h 320"/>
                <a:gd name="T34" fmla="*/ 86 w 235"/>
                <a:gd name="T35" fmla="*/ 138 h 320"/>
                <a:gd name="T36" fmla="*/ 107 w 235"/>
                <a:gd name="T37" fmla="*/ 138 h 320"/>
                <a:gd name="T38" fmla="*/ 139 w 235"/>
                <a:gd name="T39" fmla="*/ 149 h 320"/>
                <a:gd name="T40" fmla="*/ 139 w 235"/>
                <a:gd name="T41" fmla="*/ 128 h 320"/>
                <a:gd name="T42" fmla="*/ 192 w 235"/>
                <a:gd name="T43" fmla="*/ 138 h 320"/>
                <a:gd name="T44" fmla="*/ 171 w 235"/>
                <a:gd name="T45" fmla="*/ 138 h 320"/>
                <a:gd name="T46" fmla="*/ 192 w 235"/>
                <a:gd name="T47" fmla="*/ 138 h 320"/>
                <a:gd name="T48" fmla="*/ 54 w 235"/>
                <a:gd name="T49" fmla="*/ 170 h 320"/>
                <a:gd name="T50" fmla="*/ 54 w 235"/>
                <a:gd name="T51" fmla="*/ 192 h 320"/>
                <a:gd name="T52" fmla="*/ 107 w 235"/>
                <a:gd name="T53" fmla="*/ 181 h 320"/>
                <a:gd name="T54" fmla="*/ 86 w 235"/>
                <a:gd name="T55" fmla="*/ 181 h 320"/>
                <a:gd name="T56" fmla="*/ 107 w 235"/>
                <a:gd name="T57" fmla="*/ 181 h 320"/>
                <a:gd name="T58" fmla="*/ 139 w 235"/>
                <a:gd name="T59" fmla="*/ 192 h 320"/>
                <a:gd name="T60" fmla="*/ 139 w 235"/>
                <a:gd name="T61" fmla="*/ 170 h 320"/>
                <a:gd name="T62" fmla="*/ 192 w 235"/>
                <a:gd name="T63" fmla="*/ 181 h 320"/>
                <a:gd name="T64" fmla="*/ 171 w 235"/>
                <a:gd name="T65" fmla="*/ 181 h 320"/>
                <a:gd name="T66" fmla="*/ 192 w 235"/>
                <a:gd name="T67" fmla="*/ 181 h 320"/>
                <a:gd name="T68" fmla="*/ 54 w 235"/>
                <a:gd name="T69" fmla="*/ 213 h 320"/>
                <a:gd name="T70" fmla="*/ 54 w 235"/>
                <a:gd name="T71" fmla="*/ 234 h 320"/>
                <a:gd name="T72" fmla="*/ 107 w 235"/>
                <a:gd name="T73" fmla="*/ 224 h 320"/>
                <a:gd name="T74" fmla="*/ 86 w 235"/>
                <a:gd name="T75" fmla="*/ 224 h 320"/>
                <a:gd name="T76" fmla="*/ 107 w 235"/>
                <a:gd name="T77" fmla="*/ 224 h 320"/>
                <a:gd name="T78" fmla="*/ 139 w 235"/>
                <a:gd name="T79" fmla="*/ 234 h 320"/>
                <a:gd name="T80" fmla="*/ 139 w 235"/>
                <a:gd name="T81" fmla="*/ 213 h 320"/>
                <a:gd name="T82" fmla="*/ 192 w 235"/>
                <a:gd name="T83" fmla="*/ 224 h 320"/>
                <a:gd name="T84" fmla="*/ 182 w 235"/>
                <a:gd name="T85" fmla="*/ 277 h 320"/>
                <a:gd name="T86" fmla="*/ 171 w 235"/>
                <a:gd name="T87" fmla="*/ 224 h 320"/>
                <a:gd name="T88" fmla="*/ 192 w 235"/>
                <a:gd name="T89" fmla="*/ 224 h 320"/>
                <a:gd name="T90" fmla="*/ 54 w 235"/>
                <a:gd name="T91" fmla="*/ 256 h 320"/>
                <a:gd name="T92" fmla="*/ 54 w 235"/>
                <a:gd name="T93" fmla="*/ 277 h 320"/>
                <a:gd name="T94" fmla="*/ 107 w 235"/>
                <a:gd name="T95" fmla="*/ 266 h 320"/>
                <a:gd name="T96" fmla="*/ 86 w 235"/>
                <a:gd name="T97" fmla="*/ 266 h 320"/>
                <a:gd name="T98" fmla="*/ 107 w 235"/>
                <a:gd name="T99" fmla="*/ 266 h 320"/>
                <a:gd name="T100" fmla="*/ 139 w 235"/>
                <a:gd name="T101" fmla="*/ 277 h 320"/>
                <a:gd name="T102" fmla="*/ 139 w 235"/>
                <a:gd name="T103" fmla="*/ 2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5" h="320">
                  <a:moveTo>
                    <a:pt x="224" y="0"/>
                  </a:move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0"/>
                    <a:pt x="235" y="10"/>
                    <a:pt x="235" y="10"/>
                  </a:cubicBezTo>
                  <a:cubicBezTo>
                    <a:pt x="235" y="4"/>
                    <a:pt x="230" y="0"/>
                    <a:pt x="224" y="0"/>
                  </a:cubicBezTo>
                  <a:close/>
                  <a:moveTo>
                    <a:pt x="214" y="298"/>
                  </a:moveTo>
                  <a:cubicBezTo>
                    <a:pt x="22" y="298"/>
                    <a:pt x="22" y="298"/>
                    <a:pt x="22" y="298"/>
                  </a:cubicBezTo>
                  <a:cubicBezTo>
                    <a:pt x="22" y="21"/>
                    <a:pt x="22" y="21"/>
                    <a:pt x="22" y="21"/>
                  </a:cubicBezTo>
                  <a:cubicBezTo>
                    <a:pt x="214" y="21"/>
                    <a:pt x="214" y="21"/>
                    <a:pt x="214" y="21"/>
                  </a:cubicBezTo>
                  <a:lnTo>
                    <a:pt x="214" y="298"/>
                  </a:lnTo>
                  <a:close/>
                  <a:moveTo>
                    <a:pt x="54" y="106"/>
                  </a:moveTo>
                  <a:cubicBezTo>
                    <a:pt x="182" y="106"/>
                    <a:pt x="182" y="106"/>
                    <a:pt x="182" y="106"/>
                  </a:cubicBezTo>
                  <a:cubicBezTo>
                    <a:pt x="188" y="106"/>
                    <a:pt x="192" y="102"/>
                    <a:pt x="192" y="96"/>
                  </a:cubicBezTo>
                  <a:cubicBezTo>
                    <a:pt x="192" y="53"/>
                    <a:pt x="192" y="53"/>
                    <a:pt x="192" y="53"/>
                  </a:cubicBezTo>
                  <a:cubicBezTo>
                    <a:pt x="192" y="47"/>
                    <a:pt x="188" y="42"/>
                    <a:pt x="182" y="42"/>
                  </a:cubicBezTo>
                  <a:cubicBezTo>
                    <a:pt x="54" y="42"/>
                    <a:pt x="54" y="42"/>
                    <a:pt x="54" y="42"/>
                  </a:cubicBezTo>
                  <a:cubicBezTo>
                    <a:pt x="48" y="42"/>
                    <a:pt x="43" y="47"/>
                    <a:pt x="43" y="53"/>
                  </a:cubicBezTo>
                  <a:cubicBezTo>
                    <a:pt x="43" y="96"/>
                    <a:pt x="43" y="96"/>
                    <a:pt x="43" y="96"/>
                  </a:cubicBezTo>
                  <a:cubicBezTo>
                    <a:pt x="43" y="102"/>
                    <a:pt x="48" y="106"/>
                    <a:pt x="54" y="106"/>
                  </a:cubicBezTo>
                  <a:close/>
                  <a:moveTo>
                    <a:pt x="64" y="64"/>
                  </a:moveTo>
                  <a:cubicBezTo>
                    <a:pt x="171" y="64"/>
                    <a:pt x="171" y="64"/>
                    <a:pt x="171" y="64"/>
                  </a:cubicBezTo>
                  <a:cubicBezTo>
                    <a:pt x="171" y="85"/>
                    <a:pt x="171" y="85"/>
                    <a:pt x="171" y="85"/>
                  </a:cubicBezTo>
                  <a:cubicBezTo>
                    <a:pt x="64" y="85"/>
                    <a:pt x="64" y="85"/>
                    <a:pt x="64" y="85"/>
                  </a:cubicBezTo>
                  <a:lnTo>
                    <a:pt x="64" y="64"/>
                  </a:lnTo>
                  <a:close/>
                  <a:moveTo>
                    <a:pt x="43" y="138"/>
                  </a:moveTo>
                  <a:cubicBezTo>
                    <a:pt x="43" y="132"/>
                    <a:pt x="48" y="128"/>
                    <a:pt x="54" y="128"/>
                  </a:cubicBezTo>
                  <a:cubicBezTo>
                    <a:pt x="60" y="128"/>
                    <a:pt x="64" y="132"/>
                    <a:pt x="64" y="138"/>
                  </a:cubicBezTo>
                  <a:cubicBezTo>
                    <a:pt x="64" y="144"/>
                    <a:pt x="60" y="149"/>
                    <a:pt x="54" y="149"/>
                  </a:cubicBezTo>
                  <a:cubicBezTo>
                    <a:pt x="48" y="149"/>
                    <a:pt x="43" y="144"/>
                    <a:pt x="43" y="138"/>
                  </a:cubicBezTo>
                  <a:close/>
                  <a:moveTo>
                    <a:pt x="107" y="138"/>
                  </a:moveTo>
                  <a:cubicBezTo>
                    <a:pt x="107" y="144"/>
                    <a:pt x="102" y="149"/>
                    <a:pt x="96" y="149"/>
                  </a:cubicBezTo>
                  <a:cubicBezTo>
                    <a:pt x="90" y="149"/>
                    <a:pt x="86" y="144"/>
                    <a:pt x="86" y="138"/>
                  </a:cubicBezTo>
                  <a:cubicBezTo>
                    <a:pt x="86" y="132"/>
                    <a:pt x="90" y="128"/>
                    <a:pt x="96" y="128"/>
                  </a:cubicBezTo>
                  <a:cubicBezTo>
                    <a:pt x="102" y="128"/>
                    <a:pt x="107" y="132"/>
                    <a:pt x="107" y="138"/>
                  </a:cubicBezTo>
                  <a:close/>
                  <a:moveTo>
                    <a:pt x="150" y="138"/>
                  </a:moveTo>
                  <a:cubicBezTo>
                    <a:pt x="150" y="144"/>
                    <a:pt x="145" y="149"/>
                    <a:pt x="139" y="149"/>
                  </a:cubicBezTo>
                  <a:cubicBezTo>
                    <a:pt x="133" y="149"/>
                    <a:pt x="128" y="144"/>
                    <a:pt x="128" y="138"/>
                  </a:cubicBezTo>
                  <a:cubicBezTo>
                    <a:pt x="128" y="132"/>
                    <a:pt x="133" y="128"/>
                    <a:pt x="139" y="128"/>
                  </a:cubicBezTo>
                  <a:cubicBezTo>
                    <a:pt x="145" y="128"/>
                    <a:pt x="150" y="132"/>
                    <a:pt x="150" y="138"/>
                  </a:cubicBezTo>
                  <a:close/>
                  <a:moveTo>
                    <a:pt x="192" y="138"/>
                  </a:moveTo>
                  <a:cubicBezTo>
                    <a:pt x="192" y="144"/>
                    <a:pt x="188" y="149"/>
                    <a:pt x="182" y="149"/>
                  </a:cubicBezTo>
                  <a:cubicBezTo>
                    <a:pt x="176" y="149"/>
                    <a:pt x="171" y="144"/>
                    <a:pt x="171" y="138"/>
                  </a:cubicBezTo>
                  <a:cubicBezTo>
                    <a:pt x="171" y="132"/>
                    <a:pt x="176" y="128"/>
                    <a:pt x="182" y="128"/>
                  </a:cubicBezTo>
                  <a:cubicBezTo>
                    <a:pt x="188" y="128"/>
                    <a:pt x="192" y="132"/>
                    <a:pt x="192" y="138"/>
                  </a:cubicBezTo>
                  <a:close/>
                  <a:moveTo>
                    <a:pt x="43" y="181"/>
                  </a:moveTo>
                  <a:cubicBezTo>
                    <a:pt x="43" y="175"/>
                    <a:pt x="48" y="170"/>
                    <a:pt x="54" y="170"/>
                  </a:cubicBezTo>
                  <a:cubicBezTo>
                    <a:pt x="60" y="170"/>
                    <a:pt x="64" y="175"/>
                    <a:pt x="64" y="181"/>
                  </a:cubicBezTo>
                  <a:cubicBezTo>
                    <a:pt x="64" y="187"/>
                    <a:pt x="60" y="192"/>
                    <a:pt x="54" y="192"/>
                  </a:cubicBezTo>
                  <a:cubicBezTo>
                    <a:pt x="48" y="192"/>
                    <a:pt x="43" y="187"/>
                    <a:pt x="43" y="181"/>
                  </a:cubicBezTo>
                  <a:close/>
                  <a:moveTo>
                    <a:pt x="107" y="181"/>
                  </a:moveTo>
                  <a:cubicBezTo>
                    <a:pt x="107" y="187"/>
                    <a:pt x="102" y="192"/>
                    <a:pt x="96" y="192"/>
                  </a:cubicBezTo>
                  <a:cubicBezTo>
                    <a:pt x="90" y="192"/>
                    <a:pt x="86" y="187"/>
                    <a:pt x="86" y="181"/>
                  </a:cubicBezTo>
                  <a:cubicBezTo>
                    <a:pt x="86" y="175"/>
                    <a:pt x="90" y="170"/>
                    <a:pt x="96" y="170"/>
                  </a:cubicBezTo>
                  <a:cubicBezTo>
                    <a:pt x="102" y="170"/>
                    <a:pt x="107" y="175"/>
                    <a:pt x="107" y="181"/>
                  </a:cubicBezTo>
                  <a:close/>
                  <a:moveTo>
                    <a:pt x="150" y="181"/>
                  </a:moveTo>
                  <a:cubicBezTo>
                    <a:pt x="150" y="187"/>
                    <a:pt x="145" y="192"/>
                    <a:pt x="139" y="192"/>
                  </a:cubicBezTo>
                  <a:cubicBezTo>
                    <a:pt x="133" y="192"/>
                    <a:pt x="128" y="187"/>
                    <a:pt x="128" y="181"/>
                  </a:cubicBezTo>
                  <a:cubicBezTo>
                    <a:pt x="128" y="175"/>
                    <a:pt x="133" y="170"/>
                    <a:pt x="139" y="170"/>
                  </a:cubicBezTo>
                  <a:cubicBezTo>
                    <a:pt x="145" y="170"/>
                    <a:pt x="150" y="175"/>
                    <a:pt x="150" y="181"/>
                  </a:cubicBezTo>
                  <a:close/>
                  <a:moveTo>
                    <a:pt x="192" y="181"/>
                  </a:moveTo>
                  <a:cubicBezTo>
                    <a:pt x="192" y="187"/>
                    <a:pt x="188" y="192"/>
                    <a:pt x="182" y="192"/>
                  </a:cubicBezTo>
                  <a:cubicBezTo>
                    <a:pt x="176" y="192"/>
                    <a:pt x="171" y="187"/>
                    <a:pt x="171" y="181"/>
                  </a:cubicBezTo>
                  <a:cubicBezTo>
                    <a:pt x="171" y="175"/>
                    <a:pt x="176" y="170"/>
                    <a:pt x="182" y="170"/>
                  </a:cubicBezTo>
                  <a:cubicBezTo>
                    <a:pt x="188" y="170"/>
                    <a:pt x="192" y="175"/>
                    <a:pt x="192" y="181"/>
                  </a:cubicBezTo>
                  <a:close/>
                  <a:moveTo>
                    <a:pt x="43" y="224"/>
                  </a:moveTo>
                  <a:cubicBezTo>
                    <a:pt x="43" y="218"/>
                    <a:pt x="48" y="213"/>
                    <a:pt x="54" y="213"/>
                  </a:cubicBezTo>
                  <a:cubicBezTo>
                    <a:pt x="60" y="213"/>
                    <a:pt x="64" y="218"/>
                    <a:pt x="64" y="224"/>
                  </a:cubicBezTo>
                  <a:cubicBezTo>
                    <a:pt x="64" y="230"/>
                    <a:pt x="60" y="234"/>
                    <a:pt x="54" y="234"/>
                  </a:cubicBezTo>
                  <a:cubicBezTo>
                    <a:pt x="48" y="234"/>
                    <a:pt x="43" y="230"/>
                    <a:pt x="43" y="224"/>
                  </a:cubicBezTo>
                  <a:close/>
                  <a:moveTo>
                    <a:pt x="107" y="224"/>
                  </a:moveTo>
                  <a:cubicBezTo>
                    <a:pt x="107" y="230"/>
                    <a:pt x="102" y="234"/>
                    <a:pt x="96" y="234"/>
                  </a:cubicBezTo>
                  <a:cubicBezTo>
                    <a:pt x="90" y="234"/>
                    <a:pt x="86" y="230"/>
                    <a:pt x="86" y="224"/>
                  </a:cubicBezTo>
                  <a:cubicBezTo>
                    <a:pt x="86" y="218"/>
                    <a:pt x="90" y="213"/>
                    <a:pt x="96" y="213"/>
                  </a:cubicBezTo>
                  <a:cubicBezTo>
                    <a:pt x="102" y="213"/>
                    <a:pt x="107" y="218"/>
                    <a:pt x="107" y="224"/>
                  </a:cubicBezTo>
                  <a:close/>
                  <a:moveTo>
                    <a:pt x="150" y="224"/>
                  </a:moveTo>
                  <a:cubicBezTo>
                    <a:pt x="150" y="230"/>
                    <a:pt x="145" y="234"/>
                    <a:pt x="139" y="234"/>
                  </a:cubicBezTo>
                  <a:cubicBezTo>
                    <a:pt x="133" y="234"/>
                    <a:pt x="128" y="230"/>
                    <a:pt x="128" y="224"/>
                  </a:cubicBezTo>
                  <a:cubicBezTo>
                    <a:pt x="128" y="218"/>
                    <a:pt x="133" y="213"/>
                    <a:pt x="139" y="213"/>
                  </a:cubicBezTo>
                  <a:cubicBezTo>
                    <a:pt x="145" y="213"/>
                    <a:pt x="150" y="218"/>
                    <a:pt x="150" y="224"/>
                  </a:cubicBezTo>
                  <a:close/>
                  <a:moveTo>
                    <a:pt x="192" y="224"/>
                  </a:moveTo>
                  <a:cubicBezTo>
                    <a:pt x="192" y="266"/>
                    <a:pt x="192" y="266"/>
                    <a:pt x="192" y="266"/>
                  </a:cubicBezTo>
                  <a:cubicBezTo>
                    <a:pt x="192" y="272"/>
                    <a:pt x="188" y="277"/>
                    <a:pt x="182" y="277"/>
                  </a:cubicBezTo>
                  <a:cubicBezTo>
                    <a:pt x="176" y="277"/>
                    <a:pt x="171" y="272"/>
                    <a:pt x="171" y="266"/>
                  </a:cubicBezTo>
                  <a:cubicBezTo>
                    <a:pt x="171" y="224"/>
                    <a:pt x="171" y="224"/>
                    <a:pt x="171" y="224"/>
                  </a:cubicBezTo>
                  <a:cubicBezTo>
                    <a:pt x="171" y="218"/>
                    <a:pt x="176" y="213"/>
                    <a:pt x="182" y="213"/>
                  </a:cubicBezTo>
                  <a:cubicBezTo>
                    <a:pt x="188" y="213"/>
                    <a:pt x="192" y="218"/>
                    <a:pt x="192" y="224"/>
                  </a:cubicBezTo>
                  <a:close/>
                  <a:moveTo>
                    <a:pt x="43" y="266"/>
                  </a:moveTo>
                  <a:cubicBezTo>
                    <a:pt x="43" y="260"/>
                    <a:pt x="48" y="256"/>
                    <a:pt x="54" y="256"/>
                  </a:cubicBezTo>
                  <a:cubicBezTo>
                    <a:pt x="60" y="256"/>
                    <a:pt x="64" y="260"/>
                    <a:pt x="64" y="266"/>
                  </a:cubicBezTo>
                  <a:cubicBezTo>
                    <a:pt x="64" y="272"/>
                    <a:pt x="60" y="277"/>
                    <a:pt x="54" y="277"/>
                  </a:cubicBezTo>
                  <a:cubicBezTo>
                    <a:pt x="48" y="277"/>
                    <a:pt x="43" y="272"/>
                    <a:pt x="43" y="266"/>
                  </a:cubicBezTo>
                  <a:close/>
                  <a:moveTo>
                    <a:pt x="107" y="266"/>
                  </a:moveTo>
                  <a:cubicBezTo>
                    <a:pt x="107" y="272"/>
                    <a:pt x="102" y="277"/>
                    <a:pt x="96" y="277"/>
                  </a:cubicBezTo>
                  <a:cubicBezTo>
                    <a:pt x="90" y="277"/>
                    <a:pt x="86" y="272"/>
                    <a:pt x="86" y="266"/>
                  </a:cubicBezTo>
                  <a:cubicBezTo>
                    <a:pt x="86" y="260"/>
                    <a:pt x="90" y="256"/>
                    <a:pt x="96" y="256"/>
                  </a:cubicBezTo>
                  <a:cubicBezTo>
                    <a:pt x="102" y="256"/>
                    <a:pt x="107" y="260"/>
                    <a:pt x="107" y="266"/>
                  </a:cubicBezTo>
                  <a:close/>
                  <a:moveTo>
                    <a:pt x="150" y="266"/>
                  </a:moveTo>
                  <a:cubicBezTo>
                    <a:pt x="150" y="272"/>
                    <a:pt x="145" y="277"/>
                    <a:pt x="139" y="277"/>
                  </a:cubicBezTo>
                  <a:cubicBezTo>
                    <a:pt x="133" y="277"/>
                    <a:pt x="128" y="272"/>
                    <a:pt x="128" y="266"/>
                  </a:cubicBezTo>
                  <a:cubicBezTo>
                    <a:pt x="128" y="260"/>
                    <a:pt x="133" y="256"/>
                    <a:pt x="139" y="256"/>
                  </a:cubicBezTo>
                  <a:cubicBezTo>
                    <a:pt x="145" y="256"/>
                    <a:pt x="150" y="260"/>
                    <a:pt x="150" y="266"/>
                  </a:cubicBezTo>
                  <a:close/>
                </a:path>
              </a:pathLst>
            </a:custGeom>
            <a:solidFill>
              <a:srgbClr val="86BC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Light"/>
              </a:endParaRPr>
            </a:p>
          </p:txBody>
        </p:sp>
        <p:sp>
          <p:nvSpPr>
            <p:cNvPr id="154" name="Oval 153">
              <a:extLst>
                <a:ext uri="{FF2B5EF4-FFF2-40B4-BE49-F238E27FC236}">
                  <a16:creationId xmlns:a16="http://schemas.microsoft.com/office/drawing/2014/main" id="{637C32F3-7C3A-4EB7-B5F9-7A88F5CBC96B}"/>
                </a:ext>
              </a:extLst>
            </p:cNvPr>
            <p:cNvSpPr/>
            <p:nvPr/>
          </p:nvSpPr>
          <p:spPr bwMode="gray">
            <a:xfrm>
              <a:off x="2202210"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7680"/>
                  </a:solidFill>
                  <a:latin typeface="Calibri"/>
                </a:rPr>
                <a:t>2</a:t>
              </a:r>
              <a:endParaRPr kumimoji="0" lang="en-US" sz="3200" b="1" i="0" u="none" strike="noStrike" kern="0" cap="none" spc="0" normalizeH="0" baseline="0" noProof="0" dirty="0">
                <a:ln>
                  <a:noFill/>
                </a:ln>
                <a:solidFill>
                  <a:srgbClr val="007680"/>
                </a:solidFill>
                <a:effectLst/>
                <a:uLnTx/>
                <a:uFillTx/>
                <a:latin typeface="Calibri"/>
              </a:endParaRPr>
            </a:p>
          </p:txBody>
        </p:sp>
        <p:sp>
          <p:nvSpPr>
            <p:cNvPr id="155" name="Oval 154">
              <a:extLst>
                <a:ext uri="{FF2B5EF4-FFF2-40B4-BE49-F238E27FC236}">
                  <a16:creationId xmlns:a16="http://schemas.microsoft.com/office/drawing/2014/main" id="{637C32F3-7C3A-4EB7-B5F9-7A88F5CBC96B}"/>
                </a:ext>
              </a:extLst>
            </p:cNvPr>
            <p:cNvSpPr/>
            <p:nvPr/>
          </p:nvSpPr>
          <p:spPr bwMode="gray">
            <a:xfrm>
              <a:off x="3245406"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3200" b="1" i="0" u="none" strike="noStrike" kern="0" cap="none" spc="0" normalizeH="0" baseline="0" noProof="0" dirty="0" smtClean="0">
                  <a:ln>
                    <a:noFill/>
                  </a:ln>
                  <a:solidFill>
                    <a:srgbClr val="43B02A"/>
                  </a:solidFill>
                  <a:effectLst/>
                  <a:uLnTx/>
                  <a:uFillTx/>
                  <a:latin typeface="Calibri"/>
                </a:rPr>
                <a:t>3</a:t>
              </a:r>
              <a:endParaRPr kumimoji="0" lang="en-US" sz="3200" b="1" i="0" u="none" strike="noStrike" kern="0" cap="none" spc="0" normalizeH="0" baseline="0" noProof="0" dirty="0">
                <a:ln>
                  <a:noFill/>
                </a:ln>
                <a:solidFill>
                  <a:srgbClr val="43B02A"/>
                </a:solidFill>
                <a:effectLst/>
                <a:uLnTx/>
                <a:uFillTx/>
                <a:latin typeface="Calibri"/>
              </a:endParaRPr>
            </a:p>
          </p:txBody>
        </p:sp>
        <p:sp>
          <p:nvSpPr>
            <p:cNvPr id="156" name="Oval 155">
              <a:extLst>
                <a:ext uri="{FF2B5EF4-FFF2-40B4-BE49-F238E27FC236}">
                  <a16:creationId xmlns:a16="http://schemas.microsoft.com/office/drawing/2014/main" id="{637C32F3-7C3A-4EB7-B5F9-7A88F5CBC96B}"/>
                </a:ext>
              </a:extLst>
            </p:cNvPr>
            <p:cNvSpPr/>
            <p:nvPr/>
          </p:nvSpPr>
          <p:spPr bwMode="gray">
            <a:xfrm>
              <a:off x="4372559"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A3E0"/>
                  </a:solidFill>
                  <a:latin typeface="Calibri"/>
                </a:rPr>
                <a:t>4</a:t>
              </a:r>
              <a:endParaRPr kumimoji="0" lang="en-US" sz="3200" b="1" i="0" u="none" strike="noStrike" kern="0" cap="none" spc="0" normalizeH="0" baseline="0" noProof="0" dirty="0">
                <a:ln>
                  <a:noFill/>
                </a:ln>
                <a:solidFill>
                  <a:srgbClr val="00A3E0"/>
                </a:solidFill>
                <a:effectLst/>
                <a:uLnTx/>
                <a:uFillTx/>
                <a:latin typeface="Calibri"/>
              </a:endParaRPr>
            </a:p>
          </p:txBody>
        </p:sp>
        <p:sp>
          <p:nvSpPr>
            <p:cNvPr id="157" name="Oval 156">
              <a:extLst>
                <a:ext uri="{FF2B5EF4-FFF2-40B4-BE49-F238E27FC236}">
                  <a16:creationId xmlns:a16="http://schemas.microsoft.com/office/drawing/2014/main" id="{637C32F3-7C3A-4EB7-B5F9-7A88F5CBC96B}"/>
                </a:ext>
              </a:extLst>
            </p:cNvPr>
            <p:cNvSpPr/>
            <p:nvPr/>
          </p:nvSpPr>
          <p:spPr bwMode="gray">
            <a:xfrm>
              <a:off x="5435244"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7680"/>
                  </a:solidFill>
                  <a:latin typeface="Calibri"/>
                </a:rPr>
                <a:t>5</a:t>
              </a:r>
              <a:endParaRPr kumimoji="0" lang="en-US" sz="3200" b="1" i="0" u="none" strike="noStrike" kern="0" cap="none" spc="0" normalizeH="0" baseline="0" noProof="0" dirty="0">
                <a:ln>
                  <a:noFill/>
                </a:ln>
                <a:solidFill>
                  <a:srgbClr val="007680"/>
                </a:solidFill>
                <a:effectLst/>
                <a:uLnTx/>
                <a:uFillTx/>
                <a:latin typeface="Calibri"/>
              </a:endParaRPr>
            </a:p>
          </p:txBody>
        </p:sp>
        <p:sp>
          <p:nvSpPr>
            <p:cNvPr id="158" name="Oval 157">
              <a:extLst>
                <a:ext uri="{FF2B5EF4-FFF2-40B4-BE49-F238E27FC236}">
                  <a16:creationId xmlns:a16="http://schemas.microsoft.com/office/drawing/2014/main" id="{637C32F3-7C3A-4EB7-B5F9-7A88F5CBC96B}"/>
                </a:ext>
              </a:extLst>
            </p:cNvPr>
            <p:cNvSpPr/>
            <p:nvPr/>
          </p:nvSpPr>
          <p:spPr bwMode="gray">
            <a:xfrm>
              <a:off x="6469269"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kumimoji="0" lang="en-US" sz="3200" b="1" i="0" u="none" strike="noStrike" kern="0" cap="none" spc="0" normalizeH="0" baseline="0" noProof="0" dirty="0" smtClean="0">
                  <a:ln>
                    <a:noFill/>
                  </a:ln>
                  <a:solidFill>
                    <a:srgbClr val="43B02A"/>
                  </a:solidFill>
                  <a:effectLst/>
                  <a:uLnTx/>
                  <a:uFillTx/>
                  <a:latin typeface="Calibri"/>
                </a:rPr>
                <a:t>6</a:t>
              </a:r>
              <a:endParaRPr kumimoji="0" lang="en-US" sz="3200" b="1" i="0" u="none" strike="noStrike" kern="0" cap="none" spc="0" normalizeH="0" baseline="0" noProof="0" dirty="0">
                <a:ln>
                  <a:noFill/>
                </a:ln>
                <a:solidFill>
                  <a:srgbClr val="43B02A"/>
                </a:solidFill>
                <a:effectLst/>
                <a:uLnTx/>
                <a:uFillTx/>
                <a:latin typeface="Calibri"/>
              </a:endParaRPr>
            </a:p>
          </p:txBody>
        </p:sp>
        <p:sp>
          <p:nvSpPr>
            <p:cNvPr id="159" name="Oval 158">
              <a:extLst>
                <a:ext uri="{FF2B5EF4-FFF2-40B4-BE49-F238E27FC236}">
                  <a16:creationId xmlns:a16="http://schemas.microsoft.com/office/drawing/2014/main" id="{637C32F3-7C3A-4EB7-B5F9-7A88F5CBC96B}"/>
                </a:ext>
              </a:extLst>
            </p:cNvPr>
            <p:cNvSpPr/>
            <p:nvPr/>
          </p:nvSpPr>
          <p:spPr bwMode="gray">
            <a:xfrm>
              <a:off x="7604223" y="3600919"/>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A3E0"/>
                  </a:solidFill>
                  <a:latin typeface="Calibri"/>
                </a:rPr>
                <a:t>7</a:t>
              </a:r>
              <a:endParaRPr kumimoji="0" lang="en-US" sz="3200" b="1" i="0" u="none" strike="noStrike" kern="0" cap="none" spc="0" normalizeH="0" baseline="0" noProof="0" dirty="0">
                <a:ln>
                  <a:noFill/>
                </a:ln>
                <a:solidFill>
                  <a:srgbClr val="00A3E0"/>
                </a:solidFill>
                <a:effectLst/>
                <a:uLnTx/>
                <a:uFillTx/>
                <a:latin typeface="Calibri"/>
              </a:endParaRPr>
            </a:p>
          </p:txBody>
        </p:sp>
        <p:sp>
          <p:nvSpPr>
            <p:cNvPr id="160" name="Oval 159">
              <a:extLst>
                <a:ext uri="{FF2B5EF4-FFF2-40B4-BE49-F238E27FC236}">
                  <a16:creationId xmlns:a16="http://schemas.microsoft.com/office/drawing/2014/main" id="{637C32F3-7C3A-4EB7-B5F9-7A88F5CBC96B}"/>
                </a:ext>
              </a:extLst>
            </p:cNvPr>
            <p:cNvSpPr/>
            <p:nvPr/>
          </p:nvSpPr>
          <p:spPr bwMode="gray">
            <a:xfrm>
              <a:off x="8649522" y="3610155"/>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007680"/>
                  </a:solidFill>
                  <a:latin typeface="Calibri"/>
                </a:rPr>
                <a:t>8</a:t>
              </a:r>
              <a:endParaRPr kumimoji="0" lang="en-US" sz="3200" b="1" i="0" u="none" strike="noStrike" kern="0" cap="none" spc="0" normalizeH="0" baseline="0" noProof="0" dirty="0">
                <a:ln>
                  <a:noFill/>
                </a:ln>
                <a:solidFill>
                  <a:srgbClr val="007680"/>
                </a:solidFill>
                <a:effectLst/>
                <a:uLnTx/>
                <a:uFillTx/>
                <a:latin typeface="Calibri"/>
              </a:endParaRPr>
            </a:p>
          </p:txBody>
        </p:sp>
        <p:sp>
          <p:nvSpPr>
            <p:cNvPr id="161" name="Oval 160">
              <a:extLst>
                <a:ext uri="{FF2B5EF4-FFF2-40B4-BE49-F238E27FC236}">
                  <a16:creationId xmlns:a16="http://schemas.microsoft.com/office/drawing/2014/main" id="{637C32F3-7C3A-4EB7-B5F9-7A88F5CBC96B}"/>
                </a:ext>
              </a:extLst>
            </p:cNvPr>
            <p:cNvSpPr/>
            <p:nvPr/>
          </p:nvSpPr>
          <p:spPr bwMode="gray">
            <a:xfrm>
              <a:off x="9698366" y="3610155"/>
              <a:ext cx="743615" cy="742076"/>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r>
                <a:rPr lang="en-US" sz="3200" b="1" kern="0" dirty="0">
                  <a:solidFill>
                    <a:srgbClr val="43B02A"/>
                  </a:solidFill>
                  <a:latin typeface="Calibri"/>
                </a:rPr>
                <a:t>9</a:t>
              </a:r>
              <a:endParaRPr kumimoji="0" lang="en-US" sz="3200" b="1" i="0" u="none" strike="noStrike" kern="0" cap="none" spc="0" normalizeH="0" baseline="0" noProof="0" dirty="0">
                <a:ln>
                  <a:noFill/>
                </a:ln>
                <a:solidFill>
                  <a:srgbClr val="43B02A"/>
                </a:solidFill>
                <a:effectLst/>
                <a:uLnTx/>
                <a:uFillTx/>
                <a:latin typeface="Calibri"/>
              </a:endParaRPr>
            </a:p>
          </p:txBody>
        </p:sp>
      </p:grpSp>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grpSp>
        <p:nvGrpSpPr>
          <p:cNvPr id="80" name="Group 309"/>
          <p:cNvGrpSpPr>
            <a:grpSpLocks noChangeAspect="1"/>
          </p:cNvGrpSpPr>
          <p:nvPr/>
        </p:nvGrpSpPr>
        <p:grpSpPr bwMode="auto">
          <a:xfrm>
            <a:off x="448970" y="2203946"/>
            <a:ext cx="817645" cy="815248"/>
            <a:chOff x="6585" y="1193"/>
            <a:chExt cx="341" cy="340"/>
          </a:xfrm>
          <a:solidFill>
            <a:schemeClr val="accent6"/>
          </a:solidFill>
        </p:grpSpPr>
        <p:sp>
          <p:nvSpPr>
            <p:cNvPr id="81" name="Freeform 310"/>
            <p:cNvSpPr>
              <a:spLocks noEditPoints="1"/>
            </p:cNvSpPr>
            <p:nvPr/>
          </p:nvSpPr>
          <p:spPr bwMode="auto">
            <a:xfrm>
              <a:off x="6648" y="1264"/>
              <a:ext cx="206" cy="205"/>
            </a:xfrm>
            <a:custGeom>
              <a:avLst/>
              <a:gdLst>
                <a:gd name="T0" fmla="*/ 117 w 309"/>
                <a:gd name="T1" fmla="*/ 309 h 309"/>
                <a:gd name="T2" fmla="*/ 116 w 309"/>
                <a:gd name="T3" fmla="*/ 309 h 309"/>
                <a:gd name="T4" fmla="*/ 108 w 309"/>
                <a:gd name="T5" fmla="*/ 304 h 309"/>
                <a:gd name="T6" fmla="*/ 68 w 309"/>
                <a:gd name="T7" fmla="*/ 242 h 309"/>
                <a:gd name="T8" fmla="*/ 5 w 309"/>
                <a:gd name="T9" fmla="*/ 201 h 309"/>
                <a:gd name="T10" fmla="*/ 1 w 309"/>
                <a:gd name="T11" fmla="*/ 194 h 309"/>
                <a:gd name="T12" fmla="*/ 4 w 309"/>
                <a:gd name="T13" fmla="*/ 185 h 309"/>
                <a:gd name="T14" fmla="*/ 26 w 309"/>
                <a:gd name="T15" fmla="*/ 163 h 309"/>
                <a:gd name="T16" fmla="*/ 37 w 309"/>
                <a:gd name="T17" fmla="*/ 161 h 309"/>
                <a:gd name="T18" fmla="*/ 84 w 309"/>
                <a:gd name="T19" fmla="*/ 180 h 309"/>
                <a:gd name="T20" fmla="*/ 121 w 309"/>
                <a:gd name="T21" fmla="*/ 143 h 309"/>
                <a:gd name="T22" fmla="*/ 17 w 309"/>
                <a:gd name="T23" fmla="*/ 86 h 309"/>
                <a:gd name="T24" fmla="*/ 11 w 309"/>
                <a:gd name="T25" fmla="*/ 78 h 309"/>
                <a:gd name="T26" fmla="*/ 14 w 309"/>
                <a:gd name="T27" fmla="*/ 69 h 309"/>
                <a:gd name="T28" fmla="*/ 37 w 309"/>
                <a:gd name="T29" fmla="*/ 46 h 309"/>
                <a:gd name="T30" fmla="*/ 48 w 309"/>
                <a:gd name="T31" fmla="*/ 43 h 309"/>
                <a:gd name="T32" fmla="*/ 177 w 309"/>
                <a:gd name="T33" fmla="*/ 87 h 309"/>
                <a:gd name="T34" fmla="*/ 233 w 309"/>
                <a:gd name="T35" fmla="*/ 31 h 309"/>
                <a:gd name="T36" fmla="*/ 234 w 309"/>
                <a:gd name="T37" fmla="*/ 30 h 309"/>
                <a:gd name="T38" fmla="*/ 294 w 309"/>
                <a:gd name="T39" fmla="*/ 16 h 309"/>
                <a:gd name="T40" fmla="*/ 279 w 309"/>
                <a:gd name="T41" fmla="*/ 75 h 309"/>
                <a:gd name="T42" fmla="*/ 278 w 309"/>
                <a:gd name="T43" fmla="*/ 76 h 309"/>
                <a:gd name="T44" fmla="*/ 223 w 309"/>
                <a:gd name="T45" fmla="*/ 132 h 309"/>
                <a:gd name="T46" fmla="*/ 266 w 309"/>
                <a:gd name="T47" fmla="*/ 261 h 309"/>
                <a:gd name="T48" fmla="*/ 263 w 309"/>
                <a:gd name="T49" fmla="*/ 272 h 309"/>
                <a:gd name="T50" fmla="*/ 241 w 309"/>
                <a:gd name="T51" fmla="*/ 295 h 309"/>
                <a:gd name="T52" fmla="*/ 232 w 309"/>
                <a:gd name="T53" fmla="*/ 298 h 309"/>
                <a:gd name="T54" fmla="*/ 224 w 309"/>
                <a:gd name="T55" fmla="*/ 292 h 309"/>
                <a:gd name="T56" fmla="*/ 167 w 309"/>
                <a:gd name="T57" fmla="*/ 188 h 309"/>
                <a:gd name="T58" fmla="*/ 130 w 309"/>
                <a:gd name="T59" fmla="*/ 225 h 309"/>
                <a:gd name="T60" fmla="*/ 149 w 309"/>
                <a:gd name="T61" fmla="*/ 272 h 309"/>
                <a:gd name="T62" fmla="*/ 146 w 309"/>
                <a:gd name="T63" fmla="*/ 284 h 309"/>
                <a:gd name="T64" fmla="*/ 124 w 309"/>
                <a:gd name="T65" fmla="*/ 306 h 309"/>
                <a:gd name="T66" fmla="*/ 117 w 309"/>
                <a:gd name="T67" fmla="*/ 309 h 309"/>
                <a:gd name="T68" fmla="*/ 28 w 309"/>
                <a:gd name="T69" fmla="*/ 191 h 309"/>
                <a:gd name="T70" fmla="*/ 81 w 309"/>
                <a:gd name="T71" fmla="*/ 225 h 309"/>
                <a:gd name="T72" fmla="*/ 84 w 309"/>
                <a:gd name="T73" fmla="*/ 228 h 309"/>
                <a:gd name="T74" fmla="*/ 119 w 309"/>
                <a:gd name="T75" fmla="*/ 281 h 309"/>
                <a:gd name="T76" fmla="*/ 126 w 309"/>
                <a:gd name="T77" fmla="*/ 274 h 309"/>
                <a:gd name="T78" fmla="*/ 107 w 309"/>
                <a:gd name="T79" fmla="*/ 226 h 309"/>
                <a:gd name="T80" fmla="*/ 110 w 309"/>
                <a:gd name="T81" fmla="*/ 215 h 309"/>
                <a:gd name="T82" fmla="*/ 161 w 309"/>
                <a:gd name="T83" fmla="*/ 163 h 309"/>
                <a:gd name="T84" fmla="*/ 171 w 309"/>
                <a:gd name="T85" fmla="*/ 160 h 309"/>
                <a:gd name="T86" fmla="*/ 178 w 309"/>
                <a:gd name="T87" fmla="*/ 165 h 309"/>
                <a:gd name="T88" fmla="*/ 236 w 309"/>
                <a:gd name="T89" fmla="*/ 270 h 309"/>
                <a:gd name="T90" fmla="*/ 244 w 309"/>
                <a:gd name="T91" fmla="*/ 262 h 309"/>
                <a:gd name="T92" fmla="*/ 200 w 309"/>
                <a:gd name="T93" fmla="*/ 132 h 309"/>
                <a:gd name="T94" fmla="*/ 203 w 309"/>
                <a:gd name="T95" fmla="*/ 121 h 309"/>
                <a:gd name="T96" fmla="*/ 263 w 309"/>
                <a:gd name="T97" fmla="*/ 62 h 309"/>
                <a:gd name="T98" fmla="*/ 278 w 309"/>
                <a:gd name="T99" fmla="*/ 31 h 309"/>
                <a:gd name="T100" fmla="*/ 248 w 309"/>
                <a:gd name="T101" fmla="*/ 47 h 309"/>
                <a:gd name="T102" fmla="*/ 188 w 309"/>
                <a:gd name="T103" fmla="*/ 106 h 309"/>
                <a:gd name="T104" fmla="*/ 177 w 309"/>
                <a:gd name="T105" fmla="*/ 109 h 309"/>
                <a:gd name="T106" fmla="*/ 47 w 309"/>
                <a:gd name="T107" fmla="*/ 66 h 309"/>
                <a:gd name="T108" fmla="*/ 40 w 309"/>
                <a:gd name="T109" fmla="*/ 74 h 309"/>
                <a:gd name="T110" fmla="*/ 144 w 309"/>
                <a:gd name="T111" fmla="*/ 131 h 309"/>
                <a:gd name="T112" fmla="*/ 149 w 309"/>
                <a:gd name="T113" fmla="*/ 139 h 309"/>
                <a:gd name="T114" fmla="*/ 146 w 309"/>
                <a:gd name="T115" fmla="*/ 148 h 309"/>
                <a:gd name="T116" fmla="*/ 94 w 309"/>
                <a:gd name="T117" fmla="*/ 200 h 309"/>
                <a:gd name="T118" fmla="*/ 83 w 309"/>
                <a:gd name="T119" fmla="*/ 202 h 309"/>
                <a:gd name="T120" fmla="*/ 36 w 309"/>
                <a:gd name="T121" fmla="*/ 183 h 309"/>
                <a:gd name="T122" fmla="*/ 28 w 309"/>
                <a:gd name="T123" fmla="*/ 19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309">
                  <a:moveTo>
                    <a:pt x="117" y="309"/>
                  </a:moveTo>
                  <a:cubicBezTo>
                    <a:pt x="117" y="309"/>
                    <a:pt x="116" y="309"/>
                    <a:pt x="116" y="309"/>
                  </a:cubicBezTo>
                  <a:cubicBezTo>
                    <a:pt x="113" y="308"/>
                    <a:pt x="110" y="307"/>
                    <a:pt x="108" y="304"/>
                  </a:cubicBezTo>
                  <a:cubicBezTo>
                    <a:pt x="68" y="242"/>
                    <a:pt x="68" y="242"/>
                    <a:pt x="68" y="242"/>
                  </a:cubicBezTo>
                  <a:cubicBezTo>
                    <a:pt x="5" y="201"/>
                    <a:pt x="5" y="201"/>
                    <a:pt x="5" y="201"/>
                  </a:cubicBezTo>
                  <a:cubicBezTo>
                    <a:pt x="3" y="200"/>
                    <a:pt x="1" y="197"/>
                    <a:pt x="1" y="194"/>
                  </a:cubicBezTo>
                  <a:cubicBezTo>
                    <a:pt x="0" y="190"/>
                    <a:pt x="1" y="187"/>
                    <a:pt x="4" y="185"/>
                  </a:cubicBezTo>
                  <a:cubicBezTo>
                    <a:pt x="26" y="163"/>
                    <a:pt x="26" y="163"/>
                    <a:pt x="26" y="163"/>
                  </a:cubicBezTo>
                  <a:cubicBezTo>
                    <a:pt x="29" y="160"/>
                    <a:pt x="33" y="159"/>
                    <a:pt x="37" y="161"/>
                  </a:cubicBezTo>
                  <a:cubicBezTo>
                    <a:pt x="84" y="180"/>
                    <a:pt x="84" y="180"/>
                    <a:pt x="84" y="180"/>
                  </a:cubicBezTo>
                  <a:cubicBezTo>
                    <a:pt x="121" y="143"/>
                    <a:pt x="121" y="143"/>
                    <a:pt x="121" y="143"/>
                  </a:cubicBezTo>
                  <a:cubicBezTo>
                    <a:pt x="17" y="86"/>
                    <a:pt x="17" y="86"/>
                    <a:pt x="17" y="86"/>
                  </a:cubicBezTo>
                  <a:cubicBezTo>
                    <a:pt x="14" y="84"/>
                    <a:pt x="12" y="81"/>
                    <a:pt x="11" y="78"/>
                  </a:cubicBezTo>
                  <a:cubicBezTo>
                    <a:pt x="11" y="74"/>
                    <a:pt x="12" y="71"/>
                    <a:pt x="14" y="69"/>
                  </a:cubicBezTo>
                  <a:cubicBezTo>
                    <a:pt x="37" y="46"/>
                    <a:pt x="37" y="46"/>
                    <a:pt x="37" y="46"/>
                  </a:cubicBezTo>
                  <a:cubicBezTo>
                    <a:pt x="40" y="43"/>
                    <a:pt x="44" y="42"/>
                    <a:pt x="48" y="43"/>
                  </a:cubicBezTo>
                  <a:cubicBezTo>
                    <a:pt x="177" y="87"/>
                    <a:pt x="177" y="87"/>
                    <a:pt x="177" y="87"/>
                  </a:cubicBezTo>
                  <a:cubicBezTo>
                    <a:pt x="233" y="31"/>
                    <a:pt x="233" y="31"/>
                    <a:pt x="233" y="31"/>
                  </a:cubicBezTo>
                  <a:cubicBezTo>
                    <a:pt x="233" y="31"/>
                    <a:pt x="234" y="30"/>
                    <a:pt x="234" y="30"/>
                  </a:cubicBezTo>
                  <a:cubicBezTo>
                    <a:pt x="247" y="20"/>
                    <a:pt x="278" y="0"/>
                    <a:pt x="294" y="16"/>
                  </a:cubicBezTo>
                  <a:cubicBezTo>
                    <a:pt x="309" y="32"/>
                    <a:pt x="289" y="63"/>
                    <a:pt x="279" y="75"/>
                  </a:cubicBezTo>
                  <a:cubicBezTo>
                    <a:pt x="279" y="75"/>
                    <a:pt x="279" y="76"/>
                    <a:pt x="278" y="76"/>
                  </a:cubicBezTo>
                  <a:cubicBezTo>
                    <a:pt x="223" y="132"/>
                    <a:pt x="223" y="132"/>
                    <a:pt x="223" y="132"/>
                  </a:cubicBezTo>
                  <a:cubicBezTo>
                    <a:pt x="266" y="261"/>
                    <a:pt x="266" y="261"/>
                    <a:pt x="266" y="261"/>
                  </a:cubicBezTo>
                  <a:cubicBezTo>
                    <a:pt x="267" y="265"/>
                    <a:pt x="266" y="269"/>
                    <a:pt x="263" y="272"/>
                  </a:cubicBezTo>
                  <a:cubicBezTo>
                    <a:pt x="241" y="295"/>
                    <a:pt x="241" y="295"/>
                    <a:pt x="241" y="295"/>
                  </a:cubicBezTo>
                  <a:cubicBezTo>
                    <a:pt x="238" y="297"/>
                    <a:pt x="235" y="298"/>
                    <a:pt x="232" y="298"/>
                  </a:cubicBezTo>
                  <a:cubicBezTo>
                    <a:pt x="228" y="297"/>
                    <a:pt x="225" y="295"/>
                    <a:pt x="224" y="292"/>
                  </a:cubicBezTo>
                  <a:cubicBezTo>
                    <a:pt x="167" y="188"/>
                    <a:pt x="167" y="188"/>
                    <a:pt x="167" y="188"/>
                  </a:cubicBezTo>
                  <a:cubicBezTo>
                    <a:pt x="130" y="225"/>
                    <a:pt x="130" y="225"/>
                    <a:pt x="130" y="225"/>
                  </a:cubicBezTo>
                  <a:cubicBezTo>
                    <a:pt x="149" y="272"/>
                    <a:pt x="149" y="272"/>
                    <a:pt x="149" y="272"/>
                  </a:cubicBezTo>
                  <a:cubicBezTo>
                    <a:pt x="150" y="276"/>
                    <a:pt x="149" y="281"/>
                    <a:pt x="146" y="284"/>
                  </a:cubicBezTo>
                  <a:cubicBezTo>
                    <a:pt x="124" y="306"/>
                    <a:pt x="124" y="306"/>
                    <a:pt x="124" y="306"/>
                  </a:cubicBezTo>
                  <a:cubicBezTo>
                    <a:pt x="122" y="308"/>
                    <a:pt x="120" y="309"/>
                    <a:pt x="117" y="309"/>
                  </a:cubicBezTo>
                  <a:close/>
                  <a:moveTo>
                    <a:pt x="28" y="191"/>
                  </a:moveTo>
                  <a:cubicBezTo>
                    <a:pt x="81" y="225"/>
                    <a:pt x="81" y="225"/>
                    <a:pt x="81" y="225"/>
                  </a:cubicBezTo>
                  <a:cubicBezTo>
                    <a:pt x="82" y="226"/>
                    <a:pt x="84" y="227"/>
                    <a:pt x="84" y="228"/>
                  </a:cubicBezTo>
                  <a:cubicBezTo>
                    <a:pt x="119" y="281"/>
                    <a:pt x="119" y="281"/>
                    <a:pt x="119" y="281"/>
                  </a:cubicBezTo>
                  <a:cubicBezTo>
                    <a:pt x="126" y="274"/>
                    <a:pt x="126" y="274"/>
                    <a:pt x="126" y="274"/>
                  </a:cubicBezTo>
                  <a:cubicBezTo>
                    <a:pt x="107" y="226"/>
                    <a:pt x="107" y="226"/>
                    <a:pt x="107" y="226"/>
                  </a:cubicBezTo>
                  <a:cubicBezTo>
                    <a:pt x="106" y="222"/>
                    <a:pt x="107" y="218"/>
                    <a:pt x="110" y="215"/>
                  </a:cubicBezTo>
                  <a:cubicBezTo>
                    <a:pt x="161" y="163"/>
                    <a:pt x="161" y="163"/>
                    <a:pt x="161" y="163"/>
                  </a:cubicBezTo>
                  <a:cubicBezTo>
                    <a:pt x="164" y="161"/>
                    <a:pt x="167" y="159"/>
                    <a:pt x="171" y="160"/>
                  </a:cubicBezTo>
                  <a:cubicBezTo>
                    <a:pt x="174" y="160"/>
                    <a:pt x="177" y="162"/>
                    <a:pt x="178" y="165"/>
                  </a:cubicBezTo>
                  <a:cubicBezTo>
                    <a:pt x="236" y="270"/>
                    <a:pt x="236" y="270"/>
                    <a:pt x="236" y="270"/>
                  </a:cubicBezTo>
                  <a:cubicBezTo>
                    <a:pt x="244" y="262"/>
                    <a:pt x="244" y="262"/>
                    <a:pt x="244" y="262"/>
                  </a:cubicBezTo>
                  <a:cubicBezTo>
                    <a:pt x="200" y="132"/>
                    <a:pt x="200" y="132"/>
                    <a:pt x="200" y="132"/>
                  </a:cubicBezTo>
                  <a:cubicBezTo>
                    <a:pt x="199" y="129"/>
                    <a:pt x="200" y="124"/>
                    <a:pt x="203" y="121"/>
                  </a:cubicBezTo>
                  <a:cubicBezTo>
                    <a:pt x="263" y="62"/>
                    <a:pt x="263" y="62"/>
                    <a:pt x="263" y="62"/>
                  </a:cubicBezTo>
                  <a:cubicBezTo>
                    <a:pt x="271" y="50"/>
                    <a:pt x="278" y="37"/>
                    <a:pt x="278" y="31"/>
                  </a:cubicBezTo>
                  <a:cubicBezTo>
                    <a:pt x="273" y="31"/>
                    <a:pt x="259" y="38"/>
                    <a:pt x="248" y="47"/>
                  </a:cubicBezTo>
                  <a:cubicBezTo>
                    <a:pt x="188" y="106"/>
                    <a:pt x="188" y="106"/>
                    <a:pt x="188" y="106"/>
                  </a:cubicBezTo>
                  <a:cubicBezTo>
                    <a:pt x="185" y="109"/>
                    <a:pt x="181" y="110"/>
                    <a:pt x="177" y="109"/>
                  </a:cubicBezTo>
                  <a:cubicBezTo>
                    <a:pt x="47" y="66"/>
                    <a:pt x="47" y="66"/>
                    <a:pt x="47" y="66"/>
                  </a:cubicBezTo>
                  <a:cubicBezTo>
                    <a:pt x="40" y="74"/>
                    <a:pt x="40" y="74"/>
                    <a:pt x="40" y="74"/>
                  </a:cubicBezTo>
                  <a:cubicBezTo>
                    <a:pt x="144" y="131"/>
                    <a:pt x="144" y="131"/>
                    <a:pt x="144" y="131"/>
                  </a:cubicBezTo>
                  <a:cubicBezTo>
                    <a:pt x="147" y="133"/>
                    <a:pt x="149" y="135"/>
                    <a:pt x="149" y="139"/>
                  </a:cubicBezTo>
                  <a:cubicBezTo>
                    <a:pt x="150" y="142"/>
                    <a:pt x="149" y="145"/>
                    <a:pt x="146" y="148"/>
                  </a:cubicBezTo>
                  <a:cubicBezTo>
                    <a:pt x="94" y="200"/>
                    <a:pt x="94" y="200"/>
                    <a:pt x="94" y="200"/>
                  </a:cubicBezTo>
                  <a:cubicBezTo>
                    <a:pt x="91" y="203"/>
                    <a:pt x="87" y="204"/>
                    <a:pt x="83" y="202"/>
                  </a:cubicBezTo>
                  <a:cubicBezTo>
                    <a:pt x="36" y="183"/>
                    <a:pt x="36" y="183"/>
                    <a:pt x="36" y="183"/>
                  </a:cubicBezTo>
                  <a:lnTo>
                    <a:pt x="28" y="1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311"/>
            <p:cNvSpPr>
              <a:spLocks noEditPoints="1"/>
            </p:cNvSpPr>
            <p:nvPr/>
          </p:nvSpPr>
          <p:spPr bwMode="auto">
            <a:xfrm>
              <a:off x="6585" y="119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9977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Introducción</a:t>
            </a: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a:t>
            </a:fld>
            <a:endParaRPr lang="es-VE"/>
          </a:p>
        </p:txBody>
      </p:sp>
      <p:pic>
        <p:nvPicPr>
          <p:cNvPr id="8"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288405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45"/>
          <p:cNvSpPr/>
          <p:nvPr/>
        </p:nvSpPr>
        <p:spPr bwMode="gray">
          <a:xfrm>
            <a:off x="1668110" y="2244437"/>
            <a:ext cx="2500595" cy="228141"/>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0" name="Rectangle 59"/>
          <p:cNvSpPr/>
          <p:nvPr/>
        </p:nvSpPr>
        <p:spPr>
          <a:xfrm>
            <a:off x="1723528" y="2051989"/>
            <a:ext cx="1828800" cy="215444"/>
          </a:xfrm>
          <a:prstGeom prst="rect">
            <a:avLst/>
          </a:prstGeom>
        </p:spPr>
        <p:txBody>
          <a:bodyPr wrap="square" lIns="0" tIns="0" rIns="0" bIns="0">
            <a:spAutoFit/>
          </a:bodyPr>
          <a:lstStyle/>
          <a:p>
            <a:r>
              <a:rPr lang="en-US" sz="1400" b="1" dirty="0" err="1" smtClean="0">
                <a:solidFill>
                  <a:schemeClr val="accent3"/>
                </a:solidFill>
              </a:rPr>
              <a:t>Lista</a:t>
            </a:r>
            <a:r>
              <a:rPr lang="en-US" sz="1400" b="1" dirty="0" smtClean="0">
                <a:solidFill>
                  <a:schemeClr val="accent3"/>
                </a:solidFill>
              </a:rPr>
              <a:t> de </a:t>
            </a:r>
            <a:r>
              <a:rPr lang="en-US" sz="1400" b="1" dirty="0" err="1" smtClean="0">
                <a:solidFill>
                  <a:schemeClr val="accent3"/>
                </a:solidFill>
              </a:rPr>
              <a:t>Materiales</a:t>
            </a:r>
            <a:endParaRPr lang="en-US" sz="1100" dirty="0">
              <a:solidFill>
                <a:schemeClr val="accent3"/>
              </a:solidFill>
            </a:endParaRPr>
          </a:p>
        </p:txBody>
      </p:sp>
      <p:sp>
        <p:nvSpPr>
          <p:cNvPr id="61" name="Freeform 60"/>
          <p:cNvSpPr/>
          <p:nvPr/>
        </p:nvSpPr>
        <p:spPr bwMode="gray">
          <a:xfrm flipH="1">
            <a:off x="8090987" y="2378535"/>
            <a:ext cx="2212987" cy="288884"/>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3" name="Rectangle 62"/>
          <p:cNvSpPr/>
          <p:nvPr/>
        </p:nvSpPr>
        <p:spPr>
          <a:xfrm>
            <a:off x="8467218" y="2131938"/>
            <a:ext cx="1828800" cy="215444"/>
          </a:xfrm>
          <a:prstGeom prst="rect">
            <a:avLst/>
          </a:prstGeom>
        </p:spPr>
        <p:txBody>
          <a:bodyPr wrap="square" lIns="0" tIns="0" rIns="0" bIns="0">
            <a:spAutoFit/>
          </a:bodyPr>
          <a:lstStyle/>
          <a:p>
            <a:r>
              <a:rPr lang="en-US" sz="1400" b="1" dirty="0" err="1" smtClean="0">
                <a:solidFill>
                  <a:schemeClr val="accent1"/>
                </a:solidFill>
              </a:rPr>
              <a:t>Ó</a:t>
            </a:r>
            <a:r>
              <a:rPr lang="en-US" sz="1400" b="1" dirty="0" err="1" smtClean="0">
                <a:solidFill>
                  <a:schemeClr val="accent1"/>
                </a:solidFill>
              </a:rPr>
              <a:t>rden</a:t>
            </a:r>
            <a:r>
              <a:rPr lang="en-US" sz="1400" b="1" dirty="0" smtClean="0">
                <a:solidFill>
                  <a:schemeClr val="accent1"/>
                </a:solidFill>
              </a:rPr>
              <a:t> </a:t>
            </a:r>
            <a:r>
              <a:rPr lang="en-US" sz="1400" b="1" dirty="0" smtClean="0">
                <a:solidFill>
                  <a:schemeClr val="accent1"/>
                </a:solidFill>
              </a:rPr>
              <a:t>de </a:t>
            </a:r>
            <a:r>
              <a:rPr lang="en-US" sz="1400" b="1" dirty="0" err="1" smtClean="0">
                <a:solidFill>
                  <a:schemeClr val="accent1"/>
                </a:solidFill>
              </a:rPr>
              <a:t>Producción</a:t>
            </a:r>
            <a:endParaRPr lang="en-US" sz="1100" dirty="0">
              <a:solidFill>
                <a:schemeClr val="accent1"/>
              </a:solidFill>
            </a:endParaRPr>
          </a:p>
        </p:txBody>
      </p:sp>
      <p:sp>
        <p:nvSpPr>
          <p:cNvPr id="64" name="Freeform 63"/>
          <p:cNvSpPr/>
          <p:nvPr/>
        </p:nvSpPr>
        <p:spPr bwMode="gray">
          <a:xfrm flipV="1">
            <a:off x="1600342" y="5884268"/>
            <a:ext cx="2568363" cy="589472"/>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6" name="Rectangle 65"/>
          <p:cNvSpPr/>
          <p:nvPr/>
        </p:nvSpPr>
        <p:spPr>
          <a:xfrm>
            <a:off x="1668110" y="6243555"/>
            <a:ext cx="2104096" cy="215444"/>
          </a:xfrm>
          <a:prstGeom prst="rect">
            <a:avLst/>
          </a:prstGeom>
        </p:spPr>
        <p:txBody>
          <a:bodyPr wrap="square" lIns="0" tIns="0" rIns="0" bIns="0">
            <a:spAutoFit/>
          </a:bodyPr>
          <a:lstStyle/>
          <a:p>
            <a:r>
              <a:rPr lang="en-US" sz="1400" b="1" dirty="0" err="1" smtClean="0">
                <a:solidFill>
                  <a:schemeClr val="accent4"/>
                </a:solidFill>
              </a:rPr>
              <a:t>Emisión</a:t>
            </a:r>
            <a:r>
              <a:rPr lang="en-US" sz="1400" b="1" dirty="0" smtClean="0">
                <a:solidFill>
                  <a:schemeClr val="accent4"/>
                </a:solidFill>
              </a:rPr>
              <a:t> de </a:t>
            </a:r>
            <a:r>
              <a:rPr lang="en-US" sz="1400" b="1" dirty="0" err="1" smtClean="0">
                <a:solidFill>
                  <a:schemeClr val="accent4"/>
                </a:solidFill>
              </a:rPr>
              <a:t>Producción</a:t>
            </a:r>
            <a:endParaRPr lang="en-US" sz="1100" dirty="0">
              <a:solidFill>
                <a:schemeClr val="accent4"/>
              </a:solidFill>
            </a:endParaRPr>
          </a:p>
        </p:txBody>
      </p:sp>
      <p:sp>
        <p:nvSpPr>
          <p:cNvPr id="67" name="Freeform 66"/>
          <p:cNvSpPr/>
          <p:nvPr/>
        </p:nvSpPr>
        <p:spPr bwMode="gray">
          <a:xfrm flipH="1" flipV="1">
            <a:off x="8098944" y="6273562"/>
            <a:ext cx="2473226" cy="200178"/>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79" name="Rectangle 78"/>
          <p:cNvSpPr/>
          <p:nvPr/>
        </p:nvSpPr>
        <p:spPr>
          <a:xfrm>
            <a:off x="8567535" y="6236724"/>
            <a:ext cx="2096997" cy="215444"/>
          </a:xfrm>
          <a:prstGeom prst="rect">
            <a:avLst/>
          </a:prstGeom>
        </p:spPr>
        <p:txBody>
          <a:bodyPr wrap="square" lIns="0" tIns="0" rIns="0" bIns="0">
            <a:spAutoFit/>
          </a:bodyPr>
          <a:lstStyle/>
          <a:p>
            <a:r>
              <a:rPr lang="en-US" sz="1400" b="1" dirty="0" err="1" smtClean="0">
                <a:solidFill>
                  <a:schemeClr val="accent2"/>
                </a:solidFill>
              </a:rPr>
              <a:t>Recibo</a:t>
            </a:r>
            <a:r>
              <a:rPr lang="en-US" sz="1400" b="1" dirty="0" smtClean="0">
                <a:solidFill>
                  <a:schemeClr val="accent2"/>
                </a:solidFill>
              </a:rPr>
              <a:t> de </a:t>
            </a:r>
            <a:r>
              <a:rPr lang="en-US" sz="1400" b="1" dirty="0" err="1" smtClean="0">
                <a:solidFill>
                  <a:schemeClr val="accent2"/>
                </a:solidFill>
              </a:rPr>
              <a:t>Producción</a:t>
            </a:r>
            <a:endParaRPr lang="en-US" sz="1100" dirty="0">
              <a:solidFill>
                <a:schemeClr val="accent2"/>
              </a:solidFill>
            </a:endParaRPr>
          </a:p>
        </p:txBody>
      </p:sp>
      <p:sp>
        <p:nvSpPr>
          <p:cNvPr id="80" name="Oval 79"/>
          <p:cNvSpPr/>
          <p:nvPr/>
        </p:nvSpPr>
        <p:spPr>
          <a:xfrm>
            <a:off x="6391752" y="2230570"/>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1" name="Oval 80"/>
          <p:cNvSpPr>
            <a:spLocks noChangeAspect="1"/>
          </p:cNvSpPr>
          <p:nvPr/>
        </p:nvSpPr>
        <p:spPr>
          <a:xfrm>
            <a:off x="6452892" y="2291710"/>
            <a:ext cx="1783054" cy="1783054"/>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2" name="Oval 81"/>
          <p:cNvSpPr/>
          <p:nvPr/>
        </p:nvSpPr>
        <p:spPr>
          <a:xfrm>
            <a:off x="6330610" y="4875859"/>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3" name="Oval 82"/>
          <p:cNvSpPr>
            <a:spLocks noChangeAspect="1"/>
          </p:cNvSpPr>
          <p:nvPr/>
        </p:nvSpPr>
        <p:spPr>
          <a:xfrm>
            <a:off x="6391750" y="4936999"/>
            <a:ext cx="1783054" cy="1783054"/>
          </a:xfrm>
          <a:prstGeom prst="ellipse">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4" name="Oval 83"/>
          <p:cNvSpPr/>
          <p:nvPr/>
        </p:nvSpPr>
        <p:spPr>
          <a:xfrm>
            <a:off x="3607231" y="4139918"/>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5" name="Oval 84"/>
          <p:cNvSpPr>
            <a:spLocks noChangeAspect="1"/>
          </p:cNvSpPr>
          <p:nvPr/>
        </p:nvSpPr>
        <p:spPr>
          <a:xfrm>
            <a:off x="3668371" y="4201058"/>
            <a:ext cx="1783054" cy="1783054"/>
          </a:xfrm>
          <a:prstGeom prst="ellipse">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6" name="Oval 85"/>
          <p:cNvSpPr/>
          <p:nvPr/>
        </p:nvSpPr>
        <p:spPr>
          <a:xfrm>
            <a:off x="4059277" y="1994481"/>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7" name="Oval 86"/>
          <p:cNvSpPr>
            <a:spLocks noChangeAspect="1"/>
          </p:cNvSpPr>
          <p:nvPr/>
        </p:nvSpPr>
        <p:spPr>
          <a:xfrm>
            <a:off x="4120418" y="2055622"/>
            <a:ext cx="1783054" cy="1783054"/>
          </a:xfrm>
          <a:prstGeom prst="ellipse">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8" name="Oval 87"/>
          <p:cNvSpPr/>
          <p:nvPr/>
        </p:nvSpPr>
        <p:spPr>
          <a:xfrm>
            <a:off x="4624853" y="2891729"/>
            <a:ext cx="3054010" cy="3054010"/>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9" name="Oval 88"/>
          <p:cNvSpPr>
            <a:spLocks noChangeAspect="1"/>
          </p:cNvSpPr>
          <p:nvPr/>
        </p:nvSpPr>
        <p:spPr>
          <a:xfrm>
            <a:off x="4722855" y="2989731"/>
            <a:ext cx="2858007" cy="2858007"/>
          </a:xfrm>
          <a:prstGeom prst="ellipse">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90" name="Rectangle 89"/>
          <p:cNvSpPr/>
          <p:nvPr/>
        </p:nvSpPr>
        <p:spPr>
          <a:xfrm>
            <a:off x="5224993" y="3726237"/>
            <a:ext cx="2007085" cy="1384995"/>
          </a:xfrm>
          <a:prstGeom prst="rect">
            <a:avLst/>
          </a:prstGeom>
        </p:spPr>
        <p:txBody>
          <a:bodyPr wrap="square" lIns="0" tIns="0" rIns="0" bIns="0" anchor="ctr" anchorCtr="0">
            <a:spAutoFit/>
          </a:bodyPr>
          <a:lstStyle/>
          <a:p>
            <a:r>
              <a:rPr lang="en-US" sz="1000" b="1" dirty="0" smtClean="0">
                <a:solidFill>
                  <a:schemeClr val="bg1"/>
                </a:solidFill>
              </a:rPr>
              <a:t>Mediante </a:t>
            </a:r>
            <a:r>
              <a:rPr lang="en-US" sz="1000" b="1" dirty="0" err="1">
                <a:solidFill>
                  <a:schemeClr val="bg1"/>
                </a:solidFill>
              </a:rPr>
              <a:t>é</a:t>
            </a:r>
            <a:r>
              <a:rPr lang="en-US" sz="1000" b="1" dirty="0" err="1" smtClean="0">
                <a:solidFill>
                  <a:schemeClr val="bg1"/>
                </a:solidFill>
              </a:rPr>
              <a:t>ste</a:t>
            </a:r>
            <a:r>
              <a:rPr lang="en-US" sz="1000" b="1" dirty="0" smtClean="0">
                <a:solidFill>
                  <a:schemeClr val="bg1"/>
                </a:solidFill>
              </a:rPr>
              <a:t> modulo</a:t>
            </a:r>
            <a:r>
              <a:rPr lang="en-US" sz="1000" b="1" dirty="0" smtClean="0">
                <a:solidFill>
                  <a:schemeClr val="bg1"/>
                </a:solidFill>
              </a:rPr>
              <a:t> </a:t>
            </a:r>
            <a:r>
              <a:rPr lang="en-US" sz="1000" b="1" dirty="0">
                <a:solidFill>
                  <a:schemeClr val="bg1"/>
                </a:solidFill>
              </a:rPr>
              <a:t/>
            </a:r>
            <a:br>
              <a:rPr lang="en-US" sz="1000" b="1" dirty="0">
                <a:solidFill>
                  <a:schemeClr val="bg1"/>
                </a:solidFill>
              </a:rPr>
            </a:br>
            <a:r>
              <a:rPr lang="es-VE" sz="1000" dirty="0" smtClean="0">
                <a:solidFill>
                  <a:schemeClr val="bg1"/>
                </a:solidFill>
              </a:rPr>
              <a:t>p</a:t>
            </a:r>
            <a:r>
              <a:rPr lang="es-VE" sz="1000" dirty="0" smtClean="0">
                <a:solidFill>
                  <a:schemeClr val="bg1"/>
                </a:solidFill>
              </a:rPr>
              <a:t>odrás </a:t>
            </a:r>
            <a:r>
              <a:rPr lang="es-VE" sz="1000" dirty="0">
                <a:solidFill>
                  <a:schemeClr val="bg1"/>
                </a:solidFill>
              </a:rPr>
              <a:t>acceder de forma ágil y sencilla a toda la información relativa al proceso productivo, desde la planificación, las transacciones de materiales necesarios para la fabricación, así como el progreso de la orden y control de costes.</a:t>
            </a:r>
            <a:endParaRPr lang="en-US" sz="1000" dirty="0">
              <a:solidFill>
                <a:schemeClr val="bg1"/>
              </a:solidFill>
            </a:endParaRPr>
          </a:p>
        </p:txBody>
      </p:sp>
      <p:grpSp>
        <p:nvGrpSpPr>
          <p:cNvPr id="52" name="Group 389"/>
          <p:cNvGrpSpPr>
            <a:grpSpLocks noChangeAspect="1"/>
          </p:cNvGrpSpPr>
          <p:nvPr/>
        </p:nvGrpSpPr>
        <p:grpSpPr bwMode="auto">
          <a:xfrm>
            <a:off x="7193691" y="2473381"/>
            <a:ext cx="796071" cy="793738"/>
            <a:chOff x="405" y="1575"/>
            <a:chExt cx="341" cy="340"/>
          </a:xfrm>
          <a:solidFill>
            <a:schemeClr val="bg2"/>
          </a:solidFill>
        </p:grpSpPr>
        <p:sp>
          <p:nvSpPr>
            <p:cNvPr id="53" name="Freeform 390"/>
            <p:cNvSpPr>
              <a:spLocks noEditPoints="1"/>
            </p:cNvSpPr>
            <p:nvPr/>
          </p:nvSpPr>
          <p:spPr bwMode="auto">
            <a:xfrm>
              <a:off x="405" y="1575"/>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391"/>
            <p:cNvSpPr>
              <a:spLocks noEditPoints="1"/>
            </p:cNvSpPr>
            <p:nvPr/>
          </p:nvSpPr>
          <p:spPr bwMode="auto">
            <a:xfrm>
              <a:off x="475" y="1652"/>
              <a:ext cx="179" cy="192"/>
            </a:xfrm>
            <a:custGeom>
              <a:avLst/>
              <a:gdLst>
                <a:gd name="T0" fmla="*/ 236 w 269"/>
                <a:gd name="T1" fmla="*/ 268 h 289"/>
                <a:gd name="T2" fmla="*/ 215 w 269"/>
                <a:gd name="T3" fmla="*/ 289 h 289"/>
                <a:gd name="T4" fmla="*/ 193 w 269"/>
                <a:gd name="T5" fmla="*/ 268 h 289"/>
                <a:gd name="T6" fmla="*/ 215 w 269"/>
                <a:gd name="T7" fmla="*/ 246 h 289"/>
                <a:gd name="T8" fmla="*/ 236 w 269"/>
                <a:gd name="T9" fmla="*/ 268 h 289"/>
                <a:gd name="T10" fmla="*/ 261 w 269"/>
                <a:gd name="T11" fmla="*/ 23 h 289"/>
                <a:gd name="T12" fmla="*/ 229 w 269"/>
                <a:gd name="T13" fmla="*/ 12 h 289"/>
                <a:gd name="T14" fmla="*/ 215 w 269"/>
                <a:gd name="T15" fmla="*/ 19 h 289"/>
                <a:gd name="T16" fmla="*/ 133 w 269"/>
                <a:gd name="T17" fmla="*/ 265 h 289"/>
                <a:gd name="T18" fmla="*/ 47 w 269"/>
                <a:gd name="T19" fmla="*/ 236 h 289"/>
                <a:gd name="T20" fmla="*/ 34 w 269"/>
                <a:gd name="T21" fmla="*/ 243 h 289"/>
                <a:gd name="T22" fmla="*/ 41 w 269"/>
                <a:gd name="T23" fmla="*/ 256 h 289"/>
                <a:gd name="T24" fmla="*/ 137 w 269"/>
                <a:gd name="T25" fmla="*/ 288 h 289"/>
                <a:gd name="T26" fmla="*/ 140 w 269"/>
                <a:gd name="T27" fmla="*/ 289 h 289"/>
                <a:gd name="T28" fmla="*/ 150 w 269"/>
                <a:gd name="T29" fmla="*/ 282 h 289"/>
                <a:gd name="T30" fmla="*/ 232 w 269"/>
                <a:gd name="T31" fmla="*/ 36 h 289"/>
                <a:gd name="T32" fmla="*/ 254 w 269"/>
                <a:gd name="T33" fmla="*/ 43 h 289"/>
                <a:gd name="T34" fmla="*/ 257 w 269"/>
                <a:gd name="T35" fmla="*/ 44 h 289"/>
                <a:gd name="T36" fmla="*/ 267 w 269"/>
                <a:gd name="T37" fmla="*/ 36 h 289"/>
                <a:gd name="T38" fmla="*/ 261 w 269"/>
                <a:gd name="T39" fmla="*/ 23 h 289"/>
                <a:gd name="T40" fmla="*/ 105 w 269"/>
                <a:gd name="T41" fmla="*/ 224 h 289"/>
                <a:gd name="T42" fmla="*/ 9 w 269"/>
                <a:gd name="T43" fmla="*/ 192 h 289"/>
                <a:gd name="T44" fmla="*/ 2 w 269"/>
                <a:gd name="T45" fmla="*/ 179 h 289"/>
                <a:gd name="T46" fmla="*/ 23 w 269"/>
                <a:gd name="T47" fmla="*/ 115 h 289"/>
                <a:gd name="T48" fmla="*/ 37 w 269"/>
                <a:gd name="T49" fmla="*/ 108 h 289"/>
                <a:gd name="T50" fmla="*/ 133 w 269"/>
                <a:gd name="T51" fmla="*/ 140 h 289"/>
                <a:gd name="T52" fmla="*/ 139 w 269"/>
                <a:gd name="T53" fmla="*/ 154 h 289"/>
                <a:gd name="T54" fmla="*/ 118 w 269"/>
                <a:gd name="T55" fmla="*/ 218 h 289"/>
                <a:gd name="T56" fmla="*/ 108 w 269"/>
                <a:gd name="T57" fmla="*/ 225 h 289"/>
                <a:gd name="T58" fmla="*/ 105 w 269"/>
                <a:gd name="T59" fmla="*/ 224 h 289"/>
                <a:gd name="T60" fmla="*/ 101 w 269"/>
                <a:gd name="T61" fmla="*/ 201 h 289"/>
                <a:gd name="T62" fmla="*/ 116 w 269"/>
                <a:gd name="T63" fmla="*/ 157 h 289"/>
                <a:gd name="T64" fmla="*/ 40 w 269"/>
                <a:gd name="T65" fmla="*/ 132 h 289"/>
                <a:gd name="T66" fmla="*/ 25 w 269"/>
                <a:gd name="T67" fmla="*/ 176 h 289"/>
                <a:gd name="T68" fmla="*/ 101 w 269"/>
                <a:gd name="T69" fmla="*/ 201 h 289"/>
                <a:gd name="T70" fmla="*/ 34 w 269"/>
                <a:gd name="T71" fmla="*/ 72 h 289"/>
                <a:gd name="T72" fmla="*/ 55 w 269"/>
                <a:gd name="T73" fmla="*/ 8 h 289"/>
                <a:gd name="T74" fmla="*/ 69 w 269"/>
                <a:gd name="T75" fmla="*/ 2 h 289"/>
                <a:gd name="T76" fmla="*/ 165 w 269"/>
                <a:gd name="T77" fmla="*/ 34 h 289"/>
                <a:gd name="T78" fmla="*/ 171 w 269"/>
                <a:gd name="T79" fmla="*/ 47 h 289"/>
                <a:gd name="T80" fmla="*/ 150 w 269"/>
                <a:gd name="T81" fmla="*/ 111 h 289"/>
                <a:gd name="T82" fmla="*/ 140 w 269"/>
                <a:gd name="T83" fmla="*/ 118 h 289"/>
                <a:gd name="T84" fmla="*/ 137 w 269"/>
                <a:gd name="T85" fmla="*/ 118 h 289"/>
                <a:gd name="T86" fmla="*/ 41 w 269"/>
                <a:gd name="T87" fmla="*/ 86 h 289"/>
                <a:gd name="T88" fmla="*/ 34 w 269"/>
                <a:gd name="T89" fmla="*/ 72 h 289"/>
                <a:gd name="T90" fmla="*/ 72 w 269"/>
                <a:gd name="T91" fmla="*/ 25 h 289"/>
                <a:gd name="T92" fmla="*/ 57 w 269"/>
                <a:gd name="T93" fmla="*/ 69 h 289"/>
                <a:gd name="T94" fmla="*/ 133 w 269"/>
                <a:gd name="T95" fmla="*/ 94 h 289"/>
                <a:gd name="T96" fmla="*/ 148 w 269"/>
                <a:gd name="T97" fmla="*/ 50 h 289"/>
                <a:gd name="T98" fmla="*/ 72 w 269"/>
                <a:gd name="T99" fmla="*/ 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9" h="289">
                  <a:moveTo>
                    <a:pt x="236" y="268"/>
                  </a:moveTo>
                  <a:cubicBezTo>
                    <a:pt x="236" y="279"/>
                    <a:pt x="226" y="289"/>
                    <a:pt x="215" y="289"/>
                  </a:cubicBezTo>
                  <a:cubicBezTo>
                    <a:pt x="203" y="289"/>
                    <a:pt x="193" y="279"/>
                    <a:pt x="193" y="268"/>
                  </a:cubicBezTo>
                  <a:cubicBezTo>
                    <a:pt x="193" y="256"/>
                    <a:pt x="203" y="246"/>
                    <a:pt x="215" y="246"/>
                  </a:cubicBezTo>
                  <a:cubicBezTo>
                    <a:pt x="226" y="246"/>
                    <a:pt x="236" y="256"/>
                    <a:pt x="236" y="268"/>
                  </a:cubicBezTo>
                  <a:close/>
                  <a:moveTo>
                    <a:pt x="261" y="23"/>
                  </a:moveTo>
                  <a:cubicBezTo>
                    <a:pt x="229" y="12"/>
                    <a:pt x="229" y="12"/>
                    <a:pt x="229" y="12"/>
                  </a:cubicBezTo>
                  <a:cubicBezTo>
                    <a:pt x="223" y="10"/>
                    <a:pt x="217" y="13"/>
                    <a:pt x="215" y="19"/>
                  </a:cubicBezTo>
                  <a:cubicBezTo>
                    <a:pt x="133" y="265"/>
                    <a:pt x="133" y="265"/>
                    <a:pt x="133" y="265"/>
                  </a:cubicBezTo>
                  <a:cubicBezTo>
                    <a:pt x="47" y="236"/>
                    <a:pt x="47" y="236"/>
                    <a:pt x="47" y="236"/>
                  </a:cubicBezTo>
                  <a:cubicBezTo>
                    <a:pt x="42" y="234"/>
                    <a:pt x="36" y="237"/>
                    <a:pt x="34" y="243"/>
                  </a:cubicBezTo>
                  <a:cubicBezTo>
                    <a:pt x="32" y="249"/>
                    <a:pt x="35" y="255"/>
                    <a:pt x="41" y="256"/>
                  </a:cubicBezTo>
                  <a:cubicBezTo>
                    <a:pt x="137" y="288"/>
                    <a:pt x="137" y="288"/>
                    <a:pt x="137" y="288"/>
                  </a:cubicBezTo>
                  <a:cubicBezTo>
                    <a:pt x="138" y="289"/>
                    <a:pt x="139" y="289"/>
                    <a:pt x="140" y="289"/>
                  </a:cubicBezTo>
                  <a:cubicBezTo>
                    <a:pt x="144" y="289"/>
                    <a:pt x="149" y="286"/>
                    <a:pt x="150" y="282"/>
                  </a:cubicBezTo>
                  <a:cubicBezTo>
                    <a:pt x="232" y="36"/>
                    <a:pt x="232" y="36"/>
                    <a:pt x="232" y="36"/>
                  </a:cubicBezTo>
                  <a:cubicBezTo>
                    <a:pt x="254" y="43"/>
                    <a:pt x="254" y="43"/>
                    <a:pt x="254" y="43"/>
                  </a:cubicBezTo>
                  <a:cubicBezTo>
                    <a:pt x="255" y="43"/>
                    <a:pt x="256" y="44"/>
                    <a:pt x="257" y="44"/>
                  </a:cubicBezTo>
                  <a:cubicBezTo>
                    <a:pt x="262" y="44"/>
                    <a:pt x="266" y="41"/>
                    <a:pt x="267" y="36"/>
                  </a:cubicBezTo>
                  <a:cubicBezTo>
                    <a:pt x="269" y="31"/>
                    <a:pt x="266" y="25"/>
                    <a:pt x="261" y="23"/>
                  </a:cubicBezTo>
                  <a:close/>
                  <a:moveTo>
                    <a:pt x="105" y="224"/>
                  </a:moveTo>
                  <a:cubicBezTo>
                    <a:pt x="9" y="192"/>
                    <a:pt x="9" y="192"/>
                    <a:pt x="9" y="192"/>
                  </a:cubicBezTo>
                  <a:cubicBezTo>
                    <a:pt x="3" y="191"/>
                    <a:pt x="0" y="185"/>
                    <a:pt x="2" y="179"/>
                  </a:cubicBezTo>
                  <a:cubicBezTo>
                    <a:pt x="23" y="115"/>
                    <a:pt x="23" y="115"/>
                    <a:pt x="23" y="115"/>
                  </a:cubicBezTo>
                  <a:cubicBezTo>
                    <a:pt x="25" y="109"/>
                    <a:pt x="31" y="106"/>
                    <a:pt x="37" y="108"/>
                  </a:cubicBezTo>
                  <a:cubicBezTo>
                    <a:pt x="133" y="140"/>
                    <a:pt x="133" y="140"/>
                    <a:pt x="133" y="140"/>
                  </a:cubicBezTo>
                  <a:cubicBezTo>
                    <a:pt x="138" y="142"/>
                    <a:pt x="141" y="148"/>
                    <a:pt x="139" y="154"/>
                  </a:cubicBezTo>
                  <a:cubicBezTo>
                    <a:pt x="118" y="218"/>
                    <a:pt x="118" y="218"/>
                    <a:pt x="118" y="218"/>
                  </a:cubicBezTo>
                  <a:cubicBezTo>
                    <a:pt x="117" y="222"/>
                    <a:pt x="112" y="225"/>
                    <a:pt x="108" y="225"/>
                  </a:cubicBezTo>
                  <a:cubicBezTo>
                    <a:pt x="107" y="225"/>
                    <a:pt x="106" y="225"/>
                    <a:pt x="105" y="224"/>
                  </a:cubicBezTo>
                  <a:close/>
                  <a:moveTo>
                    <a:pt x="101" y="201"/>
                  </a:moveTo>
                  <a:cubicBezTo>
                    <a:pt x="116" y="157"/>
                    <a:pt x="116" y="157"/>
                    <a:pt x="116" y="157"/>
                  </a:cubicBezTo>
                  <a:cubicBezTo>
                    <a:pt x="40" y="132"/>
                    <a:pt x="40" y="132"/>
                    <a:pt x="40" y="132"/>
                  </a:cubicBezTo>
                  <a:cubicBezTo>
                    <a:pt x="25" y="176"/>
                    <a:pt x="25" y="176"/>
                    <a:pt x="25" y="176"/>
                  </a:cubicBezTo>
                  <a:lnTo>
                    <a:pt x="101" y="201"/>
                  </a:lnTo>
                  <a:close/>
                  <a:moveTo>
                    <a:pt x="34" y="72"/>
                  </a:moveTo>
                  <a:cubicBezTo>
                    <a:pt x="55" y="8"/>
                    <a:pt x="55" y="8"/>
                    <a:pt x="55" y="8"/>
                  </a:cubicBezTo>
                  <a:cubicBezTo>
                    <a:pt x="57" y="3"/>
                    <a:pt x="63" y="0"/>
                    <a:pt x="69" y="2"/>
                  </a:cubicBezTo>
                  <a:cubicBezTo>
                    <a:pt x="165" y="34"/>
                    <a:pt x="165" y="34"/>
                    <a:pt x="165" y="34"/>
                  </a:cubicBezTo>
                  <a:cubicBezTo>
                    <a:pt x="170" y="35"/>
                    <a:pt x="173" y="41"/>
                    <a:pt x="171" y="47"/>
                  </a:cubicBezTo>
                  <a:cubicBezTo>
                    <a:pt x="150" y="111"/>
                    <a:pt x="150" y="111"/>
                    <a:pt x="150" y="111"/>
                  </a:cubicBezTo>
                  <a:cubicBezTo>
                    <a:pt x="149" y="116"/>
                    <a:pt x="144" y="118"/>
                    <a:pt x="140" y="118"/>
                  </a:cubicBezTo>
                  <a:cubicBezTo>
                    <a:pt x="139" y="118"/>
                    <a:pt x="138" y="118"/>
                    <a:pt x="137" y="118"/>
                  </a:cubicBezTo>
                  <a:cubicBezTo>
                    <a:pt x="41" y="86"/>
                    <a:pt x="41" y="86"/>
                    <a:pt x="41" y="86"/>
                  </a:cubicBezTo>
                  <a:cubicBezTo>
                    <a:pt x="35" y="84"/>
                    <a:pt x="32" y="78"/>
                    <a:pt x="34" y="72"/>
                  </a:cubicBezTo>
                  <a:close/>
                  <a:moveTo>
                    <a:pt x="72" y="25"/>
                  </a:moveTo>
                  <a:cubicBezTo>
                    <a:pt x="57" y="69"/>
                    <a:pt x="57" y="69"/>
                    <a:pt x="57" y="69"/>
                  </a:cubicBezTo>
                  <a:cubicBezTo>
                    <a:pt x="133" y="94"/>
                    <a:pt x="133" y="94"/>
                    <a:pt x="133" y="94"/>
                  </a:cubicBezTo>
                  <a:cubicBezTo>
                    <a:pt x="148" y="50"/>
                    <a:pt x="148" y="50"/>
                    <a:pt x="148" y="50"/>
                  </a:cubicBezTo>
                  <a:lnTo>
                    <a:pt x="72"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8" name="Group 614"/>
          <p:cNvGrpSpPr>
            <a:grpSpLocks noChangeAspect="1"/>
          </p:cNvGrpSpPr>
          <p:nvPr/>
        </p:nvGrpSpPr>
        <p:grpSpPr bwMode="auto">
          <a:xfrm>
            <a:off x="4344220" y="2379017"/>
            <a:ext cx="780967" cy="780967"/>
            <a:chOff x="3780" y="2658"/>
            <a:chExt cx="340" cy="340"/>
          </a:xfrm>
          <a:solidFill>
            <a:schemeClr val="bg2"/>
          </a:solidFill>
        </p:grpSpPr>
        <p:sp>
          <p:nvSpPr>
            <p:cNvPr id="59" name="Freeform 615"/>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616"/>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617"/>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618"/>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619"/>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620"/>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621"/>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622"/>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623"/>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6" name="Group 20"/>
          <p:cNvGrpSpPr>
            <a:grpSpLocks noChangeAspect="1"/>
          </p:cNvGrpSpPr>
          <p:nvPr/>
        </p:nvGrpSpPr>
        <p:grpSpPr bwMode="auto">
          <a:xfrm>
            <a:off x="3873906" y="4930575"/>
            <a:ext cx="818167" cy="821679"/>
            <a:chOff x="3885" y="823"/>
            <a:chExt cx="233" cy="234"/>
          </a:xfrm>
          <a:solidFill>
            <a:schemeClr val="bg2"/>
          </a:solidFill>
        </p:grpSpPr>
        <p:sp>
          <p:nvSpPr>
            <p:cNvPr id="77" name="Freeform 21"/>
            <p:cNvSpPr>
              <a:spLocks noEditPoints="1"/>
            </p:cNvSpPr>
            <p:nvPr/>
          </p:nvSpPr>
          <p:spPr bwMode="auto">
            <a:xfrm>
              <a:off x="3885" y="823"/>
              <a:ext cx="233" cy="234"/>
            </a:xfrm>
            <a:custGeom>
              <a:avLst/>
              <a:gdLst>
                <a:gd name="T0" fmla="*/ 192 w 384"/>
                <a:gd name="T1" fmla="*/ 384 h 384"/>
                <a:gd name="T2" fmla="*/ 0 w 384"/>
                <a:gd name="T3" fmla="*/ 192 h 384"/>
                <a:gd name="T4" fmla="*/ 192 w 384"/>
                <a:gd name="T5" fmla="*/ 0 h 384"/>
                <a:gd name="T6" fmla="*/ 384 w 384"/>
                <a:gd name="T7" fmla="*/ 192 h 384"/>
                <a:gd name="T8" fmla="*/ 192 w 384"/>
                <a:gd name="T9" fmla="*/ 384 h 384"/>
                <a:gd name="T10" fmla="*/ 192 w 384"/>
                <a:gd name="T11" fmla="*/ 16 h 384"/>
                <a:gd name="T12" fmla="*/ 16 w 384"/>
                <a:gd name="T13" fmla="*/ 192 h 384"/>
                <a:gd name="T14" fmla="*/ 192 w 384"/>
                <a:gd name="T15" fmla="*/ 368 h 384"/>
                <a:gd name="T16" fmla="*/ 368 w 384"/>
                <a:gd name="T17" fmla="*/ 192 h 384"/>
                <a:gd name="T18" fmla="*/ 192 w 384"/>
                <a:gd name="T19" fmla="*/ 1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384"/>
                  </a:moveTo>
                  <a:cubicBezTo>
                    <a:pt x="86" y="384"/>
                    <a:pt x="0" y="298"/>
                    <a:pt x="0" y="192"/>
                  </a:cubicBezTo>
                  <a:cubicBezTo>
                    <a:pt x="0" y="86"/>
                    <a:pt x="86" y="0"/>
                    <a:pt x="192" y="0"/>
                  </a:cubicBezTo>
                  <a:cubicBezTo>
                    <a:pt x="298" y="0"/>
                    <a:pt x="384" y="86"/>
                    <a:pt x="384" y="192"/>
                  </a:cubicBezTo>
                  <a:cubicBezTo>
                    <a:pt x="384" y="298"/>
                    <a:pt x="298" y="384"/>
                    <a:pt x="192" y="384"/>
                  </a:cubicBezTo>
                  <a:close/>
                  <a:moveTo>
                    <a:pt x="192" y="16"/>
                  </a:moveTo>
                  <a:cubicBezTo>
                    <a:pt x="95" y="16"/>
                    <a:pt x="16" y="95"/>
                    <a:pt x="16" y="192"/>
                  </a:cubicBezTo>
                  <a:cubicBezTo>
                    <a:pt x="16" y="289"/>
                    <a:pt x="95" y="368"/>
                    <a:pt x="192" y="368"/>
                  </a:cubicBezTo>
                  <a:cubicBezTo>
                    <a:pt x="289" y="368"/>
                    <a:pt x="368" y="289"/>
                    <a:pt x="368" y="192"/>
                  </a:cubicBezTo>
                  <a:cubicBezTo>
                    <a:pt x="368" y="95"/>
                    <a:pt x="289" y="16"/>
                    <a:pt x="192" y="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22"/>
            <p:cNvSpPr>
              <a:spLocks noEditPoints="1"/>
            </p:cNvSpPr>
            <p:nvPr/>
          </p:nvSpPr>
          <p:spPr bwMode="auto">
            <a:xfrm>
              <a:off x="3928" y="866"/>
              <a:ext cx="146" cy="147"/>
            </a:xfrm>
            <a:custGeom>
              <a:avLst/>
              <a:gdLst>
                <a:gd name="T0" fmla="*/ 239 w 241"/>
                <a:gd name="T1" fmla="*/ 54 h 241"/>
                <a:gd name="T2" fmla="*/ 236 w 241"/>
                <a:gd name="T3" fmla="*/ 42 h 241"/>
                <a:gd name="T4" fmla="*/ 146 w 241"/>
                <a:gd name="T5" fmla="*/ 4 h 241"/>
                <a:gd name="T6" fmla="*/ 95 w 241"/>
                <a:gd name="T7" fmla="*/ 4 h 241"/>
                <a:gd name="T8" fmla="*/ 5 w 241"/>
                <a:gd name="T9" fmla="*/ 42 h 241"/>
                <a:gd name="T10" fmla="*/ 2 w 241"/>
                <a:gd name="T11" fmla="*/ 54 h 241"/>
                <a:gd name="T12" fmla="*/ 2 w 241"/>
                <a:gd name="T13" fmla="*/ 124 h 241"/>
                <a:gd name="T14" fmla="*/ 5 w 241"/>
                <a:gd name="T15" fmla="*/ 136 h 241"/>
                <a:gd name="T16" fmla="*/ 33 w 241"/>
                <a:gd name="T17" fmla="*/ 193 h 241"/>
                <a:gd name="T18" fmla="*/ 117 w 241"/>
                <a:gd name="T19" fmla="*/ 240 h 241"/>
                <a:gd name="T20" fmla="*/ 121 w 241"/>
                <a:gd name="T21" fmla="*/ 241 h 241"/>
                <a:gd name="T22" fmla="*/ 124 w 241"/>
                <a:gd name="T23" fmla="*/ 240 h 241"/>
                <a:gd name="T24" fmla="*/ 209 w 241"/>
                <a:gd name="T25" fmla="*/ 193 h 241"/>
                <a:gd name="T26" fmla="*/ 236 w 241"/>
                <a:gd name="T27" fmla="*/ 136 h 241"/>
                <a:gd name="T28" fmla="*/ 239 w 241"/>
                <a:gd name="T29" fmla="*/ 124 h 241"/>
                <a:gd name="T30" fmla="*/ 155 w 241"/>
                <a:gd name="T31" fmla="*/ 19 h 241"/>
                <a:gd name="T32" fmla="*/ 198 w 241"/>
                <a:gd name="T33" fmla="*/ 79 h 241"/>
                <a:gd name="T34" fmla="*/ 155 w 241"/>
                <a:gd name="T35" fmla="*/ 19 h 241"/>
                <a:gd name="T36" fmla="*/ 59 w 241"/>
                <a:gd name="T37" fmla="*/ 89 h 241"/>
                <a:gd name="T38" fmla="*/ 183 w 241"/>
                <a:gd name="T39" fmla="*/ 89 h 241"/>
                <a:gd name="T40" fmla="*/ 21 w 241"/>
                <a:gd name="T41" fmla="*/ 51 h 241"/>
                <a:gd name="T42" fmla="*/ 108 w 241"/>
                <a:gd name="T43" fmla="*/ 46 h 241"/>
                <a:gd name="T44" fmla="*/ 21 w 241"/>
                <a:gd name="T45" fmla="*/ 51 h 241"/>
                <a:gd name="T46" fmla="*/ 108 w 241"/>
                <a:gd name="T47" fmla="*/ 131 h 241"/>
                <a:gd name="T48" fmla="*/ 44 w 241"/>
                <a:gd name="T49" fmla="*/ 137 h 241"/>
                <a:gd name="T50" fmla="*/ 21 w 241"/>
                <a:gd name="T51" fmla="*/ 126 h 241"/>
                <a:gd name="T52" fmla="*/ 49 w 241"/>
                <a:gd name="T53" fmla="*/ 158 h 241"/>
                <a:gd name="T54" fmla="*/ 95 w 241"/>
                <a:gd name="T55" fmla="*/ 174 h 241"/>
                <a:gd name="T56" fmla="*/ 113 w 241"/>
                <a:gd name="T57" fmla="*/ 220 h 241"/>
                <a:gd name="T58" fmla="*/ 49 w 241"/>
                <a:gd name="T59" fmla="*/ 158 h 241"/>
                <a:gd name="T60" fmla="*/ 129 w 241"/>
                <a:gd name="T61" fmla="*/ 220 h 241"/>
                <a:gd name="T62" fmla="*/ 146 w 241"/>
                <a:gd name="T63" fmla="*/ 174 h 241"/>
                <a:gd name="T64" fmla="*/ 150 w 241"/>
                <a:gd name="T65" fmla="*/ 176 h 241"/>
                <a:gd name="T66" fmla="*/ 153 w 241"/>
                <a:gd name="T67" fmla="*/ 177 h 241"/>
                <a:gd name="T68" fmla="*/ 156 w 241"/>
                <a:gd name="T69" fmla="*/ 176 h 241"/>
                <a:gd name="T70" fmla="*/ 193 w 241"/>
                <a:gd name="T71" fmla="*/ 188 h 241"/>
                <a:gd name="T72" fmla="*/ 197 w 241"/>
                <a:gd name="T73" fmla="*/ 137 h 241"/>
                <a:gd name="T74" fmla="*/ 133 w 241"/>
                <a:gd name="T75" fmla="*/ 131 h 241"/>
                <a:gd name="T76" fmla="*/ 220 w 241"/>
                <a:gd name="T77" fmla="*/ 12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 h="241">
                  <a:moveTo>
                    <a:pt x="211" y="89"/>
                  </a:moveTo>
                  <a:cubicBezTo>
                    <a:pt x="239" y="54"/>
                    <a:pt x="239" y="54"/>
                    <a:pt x="239" y="54"/>
                  </a:cubicBezTo>
                  <a:cubicBezTo>
                    <a:pt x="240" y="52"/>
                    <a:pt x="241" y="49"/>
                    <a:pt x="240" y="47"/>
                  </a:cubicBezTo>
                  <a:cubicBezTo>
                    <a:pt x="240" y="45"/>
                    <a:pt x="238" y="43"/>
                    <a:pt x="236" y="42"/>
                  </a:cubicBezTo>
                  <a:cubicBezTo>
                    <a:pt x="156" y="2"/>
                    <a:pt x="156" y="2"/>
                    <a:pt x="156" y="2"/>
                  </a:cubicBezTo>
                  <a:cubicBezTo>
                    <a:pt x="153" y="0"/>
                    <a:pt x="149" y="1"/>
                    <a:pt x="146" y="4"/>
                  </a:cubicBezTo>
                  <a:cubicBezTo>
                    <a:pt x="121" y="36"/>
                    <a:pt x="121" y="36"/>
                    <a:pt x="121" y="36"/>
                  </a:cubicBezTo>
                  <a:cubicBezTo>
                    <a:pt x="95" y="4"/>
                    <a:pt x="95" y="4"/>
                    <a:pt x="95" y="4"/>
                  </a:cubicBezTo>
                  <a:cubicBezTo>
                    <a:pt x="93" y="1"/>
                    <a:pt x="88" y="0"/>
                    <a:pt x="85" y="2"/>
                  </a:cubicBezTo>
                  <a:cubicBezTo>
                    <a:pt x="5" y="42"/>
                    <a:pt x="5" y="42"/>
                    <a:pt x="5" y="42"/>
                  </a:cubicBezTo>
                  <a:cubicBezTo>
                    <a:pt x="3" y="43"/>
                    <a:pt x="1" y="45"/>
                    <a:pt x="1" y="47"/>
                  </a:cubicBezTo>
                  <a:cubicBezTo>
                    <a:pt x="0" y="49"/>
                    <a:pt x="1" y="52"/>
                    <a:pt x="2" y="54"/>
                  </a:cubicBezTo>
                  <a:cubicBezTo>
                    <a:pt x="30" y="89"/>
                    <a:pt x="30" y="89"/>
                    <a:pt x="30" y="89"/>
                  </a:cubicBezTo>
                  <a:cubicBezTo>
                    <a:pt x="2" y="124"/>
                    <a:pt x="2" y="124"/>
                    <a:pt x="2" y="124"/>
                  </a:cubicBezTo>
                  <a:cubicBezTo>
                    <a:pt x="1" y="126"/>
                    <a:pt x="0" y="128"/>
                    <a:pt x="1" y="130"/>
                  </a:cubicBezTo>
                  <a:cubicBezTo>
                    <a:pt x="1" y="133"/>
                    <a:pt x="3" y="135"/>
                    <a:pt x="5" y="136"/>
                  </a:cubicBezTo>
                  <a:cubicBezTo>
                    <a:pt x="33" y="150"/>
                    <a:pt x="33" y="150"/>
                    <a:pt x="33" y="150"/>
                  </a:cubicBezTo>
                  <a:cubicBezTo>
                    <a:pt x="33" y="193"/>
                    <a:pt x="33" y="193"/>
                    <a:pt x="33" y="193"/>
                  </a:cubicBezTo>
                  <a:cubicBezTo>
                    <a:pt x="33" y="196"/>
                    <a:pt x="34" y="198"/>
                    <a:pt x="37" y="200"/>
                  </a:cubicBezTo>
                  <a:cubicBezTo>
                    <a:pt x="117" y="240"/>
                    <a:pt x="117" y="240"/>
                    <a:pt x="117" y="240"/>
                  </a:cubicBezTo>
                  <a:cubicBezTo>
                    <a:pt x="117" y="240"/>
                    <a:pt x="117" y="240"/>
                    <a:pt x="117" y="240"/>
                  </a:cubicBezTo>
                  <a:cubicBezTo>
                    <a:pt x="118" y="240"/>
                    <a:pt x="120" y="241"/>
                    <a:pt x="121" y="241"/>
                  </a:cubicBezTo>
                  <a:cubicBezTo>
                    <a:pt x="122" y="241"/>
                    <a:pt x="123" y="240"/>
                    <a:pt x="124" y="240"/>
                  </a:cubicBezTo>
                  <a:cubicBezTo>
                    <a:pt x="124" y="240"/>
                    <a:pt x="124" y="240"/>
                    <a:pt x="124" y="240"/>
                  </a:cubicBezTo>
                  <a:cubicBezTo>
                    <a:pt x="204" y="200"/>
                    <a:pt x="204" y="200"/>
                    <a:pt x="204" y="200"/>
                  </a:cubicBezTo>
                  <a:cubicBezTo>
                    <a:pt x="207" y="198"/>
                    <a:pt x="209" y="196"/>
                    <a:pt x="209" y="193"/>
                  </a:cubicBezTo>
                  <a:cubicBezTo>
                    <a:pt x="209" y="150"/>
                    <a:pt x="209" y="150"/>
                    <a:pt x="209" y="150"/>
                  </a:cubicBezTo>
                  <a:cubicBezTo>
                    <a:pt x="236" y="136"/>
                    <a:pt x="236" y="136"/>
                    <a:pt x="236" y="136"/>
                  </a:cubicBezTo>
                  <a:cubicBezTo>
                    <a:pt x="238" y="135"/>
                    <a:pt x="240" y="133"/>
                    <a:pt x="240" y="130"/>
                  </a:cubicBezTo>
                  <a:cubicBezTo>
                    <a:pt x="241" y="128"/>
                    <a:pt x="240" y="126"/>
                    <a:pt x="239" y="124"/>
                  </a:cubicBezTo>
                  <a:lnTo>
                    <a:pt x="211" y="89"/>
                  </a:lnTo>
                  <a:close/>
                  <a:moveTo>
                    <a:pt x="155" y="19"/>
                  </a:moveTo>
                  <a:cubicBezTo>
                    <a:pt x="220" y="51"/>
                    <a:pt x="220" y="51"/>
                    <a:pt x="220" y="51"/>
                  </a:cubicBezTo>
                  <a:cubicBezTo>
                    <a:pt x="198" y="79"/>
                    <a:pt x="198" y="79"/>
                    <a:pt x="198" y="79"/>
                  </a:cubicBezTo>
                  <a:cubicBezTo>
                    <a:pt x="133" y="46"/>
                    <a:pt x="133" y="46"/>
                    <a:pt x="133" y="46"/>
                  </a:cubicBezTo>
                  <a:lnTo>
                    <a:pt x="155" y="19"/>
                  </a:lnTo>
                  <a:close/>
                  <a:moveTo>
                    <a:pt x="121" y="120"/>
                  </a:moveTo>
                  <a:cubicBezTo>
                    <a:pt x="59" y="89"/>
                    <a:pt x="59" y="89"/>
                    <a:pt x="59" y="89"/>
                  </a:cubicBezTo>
                  <a:cubicBezTo>
                    <a:pt x="121" y="58"/>
                    <a:pt x="121" y="58"/>
                    <a:pt x="121" y="58"/>
                  </a:cubicBezTo>
                  <a:cubicBezTo>
                    <a:pt x="183" y="89"/>
                    <a:pt x="183" y="89"/>
                    <a:pt x="183" y="89"/>
                  </a:cubicBezTo>
                  <a:lnTo>
                    <a:pt x="121" y="120"/>
                  </a:lnTo>
                  <a:close/>
                  <a:moveTo>
                    <a:pt x="21" y="51"/>
                  </a:moveTo>
                  <a:cubicBezTo>
                    <a:pt x="86" y="19"/>
                    <a:pt x="86" y="19"/>
                    <a:pt x="86" y="19"/>
                  </a:cubicBezTo>
                  <a:cubicBezTo>
                    <a:pt x="108" y="46"/>
                    <a:pt x="108" y="46"/>
                    <a:pt x="108" y="46"/>
                  </a:cubicBezTo>
                  <a:cubicBezTo>
                    <a:pt x="43" y="79"/>
                    <a:pt x="43" y="79"/>
                    <a:pt x="43" y="79"/>
                  </a:cubicBezTo>
                  <a:lnTo>
                    <a:pt x="21" y="51"/>
                  </a:lnTo>
                  <a:close/>
                  <a:moveTo>
                    <a:pt x="43" y="99"/>
                  </a:moveTo>
                  <a:cubicBezTo>
                    <a:pt x="108" y="131"/>
                    <a:pt x="108" y="131"/>
                    <a:pt x="108" y="131"/>
                  </a:cubicBezTo>
                  <a:cubicBezTo>
                    <a:pt x="86" y="158"/>
                    <a:pt x="86" y="158"/>
                    <a:pt x="86" y="158"/>
                  </a:cubicBezTo>
                  <a:cubicBezTo>
                    <a:pt x="44" y="137"/>
                    <a:pt x="44" y="137"/>
                    <a:pt x="44" y="137"/>
                  </a:cubicBezTo>
                  <a:cubicBezTo>
                    <a:pt x="44" y="137"/>
                    <a:pt x="44" y="137"/>
                    <a:pt x="44" y="137"/>
                  </a:cubicBezTo>
                  <a:cubicBezTo>
                    <a:pt x="21" y="126"/>
                    <a:pt x="21" y="126"/>
                    <a:pt x="21" y="126"/>
                  </a:cubicBezTo>
                  <a:lnTo>
                    <a:pt x="43" y="99"/>
                  </a:lnTo>
                  <a:close/>
                  <a:moveTo>
                    <a:pt x="49" y="158"/>
                  </a:moveTo>
                  <a:cubicBezTo>
                    <a:pt x="85" y="176"/>
                    <a:pt x="85" y="176"/>
                    <a:pt x="85" y="176"/>
                  </a:cubicBezTo>
                  <a:cubicBezTo>
                    <a:pt x="88" y="178"/>
                    <a:pt x="93" y="177"/>
                    <a:pt x="95" y="174"/>
                  </a:cubicBezTo>
                  <a:cubicBezTo>
                    <a:pt x="113" y="151"/>
                    <a:pt x="113" y="151"/>
                    <a:pt x="113" y="151"/>
                  </a:cubicBezTo>
                  <a:cubicBezTo>
                    <a:pt x="113" y="220"/>
                    <a:pt x="113" y="220"/>
                    <a:pt x="113" y="220"/>
                  </a:cubicBezTo>
                  <a:cubicBezTo>
                    <a:pt x="49" y="188"/>
                    <a:pt x="49" y="188"/>
                    <a:pt x="49" y="188"/>
                  </a:cubicBezTo>
                  <a:lnTo>
                    <a:pt x="49" y="158"/>
                  </a:lnTo>
                  <a:close/>
                  <a:moveTo>
                    <a:pt x="193" y="188"/>
                  </a:moveTo>
                  <a:cubicBezTo>
                    <a:pt x="129" y="220"/>
                    <a:pt x="129" y="220"/>
                    <a:pt x="129" y="220"/>
                  </a:cubicBezTo>
                  <a:cubicBezTo>
                    <a:pt x="129" y="151"/>
                    <a:pt x="129" y="151"/>
                    <a:pt x="129" y="151"/>
                  </a:cubicBezTo>
                  <a:cubicBezTo>
                    <a:pt x="146" y="174"/>
                    <a:pt x="146" y="174"/>
                    <a:pt x="146" y="174"/>
                  </a:cubicBezTo>
                  <a:cubicBezTo>
                    <a:pt x="147" y="175"/>
                    <a:pt x="148" y="175"/>
                    <a:pt x="149" y="176"/>
                  </a:cubicBezTo>
                  <a:cubicBezTo>
                    <a:pt x="149" y="176"/>
                    <a:pt x="150" y="176"/>
                    <a:pt x="150" y="176"/>
                  </a:cubicBezTo>
                  <a:cubicBezTo>
                    <a:pt x="151" y="176"/>
                    <a:pt x="151" y="176"/>
                    <a:pt x="152" y="177"/>
                  </a:cubicBezTo>
                  <a:cubicBezTo>
                    <a:pt x="152" y="177"/>
                    <a:pt x="152" y="177"/>
                    <a:pt x="153" y="177"/>
                  </a:cubicBezTo>
                  <a:cubicBezTo>
                    <a:pt x="153" y="177"/>
                    <a:pt x="153" y="177"/>
                    <a:pt x="153" y="177"/>
                  </a:cubicBezTo>
                  <a:cubicBezTo>
                    <a:pt x="154" y="177"/>
                    <a:pt x="155" y="176"/>
                    <a:pt x="156" y="176"/>
                  </a:cubicBezTo>
                  <a:cubicBezTo>
                    <a:pt x="193" y="158"/>
                    <a:pt x="193" y="158"/>
                    <a:pt x="193" y="158"/>
                  </a:cubicBezTo>
                  <a:lnTo>
                    <a:pt x="193" y="188"/>
                  </a:lnTo>
                  <a:close/>
                  <a:moveTo>
                    <a:pt x="197" y="137"/>
                  </a:moveTo>
                  <a:cubicBezTo>
                    <a:pt x="197" y="137"/>
                    <a:pt x="197" y="137"/>
                    <a:pt x="197" y="137"/>
                  </a:cubicBezTo>
                  <a:cubicBezTo>
                    <a:pt x="155" y="158"/>
                    <a:pt x="155" y="158"/>
                    <a:pt x="155" y="158"/>
                  </a:cubicBezTo>
                  <a:cubicBezTo>
                    <a:pt x="133" y="131"/>
                    <a:pt x="133" y="131"/>
                    <a:pt x="133" y="131"/>
                  </a:cubicBezTo>
                  <a:cubicBezTo>
                    <a:pt x="198" y="99"/>
                    <a:pt x="198" y="99"/>
                    <a:pt x="198" y="99"/>
                  </a:cubicBezTo>
                  <a:cubicBezTo>
                    <a:pt x="220" y="125"/>
                    <a:pt x="220" y="125"/>
                    <a:pt x="220" y="125"/>
                  </a:cubicBezTo>
                  <a:lnTo>
                    <a:pt x="197" y="1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5" name="Text Placeholder 5"/>
          <p:cNvSpPr>
            <a:spLocks noGrp="1"/>
          </p:cNvSpPr>
          <p:nvPr>
            <p:ph type="body" sz="quarter" idx="13"/>
          </p:nvPr>
        </p:nvSpPr>
        <p:spPr>
          <a:xfrm>
            <a:off x="486060" y="773543"/>
            <a:ext cx="11252200" cy="708107"/>
          </a:xfrm>
        </p:spPr>
        <p:txBody>
          <a:bodyPr/>
          <a:lstStyle/>
          <a:p>
            <a:r>
              <a:rPr lang="es-VE" sz="1600" dirty="0">
                <a:solidFill>
                  <a:schemeClr val="tx1">
                    <a:lumMod val="65000"/>
                    <a:lumOff val="35000"/>
                  </a:schemeClr>
                </a:solidFill>
                <a:latin typeface="Calibri" panose="020F0502020204030204" pitchFamily="34" charset="0"/>
                <a:cs typeface="Calibri" panose="020F0502020204030204" pitchFamily="34" charset="0"/>
              </a:rPr>
              <a:t>El objetivo del módulo de producción de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 es </a:t>
            </a:r>
            <a:r>
              <a:rPr lang="es-VE" sz="1600" dirty="0">
                <a:solidFill>
                  <a:schemeClr val="tx1">
                    <a:lumMod val="65000"/>
                    <a:lumOff val="35000"/>
                  </a:schemeClr>
                </a:solidFill>
                <a:latin typeface="Calibri" panose="020F0502020204030204" pitchFamily="34" charset="0"/>
                <a:cs typeface="Calibri" panose="020F0502020204030204" pitchFamily="34" charset="0"/>
              </a:rPr>
              <a:t>asegurar que toda la producción se realiza de forma efectiva, eficaz y eficiente, ajustando los procesos a los tiempos de entrega acordados con tus </a:t>
            </a:r>
            <a:r>
              <a:rPr lang="es-VE" sz="1600" dirty="0" smtClean="0">
                <a:solidFill>
                  <a:schemeClr val="tx1">
                    <a:lumMod val="65000"/>
                    <a:lumOff val="35000"/>
                  </a:schemeClr>
                </a:solidFill>
                <a:latin typeface="Calibri" panose="020F0502020204030204" pitchFamily="34" charset="0"/>
                <a:cs typeface="Calibri" panose="020F0502020204030204" pitchFamily="34" charset="0"/>
              </a:rPr>
              <a:t>clientes</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5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5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Producción</a:t>
            </a:r>
            <a:endParaRPr lang="es-419" sz="1600" dirty="0">
              <a:latin typeface="Verdana"/>
            </a:endParaRPr>
          </a:p>
        </p:txBody>
      </p:sp>
      <p:sp>
        <p:nvSpPr>
          <p:cNvPr id="62" name="Freeform 575"/>
          <p:cNvSpPr>
            <a:spLocks noChangeAspect="1" noEditPoints="1"/>
          </p:cNvSpPr>
          <p:nvPr/>
        </p:nvSpPr>
        <p:spPr bwMode="auto">
          <a:xfrm>
            <a:off x="469899" y="2222730"/>
            <a:ext cx="780942" cy="802800"/>
          </a:xfrm>
          <a:custGeom>
            <a:avLst/>
            <a:gdLst>
              <a:gd name="T0" fmla="*/ 213 w 512"/>
              <a:gd name="T1" fmla="*/ 265 h 512"/>
              <a:gd name="T2" fmla="*/ 283 w 512"/>
              <a:gd name="T3" fmla="*/ 312 h 512"/>
              <a:gd name="T4" fmla="*/ 278 w 512"/>
              <a:gd name="T5" fmla="*/ 352 h 512"/>
              <a:gd name="T6" fmla="*/ 213 w 512"/>
              <a:gd name="T7" fmla="*/ 352 h 512"/>
              <a:gd name="T8" fmla="*/ 213 w 512"/>
              <a:gd name="T9" fmla="*/ 265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347 w 512"/>
              <a:gd name="T21" fmla="*/ 117 h 512"/>
              <a:gd name="T22" fmla="*/ 355 w 512"/>
              <a:gd name="T23" fmla="*/ 135 h 512"/>
              <a:gd name="T24" fmla="*/ 355 w 512"/>
              <a:gd name="T25" fmla="*/ 141 h 512"/>
              <a:gd name="T26" fmla="*/ 355 w 512"/>
              <a:gd name="T27" fmla="*/ 156 h 512"/>
              <a:gd name="T28" fmla="*/ 362 w 512"/>
              <a:gd name="T29" fmla="*/ 160 h 512"/>
              <a:gd name="T30" fmla="*/ 370 w 512"/>
              <a:gd name="T31" fmla="*/ 157 h 512"/>
              <a:gd name="T32" fmla="*/ 378 w 512"/>
              <a:gd name="T33" fmla="*/ 138 h 512"/>
              <a:gd name="T34" fmla="*/ 370 w 512"/>
              <a:gd name="T35" fmla="*/ 120 h 512"/>
              <a:gd name="T36" fmla="*/ 370 w 512"/>
              <a:gd name="T37" fmla="*/ 114 h 512"/>
              <a:gd name="T38" fmla="*/ 370 w 512"/>
              <a:gd name="T39" fmla="*/ 99 h 512"/>
              <a:gd name="T40" fmla="*/ 355 w 512"/>
              <a:gd name="T41" fmla="*/ 99 h 512"/>
              <a:gd name="T42" fmla="*/ 347 w 512"/>
              <a:gd name="T43" fmla="*/ 117 h 512"/>
              <a:gd name="T44" fmla="*/ 304 w 512"/>
              <a:gd name="T45" fmla="*/ 117 h 512"/>
              <a:gd name="T46" fmla="*/ 312 w 512"/>
              <a:gd name="T47" fmla="*/ 135 h 512"/>
              <a:gd name="T48" fmla="*/ 312 w 512"/>
              <a:gd name="T49" fmla="*/ 141 h 512"/>
              <a:gd name="T50" fmla="*/ 312 w 512"/>
              <a:gd name="T51" fmla="*/ 156 h 512"/>
              <a:gd name="T52" fmla="*/ 320 w 512"/>
              <a:gd name="T53" fmla="*/ 160 h 512"/>
              <a:gd name="T54" fmla="*/ 327 w 512"/>
              <a:gd name="T55" fmla="*/ 157 h 512"/>
              <a:gd name="T56" fmla="*/ 335 w 512"/>
              <a:gd name="T57" fmla="*/ 138 h 512"/>
              <a:gd name="T58" fmla="*/ 327 w 512"/>
              <a:gd name="T59" fmla="*/ 120 h 512"/>
              <a:gd name="T60" fmla="*/ 327 w 512"/>
              <a:gd name="T61" fmla="*/ 114 h 512"/>
              <a:gd name="T62" fmla="*/ 327 w 512"/>
              <a:gd name="T63" fmla="*/ 99 h 512"/>
              <a:gd name="T64" fmla="*/ 312 w 512"/>
              <a:gd name="T65" fmla="*/ 99 h 512"/>
              <a:gd name="T66" fmla="*/ 304 w 512"/>
              <a:gd name="T67" fmla="*/ 117 h 512"/>
              <a:gd name="T68" fmla="*/ 415 w 512"/>
              <a:gd name="T69" fmla="*/ 360 h 512"/>
              <a:gd name="T70" fmla="*/ 383 w 512"/>
              <a:gd name="T71" fmla="*/ 190 h 512"/>
              <a:gd name="T72" fmla="*/ 373 w 512"/>
              <a:gd name="T73" fmla="*/ 181 h 512"/>
              <a:gd name="T74" fmla="*/ 309 w 512"/>
              <a:gd name="T75" fmla="*/ 181 h 512"/>
              <a:gd name="T76" fmla="*/ 298 w 512"/>
              <a:gd name="T77" fmla="*/ 190 h 512"/>
              <a:gd name="T78" fmla="*/ 286 w 512"/>
              <a:gd name="T79" fmla="*/ 288 h 512"/>
              <a:gd name="T80" fmla="*/ 208 w 512"/>
              <a:gd name="T81" fmla="*/ 236 h 512"/>
              <a:gd name="T82" fmla="*/ 197 w 512"/>
              <a:gd name="T83" fmla="*/ 236 h 512"/>
              <a:gd name="T84" fmla="*/ 192 w 512"/>
              <a:gd name="T85" fmla="*/ 245 h 512"/>
              <a:gd name="T86" fmla="*/ 192 w 512"/>
              <a:gd name="T87" fmla="*/ 289 h 512"/>
              <a:gd name="T88" fmla="*/ 112 w 512"/>
              <a:gd name="T89" fmla="*/ 236 h 512"/>
              <a:gd name="T90" fmla="*/ 101 w 512"/>
              <a:gd name="T91" fmla="*/ 236 h 512"/>
              <a:gd name="T92" fmla="*/ 96 w 512"/>
              <a:gd name="T93" fmla="*/ 245 h 512"/>
              <a:gd name="T94" fmla="*/ 96 w 512"/>
              <a:gd name="T95" fmla="*/ 362 h 512"/>
              <a:gd name="T96" fmla="*/ 106 w 512"/>
              <a:gd name="T97" fmla="*/ 373 h 512"/>
              <a:gd name="T98" fmla="*/ 405 w 512"/>
              <a:gd name="T99" fmla="*/ 373 h 512"/>
              <a:gd name="T100" fmla="*/ 413 w 512"/>
              <a:gd name="T101" fmla="*/ 369 h 512"/>
              <a:gd name="T102" fmla="*/ 415 w 512"/>
              <a:gd name="T103" fmla="*/ 360 h 512"/>
              <a:gd name="T104" fmla="*/ 117 w 512"/>
              <a:gd name="T105" fmla="*/ 352 h 512"/>
              <a:gd name="T106" fmla="*/ 192 w 512"/>
              <a:gd name="T107" fmla="*/ 352 h 512"/>
              <a:gd name="T108" fmla="*/ 192 w 512"/>
              <a:gd name="T109" fmla="*/ 315 h 512"/>
              <a:gd name="T110" fmla="*/ 117 w 512"/>
              <a:gd name="T111" fmla="*/ 265 h 512"/>
              <a:gd name="T112" fmla="*/ 117 w 512"/>
              <a:gd name="T113" fmla="*/ 352 h 512"/>
              <a:gd name="T114" fmla="*/ 318 w 512"/>
              <a:gd name="T115" fmla="*/ 202 h 512"/>
              <a:gd name="T116" fmla="*/ 300 w 512"/>
              <a:gd name="T117" fmla="*/ 352 h 512"/>
              <a:gd name="T118" fmla="*/ 392 w 512"/>
              <a:gd name="T119" fmla="*/ 352 h 512"/>
              <a:gd name="T120" fmla="*/ 364 w 512"/>
              <a:gd name="T121" fmla="*/ 202 h 512"/>
              <a:gd name="T122" fmla="*/ 318 w 512"/>
              <a:gd name="T12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213" y="265"/>
                </a:moveTo>
                <a:cubicBezTo>
                  <a:pt x="283" y="312"/>
                  <a:pt x="283" y="312"/>
                  <a:pt x="283" y="312"/>
                </a:cubicBezTo>
                <a:cubicBezTo>
                  <a:pt x="278" y="352"/>
                  <a:pt x="278" y="352"/>
                  <a:pt x="278" y="352"/>
                </a:cubicBezTo>
                <a:cubicBezTo>
                  <a:pt x="213" y="352"/>
                  <a:pt x="213" y="352"/>
                  <a:pt x="213" y="352"/>
                </a:cubicBezTo>
                <a:lnTo>
                  <a:pt x="213" y="26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47" y="117"/>
                </a:moveTo>
                <a:cubicBezTo>
                  <a:pt x="347" y="122"/>
                  <a:pt x="348" y="129"/>
                  <a:pt x="355" y="135"/>
                </a:cubicBezTo>
                <a:cubicBezTo>
                  <a:pt x="356" y="136"/>
                  <a:pt x="358" y="138"/>
                  <a:pt x="355" y="141"/>
                </a:cubicBezTo>
                <a:cubicBezTo>
                  <a:pt x="351" y="145"/>
                  <a:pt x="351" y="152"/>
                  <a:pt x="355" y="156"/>
                </a:cubicBezTo>
                <a:cubicBezTo>
                  <a:pt x="357" y="159"/>
                  <a:pt x="360" y="160"/>
                  <a:pt x="362" y="160"/>
                </a:cubicBezTo>
                <a:cubicBezTo>
                  <a:pt x="365" y="160"/>
                  <a:pt x="368" y="159"/>
                  <a:pt x="370" y="157"/>
                </a:cubicBezTo>
                <a:cubicBezTo>
                  <a:pt x="371" y="155"/>
                  <a:pt x="378" y="148"/>
                  <a:pt x="378" y="138"/>
                </a:cubicBezTo>
                <a:cubicBezTo>
                  <a:pt x="378" y="134"/>
                  <a:pt x="377" y="127"/>
                  <a:pt x="370" y="120"/>
                </a:cubicBezTo>
                <a:cubicBezTo>
                  <a:pt x="369" y="119"/>
                  <a:pt x="367" y="117"/>
                  <a:pt x="370" y="114"/>
                </a:cubicBezTo>
                <a:cubicBezTo>
                  <a:pt x="374" y="110"/>
                  <a:pt x="374" y="103"/>
                  <a:pt x="370" y="99"/>
                </a:cubicBezTo>
                <a:cubicBezTo>
                  <a:pt x="366" y="95"/>
                  <a:pt x="359" y="95"/>
                  <a:pt x="355" y="99"/>
                </a:cubicBezTo>
                <a:cubicBezTo>
                  <a:pt x="354" y="100"/>
                  <a:pt x="347" y="107"/>
                  <a:pt x="347" y="117"/>
                </a:cubicBezTo>
                <a:close/>
                <a:moveTo>
                  <a:pt x="304" y="117"/>
                </a:moveTo>
                <a:cubicBezTo>
                  <a:pt x="304" y="122"/>
                  <a:pt x="306" y="129"/>
                  <a:pt x="312" y="135"/>
                </a:cubicBezTo>
                <a:cubicBezTo>
                  <a:pt x="313" y="136"/>
                  <a:pt x="315" y="138"/>
                  <a:pt x="312" y="141"/>
                </a:cubicBezTo>
                <a:cubicBezTo>
                  <a:pt x="308" y="145"/>
                  <a:pt x="308" y="152"/>
                  <a:pt x="312" y="156"/>
                </a:cubicBezTo>
                <a:cubicBezTo>
                  <a:pt x="314" y="159"/>
                  <a:pt x="317" y="160"/>
                  <a:pt x="320" y="160"/>
                </a:cubicBezTo>
                <a:cubicBezTo>
                  <a:pt x="322" y="160"/>
                  <a:pt x="325" y="159"/>
                  <a:pt x="327" y="157"/>
                </a:cubicBezTo>
                <a:cubicBezTo>
                  <a:pt x="328" y="155"/>
                  <a:pt x="335" y="148"/>
                  <a:pt x="335" y="138"/>
                </a:cubicBezTo>
                <a:cubicBezTo>
                  <a:pt x="335" y="134"/>
                  <a:pt x="334" y="127"/>
                  <a:pt x="327" y="120"/>
                </a:cubicBezTo>
                <a:cubicBezTo>
                  <a:pt x="326" y="119"/>
                  <a:pt x="324" y="117"/>
                  <a:pt x="327" y="114"/>
                </a:cubicBezTo>
                <a:cubicBezTo>
                  <a:pt x="331" y="110"/>
                  <a:pt x="331" y="103"/>
                  <a:pt x="327" y="99"/>
                </a:cubicBezTo>
                <a:cubicBezTo>
                  <a:pt x="323" y="95"/>
                  <a:pt x="316" y="95"/>
                  <a:pt x="312" y="99"/>
                </a:cubicBezTo>
                <a:cubicBezTo>
                  <a:pt x="311" y="100"/>
                  <a:pt x="304" y="107"/>
                  <a:pt x="304" y="117"/>
                </a:cubicBezTo>
                <a:close/>
                <a:moveTo>
                  <a:pt x="415" y="360"/>
                </a:moveTo>
                <a:cubicBezTo>
                  <a:pt x="383" y="190"/>
                  <a:pt x="383" y="190"/>
                  <a:pt x="383" y="190"/>
                </a:cubicBezTo>
                <a:cubicBezTo>
                  <a:pt x="383" y="185"/>
                  <a:pt x="378" y="181"/>
                  <a:pt x="373" y="181"/>
                </a:cubicBezTo>
                <a:cubicBezTo>
                  <a:pt x="309" y="181"/>
                  <a:pt x="309" y="181"/>
                  <a:pt x="309" y="181"/>
                </a:cubicBezTo>
                <a:cubicBezTo>
                  <a:pt x="304" y="181"/>
                  <a:pt x="299" y="185"/>
                  <a:pt x="298" y="190"/>
                </a:cubicBezTo>
                <a:cubicBezTo>
                  <a:pt x="286" y="288"/>
                  <a:pt x="286" y="288"/>
                  <a:pt x="286" y="288"/>
                </a:cubicBezTo>
                <a:cubicBezTo>
                  <a:pt x="208" y="236"/>
                  <a:pt x="208" y="236"/>
                  <a:pt x="208" y="236"/>
                </a:cubicBezTo>
                <a:cubicBezTo>
                  <a:pt x="205" y="234"/>
                  <a:pt x="201" y="234"/>
                  <a:pt x="197" y="236"/>
                </a:cubicBezTo>
                <a:cubicBezTo>
                  <a:pt x="194" y="237"/>
                  <a:pt x="192" y="241"/>
                  <a:pt x="192" y="245"/>
                </a:cubicBezTo>
                <a:cubicBezTo>
                  <a:pt x="192" y="289"/>
                  <a:pt x="192" y="289"/>
                  <a:pt x="192" y="289"/>
                </a:cubicBezTo>
                <a:cubicBezTo>
                  <a:pt x="112" y="236"/>
                  <a:pt x="112" y="236"/>
                  <a:pt x="112" y="236"/>
                </a:cubicBezTo>
                <a:cubicBezTo>
                  <a:pt x="109" y="234"/>
                  <a:pt x="105" y="234"/>
                  <a:pt x="101" y="236"/>
                </a:cubicBezTo>
                <a:cubicBezTo>
                  <a:pt x="98" y="237"/>
                  <a:pt x="96" y="241"/>
                  <a:pt x="96" y="245"/>
                </a:cubicBezTo>
                <a:cubicBezTo>
                  <a:pt x="96" y="362"/>
                  <a:pt x="96" y="362"/>
                  <a:pt x="96" y="362"/>
                </a:cubicBezTo>
                <a:cubicBezTo>
                  <a:pt x="96" y="368"/>
                  <a:pt x="100" y="373"/>
                  <a:pt x="106" y="373"/>
                </a:cubicBezTo>
                <a:cubicBezTo>
                  <a:pt x="405" y="373"/>
                  <a:pt x="405" y="373"/>
                  <a:pt x="405" y="373"/>
                </a:cubicBezTo>
                <a:cubicBezTo>
                  <a:pt x="408" y="373"/>
                  <a:pt x="411" y="372"/>
                  <a:pt x="413" y="369"/>
                </a:cubicBezTo>
                <a:cubicBezTo>
                  <a:pt x="415" y="367"/>
                  <a:pt x="416" y="363"/>
                  <a:pt x="415" y="360"/>
                </a:cubicBezTo>
                <a:close/>
                <a:moveTo>
                  <a:pt x="117" y="352"/>
                </a:moveTo>
                <a:cubicBezTo>
                  <a:pt x="192" y="352"/>
                  <a:pt x="192" y="352"/>
                  <a:pt x="192" y="352"/>
                </a:cubicBezTo>
                <a:cubicBezTo>
                  <a:pt x="192" y="315"/>
                  <a:pt x="192" y="315"/>
                  <a:pt x="192" y="315"/>
                </a:cubicBezTo>
                <a:cubicBezTo>
                  <a:pt x="117" y="265"/>
                  <a:pt x="117" y="265"/>
                  <a:pt x="117" y="265"/>
                </a:cubicBezTo>
                <a:lnTo>
                  <a:pt x="117" y="352"/>
                </a:lnTo>
                <a:close/>
                <a:moveTo>
                  <a:pt x="318" y="202"/>
                </a:moveTo>
                <a:cubicBezTo>
                  <a:pt x="300" y="352"/>
                  <a:pt x="300" y="352"/>
                  <a:pt x="300" y="352"/>
                </a:cubicBezTo>
                <a:cubicBezTo>
                  <a:pt x="392" y="352"/>
                  <a:pt x="392" y="352"/>
                  <a:pt x="392" y="352"/>
                </a:cubicBezTo>
                <a:cubicBezTo>
                  <a:pt x="364" y="202"/>
                  <a:pt x="364" y="202"/>
                  <a:pt x="364" y="202"/>
                </a:cubicBezTo>
                <a:lnTo>
                  <a:pt x="318" y="202"/>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pic>
        <p:nvPicPr>
          <p:cNvPr id="92" name="Picture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544862"/>
            <a:ext cx="3098527" cy="288165"/>
          </a:xfrm>
          <a:prstGeom prst="rect">
            <a:avLst/>
          </a:prstGeom>
        </p:spPr>
      </p:pic>
      <p:grpSp>
        <p:nvGrpSpPr>
          <p:cNvPr id="93" name="Group 902"/>
          <p:cNvGrpSpPr>
            <a:grpSpLocks noChangeAspect="1"/>
          </p:cNvGrpSpPr>
          <p:nvPr/>
        </p:nvGrpSpPr>
        <p:grpSpPr bwMode="auto">
          <a:xfrm>
            <a:off x="7152918" y="5659892"/>
            <a:ext cx="798172" cy="798172"/>
            <a:chOff x="4880" y="3759"/>
            <a:chExt cx="340" cy="340"/>
          </a:xfrm>
          <a:solidFill>
            <a:schemeClr val="bg2"/>
          </a:solidFill>
        </p:grpSpPr>
        <p:sp>
          <p:nvSpPr>
            <p:cNvPr id="94" name="Freeform 903"/>
            <p:cNvSpPr>
              <a:spLocks noEditPoints="1"/>
            </p:cNvSpPr>
            <p:nvPr/>
          </p:nvSpPr>
          <p:spPr bwMode="auto">
            <a:xfrm>
              <a:off x="4880" y="375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904"/>
            <p:cNvSpPr>
              <a:spLocks noEditPoints="1"/>
            </p:cNvSpPr>
            <p:nvPr/>
          </p:nvSpPr>
          <p:spPr bwMode="auto">
            <a:xfrm>
              <a:off x="4958" y="3851"/>
              <a:ext cx="199" cy="163"/>
            </a:xfrm>
            <a:custGeom>
              <a:avLst/>
              <a:gdLst>
                <a:gd name="T0" fmla="*/ 296 w 300"/>
                <a:gd name="T1" fmla="*/ 25 h 246"/>
                <a:gd name="T2" fmla="*/ 281 w 300"/>
                <a:gd name="T3" fmla="*/ 24 h 246"/>
                <a:gd name="T4" fmla="*/ 245 w 300"/>
                <a:gd name="T5" fmla="*/ 55 h 246"/>
                <a:gd name="T6" fmla="*/ 245 w 300"/>
                <a:gd name="T7" fmla="*/ 11 h 246"/>
                <a:gd name="T8" fmla="*/ 235 w 300"/>
                <a:gd name="T9" fmla="*/ 0 h 246"/>
                <a:gd name="T10" fmla="*/ 11 w 300"/>
                <a:gd name="T11" fmla="*/ 0 h 246"/>
                <a:gd name="T12" fmla="*/ 0 w 300"/>
                <a:gd name="T13" fmla="*/ 11 h 246"/>
                <a:gd name="T14" fmla="*/ 0 w 300"/>
                <a:gd name="T15" fmla="*/ 235 h 246"/>
                <a:gd name="T16" fmla="*/ 11 w 300"/>
                <a:gd name="T17" fmla="*/ 246 h 246"/>
                <a:gd name="T18" fmla="*/ 235 w 300"/>
                <a:gd name="T19" fmla="*/ 246 h 246"/>
                <a:gd name="T20" fmla="*/ 245 w 300"/>
                <a:gd name="T21" fmla="*/ 235 h 246"/>
                <a:gd name="T22" fmla="*/ 245 w 300"/>
                <a:gd name="T23" fmla="*/ 84 h 246"/>
                <a:gd name="T24" fmla="*/ 295 w 300"/>
                <a:gd name="T25" fmla="*/ 40 h 246"/>
                <a:gd name="T26" fmla="*/ 296 w 300"/>
                <a:gd name="T27" fmla="*/ 25 h 246"/>
                <a:gd name="T28" fmla="*/ 224 w 300"/>
                <a:gd name="T29" fmla="*/ 224 h 246"/>
                <a:gd name="T30" fmla="*/ 21 w 300"/>
                <a:gd name="T31" fmla="*/ 224 h 246"/>
                <a:gd name="T32" fmla="*/ 21 w 300"/>
                <a:gd name="T33" fmla="*/ 22 h 246"/>
                <a:gd name="T34" fmla="*/ 224 w 300"/>
                <a:gd name="T35" fmla="*/ 22 h 246"/>
                <a:gd name="T36" fmla="*/ 224 w 300"/>
                <a:gd name="T37" fmla="*/ 74 h 246"/>
                <a:gd name="T38" fmla="*/ 119 w 300"/>
                <a:gd name="T39" fmla="*/ 166 h 246"/>
                <a:gd name="T40" fmla="*/ 72 w 300"/>
                <a:gd name="T41" fmla="*/ 111 h 246"/>
                <a:gd name="T42" fmla="*/ 57 w 300"/>
                <a:gd name="T43" fmla="*/ 109 h 246"/>
                <a:gd name="T44" fmla="*/ 56 w 300"/>
                <a:gd name="T45" fmla="*/ 125 h 246"/>
                <a:gd name="T46" fmla="*/ 109 w 300"/>
                <a:gd name="T47" fmla="*/ 189 h 246"/>
                <a:gd name="T48" fmla="*/ 109 w 300"/>
                <a:gd name="T49" fmla="*/ 189 h 246"/>
                <a:gd name="T50" fmla="*/ 117 w 300"/>
                <a:gd name="T51" fmla="*/ 192 h 246"/>
                <a:gd name="T52" fmla="*/ 124 w 300"/>
                <a:gd name="T53" fmla="*/ 190 h 246"/>
                <a:gd name="T54" fmla="*/ 224 w 300"/>
                <a:gd name="T55" fmla="*/ 103 h 246"/>
                <a:gd name="T56" fmla="*/ 224 w 300"/>
                <a:gd name="T57" fmla="*/ 2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0" h="246">
                  <a:moveTo>
                    <a:pt x="296" y="25"/>
                  </a:moveTo>
                  <a:cubicBezTo>
                    <a:pt x="292" y="21"/>
                    <a:pt x="285" y="20"/>
                    <a:pt x="281" y="24"/>
                  </a:cubicBezTo>
                  <a:cubicBezTo>
                    <a:pt x="245" y="55"/>
                    <a:pt x="245" y="55"/>
                    <a:pt x="245" y="55"/>
                  </a:cubicBezTo>
                  <a:cubicBezTo>
                    <a:pt x="245" y="11"/>
                    <a:pt x="245" y="11"/>
                    <a:pt x="245" y="11"/>
                  </a:cubicBezTo>
                  <a:cubicBezTo>
                    <a:pt x="245" y="5"/>
                    <a:pt x="241" y="0"/>
                    <a:pt x="235" y="0"/>
                  </a:cubicBezTo>
                  <a:cubicBezTo>
                    <a:pt x="11" y="0"/>
                    <a:pt x="11" y="0"/>
                    <a:pt x="11" y="0"/>
                  </a:cubicBezTo>
                  <a:cubicBezTo>
                    <a:pt x="5" y="0"/>
                    <a:pt x="0" y="5"/>
                    <a:pt x="0" y="11"/>
                  </a:cubicBezTo>
                  <a:cubicBezTo>
                    <a:pt x="0" y="235"/>
                    <a:pt x="0" y="235"/>
                    <a:pt x="0" y="235"/>
                  </a:cubicBezTo>
                  <a:cubicBezTo>
                    <a:pt x="0" y="241"/>
                    <a:pt x="5" y="246"/>
                    <a:pt x="11" y="246"/>
                  </a:cubicBezTo>
                  <a:cubicBezTo>
                    <a:pt x="235" y="246"/>
                    <a:pt x="235" y="246"/>
                    <a:pt x="235" y="246"/>
                  </a:cubicBezTo>
                  <a:cubicBezTo>
                    <a:pt x="241" y="246"/>
                    <a:pt x="245" y="241"/>
                    <a:pt x="245" y="235"/>
                  </a:cubicBezTo>
                  <a:cubicBezTo>
                    <a:pt x="245" y="84"/>
                    <a:pt x="245" y="84"/>
                    <a:pt x="245" y="84"/>
                  </a:cubicBezTo>
                  <a:cubicBezTo>
                    <a:pt x="295" y="40"/>
                    <a:pt x="295" y="40"/>
                    <a:pt x="295" y="40"/>
                  </a:cubicBezTo>
                  <a:cubicBezTo>
                    <a:pt x="299" y="36"/>
                    <a:pt x="300" y="30"/>
                    <a:pt x="296" y="25"/>
                  </a:cubicBezTo>
                  <a:close/>
                  <a:moveTo>
                    <a:pt x="224" y="224"/>
                  </a:moveTo>
                  <a:cubicBezTo>
                    <a:pt x="21" y="224"/>
                    <a:pt x="21" y="224"/>
                    <a:pt x="21" y="224"/>
                  </a:cubicBezTo>
                  <a:cubicBezTo>
                    <a:pt x="21" y="22"/>
                    <a:pt x="21" y="22"/>
                    <a:pt x="21" y="22"/>
                  </a:cubicBezTo>
                  <a:cubicBezTo>
                    <a:pt x="224" y="22"/>
                    <a:pt x="224" y="22"/>
                    <a:pt x="224" y="22"/>
                  </a:cubicBezTo>
                  <a:cubicBezTo>
                    <a:pt x="224" y="74"/>
                    <a:pt x="224" y="74"/>
                    <a:pt x="224" y="74"/>
                  </a:cubicBezTo>
                  <a:cubicBezTo>
                    <a:pt x="119" y="166"/>
                    <a:pt x="119" y="166"/>
                    <a:pt x="119" y="166"/>
                  </a:cubicBezTo>
                  <a:cubicBezTo>
                    <a:pt x="72" y="111"/>
                    <a:pt x="72" y="111"/>
                    <a:pt x="72" y="111"/>
                  </a:cubicBezTo>
                  <a:cubicBezTo>
                    <a:pt x="68" y="106"/>
                    <a:pt x="62" y="106"/>
                    <a:pt x="57" y="109"/>
                  </a:cubicBezTo>
                  <a:cubicBezTo>
                    <a:pt x="53" y="113"/>
                    <a:pt x="52" y="120"/>
                    <a:pt x="56" y="125"/>
                  </a:cubicBezTo>
                  <a:cubicBezTo>
                    <a:pt x="109" y="189"/>
                    <a:pt x="109" y="189"/>
                    <a:pt x="109" y="189"/>
                  </a:cubicBezTo>
                  <a:cubicBezTo>
                    <a:pt x="109" y="189"/>
                    <a:pt x="109" y="189"/>
                    <a:pt x="109" y="189"/>
                  </a:cubicBezTo>
                  <a:cubicBezTo>
                    <a:pt x="111" y="191"/>
                    <a:pt x="114" y="192"/>
                    <a:pt x="117" y="192"/>
                  </a:cubicBezTo>
                  <a:cubicBezTo>
                    <a:pt x="120" y="192"/>
                    <a:pt x="122" y="191"/>
                    <a:pt x="124" y="190"/>
                  </a:cubicBezTo>
                  <a:cubicBezTo>
                    <a:pt x="224" y="103"/>
                    <a:pt x="224" y="103"/>
                    <a:pt x="224" y="103"/>
                  </a:cubicBezTo>
                  <a:lnTo>
                    <a:pt x="224"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33294133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21</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6621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752001" y="2329933"/>
            <a:ext cx="1766459" cy="1286838"/>
          </a:xfrm>
          <a:prstGeom prst="wedgeRoundRectCallout">
            <a:avLst>
              <a:gd name="adj1" fmla="val 67615"/>
              <a:gd name="adj2" fmla="val 32235"/>
              <a:gd name="adj3" fmla="val 16667"/>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Rectangle 25"/>
          <p:cNvSpPr/>
          <p:nvPr/>
        </p:nvSpPr>
        <p:spPr>
          <a:xfrm>
            <a:off x="-11549" y="216783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cs typeface="Calibri" panose="020F0502020204030204" pitchFamily="34" charset="0"/>
              </a:rPr>
              <a:t>En comparación con otros sistemas, adicional a la diferencia significativa en precios, el tiempo de implementación es mucho menor</a:t>
            </a:r>
            <a:endParaRPr lang="es-VE" sz="16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Tiempos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22</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Ventajas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79" name="Group 78"/>
          <p:cNvGrpSpPr/>
          <p:nvPr/>
        </p:nvGrpSpPr>
        <p:grpSpPr>
          <a:xfrm>
            <a:off x="6238969" y="2057400"/>
            <a:ext cx="2116435" cy="3476201"/>
            <a:chOff x="5138818" y="765175"/>
            <a:chExt cx="2857801" cy="4693878"/>
          </a:xfrm>
        </p:grpSpPr>
        <p:sp>
          <p:nvSpPr>
            <p:cNvPr id="80" name="Rounded Rectangle 79"/>
            <p:cNvSpPr/>
            <p:nvPr/>
          </p:nvSpPr>
          <p:spPr bwMode="gray">
            <a:xfrm>
              <a:off x="5343669" y="878314"/>
              <a:ext cx="2440155" cy="4004814"/>
            </a:xfrm>
            <a:prstGeom prst="roundRect">
              <a:avLst>
                <a:gd name="adj" fmla="val 4667"/>
              </a:avLst>
            </a:prstGeom>
            <a:solidFill>
              <a:schemeClr val="accent5"/>
            </a:solid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nvGrpSpPr>
            <p:cNvPr id="81" name="Group 80"/>
            <p:cNvGrpSpPr/>
            <p:nvPr/>
          </p:nvGrpSpPr>
          <p:grpSpPr>
            <a:xfrm>
              <a:off x="5138818" y="765175"/>
              <a:ext cx="2857801" cy="4693878"/>
              <a:chOff x="5138818" y="765175"/>
              <a:chExt cx="2857801" cy="4693878"/>
            </a:xfrm>
          </p:grpSpPr>
          <p:sp>
            <p:nvSpPr>
              <p:cNvPr id="82" name="Rounded Rectangle 81"/>
              <p:cNvSpPr/>
              <p:nvPr/>
            </p:nvSpPr>
            <p:spPr bwMode="gray">
              <a:xfrm>
                <a:off x="5218027" y="765175"/>
                <a:ext cx="2697823" cy="4693878"/>
              </a:xfrm>
              <a:prstGeom prst="roundRect">
                <a:avLst>
                  <a:gd name="adj" fmla="val 4667"/>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3" name="Oval 82"/>
              <p:cNvSpPr/>
              <p:nvPr/>
            </p:nvSpPr>
            <p:spPr bwMode="gray">
              <a:xfrm>
                <a:off x="6442305" y="4979919"/>
                <a:ext cx="327923" cy="327923"/>
              </a:xfrm>
              <a:prstGeom prst="ellipse">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4" name="Rectangle 83"/>
              <p:cNvSpPr/>
              <p:nvPr/>
            </p:nvSpPr>
            <p:spPr bwMode="gray">
              <a:xfrm>
                <a:off x="5138818"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5" name="Rectangle 84"/>
              <p:cNvSpPr/>
              <p:nvPr/>
            </p:nvSpPr>
            <p:spPr bwMode="gray">
              <a:xfrm>
                <a:off x="5138818" y="1501171"/>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86" name="Rectangle 85"/>
              <p:cNvSpPr/>
              <p:nvPr/>
            </p:nvSpPr>
            <p:spPr bwMode="gray">
              <a:xfrm>
                <a:off x="7916825"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grpSp>
      <p:grpSp>
        <p:nvGrpSpPr>
          <p:cNvPr id="87" name="Group 86"/>
          <p:cNvGrpSpPr/>
          <p:nvPr/>
        </p:nvGrpSpPr>
        <p:grpSpPr>
          <a:xfrm>
            <a:off x="3181238" y="2057400"/>
            <a:ext cx="2116435" cy="3476201"/>
            <a:chOff x="1009996" y="765175"/>
            <a:chExt cx="2857801" cy="4693878"/>
          </a:xfrm>
        </p:grpSpPr>
        <p:sp>
          <p:nvSpPr>
            <p:cNvPr id="88" name="Rounded Rectangle 87"/>
            <p:cNvSpPr/>
            <p:nvPr/>
          </p:nvSpPr>
          <p:spPr bwMode="gray">
            <a:xfrm>
              <a:off x="1214847" y="878314"/>
              <a:ext cx="2440155" cy="4004814"/>
            </a:xfrm>
            <a:prstGeom prst="roundRect">
              <a:avLst>
                <a:gd name="adj" fmla="val 4667"/>
              </a:avLst>
            </a:prstGeom>
            <a:solidFill>
              <a:srgbClr val="00A3E0"/>
            </a:solid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nvGrpSpPr>
            <p:cNvPr id="89" name="Group 88"/>
            <p:cNvGrpSpPr/>
            <p:nvPr/>
          </p:nvGrpSpPr>
          <p:grpSpPr>
            <a:xfrm>
              <a:off x="1009996" y="765175"/>
              <a:ext cx="2857801" cy="4693878"/>
              <a:chOff x="1009996" y="765175"/>
              <a:chExt cx="2857801" cy="4693878"/>
            </a:xfrm>
          </p:grpSpPr>
          <p:sp>
            <p:nvSpPr>
              <p:cNvPr id="90" name="Rounded Rectangle 89"/>
              <p:cNvSpPr/>
              <p:nvPr/>
            </p:nvSpPr>
            <p:spPr bwMode="gray">
              <a:xfrm>
                <a:off x="1089205" y="765175"/>
                <a:ext cx="2697823" cy="4693878"/>
              </a:xfrm>
              <a:prstGeom prst="roundRect">
                <a:avLst>
                  <a:gd name="adj" fmla="val 4667"/>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1" name="Oval 90"/>
              <p:cNvSpPr/>
              <p:nvPr/>
            </p:nvSpPr>
            <p:spPr bwMode="gray">
              <a:xfrm>
                <a:off x="2313483" y="4979919"/>
                <a:ext cx="327923" cy="327923"/>
              </a:xfrm>
              <a:prstGeom prst="ellipse">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2" name="Rectangle 91"/>
              <p:cNvSpPr/>
              <p:nvPr/>
            </p:nvSpPr>
            <p:spPr bwMode="gray">
              <a:xfrm>
                <a:off x="1009996"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3" name="Rectangle 92"/>
              <p:cNvSpPr/>
              <p:nvPr/>
            </p:nvSpPr>
            <p:spPr bwMode="gray">
              <a:xfrm>
                <a:off x="1009996" y="1501171"/>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94" name="Rectangle 93"/>
              <p:cNvSpPr/>
              <p:nvPr/>
            </p:nvSpPr>
            <p:spPr bwMode="gray">
              <a:xfrm>
                <a:off x="3788003" y="1133173"/>
                <a:ext cx="79794" cy="321617"/>
              </a:xfrm>
              <a:prstGeom prst="rect">
                <a:avLst/>
              </a:prstGeom>
              <a:no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grpSp>
      <p:sp>
        <p:nvSpPr>
          <p:cNvPr id="95" name="TextBox 94"/>
          <p:cNvSpPr txBox="1"/>
          <p:nvPr/>
        </p:nvSpPr>
        <p:spPr>
          <a:xfrm>
            <a:off x="3453863" y="2232649"/>
            <a:ext cx="1703480" cy="849107"/>
          </a:xfrm>
          <a:prstGeom prst="rect">
            <a:avLst/>
          </a:prstGeom>
          <a:noFill/>
        </p:spPr>
        <p:txBody>
          <a:bodyPr wrap="square" lIns="0" tIns="0" rIns="0" bIns="0" rtlCol="0">
            <a:noAutofit/>
          </a:bodyPr>
          <a:lstStyle/>
          <a:p>
            <a:r>
              <a:rPr lang="en-GB" sz="2000" b="1" dirty="0" smtClean="0">
                <a:solidFill>
                  <a:schemeClr val="bg1"/>
                </a:solidFill>
              </a:rPr>
              <a:t>SCV System</a:t>
            </a:r>
            <a:endParaRPr lang="en-GB" sz="2000" dirty="0">
              <a:solidFill>
                <a:schemeClr val="bg1"/>
              </a:solidFill>
            </a:endParaRPr>
          </a:p>
        </p:txBody>
      </p:sp>
      <p:grpSp>
        <p:nvGrpSpPr>
          <p:cNvPr id="96" name="Group 95"/>
          <p:cNvGrpSpPr/>
          <p:nvPr/>
        </p:nvGrpSpPr>
        <p:grpSpPr>
          <a:xfrm>
            <a:off x="3705097" y="3077762"/>
            <a:ext cx="1011237" cy="1011237"/>
            <a:chOff x="5009507" y="3352896"/>
            <a:chExt cx="1194615" cy="1194615"/>
          </a:xfrm>
          <a:solidFill>
            <a:schemeClr val="bg1"/>
          </a:solidFill>
        </p:grpSpPr>
        <p:sp>
          <p:nvSpPr>
            <p:cNvPr id="97" name="Freeform 96"/>
            <p:cNvSpPr>
              <a:spLocks noEditPoints="1"/>
            </p:cNvSpPr>
            <p:nvPr/>
          </p:nvSpPr>
          <p:spPr bwMode="auto">
            <a:xfrm>
              <a:off x="5246176" y="3589565"/>
              <a:ext cx="721277" cy="72127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96 w 192"/>
                <a:gd name="T11" fmla="*/ 170 h 192"/>
                <a:gd name="T12" fmla="*/ 21 w 192"/>
                <a:gd name="T13" fmla="*/ 96 h 192"/>
                <a:gd name="T14" fmla="*/ 96 w 192"/>
                <a:gd name="T15" fmla="*/ 21 h 192"/>
                <a:gd name="T16" fmla="*/ 170 w 192"/>
                <a:gd name="T17" fmla="*/ 96 h 192"/>
                <a:gd name="T18" fmla="*/ 96 w 192"/>
                <a:gd name="T19" fmla="*/ 1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170"/>
                  </a:moveTo>
                  <a:cubicBezTo>
                    <a:pt x="54" y="170"/>
                    <a:pt x="21" y="137"/>
                    <a:pt x="21" y="96"/>
                  </a:cubicBezTo>
                  <a:cubicBezTo>
                    <a:pt x="21" y="54"/>
                    <a:pt x="54" y="21"/>
                    <a:pt x="96" y="21"/>
                  </a:cubicBezTo>
                  <a:cubicBezTo>
                    <a:pt x="137" y="21"/>
                    <a:pt x="170" y="54"/>
                    <a:pt x="170" y="96"/>
                  </a:cubicBezTo>
                  <a:cubicBezTo>
                    <a:pt x="170" y="137"/>
                    <a:pt x="137" y="170"/>
                    <a:pt x="96"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97"/>
            <p:cNvSpPr>
              <a:spLocks/>
            </p:cNvSpPr>
            <p:nvPr/>
          </p:nvSpPr>
          <p:spPr bwMode="auto">
            <a:xfrm>
              <a:off x="6046343" y="3910759"/>
              <a:ext cx="157779" cy="78890"/>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98"/>
            <p:cNvSpPr>
              <a:spLocks/>
            </p:cNvSpPr>
            <p:nvPr/>
          </p:nvSpPr>
          <p:spPr bwMode="auto">
            <a:xfrm>
              <a:off x="5009507" y="3910759"/>
              <a:ext cx="157779" cy="78890"/>
            </a:xfrm>
            <a:custGeom>
              <a:avLst/>
              <a:gdLst>
                <a:gd name="T0" fmla="*/ 32 w 42"/>
                <a:gd name="T1" fmla="*/ 0 h 21"/>
                <a:gd name="T2" fmla="*/ 10 w 42"/>
                <a:gd name="T3" fmla="*/ 0 h 21"/>
                <a:gd name="T4" fmla="*/ 0 w 42"/>
                <a:gd name="T5" fmla="*/ 11 h 21"/>
                <a:gd name="T6" fmla="*/ 10 w 42"/>
                <a:gd name="T7" fmla="*/ 21 h 21"/>
                <a:gd name="T8" fmla="*/ 32 w 42"/>
                <a:gd name="T9" fmla="*/ 21 h 21"/>
                <a:gd name="T10" fmla="*/ 42 w 42"/>
                <a:gd name="T11" fmla="*/ 11 h 21"/>
                <a:gd name="T12" fmla="*/ 32 w 4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2" h="21">
                  <a:moveTo>
                    <a:pt x="32" y="0"/>
                  </a:moveTo>
                  <a:cubicBezTo>
                    <a:pt x="10" y="0"/>
                    <a:pt x="10" y="0"/>
                    <a:pt x="10" y="0"/>
                  </a:cubicBezTo>
                  <a:cubicBezTo>
                    <a:pt x="4" y="0"/>
                    <a:pt x="0" y="5"/>
                    <a:pt x="0" y="11"/>
                  </a:cubicBezTo>
                  <a:cubicBezTo>
                    <a:pt x="0" y="17"/>
                    <a:pt x="4" y="21"/>
                    <a:pt x="10" y="21"/>
                  </a:cubicBezTo>
                  <a:cubicBezTo>
                    <a:pt x="32" y="21"/>
                    <a:pt x="32" y="21"/>
                    <a:pt x="32" y="21"/>
                  </a:cubicBezTo>
                  <a:cubicBezTo>
                    <a:pt x="38" y="21"/>
                    <a:pt x="42" y="17"/>
                    <a:pt x="42" y="11"/>
                  </a:cubicBezTo>
                  <a:cubicBezTo>
                    <a:pt x="42" y="5"/>
                    <a:pt x="38"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99"/>
            <p:cNvSpPr>
              <a:spLocks/>
            </p:cNvSpPr>
            <p:nvPr/>
          </p:nvSpPr>
          <p:spPr bwMode="auto">
            <a:xfrm>
              <a:off x="5567370" y="3352896"/>
              <a:ext cx="78890" cy="157779"/>
            </a:xfrm>
            <a:custGeom>
              <a:avLst/>
              <a:gdLst>
                <a:gd name="T0" fmla="*/ 11 w 21"/>
                <a:gd name="T1" fmla="*/ 42 h 42"/>
                <a:gd name="T2" fmla="*/ 21 w 21"/>
                <a:gd name="T3" fmla="*/ 32 h 42"/>
                <a:gd name="T4" fmla="*/ 21 w 21"/>
                <a:gd name="T5" fmla="*/ 10 h 42"/>
                <a:gd name="T6" fmla="*/ 11 w 21"/>
                <a:gd name="T7" fmla="*/ 0 h 42"/>
                <a:gd name="T8" fmla="*/ 0 w 21"/>
                <a:gd name="T9" fmla="*/ 10 h 42"/>
                <a:gd name="T10" fmla="*/ 0 w 21"/>
                <a:gd name="T11" fmla="*/ 32 h 42"/>
                <a:gd name="T12" fmla="*/ 11 w 21"/>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21" h="42">
                  <a:moveTo>
                    <a:pt x="11" y="42"/>
                  </a:moveTo>
                  <a:cubicBezTo>
                    <a:pt x="17" y="42"/>
                    <a:pt x="21" y="38"/>
                    <a:pt x="21" y="32"/>
                  </a:cubicBezTo>
                  <a:cubicBezTo>
                    <a:pt x="21" y="10"/>
                    <a:pt x="21" y="10"/>
                    <a:pt x="21" y="10"/>
                  </a:cubicBezTo>
                  <a:cubicBezTo>
                    <a:pt x="21" y="4"/>
                    <a:pt x="17" y="0"/>
                    <a:pt x="11" y="0"/>
                  </a:cubicBezTo>
                  <a:cubicBezTo>
                    <a:pt x="5" y="0"/>
                    <a:pt x="0" y="4"/>
                    <a:pt x="0" y="10"/>
                  </a:cubicBezTo>
                  <a:cubicBezTo>
                    <a:pt x="0" y="32"/>
                    <a:pt x="0" y="32"/>
                    <a:pt x="0" y="32"/>
                  </a:cubicBezTo>
                  <a:cubicBezTo>
                    <a:pt x="0" y="38"/>
                    <a:pt x="5" y="42"/>
                    <a:pt x="1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00"/>
            <p:cNvSpPr>
              <a:spLocks/>
            </p:cNvSpPr>
            <p:nvPr/>
          </p:nvSpPr>
          <p:spPr bwMode="auto">
            <a:xfrm>
              <a:off x="5567370" y="4389732"/>
              <a:ext cx="78890" cy="157779"/>
            </a:xfrm>
            <a:custGeom>
              <a:avLst/>
              <a:gdLst>
                <a:gd name="T0" fmla="*/ 11 w 21"/>
                <a:gd name="T1" fmla="*/ 0 h 43"/>
                <a:gd name="T2" fmla="*/ 0 w 21"/>
                <a:gd name="T3" fmla="*/ 11 h 43"/>
                <a:gd name="T4" fmla="*/ 0 w 21"/>
                <a:gd name="T5" fmla="*/ 32 h 43"/>
                <a:gd name="T6" fmla="*/ 11 w 21"/>
                <a:gd name="T7" fmla="*/ 43 h 43"/>
                <a:gd name="T8" fmla="*/ 21 w 21"/>
                <a:gd name="T9" fmla="*/ 32 h 43"/>
                <a:gd name="T10" fmla="*/ 21 w 21"/>
                <a:gd name="T11" fmla="*/ 11 h 43"/>
                <a:gd name="T12" fmla="*/ 11 w 21"/>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21" h="43">
                  <a:moveTo>
                    <a:pt x="11" y="0"/>
                  </a:moveTo>
                  <a:cubicBezTo>
                    <a:pt x="5" y="0"/>
                    <a:pt x="0" y="5"/>
                    <a:pt x="0" y="11"/>
                  </a:cubicBezTo>
                  <a:cubicBezTo>
                    <a:pt x="0" y="32"/>
                    <a:pt x="0" y="32"/>
                    <a:pt x="0" y="32"/>
                  </a:cubicBezTo>
                  <a:cubicBezTo>
                    <a:pt x="0" y="38"/>
                    <a:pt x="5" y="43"/>
                    <a:pt x="11" y="43"/>
                  </a:cubicBezTo>
                  <a:cubicBezTo>
                    <a:pt x="17" y="43"/>
                    <a:pt x="21" y="38"/>
                    <a:pt x="21" y="32"/>
                  </a:cubicBezTo>
                  <a:cubicBezTo>
                    <a:pt x="21" y="11"/>
                    <a:pt x="21" y="11"/>
                    <a:pt x="21" y="11"/>
                  </a:cubicBezTo>
                  <a:cubicBezTo>
                    <a:pt x="21"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01"/>
            <p:cNvSpPr>
              <a:spLocks/>
            </p:cNvSpPr>
            <p:nvPr/>
          </p:nvSpPr>
          <p:spPr bwMode="auto">
            <a:xfrm>
              <a:off x="5899833" y="3510675"/>
              <a:ext cx="146509" cy="140874"/>
            </a:xfrm>
            <a:custGeom>
              <a:avLst/>
              <a:gdLst>
                <a:gd name="T0" fmla="*/ 20 w 39"/>
                <a:gd name="T1" fmla="*/ 5 h 38"/>
                <a:gd name="T2" fmla="*/ 5 w 39"/>
                <a:gd name="T3" fmla="*/ 20 h 38"/>
                <a:gd name="T4" fmla="*/ 5 w 39"/>
                <a:gd name="T5" fmla="*/ 35 h 38"/>
                <a:gd name="T6" fmla="*/ 12 w 39"/>
                <a:gd name="T7" fmla="*/ 38 h 38"/>
                <a:gd name="T8" fmla="*/ 20 w 39"/>
                <a:gd name="T9" fmla="*/ 35 h 38"/>
                <a:gd name="T10" fmla="*/ 35 w 39"/>
                <a:gd name="T11" fmla="*/ 20 h 38"/>
                <a:gd name="T12" fmla="*/ 35 w 39"/>
                <a:gd name="T13" fmla="*/ 5 h 38"/>
                <a:gd name="T14" fmla="*/ 20 w 39"/>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5"/>
                  </a:moveTo>
                  <a:cubicBezTo>
                    <a:pt x="5" y="20"/>
                    <a:pt x="5" y="20"/>
                    <a:pt x="5" y="20"/>
                  </a:cubicBezTo>
                  <a:cubicBezTo>
                    <a:pt x="0" y="24"/>
                    <a:pt x="0" y="31"/>
                    <a:pt x="5" y="35"/>
                  </a:cubicBezTo>
                  <a:cubicBezTo>
                    <a:pt x="7" y="37"/>
                    <a:pt x="9" y="38"/>
                    <a:pt x="12" y="38"/>
                  </a:cubicBezTo>
                  <a:cubicBezTo>
                    <a:pt x="15" y="38"/>
                    <a:pt x="18" y="37"/>
                    <a:pt x="20" y="35"/>
                  </a:cubicBezTo>
                  <a:cubicBezTo>
                    <a:pt x="35" y="20"/>
                    <a:pt x="35" y="20"/>
                    <a:pt x="35" y="20"/>
                  </a:cubicBezTo>
                  <a:cubicBezTo>
                    <a:pt x="39" y="15"/>
                    <a:pt x="39" y="9"/>
                    <a:pt x="35" y="5"/>
                  </a:cubicBezTo>
                  <a:cubicBezTo>
                    <a:pt x="31" y="0"/>
                    <a:pt x="24" y="0"/>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02"/>
            <p:cNvSpPr>
              <a:spLocks/>
            </p:cNvSpPr>
            <p:nvPr/>
          </p:nvSpPr>
          <p:spPr bwMode="auto">
            <a:xfrm>
              <a:off x="5167286" y="4243222"/>
              <a:ext cx="146509" cy="140874"/>
            </a:xfrm>
            <a:custGeom>
              <a:avLst/>
              <a:gdLst>
                <a:gd name="T0" fmla="*/ 20 w 39"/>
                <a:gd name="T1" fmla="*/ 5 h 38"/>
                <a:gd name="T2" fmla="*/ 5 w 39"/>
                <a:gd name="T3" fmla="*/ 20 h 38"/>
                <a:gd name="T4" fmla="*/ 5 w 39"/>
                <a:gd name="T5" fmla="*/ 35 h 38"/>
                <a:gd name="T6" fmla="*/ 12 w 39"/>
                <a:gd name="T7" fmla="*/ 38 h 38"/>
                <a:gd name="T8" fmla="*/ 20 w 39"/>
                <a:gd name="T9" fmla="*/ 35 h 38"/>
                <a:gd name="T10" fmla="*/ 35 w 39"/>
                <a:gd name="T11" fmla="*/ 20 h 38"/>
                <a:gd name="T12" fmla="*/ 35 w 39"/>
                <a:gd name="T13" fmla="*/ 5 h 38"/>
                <a:gd name="T14" fmla="*/ 20 w 39"/>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5"/>
                  </a:moveTo>
                  <a:cubicBezTo>
                    <a:pt x="5" y="20"/>
                    <a:pt x="5" y="20"/>
                    <a:pt x="5" y="20"/>
                  </a:cubicBezTo>
                  <a:cubicBezTo>
                    <a:pt x="0" y="24"/>
                    <a:pt x="0" y="31"/>
                    <a:pt x="5" y="35"/>
                  </a:cubicBezTo>
                  <a:cubicBezTo>
                    <a:pt x="7" y="37"/>
                    <a:pt x="9" y="38"/>
                    <a:pt x="12" y="38"/>
                  </a:cubicBezTo>
                  <a:cubicBezTo>
                    <a:pt x="15" y="38"/>
                    <a:pt x="18" y="37"/>
                    <a:pt x="20" y="35"/>
                  </a:cubicBezTo>
                  <a:cubicBezTo>
                    <a:pt x="35" y="20"/>
                    <a:pt x="35" y="20"/>
                    <a:pt x="35" y="20"/>
                  </a:cubicBezTo>
                  <a:cubicBezTo>
                    <a:pt x="39" y="16"/>
                    <a:pt x="39" y="9"/>
                    <a:pt x="35" y="5"/>
                  </a:cubicBezTo>
                  <a:cubicBezTo>
                    <a:pt x="31" y="0"/>
                    <a:pt x="24" y="0"/>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03"/>
            <p:cNvSpPr>
              <a:spLocks/>
            </p:cNvSpPr>
            <p:nvPr/>
          </p:nvSpPr>
          <p:spPr bwMode="auto">
            <a:xfrm>
              <a:off x="5167286" y="3510675"/>
              <a:ext cx="146509" cy="140874"/>
            </a:xfrm>
            <a:custGeom>
              <a:avLst/>
              <a:gdLst>
                <a:gd name="T0" fmla="*/ 20 w 39"/>
                <a:gd name="T1" fmla="*/ 35 h 38"/>
                <a:gd name="T2" fmla="*/ 27 w 39"/>
                <a:gd name="T3" fmla="*/ 38 h 38"/>
                <a:gd name="T4" fmla="*/ 35 w 39"/>
                <a:gd name="T5" fmla="*/ 35 h 38"/>
                <a:gd name="T6" fmla="*/ 35 w 39"/>
                <a:gd name="T7" fmla="*/ 20 h 38"/>
                <a:gd name="T8" fmla="*/ 20 w 39"/>
                <a:gd name="T9" fmla="*/ 5 h 38"/>
                <a:gd name="T10" fmla="*/ 5 w 39"/>
                <a:gd name="T11" fmla="*/ 5 h 38"/>
                <a:gd name="T12" fmla="*/ 5 w 39"/>
                <a:gd name="T13" fmla="*/ 20 h 38"/>
                <a:gd name="T14" fmla="*/ 20 w 39"/>
                <a:gd name="T15" fmla="*/ 3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35"/>
                  </a:moveTo>
                  <a:cubicBezTo>
                    <a:pt x="22" y="37"/>
                    <a:pt x="24" y="38"/>
                    <a:pt x="27" y="38"/>
                  </a:cubicBezTo>
                  <a:cubicBezTo>
                    <a:pt x="30" y="38"/>
                    <a:pt x="33" y="37"/>
                    <a:pt x="35" y="35"/>
                  </a:cubicBezTo>
                  <a:cubicBezTo>
                    <a:pt x="39" y="31"/>
                    <a:pt x="39" y="24"/>
                    <a:pt x="35" y="20"/>
                  </a:cubicBezTo>
                  <a:cubicBezTo>
                    <a:pt x="20" y="5"/>
                    <a:pt x="20" y="5"/>
                    <a:pt x="20" y="5"/>
                  </a:cubicBezTo>
                  <a:cubicBezTo>
                    <a:pt x="15" y="0"/>
                    <a:pt x="9" y="0"/>
                    <a:pt x="5" y="5"/>
                  </a:cubicBezTo>
                  <a:cubicBezTo>
                    <a:pt x="0" y="9"/>
                    <a:pt x="0" y="15"/>
                    <a:pt x="5" y="20"/>
                  </a:cubicBezTo>
                  <a:lnTo>
                    <a:pt x="2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04"/>
            <p:cNvSpPr>
              <a:spLocks/>
            </p:cNvSpPr>
            <p:nvPr/>
          </p:nvSpPr>
          <p:spPr bwMode="auto">
            <a:xfrm>
              <a:off x="5899833" y="4243222"/>
              <a:ext cx="146509" cy="140874"/>
            </a:xfrm>
            <a:custGeom>
              <a:avLst/>
              <a:gdLst>
                <a:gd name="T0" fmla="*/ 20 w 39"/>
                <a:gd name="T1" fmla="*/ 5 h 38"/>
                <a:gd name="T2" fmla="*/ 5 w 39"/>
                <a:gd name="T3" fmla="*/ 5 h 38"/>
                <a:gd name="T4" fmla="*/ 5 w 39"/>
                <a:gd name="T5" fmla="*/ 20 h 38"/>
                <a:gd name="T6" fmla="*/ 20 w 39"/>
                <a:gd name="T7" fmla="*/ 35 h 38"/>
                <a:gd name="T8" fmla="*/ 27 w 39"/>
                <a:gd name="T9" fmla="*/ 38 h 38"/>
                <a:gd name="T10" fmla="*/ 35 w 39"/>
                <a:gd name="T11" fmla="*/ 35 h 38"/>
                <a:gd name="T12" fmla="*/ 35 w 39"/>
                <a:gd name="T13" fmla="*/ 20 h 38"/>
                <a:gd name="T14" fmla="*/ 20 w 39"/>
                <a:gd name="T15" fmla="*/ 5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20" y="5"/>
                  </a:moveTo>
                  <a:cubicBezTo>
                    <a:pt x="16" y="0"/>
                    <a:pt x="9" y="0"/>
                    <a:pt x="5" y="5"/>
                  </a:cubicBezTo>
                  <a:cubicBezTo>
                    <a:pt x="0" y="9"/>
                    <a:pt x="0" y="16"/>
                    <a:pt x="5" y="20"/>
                  </a:cubicBezTo>
                  <a:cubicBezTo>
                    <a:pt x="20" y="35"/>
                    <a:pt x="20" y="35"/>
                    <a:pt x="20" y="35"/>
                  </a:cubicBezTo>
                  <a:cubicBezTo>
                    <a:pt x="22" y="37"/>
                    <a:pt x="25" y="38"/>
                    <a:pt x="27" y="38"/>
                  </a:cubicBezTo>
                  <a:cubicBezTo>
                    <a:pt x="30" y="38"/>
                    <a:pt x="33" y="37"/>
                    <a:pt x="35" y="35"/>
                  </a:cubicBezTo>
                  <a:cubicBezTo>
                    <a:pt x="39" y="31"/>
                    <a:pt x="39" y="24"/>
                    <a:pt x="35" y="20"/>
                  </a:cubicBezTo>
                  <a:lnTo>
                    <a:pt x="2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06" name="TextBox 105"/>
          <p:cNvSpPr txBox="1"/>
          <p:nvPr/>
        </p:nvSpPr>
        <p:spPr>
          <a:xfrm>
            <a:off x="3451083" y="4338095"/>
            <a:ext cx="1741264" cy="651460"/>
          </a:xfrm>
          <a:prstGeom prst="rect">
            <a:avLst/>
          </a:prstGeom>
          <a:noFill/>
        </p:spPr>
        <p:txBody>
          <a:bodyPr wrap="square" lIns="0" tIns="0" rIns="0" bIns="0" rtlCol="0">
            <a:noAutofit/>
          </a:bodyPr>
          <a:lstStyle/>
          <a:p>
            <a:r>
              <a:rPr lang="en-GB" sz="1000" i="1" dirty="0" smtClean="0">
                <a:solidFill>
                  <a:schemeClr val="bg1"/>
                </a:solidFill>
              </a:rPr>
              <a:t>Un </a:t>
            </a:r>
            <a:r>
              <a:rPr lang="en-GB" sz="1000" i="1" dirty="0" err="1" smtClean="0">
                <a:solidFill>
                  <a:schemeClr val="bg1"/>
                </a:solidFill>
              </a:rPr>
              <a:t>tiempo</a:t>
            </a:r>
            <a:r>
              <a:rPr lang="en-GB" sz="1000" i="1" dirty="0" smtClean="0">
                <a:solidFill>
                  <a:schemeClr val="bg1"/>
                </a:solidFill>
              </a:rPr>
              <a:t> de </a:t>
            </a:r>
            <a:r>
              <a:rPr lang="en-GB" sz="1000" i="1" dirty="0" err="1" smtClean="0">
                <a:solidFill>
                  <a:schemeClr val="bg1"/>
                </a:solidFill>
              </a:rPr>
              <a:t>implementación</a:t>
            </a:r>
            <a:r>
              <a:rPr lang="en-GB" sz="1000" i="1" dirty="0" smtClean="0">
                <a:solidFill>
                  <a:schemeClr val="bg1"/>
                </a:solidFill>
              </a:rPr>
              <a:t> de </a:t>
            </a:r>
            <a:r>
              <a:rPr lang="en-GB" b="1" i="1" dirty="0" smtClean="0">
                <a:solidFill>
                  <a:schemeClr val="bg1"/>
                </a:solidFill>
              </a:rPr>
              <a:t>6</a:t>
            </a:r>
            <a:r>
              <a:rPr lang="en-GB" i="1" dirty="0" smtClean="0">
                <a:solidFill>
                  <a:srgbClr val="43B02A"/>
                </a:solidFill>
              </a:rPr>
              <a:t> </a:t>
            </a:r>
            <a:r>
              <a:rPr lang="en-GB" sz="1000" i="1" dirty="0" err="1" smtClean="0">
                <a:solidFill>
                  <a:schemeClr val="bg1"/>
                </a:solidFill>
              </a:rPr>
              <a:t>semanas</a:t>
            </a:r>
            <a:endParaRPr lang="en-GB" sz="1000" i="1" dirty="0">
              <a:solidFill>
                <a:schemeClr val="bg1"/>
              </a:solidFill>
            </a:endParaRPr>
          </a:p>
        </p:txBody>
      </p:sp>
      <p:grpSp>
        <p:nvGrpSpPr>
          <p:cNvPr id="107" name="Group 106"/>
          <p:cNvGrpSpPr/>
          <p:nvPr/>
        </p:nvGrpSpPr>
        <p:grpSpPr>
          <a:xfrm>
            <a:off x="3381095" y="5671365"/>
            <a:ext cx="1757822" cy="341140"/>
            <a:chOff x="1279862" y="5645076"/>
            <a:chExt cx="2373569" cy="460638"/>
          </a:xfrm>
        </p:grpSpPr>
        <p:grpSp>
          <p:nvGrpSpPr>
            <p:cNvPr id="108" name="Group 107"/>
            <p:cNvGrpSpPr/>
            <p:nvPr/>
          </p:nvGrpSpPr>
          <p:grpSpPr>
            <a:xfrm>
              <a:off x="1279862" y="5645076"/>
              <a:ext cx="2373569" cy="460638"/>
              <a:chOff x="1279862" y="5645076"/>
              <a:chExt cx="2373569" cy="460638"/>
            </a:xfrm>
          </p:grpSpPr>
          <p:sp>
            <p:nvSpPr>
              <p:cNvPr id="131" name="Rectangle 130"/>
              <p:cNvSpPr/>
              <p:nvPr/>
            </p:nvSpPr>
            <p:spPr bwMode="gray">
              <a:xfrm>
                <a:off x="1279862" y="5645076"/>
                <a:ext cx="2294930" cy="460638"/>
              </a:xfrm>
              <a:prstGeom prst="rect">
                <a:avLst/>
              </a:prstGeom>
              <a:solidFill>
                <a:srgbClr val="43B02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162" name="Rectangle 161"/>
              <p:cNvSpPr/>
              <p:nvPr/>
            </p:nvSpPr>
            <p:spPr bwMode="gray">
              <a:xfrm>
                <a:off x="3574792" y="5754770"/>
                <a:ext cx="78639" cy="24125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grpSp>
        <p:sp>
          <p:nvSpPr>
            <p:cNvPr id="109" name="Rectangle 108"/>
            <p:cNvSpPr/>
            <p:nvPr/>
          </p:nvSpPr>
          <p:spPr bwMode="gray">
            <a:xfrm>
              <a:off x="2260630" y="5685315"/>
              <a:ext cx="1268237" cy="380159"/>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b="1" dirty="0">
                <a:solidFill>
                  <a:schemeClr val="bg1"/>
                </a:solidFill>
              </a:endParaRPr>
            </a:p>
          </p:txBody>
        </p:sp>
      </p:grpSp>
      <p:sp>
        <p:nvSpPr>
          <p:cNvPr id="163" name="TextBox 162"/>
          <p:cNvSpPr txBox="1"/>
          <p:nvPr/>
        </p:nvSpPr>
        <p:spPr>
          <a:xfrm>
            <a:off x="4177325" y="5733255"/>
            <a:ext cx="845113" cy="183402"/>
          </a:xfrm>
          <a:prstGeom prst="rect">
            <a:avLst/>
          </a:prstGeom>
          <a:noFill/>
        </p:spPr>
        <p:txBody>
          <a:bodyPr wrap="square" lIns="0" tIns="0" rIns="0" bIns="0" rtlCol="0">
            <a:noAutofit/>
          </a:bodyPr>
          <a:lstStyle/>
          <a:p>
            <a:r>
              <a:rPr lang="en-GB" sz="1400" b="1" dirty="0" smtClean="0">
                <a:solidFill>
                  <a:srgbClr val="43B02A"/>
                </a:solidFill>
              </a:rPr>
              <a:t>50% </a:t>
            </a:r>
            <a:endParaRPr lang="en-GB" sz="900" dirty="0">
              <a:solidFill>
                <a:srgbClr val="43B02A"/>
              </a:solidFill>
            </a:endParaRPr>
          </a:p>
        </p:txBody>
      </p:sp>
      <p:sp>
        <p:nvSpPr>
          <p:cNvPr id="164" name="TextBox 163"/>
          <p:cNvSpPr txBox="1"/>
          <p:nvPr/>
        </p:nvSpPr>
        <p:spPr>
          <a:xfrm>
            <a:off x="6511593" y="2232649"/>
            <a:ext cx="1703480" cy="849107"/>
          </a:xfrm>
          <a:prstGeom prst="rect">
            <a:avLst/>
          </a:prstGeom>
          <a:noFill/>
        </p:spPr>
        <p:txBody>
          <a:bodyPr wrap="square" lIns="0" tIns="0" rIns="0" bIns="0" rtlCol="0">
            <a:noAutofit/>
          </a:bodyPr>
          <a:lstStyle/>
          <a:p>
            <a:r>
              <a:rPr lang="en-GB" sz="2000" b="1" dirty="0" err="1" smtClean="0">
                <a:solidFill>
                  <a:schemeClr val="bg1"/>
                </a:solidFill>
              </a:rPr>
              <a:t>Otros</a:t>
            </a:r>
            <a:endParaRPr lang="en-GB" sz="2000" dirty="0">
              <a:solidFill>
                <a:schemeClr val="bg1"/>
              </a:solidFill>
            </a:endParaRPr>
          </a:p>
        </p:txBody>
      </p:sp>
      <p:sp>
        <p:nvSpPr>
          <p:cNvPr id="165" name="TextBox 164"/>
          <p:cNvSpPr txBox="1"/>
          <p:nvPr/>
        </p:nvSpPr>
        <p:spPr>
          <a:xfrm>
            <a:off x="6434925" y="4338095"/>
            <a:ext cx="1741264" cy="651460"/>
          </a:xfrm>
          <a:prstGeom prst="rect">
            <a:avLst/>
          </a:prstGeom>
          <a:noFill/>
        </p:spPr>
        <p:txBody>
          <a:bodyPr wrap="square" lIns="0" tIns="0" rIns="0" bIns="0" rtlCol="0">
            <a:noAutofit/>
          </a:bodyPr>
          <a:lstStyle/>
          <a:p>
            <a:r>
              <a:rPr lang="en-GB" sz="1000" i="1" dirty="0" smtClean="0">
                <a:solidFill>
                  <a:schemeClr val="bg1"/>
                </a:solidFill>
              </a:rPr>
              <a:t>Un </a:t>
            </a:r>
            <a:r>
              <a:rPr lang="en-GB" sz="1000" i="1" dirty="0" err="1" smtClean="0">
                <a:solidFill>
                  <a:schemeClr val="bg1"/>
                </a:solidFill>
              </a:rPr>
              <a:t>tiempo</a:t>
            </a:r>
            <a:r>
              <a:rPr lang="en-GB" sz="1000" i="1" dirty="0" smtClean="0">
                <a:solidFill>
                  <a:schemeClr val="bg1"/>
                </a:solidFill>
              </a:rPr>
              <a:t> de </a:t>
            </a:r>
            <a:r>
              <a:rPr lang="en-GB" sz="1000" i="1" dirty="0" err="1" smtClean="0">
                <a:solidFill>
                  <a:schemeClr val="bg1"/>
                </a:solidFill>
              </a:rPr>
              <a:t>implementación</a:t>
            </a:r>
            <a:r>
              <a:rPr lang="en-GB" sz="1000" i="1" dirty="0" smtClean="0">
                <a:solidFill>
                  <a:schemeClr val="bg1"/>
                </a:solidFill>
              </a:rPr>
              <a:t> de </a:t>
            </a:r>
            <a:r>
              <a:rPr lang="en-GB" b="1" i="1" dirty="0" smtClean="0">
                <a:solidFill>
                  <a:schemeClr val="bg1"/>
                </a:solidFill>
              </a:rPr>
              <a:t>18</a:t>
            </a:r>
            <a:r>
              <a:rPr lang="en-GB" sz="1000" i="1" dirty="0" smtClean="0">
                <a:solidFill>
                  <a:schemeClr val="bg1"/>
                </a:solidFill>
              </a:rPr>
              <a:t> </a:t>
            </a:r>
            <a:r>
              <a:rPr lang="en-GB" sz="1000" i="1" dirty="0" err="1" smtClean="0">
                <a:solidFill>
                  <a:schemeClr val="bg1"/>
                </a:solidFill>
              </a:rPr>
              <a:t>semanas</a:t>
            </a:r>
            <a:r>
              <a:rPr lang="en-GB" sz="1000" i="1" dirty="0" smtClean="0">
                <a:solidFill>
                  <a:schemeClr val="bg1"/>
                </a:solidFill>
              </a:rPr>
              <a:t> </a:t>
            </a:r>
            <a:r>
              <a:rPr lang="en-GB" sz="1000" i="1" dirty="0" err="1" smtClean="0">
                <a:solidFill>
                  <a:schemeClr val="bg1"/>
                </a:solidFill>
              </a:rPr>
              <a:t>teóricas</a:t>
            </a:r>
            <a:r>
              <a:rPr lang="en-GB" sz="1000" i="1" dirty="0" smtClean="0">
                <a:solidFill>
                  <a:schemeClr val="bg1"/>
                </a:solidFill>
              </a:rPr>
              <a:t>, en la </a:t>
            </a:r>
            <a:r>
              <a:rPr lang="en-GB" sz="1000" i="1" dirty="0" err="1" smtClean="0">
                <a:solidFill>
                  <a:schemeClr val="bg1"/>
                </a:solidFill>
              </a:rPr>
              <a:t>practica</a:t>
            </a:r>
            <a:r>
              <a:rPr lang="en-GB" sz="1000" i="1" dirty="0" smtClean="0">
                <a:solidFill>
                  <a:schemeClr val="bg1"/>
                </a:solidFill>
              </a:rPr>
              <a:t> </a:t>
            </a:r>
            <a:r>
              <a:rPr lang="en-GB" sz="1000" i="1" dirty="0" err="1" smtClean="0">
                <a:solidFill>
                  <a:schemeClr val="bg1"/>
                </a:solidFill>
              </a:rPr>
              <a:t>suelen</a:t>
            </a:r>
            <a:r>
              <a:rPr lang="en-GB" sz="1000" i="1" dirty="0" smtClean="0">
                <a:solidFill>
                  <a:schemeClr val="bg1"/>
                </a:solidFill>
              </a:rPr>
              <a:t> </a:t>
            </a:r>
            <a:r>
              <a:rPr lang="en-GB" sz="1000" i="1" dirty="0" err="1" smtClean="0">
                <a:solidFill>
                  <a:schemeClr val="bg1"/>
                </a:solidFill>
              </a:rPr>
              <a:t>ser</a:t>
            </a:r>
            <a:r>
              <a:rPr lang="en-GB" sz="1000" i="1" dirty="0" smtClean="0">
                <a:solidFill>
                  <a:schemeClr val="bg1"/>
                </a:solidFill>
              </a:rPr>
              <a:t> entre 24-32 </a:t>
            </a:r>
            <a:r>
              <a:rPr lang="en-GB" sz="1000" i="1" dirty="0" err="1" smtClean="0">
                <a:solidFill>
                  <a:schemeClr val="bg1"/>
                </a:solidFill>
              </a:rPr>
              <a:t>semanas</a:t>
            </a:r>
            <a:endParaRPr lang="en-GB" sz="1000" i="1" dirty="0">
              <a:solidFill>
                <a:schemeClr val="bg1"/>
              </a:solidFill>
            </a:endParaRPr>
          </a:p>
        </p:txBody>
      </p:sp>
      <p:sp>
        <p:nvSpPr>
          <p:cNvPr id="172" name="Freeform 923"/>
          <p:cNvSpPr>
            <a:spLocks noEditPoints="1"/>
          </p:cNvSpPr>
          <p:nvPr/>
        </p:nvSpPr>
        <p:spPr bwMode="auto">
          <a:xfrm rot="9057761">
            <a:off x="6670200" y="3007618"/>
            <a:ext cx="1194670" cy="1233032"/>
          </a:xfrm>
          <a:custGeom>
            <a:avLst/>
            <a:gdLst>
              <a:gd name="T0" fmla="*/ 148 w 329"/>
              <a:gd name="T1" fmla="*/ 338 h 338"/>
              <a:gd name="T2" fmla="*/ 2 w 329"/>
              <a:gd name="T3" fmla="*/ 245 h 338"/>
              <a:gd name="T4" fmla="*/ 5 w 329"/>
              <a:gd name="T5" fmla="*/ 233 h 338"/>
              <a:gd name="T6" fmla="*/ 18 w 329"/>
              <a:gd name="T7" fmla="*/ 232 h 338"/>
              <a:gd name="T8" fmla="*/ 117 w 329"/>
              <a:gd name="T9" fmla="*/ 246 h 338"/>
              <a:gd name="T10" fmla="*/ 176 w 329"/>
              <a:gd name="T11" fmla="*/ 190 h 338"/>
              <a:gd name="T12" fmla="*/ 179 w 329"/>
              <a:gd name="T13" fmla="*/ 109 h 338"/>
              <a:gd name="T14" fmla="*/ 102 w 329"/>
              <a:gd name="T15" fmla="*/ 45 h 338"/>
              <a:gd name="T16" fmla="*/ 94 w 329"/>
              <a:gd name="T17" fmla="*/ 34 h 338"/>
              <a:gd name="T18" fmla="*/ 101 w 329"/>
              <a:gd name="T19" fmla="*/ 24 h 338"/>
              <a:gd name="T20" fmla="*/ 297 w 329"/>
              <a:gd name="T21" fmla="*/ 121 h 338"/>
              <a:gd name="T22" fmla="*/ 204 w 329"/>
              <a:gd name="T23" fmla="*/ 327 h 338"/>
              <a:gd name="T24" fmla="*/ 148 w 329"/>
              <a:gd name="T25" fmla="*/ 338 h 338"/>
              <a:gd name="T26" fmla="*/ 41 w 329"/>
              <a:gd name="T27" fmla="*/ 267 h 338"/>
              <a:gd name="T28" fmla="*/ 197 w 329"/>
              <a:gd name="T29" fmla="*/ 307 h 338"/>
              <a:gd name="T30" fmla="*/ 277 w 329"/>
              <a:gd name="T31" fmla="*/ 128 h 338"/>
              <a:gd name="T32" fmla="*/ 143 w 329"/>
              <a:gd name="T33" fmla="*/ 39 h 338"/>
              <a:gd name="T34" fmla="*/ 199 w 329"/>
              <a:gd name="T35" fmla="*/ 101 h 338"/>
              <a:gd name="T36" fmla="*/ 196 w 329"/>
              <a:gd name="T37" fmla="*/ 199 h 338"/>
              <a:gd name="T38" fmla="*/ 124 w 329"/>
              <a:gd name="T39" fmla="*/ 266 h 338"/>
              <a:gd name="T40" fmla="*/ 41 w 329"/>
              <a:gd name="T41" fmla="*/ 2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9" h="338">
                <a:moveTo>
                  <a:pt x="148" y="338"/>
                </a:moveTo>
                <a:cubicBezTo>
                  <a:pt x="88" y="338"/>
                  <a:pt x="30" y="303"/>
                  <a:pt x="2" y="245"/>
                </a:cubicBezTo>
                <a:cubicBezTo>
                  <a:pt x="0" y="241"/>
                  <a:pt x="1" y="236"/>
                  <a:pt x="5" y="233"/>
                </a:cubicBezTo>
                <a:cubicBezTo>
                  <a:pt x="8" y="229"/>
                  <a:pt x="14" y="229"/>
                  <a:pt x="18" y="232"/>
                </a:cubicBezTo>
                <a:cubicBezTo>
                  <a:pt x="42" y="248"/>
                  <a:pt x="81" y="260"/>
                  <a:pt x="117" y="246"/>
                </a:cubicBezTo>
                <a:cubicBezTo>
                  <a:pt x="143" y="236"/>
                  <a:pt x="164" y="216"/>
                  <a:pt x="176" y="190"/>
                </a:cubicBezTo>
                <a:cubicBezTo>
                  <a:pt x="188" y="165"/>
                  <a:pt x="189" y="136"/>
                  <a:pt x="179" y="109"/>
                </a:cubicBezTo>
                <a:cubicBezTo>
                  <a:pt x="165" y="73"/>
                  <a:pt x="130" y="52"/>
                  <a:pt x="102" y="45"/>
                </a:cubicBezTo>
                <a:cubicBezTo>
                  <a:pt x="97" y="43"/>
                  <a:pt x="94" y="39"/>
                  <a:pt x="94" y="34"/>
                </a:cubicBezTo>
                <a:cubicBezTo>
                  <a:pt x="94" y="30"/>
                  <a:pt x="97" y="25"/>
                  <a:pt x="101" y="24"/>
                </a:cubicBezTo>
                <a:cubicBezTo>
                  <a:pt x="179" y="0"/>
                  <a:pt x="268" y="44"/>
                  <a:pt x="297" y="121"/>
                </a:cubicBezTo>
                <a:cubicBezTo>
                  <a:pt x="329" y="203"/>
                  <a:pt x="287" y="296"/>
                  <a:pt x="204" y="327"/>
                </a:cubicBezTo>
                <a:cubicBezTo>
                  <a:pt x="186" y="334"/>
                  <a:pt x="167" y="338"/>
                  <a:pt x="148" y="338"/>
                </a:cubicBezTo>
                <a:close/>
                <a:moveTo>
                  <a:pt x="41" y="267"/>
                </a:moveTo>
                <a:cubicBezTo>
                  <a:pt x="79" y="311"/>
                  <a:pt x="141" y="329"/>
                  <a:pt x="197" y="307"/>
                </a:cubicBezTo>
                <a:cubicBezTo>
                  <a:pt x="268" y="280"/>
                  <a:pt x="304" y="200"/>
                  <a:pt x="277" y="128"/>
                </a:cubicBezTo>
                <a:cubicBezTo>
                  <a:pt x="257" y="74"/>
                  <a:pt x="200" y="38"/>
                  <a:pt x="143" y="39"/>
                </a:cubicBezTo>
                <a:cubicBezTo>
                  <a:pt x="169" y="54"/>
                  <a:pt x="189" y="76"/>
                  <a:pt x="199" y="101"/>
                </a:cubicBezTo>
                <a:cubicBezTo>
                  <a:pt x="211" y="133"/>
                  <a:pt x="210" y="168"/>
                  <a:pt x="196" y="199"/>
                </a:cubicBezTo>
                <a:cubicBezTo>
                  <a:pt x="182" y="230"/>
                  <a:pt x="156" y="254"/>
                  <a:pt x="124" y="266"/>
                </a:cubicBezTo>
                <a:cubicBezTo>
                  <a:pt x="99" y="276"/>
                  <a:pt x="69" y="276"/>
                  <a:pt x="41" y="26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73" name="TextBox 172"/>
          <p:cNvSpPr txBox="1"/>
          <p:nvPr/>
        </p:nvSpPr>
        <p:spPr>
          <a:xfrm>
            <a:off x="5243793" y="3455623"/>
            <a:ext cx="1053835" cy="767986"/>
          </a:xfrm>
          <a:prstGeom prst="rect">
            <a:avLst/>
          </a:prstGeom>
          <a:noFill/>
        </p:spPr>
        <p:txBody>
          <a:bodyPr wrap="square" lIns="0" tIns="0" rIns="0" bIns="0" rtlCol="0">
            <a:noAutofit/>
          </a:bodyPr>
          <a:lstStyle/>
          <a:p>
            <a:pPr algn="ctr"/>
            <a:r>
              <a:rPr lang="en-GB" sz="4800" dirty="0"/>
              <a:t>Vs</a:t>
            </a:r>
          </a:p>
        </p:txBody>
      </p:sp>
      <p:sp>
        <p:nvSpPr>
          <p:cNvPr id="2" name="TextBox 1"/>
          <p:cNvSpPr txBox="1"/>
          <p:nvPr/>
        </p:nvSpPr>
        <p:spPr>
          <a:xfrm>
            <a:off x="752001" y="2449025"/>
            <a:ext cx="2040467" cy="1015663"/>
          </a:xfrm>
          <a:prstGeom prst="rect">
            <a:avLst/>
          </a:prstGeom>
          <a:noFill/>
        </p:spPr>
        <p:txBody>
          <a:bodyPr wrap="square" rtlCol="0">
            <a:spAutoFit/>
          </a:bodyPr>
          <a:lstStyle/>
          <a:p>
            <a:r>
              <a:rPr lang="es-VE" sz="1200" dirty="0" smtClean="0"/>
              <a:t>Requiere de solo 1 consultor para su implementación, reduciendo su costo y aumentando rapidez</a:t>
            </a:r>
            <a:endParaRPr lang="es-VE" sz="1200" dirty="0"/>
          </a:p>
        </p:txBody>
      </p:sp>
      <p:sp>
        <p:nvSpPr>
          <p:cNvPr id="48" name="Rounded Rectangular Callout 47"/>
          <p:cNvSpPr/>
          <p:nvPr/>
        </p:nvSpPr>
        <p:spPr>
          <a:xfrm>
            <a:off x="8973543" y="2344300"/>
            <a:ext cx="1766459" cy="1286838"/>
          </a:xfrm>
          <a:prstGeom prst="wedgeRoundRectCallout">
            <a:avLst>
              <a:gd name="adj1" fmla="val -75696"/>
              <a:gd name="adj2" fmla="val -33559"/>
              <a:gd name="adj3" fmla="val 16667"/>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VE" sz="1200" dirty="0">
                <a:solidFill>
                  <a:schemeClr val="tx1">
                    <a:lumMod val="50000"/>
                    <a:lumOff val="50000"/>
                  </a:schemeClr>
                </a:solidFill>
              </a:rPr>
              <a:t>Requiere de un equipo de aprox. 5 personas para para lograr su implementación, aumentando su costo</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127190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rc 36">
            <a:extLst>
              <a:ext uri="{FF2B5EF4-FFF2-40B4-BE49-F238E27FC236}">
                <a16:creationId xmlns:a16="http://schemas.microsoft.com/office/drawing/2014/main" id="{3B27D4D6-F06F-4941-9B1D-99559099373C}"/>
              </a:ext>
            </a:extLst>
          </p:cNvPr>
          <p:cNvSpPr/>
          <p:nvPr/>
        </p:nvSpPr>
        <p:spPr>
          <a:xfrm flipH="1">
            <a:off x="4335506" y="2364174"/>
            <a:ext cx="3447510" cy="3447510"/>
          </a:xfrm>
          <a:prstGeom prst="arc">
            <a:avLst>
              <a:gd name="adj1" fmla="val 16812435"/>
              <a:gd name="adj2" fmla="val 12607217"/>
            </a:avLst>
          </a:prstGeom>
          <a:ln w="25400" cap="rnd">
            <a:solidFill>
              <a:schemeClr val="bg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5053A7D-0893-4FA0-83D5-284935C240D8}"/>
              </a:ext>
            </a:extLst>
          </p:cNvPr>
          <p:cNvGrpSpPr/>
          <p:nvPr/>
        </p:nvGrpSpPr>
        <p:grpSpPr>
          <a:xfrm>
            <a:off x="4389660" y="2426146"/>
            <a:ext cx="3340395" cy="3340395"/>
            <a:chOff x="-2633284" y="955170"/>
            <a:chExt cx="3674434" cy="3674434"/>
          </a:xfrm>
        </p:grpSpPr>
        <p:sp>
          <p:nvSpPr>
            <p:cNvPr id="14" name="Oval 13">
              <a:extLst>
                <a:ext uri="{FF2B5EF4-FFF2-40B4-BE49-F238E27FC236}">
                  <a16:creationId xmlns:a16="http://schemas.microsoft.com/office/drawing/2014/main" id="{0CE2C832-D59F-44DD-BDE0-C7857C106B53}"/>
                </a:ext>
              </a:extLst>
            </p:cNvPr>
            <p:cNvSpPr/>
            <p:nvPr/>
          </p:nvSpPr>
          <p:spPr bwMode="gray">
            <a:xfrm>
              <a:off x="-2633284" y="955170"/>
              <a:ext cx="3674434" cy="3674434"/>
            </a:xfrm>
            <a:prstGeom prst="ellipse">
              <a:avLst/>
            </a:prstGeom>
            <a:solidFill>
              <a:schemeClr val="accent3">
                <a:lumMod val="75000"/>
                <a:alpha val="3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Oval 5">
              <a:extLst>
                <a:ext uri="{FF2B5EF4-FFF2-40B4-BE49-F238E27FC236}">
                  <a16:creationId xmlns:a16="http://schemas.microsoft.com/office/drawing/2014/main" id="{7677C067-F953-407E-A85D-174799984A63}"/>
                </a:ext>
              </a:extLst>
            </p:cNvPr>
            <p:cNvSpPr/>
            <p:nvPr/>
          </p:nvSpPr>
          <p:spPr bwMode="gray">
            <a:xfrm>
              <a:off x="-2471749" y="1112934"/>
              <a:ext cx="3340395" cy="3340395"/>
            </a:xfrm>
            <a:prstGeom prst="ellipse">
              <a:avLst/>
            </a:prstGeom>
            <a:solidFill>
              <a:schemeClr val="accent3">
                <a:lumMod val="75000"/>
                <a:alpha val="3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 name="Oval 11">
              <a:extLst>
                <a:ext uri="{FF2B5EF4-FFF2-40B4-BE49-F238E27FC236}">
                  <a16:creationId xmlns:a16="http://schemas.microsoft.com/office/drawing/2014/main" id="{06740C1A-0E95-4951-B5B8-844414A4D899}"/>
                </a:ext>
              </a:extLst>
            </p:cNvPr>
            <p:cNvSpPr/>
            <p:nvPr/>
          </p:nvSpPr>
          <p:spPr bwMode="gray">
            <a:xfrm>
              <a:off x="-2314428" y="1244202"/>
              <a:ext cx="3036722" cy="3036722"/>
            </a:xfrm>
            <a:prstGeom prst="ellipse">
              <a:avLst/>
            </a:prstGeom>
            <a:solidFill>
              <a:schemeClr val="accent3">
                <a:lumMod val="75000"/>
                <a:alpha val="3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Oval 6">
              <a:extLst>
                <a:ext uri="{FF2B5EF4-FFF2-40B4-BE49-F238E27FC236}">
                  <a16:creationId xmlns:a16="http://schemas.microsoft.com/office/drawing/2014/main" id="{60C773DD-9BE7-4FD8-ADE8-9249676B4DAC}"/>
                </a:ext>
              </a:extLst>
            </p:cNvPr>
            <p:cNvSpPr/>
            <p:nvPr/>
          </p:nvSpPr>
          <p:spPr bwMode="gray">
            <a:xfrm>
              <a:off x="-2176395" y="1412059"/>
              <a:ext cx="2760657" cy="2760657"/>
            </a:xfrm>
            <a:prstGeom prst="ellipse">
              <a:avLst/>
            </a:prstGeom>
            <a:solidFill>
              <a:schemeClr val="tx1">
                <a:alpha val="2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sp>
        <p:nvSpPr>
          <p:cNvPr id="84" name="Oval 83">
            <a:extLst>
              <a:ext uri="{FF2B5EF4-FFF2-40B4-BE49-F238E27FC236}">
                <a16:creationId xmlns:a16="http://schemas.microsoft.com/office/drawing/2014/main" id="{E9A7CF7B-1B48-4E88-AE48-37D5C1BF3114}"/>
              </a:ext>
            </a:extLst>
          </p:cNvPr>
          <p:cNvSpPr/>
          <p:nvPr/>
        </p:nvSpPr>
        <p:spPr>
          <a:xfrm>
            <a:off x="4920263" y="2932050"/>
            <a:ext cx="2289000" cy="228929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45711" tIns="22855" rIns="45711" bIns="22855" rtlCol="0" anchor="ctr"/>
          <a:lstStyle/>
          <a:p>
            <a:pPr algn="ctr"/>
            <a:endParaRPr lang="en-US"/>
          </a:p>
        </p:txBody>
      </p:sp>
      <p:sp>
        <p:nvSpPr>
          <p:cNvPr id="88" name="Partial Circle 87">
            <a:extLst>
              <a:ext uri="{FF2B5EF4-FFF2-40B4-BE49-F238E27FC236}">
                <a16:creationId xmlns:a16="http://schemas.microsoft.com/office/drawing/2014/main" id="{5BF78556-A3D6-4BD8-9881-C0F309B0C7E9}"/>
              </a:ext>
            </a:extLst>
          </p:cNvPr>
          <p:cNvSpPr>
            <a:spLocks noChangeAspect="1"/>
          </p:cNvSpPr>
          <p:nvPr/>
        </p:nvSpPr>
        <p:spPr>
          <a:xfrm>
            <a:off x="4036452" y="2048124"/>
            <a:ext cx="4056623" cy="4057152"/>
          </a:xfrm>
          <a:prstGeom prst="pie">
            <a:avLst>
              <a:gd name="adj1" fmla="val 1779985"/>
              <a:gd name="adj2" fmla="val 5352857"/>
            </a:avLst>
          </a:prstGeom>
          <a:solidFill>
            <a:srgbClr val="62B5E5">
              <a:alpha val="30000"/>
            </a:srgbClr>
          </a:solidFill>
          <a:ln w="1270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Partial Circle 92">
            <a:extLst>
              <a:ext uri="{FF2B5EF4-FFF2-40B4-BE49-F238E27FC236}">
                <a16:creationId xmlns:a16="http://schemas.microsoft.com/office/drawing/2014/main" id="{3FC62EA9-8AA2-47D6-B995-559CCF3F6063}"/>
              </a:ext>
            </a:extLst>
          </p:cNvPr>
          <p:cNvSpPr>
            <a:spLocks noChangeAspect="1"/>
          </p:cNvSpPr>
          <p:nvPr/>
        </p:nvSpPr>
        <p:spPr>
          <a:xfrm>
            <a:off x="4220844" y="2232540"/>
            <a:ext cx="3687839" cy="3688320"/>
          </a:xfrm>
          <a:prstGeom prst="pie">
            <a:avLst>
              <a:gd name="adj1" fmla="val 19763735"/>
              <a:gd name="adj2" fmla="val 1782084"/>
            </a:avLst>
          </a:prstGeom>
          <a:solidFill>
            <a:srgbClr val="62B5E5">
              <a:alpha val="30000"/>
            </a:srgbClr>
          </a:solidFill>
          <a:ln w="12700">
            <a:solidFill>
              <a:srgbClr val="62B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Partial Circle 95">
            <a:extLst>
              <a:ext uri="{FF2B5EF4-FFF2-40B4-BE49-F238E27FC236}">
                <a16:creationId xmlns:a16="http://schemas.microsoft.com/office/drawing/2014/main" id="{3AACEA72-030A-4E2C-B217-1F47A9918647}"/>
              </a:ext>
            </a:extLst>
          </p:cNvPr>
          <p:cNvSpPr>
            <a:spLocks noChangeAspect="1"/>
          </p:cNvSpPr>
          <p:nvPr/>
        </p:nvSpPr>
        <p:spPr>
          <a:xfrm>
            <a:off x="3833621" y="1845267"/>
            <a:ext cx="4462285" cy="4462867"/>
          </a:xfrm>
          <a:prstGeom prst="pie">
            <a:avLst>
              <a:gd name="adj1" fmla="val 5348895"/>
              <a:gd name="adj2" fmla="val 8995523"/>
            </a:avLst>
          </a:prstGeom>
          <a:solidFill>
            <a:srgbClr val="00A3E0">
              <a:alpha val="30000"/>
            </a:srgbClr>
          </a:solidFill>
          <a:ln w="1270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Partial Circle 99">
            <a:extLst>
              <a:ext uri="{FF2B5EF4-FFF2-40B4-BE49-F238E27FC236}">
                <a16:creationId xmlns:a16="http://schemas.microsoft.com/office/drawing/2014/main" id="{E0B578E5-E062-4B79-9777-B8401C67BB61}"/>
              </a:ext>
            </a:extLst>
          </p:cNvPr>
          <p:cNvSpPr>
            <a:spLocks noChangeAspect="1"/>
          </p:cNvSpPr>
          <p:nvPr/>
        </p:nvSpPr>
        <p:spPr>
          <a:xfrm>
            <a:off x="3620174" y="1622123"/>
            <a:ext cx="4908514" cy="4909154"/>
          </a:xfrm>
          <a:prstGeom prst="pie">
            <a:avLst>
              <a:gd name="adj1" fmla="val 9010219"/>
              <a:gd name="adj2" fmla="val 12565274"/>
            </a:avLst>
          </a:prstGeom>
          <a:solidFill>
            <a:srgbClr val="0076A8">
              <a:alpha val="30000"/>
            </a:srgbClr>
          </a:solidFill>
          <a:ln w="12700">
            <a:solidFill>
              <a:srgbClr val="0076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12E5E32B-6A3C-4C97-AE4F-456875F37A73}"/>
              </a:ext>
            </a:extLst>
          </p:cNvPr>
          <p:cNvSpPr>
            <a:spLocks noChangeAspect="1"/>
          </p:cNvSpPr>
          <p:nvPr/>
        </p:nvSpPr>
        <p:spPr>
          <a:xfrm>
            <a:off x="3423510" y="1435100"/>
            <a:ext cx="5282506" cy="5283196"/>
          </a:xfrm>
          <a:prstGeom prst="pie">
            <a:avLst>
              <a:gd name="adj1" fmla="val 12576914"/>
              <a:gd name="adj2" fmla="val 16200000"/>
            </a:avLst>
          </a:prstGeom>
          <a:solidFill>
            <a:srgbClr val="005587">
              <a:alpha val="30000"/>
            </a:srgbClr>
          </a:solidFill>
          <a:ln w="12700">
            <a:solidFill>
              <a:srgbClr val="0076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Partial Circle 116">
            <a:extLst>
              <a:ext uri="{FF2B5EF4-FFF2-40B4-BE49-F238E27FC236}">
                <a16:creationId xmlns:a16="http://schemas.microsoft.com/office/drawing/2014/main" id="{81CDBBE3-60B1-4271-BEFF-BF5CD6C15C21}"/>
              </a:ext>
            </a:extLst>
          </p:cNvPr>
          <p:cNvSpPr>
            <a:spLocks noChangeAspect="1"/>
          </p:cNvSpPr>
          <p:nvPr/>
        </p:nvSpPr>
        <p:spPr>
          <a:xfrm>
            <a:off x="4388473" y="2400191"/>
            <a:ext cx="3352581" cy="3353018"/>
          </a:xfrm>
          <a:prstGeom prst="pie">
            <a:avLst>
              <a:gd name="adj1" fmla="val 16194588"/>
              <a:gd name="adj2" fmla="val 19760967"/>
            </a:avLst>
          </a:prstGeom>
          <a:solidFill>
            <a:srgbClr val="A0DCFF">
              <a:alpha val="30000"/>
            </a:srgbClr>
          </a:solidFill>
          <a:ln w="12700">
            <a:solidFill>
              <a:srgbClr val="A0D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0" name="Group 139">
            <a:extLst>
              <a:ext uri="{FF2B5EF4-FFF2-40B4-BE49-F238E27FC236}">
                <a16:creationId xmlns:a16="http://schemas.microsoft.com/office/drawing/2014/main" id="{3F69D5F2-CB14-4FFF-BD17-05EDC1037410}"/>
              </a:ext>
            </a:extLst>
          </p:cNvPr>
          <p:cNvGrpSpPr/>
          <p:nvPr/>
        </p:nvGrpSpPr>
        <p:grpSpPr>
          <a:xfrm>
            <a:off x="4920263" y="2932050"/>
            <a:ext cx="2289000" cy="2289299"/>
            <a:chOff x="9675359" y="4339772"/>
            <a:chExt cx="5036457" cy="5036457"/>
          </a:xfrm>
        </p:grpSpPr>
        <p:sp>
          <p:nvSpPr>
            <p:cNvPr id="141" name="Oval 140">
              <a:extLst>
                <a:ext uri="{FF2B5EF4-FFF2-40B4-BE49-F238E27FC236}">
                  <a16:creationId xmlns:a16="http://schemas.microsoft.com/office/drawing/2014/main" id="{7BF00263-0B63-41FB-BA5D-66BBA49DD577}"/>
                </a:ext>
              </a:extLst>
            </p:cNvPr>
            <p:cNvSpPr/>
            <p:nvPr/>
          </p:nvSpPr>
          <p:spPr>
            <a:xfrm>
              <a:off x="9675359" y="4339772"/>
              <a:ext cx="5036457" cy="50364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4035D548-93C3-417C-936F-1759702B38D8}"/>
                </a:ext>
              </a:extLst>
            </p:cNvPr>
            <p:cNvSpPr/>
            <p:nvPr/>
          </p:nvSpPr>
          <p:spPr>
            <a:xfrm rot="5400000">
              <a:off x="13198954" y="5759606"/>
              <a:ext cx="228600" cy="21967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a:extLst>
              <a:ext uri="{FF2B5EF4-FFF2-40B4-BE49-F238E27FC236}">
                <a16:creationId xmlns:a16="http://schemas.microsoft.com/office/drawing/2014/main" id="{97C68F89-0A9E-41CC-A9FF-14AA36D273B7}"/>
              </a:ext>
            </a:extLst>
          </p:cNvPr>
          <p:cNvGrpSpPr/>
          <p:nvPr/>
        </p:nvGrpSpPr>
        <p:grpSpPr>
          <a:xfrm>
            <a:off x="4920263" y="2932050"/>
            <a:ext cx="2289000" cy="2289299"/>
            <a:chOff x="9675359" y="4339772"/>
            <a:chExt cx="5036457" cy="5036457"/>
          </a:xfrm>
        </p:grpSpPr>
        <p:sp>
          <p:nvSpPr>
            <p:cNvPr id="158" name="Oval 157">
              <a:extLst>
                <a:ext uri="{FF2B5EF4-FFF2-40B4-BE49-F238E27FC236}">
                  <a16:creationId xmlns:a16="http://schemas.microsoft.com/office/drawing/2014/main" id="{F62B2B34-FFA3-4D31-8878-284FD1A6FFB0}"/>
                </a:ext>
              </a:extLst>
            </p:cNvPr>
            <p:cNvSpPr/>
            <p:nvPr/>
          </p:nvSpPr>
          <p:spPr>
            <a:xfrm>
              <a:off x="9675359" y="4339772"/>
              <a:ext cx="5036457" cy="5036457"/>
            </a:xfrm>
            <a:prstGeom prst="ellipse">
              <a:avLst/>
            </a:prstGeom>
            <a:noFill/>
            <a:ln w="111125">
              <a:solidFill>
                <a:schemeClr val="bg1">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Isosceles Triangle 159">
              <a:extLst>
                <a:ext uri="{FF2B5EF4-FFF2-40B4-BE49-F238E27FC236}">
                  <a16:creationId xmlns:a16="http://schemas.microsoft.com/office/drawing/2014/main" id="{B1AE520E-B431-4956-B67E-3B749F0B6283}"/>
                </a:ext>
              </a:extLst>
            </p:cNvPr>
            <p:cNvSpPr/>
            <p:nvPr/>
          </p:nvSpPr>
          <p:spPr>
            <a:xfrm>
              <a:off x="12079287" y="5402432"/>
              <a:ext cx="228600" cy="12904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1" name="Freeform 5">
            <a:extLst>
              <a:ext uri="{FF2B5EF4-FFF2-40B4-BE49-F238E27FC236}">
                <a16:creationId xmlns:a16="http://schemas.microsoft.com/office/drawing/2014/main" id="{67C701EF-80BC-4C73-9CD2-CC0DD0AFE68C}"/>
              </a:ext>
            </a:extLst>
          </p:cNvPr>
          <p:cNvSpPr>
            <a:spLocks noEditPoints="1"/>
          </p:cNvSpPr>
          <p:nvPr/>
        </p:nvSpPr>
        <p:spPr bwMode="auto">
          <a:xfrm>
            <a:off x="4723501" y="2734540"/>
            <a:ext cx="2682525" cy="2684318"/>
          </a:xfrm>
          <a:custGeom>
            <a:avLst/>
            <a:gdLst>
              <a:gd name="T0" fmla="*/ 293 w 585"/>
              <a:gd name="T1" fmla="*/ 0 h 585"/>
              <a:gd name="T2" fmla="*/ 0 w 585"/>
              <a:gd name="T3" fmla="*/ 292 h 585"/>
              <a:gd name="T4" fmla="*/ 293 w 585"/>
              <a:gd name="T5" fmla="*/ 585 h 585"/>
              <a:gd name="T6" fmla="*/ 585 w 585"/>
              <a:gd name="T7" fmla="*/ 292 h 585"/>
              <a:gd name="T8" fmla="*/ 293 w 585"/>
              <a:gd name="T9" fmla="*/ 0 h 585"/>
              <a:gd name="T10" fmla="*/ 429 w 585"/>
              <a:gd name="T11" fmla="*/ 519 h 585"/>
              <a:gd name="T12" fmla="*/ 411 w 585"/>
              <a:gd name="T13" fmla="*/ 498 h 585"/>
              <a:gd name="T14" fmla="*/ 421 w 585"/>
              <a:gd name="T15" fmla="*/ 524 h 585"/>
              <a:gd name="T16" fmla="*/ 297 w 585"/>
              <a:gd name="T17" fmla="*/ 557 h 585"/>
              <a:gd name="T18" fmla="*/ 293 w 585"/>
              <a:gd name="T19" fmla="*/ 529 h 585"/>
              <a:gd name="T20" fmla="*/ 288 w 585"/>
              <a:gd name="T21" fmla="*/ 557 h 585"/>
              <a:gd name="T22" fmla="*/ 164 w 585"/>
              <a:gd name="T23" fmla="*/ 524 h 585"/>
              <a:gd name="T24" fmla="*/ 174 w 585"/>
              <a:gd name="T25" fmla="*/ 498 h 585"/>
              <a:gd name="T26" fmla="*/ 156 w 585"/>
              <a:gd name="T27" fmla="*/ 519 h 585"/>
              <a:gd name="T28" fmla="*/ 66 w 585"/>
              <a:gd name="T29" fmla="*/ 429 h 585"/>
              <a:gd name="T30" fmla="*/ 88 w 585"/>
              <a:gd name="T31" fmla="*/ 411 h 585"/>
              <a:gd name="T32" fmla="*/ 61 w 585"/>
              <a:gd name="T33" fmla="*/ 421 h 585"/>
              <a:gd name="T34" fmla="*/ 28 w 585"/>
              <a:gd name="T35" fmla="*/ 297 h 585"/>
              <a:gd name="T36" fmla="*/ 56 w 585"/>
              <a:gd name="T37" fmla="*/ 292 h 585"/>
              <a:gd name="T38" fmla="*/ 28 w 585"/>
              <a:gd name="T39" fmla="*/ 288 h 585"/>
              <a:gd name="T40" fmla="*/ 61 w 585"/>
              <a:gd name="T41" fmla="*/ 164 h 585"/>
              <a:gd name="T42" fmla="*/ 88 w 585"/>
              <a:gd name="T43" fmla="*/ 174 h 585"/>
              <a:gd name="T44" fmla="*/ 66 w 585"/>
              <a:gd name="T45" fmla="*/ 156 h 585"/>
              <a:gd name="T46" fmla="*/ 156 w 585"/>
              <a:gd name="T47" fmla="*/ 66 h 585"/>
              <a:gd name="T48" fmla="*/ 174 w 585"/>
              <a:gd name="T49" fmla="*/ 87 h 585"/>
              <a:gd name="T50" fmla="*/ 164 w 585"/>
              <a:gd name="T51" fmla="*/ 61 h 585"/>
              <a:gd name="T52" fmla="*/ 288 w 585"/>
              <a:gd name="T53" fmla="*/ 28 h 585"/>
              <a:gd name="T54" fmla="*/ 293 w 585"/>
              <a:gd name="T55" fmla="*/ 56 h 585"/>
              <a:gd name="T56" fmla="*/ 297 w 585"/>
              <a:gd name="T57" fmla="*/ 28 h 585"/>
              <a:gd name="T58" fmla="*/ 421 w 585"/>
              <a:gd name="T59" fmla="*/ 61 h 585"/>
              <a:gd name="T60" fmla="*/ 411 w 585"/>
              <a:gd name="T61" fmla="*/ 87 h 585"/>
              <a:gd name="T62" fmla="*/ 429 w 585"/>
              <a:gd name="T63" fmla="*/ 66 h 585"/>
              <a:gd name="T64" fmla="*/ 520 w 585"/>
              <a:gd name="T65" fmla="*/ 156 h 585"/>
              <a:gd name="T66" fmla="*/ 498 w 585"/>
              <a:gd name="T67" fmla="*/ 174 h 585"/>
              <a:gd name="T68" fmla="*/ 524 w 585"/>
              <a:gd name="T69" fmla="*/ 164 h 585"/>
              <a:gd name="T70" fmla="*/ 557 w 585"/>
              <a:gd name="T71" fmla="*/ 288 h 585"/>
              <a:gd name="T72" fmla="*/ 530 w 585"/>
              <a:gd name="T73" fmla="*/ 292 h 585"/>
              <a:gd name="T74" fmla="*/ 557 w 585"/>
              <a:gd name="T75" fmla="*/ 297 h 585"/>
              <a:gd name="T76" fmla="*/ 524 w 585"/>
              <a:gd name="T77" fmla="*/ 421 h 585"/>
              <a:gd name="T78" fmla="*/ 498 w 585"/>
              <a:gd name="T79" fmla="*/ 411 h 585"/>
              <a:gd name="T80" fmla="*/ 520 w 585"/>
              <a:gd name="T81" fmla="*/ 429 h 585"/>
              <a:gd name="T82" fmla="*/ 429 w 585"/>
              <a:gd name="T83" fmla="*/ 5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5" h="585">
                <a:moveTo>
                  <a:pt x="293" y="0"/>
                </a:moveTo>
                <a:cubicBezTo>
                  <a:pt x="131" y="0"/>
                  <a:pt x="0" y="131"/>
                  <a:pt x="0" y="292"/>
                </a:cubicBezTo>
                <a:cubicBezTo>
                  <a:pt x="0" y="454"/>
                  <a:pt x="131" y="585"/>
                  <a:pt x="293" y="585"/>
                </a:cubicBezTo>
                <a:cubicBezTo>
                  <a:pt x="454" y="585"/>
                  <a:pt x="585" y="454"/>
                  <a:pt x="585" y="292"/>
                </a:cubicBezTo>
                <a:cubicBezTo>
                  <a:pt x="585" y="131"/>
                  <a:pt x="454" y="0"/>
                  <a:pt x="293" y="0"/>
                </a:cubicBezTo>
                <a:close/>
                <a:moveTo>
                  <a:pt x="429" y="519"/>
                </a:moveTo>
                <a:cubicBezTo>
                  <a:pt x="411" y="498"/>
                  <a:pt x="411" y="498"/>
                  <a:pt x="411" y="498"/>
                </a:cubicBezTo>
                <a:cubicBezTo>
                  <a:pt x="421" y="524"/>
                  <a:pt x="421" y="524"/>
                  <a:pt x="421" y="524"/>
                </a:cubicBezTo>
                <a:cubicBezTo>
                  <a:pt x="384" y="544"/>
                  <a:pt x="342" y="556"/>
                  <a:pt x="297" y="557"/>
                </a:cubicBezTo>
                <a:cubicBezTo>
                  <a:pt x="293" y="529"/>
                  <a:pt x="293" y="529"/>
                  <a:pt x="293" y="529"/>
                </a:cubicBezTo>
                <a:cubicBezTo>
                  <a:pt x="288" y="557"/>
                  <a:pt x="288" y="557"/>
                  <a:pt x="288" y="557"/>
                </a:cubicBezTo>
                <a:cubicBezTo>
                  <a:pt x="243" y="556"/>
                  <a:pt x="201" y="544"/>
                  <a:pt x="164" y="524"/>
                </a:cubicBezTo>
                <a:cubicBezTo>
                  <a:pt x="174" y="498"/>
                  <a:pt x="174" y="498"/>
                  <a:pt x="174" y="498"/>
                </a:cubicBezTo>
                <a:cubicBezTo>
                  <a:pt x="156" y="519"/>
                  <a:pt x="156" y="519"/>
                  <a:pt x="156" y="519"/>
                </a:cubicBezTo>
                <a:cubicBezTo>
                  <a:pt x="119" y="497"/>
                  <a:pt x="88" y="466"/>
                  <a:pt x="66" y="429"/>
                </a:cubicBezTo>
                <a:cubicBezTo>
                  <a:pt x="88" y="411"/>
                  <a:pt x="88" y="411"/>
                  <a:pt x="88" y="411"/>
                </a:cubicBezTo>
                <a:cubicBezTo>
                  <a:pt x="61" y="421"/>
                  <a:pt x="61" y="421"/>
                  <a:pt x="61" y="421"/>
                </a:cubicBezTo>
                <a:cubicBezTo>
                  <a:pt x="41" y="384"/>
                  <a:pt x="29" y="342"/>
                  <a:pt x="28" y="297"/>
                </a:cubicBezTo>
                <a:cubicBezTo>
                  <a:pt x="56" y="292"/>
                  <a:pt x="56" y="292"/>
                  <a:pt x="56" y="292"/>
                </a:cubicBezTo>
                <a:cubicBezTo>
                  <a:pt x="28" y="288"/>
                  <a:pt x="28" y="288"/>
                  <a:pt x="28" y="288"/>
                </a:cubicBezTo>
                <a:cubicBezTo>
                  <a:pt x="29" y="243"/>
                  <a:pt x="41" y="201"/>
                  <a:pt x="61" y="164"/>
                </a:cubicBezTo>
                <a:cubicBezTo>
                  <a:pt x="88" y="174"/>
                  <a:pt x="88" y="174"/>
                  <a:pt x="88" y="174"/>
                </a:cubicBezTo>
                <a:cubicBezTo>
                  <a:pt x="66" y="156"/>
                  <a:pt x="66" y="156"/>
                  <a:pt x="66" y="156"/>
                </a:cubicBezTo>
                <a:cubicBezTo>
                  <a:pt x="88" y="119"/>
                  <a:pt x="119" y="88"/>
                  <a:pt x="156" y="66"/>
                </a:cubicBezTo>
                <a:cubicBezTo>
                  <a:pt x="174" y="87"/>
                  <a:pt x="174" y="87"/>
                  <a:pt x="174" y="87"/>
                </a:cubicBezTo>
                <a:cubicBezTo>
                  <a:pt x="164" y="61"/>
                  <a:pt x="164" y="61"/>
                  <a:pt x="164" y="61"/>
                </a:cubicBezTo>
                <a:cubicBezTo>
                  <a:pt x="201" y="40"/>
                  <a:pt x="243" y="29"/>
                  <a:pt x="288" y="28"/>
                </a:cubicBezTo>
                <a:cubicBezTo>
                  <a:pt x="293" y="56"/>
                  <a:pt x="293" y="56"/>
                  <a:pt x="293" y="56"/>
                </a:cubicBezTo>
                <a:cubicBezTo>
                  <a:pt x="297" y="28"/>
                  <a:pt x="297" y="28"/>
                  <a:pt x="297" y="28"/>
                </a:cubicBezTo>
                <a:cubicBezTo>
                  <a:pt x="342" y="29"/>
                  <a:pt x="384" y="40"/>
                  <a:pt x="421" y="61"/>
                </a:cubicBezTo>
                <a:cubicBezTo>
                  <a:pt x="411" y="87"/>
                  <a:pt x="411" y="87"/>
                  <a:pt x="411" y="87"/>
                </a:cubicBezTo>
                <a:cubicBezTo>
                  <a:pt x="429" y="66"/>
                  <a:pt x="429" y="66"/>
                  <a:pt x="429" y="66"/>
                </a:cubicBezTo>
                <a:cubicBezTo>
                  <a:pt x="466" y="88"/>
                  <a:pt x="497" y="119"/>
                  <a:pt x="520" y="156"/>
                </a:cubicBezTo>
                <a:cubicBezTo>
                  <a:pt x="498" y="174"/>
                  <a:pt x="498" y="174"/>
                  <a:pt x="498" y="174"/>
                </a:cubicBezTo>
                <a:cubicBezTo>
                  <a:pt x="524" y="164"/>
                  <a:pt x="524" y="164"/>
                  <a:pt x="524" y="164"/>
                </a:cubicBezTo>
                <a:cubicBezTo>
                  <a:pt x="545" y="201"/>
                  <a:pt x="557" y="243"/>
                  <a:pt x="557" y="288"/>
                </a:cubicBezTo>
                <a:cubicBezTo>
                  <a:pt x="530" y="292"/>
                  <a:pt x="530" y="292"/>
                  <a:pt x="530" y="292"/>
                </a:cubicBezTo>
                <a:cubicBezTo>
                  <a:pt x="557" y="297"/>
                  <a:pt x="557" y="297"/>
                  <a:pt x="557" y="297"/>
                </a:cubicBezTo>
                <a:cubicBezTo>
                  <a:pt x="557" y="342"/>
                  <a:pt x="545" y="384"/>
                  <a:pt x="524" y="421"/>
                </a:cubicBezTo>
                <a:cubicBezTo>
                  <a:pt x="498" y="411"/>
                  <a:pt x="498" y="411"/>
                  <a:pt x="498" y="411"/>
                </a:cubicBezTo>
                <a:cubicBezTo>
                  <a:pt x="520" y="429"/>
                  <a:pt x="520" y="429"/>
                  <a:pt x="520" y="429"/>
                </a:cubicBezTo>
                <a:cubicBezTo>
                  <a:pt x="497" y="466"/>
                  <a:pt x="466" y="497"/>
                  <a:pt x="429" y="519"/>
                </a:cubicBezTo>
                <a:close/>
              </a:path>
            </a:pathLst>
          </a:custGeom>
          <a:solidFill>
            <a:schemeClr val="accent1"/>
          </a:solidFill>
          <a:ln>
            <a:noFill/>
          </a:ln>
          <a:effectLst>
            <a:outerShdw blurRad="1092200" sx="102000" sy="102000" algn="ctr" rotWithShape="0">
              <a:prstClr val="black">
                <a:alpha val="40000"/>
              </a:prstClr>
            </a:outerShdw>
          </a:effectLst>
        </p:spPr>
        <p:txBody>
          <a:bodyPr vert="horz" wrap="square" lIns="45711" tIns="22855" rIns="45711" bIns="22855" numCol="1" anchor="t" anchorCtr="0" compatLnSpc="1">
            <a:prstTxWarp prst="textNoShape">
              <a:avLst/>
            </a:prstTxWarp>
          </a:bodyPr>
          <a:lstStyle/>
          <a:p>
            <a:endParaRPr lang="en-US"/>
          </a:p>
        </p:txBody>
      </p:sp>
      <p:sp>
        <p:nvSpPr>
          <p:cNvPr id="164" name="Oval 163">
            <a:extLst>
              <a:ext uri="{FF2B5EF4-FFF2-40B4-BE49-F238E27FC236}">
                <a16:creationId xmlns:a16="http://schemas.microsoft.com/office/drawing/2014/main" id="{82C740A5-554D-4542-8107-2191AED5CF42}"/>
              </a:ext>
            </a:extLst>
          </p:cNvPr>
          <p:cNvSpPr/>
          <p:nvPr/>
        </p:nvSpPr>
        <p:spPr>
          <a:xfrm>
            <a:off x="5952358" y="3964280"/>
            <a:ext cx="224811" cy="224841"/>
          </a:xfrm>
          <a:prstGeom prst="ellipse">
            <a:avLst/>
          </a:prstGeom>
          <a:solidFill>
            <a:schemeClr val="bg1"/>
          </a:solidFill>
          <a:ln w="92075">
            <a:noFill/>
          </a:ln>
          <a:effectLst>
            <a:outerShdw blurRad="241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11" tIns="22855" rIns="45711" bIns="22855" rtlCol="0" anchor="ctr"/>
          <a:lstStyle/>
          <a:p>
            <a:pPr algn="ctr"/>
            <a:endParaRPr lang="en-US"/>
          </a:p>
        </p:txBody>
      </p:sp>
      <p:cxnSp>
        <p:nvCxnSpPr>
          <p:cNvPr id="55" name="Straight Connector 54">
            <a:extLst>
              <a:ext uri="{FF2B5EF4-FFF2-40B4-BE49-F238E27FC236}">
                <a16:creationId xmlns:a16="http://schemas.microsoft.com/office/drawing/2014/main" id="{ECA588F2-1467-41BC-BCBB-980CDF1C4264}"/>
              </a:ext>
            </a:extLst>
          </p:cNvPr>
          <p:cNvCxnSpPr>
            <a:cxnSpLocks/>
            <a:endCxn id="56" idx="1"/>
          </p:cNvCxnSpPr>
          <p:nvPr/>
        </p:nvCxnSpPr>
        <p:spPr>
          <a:xfrm flipV="1">
            <a:off x="6813085" y="1171568"/>
            <a:ext cx="2055281" cy="1419291"/>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16BAB7D-8CF0-4958-B853-3BBBF39F2993}"/>
              </a:ext>
            </a:extLst>
          </p:cNvPr>
          <p:cNvSpPr txBox="1"/>
          <p:nvPr/>
        </p:nvSpPr>
        <p:spPr>
          <a:xfrm>
            <a:off x="8868366" y="798394"/>
            <a:ext cx="2695182" cy="1300346"/>
          </a:xfrm>
          <a:prstGeom prst="rect">
            <a:avLst/>
          </a:prstGeom>
          <a:noFill/>
        </p:spPr>
        <p:txBody>
          <a:bodyPr wrap="square" lIns="182880" tIns="22855" rIns="45711" bIns="22855" rtlCol="0">
            <a:spAutoFit/>
          </a:bodyPr>
          <a:lstStyle/>
          <a:p>
            <a:pPr lvl="0">
              <a:spcAft>
                <a:spcPts val="300"/>
              </a:spcAft>
            </a:pPr>
            <a:r>
              <a:rPr lang="en-US" sz="1400" b="1" dirty="0" smtClean="0">
                <a:solidFill>
                  <a:srgbClr val="00A3E0"/>
                </a:solidFill>
                <a:latin typeface="Calibri" panose="020F0502020204030204" pitchFamily="34" charset="0"/>
                <a:cs typeface="Calibri" panose="020F0502020204030204" pitchFamily="34" charset="0"/>
              </a:rPr>
              <a:t>Business </a:t>
            </a:r>
            <a:r>
              <a:rPr lang="en-US" sz="1400" b="1" dirty="0" err="1" smtClean="0">
                <a:solidFill>
                  <a:srgbClr val="00A3E0"/>
                </a:solidFill>
                <a:latin typeface="Calibri" panose="020F0502020204030204" pitchFamily="34" charset="0"/>
                <a:cs typeface="Calibri" panose="020F0502020204030204" pitchFamily="34" charset="0"/>
              </a:rPr>
              <a:t>Inteligence</a:t>
            </a:r>
            <a:endParaRPr lang="en-US" sz="1400" b="1" dirty="0">
              <a:solidFill>
                <a:srgbClr val="00A3E0"/>
              </a:solidFill>
              <a:latin typeface="Calibri" panose="020F0502020204030204" pitchFamily="34" charset="0"/>
              <a:cs typeface="Calibri" panose="020F0502020204030204" pitchFamily="34" charset="0"/>
            </a:endParaRPr>
          </a:p>
          <a:p>
            <a:pPr lvl="0" defTabSz="1142609">
              <a:spcBef>
                <a:spcPts val="562"/>
              </a:spcBef>
              <a:buSzPct val="100000"/>
              <a:defRPr/>
            </a:pP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Proporciona</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herramientas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analíticas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de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informes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Permite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personalizar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generar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informes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oportunos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precisos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basados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en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datos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de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toda</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la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empresa</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monitorear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sus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indicadores</a:t>
            </a: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57" name="TextBox 56">
            <a:extLst>
              <a:ext uri="{FF2B5EF4-FFF2-40B4-BE49-F238E27FC236}">
                <a16:creationId xmlns:a16="http://schemas.microsoft.com/office/drawing/2014/main" id="{9B9F4C6E-BDA3-48BB-9C55-A9875CB08913}"/>
              </a:ext>
            </a:extLst>
          </p:cNvPr>
          <p:cNvSpPr txBox="1"/>
          <p:nvPr/>
        </p:nvSpPr>
        <p:spPr>
          <a:xfrm>
            <a:off x="8868366" y="2559536"/>
            <a:ext cx="2857710" cy="1561956"/>
          </a:xfrm>
          <a:prstGeom prst="rect">
            <a:avLst/>
          </a:prstGeom>
          <a:noFill/>
        </p:spPr>
        <p:txBody>
          <a:bodyPr wrap="square" lIns="182880" tIns="22855" rIns="45711" bIns="22855" rtlCol="0">
            <a:spAutoFit/>
          </a:bodyPr>
          <a:lstStyle/>
          <a:p>
            <a:pPr lvl="0">
              <a:spcAft>
                <a:spcPts val="300"/>
              </a:spcAft>
            </a:pPr>
            <a:r>
              <a:rPr lang="en-US" sz="1400" b="1" dirty="0" err="1" smtClean="0">
                <a:solidFill>
                  <a:srgbClr val="00A3E0"/>
                </a:solidFill>
                <a:latin typeface="Calibri" panose="020F0502020204030204" pitchFamily="34" charset="0"/>
                <a:cs typeface="Calibri" panose="020F0502020204030204" pitchFamily="34" charset="0"/>
              </a:rPr>
              <a:t>Crecimiento</a:t>
            </a:r>
            <a:r>
              <a:rPr lang="en-US" sz="1400" b="1" dirty="0" smtClean="0">
                <a:solidFill>
                  <a:srgbClr val="00A3E0"/>
                </a:solidFill>
                <a:latin typeface="Calibri" panose="020F0502020204030204" pitchFamily="34" charset="0"/>
                <a:cs typeface="Calibri" panose="020F0502020204030204" pitchFamily="34" charset="0"/>
              </a:rPr>
              <a:t> Rentable</a:t>
            </a:r>
            <a:endParaRPr lang="en-US" sz="1400" b="1" dirty="0">
              <a:solidFill>
                <a:srgbClr val="00A3E0"/>
              </a:solidFill>
              <a:latin typeface="Calibri" panose="020F0502020204030204" pitchFamily="34" charset="0"/>
              <a:cs typeface="Calibri" panose="020F0502020204030204" pitchFamily="34" charset="0"/>
            </a:endParaRPr>
          </a:p>
          <a:p>
            <a:pPr defTabSz="1142609">
              <a:spcBef>
                <a:spcPts val="562"/>
              </a:spcBef>
              <a:buSzPct val="100000"/>
              <a:defRPr/>
            </a:pPr>
            <a:r>
              <a:rPr lang="es-VE"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Lograr </a:t>
            </a:r>
            <a:r>
              <a:rPr lang="es-VE"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un posicionamiento competitivo, a través de estrategias de vanguardia que consigan la diferenciación respecto a sus competidores, invirtiendo en sistemas de tecnología de punta</a:t>
            </a:r>
          </a:p>
          <a:p>
            <a:pPr lvl="0" defTabSz="1142609">
              <a:spcBef>
                <a:spcPts val="562"/>
              </a:spcBef>
              <a:buSzPct val="100000"/>
              <a:defRPr/>
            </a:pP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58" name="TextBox 57">
            <a:extLst>
              <a:ext uri="{FF2B5EF4-FFF2-40B4-BE49-F238E27FC236}">
                <a16:creationId xmlns:a16="http://schemas.microsoft.com/office/drawing/2014/main" id="{56F36C14-09EB-4848-88F3-795816C1804E}"/>
              </a:ext>
            </a:extLst>
          </p:cNvPr>
          <p:cNvSpPr txBox="1"/>
          <p:nvPr/>
        </p:nvSpPr>
        <p:spPr>
          <a:xfrm>
            <a:off x="8763349" y="5145356"/>
            <a:ext cx="2962727" cy="669404"/>
          </a:xfrm>
          <a:prstGeom prst="rect">
            <a:avLst/>
          </a:prstGeom>
          <a:noFill/>
        </p:spPr>
        <p:txBody>
          <a:bodyPr wrap="square" lIns="182880" tIns="22855" rIns="45711" bIns="22855" rtlCol="0">
            <a:spAutoFit/>
          </a:bodyPr>
          <a:lstStyle/>
          <a:p>
            <a:pPr lvl="0">
              <a:spcAft>
                <a:spcPts val="300"/>
              </a:spcAft>
            </a:pPr>
            <a:r>
              <a:rPr lang="en-US" sz="1400" b="1" dirty="0" err="1" smtClean="0">
                <a:solidFill>
                  <a:srgbClr val="00A3E0"/>
                </a:solidFill>
                <a:latin typeface="Calibri" panose="020F0502020204030204" pitchFamily="34" charset="0"/>
                <a:cs typeface="Calibri" panose="020F0502020204030204" pitchFamily="34" charset="0"/>
              </a:rPr>
              <a:t>Fácil</a:t>
            </a:r>
            <a:r>
              <a:rPr lang="en-US" sz="1400" b="1" dirty="0" smtClean="0">
                <a:solidFill>
                  <a:srgbClr val="00A3E0"/>
                </a:solidFill>
                <a:latin typeface="Calibri" panose="020F0502020204030204" pitchFamily="34" charset="0"/>
                <a:cs typeface="Calibri" panose="020F0502020204030204" pitchFamily="34" charset="0"/>
              </a:rPr>
              <a:t> </a:t>
            </a:r>
            <a:r>
              <a:rPr lang="en-US" sz="1400" b="1" dirty="0" err="1" smtClean="0">
                <a:solidFill>
                  <a:srgbClr val="00A3E0"/>
                </a:solidFill>
                <a:latin typeface="Calibri" panose="020F0502020204030204" pitchFamily="34" charset="0"/>
                <a:cs typeface="Calibri" panose="020F0502020204030204" pitchFamily="34" charset="0"/>
              </a:rPr>
              <a:t>Mantenimiento</a:t>
            </a:r>
            <a:endParaRPr lang="en-US" sz="1400" b="1" dirty="0" smtClean="0">
              <a:solidFill>
                <a:srgbClr val="00A3E0"/>
              </a:solidFill>
              <a:latin typeface="Calibri" panose="020F0502020204030204" pitchFamily="34" charset="0"/>
              <a:cs typeface="Calibri" panose="020F0502020204030204" pitchFamily="34" charset="0"/>
            </a:endParaRPr>
          </a:p>
          <a:p>
            <a:pPr lvl="0">
              <a:spcAft>
                <a:spcPts val="300"/>
              </a:spcAft>
            </a:pP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Diseñado</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para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poder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realizar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un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mantenimiento</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eficiente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y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rápido</a:t>
            </a: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59" name="TextBox 58">
            <a:extLst>
              <a:ext uri="{FF2B5EF4-FFF2-40B4-BE49-F238E27FC236}">
                <a16:creationId xmlns:a16="http://schemas.microsoft.com/office/drawing/2014/main" id="{500C1451-A3AF-4B5C-9066-06646ABD8BFB}"/>
              </a:ext>
            </a:extLst>
          </p:cNvPr>
          <p:cNvSpPr txBox="1"/>
          <p:nvPr/>
        </p:nvSpPr>
        <p:spPr>
          <a:xfrm>
            <a:off x="406346" y="5145356"/>
            <a:ext cx="2818956" cy="1300346"/>
          </a:xfrm>
          <a:prstGeom prst="rect">
            <a:avLst/>
          </a:prstGeom>
          <a:noFill/>
        </p:spPr>
        <p:txBody>
          <a:bodyPr wrap="square" lIns="45720" tIns="22855" rIns="182880" bIns="22855" rtlCol="0">
            <a:spAutoFit/>
          </a:bodyPr>
          <a:lstStyle/>
          <a:p>
            <a:pPr lvl="0" algn="r">
              <a:spcAft>
                <a:spcPts val="300"/>
              </a:spcAft>
            </a:pPr>
            <a:r>
              <a:rPr lang="en-US" sz="1400" b="1" dirty="0" err="1">
                <a:solidFill>
                  <a:srgbClr val="00A3E0"/>
                </a:solidFill>
                <a:latin typeface="Calibri" panose="020F0502020204030204" pitchFamily="34" charset="0"/>
                <a:cs typeface="Calibri" panose="020F0502020204030204" pitchFamily="34" charset="0"/>
              </a:rPr>
              <a:t>Personalización</a:t>
            </a:r>
            <a:endParaRPr lang="en-US" sz="1400" b="1" dirty="0">
              <a:solidFill>
                <a:srgbClr val="00A3E0"/>
              </a:solidFill>
              <a:latin typeface="Calibri" panose="020F0502020204030204" pitchFamily="34" charset="0"/>
              <a:cs typeface="Calibri" panose="020F0502020204030204" pitchFamily="34" charset="0"/>
            </a:endParaRPr>
          </a:p>
          <a:p>
            <a:pPr lvl="0" algn="r" defTabSz="1142609">
              <a:spcBef>
                <a:spcPts val="562"/>
              </a:spcBef>
              <a:buSzPct val="100000"/>
              <a:defRPr/>
            </a:pP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El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sistema</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diferencia</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de las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opciones</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costosas</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permite</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ser</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personalizado</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los</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requerimientos</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de </a:t>
            </a:r>
            <a:r>
              <a:rPr lang="en-US" sz="1200" kern="0" dirty="0" err="1">
                <a:solidFill>
                  <a:prstClr val="white"/>
                </a:solidFill>
                <a:latin typeface="Calibri" panose="020F0502020204030204" pitchFamily="34" charset="0"/>
                <a:ea typeface="ヒラギノ角ゴ ProN W3" charset="0"/>
                <a:cs typeface="Calibri" panose="020F0502020204030204" pitchFamily="34" charset="0"/>
                <a:sym typeface="Gotham Book" charset="0"/>
              </a:rPr>
              <a:t>cada</a:t>
            </a:r>
            <a:r>
              <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cliente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adaptandose</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cualquier</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modelo</a:t>
            </a:r>
            <a:r>
              <a:rPr lang="en-US"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 de </a:t>
            </a:r>
            <a:r>
              <a:rPr lang="en-US" sz="1200" kern="0" dirty="0" err="1"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negocio</a:t>
            </a:r>
            <a:endParaRPr lang="en-US"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60" name="TextBox 59">
            <a:extLst>
              <a:ext uri="{FF2B5EF4-FFF2-40B4-BE49-F238E27FC236}">
                <a16:creationId xmlns:a16="http://schemas.microsoft.com/office/drawing/2014/main" id="{94D5BAF8-6119-4C9E-BFD5-DD6728FE3494}"/>
              </a:ext>
            </a:extLst>
          </p:cNvPr>
          <p:cNvSpPr txBox="1"/>
          <p:nvPr/>
        </p:nvSpPr>
        <p:spPr>
          <a:xfrm>
            <a:off x="406346" y="2898086"/>
            <a:ext cx="2695182" cy="1669678"/>
          </a:xfrm>
          <a:prstGeom prst="rect">
            <a:avLst/>
          </a:prstGeom>
          <a:noFill/>
        </p:spPr>
        <p:txBody>
          <a:bodyPr wrap="square" lIns="45720" tIns="22855" rIns="182880" bIns="22855" rtlCol="0">
            <a:spAutoFit/>
          </a:bodyPr>
          <a:lstStyle/>
          <a:p>
            <a:pPr lvl="0" algn="r">
              <a:spcAft>
                <a:spcPts val="300"/>
              </a:spcAft>
            </a:pPr>
            <a:r>
              <a:rPr lang="en-US" sz="1400" b="1" dirty="0" err="1" smtClean="0">
                <a:solidFill>
                  <a:srgbClr val="00A3E0"/>
                </a:solidFill>
                <a:latin typeface="Calibri" panose="020F0502020204030204" pitchFamily="34" charset="0"/>
                <a:cs typeface="Calibri" panose="020F0502020204030204" pitchFamily="34" charset="0"/>
              </a:rPr>
              <a:t>Excelencia</a:t>
            </a:r>
            <a:r>
              <a:rPr lang="en-US" sz="1400" b="1" dirty="0" smtClean="0">
                <a:solidFill>
                  <a:srgbClr val="00A3E0"/>
                </a:solidFill>
                <a:latin typeface="Calibri" panose="020F0502020204030204" pitchFamily="34" charset="0"/>
                <a:cs typeface="Calibri" panose="020F0502020204030204" pitchFamily="34" charset="0"/>
              </a:rPr>
              <a:t> </a:t>
            </a:r>
            <a:r>
              <a:rPr lang="en-US" sz="1400" b="1" dirty="0" err="1" smtClean="0">
                <a:solidFill>
                  <a:srgbClr val="00A3E0"/>
                </a:solidFill>
                <a:latin typeface="Calibri" panose="020F0502020204030204" pitchFamily="34" charset="0"/>
                <a:cs typeface="Calibri" panose="020F0502020204030204" pitchFamily="34" charset="0"/>
              </a:rPr>
              <a:t>Operacional</a:t>
            </a:r>
            <a:endParaRPr lang="en-US" sz="1400" b="1" dirty="0">
              <a:solidFill>
                <a:srgbClr val="00A3E0"/>
              </a:solidFill>
              <a:latin typeface="Calibri" panose="020F0502020204030204" pitchFamily="34" charset="0"/>
              <a:cs typeface="Calibri" panose="020F0502020204030204" pitchFamily="34" charset="0"/>
            </a:endParaRPr>
          </a:p>
          <a:p>
            <a:pPr lvl="0" algn="r" defTabSz="1142609">
              <a:spcBef>
                <a:spcPts val="562"/>
              </a:spcBef>
              <a:buSzPct val="100000"/>
              <a:defRPr/>
            </a:pPr>
            <a:r>
              <a:rPr lang="es-VE"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Permite controlar  </a:t>
            </a:r>
            <a:r>
              <a:rPr lang="es-VE"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rPr>
              <a:t>su proceso de  administración, compras y comercialización; Administrar adecuadamente sus  oportunamente a los requerimientos de importación, producción  y comercialización de sus </a:t>
            </a:r>
            <a:r>
              <a:rPr lang="es-VE" sz="1200" kern="0" dirty="0" smtClean="0">
                <a:solidFill>
                  <a:prstClr val="white"/>
                </a:solidFill>
                <a:latin typeface="Calibri" panose="020F0502020204030204" pitchFamily="34" charset="0"/>
                <a:ea typeface="ヒラギノ角ゴ ProN W3" charset="0"/>
                <a:cs typeface="Calibri" panose="020F0502020204030204" pitchFamily="34" charset="0"/>
                <a:sym typeface="Gotham Book" charset="0"/>
              </a:rPr>
              <a:t>productos</a:t>
            </a:r>
            <a:endParaRPr lang="es-VE" sz="1200" kern="0" dirty="0">
              <a:solidFill>
                <a:prstClr val="white"/>
              </a:solidFill>
              <a:latin typeface="Calibri" panose="020F0502020204030204" pitchFamily="34" charset="0"/>
              <a:ea typeface="ヒラギノ角ゴ ProN W3" charset="0"/>
              <a:cs typeface="Calibri" panose="020F0502020204030204" pitchFamily="34" charset="0"/>
              <a:sym typeface="Gotham Book" charset="0"/>
            </a:endParaRPr>
          </a:p>
        </p:txBody>
      </p:sp>
      <p:sp>
        <p:nvSpPr>
          <p:cNvPr id="61" name="TextBox 60">
            <a:extLst>
              <a:ext uri="{FF2B5EF4-FFF2-40B4-BE49-F238E27FC236}">
                <a16:creationId xmlns:a16="http://schemas.microsoft.com/office/drawing/2014/main" id="{BB3C572F-A3F2-4C53-B4D6-F35D9633688C}"/>
              </a:ext>
            </a:extLst>
          </p:cNvPr>
          <p:cNvSpPr txBox="1"/>
          <p:nvPr/>
        </p:nvSpPr>
        <p:spPr>
          <a:xfrm>
            <a:off x="406346" y="653321"/>
            <a:ext cx="2695182" cy="1669678"/>
          </a:xfrm>
          <a:prstGeom prst="rect">
            <a:avLst/>
          </a:prstGeom>
          <a:noFill/>
        </p:spPr>
        <p:txBody>
          <a:bodyPr wrap="square" lIns="45720" tIns="22855" rIns="182880" bIns="22855" rtlCol="0">
            <a:spAutoFit/>
          </a:bodyPr>
          <a:lstStyle/>
          <a:p>
            <a:pPr algn="r">
              <a:spcAft>
                <a:spcPts val="300"/>
              </a:spcAft>
            </a:pPr>
            <a:r>
              <a:rPr lang="en-US" sz="1400" b="1" dirty="0" err="1" smtClean="0">
                <a:solidFill>
                  <a:srgbClr val="00A3E0"/>
                </a:solidFill>
                <a:latin typeface="Calibri" panose="020F0502020204030204" pitchFamily="34" charset="0"/>
                <a:cs typeface="Calibri" panose="020F0502020204030204" pitchFamily="34" charset="0"/>
              </a:rPr>
              <a:t>Gestión</a:t>
            </a:r>
            <a:r>
              <a:rPr lang="en-US" sz="1400" b="1" dirty="0" smtClean="0">
                <a:solidFill>
                  <a:srgbClr val="00A3E0"/>
                </a:solidFill>
                <a:latin typeface="Calibri" panose="020F0502020204030204" pitchFamily="34" charset="0"/>
                <a:cs typeface="Calibri" panose="020F0502020204030204" pitchFamily="34" charset="0"/>
              </a:rPr>
              <a:t> </a:t>
            </a:r>
            <a:r>
              <a:rPr lang="en-US" sz="1400" b="1" dirty="0" err="1" smtClean="0">
                <a:solidFill>
                  <a:srgbClr val="00A3E0"/>
                </a:solidFill>
                <a:latin typeface="Calibri" panose="020F0502020204030204" pitchFamily="34" charset="0"/>
                <a:cs typeface="Calibri" panose="020F0502020204030204" pitchFamily="34" charset="0"/>
              </a:rPr>
              <a:t>cliente</a:t>
            </a:r>
            <a:endParaRPr lang="en-US" sz="1400" b="1" dirty="0">
              <a:solidFill>
                <a:srgbClr val="00A3E0"/>
              </a:solidFill>
              <a:latin typeface="Calibri" panose="020F0502020204030204" pitchFamily="34" charset="0"/>
              <a:cs typeface="Calibri" panose="020F0502020204030204" pitchFamily="34" charset="0"/>
            </a:endParaRPr>
          </a:p>
          <a:p>
            <a:pPr lvl="0" algn="r" defTabSz="1142609">
              <a:spcBef>
                <a:spcPts val="562"/>
              </a:spcBef>
              <a:buSzPct val="100000"/>
              <a:defRPr/>
            </a:pPr>
            <a:r>
              <a:rPr lang="es-VE" sz="1200" kern="0" dirty="0">
                <a:solidFill>
                  <a:schemeClr val="bg1"/>
                </a:solidFill>
                <a:latin typeface="Calibri" panose="020F0502020204030204" pitchFamily="34" charset="0"/>
                <a:ea typeface="ヒラギノ角ゴ ProN W3" charset="0"/>
                <a:cs typeface="Calibri" panose="020F0502020204030204" pitchFamily="34" charset="0"/>
                <a:sym typeface="Gotham Book" charset="0"/>
              </a:rPr>
              <a:t>Adquirir nuevos clientes es importante para el éxito, pero maximizar el relacionamiento con el cliente, es crucial. </a:t>
            </a:r>
            <a:r>
              <a:rPr lang="es-VE" sz="1200" kern="0" dirty="0" smtClean="0">
                <a:solidFill>
                  <a:schemeClr val="bg1"/>
                </a:solidFill>
                <a:latin typeface="Calibri" panose="020F0502020204030204" pitchFamily="34" charset="0"/>
                <a:ea typeface="ヒラギノ角ゴ ProN W3" charset="0"/>
                <a:cs typeface="Calibri" panose="020F0502020204030204" pitchFamily="34" charset="0"/>
                <a:sym typeface="Gotham Book" charset="0"/>
              </a:rPr>
              <a:t>El sistema proporciona </a:t>
            </a:r>
            <a:r>
              <a:rPr lang="es-VE" sz="1200" kern="0" dirty="0">
                <a:solidFill>
                  <a:schemeClr val="bg1"/>
                </a:solidFill>
                <a:latin typeface="Calibri" panose="020F0502020204030204" pitchFamily="34" charset="0"/>
                <a:ea typeface="ヒラギノ角ゴ ProN W3" charset="0"/>
                <a:cs typeface="Calibri" panose="020F0502020204030204" pitchFamily="34" charset="0"/>
                <a:sym typeface="Gotham Book" charset="0"/>
              </a:rPr>
              <a:t>las herramientas para ayudarlo a gestionar eficientemente el proceso de ventas y el ciclo de vida del </a:t>
            </a:r>
            <a:r>
              <a:rPr lang="es-VE" sz="1200" kern="0" dirty="0" smtClean="0">
                <a:solidFill>
                  <a:schemeClr val="bg1"/>
                </a:solidFill>
                <a:latin typeface="Calibri" panose="020F0502020204030204" pitchFamily="34" charset="0"/>
                <a:ea typeface="ヒラギノ角ゴ ProN W3" charset="0"/>
                <a:cs typeface="Calibri" panose="020F0502020204030204" pitchFamily="34" charset="0"/>
                <a:sym typeface="Gotham Book" charset="0"/>
              </a:rPr>
              <a:t>cliente</a:t>
            </a:r>
            <a:endParaRPr lang="es-VE" sz="1200" kern="0" dirty="0">
              <a:solidFill>
                <a:schemeClr val="bg1"/>
              </a:solidFill>
              <a:latin typeface="Calibri" panose="020F0502020204030204" pitchFamily="34" charset="0"/>
              <a:ea typeface="ヒラギノ角ゴ ProN W3" charset="0"/>
              <a:cs typeface="Calibri" panose="020F0502020204030204" pitchFamily="34" charset="0"/>
              <a:sym typeface="Gotham Book" charset="0"/>
            </a:endParaRPr>
          </a:p>
        </p:txBody>
      </p:sp>
      <p:cxnSp>
        <p:nvCxnSpPr>
          <p:cNvPr id="72" name="Straight Connector 54">
            <a:extLst>
              <a:ext uri="{FF2B5EF4-FFF2-40B4-BE49-F238E27FC236}">
                <a16:creationId xmlns:a16="http://schemas.microsoft.com/office/drawing/2014/main" id="{8412345D-6C93-4723-80B3-6C72DB800E16}"/>
              </a:ext>
            </a:extLst>
          </p:cNvPr>
          <p:cNvCxnSpPr>
            <a:cxnSpLocks/>
            <a:endCxn id="57" idx="1"/>
          </p:cNvCxnSpPr>
          <p:nvPr/>
        </p:nvCxnSpPr>
        <p:spPr>
          <a:xfrm flipV="1">
            <a:off x="7555435" y="2932710"/>
            <a:ext cx="1312931" cy="819164"/>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54">
            <a:extLst>
              <a:ext uri="{FF2B5EF4-FFF2-40B4-BE49-F238E27FC236}">
                <a16:creationId xmlns:a16="http://schemas.microsoft.com/office/drawing/2014/main" id="{F72CFFDB-5C80-44B0-B832-D0F40895A074}"/>
              </a:ext>
            </a:extLst>
          </p:cNvPr>
          <p:cNvCxnSpPr>
            <a:cxnSpLocks/>
            <a:endCxn id="58" idx="1"/>
          </p:cNvCxnSpPr>
          <p:nvPr/>
        </p:nvCxnSpPr>
        <p:spPr>
          <a:xfrm>
            <a:off x="7230157" y="5428384"/>
            <a:ext cx="1533192" cy="90146"/>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54">
            <a:extLst>
              <a:ext uri="{FF2B5EF4-FFF2-40B4-BE49-F238E27FC236}">
                <a16:creationId xmlns:a16="http://schemas.microsoft.com/office/drawing/2014/main" id="{5FE9F2E8-564D-41BA-8536-9689F0C979FB}"/>
              </a:ext>
            </a:extLst>
          </p:cNvPr>
          <p:cNvCxnSpPr>
            <a:cxnSpLocks/>
            <a:endCxn id="59" idx="3"/>
          </p:cNvCxnSpPr>
          <p:nvPr/>
        </p:nvCxnSpPr>
        <p:spPr>
          <a:xfrm rot="10800000" flipV="1">
            <a:off x="3225302" y="5664727"/>
            <a:ext cx="1873748" cy="130801"/>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54">
            <a:extLst>
              <a:ext uri="{FF2B5EF4-FFF2-40B4-BE49-F238E27FC236}">
                <a16:creationId xmlns:a16="http://schemas.microsoft.com/office/drawing/2014/main" id="{F96095BB-B714-4E3C-AFEC-BB3DCF3B5D5E}"/>
              </a:ext>
            </a:extLst>
          </p:cNvPr>
          <p:cNvCxnSpPr>
            <a:cxnSpLocks/>
            <a:endCxn id="60" idx="3"/>
          </p:cNvCxnSpPr>
          <p:nvPr/>
        </p:nvCxnSpPr>
        <p:spPr>
          <a:xfrm rot="10800000">
            <a:off x="3101529" y="3732925"/>
            <a:ext cx="851367" cy="343776"/>
          </a:xfrm>
          <a:prstGeom prst="bentConnector3">
            <a:avLst>
              <a:gd name="adj1" fmla="val 5000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cxnSp>
        <p:nvCxnSpPr>
          <p:cNvPr id="98" name="Straight Connector 54">
            <a:extLst>
              <a:ext uri="{FF2B5EF4-FFF2-40B4-BE49-F238E27FC236}">
                <a16:creationId xmlns:a16="http://schemas.microsoft.com/office/drawing/2014/main" id="{68AD9995-7140-4337-8391-87E46C2EAB70}"/>
              </a:ext>
            </a:extLst>
          </p:cNvPr>
          <p:cNvCxnSpPr>
            <a:cxnSpLocks/>
          </p:cNvCxnSpPr>
          <p:nvPr/>
        </p:nvCxnSpPr>
        <p:spPr>
          <a:xfrm rot="10800000">
            <a:off x="3149766" y="1090808"/>
            <a:ext cx="1655249" cy="913091"/>
          </a:xfrm>
          <a:prstGeom prst="bentConnector3">
            <a:avLst>
              <a:gd name="adj1" fmla="val -420"/>
            </a:avLst>
          </a:prstGeom>
          <a:ln>
            <a:solidFill>
              <a:srgbClr val="A0DCFF"/>
            </a:solidFill>
            <a:tailEnd type="oval"/>
          </a:ln>
        </p:spPr>
        <p:style>
          <a:lnRef idx="1">
            <a:schemeClr val="accent1"/>
          </a:lnRef>
          <a:fillRef idx="0">
            <a:schemeClr val="accent1"/>
          </a:fillRef>
          <a:effectRef idx="0">
            <a:schemeClr val="accent1"/>
          </a:effectRef>
          <a:fontRef idx="minor">
            <a:schemeClr val="tx1"/>
          </a:fontRef>
        </p:style>
      </p:cxnSp>
      <p:sp>
        <p:nvSpPr>
          <p:cNvPr id="3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altLang="es-MX" sz="2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Ventajas</a:t>
            </a:r>
            <a:endParaRPr lang="es-MX" altLang="es-MX" sz="2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0003685"/>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 calcmode="lin" valueType="num">
                                          <p:cBhvr>
                                            <p:cTn id="9" dur="750" fill="hold"/>
                                            <p:tgtEl>
                                              <p:spTgt spid="84"/>
                                            </p:tgtEl>
                                            <p:attrNameLst>
                                              <p:attrName>style.rotation</p:attrName>
                                            </p:attrNameLst>
                                          </p:cBhvr>
                                          <p:tavLst>
                                            <p:tav tm="0">
                                              <p:val>
                                                <p:fltVal val="360"/>
                                              </p:val>
                                            </p:tav>
                                            <p:tav tm="100000">
                                              <p:val>
                                                <p:fltVal val="0"/>
                                              </p:val>
                                            </p:tav>
                                          </p:tavLst>
                                        </p:anim>
                                        <p:animEffect transition="in" filter="fade">
                                          <p:cBhvr>
                                            <p:cTn id="10" dur="750"/>
                                            <p:tgtEl>
                                              <p:spTgt spid="84"/>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140"/>
                                            </p:tgtEl>
                                            <p:attrNameLst>
                                              <p:attrName>style.visibility</p:attrName>
                                            </p:attrNameLst>
                                          </p:cBhvr>
                                          <p:to>
                                            <p:strVal val="visible"/>
                                          </p:to>
                                        </p:set>
                                        <p:anim calcmode="lin" valueType="num">
                                          <p:cBhvr>
                                            <p:cTn id="13" dur="750" fill="hold"/>
                                            <p:tgtEl>
                                              <p:spTgt spid="140"/>
                                            </p:tgtEl>
                                            <p:attrNameLst>
                                              <p:attrName>ppt_w</p:attrName>
                                            </p:attrNameLst>
                                          </p:cBhvr>
                                          <p:tavLst>
                                            <p:tav tm="0">
                                              <p:val>
                                                <p:fltVal val="0"/>
                                              </p:val>
                                            </p:tav>
                                            <p:tav tm="100000">
                                              <p:val>
                                                <p:strVal val="#ppt_w"/>
                                              </p:val>
                                            </p:tav>
                                          </p:tavLst>
                                        </p:anim>
                                        <p:anim calcmode="lin" valueType="num">
                                          <p:cBhvr>
                                            <p:cTn id="14" dur="750" fill="hold"/>
                                            <p:tgtEl>
                                              <p:spTgt spid="140"/>
                                            </p:tgtEl>
                                            <p:attrNameLst>
                                              <p:attrName>ppt_h</p:attrName>
                                            </p:attrNameLst>
                                          </p:cBhvr>
                                          <p:tavLst>
                                            <p:tav tm="0">
                                              <p:val>
                                                <p:fltVal val="0"/>
                                              </p:val>
                                            </p:tav>
                                            <p:tav tm="100000">
                                              <p:val>
                                                <p:strVal val="#ppt_h"/>
                                              </p:val>
                                            </p:tav>
                                          </p:tavLst>
                                        </p:anim>
                                        <p:anim calcmode="lin" valueType="num">
                                          <p:cBhvr>
                                            <p:cTn id="15" dur="750" fill="hold"/>
                                            <p:tgtEl>
                                              <p:spTgt spid="140"/>
                                            </p:tgtEl>
                                            <p:attrNameLst>
                                              <p:attrName>style.rotation</p:attrName>
                                            </p:attrNameLst>
                                          </p:cBhvr>
                                          <p:tavLst>
                                            <p:tav tm="0">
                                              <p:val>
                                                <p:fltVal val="360"/>
                                              </p:val>
                                            </p:tav>
                                            <p:tav tm="100000">
                                              <p:val>
                                                <p:fltVal val="0"/>
                                              </p:val>
                                            </p:tav>
                                          </p:tavLst>
                                        </p:anim>
                                        <p:animEffect transition="in" filter="fade">
                                          <p:cBhvr>
                                            <p:cTn id="16" dur="750"/>
                                            <p:tgtEl>
                                              <p:spTgt spid="140"/>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156"/>
                                            </p:tgtEl>
                                            <p:attrNameLst>
                                              <p:attrName>style.visibility</p:attrName>
                                            </p:attrNameLst>
                                          </p:cBhvr>
                                          <p:to>
                                            <p:strVal val="visible"/>
                                          </p:to>
                                        </p:set>
                                        <p:anim calcmode="lin" valueType="num">
                                          <p:cBhvr>
                                            <p:cTn id="19" dur="750" fill="hold"/>
                                            <p:tgtEl>
                                              <p:spTgt spid="156"/>
                                            </p:tgtEl>
                                            <p:attrNameLst>
                                              <p:attrName>ppt_w</p:attrName>
                                            </p:attrNameLst>
                                          </p:cBhvr>
                                          <p:tavLst>
                                            <p:tav tm="0">
                                              <p:val>
                                                <p:fltVal val="0"/>
                                              </p:val>
                                            </p:tav>
                                            <p:tav tm="100000">
                                              <p:val>
                                                <p:strVal val="#ppt_w"/>
                                              </p:val>
                                            </p:tav>
                                          </p:tavLst>
                                        </p:anim>
                                        <p:anim calcmode="lin" valueType="num">
                                          <p:cBhvr>
                                            <p:cTn id="20" dur="750" fill="hold"/>
                                            <p:tgtEl>
                                              <p:spTgt spid="156"/>
                                            </p:tgtEl>
                                            <p:attrNameLst>
                                              <p:attrName>ppt_h</p:attrName>
                                            </p:attrNameLst>
                                          </p:cBhvr>
                                          <p:tavLst>
                                            <p:tav tm="0">
                                              <p:val>
                                                <p:fltVal val="0"/>
                                              </p:val>
                                            </p:tav>
                                            <p:tav tm="100000">
                                              <p:val>
                                                <p:strVal val="#ppt_h"/>
                                              </p:val>
                                            </p:tav>
                                          </p:tavLst>
                                        </p:anim>
                                        <p:anim calcmode="lin" valueType="num">
                                          <p:cBhvr>
                                            <p:cTn id="21" dur="750" fill="hold"/>
                                            <p:tgtEl>
                                              <p:spTgt spid="156"/>
                                            </p:tgtEl>
                                            <p:attrNameLst>
                                              <p:attrName>style.rotation</p:attrName>
                                            </p:attrNameLst>
                                          </p:cBhvr>
                                          <p:tavLst>
                                            <p:tav tm="0">
                                              <p:val>
                                                <p:fltVal val="360"/>
                                              </p:val>
                                            </p:tav>
                                            <p:tav tm="100000">
                                              <p:val>
                                                <p:fltVal val="0"/>
                                              </p:val>
                                            </p:tav>
                                          </p:tavLst>
                                        </p:anim>
                                        <p:animEffect transition="in" filter="fade">
                                          <p:cBhvr>
                                            <p:cTn id="22" dur="750"/>
                                            <p:tgtEl>
                                              <p:spTgt spid="156"/>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161"/>
                                            </p:tgtEl>
                                            <p:attrNameLst>
                                              <p:attrName>style.visibility</p:attrName>
                                            </p:attrNameLst>
                                          </p:cBhvr>
                                          <p:to>
                                            <p:strVal val="visible"/>
                                          </p:to>
                                        </p:set>
                                        <p:anim calcmode="lin" valueType="num">
                                          <p:cBhvr>
                                            <p:cTn id="25" dur="750" fill="hold"/>
                                            <p:tgtEl>
                                              <p:spTgt spid="161"/>
                                            </p:tgtEl>
                                            <p:attrNameLst>
                                              <p:attrName>ppt_w</p:attrName>
                                            </p:attrNameLst>
                                          </p:cBhvr>
                                          <p:tavLst>
                                            <p:tav tm="0">
                                              <p:val>
                                                <p:fltVal val="0"/>
                                              </p:val>
                                            </p:tav>
                                            <p:tav tm="100000">
                                              <p:val>
                                                <p:strVal val="#ppt_w"/>
                                              </p:val>
                                            </p:tav>
                                          </p:tavLst>
                                        </p:anim>
                                        <p:anim calcmode="lin" valueType="num">
                                          <p:cBhvr>
                                            <p:cTn id="26" dur="750" fill="hold"/>
                                            <p:tgtEl>
                                              <p:spTgt spid="161"/>
                                            </p:tgtEl>
                                            <p:attrNameLst>
                                              <p:attrName>ppt_h</p:attrName>
                                            </p:attrNameLst>
                                          </p:cBhvr>
                                          <p:tavLst>
                                            <p:tav tm="0">
                                              <p:val>
                                                <p:fltVal val="0"/>
                                              </p:val>
                                            </p:tav>
                                            <p:tav tm="100000">
                                              <p:val>
                                                <p:strVal val="#ppt_h"/>
                                              </p:val>
                                            </p:tav>
                                          </p:tavLst>
                                        </p:anim>
                                        <p:anim calcmode="lin" valueType="num">
                                          <p:cBhvr>
                                            <p:cTn id="27" dur="750" fill="hold"/>
                                            <p:tgtEl>
                                              <p:spTgt spid="161"/>
                                            </p:tgtEl>
                                            <p:attrNameLst>
                                              <p:attrName>style.rotation</p:attrName>
                                            </p:attrNameLst>
                                          </p:cBhvr>
                                          <p:tavLst>
                                            <p:tav tm="0">
                                              <p:val>
                                                <p:fltVal val="360"/>
                                              </p:val>
                                            </p:tav>
                                            <p:tav tm="100000">
                                              <p:val>
                                                <p:fltVal val="0"/>
                                              </p:val>
                                            </p:tav>
                                          </p:tavLst>
                                        </p:anim>
                                        <p:animEffect transition="in" filter="fade">
                                          <p:cBhvr>
                                            <p:cTn id="28" dur="750"/>
                                            <p:tgtEl>
                                              <p:spTgt spid="161"/>
                                            </p:tgtEl>
                                          </p:cBhvr>
                                        </p:animEffect>
                                      </p:childTnLst>
                                    </p:cTn>
                                  </p:par>
                                  <p:par>
                                    <p:cTn id="29" presetID="49" presetClass="entr" presetSubtype="0" decel="100000" fill="hold" grpId="0" nodeType="withEffect">
                                      <p:stCondLst>
                                        <p:cond delay="800"/>
                                      </p:stCondLst>
                                      <p:childTnLst>
                                        <p:set>
                                          <p:cBhvr>
                                            <p:cTn id="30" dur="1" fill="hold">
                                              <p:stCondLst>
                                                <p:cond delay="0"/>
                                              </p:stCondLst>
                                            </p:cTn>
                                            <p:tgtEl>
                                              <p:spTgt spid="164"/>
                                            </p:tgtEl>
                                            <p:attrNameLst>
                                              <p:attrName>style.visibility</p:attrName>
                                            </p:attrNameLst>
                                          </p:cBhvr>
                                          <p:to>
                                            <p:strVal val="visible"/>
                                          </p:to>
                                        </p:set>
                                        <p:anim calcmode="lin" valueType="num">
                                          <p:cBhvr>
                                            <p:cTn id="31" dur="750" fill="hold"/>
                                            <p:tgtEl>
                                              <p:spTgt spid="164"/>
                                            </p:tgtEl>
                                            <p:attrNameLst>
                                              <p:attrName>ppt_w</p:attrName>
                                            </p:attrNameLst>
                                          </p:cBhvr>
                                          <p:tavLst>
                                            <p:tav tm="0">
                                              <p:val>
                                                <p:fltVal val="0"/>
                                              </p:val>
                                            </p:tav>
                                            <p:tav tm="100000">
                                              <p:val>
                                                <p:strVal val="#ppt_w"/>
                                              </p:val>
                                            </p:tav>
                                          </p:tavLst>
                                        </p:anim>
                                        <p:anim calcmode="lin" valueType="num">
                                          <p:cBhvr>
                                            <p:cTn id="32" dur="750" fill="hold"/>
                                            <p:tgtEl>
                                              <p:spTgt spid="164"/>
                                            </p:tgtEl>
                                            <p:attrNameLst>
                                              <p:attrName>ppt_h</p:attrName>
                                            </p:attrNameLst>
                                          </p:cBhvr>
                                          <p:tavLst>
                                            <p:tav tm="0">
                                              <p:val>
                                                <p:fltVal val="0"/>
                                              </p:val>
                                            </p:tav>
                                            <p:tav tm="100000">
                                              <p:val>
                                                <p:strVal val="#ppt_h"/>
                                              </p:val>
                                            </p:tav>
                                          </p:tavLst>
                                        </p:anim>
                                        <p:anim calcmode="lin" valueType="num">
                                          <p:cBhvr>
                                            <p:cTn id="33" dur="750" fill="hold"/>
                                            <p:tgtEl>
                                              <p:spTgt spid="164"/>
                                            </p:tgtEl>
                                            <p:attrNameLst>
                                              <p:attrName>style.rotation</p:attrName>
                                            </p:attrNameLst>
                                          </p:cBhvr>
                                          <p:tavLst>
                                            <p:tav tm="0">
                                              <p:val>
                                                <p:fltVal val="360"/>
                                              </p:val>
                                            </p:tav>
                                            <p:tav tm="100000">
                                              <p:val>
                                                <p:fltVal val="0"/>
                                              </p:val>
                                            </p:tav>
                                          </p:tavLst>
                                        </p:anim>
                                        <p:animEffect transition="in" filter="fade">
                                          <p:cBhvr>
                                            <p:cTn id="34" dur="750"/>
                                            <p:tgtEl>
                                              <p:spTgt spid="164"/>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14:presetBounceEnd="81000">
                                      <p:stCondLst>
                                        <p:cond delay="0"/>
                                      </p:stCondLst>
                                      <p:childTnLst>
                                        <p:animRot by="16200000" p14:bounceEnd="81000">
                                          <p:cBhvr>
                                            <p:cTn id="38" dur="1000" fill="hold"/>
                                            <p:tgtEl>
                                              <p:spTgt spid="140"/>
                                            </p:tgtEl>
                                            <p:attrNameLst>
                                              <p:attrName>r</p:attrName>
                                            </p:attrNameLst>
                                          </p:cBhvr>
                                        </p:animRot>
                                      </p:childTnLst>
                                    </p:cTn>
                                  </p:par>
                                  <p:par>
                                    <p:cTn id="39" presetID="8" presetClass="emph" presetSubtype="0" fill="hold" nodeType="withEffect" p14:presetBounceEnd="81000">
                                      <p:stCondLst>
                                        <p:cond delay="0"/>
                                      </p:stCondLst>
                                      <p:childTnLst>
                                        <p:animRot by="1800000" p14:bounceEnd="81000">
                                          <p:cBhvr>
                                            <p:cTn id="40" dur="1000" fill="hold"/>
                                            <p:tgtEl>
                                              <p:spTgt spid="156"/>
                                            </p:tgtEl>
                                            <p:attrNameLst>
                                              <p:attrName>r</p:attrName>
                                            </p:attrNameLst>
                                          </p:cBhvr>
                                        </p:animRot>
                                      </p:childTnLst>
                                    </p:cTn>
                                  </p:par>
                                  <p:par>
                                    <p:cTn id="41" presetID="53" presetClass="entr" presetSubtype="528"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 calcmode="lin" valueType="num">
                                          <p:cBhvr>
                                            <p:cTn id="43" dur="500" fill="hold"/>
                                            <p:tgtEl>
                                              <p:spTgt spid="117"/>
                                            </p:tgtEl>
                                            <p:attrNameLst>
                                              <p:attrName>ppt_w</p:attrName>
                                            </p:attrNameLst>
                                          </p:cBhvr>
                                          <p:tavLst>
                                            <p:tav tm="0">
                                              <p:val>
                                                <p:fltVal val="0"/>
                                              </p:val>
                                            </p:tav>
                                            <p:tav tm="100000">
                                              <p:val>
                                                <p:strVal val="#ppt_w"/>
                                              </p:val>
                                            </p:tav>
                                          </p:tavLst>
                                        </p:anim>
                                        <p:anim calcmode="lin" valueType="num">
                                          <p:cBhvr>
                                            <p:cTn id="44" dur="500" fill="hold"/>
                                            <p:tgtEl>
                                              <p:spTgt spid="117"/>
                                            </p:tgtEl>
                                            <p:attrNameLst>
                                              <p:attrName>ppt_h</p:attrName>
                                            </p:attrNameLst>
                                          </p:cBhvr>
                                          <p:tavLst>
                                            <p:tav tm="0">
                                              <p:val>
                                                <p:fltVal val="0"/>
                                              </p:val>
                                            </p:tav>
                                            <p:tav tm="100000">
                                              <p:val>
                                                <p:strVal val="#ppt_h"/>
                                              </p:val>
                                            </p:tav>
                                          </p:tavLst>
                                        </p:anim>
                                        <p:animEffect transition="in" filter="fade">
                                          <p:cBhvr>
                                            <p:cTn id="45" dur="500"/>
                                            <p:tgtEl>
                                              <p:spTgt spid="117"/>
                                            </p:tgtEl>
                                          </p:cBhvr>
                                        </p:animEffect>
                                        <p:anim calcmode="lin" valueType="num">
                                          <p:cBhvr>
                                            <p:cTn id="46" dur="500" fill="hold"/>
                                            <p:tgtEl>
                                              <p:spTgt spid="117"/>
                                            </p:tgtEl>
                                            <p:attrNameLst>
                                              <p:attrName>ppt_x</p:attrName>
                                            </p:attrNameLst>
                                          </p:cBhvr>
                                          <p:tavLst>
                                            <p:tav tm="0">
                                              <p:val>
                                                <p:fltVal val="0.5"/>
                                              </p:val>
                                            </p:tav>
                                            <p:tav tm="100000">
                                              <p:val>
                                                <p:strVal val="#ppt_x"/>
                                              </p:val>
                                            </p:tav>
                                          </p:tavLst>
                                        </p:anim>
                                        <p:anim calcmode="lin" valueType="num">
                                          <p:cBhvr>
                                            <p:cTn id="47" dur="500" fill="hold"/>
                                            <p:tgtEl>
                                              <p:spTgt spid="117"/>
                                            </p:tgtEl>
                                            <p:attrNameLst>
                                              <p:attrName>ppt_y</p:attrName>
                                            </p:attrNameLst>
                                          </p:cBhvr>
                                          <p:tavLst>
                                            <p:tav tm="0">
                                              <p:val>
                                                <p:fltVal val="0.5"/>
                                              </p:val>
                                            </p:tav>
                                            <p:tav tm="100000">
                                              <p:val>
                                                <p:strVal val="#ppt_y"/>
                                              </p:val>
                                            </p:tav>
                                          </p:tavLst>
                                        </p:anim>
                                      </p:childTnLst>
                                    </p:cTn>
                                  </p:par>
                                  <p:par>
                                    <p:cTn id="48" presetID="22" presetClass="entr" presetSubtype="8" fill="hold" nodeType="withEffect">
                                      <p:stCondLst>
                                        <p:cond delay="500"/>
                                      </p:stCondLst>
                                      <p:childTnLst>
                                        <p:set>
                                          <p:cBhvr>
                                            <p:cTn id="49" dur="1" fill="hold">
                                              <p:stCondLst>
                                                <p:cond delay="0"/>
                                              </p:stCondLst>
                                            </p:cTn>
                                            <p:tgtEl>
                                              <p:spTgt spid="55"/>
                                            </p:tgtEl>
                                            <p:attrNameLst>
                                              <p:attrName>style.visibility</p:attrName>
                                            </p:attrNameLst>
                                          </p:cBhvr>
                                          <p:to>
                                            <p:strVal val="visible"/>
                                          </p:to>
                                        </p:set>
                                        <p:animEffect transition="in" filter="wipe(left)">
                                          <p:cBhvr>
                                            <p:cTn id="50" dur="500"/>
                                            <p:tgtEl>
                                              <p:spTgt spid="5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nodeType="clickEffect" p14:presetBounceEnd="81000">
                                      <p:stCondLst>
                                        <p:cond delay="0"/>
                                      </p:stCondLst>
                                      <p:childTnLst>
                                        <p:animRot by="21600000" p14:bounceEnd="81000">
                                          <p:cBhvr>
                                            <p:cTn id="58" dur="1000" fill="hold"/>
                                            <p:tgtEl>
                                              <p:spTgt spid="140"/>
                                            </p:tgtEl>
                                            <p:attrNameLst>
                                              <p:attrName>r</p:attrName>
                                            </p:attrNameLst>
                                          </p:cBhvr>
                                        </p:animRot>
                                      </p:childTnLst>
                                    </p:cTn>
                                  </p:par>
                                  <p:par>
                                    <p:cTn id="59" presetID="8" presetClass="emph" presetSubtype="0" fill="hold" nodeType="withEffect" p14:presetBounceEnd="81000">
                                      <p:stCondLst>
                                        <p:cond delay="0"/>
                                      </p:stCondLst>
                                      <p:childTnLst>
                                        <p:animRot by="3600000" p14:bounceEnd="81000">
                                          <p:cBhvr>
                                            <p:cTn id="60" dur="1000" fill="hold"/>
                                            <p:tgtEl>
                                              <p:spTgt spid="156"/>
                                            </p:tgtEl>
                                            <p:attrNameLst>
                                              <p:attrName>r</p:attrName>
                                            </p:attrNameLst>
                                          </p:cBhvr>
                                        </p:animRot>
                                      </p:childTnLst>
                                    </p:cTn>
                                  </p:par>
                                  <p:par>
                                    <p:cTn id="61" presetID="53" presetClass="entr" presetSubtype="528"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anim calcmode="lin" valueType="num">
                                          <p:cBhvr>
                                            <p:cTn id="63" dur="500" fill="hold"/>
                                            <p:tgtEl>
                                              <p:spTgt spid="93"/>
                                            </p:tgtEl>
                                            <p:attrNameLst>
                                              <p:attrName>ppt_w</p:attrName>
                                            </p:attrNameLst>
                                          </p:cBhvr>
                                          <p:tavLst>
                                            <p:tav tm="0">
                                              <p:val>
                                                <p:fltVal val="0"/>
                                              </p:val>
                                            </p:tav>
                                            <p:tav tm="100000">
                                              <p:val>
                                                <p:strVal val="#ppt_w"/>
                                              </p:val>
                                            </p:tav>
                                          </p:tavLst>
                                        </p:anim>
                                        <p:anim calcmode="lin" valueType="num">
                                          <p:cBhvr>
                                            <p:cTn id="64" dur="500" fill="hold"/>
                                            <p:tgtEl>
                                              <p:spTgt spid="93"/>
                                            </p:tgtEl>
                                            <p:attrNameLst>
                                              <p:attrName>ppt_h</p:attrName>
                                            </p:attrNameLst>
                                          </p:cBhvr>
                                          <p:tavLst>
                                            <p:tav tm="0">
                                              <p:val>
                                                <p:fltVal val="0"/>
                                              </p:val>
                                            </p:tav>
                                            <p:tav tm="100000">
                                              <p:val>
                                                <p:strVal val="#ppt_h"/>
                                              </p:val>
                                            </p:tav>
                                          </p:tavLst>
                                        </p:anim>
                                        <p:animEffect transition="in" filter="fade">
                                          <p:cBhvr>
                                            <p:cTn id="65" dur="500"/>
                                            <p:tgtEl>
                                              <p:spTgt spid="93"/>
                                            </p:tgtEl>
                                          </p:cBhvr>
                                        </p:animEffect>
                                        <p:anim calcmode="lin" valueType="num">
                                          <p:cBhvr>
                                            <p:cTn id="66" dur="500" fill="hold"/>
                                            <p:tgtEl>
                                              <p:spTgt spid="93"/>
                                            </p:tgtEl>
                                            <p:attrNameLst>
                                              <p:attrName>ppt_x</p:attrName>
                                            </p:attrNameLst>
                                          </p:cBhvr>
                                          <p:tavLst>
                                            <p:tav tm="0">
                                              <p:val>
                                                <p:fltVal val="0.5"/>
                                              </p:val>
                                            </p:tav>
                                            <p:tav tm="100000">
                                              <p:val>
                                                <p:strVal val="#ppt_x"/>
                                              </p:val>
                                            </p:tav>
                                          </p:tavLst>
                                        </p:anim>
                                        <p:anim calcmode="lin" valueType="num">
                                          <p:cBhvr>
                                            <p:cTn id="67" dur="500" fill="hold"/>
                                            <p:tgtEl>
                                              <p:spTgt spid="93"/>
                                            </p:tgtEl>
                                            <p:attrNameLst>
                                              <p:attrName>ppt_y</p:attrName>
                                            </p:attrNameLst>
                                          </p:cBhvr>
                                          <p:tavLst>
                                            <p:tav tm="0">
                                              <p:val>
                                                <p:fltVal val="0.5"/>
                                              </p:val>
                                            </p:tav>
                                            <p:tav tm="100000">
                                              <p:val>
                                                <p:strVal val="#ppt_y"/>
                                              </p:val>
                                            </p:tav>
                                          </p:tavLst>
                                        </p:anim>
                                      </p:childTnLst>
                                    </p:cTn>
                                  </p:par>
                                  <p:par>
                                    <p:cTn id="68" presetID="22" presetClass="entr" presetSubtype="8" fill="hold" nodeType="withEffect">
                                      <p:stCondLst>
                                        <p:cond delay="500"/>
                                      </p:stCondLst>
                                      <p:childTnLst>
                                        <p:set>
                                          <p:cBhvr>
                                            <p:cTn id="69" dur="1" fill="hold">
                                              <p:stCondLst>
                                                <p:cond delay="0"/>
                                              </p:stCondLst>
                                            </p:cTn>
                                            <p:tgtEl>
                                              <p:spTgt spid="72"/>
                                            </p:tgtEl>
                                            <p:attrNameLst>
                                              <p:attrName>style.visibility</p:attrName>
                                            </p:attrNameLst>
                                          </p:cBhvr>
                                          <p:to>
                                            <p:strVal val="visible"/>
                                          </p:to>
                                        </p:set>
                                        <p:animEffect transition="in" filter="wipe(left)">
                                          <p:cBhvr>
                                            <p:cTn id="70" dur="500"/>
                                            <p:tgtEl>
                                              <p:spTgt spid="72"/>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8" presetClass="emph" presetSubtype="0" fill="hold" nodeType="clickEffect" p14:presetBounceEnd="81000">
                                      <p:stCondLst>
                                        <p:cond delay="0"/>
                                      </p:stCondLst>
                                      <p:childTnLst>
                                        <p:animRot by="21600000" p14:bounceEnd="81000">
                                          <p:cBhvr>
                                            <p:cTn id="78" dur="1000" fill="hold"/>
                                            <p:tgtEl>
                                              <p:spTgt spid="140"/>
                                            </p:tgtEl>
                                            <p:attrNameLst>
                                              <p:attrName>r</p:attrName>
                                            </p:attrNameLst>
                                          </p:cBhvr>
                                        </p:animRot>
                                      </p:childTnLst>
                                    </p:cTn>
                                  </p:par>
                                  <p:par>
                                    <p:cTn id="79" presetID="8" presetClass="emph" presetSubtype="0" fill="hold" nodeType="withEffect" p14:presetBounceEnd="81000">
                                      <p:stCondLst>
                                        <p:cond delay="0"/>
                                      </p:stCondLst>
                                      <p:childTnLst>
                                        <p:animRot by="3600000" p14:bounceEnd="81000">
                                          <p:cBhvr>
                                            <p:cTn id="80" dur="1000" fill="hold"/>
                                            <p:tgtEl>
                                              <p:spTgt spid="156"/>
                                            </p:tgtEl>
                                            <p:attrNameLst>
                                              <p:attrName>r</p:attrName>
                                            </p:attrNameLst>
                                          </p:cBhvr>
                                        </p:animRot>
                                      </p:childTnLst>
                                    </p:cTn>
                                  </p:par>
                                  <p:par>
                                    <p:cTn id="81" presetID="53" presetClass="entr" presetSubtype="528"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anim calcmode="lin" valueType="num">
                                          <p:cBhvr>
                                            <p:cTn id="83" dur="500" fill="hold"/>
                                            <p:tgtEl>
                                              <p:spTgt spid="88"/>
                                            </p:tgtEl>
                                            <p:attrNameLst>
                                              <p:attrName>ppt_w</p:attrName>
                                            </p:attrNameLst>
                                          </p:cBhvr>
                                          <p:tavLst>
                                            <p:tav tm="0">
                                              <p:val>
                                                <p:fltVal val="0"/>
                                              </p:val>
                                            </p:tav>
                                            <p:tav tm="100000">
                                              <p:val>
                                                <p:strVal val="#ppt_w"/>
                                              </p:val>
                                            </p:tav>
                                          </p:tavLst>
                                        </p:anim>
                                        <p:anim calcmode="lin" valueType="num">
                                          <p:cBhvr>
                                            <p:cTn id="84" dur="500" fill="hold"/>
                                            <p:tgtEl>
                                              <p:spTgt spid="88"/>
                                            </p:tgtEl>
                                            <p:attrNameLst>
                                              <p:attrName>ppt_h</p:attrName>
                                            </p:attrNameLst>
                                          </p:cBhvr>
                                          <p:tavLst>
                                            <p:tav tm="0">
                                              <p:val>
                                                <p:fltVal val="0"/>
                                              </p:val>
                                            </p:tav>
                                            <p:tav tm="100000">
                                              <p:val>
                                                <p:strVal val="#ppt_h"/>
                                              </p:val>
                                            </p:tav>
                                          </p:tavLst>
                                        </p:anim>
                                        <p:animEffect transition="in" filter="fade">
                                          <p:cBhvr>
                                            <p:cTn id="85" dur="500"/>
                                            <p:tgtEl>
                                              <p:spTgt spid="88"/>
                                            </p:tgtEl>
                                          </p:cBhvr>
                                        </p:animEffect>
                                        <p:anim calcmode="lin" valueType="num">
                                          <p:cBhvr>
                                            <p:cTn id="86" dur="500" fill="hold"/>
                                            <p:tgtEl>
                                              <p:spTgt spid="88"/>
                                            </p:tgtEl>
                                            <p:attrNameLst>
                                              <p:attrName>ppt_x</p:attrName>
                                            </p:attrNameLst>
                                          </p:cBhvr>
                                          <p:tavLst>
                                            <p:tav tm="0">
                                              <p:val>
                                                <p:fltVal val="0.5"/>
                                              </p:val>
                                            </p:tav>
                                            <p:tav tm="100000">
                                              <p:val>
                                                <p:strVal val="#ppt_x"/>
                                              </p:val>
                                            </p:tav>
                                          </p:tavLst>
                                        </p:anim>
                                        <p:anim calcmode="lin" valueType="num">
                                          <p:cBhvr>
                                            <p:cTn id="87" dur="500" fill="hold"/>
                                            <p:tgtEl>
                                              <p:spTgt spid="88"/>
                                            </p:tgtEl>
                                            <p:attrNameLst>
                                              <p:attrName>ppt_y</p:attrName>
                                            </p:attrNameLst>
                                          </p:cBhvr>
                                          <p:tavLst>
                                            <p:tav tm="0">
                                              <p:val>
                                                <p:fltVal val="0.5"/>
                                              </p:val>
                                            </p:tav>
                                            <p:tav tm="100000">
                                              <p:val>
                                                <p:strVal val="#ppt_y"/>
                                              </p:val>
                                            </p:tav>
                                          </p:tavLst>
                                        </p:anim>
                                      </p:childTnLst>
                                    </p:cTn>
                                  </p:par>
                                  <p:par>
                                    <p:cTn id="88" presetID="22" presetClass="entr" presetSubtype="8" fill="hold" nodeType="withEffect">
                                      <p:stCondLst>
                                        <p:cond delay="500"/>
                                      </p:stCondLst>
                                      <p:childTnLst>
                                        <p:set>
                                          <p:cBhvr>
                                            <p:cTn id="89" dur="1" fill="hold">
                                              <p:stCondLst>
                                                <p:cond delay="0"/>
                                              </p:stCondLst>
                                            </p:cTn>
                                            <p:tgtEl>
                                              <p:spTgt spid="76"/>
                                            </p:tgtEl>
                                            <p:attrNameLst>
                                              <p:attrName>style.visibility</p:attrName>
                                            </p:attrNameLst>
                                          </p:cBhvr>
                                          <p:to>
                                            <p:strVal val="visible"/>
                                          </p:to>
                                        </p:set>
                                        <p:animEffect transition="in" filter="wipe(left)">
                                          <p:cBhvr>
                                            <p:cTn id="90" dur="500"/>
                                            <p:tgtEl>
                                              <p:spTgt spid="76"/>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mph" presetSubtype="0" fill="hold" nodeType="clickEffect" p14:presetBounceEnd="81000">
                                      <p:stCondLst>
                                        <p:cond delay="0"/>
                                      </p:stCondLst>
                                      <p:childTnLst>
                                        <p:animRot by="21600000" p14:bounceEnd="81000">
                                          <p:cBhvr>
                                            <p:cTn id="98" dur="1000" fill="hold"/>
                                            <p:tgtEl>
                                              <p:spTgt spid="140"/>
                                            </p:tgtEl>
                                            <p:attrNameLst>
                                              <p:attrName>r</p:attrName>
                                            </p:attrNameLst>
                                          </p:cBhvr>
                                        </p:animRot>
                                      </p:childTnLst>
                                    </p:cTn>
                                  </p:par>
                                  <p:par>
                                    <p:cTn id="99" presetID="8" presetClass="emph" presetSubtype="0" fill="hold" nodeType="withEffect" p14:presetBounceEnd="81000">
                                      <p:stCondLst>
                                        <p:cond delay="0"/>
                                      </p:stCondLst>
                                      <p:childTnLst>
                                        <p:animRot by="3600000" p14:bounceEnd="81000">
                                          <p:cBhvr>
                                            <p:cTn id="100" dur="1000" fill="hold"/>
                                            <p:tgtEl>
                                              <p:spTgt spid="156"/>
                                            </p:tgtEl>
                                            <p:attrNameLst>
                                              <p:attrName>r</p:attrName>
                                            </p:attrNameLst>
                                          </p:cBhvr>
                                        </p:animRot>
                                      </p:childTnLst>
                                    </p:cTn>
                                  </p:par>
                                  <p:par>
                                    <p:cTn id="101" presetID="53" presetClass="entr" presetSubtype="528"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 calcmode="lin" valueType="num">
                                          <p:cBhvr>
                                            <p:cTn id="103" dur="500" fill="hold"/>
                                            <p:tgtEl>
                                              <p:spTgt spid="96"/>
                                            </p:tgtEl>
                                            <p:attrNameLst>
                                              <p:attrName>ppt_w</p:attrName>
                                            </p:attrNameLst>
                                          </p:cBhvr>
                                          <p:tavLst>
                                            <p:tav tm="0">
                                              <p:val>
                                                <p:fltVal val="0"/>
                                              </p:val>
                                            </p:tav>
                                            <p:tav tm="100000">
                                              <p:val>
                                                <p:strVal val="#ppt_w"/>
                                              </p:val>
                                            </p:tav>
                                          </p:tavLst>
                                        </p:anim>
                                        <p:anim calcmode="lin" valueType="num">
                                          <p:cBhvr>
                                            <p:cTn id="104" dur="500" fill="hold"/>
                                            <p:tgtEl>
                                              <p:spTgt spid="96"/>
                                            </p:tgtEl>
                                            <p:attrNameLst>
                                              <p:attrName>ppt_h</p:attrName>
                                            </p:attrNameLst>
                                          </p:cBhvr>
                                          <p:tavLst>
                                            <p:tav tm="0">
                                              <p:val>
                                                <p:fltVal val="0"/>
                                              </p:val>
                                            </p:tav>
                                            <p:tav tm="100000">
                                              <p:val>
                                                <p:strVal val="#ppt_h"/>
                                              </p:val>
                                            </p:tav>
                                          </p:tavLst>
                                        </p:anim>
                                        <p:animEffect transition="in" filter="fade">
                                          <p:cBhvr>
                                            <p:cTn id="105" dur="500"/>
                                            <p:tgtEl>
                                              <p:spTgt spid="96"/>
                                            </p:tgtEl>
                                          </p:cBhvr>
                                        </p:animEffect>
                                        <p:anim calcmode="lin" valueType="num">
                                          <p:cBhvr>
                                            <p:cTn id="106" dur="500" fill="hold"/>
                                            <p:tgtEl>
                                              <p:spTgt spid="96"/>
                                            </p:tgtEl>
                                            <p:attrNameLst>
                                              <p:attrName>ppt_x</p:attrName>
                                            </p:attrNameLst>
                                          </p:cBhvr>
                                          <p:tavLst>
                                            <p:tav tm="0">
                                              <p:val>
                                                <p:fltVal val="0.5"/>
                                              </p:val>
                                            </p:tav>
                                            <p:tav tm="100000">
                                              <p:val>
                                                <p:strVal val="#ppt_x"/>
                                              </p:val>
                                            </p:tav>
                                          </p:tavLst>
                                        </p:anim>
                                        <p:anim calcmode="lin" valueType="num">
                                          <p:cBhvr>
                                            <p:cTn id="107" dur="500" fill="hold"/>
                                            <p:tgtEl>
                                              <p:spTgt spid="96"/>
                                            </p:tgtEl>
                                            <p:attrNameLst>
                                              <p:attrName>ppt_y</p:attrName>
                                            </p:attrNameLst>
                                          </p:cBhvr>
                                          <p:tavLst>
                                            <p:tav tm="0">
                                              <p:val>
                                                <p:fltVal val="0.5"/>
                                              </p:val>
                                            </p:tav>
                                            <p:tav tm="100000">
                                              <p:val>
                                                <p:strVal val="#ppt_y"/>
                                              </p:val>
                                            </p:tav>
                                          </p:tavLst>
                                        </p:anim>
                                      </p:childTnLst>
                                    </p:cTn>
                                  </p:par>
                                  <p:par>
                                    <p:cTn id="108" presetID="22" presetClass="entr" presetSubtype="2" fill="hold" nodeType="withEffect">
                                      <p:stCondLst>
                                        <p:cond delay="500"/>
                                      </p:stCondLst>
                                      <p:childTnLst>
                                        <p:set>
                                          <p:cBhvr>
                                            <p:cTn id="109" dur="1" fill="hold">
                                              <p:stCondLst>
                                                <p:cond delay="0"/>
                                              </p:stCondLst>
                                            </p:cTn>
                                            <p:tgtEl>
                                              <p:spTgt spid="86"/>
                                            </p:tgtEl>
                                            <p:attrNameLst>
                                              <p:attrName>style.visibility</p:attrName>
                                            </p:attrNameLst>
                                          </p:cBhvr>
                                          <p:to>
                                            <p:strVal val="visible"/>
                                          </p:to>
                                        </p:set>
                                        <p:animEffect transition="in" filter="wipe(right)">
                                          <p:cBhvr>
                                            <p:cTn id="110" dur="500"/>
                                            <p:tgtEl>
                                              <p:spTgt spid="8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childTnLst>
                              </p:cTn>
                            </p:par>
                          </p:childTnLst>
                        </p:cTn>
                      </p:par>
                      <p:par>
                        <p:cTn id="115" fill="hold">
                          <p:stCondLst>
                            <p:cond delay="indefinite"/>
                          </p:stCondLst>
                          <p:childTnLst>
                            <p:par>
                              <p:cTn id="116" fill="hold">
                                <p:stCondLst>
                                  <p:cond delay="0"/>
                                </p:stCondLst>
                                <p:childTnLst>
                                  <p:par>
                                    <p:cTn id="117" presetID="8" presetClass="emph" presetSubtype="0" fill="hold" nodeType="clickEffect" p14:presetBounceEnd="81000">
                                      <p:stCondLst>
                                        <p:cond delay="0"/>
                                      </p:stCondLst>
                                      <p:childTnLst>
                                        <p:animRot by="21600000" p14:bounceEnd="81000">
                                          <p:cBhvr>
                                            <p:cTn id="118" dur="1000" fill="hold"/>
                                            <p:tgtEl>
                                              <p:spTgt spid="140"/>
                                            </p:tgtEl>
                                            <p:attrNameLst>
                                              <p:attrName>r</p:attrName>
                                            </p:attrNameLst>
                                          </p:cBhvr>
                                        </p:animRot>
                                      </p:childTnLst>
                                    </p:cTn>
                                  </p:par>
                                  <p:par>
                                    <p:cTn id="119" presetID="8" presetClass="emph" presetSubtype="0" fill="hold" nodeType="withEffect" p14:presetBounceEnd="81000">
                                      <p:stCondLst>
                                        <p:cond delay="0"/>
                                      </p:stCondLst>
                                      <p:childTnLst>
                                        <p:animRot by="3600000" p14:bounceEnd="81000">
                                          <p:cBhvr>
                                            <p:cTn id="120" dur="1000" fill="hold"/>
                                            <p:tgtEl>
                                              <p:spTgt spid="156"/>
                                            </p:tgtEl>
                                            <p:attrNameLst>
                                              <p:attrName>r</p:attrName>
                                            </p:attrNameLst>
                                          </p:cBhvr>
                                        </p:animRot>
                                      </p:childTnLst>
                                    </p:cTn>
                                  </p:par>
                                  <p:par>
                                    <p:cTn id="121" presetID="53" presetClass="entr" presetSubtype="528" fill="hold" grpId="0" nodeType="withEffect">
                                      <p:stCondLst>
                                        <p:cond delay="0"/>
                                      </p:stCondLst>
                                      <p:childTnLst>
                                        <p:set>
                                          <p:cBhvr>
                                            <p:cTn id="122" dur="1" fill="hold">
                                              <p:stCondLst>
                                                <p:cond delay="0"/>
                                              </p:stCondLst>
                                            </p:cTn>
                                            <p:tgtEl>
                                              <p:spTgt spid="100"/>
                                            </p:tgtEl>
                                            <p:attrNameLst>
                                              <p:attrName>style.visibility</p:attrName>
                                            </p:attrNameLst>
                                          </p:cBhvr>
                                          <p:to>
                                            <p:strVal val="visible"/>
                                          </p:to>
                                        </p:set>
                                        <p:anim calcmode="lin" valueType="num">
                                          <p:cBhvr>
                                            <p:cTn id="123" dur="500" fill="hold"/>
                                            <p:tgtEl>
                                              <p:spTgt spid="100"/>
                                            </p:tgtEl>
                                            <p:attrNameLst>
                                              <p:attrName>ppt_w</p:attrName>
                                            </p:attrNameLst>
                                          </p:cBhvr>
                                          <p:tavLst>
                                            <p:tav tm="0">
                                              <p:val>
                                                <p:fltVal val="0"/>
                                              </p:val>
                                            </p:tav>
                                            <p:tav tm="100000">
                                              <p:val>
                                                <p:strVal val="#ppt_w"/>
                                              </p:val>
                                            </p:tav>
                                          </p:tavLst>
                                        </p:anim>
                                        <p:anim calcmode="lin" valueType="num">
                                          <p:cBhvr>
                                            <p:cTn id="124" dur="500" fill="hold"/>
                                            <p:tgtEl>
                                              <p:spTgt spid="100"/>
                                            </p:tgtEl>
                                            <p:attrNameLst>
                                              <p:attrName>ppt_h</p:attrName>
                                            </p:attrNameLst>
                                          </p:cBhvr>
                                          <p:tavLst>
                                            <p:tav tm="0">
                                              <p:val>
                                                <p:fltVal val="0"/>
                                              </p:val>
                                            </p:tav>
                                            <p:tav tm="100000">
                                              <p:val>
                                                <p:strVal val="#ppt_h"/>
                                              </p:val>
                                            </p:tav>
                                          </p:tavLst>
                                        </p:anim>
                                        <p:animEffect transition="in" filter="fade">
                                          <p:cBhvr>
                                            <p:cTn id="125" dur="500"/>
                                            <p:tgtEl>
                                              <p:spTgt spid="100"/>
                                            </p:tgtEl>
                                          </p:cBhvr>
                                        </p:animEffect>
                                        <p:anim calcmode="lin" valueType="num">
                                          <p:cBhvr>
                                            <p:cTn id="126" dur="500" fill="hold"/>
                                            <p:tgtEl>
                                              <p:spTgt spid="100"/>
                                            </p:tgtEl>
                                            <p:attrNameLst>
                                              <p:attrName>ppt_x</p:attrName>
                                            </p:attrNameLst>
                                          </p:cBhvr>
                                          <p:tavLst>
                                            <p:tav tm="0">
                                              <p:val>
                                                <p:fltVal val="0.5"/>
                                              </p:val>
                                            </p:tav>
                                            <p:tav tm="100000">
                                              <p:val>
                                                <p:strVal val="#ppt_x"/>
                                              </p:val>
                                            </p:tav>
                                          </p:tavLst>
                                        </p:anim>
                                        <p:anim calcmode="lin" valueType="num">
                                          <p:cBhvr>
                                            <p:cTn id="127" dur="500" fill="hold"/>
                                            <p:tgtEl>
                                              <p:spTgt spid="100"/>
                                            </p:tgtEl>
                                            <p:attrNameLst>
                                              <p:attrName>ppt_y</p:attrName>
                                            </p:attrNameLst>
                                          </p:cBhvr>
                                          <p:tavLst>
                                            <p:tav tm="0">
                                              <p:val>
                                                <p:fltVal val="0.5"/>
                                              </p:val>
                                            </p:tav>
                                            <p:tav tm="100000">
                                              <p:val>
                                                <p:strVal val="#ppt_y"/>
                                              </p:val>
                                            </p:tav>
                                          </p:tavLst>
                                        </p:anim>
                                      </p:childTnLst>
                                    </p:cTn>
                                  </p:par>
                                  <p:par>
                                    <p:cTn id="128" presetID="22" presetClass="entr" presetSubtype="2" fill="hold" nodeType="withEffect">
                                      <p:stCondLst>
                                        <p:cond delay="500"/>
                                      </p:stCondLst>
                                      <p:childTnLst>
                                        <p:set>
                                          <p:cBhvr>
                                            <p:cTn id="129" dur="1" fill="hold">
                                              <p:stCondLst>
                                                <p:cond delay="0"/>
                                              </p:stCondLst>
                                            </p:cTn>
                                            <p:tgtEl>
                                              <p:spTgt spid="90"/>
                                            </p:tgtEl>
                                            <p:attrNameLst>
                                              <p:attrName>style.visibility</p:attrName>
                                            </p:attrNameLst>
                                          </p:cBhvr>
                                          <p:to>
                                            <p:strVal val="visible"/>
                                          </p:to>
                                        </p:set>
                                        <p:animEffect transition="in" filter="wipe(right)">
                                          <p:cBhvr>
                                            <p:cTn id="130" dur="500"/>
                                            <p:tgtEl>
                                              <p:spTgt spid="90"/>
                                            </p:tgtEl>
                                          </p:cBhvr>
                                        </p:animEffect>
                                      </p:childTnLst>
                                    </p:cTn>
                                  </p:par>
                                </p:childTnLst>
                              </p:cTn>
                            </p:par>
                            <p:par>
                              <p:cTn id="131" fill="hold">
                                <p:stCondLst>
                                  <p:cond delay="1000"/>
                                </p:stCondLst>
                                <p:childTnLst>
                                  <p:par>
                                    <p:cTn id="132" presetID="10" presetClass="entr" presetSubtype="0" fill="hold" grpId="0" nodeType="after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8" presetClass="emph" presetSubtype="0" fill="hold" nodeType="clickEffect" p14:presetBounceEnd="81000">
                                      <p:stCondLst>
                                        <p:cond delay="0"/>
                                      </p:stCondLst>
                                      <p:childTnLst>
                                        <p:animRot by="21600000" p14:bounceEnd="81000">
                                          <p:cBhvr>
                                            <p:cTn id="138" dur="1000" fill="hold"/>
                                            <p:tgtEl>
                                              <p:spTgt spid="140"/>
                                            </p:tgtEl>
                                            <p:attrNameLst>
                                              <p:attrName>r</p:attrName>
                                            </p:attrNameLst>
                                          </p:cBhvr>
                                        </p:animRot>
                                      </p:childTnLst>
                                    </p:cTn>
                                  </p:par>
                                  <p:par>
                                    <p:cTn id="139" presetID="8" presetClass="emph" presetSubtype="0" fill="hold" nodeType="withEffect" p14:presetBounceEnd="81000">
                                      <p:stCondLst>
                                        <p:cond delay="0"/>
                                      </p:stCondLst>
                                      <p:childTnLst>
                                        <p:animRot by="3600000" p14:bounceEnd="81000">
                                          <p:cBhvr>
                                            <p:cTn id="140" dur="1000" fill="hold"/>
                                            <p:tgtEl>
                                              <p:spTgt spid="156"/>
                                            </p:tgtEl>
                                            <p:attrNameLst>
                                              <p:attrName>r</p:attrName>
                                            </p:attrNameLst>
                                          </p:cBhvr>
                                        </p:animRot>
                                      </p:childTnLst>
                                    </p:cTn>
                                  </p:par>
                                  <p:par>
                                    <p:cTn id="141" presetID="53" presetClass="entr" presetSubtype="528" fill="hold" grpId="0" nodeType="withEffect">
                                      <p:stCondLst>
                                        <p:cond delay="0"/>
                                      </p:stCondLst>
                                      <p:childTnLst>
                                        <p:set>
                                          <p:cBhvr>
                                            <p:cTn id="142" dur="1" fill="hold">
                                              <p:stCondLst>
                                                <p:cond delay="0"/>
                                              </p:stCondLst>
                                            </p:cTn>
                                            <p:tgtEl>
                                              <p:spTgt spid="106"/>
                                            </p:tgtEl>
                                            <p:attrNameLst>
                                              <p:attrName>style.visibility</p:attrName>
                                            </p:attrNameLst>
                                          </p:cBhvr>
                                          <p:to>
                                            <p:strVal val="visible"/>
                                          </p:to>
                                        </p:set>
                                        <p:anim calcmode="lin" valueType="num">
                                          <p:cBhvr>
                                            <p:cTn id="143" dur="500" fill="hold"/>
                                            <p:tgtEl>
                                              <p:spTgt spid="106"/>
                                            </p:tgtEl>
                                            <p:attrNameLst>
                                              <p:attrName>ppt_w</p:attrName>
                                            </p:attrNameLst>
                                          </p:cBhvr>
                                          <p:tavLst>
                                            <p:tav tm="0">
                                              <p:val>
                                                <p:fltVal val="0"/>
                                              </p:val>
                                            </p:tav>
                                            <p:tav tm="100000">
                                              <p:val>
                                                <p:strVal val="#ppt_w"/>
                                              </p:val>
                                            </p:tav>
                                          </p:tavLst>
                                        </p:anim>
                                        <p:anim calcmode="lin" valueType="num">
                                          <p:cBhvr>
                                            <p:cTn id="144" dur="500" fill="hold"/>
                                            <p:tgtEl>
                                              <p:spTgt spid="106"/>
                                            </p:tgtEl>
                                            <p:attrNameLst>
                                              <p:attrName>ppt_h</p:attrName>
                                            </p:attrNameLst>
                                          </p:cBhvr>
                                          <p:tavLst>
                                            <p:tav tm="0">
                                              <p:val>
                                                <p:fltVal val="0"/>
                                              </p:val>
                                            </p:tav>
                                            <p:tav tm="100000">
                                              <p:val>
                                                <p:strVal val="#ppt_h"/>
                                              </p:val>
                                            </p:tav>
                                          </p:tavLst>
                                        </p:anim>
                                        <p:animEffect transition="in" filter="fade">
                                          <p:cBhvr>
                                            <p:cTn id="145" dur="500"/>
                                            <p:tgtEl>
                                              <p:spTgt spid="106"/>
                                            </p:tgtEl>
                                          </p:cBhvr>
                                        </p:animEffect>
                                        <p:anim calcmode="lin" valueType="num">
                                          <p:cBhvr>
                                            <p:cTn id="146" dur="500" fill="hold"/>
                                            <p:tgtEl>
                                              <p:spTgt spid="106"/>
                                            </p:tgtEl>
                                            <p:attrNameLst>
                                              <p:attrName>ppt_x</p:attrName>
                                            </p:attrNameLst>
                                          </p:cBhvr>
                                          <p:tavLst>
                                            <p:tav tm="0">
                                              <p:val>
                                                <p:fltVal val="0.5"/>
                                              </p:val>
                                            </p:tav>
                                            <p:tav tm="100000">
                                              <p:val>
                                                <p:strVal val="#ppt_x"/>
                                              </p:val>
                                            </p:tav>
                                          </p:tavLst>
                                        </p:anim>
                                        <p:anim calcmode="lin" valueType="num">
                                          <p:cBhvr>
                                            <p:cTn id="147" dur="500" fill="hold"/>
                                            <p:tgtEl>
                                              <p:spTgt spid="106"/>
                                            </p:tgtEl>
                                            <p:attrNameLst>
                                              <p:attrName>ppt_y</p:attrName>
                                            </p:attrNameLst>
                                          </p:cBhvr>
                                          <p:tavLst>
                                            <p:tav tm="0">
                                              <p:val>
                                                <p:fltVal val="0.5"/>
                                              </p:val>
                                            </p:tav>
                                            <p:tav tm="100000">
                                              <p:val>
                                                <p:strVal val="#ppt_y"/>
                                              </p:val>
                                            </p:tav>
                                          </p:tavLst>
                                        </p:anim>
                                      </p:childTnLst>
                                    </p:cTn>
                                  </p:par>
                                  <p:par>
                                    <p:cTn id="148" presetID="22" presetClass="entr" presetSubtype="2" fill="hold" nodeType="withEffect">
                                      <p:stCondLst>
                                        <p:cond delay="500"/>
                                      </p:stCondLst>
                                      <p:childTnLst>
                                        <p:set>
                                          <p:cBhvr>
                                            <p:cTn id="149" dur="1" fill="hold">
                                              <p:stCondLst>
                                                <p:cond delay="0"/>
                                              </p:stCondLst>
                                            </p:cTn>
                                            <p:tgtEl>
                                              <p:spTgt spid="98"/>
                                            </p:tgtEl>
                                            <p:attrNameLst>
                                              <p:attrName>style.visibility</p:attrName>
                                            </p:attrNameLst>
                                          </p:cBhvr>
                                          <p:to>
                                            <p:strVal val="visible"/>
                                          </p:to>
                                        </p:set>
                                        <p:animEffect transition="in" filter="wipe(right)">
                                          <p:cBhvr>
                                            <p:cTn id="150" dur="500"/>
                                            <p:tgtEl>
                                              <p:spTgt spid="98"/>
                                            </p:tgtEl>
                                          </p:cBhvr>
                                        </p:animEffect>
                                      </p:childTnLst>
                                    </p:cTn>
                                  </p:par>
                                </p:childTnLst>
                              </p:cTn>
                            </p:par>
                            <p:par>
                              <p:cTn id="151" fill="hold">
                                <p:stCondLst>
                                  <p:cond delay="1000"/>
                                </p:stCondLst>
                                <p:childTnLst>
                                  <p:par>
                                    <p:cTn id="152" presetID="10" presetClass="entr" presetSubtype="0" fill="hold" grpId="0" nodeType="afterEffect">
                                      <p:stCondLst>
                                        <p:cond delay="0"/>
                                      </p:stCondLst>
                                      <p:childTnLst>
                                        <p:set>
                                          <p:cBhvr>
                                            <p:cTn id="153" dur="1" fill="hold">
                                              <p:stCondLst>
                                                <p:cond delay="0"/>
                                              </p:stCondLst>
                                            </p:cTn>
                                            <p:tgtEl>
                                              <p:spTgt spid="61"/>
                                            </p:tgtEl>
                                            <p:attrNameLst>
                                              <p:attrName>style.visibility</p:attrName>
                                            </p:attrNameLst>
                                          </p:cBhvr>
                                          <p:to>
                                            <p:strVal val="visible"/>
                                          </p:to>
                                        </p:set>
                                        <p:animEffect transition="in" filter="fade">
                                          <p:cBhvr>
                                            <p:cTn id="15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8" grpId="0" animBg="1"/>
          <p:bldP spid="93" grpId="0" animBg="1"/>
          <p:bldP spid="96" grpId="0" animBg="1"/>
          <p:bldP spid="100" grpId="0" animBg="1"/>
          <p:bldP spid="106" grpId="0" animBg="1"/>
          <p:bldP spid="117" grpId="0" animBg="1"/>
          <p:bldP spid="161" grpId="0" animBg="1"/>
          <p:bldP spid="164" grpId="0" animBg="1"/>
          <p:bldP spid="56" grpId="0"/>
          <p:bldP spid="57" grpId="0"/>
          <p:bldP spid="58" grpId="0"/>
          <p:bldP spid="59" grpId="0"/>
          <p:bldP spid="60" grpId="0"/>
          <p:bldP spid="6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 calcmode="lin" valueType="num">
                                          <p:cBhvr>
                                            <p:cTn id="9" dur="750" fill="hold"/>
                                            <p:tgtEl>
                                              <p:spTgt spid="84"/>
                                            </p:tgtEl>
                                            <p:attrNameLst>
                                              <p:attrName>style.rotation</p:attrName>
                                            </p:attrNameLst>
                                          </p:cBhvr>
                                          <p:tavLst>
                                            <p:tav tm="0">
                                              <p:val>
                                                <p:fltVal val="360"/>
                                              </p:val>
                                            </p:tav>
                                            <p:tav tm="100000">
                                              <p:val>
                                                <p:fltVal val="0"/>
                                              </p:val>
                                            </p:tav>
                                          </p:tavLst>
                                        </p:anim>
                                        <p:animEffect transition="in" filter="fade">
                                          <p:cBhvr>
                                            <p:cTn id="10" dur="750"/>
                                            <p:tgtEl>
                                              <p:spTgt spid="84"/>
                                            </p:tgtEl>
                                          </p:cBhvr>
                                        </p:animEffect>
                                      </p:childTnLst>
                                    </p:cTn>
                                  </p:par>
                                  <p:par>
                                    <p:cTn id="11" presetID="49" presetClass="entr" presetSubtype="0" decel="100000" fill="hold" nodeType="withEffect">
                                      <p:stCondLst>
                                        <p:cond delay="200"/>
                                      </p:stCondLst>
                                      <p:childTnLst>
                                        <p:set>
                                          <p:cBhvr>
                                            <p:cTn id="12" dur="1" fill="hold">
                                              <p:stCondLst>
                                                <p:cond delay="0"/>
                                              </p:stCondLst>
                                            </p:cTn>
                                            <p:tgtEl>
                                              <p:spTgt spid="140"/>
                                            </p:tgtEl>
                                            <p:attrNameLst>
                                              <p:attrName>style.visibility</p:attrName>
                                            </p:attrNameLst>
                                          </p:cBhvr>
                                          <p:to>
                                            <p:strVal val="visible"/>
                                          </p:to>
                                        </p:set>
                                        <p:anim calcmode="lin" valueType="num">
                                          <p:cBhvr>
                                            <p:cTn id="13" dur="750" fill="hold"/>
                                            <p:tgtEl>
                                              <p:spTgt spid="140"/>
                                            </p:tgtEl>
                                            <p:attrNameLst>
                                              <p:attrName>ppt_w</p:attrName>
                                            </p:attrNameLst>
                                          </p:cBhvr>
                                          <p:tavLst>
                                            <p:tav tm="0">
                                              <p:val>
                                                <p:fltVal val="0"/>
                                              </p:val>
                                            </p:tav>
                                            <p:tav tm="100000">
                                              <p:val>
                                                <p:strVal val="#ppt_w"/>
                                              </p:val>
                                            </p:tav>
                                          </p:tavLst>
                                        </p:anim>
                                        <p:anim calcmode="lin" valueType="num">
                                          <p:cBhvr>
                                            <p:cTn id="14" dur="750" fill="hold"/>
                                            <p:tgtEl>
                                              <p:spTgt spid="140"/>
                                            </p:tgtEl>
                                            <p:attrNameLst>
                                              <p:attrName>ppt_h</p:attrName>
                                            </p:attrNameLst>
                                          </p:cBhvr>
                                          <p:tavLst>
                                            <p:tav tm="0">
                                              <p:val>
                                                <p:fltVal val="0"/>
                                              </p:val>
                                            </p:tav>
                                            <p:tav tm="100000">
                                              <p:val>
                                                <p:strVal val="#ppt_h"/>
                                              </p:val>
                                            </p:tav>
                                          </p:tavLst>
                                        </p:anim>
                                        <p:anim calcmode="lin" valueType="num">
                                          <p:cBhvr>
                                            <p:cTn id="15" dur="750" fill="hold"/>
                                            <p:tgtEl>
                                              <p:spTgt spid="140"/>
                                            </p:tgtEl>
                                            <p:attrNameLst>
                                              <p:attrName>style.rotation</p:attrName>
                                            </p:attrNameLst>
                                          </p:cBhvr>
                                          <p:tavLst>
                                            <p:tav tm="0">
                                              <p:val>
                                                <p:fltVal val="360"/>
                                              </p:val>
                                            </p:tav>
                                            <p:tav tm="100000">
                                              <p:val>
                                                <p:fltVal val="0"/>
                                              </p:val>
                                            </p:tav>
                                          </p:tavLst>
                                        </p:anim>
                                        <p:animEffect transition="in" filter="fade">
                                          <p:cBhvr>
                                            <p:cTn id="16" dur="750"/>
                                            <p:tgtEl>
                                              <p:spTgt spid="140"/>
                                            </p:tgtEl>
                                          </p:cBhvr>
                                        </p:animEffect>
                                      </p:childTnLst>
                                    </p:cTn>
                                  </p:par>
                                  <p:par>
                                    <p:cTn id="17" presetID="49" presetClass="entr" presetSubtype="0" decel="100000" fill="hold" nodeType="withEffect">
                                      <p:stCondLst>
                                        <p:cond delay="400"/>
                                      </p:stCondLst>
                                      <p:childTnLst>
                                        <p:set>
                                          <p:cBhvr>
                                            <p:cTn id="18" dur="1" fill="hold">
                                              <p:stCondLst>
                                                <p:cond delay="0"/>
                                              </p:stCondLst>
                                            </p:cTn>
                                            <p:tgtEl>
                                              <p:spTgt spid="156"/>
                                            </p:tgtEl>
                                            <p:attrNameLst>
                                              <p:attrName>style.visibility</p:attrName>
                                            </p:attrNameLst>
                                          </p:cBhvr>
                                          <p:to>
                                            <p:strVal val="visible"/>
                                          </p:to>
                                        </p:set>
                                        <p:anim calcmode="lin" valueType="num">
                                          <p:cBhvr>
                                            <p:cTn id="19" dur="750" fill="hold"/>
                                            <p:tgtEl>
                                              <p:spTgt spid="156"/>
                                            </p:tgtEl>
                                            <p:attrNameLst>
                                              <p:attrName>ppt_w</p:attrName>
                                            </p:attrNameLst>
                                          </p:cBhvr>
                                          <p:tavLst>
                                            <p:tav tm="0">
                                              <p:val>
                                                <p:fltVal val="0"/>
                                              </p:val>
                                            </p:tav>
                                            <p:tav tm="100000">
                                              <p:val>
                                                <p:strVal val="#ppt_w"/>
                                              </p:val>
                                            </p:tav>
                                          </p:tavLst>
                                        </p:anim>
                                        <p:anim calcmode="lin" valueType="num">
                                          <p:cBhvr>
                                            <p:cTn id="20" dur="750" fill="hold"/>
                                            <p:tgtEl>
                                              <p:spTgt spid="156"/>
                                            </p:tgtEl>
                                            <p:attrNameLst>
                                              <p:attrName>ppt_h</p:attrName>
                                            </p:attrNameLst>
                                          </p:cBhvr>
                                          <p:tavLst>
                                            <p:tav tm="0">
                                              <p:val>
                                                <p:fltVal val="0"/>
                                              </p:val>
                                            </p:tav>
                                            <p:tav tm="100000">
                                              <p:val>
                                                <p:strVal val="#ppt_h"/>
                                              </p:val>
                                            </p:tav>
                                          </p:tavLst>
                                        </p:anim>
                                        <p:anim calcmode="lin" valueType="num">
                                          <p:cBhvr>
                                            <p:cTn id="21" dur="750" fill="hold"/>
                                            <p:tgtEl>
                                              <p:spTgt spid="156"/>
                                            </p:tgtEl>
                                            <p:attrNameLst>
                                              <p:attrName>style.rotation</p:attrName>
                                            </p:attrNameLst>
                                          </p:cBhvr>
                                          <p:tavLst>
                                            <p:tav tm="0">
                                              <p:val>
                                                <p:fltVal val="360"/>
                                              </p:val>
                                            </p:tav>
                                            <p:tav tm="100000">
                                              <p:val>
                                                <p:fltVal val="0"/>
                                              </p:val>
                                            </p:tav>
                                          </p:tavLst>
                                        </p:anim>
                                        <p:animEffect transition="in" filter="fade">
                                          <p:cBhvr>
                                            <p:cTn id="22" dur="750"/>
                                            <p:tgtEl>
                                              <p:spTgt spid="156"/>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161"/>
                                            </p:tgtEl>
                                            <p:attrNameLst>
                                              <p:attrName>style.visibility</p:attrName>
                                            </p:attrNameLst>
                                          </p:cBhvr>
                                          <p:to>
                                            <p:strVal val="visible"/>
                                          </p:to>
                                        </p:set>
                                        <p:anim calcmode="lin" valueType="num">
                                          <p:cBhvr>
                                            <p:cTn id="25" dur="750" fill="hold"/>
                                            <p:tgtEl>
                                              <p:spTgt spid="161"/>
                                            </p:tgtEl>
                                            <p:attrNameLst>
                                              <p:attrName>ppt_w</p:attrName>
                                            </p:attrNameLst>
                                          </p:cBhvr>
                                          <p:tavLst>
                                            <p:tav tm="0">
                                              <p:val>
                                                <p:fltVal val="0"/>
                                              </p:val>
                                            </p:tav>
                                            <p:tav tm="100000">
                                              <p:val>
                                                <p:strVal val="#ppt_w"/>
                                              </p:val>
                                            </p:tav>
                                          </p:tavLst>
                                        </p:anim>
                                        <p:anim calcmode="lin" valueType="num">
                                          <p:cBhvr>
                                            <p:cTn id="26" dur="750" fill="hold"/>
                                            <p:tgtEl>
                                              <p:spTgt spid="161"/>
                                            </p:tgtEl>
                                            <p:attrNameLst>
                                              <p:attrName>ppt_h</p:attrName>
                                            </p:attrNameLst>
                                          </p:cBhvr>
                                          <p:tavLst>
                                            <p:tav tm="0">
                                              <p:val>
                                                <p:fltVal val="0"/>
                                              </p:val>
                                            </p:tav>
                                            <p:tav tm="100000">
                                              <p:val>
                                                <p:strVal val="#ppt_h"/>
                                              </p:val>
                                            </p:tav>
                                          </p:tavLst>
                                        </p:anim>
                                        <p:anim calcmode="lin" valueType="num">
                                          <p:cBhvr>
                                            <p:cTn id="27" dur="750" fill="hold"/>
                                            <p:tgtEl>
                                              <p:spTgt spid="161"/>
                                            </p:tgtEl>
                                            <p:attrNameLst>
                                              <p:attrName>style.rotation</p:attrName>
                                            </p:attrNameLst>
                                          </p:cBhvr>
                                          <p:tavLst>
                                            <p:tav tm="0">
                                              <p:val>
                                                <p:fltVal val="360"/>
                                              </p:val>
                                            </p:tav>
                                            <p:tav tm="100000">
                                              <p:val>
                                                <p:fltVal val="0"/>
                                              </p:val>
                                            </p:tav>
                                          </p:tavLst>
                                        </p:anim>
                                        <p:animEffect transition="in" filter="fade">
                                          <p:cBhvr>
                                            <p:cTn id="28" dur="750"/>
                                            <p:tgtEl>
                                              <p:spTgt spid="161"/>
                                            </p:tgtEl>
                                          </p:cBhvr>
                                        </p:animEffect>
                                      </p:childTnLst>
                                    </p:cTn>
                                  </p:par>
                                  <p:par>
                                    <p:cTn id="29" presetID="49" presetClass="entr" presetSubtype="0" decel="100000" fill="hold" grpId="0" nodeType="withEffect">
                                      <p:stCondLst>
                                        <p:cond delay="800"/>
                                      </p:stCondLst>
                                      <p:childTnLst>
                                        <p:set>
                                          <p:cBhvr>
                                            <p:cTn id="30" dur="1" fill="hold">
                                              <p:stCondLst>
                                                <p:cond delay="0"/>
                                              </p:stCondLst>
                                            </p:cTn>
                                            <p:tgtEl>
                                              <p:spTgt spid="164"/>
                                            </p:tgtEl>
                                            <p:attrNameLst>
                                              <p:attrName>style.visibility</p:attrName>
                                            </p:attrNameLst>
                                          </p:cBhvr>
                                          <p:to>
                                            <p:strVal val="visible"/>
                                          </p:to>
                                        </p:set>
                                        <p:anim calcmode="lin" valueType="num">
                                          <p:cBhvr>
                                            <p:cTn id="31" dur="750" fill="hold"/>
                                            <p:tgtEl>
                                              <p:spTgt spid="164"/>
                                            </p:tgtEl>
                                            <p:attrNameLst>
                                              <p:attrName>ppt_w</p:attrName>
                                            </p:attrNameLst>
                                          </p:cBhvr>
                                          <p:tavLst>
                                            <p:tav tm="0">
                                              <p:val>
                                                <p:fltVal val="0"/>
                                              </p:val>
                                            </p:tav>
                                            <p:tav tm="100000">
                                              <p:val>
                                                <p:strVal val="#ppt_w"/>
                                              </p:val>
                                            </p:tav>
                                          </p:tavLst>
                                        </p:anim>
                                        <p:anim calcmode="lin" valueType="num">
                                          <p:cBhvr>
                                            <p:cTn id="32" dur="750" fill="hold"/>
                                            <p:tgtEl>
                                              <p:spTgt spid="164"/>
                                            </p:tgtEl>
                                            <p:attrNameLst>
                                              <p:attrName>ppt_h</p:attrName>
                                            </p:attrNameLst>
                                          </p:cBhvr>
                                          <p:tavLst>
                                            <p:tav tm="0">
                                              <p:val>
                                                <p:fltVal val="0"/>
                                              </p:val>
                                            </p:tav>
                                            <p:tav tm="100000">
                                              <p:val>
                                                <p:strVal val="#ppt_h"/>
                                              </p:val>
                                            </p:tav>
                                          </p:tavLst>
                                        </p:anim>
                                        <p:anim calcmode="lin" valueType="num">
                                          <p:cBhvr>
                                            <p:cTn id="33" dur="750" fill="hold"/>
                                            <p:tgtEl>
                                              <p:spTgt spid="164"/>
                                            </p:tgtEl>
                                            <p:attrNameLst>
                                              <p:attrName>style.rotation</p:attrName>
                                            </p:attrNameLst>
                                          </p:cBhvr>
                                          <p:tavLst>
                                            <p:tav tm="0">
                                              <p:val>
                                                <p:fltVal val="360"/>
                                              </p:val>
                                            </p:tav>
                                            <p:tav tm="100000">
                                              <p:val>
                                                <p:fltVal val="0"/>
                                              </p:val>
                                            </p:tav>
                                          </p:tavLst>
                                        </p:anim>
                                        <p:animEffect transition="in" filter="fade">
                                          <p:cBhvr>
                                            <p:cTn id="34" dur="750"/>
                                            <p:tgtEl>
                                              <p:spTgt spid="164"/>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16200000">
                                          <p:cBhvr>
                                            <p:cTn id="38" dur="1000" fill="hold"/>
                                            <p:tgtEl>
                                              <p:spTgt spid="140"/>
                                            </p:tgtEl>
                                            <p:attrNameLst>
                                              <p:attrName>r</p:attrName>
                                            </p:attrNameLst>
                                          </p:cBhvr>
                                        </p:animRot>
                                      </p:childTnLst>
                                    </p:cTn>
                                  </p:par>
                                  <p:par>
                                    <p:cTn id="39" presetID="8" presetClass="emph" presetSubtype="0" fill="hold" nodeType="withEffect">
                                      <p:stCondLst>
                                        <p:cond delay="0"/>
                                      </p:stCondLst>
                                      <p:childTnLst>
                                        <p:animRot by="1800000">
                                          <p:cBhvr>
                                            <p:cTn id="40" dur="1000" fill="hold"/>
                                            <p:tgtEl>
                                              <p:spTgt spid="156"/>
                                            </p:tgtEl>
                                            <p:attrNameLst>
                                              <p:attrName>r</p:attrName>
                                            </p:attrNameLst>
                                          </p:cBhvr>
                                        </p:animRot>
                                      </p:childTnLst>
                                    </p:cTn>
                                  </p:par>
                                  <p:par>
                                    <p:cTn id="41" presetID="53" presetClass="entr" presetSubtype="528"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 calcmode="lin" valueType="num">
                                          <p:cBhvr>
                                            <p:cTn id="43" dur="500" fill="hold"/>
                                            <p:tgtEl>
                                              <p:spTgt spid="117"/>
                                            </p:tgtEl>
                                            <p:attrNameLst>
                                              <p:attrName>ppt_w</p:attrName>
                                            </p:attrNameLst>
                                          </p:cBhvr>
                                          <p:tavLst>
                                            <p:tav tm="0">
                                              <p:val>
                                                <p:fltVal val="0"/>
                                              </p:val>
                                            </p:tav>
                                            <p:tav tm="100000">
                                              <p:val>
                                                <p:strVal val="#ppt_w"/>
                                              </p:val>
                                            </p:tav>
                                          </p:tavLst>
                                        </p:anim>
                                        <p:anim calcmode="lin" valueType="num">
                                          <p:cBhvr>
                                            <p:cTn id="44" dur="500" fill="hold"/>
                                            <p:tgtEl>
                                              <p:spTgt spid="117"/>
                                            </p:tgtEl>
                                            <p:attrNameLst>
                                              <p:attrName>ppt_h</p:attrName>
                                            </p:attrNameLst>
                                          </p:cBhvr>
                                          <p:tavLst>
                                            <p:tav tm="0">
                                              <p:val>
                                                <p:fltVal val="0"/>
                                              </p:val>
                                            </p:tav>
                                            <p:tav tm="100000">
                                              <p:val>
                                                <p:strVal val="#ppt_h"/>
                                              </p:val>
                                            </p:tav>
                                          </p:tavLst>
                                        </p:anim>
                                        <p:animEffect transition="in" filter="fade">
                                          <p:cBhvr>
                                            <p:cTn id="45" dur="500"/>
                                            <p:tgtEl>
                                              <p:spTgt spid="117"/>
                                            </p:tgtEl>
                                          </p:cBhvr>
                                        </p:animEffect>
                                        <p:anim calcmode="lin" valueType="num">
                                          <p:cBhvr>
                                            <p:cTn id="46" dur="500" fill="hold"/>
                                            <p:tgtEl>
                                              <p:spTgt spid="117"/>
                                            </p:tgtEl>
                                            <p:attrNameLst>
                                              <p:attrName>ppt_x</p:attrName>
                                            </p:attrNameLst>
                                          </p:cBhvr>
                                          <p:tavLst>
                                            <p:tav tm="0">
                                              <p:val>
                                                <p:fltVal val="0.5"/>
                                              </p:val>
                                            </p:tav>
                                            <p:tav tm="100000">
                                              <p:val>
                                                <p:strVal val="#ppt_x"/>
                                              </p:val>
                                            </p:tav>
                                          </p:tavLst>
                                        </p:anim>
                                        <p:anim calcmode="lin" valueType="num">
                                          <p:cBhvr>
                                            <p:cTn id="47" dur="500" fill="hold"/>
                                            <p:tgtEl>
                                              <p:spTgt spid="117"/>
                                            </p:tgtEl>
                                            <p:attrNameLst>
                                              <p:attrName>ppt_y</p:attrName>
                                            </p:attrNameLst>
                                          </p:cBhvr>
                                          <p:tavLst>
                                            <p:tav tm="0">
                                              <p:val>
                                                <p:fltVal val="0.5"/>
                                              </p:val>
                                            </p:tav>
                                            <p:tav tm="100000">
                                              <p:val>
                                                <p:strVal val="#ppt_y"/>
                                              </p:val>
                                            </p:tav>
                                          </p:tavLst>
                                        </p:anim>
                                      </p:childTnLst>
                                    </p:cTn>
                                  </p:par>
                                  <p:par>
                                    <p:cTn id="48" presetID="22" presetClass="entr" presetSubtype="8" fill="hold" nodeType="withEffect">
                                      <p:stCondLst>
                                        <p:cond delay="500"/>
                                      </p:stCondLst>
                                      <p:childTnLst>
                                        <p:set>
                                          <p:cBhvr>
                                            <p:cTn id="49" dur="1" fill="hold">
                                              <p:stCondLst>
                                                <p:cond delay="0"/>
                                              </p:stCondLst>
                                            </p:cTn>
                                            <p:tgtEl>
                                              <p:spTgt spid="55"/>
                                            </p:tgtEl>
                                            <p:attrNameLst>
                                              <p:attrName>style.visibility</p:attrName>
                                            </p:attrNameLst>
                                          </p:cBhvr>
                                          <p:to>
                                            <p:strVal val="visible"/>
                                          </p:to>
                                        </p:set>
                                        <p:animEffect transition="in" filter="wipe(left)">
                                          <p:cBhvr>
                                            <p:cTn id="50" dur="500"/>
                                            <p:tgtEl>
                                              <p:spTgt spid="5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nodeType="clickEffect">
                                      <p:stCondLst>
                                        <p:cond delay="0"/>
                                      </p:stCondLst>
                                      <p:childTnLst>
                                        <p:animRot by="21600000">
                                          <p:cBhvr>
                                            <p:cTn id="58" dur="1000" fill="hold"/>
                                            <p:tgtEl>
                                              <p:spTgt spid="140"/>
                                            </p:tgtEl>
                                            <p:attrNameLst>
                                              <p:attrName>r</p:attrName>
                                            </p:attrNameLst>
                                          </p:cBhvr>
                                        </p:animRot>
                                      </p:childTnLst>
                                    </p:cTn>
                                  </p:par>
                                  <p:par>
                                    <p:cTn id="59" presetID="8" presetClass="emph" presetSubtype="0" fill="hold" nodeType="withEffect">
                                      <p:stCondLst>
                                        <p:cond delay="0"/>
                                      </p:stCondLst>
                                      <p:childTnLst>
                                        <p:animRot by="3600000">
                                          <p:cBhvr>
                                            <p:cTn id="60" dur="1000" fill="hold"/>
                                            <p:tgtEl>
                                              <p:spTgt spid="156"/>
                                            </p:tgtEl>
                                            <p:attrNameLst>
                                              <p:attrName>r</p:attrName>
                                            </p:attrNameLst>
                                          </p:cBhvr>
                                        </p:animRot>
                                      </p:childTnLst>
                                    </p:cTn>
                                  </p:par>
                                  <p:par>
                                    <p:cTn id="61" presetID="53" presetClass="entr" presetSubtype="528" fill="hold" grpId="0" nodeType="withEffect">
                                      <p:stCondLst>
                                        <p:cond delay="0"/>
                                      </p:stCondLst>
                                      <p:childTnLst>
                                        <p:set>
                                          <p:cBhvr>
                                            <p:cTn id="62" dur="1" fill="hold">
                                              <p:stCondLst>
                                                <p:cond delay="0"/>
                                              </p:stCondLst>
                                            </p:cTn>
                                            <p:tgtEl>
                                              <p:spTgt spid="93"/>
                                            </p:tgtEl>
                                            <p:attrNameLst>
                                              <p:attrName>style.visibility</p:attrName>
                                            </p:attrNameLst>
                                          </p:cBhvr>
                                          <p:to>
                                            <p:strVal val="visible"/>
                                          </p:to>
                                        </p:set>
                                        <p:anim calcmode="lin" valueType="num">
                                          <p:cBhvr>
                                            <p:cTn id="63" dur="500" fill="hold"/>
                                            <p:tgtEl>
                                              <p:spTgt spid="93"/>
                                            </p:tgtEl>
                                            <p:attrNameLst>
                                              <p:attrName>ppt_w</p:attrName>
                                            </p:attrNameLst>
                                          </p:cBhvr>
                                          <p:tavLst>
                                            <p:tav tm="0">
                                              <p:val>
                                                <p:fltVal val="0"/>
                                              </p:val>
                                            </p:tav>
                                            <p:tav tm="100000">
                                              <p:val>
                                                <p:strVal val="#ppt_w"/>
                                              </p:val>
                                            </p:tav>
                                          </p:tavLst>
                                        </p:anim>
                                        <p:anim calcmode="lin" valueType="num">
                                          <p:cBhvr>
                                            <p:cTn id="64" dur="500" fill="hold"/>
                                            <p:tgtEl>
                                              <p:spTgt spid="93"/>
                                            </p:tgtEl>
                                            <p:attrNameLst>
                                              <p:attrName>ppt_h</p:attrName>
                                            </p:attrNameLst>
                                          </p:cBhvr>
                                          <p:tavLst>
                                            <p:tav tm="0">
                                              <p:val>
                                                <p:fltVal val="0"/>
                                              </p:val>
                                            </p:tav>
                                            <p:tav tm="100000">
                                              <p:val>
                                                <p:strVal val="#ppt_h"/>
                                              </p:val>
                                            </p:tav>
                                          </p:tavLst>
                                        </p:anim>
                                        <p:animEffect transition="in" filter="fade">
                                          <p:cBhvr>
                                            <p:cTn id="65" dur="500"/>
                                            <p:tgtEl>
                                              <p:spTgt spid="93"/>
                                            </p:tgtEl>
                                          </p:cBhvr>
                                        </p:animEffect>
                                        <p:anim calcmode="lin" valueType="num">
                                          <p:cBhvr>
                                            <p:cTn id="66" dur="500" fill="hold"/>
                                            <p:tgtEl>
                                              <p:spTgt spid="93"/>
                                            </p:tgtEl>
                                            <p:attrNameLst>
                                              <p:attrName>ppt_x</p:attrName>
                                            </p:attrNameLst>
                                          </p:cBhvr>
                                          <p:tavLst>
                                            <p:tav tm="0">
                                              <p:val>
                                                <p:fltVal val="0.5"/>
                                              </p:val>
                                            </p:tav>
                                            <p:tav tm="100000">
                                              <p:val>
                                                <p:strVal val="#ppt_x"/>
                                              </p:val>
                                            </p:tav>
                                          </p:tavLst>
                                        </p:anim>
                                        <p:anim calcmode="lin" valueType="num">
                                          <p:cBhvr>
                                            <p:cTn id="67" dur="500" fill="hold"/>
                                            <p:tgtEl>
                                              <p:spTgt spid="93"/>
                                            </p:tgtEl>
                                            <p:attrNameLst>
                                              <p:attrName>ppt_y</p:attrName>
                                            </p:attrNameLst>
                                          </p:cBhvr>
                                          <p:tavLst>
                                            <p:tav tm="0">
                                              <p:val>
                                                <p:fltVal val="0.5"/>
                                              </p:val>
                                            </p:tav>
                                            <p:tav tm="100000">
                                              <p:val>
                                                <p:strVal val="#ppt_y"/>
                                              </p:val>
                                            </p:tav>
                                          </p:tavLst>
                                        </p:anim>
                                      </p:childTnLst>
                                    </p:cTn>
                                  </p:par>
                                  <p:par>
                                    <p:cTn id="68" presetID="22" presetClass="entr" presetSubtype="8" fill="hold" nodeType="withEffect">
                                      <p:stCondLst>
                                        <p:cond delay="500"/>
                                      </p:stCondLst>
                                      <p:childTnLst>
                                        <p:set>
                                          <p:cBhvr>
                                            <p:cTn id="69" dur="1" fill="hold">
                                              <p:stCondLst>
                                                <p:cond delay="0"/>
                                              </p:stCondLst>
                                            </p:cTn>
                                            <p:tgtEl>
                                              <p:spTgt spid="72"/>
                                            </p:tgtEl>
                                            <p:attrNameLst>
                                              <p:attrName>style.visibility</p:attrName>
                                            </p:attrNameLst>
                                          </p:cBhvr>
                                          <p:to>
                                            <p:strVal val="visible"/>
                                          </p:to>
                                        </p:set>
                                        <p:animEffect transition="in" filter="wipe(left)">
                                          <p:cBhvr>
                                            <p:cTn id="70" dur="500"/>
                                            <p:tgtEl>
                                              <p:spTgt spid="72"/>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childTnLst>
                              </p:cTn>
                            </p:par>
                          </p:childTnLst>
                        </p:cTn>
                      </p:par>
                      <p:par>
                        <p:cTn id="75" fill="hold">
                          <p:stCondLst>
                            <p:cond delay="indefinite"/>
                          </p:stCondLst>
                          <p:childTnLst>
                            <p:par>
                              <p:cTn id="76" fill="hold">
                                <p:stCondLst>
                                  <p:cond delay="0"/>
                                </p:stCondLst>
                                <p:childTnLst>
                                  <p:par>
                                    <p:cTn id="77" presetID="8" presetClass="emph" presetSubtype="0" fill="hold" nodeType="clickEffect">
                                      <p:stCondLst>
                                        <p:cond delay="0"/>
                                      </p:stCondLst>
                                      <p:childTnLst>
                                        <p:animRot by="21600000">
                                          <p:cBhvr>
                                            <p:cTn id="78" dur="1000" fill="hold"/>
                                            <p:tgtEl>
                                              <p:spTgt spid="140"/>
                                            </p:tgtEl>
                                            <p:attrNameLst>
                                              <p:attrName>r</p:attrName>
                                            </p:attrNameLst>
                                          </p:cBhvr>
                                        </p:animRot>
                                      </p:childTnLst>
                                    </p:cTn>
                                  </p:par>
                                  <p:par>
                                    <p:cTn id="79" presetID="8" presetClass="emph" presetSubtype="0" fill="hold" nodeType="withEffect">
                                      <p:stCondLst>
                                        <p:cond delay="0"/>
                                      </p:stCondLst>
                                      <p:childTnLst>
                                        <p:animRot by="3600000">
                                          <p:cBhvr>
                                            <p:cTn id="80" dur="1000" fill="hold"/>
                                            <p:tgtEl>
                                              <p:spTgt spid="156"/>
                                            </p:tgtEl>
                                            <p:attrNameLst>
                                              <p:attrName>r</p:attrName>
                                            </p:attrNameLst>
                                          </p:cBhvr>
                                        </p:animRot>
                                      </p:childTnLst>
                                    </p:cTn>
                                  </p:par>
                                  <p:par>
                                    <p:cTn id="81" presetID="53" presetClass="entr" presetSubtype="528"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anim calcmode="lin" valueType="num">
                                          <p:cBhvr>
                                            <p:cTn id="83" dur="500" fill="hold"/>
                                            <p:tgtEl>
                                              <p:spTgt spid="88"/>
                                            </p:tgtEl>
                                            <p:attrNameLst>
                                              <p:attrName>ppt_w</p:attrName>
                                            </p:attrNameLst>
                                          </p:cBhvr>
                                          <p:tavLst>
                                            <p:tav tm="0">
                                              <p:val>
                                                <p:fltVal val="0"/>
                                              </p:val>
                                            </p:tav>
                                            <p:tav tm="100000">
                                              <p:val>
                                                <p:strVal val="#ppt_w"/>
                                              </p:val>
                                            </p:tav>
                                          </p:tavLst>
                                        </p:anim>
                                        <p:anim calcmode="lin" valueType="num">
                                          <p:cBhvr>
                                            <p:cTn id="84" dur="500" fill="hold"/>
                                            <p:tgtEl>
                                              <p:spTgt spid="88"/>
                                            </p:tgtEl>
                                            <p:attrNameLst>
                                              <p:attrName>ppt_h</p:attrName>
                                            </p:attrNameLst>
                                          </p:cBhvr>
                                          <p:tavLst>
                                            <p:tav tm="0">
                                              <p:val>
                                                <p:fltVal val="0"/>
                                              </p:val>
                                            </p:tav>
                                            <p:tav tm="100000">
                                              <p:val>
                                                <p:strVal val="#ppt_h"/>
                                              </p:val>
                                            </p:tav>
                                          </p:tavLst>
                                        </p:anim>
                                        <p:animEffect transition="in" filter="fade">
                                          <p:cBhvr>
                                            <p:cTn id="85" dur="500"/>
                                            <p:tgtEl>
                                              <p:spTgt spid="88"/>
                                            </p:tgtEl>
                                          </p:cBhvr>
                                        </p:animEffect>
                                        <p:anim calcmode="lin" valueType="num">
                                          <p:cBhvr>
                                            <p:cTn id="86" dur="500" fill="hold"/>
                                            <p:tgtEl>
                                              <p:spTgt spid="88"/>
                                            </p:tgtEl>
                                            <p:attrNameLst>
                                              <p:attrName>ppt_x</p:attrName>
                                            </p:attrNameLst>
                                          </p:cBhvr>
                                          <p:tavLst>
                                            <p:tav tm="0">
                                              <p:val>
                                                <p:fltVal val="0.5"/>
                                              </p:val>
                                            </p:tav>
                                            <p:tav tm="100000">
                                              <p:val>
                                                <p:strVal val="#ppt_x"/>
                                              </p:val>
                                            </p:tav>
                                          </p:tavLst>
                                        </p:anim>
                                        <p:anim calcmode="lin" valueType="num">
                                          <p:cBhvr>
                                            <p:cTn id="87" dur="500" fill="hold"/>
                                            <p:tgtEl>
                                              <p:spTgt spid="88"/>
                                            </p:tgtEl>
                                            <p:attrNameLst>
                                              <p:attrName>ppt_y</p:attrName>
                                            </p:attrNameLst>
                                          </p:cBhvr>
                                          <p:tavLst>
                                            <p:tav tm="0">
                                              <p:val>
                                                <p:fltVal val="0.5"/>
                                              </p:val>
                                            </p:tav>
                                            <p:tav tm="100000">
                                              <p:val>
                                                <p:strVal val="#ppt_y"/>
                                              </p:val>
                                            </p:tav>
                                          </p:tavLst>
                                        </p:anim>
                                      </p:childTnLst>
                                    </p:cTn>
                                  </p:par>
                                  <p:par>
                                    <p:cTn id="88" presetID="22" presetClass="entr" presetSubtype="8" fill="hold" nodeType="withEffect">
                                      <p:stCondLst>
                                        <p:cond delay="500"/>
                                      </p:stCondLst>
                                      <p:childTnLst>
                                        <p:set>
                                          <p:cBhvr>
                                            <p:cTn id="89" dur="1" fill="hold">
                                              <p:stCondLst>
                                                <p:cond delay="0"/>
                                              </p:stCondLst>
                                            </p:cTn>
                                            <p:tgtEl>
                                              <p:spTgt spid="76"/>
                                            </p:tgtEl>
                                            <p:attrNameLst>
                                              <p:attrName>style.visibility</p:attrName>
                                            </p:attrNameLst>
                                          </p:cBhvr>
                                          <p:to>
                                            <p:strVal val="visible"/>
                                          </p:to>
                                        </p:set>
                                        <p:animEffect transition="in" filter="wipe(left)">
                                          <p:cBhvr>
                                            <p:cTn id="90" dur="500"/>
                                            <p:tgtEl>
                                              <p:spTgt spid="76"/>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mph" presetSubtype="0" fill="hold" nodeType="clickEffect">
                                      <p:stCondLst>
                                        <p:cond delay="0"/>
                                      </p:stCondLst>
                                      <p:childTnLst>
                                        <p:animRot by="21600000">
                                          <p:cBhvr>
                                            <p:cTn id="98" dur="1000" fill="hold"/>
                                            <p:tgtEl>
                                              <p:spTgt spid="140"/>
                                            </p:tgtEl>
                                            <p:attrNameLst>
                                              <p:attrName>r</p:attrName>
                                            </p:attrNameLst>
                                          </p:cBhvr>
                                        </p:animRot>
                                      </p:childTnLst>
                                    </p:cTn>
                                  </p:par>
                                  <p:par>
                                    <p:cTn id="99" presetID="8" presetClass="emph" presetSubtype="0" fill="hold" nodeType="withEffect">
                                      <p:stCondLst>
                                        <p:cond delay="0"/>
                                      </p:stCondLst>
                                      <p:childTnLst>
                                        <p:animRot by="3600000">
                                          <p:cBhvr>
                                            <p:cTn id="100" dur="1000" fill="hold"/>
                                            <p:tgtEl>
                                              <p:spTgt spid="156"/>
                                            </p:tgtEl>
                                            <p:attrNameLst>
                                              <p:attrName>r</p:attrName>
                                            </p:attrNameLst>
                                          </p:cBhvr>
                                        </p:animRot>
                                      </p:childTnLst>
                                    </p:cTn>
                                  </p:par>
                                  <p:par>
                                    <p:cTn id="101" presetID="53" presetClass="entr" presetSubtype="528"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 calcmode="lin" valueType="num">
                                          <p:cBhvr>
                                            <p:cTn id="103" dur="500" fill="hold"/>
                                            <p:tgtEl>
                                              <p:spTgt spid="96"/>
                                            </p:tgtEl>
                                            <p:attrNameLst>
                                              <p:attrName>ppt_w</p:attrName>
                                            </p:attrNameLst>
                                          </p:cBhvr>
                                          <p:tavLst>
                                            <p:tav tm="0">
                                              <p:val>
                                                <p:fltVal val="0"/>
                                              </p:val>
                                            </p:tav>
                                            <p:tav tm="100000">
                                              <p:val>
                                                <p:strVal val="#ppt_w"/>
                                              </p:val>
                                            </p:tav>
                                          </p:tavLst>
                                        </p:anim>
                                        <p:anim calcmode="lin" valueType="num">
                                          <p:cBhvr>
                                            <p:cTn id="104" dur="500" fill="hold"/>
                                            <p:tgtEl>
                                              <p:spTgt spid="96"/>
                                            </p:tgtEl>
                                            <p:attrNameLst>
                                              <p:attrName>ppt_h</p:attrName>
                                            </p:attrNameLst>
                                          </p:cBhvr>
                                          <p:tavLst>
                                            <p:tav tm="0">
                                              <p:val>
                                                <p:fltVal val="0"/>
                                              </p:val>
                                            </p:tav>
                                            <p:tav tm="100000">
                                              <p:val>
                                                <p:strVal val="#ppt_h"/>
                                              </p:val>
                                            </p:tav>
                                          </p:tavLst>
                                        </p:anim>
                                        <p:animEffect transition="in" filter="fade">
                                          <p:cBhvr>
                                            <p:cTn id="105" dur="500"/>
                                            <p:tgtEl>
                                              <p:spTgt spid="96"/>
                                            </p:tgtEl>
                                          </p:cBhvr>
                                        </p:animEffect>
                                        <p:anim calcmode="lin" valueType="num">
                                          <p:cBhvr>
                                            <p:cTn id="106" dur="500" fill="hold"/>
                                            <p:tgtEl>
                                              <p:spTgt spid="96"/>
                                            </p:tgtEl>
                                            <p:attrNameLst>
                                              <p:attrName>ppt_x</p:attrName>
                                            </p:attrNameLst>
                                          </p:cBhvr>
                                          <p:tavLst>
                                            <p:tav tm="0">
                                              <p:val>
                                                <p:fltVal val="0.5"/>
                                              </p:val>
                                            </p:tav>
                                            <p:tav tm="100000">
                                              <p:val>
                                                <p:strVal val="#ppt_x"/>
                                              </p:val>
                                            </p:tav>
                                          </p:tavLst>
                                        </p:anim>
                                        <p:anim calcmode="lin" valueType="num">
                                          <p:cBhvr>
                                            <p:cTn id="107" dur="500" fill="hold"/>
                                            <p:tgtEl>
                                              <p:spTgt spid="96"/>
                                            </p:tgtEl>
                                            <p:attrNameLst>
                                              <p:attrName>ppt_y</p:attrName>
                                            </p:attrNameLst>
                                          </p:cBhvr>
                                          <p:tavLst>
                                            <p:tav tm="0">
                                              <p:val>
                                                <p:fltVal val="0.5"/>
                                              </p:val>
                                            </p:tav>
                                            <p:tav tm="100000">
                                              <p:val>
                                                <p:strVal val="#ppt_y"/>
                                              </p:val>
                                            </p:tav>
                                          </p:tavLst>
                                        </p:anim>
                                      </p:childTnLst>
                                    </p:cTn>
                                  </p:par>
                                  <p:par>
                                    <p:cTn id="108" presetID="22" presetClass="entr" presetSubtype="2" fill="hold" nodeType="withEffect">
                                      <p:stCondLst>
                                        <p:cond delay="500"/>
                                      </p:stCondLst>
                                      <p:childTnLst>
                                        <p:set>
                                          <p:cBhvr>
                                            <p:cTn id="109" dur="1" fill="hold">
                                              <p:stCondLst>
                                                <p:cond delay="0"/>
                                              </p:stCondLst>
                                            </p:cTn>
                                            <p:tgtEl>
                                              <p:spTgt spid="86"/>
                                            </p:tgtEl>
                                            <p:attrNameLst>
                                              <p:attrName>style.visibility</p:attrName>
                                            </p:attrNameLst>
                                          </p:cBhvr>
                                          <p:to>
                                            <p:strVal val="visible"/>
                                          </p:to>
                                        </p:set>
                                        <p:animEffect transition="in" filter="wipe(right)">
                                          <p:cBhvr>
                                            <p:cTn id="110" dur="500"/>
                                            <p:tgtEl>
                                              <p:spTgt spid="8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childTnLst>
                              </p:cTn>
                            </p:par>
                          </p:childTnLst>
                        </p:cTn>
                      </p:par>
                      <p:par>
                        <p:cTn id="115" fill="hold">
                          <p:stCondLst>
                            <p:cond delay="indefinite"/>
                          </p:stCondLst>
                          <p:childTnLst>
                            <p:par>
                              <p:cTn id="116" fill="hold">
                                <p:stCondLst>
                                  <p:cond delay="0"/>
                                </p:stCondLst>
                                <p:childTnLst>
                                  <p:par>
                                    <p:cTn id="117" presetID="8" presetClass="emph" presetSubtype="0" fill="hold" nodeType="clickEffect">
                                      <p:stCondLst>
                                        <p:cond delay="0"/>
                                      </p:stCondLst>
                                      <p:childTnLst>
                                        <p:animRot by="21600000">
                                          <p:cBhvr>
                                            <p:cTn id="118" dur="1000" fill="hold"/>
                                            <p:tgtEl>
                                              <p:spTgt spid="140"/>
                                            </p:tgtEl>
                                            <p:attrNameLst>
                                              <p:attrName>r</p:attrName>
                                            </p:attrNameLst>
                                          </p:cBhvr>
                                        </p:animRot>
                                      </p:childTnLst>
                                    </p:cTn>
                                  </p:par>
                                  <p:par>
                                    <p:cTn id="119" presetID="8" presetClass="emph" presetSubtype="0" fill="hold" nodeType="withEffect">
                                      <p:stCondLst>
                                        <p:cond delay="0"/>
                                      </p:stCondLst>
                                      <p:childTnLst>
                                        <p:animRot by="3600000">
                                          <p:cBhvr>
                                            <p:cTn id="120" dur="1000" fill="hold"/>
                                            <p:tgtEl>
                                              <p:spTgt spid="156"/>
                                            </p:tgtEl>
                                            <p:attrNameLst>
                                              <p:attrName>r</p:attrName>
                                            </p:attrNameLst>
                                          </p:cBhvr>
                                        </p:animRot>
                                      </p:childTnLst>
                                    </p:cTn>
                                  </p:par>
                                  <p:par>
                                    <p:cTn id="121" presetID="53" presetClass="entr" presetSubtype="528" fill="hold" grpId="0" nodeType="withEffect">
                                      <p:stCondLst>
                                        <p:cond delay="0"/>
                                      </p:stCondLst>
                                      <p:childTnLst>
                                        <p:set>
                                          <p:cBhvr>
                                            <p:cTn id="122" dur="1" fill="hold">
                                              <p:stCondLst>
                                                <p:cond delay="0"/>
                                              </p:stCondLst>
                                            </p:cTn>
                                            <p:tgtEl>
                                              <p:spTgt spid="100"/>
                                            </p:tgtEl>
                                            <p:attrNameLst>
                                              <p:attrName>style.visibility</p:attrName>
                                            </p:attrNameLst>
                                          </p:cBhvr>
                                          <p:to>
                                            <p:strVal val="visible"/>
                                          </p:to>
                                        </p:set>
                                        <p:anim calcmode="lin" valueType="num">
                                          <p:cBhvr>
                                            <p:cTn id="123" dur="500" fill="hold"/>
                                            <p:tgtEl>
                                              <p:spTgt spid="100"/>
                                            </p:tgtEl>
                                            <p:attrNameLst>
                                              <p:attrName>ppt_w</p:attrName>
                                            </p:attrNameLst>
                                          </p:cBhvr>
                                          <p:tavLst>
                                            <p:tav tm="0">
                                              <p:val>
                                                <p:fltVal val="0"/>
                                              </p:val>
                                            </p:tav>
                                            <p:tav tm="100000">
                                              <p:val>
                                                <p:strVal val="#ppt_w"/>
                                              </p:val>
                                            </p:tav>
                                          </p:tavLst>
                                        </p:anim>
                                        <p:anim calcmode="lin" valueType="num">
                                          <p:cBhvr>
                                            <p:cTn id="124" dur="500" fill="hold"/>
                                            <p:tgtEl>
                                              <p:spTgt spid="100"/>
                                            </p:tgtEl>
                                            <p:attrNameLst>
                                              <p:attrName>ppt_h</p:attrName>
                                            </p:attrNameLst>
                                          </p:cBhvr>
                                          <p:tavLst>
                                            <p:tav tm="0">
                                              <p:val>
                                                <p:fltVal val="0"/>
                                              </p:val>
                                            </p:tav>
                                            <p:tav tm="100000">
                                              <p:val>
                                                <p:strVal val="#ppt_h"/>
                                              </p:val>
                                            </p:tav>
                                          </p:tavLst>
                                        </p:anim>
                                        <p:animEffect transition="in" filter="fade">
                                          <p:cBhvr>
                                            <p:cTn id="125" dur="500"/>
                                            <p:tgtEl>
                                              <p:spTgt spid="100"/>
                                            </p:tgtEl>
                                          </p:cBhvr>
                                        </p:animEffect>
                                        <p:anim calcmode="lin" valueType="num">
                                          <p:cBhvr>
                                            <p:cTn id="126" dur="500" fill="hold"/>
                                            <p:tgtEl>
                                              <p:spTgt spid="100"/>
                                            </p:tgtEl>
                                            <p:attrNameLst>
                                              <p:attrName>ppt_x</p:attrName>
                                            </p:attrNameLst>
                                          </p:cBhvr>
                                          <p:tavLst>
                                            <p:tav tm="0">
                                              <p:val>
                                                <p:fltVal val="0.5"/>
                                              </p:val>
                                            </p:tav>
                                            <p:tav tm="100000">
                                              <p:val>
                                                <p:strVal val="#ppt_x"/>
                                              </p:val>
                                            </p:tav>
                                          </p:tavLst>
                                        </p:anim>
                                        <p:anim calcmode="lin" valueType="num">
                                          <p:cBhvr>
                                            <p:cTn id="127" dur="500" fill="hold"/>
                                            <p:tgtEl>
                                              <p:spTgt spid="100"/>
                                            </p:tgtEl>
                                            <p:attrNameLst>
                                              <p:attrName>ppt_y</p:attrName>
                                            </p:attrNameLst>
                                          </p:cBhvr>
                                          <p:tavLst>
                                            <p:tav tm="0">
                                              <p:val>
                                                <p:fltVal val="0.5"/>
                                              </p:val>
                                            </p:tav>
                                            <p:tav tm="100000">
                                              <p:val>
                                                <p:strVal val="#ppt_y"/>
                                              </p:val>
                                            </p:tav>
                                          </p:tavLst>
                                        </p:anim>
                                      </p:childTnLst>
                                    </p:cTn>
                                  </p:par>
                                  <p:par>
                                    <p:cTn id="128" presetID="22" presetClass="entr" presetSubtype="2" fill="hold" nodeType="withEffect">
                                      <p:stCondLst>
                                        <p:cond delay="500"/>
                                      </p:stCondLst>
                                      <p:childTnLst>
                                        <p:set>
                                          <p:cBhvr>
                                            <p:cTn id="129" dur="1" fill="hold">
                                              <p:stCondLst>
                                                <p:cond delay="0"/>
                                              </p:stCondLst>
                                            </p:cTn>
                                            <p:tgtEl>
                                              <p:spTgt spid="90"/>
                                            </p:tgtEl>
                                            <p:attrNameLst>
                                              <p:attrName>style.visibility</p:attrName>
                                            </p:attrNameLst>
                                          </p:cBhvr>
                                          <p:to>
                                            <p:strVal val="visible"/>
                                          </p:to>
                                        </p:set>
                                        <p:animEffect transition="in" filter="wipe(right)">
                                          <p:cBhvr>
                                            <p:cTn id="130" dur="500"/>
                                            <p:tgtEl>
                                              <p:spTgt spid="90"/>
                                            </p:tgtEl>
                                          </p:cBhvr>
                                        </p:animEffect>
                                      </p:childTnLst>
                                    </p:cTn>
                                  </p:par>
                                </p:childTnLst>
                              </p:cTn>
                            </p:par>
                            <p:par>
                              <p:cTn id="131" fill="hold">
                                <p:stCondLst>
                                  <p:cond delay="1000"/>
                                </p:stCondLst>
                                <p:childTnLst>
                                  <p:par>
                                    <p:cTn id="132" presetID="10" presetClass="entr" presetSubtype="0" fill="hold" grpId="0" nodeType="after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8" presetClass="emph" presetSubtype="0" fill="hold" nodeType="clickEffect">
                                      <p:stCondLst>
                                        <p:cond delay="0"/>
                                      </p:stCondLst>
                                      <p:childTnLst>
                                        <p:animRot by="21600000">
                                          <p:cBhvr>
                                            <p:cTn id="138" dur="1000" fill="hold"/>
                                            <p:tgtEl>
                                              <p:spTgt spid="140"/>
                                            </p:tgtEl>
                                            <p:attrNameLst>
                                              <p:attrName>r</p:attrName>
                                            </p:attrNameLst>
                                          </p:cBhvr>
                                        </p:animRot>
                                      </p:childTnLst>
                                    </p:cTn>
                                  </p:par>
                                  <p:par>
                                    <p:cTn id="139" presetID="8" presetClass="emph" presetSubtype="0" fill="hold" nodeType="withEffect">
                                      <p:stCondLst>
                                        <p:cond delay="0"/>
                                      </p:stCondLst>
                                      <p:childTnLst>
                                        <p:animRot by="3600000">
                                          <p:cBhvr>
                                            <p:cTn id="140" dur="1000" fill="hold"/>
                                            <p:tgtEl>
                                              <p:spTgt spid="156"/>
                                            </p:tgtEl>
                                            <p:attrNameLst>
                                              <p:attrName>r</p:attrName>
                                            </p:attrNameLst>
                                          </p:cBhvr>
                                        </p:animRot>
                                      </p:childTnLst>
                                    </p:cTn>
                                  </p:par>
                                  <p:par>
                                    <p:cTn id="141" presetID="53" presetClass="entr" presetSubtype="528" fill="hold" grpId="0" nodeType="withEffect">
                                      <p:stCondLst>
                                        <p:cond delay="0"/>
                                      </p:stCondLst>
                                      <p:childTnLst>
                                        <p:set>
                                          <p:cBhvr>
                                            <p:cTn id="142" dur="1" fill="hold">
                                              <p:stCondLst>
                                                <p:cond delay="0"/>
                                              </p:stCondLst>
                                            </p:cTn>
                                            <p:tgtEl>
                                              <p:spTgt spid="106"/>
                                            </p:tgtEl>
                                            <p:attrNameLst>
                                              <p:attrName>style.visibility</p:attrName>
                                            </p:attrNameLst>
                                          </p:cBhvr>
                                          <p:to>
                                            <p:strVal val="visible"/>
                                          </p:to>
                                        </p:set>
                                        <p:anim calcmode="lin" valueType="num">
                                          <p:cBhvr>
                                            <p:cTn id="143" dur="500" fill="hold"/>
                                            <p:tgtEl>
                                              <p:spTgt spid="106"/>
                                            </p:tgtEl>
                                            <p:attrNameLst>
                                              <p:attrName>ppt_w</p:attrName>
                                            </p:attrNameLst>
                                          </p:cBhvr>
                                          <p:tavLst>
                                            <p:tav tm="0">
                                              <p:val>
                                                <p:fltVal val="0"/>
                                              </p:val>
                                            </p:tav>
                                            <p:tav tm="100000">
                                              <p:val>
                                                <p:strVal val="#ppt_w"/>
                                              </p:val>
                                            </p:tav>
                                          </p:tavLst>
                                        </p:anim>
                                        <p:anim calcmode="lin" valueType="num">
                                          <p:cBhvr>
                                            <p:cTn id="144" dur="500" fill="hold"/>
                                            <p:tgtEl>
                                              <p:spTgt spid="106"/>
                                            </p:tgtEl>
                                            <p:attrNameLst>
                                              <p:attrName>ppt_h</p:attrName>
                                            </p:attrNameLst>
                                          </p:cBhvr>
                                          <p:tavLst>
                                            <p:tav tm="0">
                                              <p:val>
                                                <p:fltVal val="0"/>
                                              </p:val>
                                            </p:tav>
                                            <p:tav tm="100000">
                                              <p:val>
                                                <p:strVal val="#ppt_h"/>
                                              </p:val>
                                            </p:tav>
                                          </p:tavLst>
                                        </p:anim>
                                        <p:animEffect transition="in" filter="fade">
                                          <p:cBhvr>
                                            <p:cTn id="145" dur="500"/>
                                            <p:tgtEl>
                                              <p:spTgt spid="106"/>
                                            </p:tgtEl>
                                          </p:cBhvr>
                                        </p:animEffect>
                                        <p:anim calcmode="lin" valueType="num">
                                          <p:cBhvr>
                                            <p:cTn id="146" dur="500" fill="hold"/>
                                            <p:tgtEl>
                                              <p:spTgt spid="106"/>
                                            </p:tgtEl>
                                            <p:attrNameLst>
                                              <p:attrName>ppt_x</p:attrName>
                                            </p:attrNameLst>
                                          </p:cBhvr>
                                          <p:tavLst>
                                            <p:tav tm="0">
                                              <p:val>
                                                <p:fltVal val="0.5"/>
                                              </p:val>
                                            </p:tav>
                                            <p:tav tm="100000">
                                              <p:val>
                                                <p:strVal val="#ppt_x"/>
                                              </p:val>
                                            </p:tav>
                                          </p:tavLst>
                                        </p:anim>
                                        <p:anim calcmode="lin" valueType="num">
                                          <p:cBhvr>
                                            <p:cTn id="147" dur="500" fill="hold"/>
                                            <p:tgtEl>
                                              <p:spTgt spid="106"/>
                                            </p:tgtEl>
                                            <p:attrNameLst>
                                              <p:attrName>ppt_y</p:attrName>
                                            </p:attrNameLst>
                                          </p:cBhvr>
                                          <p:tavLst>
                                            <p:tav tm="0">
                                              <p:val>
                                                <p:fltVal val="0.5"/>
                                              </p:val>
                                            </p:tav>
                                            <p:tav tm="100000">
                                              <p:val>
                                                <p:strVal val="#ppt_y"/>
                                              </p:val>
                                            </p:tav>
                                          </p:tavLst>
                                        </p:anim>
                                      </p:childTnLst>
                                    </p:cTn>
                                  </p:par>
                                  <p:par>
                                    <p:cTn id="148" presetID="22" presetClass="entr" presetSubtype="2" fill="hold" nodeType="withEffect">
                                      <p:stCondLst>
                                        <p:cond delay="500"/>
                                      </p:stCondLst>
                                      <p:childTnLst>
                                        <p:set>
                                          <p:cBhvr>
                                            <p:cTn id="149" dur="1" fill="hold">
                                              <p:stCondLst>
                                                <p:cond delay="0"/>
                                              </p:stCondLst>
                                            </p:cTn>
                                            <p:tgtEl>
                                              <p:spTgt spid="98"/>
                                            </p:tgtEl>
                                            <p:attrNameLst>
                                              <p:attrName>style.visibility</p:attrName>
                                            </p:attrNameLst>
                                          </p:cBhvr>
                                          <p:to>
                                            <p:strVal val="visible"/>
                                          </p:to>
                                        </p:set>
                                        <p:animEffect transition="in" filter="wipe(right)">
                                          <p:cBhvr>
                                            <p:cTn id="150" dur="500"/>
                                            <p:tgtEl>
                                              <p:spTgt spid="98"/>
                                            </p:tgtEl>
                                          </p:cBhvr>
                                        </p:animEffect>
                                      </p:childTnLst>
                                    </p:cTn>
                                  </p:par>
                                </p:childTnLst>
                              </p:cTn>
                            </p:par>
                            <p:par>
                              <p:cTn id="151" fill="hold">
                                <p:stCondLst>
                                  <p:cond delay="1000"/>
                                </p:stCondLst>
                                <p:childTnLst>
                                  <p:par>
                                    <p:cTn id="152" presetID="10" presetClass="entr" presetSubtype="0" fill="hold" grpId="0" nodeType="afterEffect">
                                      <p:stCondLst>
                                        <p:cond delay="0"/>
                                      </p:stCondLst>
                                      <p:childTnLst>
                                        <p:set>
                                          <p:cBhvr>
                                            <p:cTn id="153" dur="1" fill="hold">
                                              <p:stCondLst>
                                                <p:cond delay="0"/>
                                              </p:stCondLst>
                                            </p:cTn>
                                            <p:tgtEl>
                                              <p:spTgt spid="61"/>
                                            </p:tgtEl>
                                            <p:attrNameLst>
                                              <p:attrName>style.visibility</p:attrName>
                                            </p:attrNameLst>
                                          </p:cBhvr>
                                          <p:to>
                                            <p:strVal val="visible"/>
                                          </p:to>
                                        </p:set>
                                        <p:animEffect transition="in" filter="fade">
                                          <p:cBhvr>
                                            <p:cTn id="15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8" grpId="0" animBg="1"/>
          <p:bldP spid="93" grpId="0" animBg="1"/>
          <p:bldP spid="96" grpId="0" animBg="1"/>
          <p:bldP spid="100" grpId="0" animBg="1"/>
          <p:bldP spid="106" grpId="0" animBg="1"/>
          <p:bldP spid="117" grpId="0" animBg="1"/>
          <p:bldP spid="161" grpId="0" animBg="1"/>
          <p:bldP spid="164" grpId="0" animBg="1"/>
          <p:bldP spid="56" grpId="0"/>
          <p:bldP spid="57" grpId="0"/>
          <p:bldP spid="58" grpId="0"/>
          <p:bldP spid="59" grpId="0"/>
          <p:bldP spid="60" grpId="0"/>
          <p:bldP spid="6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24</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00980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1549" y="2167838"/>
            <a:ext cx="6123709" cy="4690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VE" sz="1600" dirty="0">
              <a:solidFill>
                <a:schemeClr val="tx1"/>
              </a:solidFill>
              <a:latin typeface="Calibri" panose="020F0502020204030204" pitchFamily="34" charset="0"/>
              <a:cs typeface="Calibri" panose="020F0502020204030204" pitchFamily="34" charset="0"/>
            </a:endParaRPr>
          </a:p>
        </p:txBody>
      </p:sp>
      <p:sp>
        <p:nvSpPr>
          <p:cNvPr id="109571" name="Text Placeholder 5"/>
          <p:cNvSpPr>
            <a:spLocks noGrp="1"/>
          </p:cNvSpPr>
          <p:nvPr>
            <p:ph type="body" sz="quarter" idx="13"/>
          </p:nvPr>
        </p:nvSpPr>
        <p:spPr>
          <a:xfrm>
            <a:off x="486060" y="773543"/>
            <a:ext cx="11538300" cy="708107"/>
          </a:xfrm>
        </p:spPr>
        <p:txBody>
          <a:body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La metodología RUP, abreviatura de </a:t>
            </a:r>
            <a:r>
              <a:rPr lang="es-VE" sz="1600" dirty="0" err="1">
                <a:solidFill>
                  <a:schemeClr val="tx1">
                    <a:lumMod val="50000"/>
                    <a:lumOff val="50000"/>
                  </a:schemeClr>
                </a:solidFill>
                <a:latin typeface="Calibri" panose="020F0502020204030204" pitchFamily="34" charset="0"/>
                <a:cs typeface="Calibri" panose="020F0502020204030204" pitchFamily="34" charset="0"/>
              </a:rPr>
              <a:t>rational</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unified</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process</a:t>
            </a:r>
            <a:r>
              <a:rPr lang="es-VE" sz="1600" dirty="0">
                <a:solidFill>
                  <a:schemeClr val="tx1">
                    <a:lumMod val="50000"/>
                    <a:lumOff val="50000"/>
                  </a:schemeClr>
                </a:solidFill>
                <a:latin typeface="Calibri" panose="020F0502020204030204" pitchFamily="34" charset="0"/>
                <a:cs typeface="Calibri" panose="020F0502020204030204" pitchFamily="34" charset="0"/>
              </a:rPr>
              <a:t> (o proceso unificado racional), es un proceso propietario de la ingeniería de software creado por </a:t>
            </a:r>
            <a:r>
              <a:rPr lang="es-VE" sz="1600" dirty="0" err="1">
                <a:solidFill>
                  <a:schemeClr val="tx1">
                    <a:lumMod val="50000"/>
                    <a:lumOff val="50000"/>
                  </a:schemeClr>
                </a:solidFill>
                <a:latin typeface="Calibri" panose="020F0502020204030204" pitchFamily="34" charset="0"/>
                <a:cs typeface="Calibri" panose="020F0502020204030204" pitchFamily="34" charset="0"/>
              </a:rPr>
              <a:t>Rational</a:t>
            </a:r>
            <a:r>
              <a:rPr lang="es-VE" sz="1600" dirty="0">
                <a:solidFill>
                  <a:schemeClr val="tx1">
                    <a:lumMod val="50000"/>
                    <a:lumOff val="50000"/>
                  </a:schemeClr>
                </a:solidFill>
                <a:latin typeface="Calibri" panose="020F0502020204030204" pitchFamily="34" charset="0"/>
                <a:cs typeface="Calibri" panose="020F0502020204030204" pitchFamily="34" charset="0"/>
              </a:rPr>
              <a:t> Software, adquirida por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IBM</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Utiliza </a:t>
            </a:r>
            <a:r>
              <a:rPr lang="es-VE" sz="1600" dirty="0">
                <a:solidFill>
                  <a:schemeClr val="tx1">
                    <a:lumMod val="50000"/>
                    <a:lumOff val="50000"/>
                  </a:schemeClr>
                </a:solidFill>
                <a:latin typeface="Calibri" panose="020F0502020204030204" pitchFamily="34" charset="0"/>
                <a:cs typeface="Calibri" panose="020F0502020204030204" pitchFamily="34" charset="0"/>
              </a:rPr>
              <a:t>el enfoque de la orientación a objetos en su diseño y está diseñado y documentado el uso de la notación UML (</a:t>
            </a:r>
            <a:r>
              <a:rPr lang="es-VE" sz="1600" dirty="0" err="1">
                <a:solidFill>
                  <a:schemeClr val="tx1">
                    <a:lumMod val="50000"/>
                    <a:lumOff val="50000"/>
                  </a:schemeClr>
                </a:solidFill>
                <a:latin typeface="Calibri" panose="020F0502020204030204" pitchFamily="34" charset="0"/>
                <a:cs typeface="Calibri" panose="020F0502020204030204" pitchFamily="34" charset="0"/>
              </a:rPr>
              <a:t>Unified</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Modeling</a:t>
            </a:r>
            <a:r>
              <a:rPr lang="es-VE" sz="1600" dirty="0">
                <a:solidFill>
                  <a:schemeClr val="tx1">
                    <a:lumMod val="50000"/>
                    <a:lumOff val="50000"/>
                  </a:schemeClr>
                </a:solidFill>
                <a:latin typeface="Calibri" panose="020F0502020204030204" pitchFamily="34" charset="0"/>
                <a:cs typeface="Calibri" panose="020F0502020204030204" pitchFamily="34" charset="0"/>
              </a:rPr>
              <a:t> </a:t>
            </a:r>
            <a:r>
              <a:rPr lang="es-VE" sz="1600" dirty="0" err="1">
                <a:solidFill>
                  <a:schemeClr val="tx1">
                    <a:lumMod val="50000"/>
                    <a:lumOff val="50000"/>
                  </a:schemeClr>
                </a:solidFill>
                <a:latin typeface="Calibri" panose="020F0502020204030204" pitchFamily="34" charset="0"/>
                <a:cs typeface="Calibri" panose="020F0502020204030204" pitchFamily="34" charset="0"/>
              </a:rPr>
              <a:t>Language</a:t>
            </a:r>
            <a:r>
              <a:rPr lang="es-VE" sz="1600" dirty="0">
                <a:solidFill>
                  <a:schemeClr val="tx1">
                    <a:lumMod val="50000"/>
                    <a:lumOff val="50000"/>
                  </a:schemeClr>
                </a:solidFill>
                <a:latin typeface="Calibri" panose="020F0502020204030204" pitchFamily="34" charset="0"/>
                <a:cs typeface="Calibri" panose="020F0502020204030204" pitchFamily="34" charset="0"/>
              </a:rPr>
              <a:t>) para ilustrar los procesos en acción</a:t>
            </a:r>
          </a:p>
        </p:txBody>
      </p:sp>
      <p:sp>
        <p:nvSpPr>
          <p:cNvPr id="37" name="Text Placeholder 8"/>
          <p:cNvSpPr txBox="1">
            <a:spLocks/>
          </p:cNvSpPr>
          <p:nvPr/>
        </p:nvSpPr>
        <p:spPr>
          <a:xfrm>
            <a:off x="477520" y="163945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400" dirty="0" smtClean="0">
                <a:latin typeface="Verdana"/>
              </a:rPr>
              <a:t>Implementación</a:t>
            </a:r>
            <a:endParaRPr lang="es-419" sz="14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25</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Metodología</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150" name="Group 149">
            <a:extLst>
              <a:ext uri="{FF2B5EF4-FFF2-40B4-BE49-F238E27FC236}">
                <a16:creationId xmlns:a16="http://schemas.microsoft.com/office/drawing/2014/main" id="{9538D967-88F0-4855-B9A7-C3ECD264D887}"/>
              </a:ext>
            </a:extLst>
          </p:cNvPr>
          <p:cNvGrpSpPr/>
          <p:nvPr/>
        </p:nvGrpSpPr>
        <p:grpSpPr>
          <a:xfrm>
            <a:off x="2382585" y="2334103"/>
            <a:ext cx="3573178" cy="3722852"/>
            <a:chOff x="418804" y="1879563"/>
            <a:chExt cx="3573178" cy="2931660"/>
          </a:xfrm>
        </p:grpSpPr>
        <p:sp>
          <p:nvSpPr>
            <p:cNvPr id="151" name="Parallelogram 150">
              <a:extLst>
                <a:ext uri="{FF2B5EF4-FFF2-40B4-BE49-F238E27FC236}">
                  <a16:creationId xmlns:a16="http://schemas.microsoft.com/office/drawing/2014/main" id="{3D2B2390-3FDA-4D1B-B822-A6ABB0F600E7}"/>
                </a:ext>
              </a:extLst>
            </p:cNvPr>
            <p:cNvSpPr/>
            <p:nvPr/>
          </p:nvSpPr>
          <p:spPr>
            <a:xfrm rot="300000">
              <a:off x="418804" y="3944828"/>
              <a:ext cx="3573178" cy="866395"/>
            </a:xfrm>
            <a:prstGeom prst="parallelogram">
              <a:avLst>
                <a:gd name="adj" fmla="val 129308"/>
              </a:avLst>
            </a:prstGeom>
            <a:solidFill>
              <a:srgbClr val="000000"/>
            </a:solidFill>
            <a:ln w="25400" cap="flat" cmpd="sng" algn="ctr">
              <a:noFill/>
              <a:prstDash val="solid"/>
            </a:ln>
            <a:effectLst/>
          </p:spPr>
          <p:txBody>
            <a:bodyPr rtlCol="0" anchor="ctr"/>
            <a:lstStyle/>
            <a:p>
              <a:pPr lvl="0" algn="ctr">
                <a:defRPr/>
              </a:pPr>
              <a:r>
                <a:rPr lang="en-US" sz="1200" kern="0" dirty="0" err="1">
                  <a:solidFill>
                    <a:srgbClr val="FFFFFF"/>
                  </a:solidFill>
                  <a:latin typeface="Calibri Light"/>
                  <a:ea typeface="Verdana" panose="020B0604030504040204" pitchFamily="34" charset="0"/>
                  <a:cs typeface="Verdana" panose="020B0604030504040204" pitchFamily="34" charset="0"/>
                </a:rPr>
                <a:t>Transición</a:t>
              </a:r>
              <a:r>
                <a:rPr lang="en-US" sz="1200" kern="0" dirty="0">
                  <a:solidFill>
                    <a:srgbClr val="FFFFFF"/>
                  </a:solidFill>
                  <a:latin typeface="Calibri Light"/>
                  <a:ea typeface="Verdana" panose="020B0604030504040204" pitchFamily="34" charset="0"/>
                  <a:cs typeface="Verdana" panose="020B0604030504040204" pitchFamily="34" charset="0"/>
                </a:rPr>
                <a:t> o </a:t>
              </a:r>
              <a:r>
                <a:rPr lang="en-US" sz="1200" kern="0" dirty="0" err="1">
                  <a:solidFill>
                    <a:srgbClr val="FFFFFF"/>
                  </a:solidFill>
                  <a:latin typeface="Calibri Light"/>
                  <a:ea typeface="Verdana" panose="020B0604030504040204" pitchFamily="34" charset="0"/>
                  <a:cs typeface="Verdana" panose="020B0604030504040204" pitchFamily="34" charset="0"/>
                </a:rPr>
                <a:t>cierre</a:t>
              </a:r>
              <a:endParaRPr lang="en-US" sz="1200" kern="0" dirty="0">
                <a:solidFill>
                  <a:srgbClr val="FFFFFF"/>
                </a:solidFill>
                <a:latin typeface="Calibri Light"/>
                <a:ea typeface="Verdana" panose="020B0604030504040204" pitchFamily="34" charset="0"/>
                <a:cs typeface="Verdana" panose="020B0604030504040204" pitchFamily="34" charset="0"/>
              </a:endParaRPr>
            </a:p>
          </p:txBody>
        </p:sp>
        <p:sp>
          <p:nvSpPr>
            <p:cNvPr id="153" name="Parallelogram 152">
              <a:extLst>
                <a:ext uri="{FF2B5EF4-FFF2-40B4-BE49-F238E27FC236}">
                  <a16:creationId xmlns:a16="http://schemas.microsoft.com/office/drawing/2014/main" id="{C0AAFE0C-8015-4685-97DF-C3803293EE51}"/>
                </a:ext>
              </a:extLst>
            </p:cNvPr>
            <p:cNvSpPr/>
            <p:nvPr/>
          </p:nvSpPr>
          <p:spPr>
            <a:xfrm rot="300000">
              <a:off x="418804" y="3266907"/>
              <a:ext cx="3573178" cy="866395"/>
            </a:xfrm>
            <a:prstGeom prst="parallelogram">
              <a:avLst>
                <a:gd name="adj" fmla="val 129308"/>
              </a:avLst>
            </a:prstGeom>
            <a:solidFill>
              <a:srgbClr val="7F7F7F">
                <a:alpha val="82000"/>
              </a:srgbClr>
            </a:solidFill>
            <a:ln w="25400" cap="flat" cmpd="sng" algn="ctr">
              <a:noFill/>
              <a:prstDash val="solid"/>
            </a:ln>
            <a:effectLst/>
          </p:spPr>
          <p:txBody>
            <a:bodyPr rtlCol="0" anchor="ctr"/>
            <a:lstStyle/>
            <a:p>
              <a:pPr lvl="0" algn="ctr">
                <a:defRPr/>
              </a:pPr>
              <a:r>
                <a:rPr lang="en-US" sz="1200" kern="0" dirty="0" err="1">
                  <a:solidFill>
                    <a:srgbClr val="FFFFFF"/>
                  </a:solidFill>
                  <a:latin typeface="Calibri"/>
                  <a:ea typeface="Verdana" panose="020B0604030504040204" pitchFamily="34" charset="0"/>
                  <a:cs typeface="Verdana" panose="020B0604030504040204" pitchFamily="34" charset="0"/>
                </a:rPr>
                <a:t>Construcción</a:t>
              </a:r>
              <a:r>
                <a:rPr lang="en-US" sz="1200" kern="0" dirty="0">
                  <a:solidFill>
                    <a:srgbClr val="FFFFFF"/>
                  </a:solidFill>
                  <a:latin typeface="Calibri"/>
                  <a:ea typeface="Verdana" panose="020B0604030504040204" pitchFamily="34" charset="0"/>
                  <a:cs typeface="Verdana" panose="020B0604030504040204" pitchFamily="34" charset="0"/>
                </a:rPr>
                <a:t> o </a:t>
              </a:r>
              <a:r>
                <a:rPr lang="en-US" sz="1200" kern="0" dirty="0" err="1">
                  <a:solidFill>
                    <a:srgbClr val="FFFFFF"/>
                  </a:solidFill>
                  <a:latin typeface="Calibri"/>
                  <a:ea typeface="Verdana" panose="020B0604030504040204" pitchFamily="34" charset="0"/>
                  <a:cs typeface="Verdana" panose="020B0604030504040204" pitchFamily="34" charset="0"/>
                </a:rPr>
                <a:t>desarrollo</a:t>
              </a:r>
              <a:endParaRPr lang="en-US" sz="1200" kern="0" dirty="0">
                <a:solidFill>
                  <a:srgbClr val="FFFFFF"/>
                </a:solidFill>
                <a:latin typeface="Calibri"/>
                <a:ea typeface="Verdana" panose="020B0604030504040204" pitchFamily="34" charset="0"/>
                <a:cs typeface="Verdana" panose="020B0604030504040204" pitchFamily="34" charset="0"/>
              </a:endParaRPr>
            </a:p>
          </p:txBody>
        </p:sp>
        <p:sp>
          <p:nvSpPr>
            <p:cNvPr id="154" name="Parallelogram 153">
              <a:extLst>
                <a:ext uri="{FF2B5EF4-FFF2-40B4-BE49-F238E27FC236}">
                  <a16:creationId xmlns:a16="http://schemas.microsoft.com/office/drawing/2014/main" id="{673DD155-7E43-4BD5-94D4-BD92FF8C5FB7}"/>
                </a:ext>
              </a:extLst>
            </p:cNvPr>
            <p:cNvSpPr/>
            <p:nvPr/>
          </p:nvSpPr>
          <p:spPr>
            <a:xfrm rot="300000">
              <a:off x="418804" y="2593511"/>
              <a:ext cx="3573178" cy="866395"/>
            </a:xfrm>
            <a:prstGeom prst="parallelogram">
              <a:avLst>
                <a:gd name="adj" fmla="val 129308"/>
              </a:avLst>
            </a:prstGeom>
            <a:solidFill>
              <a:srgbClr val="86BC25">
                <a:lumMod val="40000"/>
                <a:lumOff val="60000"/>
                <a:alpha val="82000"/>
              </a:srgbClr>
            </a:solidFill>
            <a:ln w="25400" cap="flat" cmpd="sng" algn="ctr">
              <a:noFill/>
              <a:prstDash val="solid"/>
            </a:ln>
            <a:effectLst/>
          </p:spPr>
          <p:txBody>
            <a:bodyPr rtlCol="0" anchor="ctr"/>
            <a:lstStyle/>
            <a:p>
              <a:pPr lvl="0" algn="ctr">
                <a:defRPr/>
              </a:pPr>
              <a:r>
                <a:rPr lang="en-US" sz="1200" kern="0" dirty="0" err="1">
                  <a:solidFill>
                    <a:srgbClr val="000000"/>
                  </a:solidFill>
                  <a:latin typeface="Calibri"/>
                  <a:ea typeface="Verdana" panose="020B0604030504040204" pitchFamily="34" charset="0"/>
                  <a:cs typeface="Verdana" panose="020B0604030504040204" pitchFamily="34" charset="0"/>
                </a:rPr>
                <a:t>Elaboración</a:t>
              </a:r>
              <a:endParaRPr lang="en-US" sz="1200" kern="0" dirty="0">
                <a:solidFill>
                  <a:srgbClr val="000000"/>
                </a:solidFill>
                <a:latin typeface="Calibri"/>
                <a:ea typeface="Verdana" panose="020B0604030504040204" pitchFamily="34" charset="0"/>
                <a:cs typeface="Verdana" panose="020B0604030504040204" pitchFamily="34" charset="0"/>
              </a:endParaRPr>
            </a:p>
          </p:txBody>
        </p:sp>
        <p:sp>
          <p:nvSpPr>
            <p:cNvPr id="156" name="Parallelogram 155">
              <a:extLst>
                <a:ext uri="{FF2B5EF4-FFF2-40B4-BE49-F238E27FC236}">
                  <a16:creationId xmlns:a16="http://schemas.microsoft.com/office/drawing/2014/main" id="{B1137AB4-79AA-408C-B526-A05DFCDA81BC}"/>
                </a:ext>
              </a:extLst>
            </p:cNvPr>
            <p:cNvSpPr/>
            <p:nvPr/>
          </p:nvSpPr>
          <p:spPr>
            <a:xfrm rot="300000">
              <a:off x="418804" y="1879563"/>
              <a:ext cx="3573178" cy="866395"/>
            </a:xfrm>
            <a:prstGeom prst="parallelogram">
              <a:avLst>
                <a:gd name="adj" fmla="val 129308"/>
              </a:avLst>
            </a:prstGeom>
            <a:solidFill>
              <a:srgbClr val="86BC25"/>
            </a:solidFill>
            <a:ln w="25400" cap="flat" cmpd="sng" algn="ctr">
              <a:noFill/>
              <a:prstDash val="solid"/>
            </a:ln>
            <a:effectLst/>
          </p:spPr>
          <p:txBody>
            <a:bodyPr rtlCol="0" anchor="ctr"/>
            <a:lstStyle/>
            <a:p>
              <a:pPr lvl="0" algn="ctr">
                <a:defRPr/>
              </a:pPr>
              <a:r>
                <a:rPr lang="en-US" sz="1200" kern="0" dirty="0" err="1">
                  <a:solidFill>
                    <a:srgbClr val="000000"/>
                  </a:solidFill>
                  <a:latin typeface="Calibri"/>
                  <a:ea typeface="Verdana" panose="020B0604030504040204" pitchFamily="34" charset="0"/>
                  <a:cs typeface="Verdana" panose="020B0604030504040204" pitchFamily="34" charset="0"/>
                </a:rPr>
                <a:t>Inicio</a:t>
              </a:r>
              <a:endParaRPr kumimoji="0" lang="en-US" sz="1200" b="0" i="0" u="none" strike="noStrike" kern="0" cap="none" spc="0" normalizeH="0" baseline="0" noProof="0" dirty="0">
                <a:ln>
                  <a:noFill/>
                </a:ln>
                <a:solidFill>
                  <a:srgbClr val="000000"/>
                </a:solidFill>
                <a:effectLst/>
                <a:uLnTx/>
                <a:uFillTx/>
                <a:latin typeface="Calibri"/>
                <a:ea typeface="Verdana" panose="020B0604030504040204" pitchFamily="34" charset="0"/>
                <a:cs typeface="Verdana" panose="020B0604030504040204" pitchFamily="34" charset="0"/>
              </a:endParaRPr>
            </a:p>
          </p:txBody>
        </p:sp>
      </p:grpSp>
      <p:grpSp>
        <p:nvGrpSpPr>
          <p:cNvPr id="157" name="Group 156">
            <a:extLst>
              <a:ext uri="{FF2B5EF4-FFF2-40B4-BE49-F238E27FC236}">
                <a16:creationId xmlns:a16="http://schemas.microsoft.com/office/drawing/2014/main" id="{3BCD6E99-6562-4656-AB7B-001EFBE0EF35}"/>
              </a:ext>
            </a:extLst>
          </p:cNvPr>
          <p:cNvGrpSpPr/>
          <p:nvPr/>
        </p:nvGrpSpPr>
        <p:grpSpPr>
          <a:xfrm>
            <a:off x="1925381" y="2450878"/>
            <a:ext cx="568091" cy="3489012"/>
            <a:chOff x="163376" y="2485321"/>
            <a:chExt cx="568091" cy="3538277"/>
          </a:xfrm>
        </p:grpSpPr>
        <p:sp>
          <p:nvSpPr>
            <p:cNvPr id="158" name="Oval 157">
              <a:extLst>
                <a:ext uri="{FF2B5EF4-FFF2-40B4-BE49-F238E27FC236}">
                  <a16:creationId xmlns:a16="http://schemas.microsoft.com/office/drawing/2014/main" id="{43CA98C9-9C83-477F-8855-EB20C6FA2CD4}"/>
                </a:ext>
              </a:extLst>
            </p:cNvPr>
            <p:cNvSpPr/>
            <p:nvPr/>
          </p:nvSpPr>
          <p:spPr>
            <a:xfrm>
              <a:off x="163376" y="2485321"/>
              <a:ext cx="517129" cy="3538277"/>
            </a:xfrm>
            <a:prstGeom prst="ellipse">
              <a:avLst/>
            </a:prstGeom>
            <a:noFill/>
            <a:ln w="127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Light"/>
                <a:ea typeface="Verdana" panose="020B0604030504040204" pitchFamily="34" charset="0"/>
                <a:cs typeface="Verdana" panose="020B0604030504040204" pitchFamily="34" charset="0"/>
              </a:endParaRPr>
            </a:p>
          </p:txBody>
        </p:sp>
        <p:sp>
          <p:nvSpPr>
            <p:cNvPr id="159" name="TextBox 158">
              <a:extLst>
                <a:ext uri="{FF2B5EF4-FFF2-40B4-BE49-F238E27FC236}">
                  <a16:creationId xmlns:a16="http://schemas.microsoft.com/office/drawing/2014/main" id="{A15802E2-0FAA-4D1E-B61A-757B9CA2616D}"/>
                </a:ext>
              </a:extLst>
            </p:cNvPr>
            <p:cNvSpPr txBox="1"/>
            <p:nvPr/>
          </p:nvSpPr>
          <p:spPr>
            <a:xfrm rot="16200000">
              <a:off x="-697381" y="4051345"/>
              <a:ext cx="2396032" cy="461665"/>
            </a:xfrm>
            <a:prstGeom prst="rect">
              <a:avLst/>
            </a:prstGeom>
            <a:solidFill>
              <a:sysClr val="window" lastClr="FFFFFF">
                <a:alpha val="30000"/>
              </a:sys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latin typeface="Calibri"/>
                  <a:ea typeface="Verdana" panose="020B0604030504040204" pitchFamily="34" charset="0"/>
                  <a:cs typeface="Verdana" panose="020B0604030504040204" pitchFamily="34" charset="0"/>
                </a:rPr>
                <a:t>Proceso</a:t>
              </a:r>
              <a:r>
                <a:rPr kumimoji="0" lang="en-US" sz="1200" b="0" i="0" u="none" strike="noStrike" kern="0" cap="none" spc="0" normalizeH="0" baseline="0" noProof="0" dirty="0" smtClean="0">
                  <a:ln>
                    <a:noFill/>
                  </a:ln>
                  <a:solidFill>
                    <a:srgbClr val="000000"/>
                  </a:solidFill>
                  <a:effectLst/>
                  <a:uLnTx/>
                  <a:uFillTx/>
                  <a:latin typeface="Calibri"/>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Calibri"/>
                  <a:ea typeface="Verdana" panose="020B0604030504040204" pitchFamily="34" charset="0"/>
                  <a:cs typeface="Verdana" panose="020B0604030504040204" pitchFamily="34" charset="0"/>
                </a:rPr>
                <a:t>Racional</a:t>
              </a:r>
              <a:r>
                <a:rPr kumimoji="0" lang="en-US" sz="1200" b="0" i="0" u="none" strike="noStrike" kern="0" cap="none" spc="0" normalizeH="0" baseline="0" noProof="0" dirty="0" smtClean="0">
                  <a:ln>
                    <a:noFill/>
                  </a:ln>
                  <a:solidFill>
                    <a:srgbClr val="000000"/>
                  </a:solidFill>
                  <a:effectLst/>
                  <a:uLnTx/>
                  <a:uFillTx/>
                  <a:latin typeface="Calibri"/>
                  <a:ea typeface="Verdana" panose="020B0604030504040204" pitchFamily="34" charset="0"/>
                  <a:cs typeface="Verdana" panose="020B0604030504040204" pitchFamily="34" charset="0"/>
                </a:rPr>
                <a:t> </a:t>
              </a:r>
              <a:r>
                <a:rPr kumimoji="0" lang="en-US" sz="1200" b="0" i="0" u="none" strike="noStrike" kern="0" cap="none" spc="0" normalizeH="0" baseline="0" noProof="0" dirty="0" err="1" smtClean="0">
                  <a:ln>
                    <a:noFill/>
                  </a:ln>
                  <a:solidFill>
                    <a:srgbClr val="000000"/>
                  </a:solidFill>
                  <a:effectLst/>
                  <a:uLnTx/>
                  <a:uFillTx/>
                  <a:latin typeface="Calibri"/>
                  <a:ea typeface="Verdana" panose="020B0604030504040204" pitchFamily="34" charset="0"/>
                  <a:cs typeface="Verdana" panose="020B0604030504040204" pitchFamily="34" charset="0"/>
                </a:rPr>
                <a:t>Unificado</a:t>
              </a:r>
              <a:endParaRPr kumimoji="0" lang="en-US" sz="1200" b="0" i="0" u="none" strike="noStrike" kern="0" cap="none" spc="0" normalizeH="0" baseline="0" noProof="0" dirty="0">
                <a:ln>
                  <a:noFill/>
                </a:ln>
                <a:solidFill>
                  <a:srgbClr val="000000"/>
                </a:solidFill>
                <a:effectLst/>
                <a:uLnTx/>
                <a:uFillTx/>
                <a:latin typeface="Calibri"/>
                <a:ea typeface="Verdana" panose="020B0604030504040204" pitchFamily="34" charset="0"/>
                <a:cs typeface="Verdan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Calibri"/>
                <a:ea typeface="Verdana" panose="020B0604030504040204" pitchFamily="34" charset="0"/>
                <a:cs typeface="Verdana" panose="020B0604030504040204" pitchFamily="34" charset="0"/>
              </a:endParaRPr>
            </a:p>
          </p:txBody>
        </p:sp>
        <p:cxnSp>
          <p:nvCxnSpPr>
            <p:cNvPr id="160" name="Elbow Connector 13">
              <a:extLst>
                <a:ext uri="{FF2B5EF4-FFF2-40B4-BE49-F238E27FC236}">
                  <a16:creationId xmlns:a16="http://schemas.microsoft.com/office/drawing/2014/main" id="{B7996EE7-18F3-44E1-8F53-9982BC4AF4AD}"/>
                </a:ext>
              </a:extLst>
            </p:cNvPr>
            <p:cNvCxnSpPr/>
            <p:nvPr/>
          </p:nvCxnSpPr>
          <p:spPr>
            <a:xfrm rot="5400000">
              <a:off x="128794" y="4245315"/>
              <a:ext cx="73152" cy="0"/>
            </a:xfrm>
            <a:prstGeom prst="bentConnector3">
              <a:avLst/>
            </a:prstGeom>
            <a:noFill/>
            <a:ln w="28575" cap="flat" cmpd="sng" algn="ctr">
              <a:solidFill>
                <a:srgbClr val="000000"/>
              </a:solidFill>
              <a:prstDash val="solid"/>
              <a:tailEnd type="triangle"/>
            </a:ln>
            <a:effectLst/>
          </p:spPr>
        </p:cxnSp>
      </p:grpSp>
      <p:cxnSp>
        <p:nvCxnSpPr>
          <p:cNvPr id="161" name="Straight Connector 160">
            <a:extLst>
              <a:ext uri="{FF2B5EF4-FFF2-40B4-BE49-F238E27FC236}">
                <a16:creationId xmlns:a16="http://schemas.microsoft.com/office/drawing/2014/main" id="{D179B4C5-B0AC-4983-98BC-19D4DA3810A4}"/>
              </a:ext>
            </a:extLst>
          </p:cNvPr>
          <p:cNvCxnSpPr/>
          <p:nvPr/>
        </p:nvCxnSpPr>
        <p:spPr>
          <a:xfrm>
            <a:off x="1656192" y="2120406"/>
            <a:ext cx="4206240" cy="0"/>
          </a:xfrm>
          <a:prstGeom prst="line">
            <a:avLst/>
          </a:prstGeom>
          <a:noFill/>
          <a:ln w="19050" cap="flat" cmpd="sng" algn="ctr">
            <a:solidFill>
              <a:srgbClr val="86BC25"/>
            </a:solidFill>
            <a:prstDash val="solid"/>
          </a:ln>
          <a:effectLst/>
        </p:spPr>
      </p:cxnSp>
      <p:sp>
        <p:nvSpPr>
          <p:cNvPr id="162" name="TextBox 161">
            <a:extLst>
              <a:ext uri="{FF2B5EF4-FFF2-40B4-BE49-F238E27FC236}">
                <a16:creationId xmlns:a16="http://schemas.microsoft.com/office/drawing/2014/main" id="{A37D605E-19D9-45C7-AD40-89E032189BAF}"/>
              </a:ext>
            </a:extLst>
          </p:cNvPr>
          <p:cNvSpPr txBox="1"/>
          <p:nvPr/>
        </p:nvSpPr>
        <p:spPr>
          <a:xfrm>
            <a:off x="1656192" y="1916124"/>
            <a:ext cx="836960" cy="184666"/>
          </a:xfrm>
          <a:prstGeom prst="rect">
            <a:avLst/>
          </a:prstGeom>
          <a:noFill/>
        </p:spPr>
        <p:txBody>
          <a:bodyPr wrap="square" lIns="0" tIns="0" rIns="0" bIns="0" rtlCol="0">
            <a:spAutoFit/>
          </a:bodyPr>
          <a:lstStyle/>
          <a:p>
            <a:pPr>
              <a:defRPr/>
            </a:pPr>
            <a:r>
              <a:rPr lang="en-US" sz="1200" dirty="0" err="1" smtClean="0">
                <a:solidFill>
                  <a:srgbClr val="000000"/>
                </a:solidFill>
                <a:latin typeface="Calibri"/>
                <a:ea typeface="Verdana" panose="020B0604030504040204" pitchFamily="34" charset="0"/>
                <a:cs typeface="Verdana" panose="020B0604030504040204" pitchFamily="34" charset="0"/>
              </a:rPr>
              <a:t>Maquetado</a:t>
            </a:r>
            <a:endParaRPr lang="en-US" sz="1200" dirty="0">
              <a:solidFill>
                <a:srgbClr val="000000"/>
              </a:solidFill>
              <a:latin typeface="Calibri"/>
              <a:ea typeface="Verdana" panose="020B0604030504040204" pitchFamily="34" charset="0"/>
              <a:cs typeface="Verdana" panose="020B0604030504040204" pitchFamily="34" charset="0"/>
            </a:endParaRPr>
          </a:p>
        </p:txBody>
      </p:sp>
      <p:cxnSp>
        <p:nvCxnSpPr>
          <p:cNvPr id="163" name="Straight Connector 162">
            <a:extLst>
              <a:ext uri="{FF2B5EF4-FFF2-40B4-BE49-F238E27FC236}">
                <a16:creationId xmlns:a16="http://schemas.microsoft.com/office/drawing/2014/main" id="{C6EE9C1E-52BD-4993-AB98-8696ADE5E5DF}"/>
              </a:ext>
            </a:extLst>
          </p:cNvPr>
          <p:cNvCxnSpPr/>
          <p:nvPr/>
        </p:nvCxnSpPr>
        <p:spPr>
          <a:xfrm>
            <a:off x="6230299" y="2120406"/>
            <a:ext cx="5507961" cy="0"/>
          </a:xfrm>
          <a:prstGeom prst="line">
            <a:avLst/>
          </a:prstGeom>
          <a:noFill/>
          <a:ln w="19050" cap="flat" cmpd="sng" algn="ctr">
            <a:solidFill>
              <a:srgbClr val="86BC25"/>
            </a:solidFill>
            <a:prstDash val="solid"/>
          </a:ln>
          <a:effectLst/>
        </p:spPr>
      </p:cxnSp>
      <p:sp>
        <p:nvSpPr>
          <p:cNvPr id="164" name="TextBox 163">
            <a:extLst>
              <a:ext uri="{FF2B5EF4-FFF2-40B4-BE49-F238E27FC236}">
                <a16:creationId xmlns:a16="http://schemas.microsoft.com/office/drawing/2014/main" id="{27910DF8-27C3-412A-AFE8-EA971A57B0AB}"/>
              </a:ext>
            </a:extLst>
          </p:cNvPr>
          <p:cNvSpPr txBox="1"/>
          <p:nvPr/>
        </p:nvSpPr>
        <p:spPr>
          <a:xfrm>
            <a:off x="6230298" y="1916124"/>
            <a:ext cx="1579871" cy="184666"/>
          </a:xfrm>
          <a:prstGeom prst="rect">
            <a:avLst/>
          </a:prstGeom>
          <a:noFill/>
          <a:ln>
            <a:noFill/>
          </a:ln>
        </p:spPr>
        <p:txBody>
          <a:bodyPr wrap="square" lIns="0" tIns="0" rIns="0" bIns="0" rtlCol="0">
            <a:spAutoFit/>
          </a:bodyPr>
          <a:lstStyle/>
          <a:p>
            <a:pPr>
              <a:defRPr/>
            </a:pPr>
            <a:r>
              <a:rPr lang="en-US" sz="1200" dirty="0" err="1">
                <a:solidFill>
                  <a:srgbClr val="000000"/>
                </a:solidFill>
                <a:latin typeface="Calibri"/>
                <a:ea typeface="Verdana" panose="020B0604030504040204" pitchFamily="34" charset="0"/>
                <a:cs typeface="Verdana" panose="020B0604030504040204" pitchFamily="34" charset="0"/>
              </a:rPr>
              <a:t>Fases</a:t>
            </a:r>
            <a:r>
              <a:rPr lang="en-US" sz="1200" dirty="0">
                <a:solidFill>
                  <a:srgbClr val="000000"/>
                </a:solidFill>
                <a:latin typeface="Calibri"/>
                <a:ea typeface="Verdana" panose="020B0604030504040204" pitchFamily="34" charset="0"/>
                <a:cs typeface="Verdana" panose="020B0604030504040204" pitchFamily="34" charset="0"/>
              </a:rPr>
              <a:t> del </a:t>
            </a:r>
            <a:r>
              <a:rPr lang="en-US" sz="1200" dirty="0" err="1">
                <a:solidFill>
                  <a:srgbClr val="000000"/>
                </a:solidFill>
                <a:latin typeface="Calibri"/>
                <a:ea typeface="Verdana" panose="020B0604030504040204" pitchFamily="34" charset="0"/>
                <a:cs typeface="Verdana" panose="020B0604030504040204" pitchFamily="34" charset="0"/>
              </a:rPr>
              <a:t>Modelo</a:t>
            </a:r>
            <a:r>
              <a:rPr lang="en-US" sz="1200" dirty="0">
                <a:solidFill>
                  <a:srgbClr val="000000"/>
                </a:solidFill>
                <a:latin typeface="Calibri"/>
                <a:ea typeface="Verdana" panose="020B0604030504040204" pitchFamily="34" charset="0"/>
                <a:cs typeface="Verdana" panose="020B0604030504040204" pitchFamily="34" charset="0"/>
              </a:rPr>
              <a:t> RUP</a:t>
            </a:r>
          </a:p>
        </p:txBody>
      </p:sp>
      <p:graphicFrame>
        <p:nvGraphicFramePr>
          <p:cNvPr id="165" name="Table 164">
            <a:extLst>
              <a:ext uri="{FF2B5EF4-FFF2-40B4-BE49-F238E27FC236}">
                <a16:creationId xmlns:a16="http://schemas.microsoft.com/office/drawing/2014/main" id="{D00A8DDA-BEC2-4228-AA98-BB1AB118D985}"/>
              </a:ext>
            </a:extLst>
          </p:cNvPr>
          <p:cNvGraphicFramePr>
            <a:graphicFrameLocks noGrp="1"/>
          </p:cNvGraphicFramePr>
          <p:nvPr>
            <p:extLst>
              <p:ext uri="{D42A27DB-BD31-4B8C-83A1-F6EECF244321}">
                <p14:modId xmlns:p14="http://schemas.microsoft.com/office/powerpoint/2010/main" val="1218728941"/>
              </p:ext>
            </p:extLst>
          </p:nvPr>
        </p:nvGraphicFramePr>
        <p:xfrm>
          <a:off x="6230299" y="2384937"/>
          <a:ext cx="6051176" cy="3672018"/>
        </p:xfrm>
        <a:graphic>
          <a:graphicData uri="http://schemas.openxmlformats.org/drawingml/2006/table">
            <a:tbl>
              <a:tblPr firstRow="1" bandRow="1"/>
              <a:tblGrid>
                <a:gridCol w="762123">
                  <a:extLst>
                    <a:ext uri="{9D8B030D-6E8A-4147-A177-3AD203B41FA5}">
                      <a16:colId xmlns:a16="http://schemas.microsoft.com/office/drawing/2014/main" val="3975474829"/>
                    </a:ext>
                  </a:extLst>
                </a:gridCol>
                <a:gridCol w="1617693">
                  <a:extLst>
                    <a:ext uri="{9D8B030D-6E8A-4147-A177-3AD203B41FA5}">
                      <a16:colId xmlns:a16="http://schemas.microsoft.com/office/drawing/2014/main" val="844568499"/>
                    </a:ext>
                  </a:extLst>
                </a:gridCol>
                <a:gridCol w="3671360">
                  <a:extLst>
                    <a:ext uri="{9D8B030D-6E8A-4147-A177-3AD203B41FA5}">
                      <a16:colId xmlns:a16="http://schemas.microsoft.com/office/drawing/2014/main" val="1868331620"/>
                    </a:ext>
                  </a:extLst>
                </a:gridCol>
              </a:tblGrid>
              <a:tr h="753535">
                <a:tc>
                  <a:txBody>
                    <a:bodyPr/>
                    <a:lstStyle>
                      <a:lvl1pPr marL="0" algn="l" defTabSz="914377" rtl="0" eaLnBrk="1" latinLnBrk="0" hangingPunct="1">
                        <a:defRPr sz="1800" b="1" kern="1200">
                          <a:solidFill>
                            <a:schemeClr val="lt1"/>
                          </a:solidFill>
                          <a:latin typeface="Calibri"/>
                        </a:defRPr>
                      </a:lvl1pPr>
                      <a:lvl2pPr marL="457189" algn="l" defTabSz="914377" rtl="0" eaLnBrk="1" latinLnBrk="0" hangingPunct="1">
                        <a:defRPr sz="1800" b="1" kern="1200">
                          <a:solidFill>
                            <a:schemeClr val="lt1"/>
                          </a:solidFill>
                          <a:latin typeface="Calibri"/>
                        </a:defRPr>
                      </a:lvl2pPr>
                      <a:lvl3pPr marL="914377" algn="l" defTabSz="914377" rtl="0" eaLnBrk="1" latinLnBrk="0" hangingPunct="1">
                        <a:defRPr sz="1800" b="1" kern="1200">
                          <a:solidFill>
                            <a:schemeClr val="lt1"/>
                          </a:solidFill>
                          <a:latin typeface="Calibri"/>
                        </a:defRPr>
                      </a:lvl3pPr>
                      <a:lvl4pPr marL="1371566" algn="l" defTabSz="914377" rtl="0" eaLnBrk="1" latinLnBrk="0" hangingPunct="1">
                        <a:defRPr sz="1800" b="1" kern="1200">
                          <a:solidFill>
                            <a:schemeClr val="lt1"/>
                          </a:solidFill>
                          <a:latin typeface="Calibri"/>
                        </a:defRPr>
                      </a:lvl4pPr>
                      <a:lvl5pPr marL="1828754" algn="l" defTabSz="914377" rtl="0" eaLnBrk="1" latinLnBrk="0" hangingPunct="1">
                        <a:defRPr sz="1800" b="1" kern="1200">
                          <a:solidFill>
                            <a:schemeClr val="lt1"/>
                          </a:solidFill>
                          <a:latin typeface="Calibri"/>
                        </a:defRPr>
                      </a:lvl5pPr>
                      <a:lvl6pPr marL="2285943" algn="l" defTabSz="914377" rtl="0" eaLnBrk="1" latinLnBrk="0" hangingPunct="1">
                        <a:defRPr sz="1800" b="1" kern="1200">
                          <a:solidFill>
                            <a:schemeClr val="lt1"/>
                          </a:solidFill>
                          <a:latin typeface="Calibri"/>
                        </a:defRPr>
                      </a:lvl6pPr>
                      <a:lvl7pPr marL="2743131" algn="l" defTabSz="914377" rtl="0" eaLnBrk="1" latinLnBrk="0" hangingPunct="1">
                        <a:defRPr sz="1800" b="1" kern="1200">
                          <a:solidFill>
                            <a:schemeClr val="lt1"/>
                          </a:solidFill>
                          <a:latin typeface="Calibri"/>
                        </a:defRPr>
                      </a:lvl7pPr>
                      <a:lvl8pPr marL="3200320" algn="l" defTabSz="914377" rtl="0" eaLnBrk="1" latinLnBrk="0" hangingPunct="1">
                        <a:defRPr sz="1800" b="1" kern="1200">
                          <a:solidFill>
                            <a:schemeClr val="lt1"/>
                          </a:solidFill>
                          <a:latin typeface="Calibri"/>
                        </a:defRPr>
                      </a:lvl8pPr>
                      <a:lvl9pPr marL="3657509" algn="l" defTabSz="914377" rtl="0" eaLnBrk="1" latinLnBrk="0" hangingPunct="1">
                        <a:defRPr sz="1800" b="1" kern="1200">
                          <a:solidFill>
                            <a:schemeClr val="lt1"/>
                          </a:solidFill>
                          <a:latin typeface="Calibri"/>
                        </a:defRPr>
                      </a:lvl9pPr>
                    </a:lstStyle>
                    <a:p>
                      <a:pPr algn="l"/>
                      <a:endParaRPr lang="en-US" sz="1100" b="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lt1"/>
                          </a:solidFill>
                          <a:latin typeface="Calibri"/>
                        </a:defRPr>
                      </a:lvl1pPr>
                      <a:lvl2pPr marL="457189" algn="l" defTabSz="914377" rtl="0" eaLnBrk="1" latinLnBrk="0" hangingPunct="1">
                        <a:defRPr sz="1800" b="1" kern="1200">
                          <a:solidFill>
                            <a:schemeClr val="lt1"/>
                          </a:solidFill>
                          <a:latin typeface="Calibri"/>
                        </a:defRPr>
                      </a:lvl2pPr>
                      <a:lvl3pPr marL="914377" algn="l" defTabSz="914377" rtl="0" eaLnBrk="1" latinLnBrk="0" hangingPunct="1">
                        <a:defRPr sz="1800" b="1" kern="1200">
                          <a:solidFill>
                            <a:schemeClr val="lt1"/>
                          </a:solidFill>
                          <a:latin typeface="Calibri"/>
                        </a:defRPr>
                      </a:lvl3pPr>
                      <a:lvl4pPr marL="1371566" algn="l" defTabSz="914377" rtl="0" eaLnBrk="1" latinLnBrk="0" hangingPunct="1">
                        <a:defRPr sz="1800" b="1" kern="1200">
                          <a:solidFill>
                            <a:schemeClr val="lt1"/>
                          </a:solidFill>
                          <a:latin typeface="Calibri"/>
                        </a:defRPr>
                      </a:lvl4pPr>
                      <a:lvl5pPr marL="1828754" algn="l" defTabSz="914377" rtl="0" eaLnBrk="1" latinLnBrk="0" hangingPunct="1">
                        <a:defRPr sz="1800" b="1" kern="1200">
                          <a:solidFill>
                            <a:schemeClr val="lt1"/>
                          </a:solidFill>
                          <a:latin typeface="Calibri"/>
                        </a:defRPr>
                      </a:lvl5pPr>
                      <a:lvl6pPr marL="2285943" algn="l" defTabSz="914377" rtl="0" eaLnBrk="1" latinLnBrk="0" hangingPunct="1">
                        <a:defRPr sz="1800" b="1" kern="1200">
                          <a:solidFill>
                            <a:schemeClr val="lt1"/>
                          </a:solidFill>
                          <a:latin typeface="Calibri"/>
                        </a:defRPr>
                      </a:lvl6pPr>
                      <a:lvl7pPr marL="2743131" algn="l" defTabSz="914377" rtl="0" eaLnBrk="1" latinLnBrk="0" hangingPunct="1">
                        <a:defRPr sz="1800" b="1" kern="1200">
                          <a:solidFill>
                            <a:schemeClr val="lt1"/>
                          </a:solidFill>
                          <a:latin typeface="Calibri"/>
                        </a:defRPr>
                      </a:lvl7pPr>
                      <a:lvl8pPr marL="3200320" algn="l" defTabSz="914377" rtl="0" eaLnBrk="1" latinLnBrk="0" hangingPunct="1">
                        <a:defRPr sz="1800" b="1" kern="1200">
                          <a:solidFill>
                            <a:schemeClr val="lt1"/>
                          </a:solidFill>
                          <a:latin typeface="Calibri"/>
                        </a:defRPr>
                      </a:lvl8pPr>
                      <a:lvl9pPr marL="3657509" algn="l" defTabSz="914377" rtl="0" eaLnBrk="1" latinLnBrk="0" hangingPunct="1">
                        <a:defRPr sz="1800" b="1" kern="1200">
                          <a:solidFill>
                            <a:schemeClr val="lt1"/>
                          </a:solidFill>
                          <a:latin typeface="Calibri"/>
                        </a:defRPr>
                      </a:lvl9pPr>
                    </a:lstStyle>
                    <a:p>
                      <a:pPr algn="l"/>
                      <a:r>
                        <a:rPr lang="en-US" sz="1100" b="1" dirty="0" err="1" smtClean="0">
                          <a:solidFill>
                            <a:schemeClr val="accent1"/>
                          </a:solidFill>
                          <a:latin typeface="+mn-lt"/>
                          <a:ea typeface="Verdana" panose="020B0604030504040204" pitchFamily="34" charset="0"/>
                          <a:cs typeface="Verdana" panose="020B0604030504040204" pitchFamily="34" charset="0"/>
                        </a:rPr>
                        <a:t>Inicio</a:t>
                      </a:r>
                      <a:endParaRPr lang="en-US" sz="1100" b="1" dirty="0">
                        <a:solidFill>
                          <a:schemeClr val="accent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b="1" kern="1200">
                          <a:solidFill>
                            <a:schemeClr val="lt1"/>
                          </a:solidFill>
                          <a:latin typeface="Calibri"/>
                        </a:defRPr>
                      </a:lvl1pPr>
                      <a:lvl2pPr marL="457189" algn="l" defTabSz="914377" rtl="0" eaLnBrk="1" latinLnBrk="0" hangingPunct="1">
                        <a:defRPr sz="1800" b="1" kern="1200">
                          <a:solidFill>
                            <a:schemeClr val="lt1"/>
                          </a:solidFill>
                          <a:latin typeface="Calibri"/>
                        </a:defRPr>
                      </a:lvl2pPr>
                      <a:lvl3pPr marL="914377" algn="l" defTabSz="914377" rtl="0" eaLnBrk="1" latinLnBrk="0" hangingPunct="1">
                        <a:defRPr sz="1800" b="1" kern="1200">
                          <a:solidFill>
                            <a:schemeClr val="lt1"/>
                          </a:solidFill>
                          <a:latin typeface="Calibri"/>
                        </a:defRPr>
                      </a:lvl3pPr>
                      <a:lvl4pPr marL="1371566" algn="l" defTabSz="914377" rtl="0" eaLnBrk="1" latinLnBrk="0" hangingPunct="1">
                        <a:defRPr sz="1800" b="1" kern="1200">
                          <a:solidFill>
                            <a:schemeClr val="lt1"/>
                          </a:solidFill>
                          <a:latin typeface="Calibri"/>
                        </a:defRPr>
                      </a:lvl4pPr>
                      <a:lvl5pPr marL="1828754" algn="l" defTabSz="914377" rtl="0" eaLnBrk="1" latinLnBrk="0" hangingPunct="1">
                        <a:defRPr sz="1800" b="1" kern="1200">
                          <a:solidFill>
                            <a:schemeClr val="lt1"/>
                          </a:solidFill>
                          <a:latin typeface="Calibri"/>
                        </a:defRPr>
                      </a:lvl5pPr>
                      <a:lvl6pPr marL="2285943" algn="l" defTabSz="914377" rtl="0" eaLnBrk="1" latinLnBrk="0" hangingPunct="1">
                        <a:defRPr sz="1800" b="1" kern="1200">
                          <a:solidFill>
                            <a:schemeClr val="lt1"/>
                          </a:solidFill>
                          <a:latin typeface="Calibri"/>
                        </a:defRPr>
                      </a:lvl6pPr>
                      <a:lvl7pPr marL="2743131" algn="l" defTabSz="914377" rtl="0" eaLnBrk="1" latinLnBrk="0" hangingPunct="1">
                        <a:defRPr sz="1800" b="1" kern="1200">
                          <a:solidFill>
                            <a:schemeClr val="lt1"/>
                          </a:solidFill>
                          <a:latin typeface="Calibri"/>
                        </a:defRPr>
                      </a:lvl7pPr>
                      <a:lvl8pPr marL="3200320" algn="l" defTabSz="914377" rtl="0" eaLnBrk="1" latinLnBrk="0" hangingPunct="1">
                        <a:defRPr sz="1800" b="1" kern="1200">
                          <a:solidFill>
                            <a:schemeClr val="lt1"/>
                          </a:solidFill>
                          <a:latin typeface="Calibri"/>
                        </a:defRPr>
                      </a:lvl8pPr>
                      <a:lvl9pPr marL="3657509" algn="l" defTabSz="914377" rtl="0" eaLnBrk="1" latinLnBrk="0" hangingPunct="1">
                        <a:defRPr sz="1800" b="1" kern="1200">
                          <a:solidFill>
                            <a:schemeClr val="lt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Definir y acordar el alcance del proyecto con los patrocinadores, identificar los riesgos asociados al proyecto, proponer una visión muy general de la arquitectura de software y producir el plan de las fases e iteraciones posteriores</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0636766"/>
                  </a:ext>
                </a:extLst>
              </a:tr>
              <a:tr h="651933">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endParaRPr lang="en-US" sz="1100" b="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n-US" sz="1100" b="1" dirty="0" err="1" smtClean="0">
                          <a:solidFill>
                            <a:schemeClr val="accent1"/>
                          </a:solidFill>
                          <a:latin typeface="+mn-lt"/>
                          <a:ea typeface="Verdana" panose="020B0604030504040204" pitchFamily="34" charset="0"/>
                          <a:cs typeface="Verdana" panose="020B0604030504040204" pitchFamily="34" charset="0"/>
                        </a:rPr>
                        <a:t>Elaboración</a:t>
                      </a:r>
                      <a:endParaRPr lang="en-US" sz="1100" b="1" dirty="0">
                        <a:solidFill>
                          <a:schemeClr val="accent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Selección de casos de uso que permiten definir la arquitectura base del sistema y se desarrollaran en esta fase, se realiza la especificación de los casos de uso seleccionados y el primer análisis del dominio del problema, se diseña la solución preliminar. </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70558"/>
                  </a:ext>
                </a:extLst>
              </a:tr>
              <a:tr h="688817">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endParaRPr lang="en-US" sz="11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n-US" sz="1100" b="1" dirty="0" err="1" smtClean="0">
                          <a:solidFill>
                            <a:schemeClr val="tx1"/>
                          </a:solidFill>
                          <a:latin typeface="+mn-lt"/>
                          <a:ea typeface="Verdana" panose="020B0604030504040204" pitchFamily="34" charset="0"/>
                          <a:cs typeface="Verdana" panose="020B0604030504040204" pitchFamily="34" charset="0"/>
                        </a:rPr>
                        <a:t>Construcción</a:t>
                      </a:r>
                      <a:r>
                        <a:rPr lang="en-US" sz="1100" b="1" dirty="0" smtClean="0">
                          <a:solidFill>
                            <a:schemeClr val="tx1"/>
                          </a:solidFill>
                          <a:latin typeface="+mn-lt"/>
                          <a:ea typeface="Verdana" panose="020B0604030504040204" pitchFamily="34" charset="0"/>
                          <a:cs typeface="Verdana" panose="020B0604030504040204" pitchFamily="34" charset="0"/>
                        </a:rPr>
                        <a:t> o </a:t>
                      </a:r>
                      <a:r>
                        <a:rPr lang="en-US" sz="1100" b="1" dirty="0" err="1" smtClean="0">
                          <a:solidFill>
                            <a:schemeClr val="tx1"/>
                          </a:solidFill>
                          <a:latin typeface="+mn-lt"/>
                          <a:ea typeface="Verdana" panose="020B0604030504040204" pitchFamily="34" charset="0"/>
                          <a:cs typeface="Verdana" panose="020B0604030504040204" pitchFamily="34" charset="0"/>
                        </a:rPr>
                        <a:t>desarrollo</a:t>
                      </a:r>
                      <a:endParaRPr lang="en-US" sz="1100" b="1"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Completar la funcionalidad del sistema, para ello se deben clarificar los requisitos pendientes, administrar los cambios de acuerdo a las evaluaciones realizados por los usuarios y se realizan las mejoras para el proyecto.</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1345550"/>
                  </a:ext>
                </a:extLst>
              </a:tr>
              <a:tr h="883098">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endParaRPr lang="en-US" sz="11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n-US" sz="1100" b="1" dirty="0" err="1" smtClean="0">
                          <a:solidFill>
                            <a:schemeClr val="tx1"/>
                          </a:solidFill>
                          <a:latin typeface="+mn-lt"/>
                          <a:ea typeface="Verdana" panose="020B0604030504040204" pitchFamily="34" charset="0"/>
                          <a:cs typeface="Verdana" panose="020B0604030504040204" pitchFamily="34" charset="0"/>
                        </a:rPr>
                        <a:t>Transición</a:t>
                      </a:r>
                      <a:r>
                        <a:rPr lang="en-US" sz="1100" b="1" dirty="0" smtClean="0">
                          <a:solidFill>
                            <a:schemeClr val="tx1"/>
                          </a:solidFill>
                          <a:latin typeface="+mn-lt"/>
                          <a:ea typeface="Verdana" panose="020B0604030504040204" pitchFamily="34" charset="0"/>
                          <a:cs typeface="Verdana" panose="020B0604030504040204" pitchFamily="34" charset="0"/>
                        </a:rPr>
                        <a:t> o </a:t>
                      </a:r>
                      <a:r>
                        <a:rPr lang="en-US" sz="1100" b="1" dirty="0" err="1" smtClean="0">
                          <a:solidFill>
                            <a:schemeClr val="tx1"/>
                          </a:solidFill>
                          <a:latin typeface="+mn-lt"/>
                          <a:ea typeface="Verdana" panose="020B0604030504040204" pitchFamily="34" charset="0"/>
                          <a:cs typeface="Verdana" panose="020B0604030504040204" pitchFamily="34" charset="0"/>
                        </a:rPr>
                        <a:t>cierre</a:t>
                      </a:r>
                      <a:endParaRPr lang="en-US" sz="1100" b="1"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dk1"/>
                          </a:solidFill>
                          <a:latin typeface="Calibri"/>
                        </a:defRPr>
                      </a:lvl1pPr>
                      <a:lvl2pPr marL="457189" algn="l" defTabSz="914377" rtl="0" eaLnBrk="1" latinLnBrk="0" hangingPunct="1">
                        <a:defRPr sz="1800" kern="1200">
                          <a:solidFill>
                            <a:schemeClr val="dk1"/>
                          </a:solidFill>
                          <a:latin typeface="Calibri"/>
                        </a:defRPr>
                      </a:lvl2pPr>
                      <a:lvl3pPr marL="914377" algn="l" defTabSz="914377" rtl="0" eaLnBrk="1" latinLnBrk="0" hangingPunct="1">
                        <a:defRPr sz="1800" kern="1200">
                          <a:solidFill>
                            <a:schemeClr val="dk1"/>
                          </a:solidFill>
                          <a:latin typeface="Calibri"/>
                        </a:defRPr>
                      </a:lvl3pPr>
                      <a:lvl4pPr marL="1371566" algn="l" defTabSz="914377" rtl="0" eaLnBrk="1" latinLnBrk="0" hangingPunct="1">
                        <a:defRPr sz="1800" kern="1200">
                          <a:solidFill>
                            <a:schemeClr val="dk1"/>
                          </a:solidFill>
                          <a:latin typeface="Calibri"/>
                        </a:defRPr>
                      </a:lvl4pPr>
                      <a:lvl5pPr marL="1828754" algn="l" defTabSz="914377" rtl="0" eaLnBrk="1" latinLnBrk="0" hangingPunct="1">
                        <a:defRPr sz="1800" kern="1200">
                          <a:solidFill>
                            <a:schemeClr val="dk1"/>
                          </a:solidFill>
                          <a:latin typeface="Calibri"/>
                        </a:defRPr>
                      </a:lvl5pPr>
                      <a:lvl6pPr marL="2285943" algn="l" defTabSz="914377" rtl="0" eaLnBrk="1" latinLnBrk="0" hangingPunct="1">
                        <a:defRPr sz="1800" kern="1200">
                          <a:solidFill>
                            <a:schemeClr val="dk1"/>
                          </a:solidFill>
                          <a:latin typeface="Calibri"/>
                        </a:defRPr>
                      </a:lvl6pPr>
                      <a:lvl7pPr marL="2743131" algn="l" defTabSz="914377" rtl="0" eaLnBrk="1" latinLnBrk="0" hangingPunct="1">
                        <a:defRPr sz="1800" kern="1200">
                          <a:solidFill>
                            <a:schemeClr val="dk1"/>
                          </a:solidFill>
                          <a:latin typeface="Calibri"/>
                        </a:defRPr>
                      </a:lvl7pPr>
                      <a:lvl8pPr marL="3200320" algn="l" defTabSz="914377" rtl="0" eaLnBrk="1" latinLnBrk="0" hangingPunct="1">
                        <a:defRPr sz="1800" kern="1200">
                          <a:solidFill>
                            <a:schemeClr val="dk1"/>
                          </a:solidFill>
                          <a:latin typeface="Calibri"/>
                        </a:defRPr>
                      </a:lvl8pPr>
                      <a:lvl9pPr marL="3657509" algn="l" defTabSz="914377" rtl="0" eaLnBrk="1" latinLnBrk="0" hangingPunct="1">
                        <a:defRPr sz="1800" kern="1200">
                          <a:solidFill>
                            <a:schemeClr val="dk1"/>
                          </a:solidFill>
                          <a:latin typeface="Calibri"/>
                        </a:defRPr>
                      </a:lvl9pPr>
                    </a:lstStyle>
                    <a:p>
                      <a:pPr algn="l"/>
                      <a:r>
                        <a:rPr lang="es-VE" sz="1100" b="0" dirty="0" smtClean="0">
                          <a:solidFill>
                            <a:schemeClr val="tx1"/>
                          </a:solidFill>
                          <a:latin typeface="+mn-lt"/>
                          <a:ea typeface="Verdana" panose="020B0604030504040204" pitchFamily="34" charset="0"/>
                          <a:cs typeface="Verdana" panose="020B0604030504040204" pitchFamily="34" charset="0"/>
                        </a:rPr>
                        <a:t>Asegurar que el software esté disponible para los usuarios finales, ajustar los errores y defectos encontrados en las pruebas de aceptación, capacitar a los usuarios y proveer el soporte técnico necesario. </a:t>
                      </a:r>
                      <a:endParaRPr lang="en-US" sz="1100" b="0" dirty="0">
                        <a:solidFill>
                          <a:schemeClr val="tx1"/>
                        </a:solidFill>
                        <a:latin typeface="+mn-lt"/>
                        <a:ea typeface="Verdana" panose="020B0604030504040204" pitchFamily="34" charset="0"/>
                        <a:cs typeface="Verdana" panose="020B0604030504040204" pitchFamily="34" charset="0"/>
                      </a:endParaRPr>
                    </a:p>
                  </a:txBody>
                  <a:tcPr anchor="ctr">
                    <a:lnL w="12700" cmpd="sng">
                      <a:noFill/>
                    </a:lnL>
                    <a:lnR w="12700" cmpd="sng">
                      <a:noFill/>
                    </a:lnR>
                    <a:lnT w="19050" cap="flat" cmpd="sng" algn="ctr">
                      <a:solidFill>
                        <a:srgbClr val="86BC25"/>
                      </a:solidFill>
                      <a:prstDash val="solid"/>
                      <a:round/>
                      <a:headEnd type="none" w="med" len="med"/>
                      <a:tailEnd type="none" w="med" len="med"/>
                    </a:lnT>
                    <a:lnB w="19050" cap="flat" cmpd="sng" algn="ctr">
                      <a:solidFill>
                        <a:srgbClr val="86BC2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6766495"/>
                  </a:ext>
                </a:extLst>
              </a:tr>
            </a:tbl>
          </a:graphicData>
        </a:graphic>
      </p:graphicFrame>
      <p:pic>
        <p:nvPicPr>
          <p:cNvPr id="166" name="Picture 165">
            <a:extLst>
              <a:ext uri="{FF2B5EF4-FFF2-40B4-BE49-F238E27FC236}">
                <a16:creationId xmlns:a16="http://schemas.microsoft.com/office/drawing/2014/main" id="{73497644-E002-486C-BBD2-B0ACEFAEAE75}"/>
              </a:ext>
            </a:extLst>
          </p:cNvPr>
          <p:cNvPicPr>
            <a:picLocks noChangeAspect="1"/>
          </p:cNvPicPr>
          <p:nvPr/>
        </p:nvPicPr>
        <p:blipFill rotWithShape="1">
          <a:blip r:embed="rId3"/>
          <a:srcRect l="50779" t="11162" r="45996" b="81632"/>
          <a:stretch/>
        </p:blipFill>
        <p:spPr>
          <a:xfrm>
            <a:off x="6469932" y="2556915"/>
            <a:ext cx="343093" cy="411480"/>
          </a:xfrm>
          <a:prstGeom prst="rect">
            <a:avLst/>
          </a:prstGeom>
        </p:spPr>
      </p:pic>
      <p:pic>
        <p:nvPicPr>
          <p:cNvPr id="168" name="Picture 167">
            <a:extLst>
              <a:ext uri="{FF2B5EF4-FFF2-40B4-BE49-F238E27FC236}">
                <a16:creationId xmlns:a16="http://schemas.microsoft.com/office/drawing/2014/main" id="{077C99C4-8476-4133-AC2A-DDE1C1540D66}"/>
              </a:ext>
            </a:extLst>
          </p:cNvPr>
          <p:cNvPicPr>
            <a:picLocks noChangeAspect="1"/>
          </p:cNvPicPr>
          <p:nvPr/>
        </p:nvPicPr>
        <p:blipFill rotWithShape="1">
          <a:blip r:embed="rId3"/>
          <a:srcRect l="50658" t="39548" r="45735" b="55388"/>
          <a:stretch/>
        </p:blipFill>
        <p:spPr>
          <a:xfrm>
            <a:off x="6463418" y="3657525"/>
            <a:ext cx="356122" cy="268392"/>
          </a:xfrm>
          <a:prstGeom prst="rect">
            <a:avLst/>
          </a:prstGeom>
        </p:spPr>
      </p:pic>
      <p:pic>
        <p:nvPicPr>
          <p:cNvPr id="169" name="Picture 168">
            <a:extLst>
              <a:ext uri="{FF2B5EF4-FFF2-40B4-BE49-F238E27FC236}">
                <a16:creationId xmlns:a16="http://schemas.microsoft.com/office/drawing/2014/main" id="{8942D279-18DC-4A7A-8EE2-D70274A80797}"/>
              </a:ext>
            </a:extLst>
          </p:cNvPr>
          <p:cNvPicPr>
            <a:picLocks noChangeAspect="1"/>
          </p:cNvPicPr>
          <p:nvPr/>
        </p:nvPicPr>
        <p:blipFill rotWithShape="1">
          <a:blip r:embed="rId3"/>
          <a:srcRect l="50142" t="53678" r="44972" b="38547"/>
          <a:stretch/>
        </p:blipFill>
        <p:spPr>
          <a:xfrm>
            <a:off x="6424031" y="4502680"/>
            <a:ext cx="434894" cy="371412"/>
          </a:xfrm>
          <a:prstGeom prst="rect">
            <a:avLst/>
          </a:prstGeom>
        </p:spPr>
      </p:pic>
      <p:pic>
        <p:nvPicPr>
          <p:cNvPr id="171" name="Picture 170">
            <a:extLst>
              <a:ext uri="{FF2B5EF4-FFF2-40B4-BE49-F238E27FC236}">
                <a16:creationId xmlns:a16="http://schemas.microsoft.com/office/drawing/2014/main" id="{12D9EC87-79C0-46CC-9638-2B1165550DED}"/>
              </a:ext>
            </a:extLst>
          </p:cNvPr>
          <p:cNvPicPr>
            <a:picLocks noChangeAspect="1"/>
          </p:cNvPicPr>
          <p:nvPr/>
        </p:nvPicPr>
        <p:blipFill rotWithShape="1">
          <a:blip r:embed="rId3"/>
          <a:srcRect l="49946" t="82082" r="44944" b="10583"/>
          <a:stretch/>
        </p:blipFill>
        <p:spPr>
          <a:xfrm>
            <a:off x="6409068" y="5443075"/>
            <a:ext cx="464820" cy="358140"/>
          </a:xfrm>
          <a:prstGeom prst="rect">
            <a:avLst/>
          </a:prstGeom>
        </p:spPr>
      </p:pic>
      <p:grpSp>
        <p:nvGrpSpPr>
          <p:cNvPr id="172" name="组合 268">
            <a:extLst>
              <a:ext uri="{FF2B5EF4-FFF2-40B4-BE49-F238E27FC236}">
                <a16:creationId xmlns:a16="http://schemas.microsoft.com/office/drawing/2014/main" id="{B305DFA1-97AF-43BC-83E5-DADADBC4C07C}"/>
              </a:ext>
            </a:extLst>
          </p:cNvPr>
          <p:cNvGrpSpPr/>
          <p:nvPr/>
        </p:nvGrpSpPr>
        <p:grpSpPr>
          <a:xfrm rot="16200000">
            <a:off x="698321" y="3236029"/>
            <a:ext cx="1743021" cy="172720"/>
            <a:chOff x="499437" y="1535322"/>
            <a:chExt cx="862073" cy="192140"/>
          </a:xfrm>
        </p:grpSpPr>
        <p:cxnSp>
          <p:nvCxnSpPr>
            <p:cNvPr id="173" name="Straight Connector 20">
              <a:extLst>
                <a:ext uri="{FF2B5EF4-FFF2-40B4-BE49-F238E27FC236}">
                  <a16:creationId xmlns:a16="http://schemas.microsoft.com/office/drawing/2014/main" id="{7E90DFCE-5155-4D36-B2DB-AAD2E7197435}"/>
                </a:ext>
              </a:extLst>
            </p:cNvPr>
            <p:cNvCxnSpPr>
              <a:cxnSpLocks/>
            </p:cNvCxnSpPr>
            <p:nvPr/>
          </p:nvCxnSpPr>
          <p:spPr>
            <a:xfrm>
              <a:off x="500077" y="1629959"/>
              <a:ext cx="861433" cy="0"/>
            </a:xfrm>
            <a:prstGeom prst="line">
              <a:avLst/>
            </a:prstGeom>
            <a:noFill/>
            <a:ln w="19050" cap="flat" cmpd="sng" algn="ctr">
              <a:solidFill>
                <a:srgbClr val="86BC25"/>
              </a:solidFill>
              <a:prstDash val="solid"/>
            </a:ln>
            <a:effectLst/>
          </p:spPr>
        </p:cxnSp>
        <p:cxnSp>
          <p:nvCxnSpPr>
            <p:cNvPr id="174" name="Straight Connector 20">
              <a:extLst>
                <a:ext uri="{FF2B5EF4-FFF2-40B4-BE49-F238E27FC236}">
                  <a16:creationId xmlns:a16="http://schemas.microsoft.com/office/drawing/2014/main" id="{9BDC6F16-08DE-42FF-B394-0B21207E5C23}"/>
                </a:ext>
              </a:extLst>
            </p:cNvPr>
            <p:cNvCxnSpPr>
              <a:cxnSpLocks/>
            </p:cNvCxnSpPr>
            <p:nvPr/>
          </p:nvCxnSpPr>
          <p:spPr>
            <a:xfrm flipV="1">
              <a:off x="1360497" y="1535322"/>
              <a:ext cx="0" cy="192140"/>
            </a:xfrm>
            <a:prstGeom prst="line">
              <a:avLst/>
            </a:prstGeom>
            <a:noFill/>
            <a:ln w="19050" cap="flat" cmpd="sng" algn="ctr">
              <a:solidFill>
                <a:srgbClr val="86BC25"/>
              </a:solidFill>
              <a:prstDash val="solid"/>
            </a:ln>
            <a:effectLst/>
          </p:spPr>
        </p:cxnSp>
        <p:cxnSp>
          <p:nvCxnSpPr>
            <p:cNvPr id="175" name="Straight Connector 20">
              <a:extLst>
                <a:ext uri="{FF2B5EF4-FFF2-40B4-BE49-F238E27FC236}">
                  <a16:creationId xmlns:a16="http://schemas.microsoft.com/office/drawing/2014/main" id="{3E969A22-EAC3-48C5-8232-B762C279C918}"/>
                </a:ext>
              </a:extLst>
            </p:cNvPr>
            <p:cNvCxnSpPr>
              <a:cxnSpLocks/>
            </p:cNvCxnSpPr>
            <p:nvPr/>
          </p:nvCxnSpPr>
          <p:spPr>
            <a:xfrm flipV="1">
              <a:off x="499437" y="1535322"/>
              <a:ext cx="0" cy="192140"/>
            </a:xfrm>
            <a:prstGeom prst="line">
              <a:avLst/>
            </a:prstGeom>
            <a:noFill/>
            <a:ln w="19050" cap="flat" cmpd="sng" algn="ctr">
              <a:solidFill>
                <a:srgbClr val="86BC25"/>
              </a:solidFill>
              <a:prstDash val="solid"/>
            </a:ln>
            <a:effectLst/>
          </p:spPr>
        </p:cxnSp>
      </p:grpSp>
      <p:sp>
        <p:nvSpPr>
          <p:cNvPr id="176" name="Rectangle 175">
            <a:extLst>
              <a:ext uri="{FF2B5EF4-FFF2-40B4-BE49-F238E27FC236}">
                <a16:creationId xmlns:a16="http://schemas.microsoft.com/office/drawing/2014/main" id="{3F86F8EE-AEA6-43C0-ABF6-D65204E799C2}"/>
              </a:ext>
            </a:extLst>
          </p:cNvPr>
          <p:cNvSpPr/>
          <p:nvPr/>
        </p:nvSpPr>
        <p:spPr>
          <a:xfrm rot="16200000">
            <a:off x="448316" y="3124343"/>
            <a:ext cx="1577344" cy="378099"/>
          </a:xfrm>
          <a:prstGeom prst="rect">
            <a:avLst/>
          </a:prstGeom>
        </p:spPr>
        <p:txBody>
          <a:bodyPr wrap="square" lIns="69643" tIns="34821" rIns="69643" bIns="34821">
            <a:spAutoFit/>
          </a:bodyPr>
          <a:lstStyle/>
          <a:p>
            <a:pPr algn="ctr" defTabSz="1219170">
              <a:defRPr/>
            </a:pPr>
            <a:r>
              <a:rPr lang="en-US" altLang="zh-CN" sz="2000" b="1" dirty="0" err="1" smtClean="0">
                <a:solidFill>
                  <a:srgbClr val="86BC25"/>
                </a:solidFill>
                <a:latin typeface="Calibri Light"/>
                <a:ea typeface="Verdana" panose="020B0604030504040204" pitchFamily="34" charset="0"/>
                <a:cs typeface="Verdana" panose="020B0604030504040204" pitchFamily="34" charset="0"/>
              </a:rPr>
              <a:t>Nivel</a:t>
            </a:r>
            <a:r>
              <a:rPr lang="en-US" altLang="zh-CN" sz="2000" b="1" dirty="0" smtClean="0">
                <a:solidFill>
                  <a:srgbClr val="86BC25"/>
                </a:solidFill>
                <a:latin typeface="Calibri Light"/>
                <a:ea typeface="Verdana" panose="020B0604030504040204" pitchFamily="34" charset="0"/>
                <a:cs typeface="Verdana" panose="020B0604030504040204" pitchFamily="34" charset="0"/>
              </a:rPr>
              <a:t> 1</a:t>
            </a:r>
            <a:endParaRPr lang="en-US" altLang="zh-CN" sz="2000" b="1" dirty="0">
              <a:solidFill>
                <a:srgbClr val="86BC25"/>
              </a:solidFill>
              <a:latin typeface="Calibri Light"/>
              <a:ea typeface="Verdana" panose="020B0604030504040204" pitchFamily="34" charset="0"/>
              <a:cs typeface="Verdana" panose="020B0604030504040204" pitchFamily="34" charset="0"/>
            </a:endParaRPr>
          </a:p>
        </p:txBody>
      </p:sp>
      <p:grpSp>
        <p:nvGrpSpPr>
          <p:cNvPr id="177" name="组合 268">
            <a:extLst>
              <a:ext uri="{FF2B5EF4-FFF2-40B4-BE49-F238E27FC236}">
                <a16:creationId xmlns:a16="http://schemas.microsoft.com/office/drawing/2014/main" id="{4F3C6CCF-A388-44D0-9C6E-F4DC5B2BE12B}"/>
              </a:ext>
            </a:extLst>
          </p:cNvPr>
          <p:cNvGrpSpPr/>
          <p:nvPr/>
        </p:nvGrpSpPr>
        <p:grpSpPr>
          <a:xfrm rot="16200000">
            <a:off x="712860" y="4997831"/>
            <a:ext cx="1713941" cy="172720"/>
            <a:chOff x="499437" y="1535322"/>
            <a:chExt cx="862073" cy="192140"/>
          </a:xfrm>
        </p:grpSpPr>
        <p:cxnSp>
          <p:nvCxnSpPr>
            <p:cNvPr id="178" name="Straight Connector 20">
              <a:extLst>
                <a:ext uri="{FF2B5EF4-FFF2-40B4-BE49-F238E27FC236}">
                  <a16:creationId xmlns:a16="http://schemas.microsoft.com/office/drawing/2014/main" id="{5EE7799D-4B84-453F-824A-4A0AF653E6BF}"/>
                </a:ext>
              </a:extLst>
            </p:cNvPr>
            <p:cNvCxnSpPr>
              <a:cxnSpLocks/>
            </p:cNvCxnSpPr>
            <p:nvPr/>
          </p:nvCxnSpPr>
          <p:spPr>
            <a:xfrm>
              <a:off x="500077" y="1629959"/>
              <a:ext cx="861433" cy="0"/>
            </a:xfrm>
            <a:prstGeom prst="line">
              <a:avLst/>
            </a:prstGeom>
            <a:noFill/>
            <a:ln w="19050" cap="flat" cmpd="sng" algn="ctr">
              <a:solidFill>
                <a:srgbClr val="626262"/>
              </a:solidFill>
              <a:prstDash val="solid"/>
            </a:ln>
            <a:effectLst/>
          </p:spPr>
        </p:cxnSp>
        <p:cxnSp>
          <p:nvCxnSpPr>
            <p:cNvPr id="179" name="Straight Connector 20">
              <a:extLst>
                <a:ext uri="{FF2B5EF4-FFF2-40B4-BE49-F238E27FC236}">
                  <a16:creationId xmlns:a16="http://schemas.microsoft.com/office/drawing/2014/main" id="{42185026-8893-406E-A2F1-13AE44F4C105}"/>
                </a:ext>
              </a:extLst>
            </p:cNvPr>
            <p:cNvCxnSpPr>
              <a:cxnSpLocks/>
            </p:cNvCxnSpPr>
            <p:nvPr/>
          </p:nvCxnSpPr>
          <p:spPr>
            <a:xfrm flipV="1">
              <a:off x="1360497" y="1535322"/>
              <a:ext cx="0" cy="192140"/>
            </a:xfrm>
            <a:prstGeom prst="line">
              <a:avLst/>
            </a:prstGeom>
            <a:noFill/>
            <a:ln w="19050" cap="flat" cmpd="sng" algn="ctr">
              <a:solidFill>
                <a:srgbClr val="626262"/>
              </a:solidFill>
              <a:prstDash val="solid"/>
            </a:ln>
            <a:effectLst/>
          </p:spPr>
        </p:cxnSp>
        <p:cxnSp>
          <p:nvCxnSpPr>
            <p:cNvPr id="180" name="Straight Connector 20">
              <a:extLst>
                <a:ext uri="{FF2B5EF4-FFF2-40B4-BE49-F238E27FC236}">
                  <a16:creationId xmlns:a16="http://schemas.microsoft.com/office/drawing/2014/main" id="{62670BF0-C9BB-4FD2-8FB7-7A7E2EE1500D}"/>
                </a:ext>
              </a:extLst>
            </p:cNvPr>
            <p:cNvCxnSpPr>
              <a:cxnSpLocks/>
            </p:cNvCxnSpPr>
            <p:nvPr/>
          </p:nvCxnSpPr>
          <p:spPr>
            <a:xfrm flipV="1">
              <a:off x="499437" y="1535322"/>
              <a:ext cx="0" cy="192140"/>
            </a:xfrm>
            <a:prstGeom prst="line">
              <a:avLst/>
            </a:prstGeom>
            <a:noFill/>
            <a:ln w="19050" cap="flat" cmpd="sng" algn="ctr">
              <a:solidFill>
                <a:srgbClr val="626262"/>
              </a:solidFill>
              <a:prstDash val="solid"/>
            </a:ln>
            <a:effectLst/>
          </p:spPr>
        </p:cxnSp>
      </p:grpSp>
      <p:sp>
        <p:nvSpPr>
          <p:cNvPr id="181" name="Rectangle 65">
            <a:extLst>
              <a:ext uri="{FF2B5EF4-FFF2-40B4-BE49-F238E27FC236}">
                <a16:creationId xmlns:a16="http://schemas.microsoft.com/office/drawing/2014/main" id="{AEF3EB23-35B2-43D8-B171-A4C4E89E9BC0}"/>
              </a:ext>
            </a:extLst>
          </p:cNvPr>
          <p:cNvSpPr/>
          <p:nvPr/>
        </p:nvSpPr>
        <p:spPr>
          <a:xfrm rot="16200000">
            <a:off x="448316" y="4857319"/>
            <a:ext cx="1577344" cy="378099"/>
          </a:xfrm>
          <a:prstGeom prst="rect">
            <a:avLst/>
          </a:prstGeom>
        </p:spPr>
        <p:txBody>
          <a:bodyPr wrap="square" lIns="69643" tIns="34821" rIns="69643" bIns="34821">
            <a:spAutoFit/>
          </a:bodyPr>
          <a:lstStyle/>
          <a:p>
            <a:pPr algn="ctr" defTabSz="1219170">
              <a:defRPr/>
            </a:pPr>
            <a:r>
              <a:rPr lang="en-US" altLang="zh-CN" sz="2000" b="1" dirty="0" err="1" smtClean="0">
                <a:solidFill>
                  <a:srgbClr val="626262"/>
                </a:solidFill>
                <a:latin typeface="Calibri Light"/>
                <a:ea typeface="Verdana" panose="020B0604030504040204" pitchFamily="34" charset="0"/>
                <a:cs typeface="Verdana" panose="020B0604030504040204" pitchFamily="34" charset="0"/>
              </a:rPr>
              <a:t>Nivel</a:t>
            </a:r>
            <a:r>
              <a:rPr lang="en-US" altLang="zh-CN" sz="2000" b="1" dirty="0" smtClean="0">
                <a:solidFill>
                  <a:srgbClr val="626262"/>
                </a:solidFill>
                <a:latin typeface="Calibri Light"/>
                <a:ea typeface="Verdana" panose="020B0604030504040204" pitchFamily="34" charset="0"/>
                <a:cs typeface="Verdana" panose="020B0604030504040204" pitchFamily="34" charset="0"/>
              </a:rPr>
              <a:t> 2</a:t>
            </a:r>
            <a:endParaRPr lang="en-US" altLang="zh-CN" sz="2000" b="1" dirty="0">
              <a:solidFill>
                <a:srgbClr val="626262"/>
              </a:solidFill>
              <a:latin typeface="Calibri Light"/>
              <a:ea typeface="Verdana" panose="020B0604030504040204" pitchFamily="34" charset="0"/>
              <a:cs typeface="Verdana" panose="020B0604030504040204" pitchFamily="34"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76536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¿Por qué el sistema?</a:t>
            </a: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26</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42075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480930" y="5585072"/>
            <a:ext cx="5645427" cy="1092607"/>
          </a:xfrm>
          <a:prstGeom prst="rect">
            <a:avLst/>
          </a:prstGeom>
          <a:noFill/>
        </p:spPr>
        <p:txBody>
          <a:bodyPr wrap="square" lIns="0" tIns="0" rIns="0" bIns="0" numCol="2" rtlCol="0">
            <a:spAutoFit/>
          </a:bodyPr>
          <a:lstStyle/>
          <a:p>
            <a:pPr marL="203200" indent="-203200">
              <a:spcBef>
                <a:spcPts val="600"/>
              </a:spcBef>
              <a:buSzPct val="100000"/>
              <a:buFont typeface="Arial"/>
              <a:buChar char="•"/>
            </a:pPr>
            <a:r>
              <a:rPr lang="es-VE" sz="1400" dirty="0" smtClean="0">
                <a:solidFill>
                  <a:srgbClr val="313131"/>
                </a:solidFill>
              </a:rPr>
              <a:t>Inicio: 	         1 semana</a:t>
            </a:r>
          </a:p>
          <a:p>
            <a:pPr marL="203200" indent="-203200">
              <a:spcBef>
                <a:spcPts val="600"/>
              </a:spcBef>
              <a:buSzPct val="100000"/>
              <a:buFont typeface="Arial"/>
              <a:buChar char="•"/>
            </a:pPr>
            <a:r>
              <a:rPr lang="es-VE" sz="1400" dirty="0" smtClean="0">
                <a:solidFill>
                  <a:srgbClr val="313131"/>
                </a:solidFill>
              </a:rPr>
              <a:t>Elaboración:   1 semana</a:t>
            </a:r>
          </a:p>
          <a:p>
            <a:pPr marL="203200" indent="-203200">
              <a:spcBef>
                <a:spcPts val="600"/>
              </a:spcBef>
              <a:buSzPct val="100000"/>
              <a:buFont typeface="Arial"/>
              <a:buChar char="•"/>
            </a:pPr>
            <a:r>
              <a:rPr lang="es-VE" sz="1400" dirty="0" smtClean="0">
                <a:solidFill>
                  <a:srgbClr val="313131"/>
                </a:solidFill>
              </a:rPr>
              <a:t>Construcción: 2 semanas</a:t>
            </a:r>
          </a:p>
          <a:p>
            <a:pPr marL="203200" indent="-203200">
              <a:spcBef>
                <a:spcPts val="600"/>
              </a:spcBef>
              <a:buSzPct val="100000"/>
              <a:buFont typeface="Arial"/>
              <a:buChar char="•"/>
            </a:pPr>
            <a:r>
              <a:rPr lang="es-VE" sz="1400" dirty="0" smtClean="0">
                <a:solidFill>
                  <a:srgbClr val="313131"/>
                </a:solidFill>
              </a:rPr>
              <a:t>Transición:      2 semanas</a:t>
            </a:r>
          </a:p>
          <a:p>
            <a:pPr marL="203200" indent="-203200">
              <a:spcBef>
                <a:spcPts val="600"/>
              </a:spcBef>
              <a:buSzPct val="100000"/>
              <a:buFont typeface="Arial"/>
              <a:buChar char="•"/>
            </a:pPr>
            <a:r>
              <a:rPr lang="es-VE" sz="1400" dirty="0" smtClean="0">
                <a:solidFill>
                  <a:srgbClr val="313131"/>
                </a:solidFill>
              </a:rPr>
              <a:t>Total: </a:t>
            </a:r>
            <a:r>
              <a:rPr lang="es-VE" sz="1400" b="1" dirty="0" smtClean="0">
                <a:solidFill>
                  <a:srgbClr val="313131"/>
                </a:solidFill>
              </a:rPr>
              <a:t>6 semanas</a:t>
            </a:r>
          </a:p>
        </p:txBody>
      </p:sp>
      <p:sp>
        <p:nvSpPr>
          <p:cNvPr id="21" name="Text Placeholder 5"/>
          <p:cNvSpPr>
            <a:spLocks noGrp="1"/>
          </p:cNvSpPr>
          <p:nvPr>
            <p:ph type="body" sz="quarter" idx="13"/>
          </p:nvPr>
        </p:nvSpPr>
        <p:spPr>
          <a:xfrm>
            <a:off x="486060" y="773543"/>
            <a:ext cx="11538300" cy="708107"/>
          </a:xfrm>
        </p:spPr>
        <p:txBody>
          <a:bodyPr/>
          <a:lstStyle/>
          <a:p>
            <a:r>
              <a:rPr lang="es-VE" sz="1600" dirty="0" smtClean="0">
                <a:solidFill>
                  <a:schemeClr val="tx1">
                    <a:lumMod val="50000"/>
                    <a:lumOff val="50000"/>
                  </a:schemeClr>
                </a:solidFill>
                <a:latin typeface="Calibri" panose="020F0502020204030204" pitchFamily="34" charset="0"/>
                <a:cs typeface="Calibri" panose="020F0502020204030204" pitchFamily="34" charset="0"/>
              </a:rPr>
              <a:t>A continuación, se describe el cronograma de implementación estándar del sistema SCV, así como las actividades y/o entregables de acuerdo a </a:t>
            </a:r>
            <a:r>
              <a:rPr lang="es-VE" sz="1600" dirty="0">
                <a:solidFill>
                  <a:schemeClr val="tx1">
                    <a:lumMod val="50000"/>
                    <a:lumOff val="50000"/>
                  </a:schemeClr>
                </a:solidFill>
                <a:latin typeface="Calibri" panose="020F0502020204030204" pitchFamily="34" charset="0"/>
                <a:cs typeface="Calibri" panose="020F0502020204030204" pitchFamily="34" charset="0"/>
              </a:rPr>
              <a:t>l</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a metodología establecida, sin desarrollos adicionales</a:t>
            </a: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p:txBody>
      </p:sp>
      <p:sp>
        <p:nvSpPr>
          <p:cNvPr id="2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Cronograma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p:cNvPicPr>
            <a:picLocks noChangeAspect="1"/>
          </p:cNvPicPr>
          <p:nvPr/>
        </p:nvPicPr>
        <p:blipFill rotWithShape="1">
          <a:blip r:embed="rId3"/>
          <a:srcRect l="3734" t="31464" r="26068" b="21754"/>
          <a:stretch/>
        </p:blipFill>
        <p:spPr>
          <a:xfrm>
            <a:off x="1480930" y="1739348"/>
            <a:ext cx="8825948" cy="3588026"/>
          </a:xfrm>
          <a:prstGeom prst="rect">
            <a:avLst/>
          </a:prstGeom>
        </p:spPr>
      </p:pic>
    </p:spTree>
    <p:extLst>
      <p:ext uri="{BB962C8B-B14F-4D97-AF65-F5344CB8AC3E}">
        <p14:creationId xmlns:p14="http://schemas.microsoft.com/office/powerpoint/2010/main" val="161764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Cronograma</a:t>
            </a:r>
          </a:p>
          <a:p>
            <a:pPr marL="342891" indent="-342891" algn="l">
              <a:lnSpc>
                <a:spcPct val="150000"/>
              </a:lnSpc>
              <a:buFont typeface="+mj-lt"/>
              <a:buAutoNum type="arabicPeriod"/>
            </a:pPr>
            <a:r>
              <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rPr>
              <a:t>¿Por qué el sistema?</a:t>
            </a:r>
          </a:p>
          <a:p>
            <a:pPr marL="342891" indent="-342891" algn="l">
              <a:lnSpc>
                <a:spcPct val="150000"/>
              </a:lnSpc>
              <a:buFont typeface="+mj-lt"/>
              <a:buAutoNum type="arabicPeriod"/>
            </a:pPr>
            <a:endPar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algn="l">
              <a:lnSpc>
                <a:spcPct val="150000"/>
              </a:lnSpc>
            </a:pP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28</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22204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2"/>
          <p:cNvSpPr txBox="1">
            <a:spLocks/>
          </p:cNvSpPr>
          <p:nvPr/>
        </p:nvSpPr>
        <p:spPr>
          <a:xfrm>
            <a:off x="469901" y="5459680"/>
            <a:ext cx="9163050" cy="842797"/>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191" indent="-1191" algn="just" eaLnBrk="0" fontAlgn="base" hangingPunct="0">
              <a:spcBef>
                <a:spcPct val="20000"/>
              </a:spcBef>
              <a:spcAft>
                <a:spcPts val="225"/>
              </a:spcAft>
              <a:defRPr/>
            </a:pPr>
            <a:r>
              <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rPr>
              <a:t>Esta propuesta sólo incluye costos de licenciamiento. No incluye costos de implementación y/o desarrollos adicionales. El pago del licenciamiento y localización deberá realizarse en Dólares de Estados Unidos de América (US$). El pago del licenciamiento es único con un mantenimiento anual y el de la localización será anual. Este monto no incluye el impuesto al valor agregado.</a:t>
            </a:r>
          </a:p>
          <a:p>
            <a:pPr marL="1191" indent="-1191" algn="just" eaLnBrk="0" fontAlgn="base" hangingPunct="0">
              <a:spcBef>
                <a:spcPct val="20000"/>
              </a:spcBef>
              <a:spcAft>
                <a:spcPts val="225"/>
              </a:spcAft>
              <a:defRPr/>
            </a:pP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Hemos calculado el valor de esta propuesta sobre la base de la cantidad de usuarios que van a hacer uso del sistema en XXX C.A., luego del levantamiento de información en esta empresa, se identificó que actualmente se requieren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xx </a:t>
            </a:r>
            <a:r>
              <a:rPr lang="es-VE" sz="1600" dirty="0">
                <a:solidFill>
                  <a:schemeClr val="tx1">
                    <a:lumMod val="50000"/>
                    <a:lumOff val="50000"/>
                  </a:schemeClr>
                </a:solidFill>
                <a:latin typeface="Calibri" panose="020F0502020204030204" pitchFamily="34" charset="0"/>
                <a:cs typeface="Calibri" panose="020F0502020204030204" pitchFamily="34" charset="0"/>
              </a:rPr>
              <a:t>y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xx (xx) </a:t>
            </a:r>
            <a:r>
              <a:rPr lang="es-VE" sz="1600" dirty="0">
                <a:solidFill>
                  <a:schemeClr val="tx1">
                    <a:lumMod val="50000"/>
                    <a:lumOff val="50000"/>
                  </a:schemeClr>
                </a:solidFill>
                <a:latin typeface="Calibri" panose="020F0502020204030204" pitchFamily="34" charset="0"/>
                <a:cs typeface="Calibri" panose="020F0502020204030204" pitchFamily="34" charset="0"/>
              </a:rPr>
              <a:t>licencias para el uso de la aplicación bajo BD con SQL Server</a:t>
            </a:r>
          </a:p>
        </p:txBody>
      </p:sp>
      <p:sp>
        <p:nvSpPr>
          <p:cNvPr id="14"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Costos de Licenciamiento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0" name="Content Placeholder 6"/>
          <p:cNvGraphicFramePr>
            <a:graphicFrameLocks/>
          </p:cNvGraphicFramePr>
          <p:nvPr>
            <p:extLst>
              <p:ext uri="{D42A27DB-BD31-4B8C-83A1-F6EECF244321}">
                <p14:modId xmlns:p14="http://schemas.microsoft.com/office/powerpoint/2010/main" val="885619183"/>
              </p:ext>
            </p:extLst>
          </p:nvPr>
        </p:nvGraphicFramePr>
        <p:xfrm>
          <a:off x="2330158" y="2366669"/>
          <a:ext cx="6721478" cy="640080"/>
        </p:xfrm>
        <a:graphic>
          <a:graphicData uri="http://schemas.openxmlformats.org/drawingml/2006/table">
            <a:tbl>
              <a:tblPr firstRow="1" bandRow="1">
                <a:tableStyleId>{5C22544A-7EE6-4342-B048-85BDC9FD1C3A}</a:tableStyleId>
              </a:tblPr>
              <a:tblGrid>
                <a:gridCol w="1687660">
                  <a:extLst>
                    <a:ext uri="{9D8B030D-6E8A-4147-A177-3AD203B41FA5}">
                      <a16:colId xmlns:a16="http://schemas.microsoft.com/office/drawing/2014/main" val="475445266"/>
                    </a:ext>
                  </a:extLst>
                </a:gridCol>
                <a:gridCol w="1791855">
                  <a:extLst>
                    <a:ext uri="{9D8B030D-6E8A-4147-A177-3AD203B41FA5}">
                      <a16:colId xmlns:a16="http://schemas.microsoft.com/office/drawing/2014/main" val="20000"/>
                    </a:ext>
                  </a:extLst>
                </a:gridCol>
                <a:gridCol w="1477818">
                  <a:extLst>
                    <a:ext uri="{9D8B030D-6E8A-4147-A177-3AD203B41FA5}">
                      <a16:colId xmlns:a16="http://schemas.microsoft.com/office/drawing/2014/main" val="3124598519"/>
                    </a:ext>
                  </a:extLst>
                </a:gridCol>
                <a:gridCol w="1764145">
                  <a:extLst>
                    <a:ext uri="{9D8B030D-6E8A-4147-A177-3AD203B41FA5}">
                      <a16:colId xmlns:a16="http://schemas.microsoft.com/office/drawing/2014/main" val="2509891520"/>
                    </a:ext>
                  </a:extLst>
                </a:gridCol>
              </a:tblGrid>
              <a:tr h="572075">
                <a:tc>
                  <a:txBody>
                    <a:bodyPr/>
                    <a:lstStyle/>
                    <a:p>
                      <a:pPr algn="ctr"/>
                      <a:r>
                        <a:rPr lang="en-GB" sz="1200" b="0" dirty="0" err="1" smtClean="0">
                          <a:solidFill>
                            <a:schemeClr val="tx1"/>
                          </a:solidFill>
                        </a:rPr>
                        <a:t>Profesional</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100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dirty="0" smtClean="0">
                          <a:solidFill>
                            <a:schemeClr val="tx1"/>
                          </a:solidFill>
                        </a:rPr>
                        <a:t>Si</a:t>
                      </a:r>
                      <a:endParaRPr lang="en-GB" sz="12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GB" sz="1200" dirty="0" smtClean="0">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rPr>
                        <a:t>No </a:t>
                      </a:r>
                      <a:r>
                        <a:rPr lang="en-GB" sz="1200" dirty="0" err="1" smtClean="0">
                          <a:solidFill>
                            <a:schemeClr val="tx1"/>
                          </a:solidFill>
                        </a:rPr>
                        <a:t>aplica</a:t>
                      </a:r>
                      <a:endParaRPr lang="en-GB" sz="1200" dirty="0" smtClean="0">
                        <a:solidFill>
                          <a:schemeClr val="tx1"/>
                        </a:solidFill>
                      </a:endParaRPr>
                    </a:p>
                    <a:p>
                      <a:pPr algn="ctr"/>
                      <a:endParaRPr lang="en-GB" sz="12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3" name="Pentagon 22"/>
          <p:cNvSpPr/>
          <p:nvPr/>
        </p:nvSpPr>
        <p:spPr>
          <a:xfrm>
            <a:off x="2416508" y="1762498"/>
            <a:ext cx="1778694" cy="548640"/>
          </a:xfrm>
          <a:prstGeom prst="homePlat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400" b="1" dirty="0" err="1">
                <a:solidFill>
                  <a:schemeClr val="bg1"/>
                </a:solidFill>
              </a:rPr>
              <a:t>Tipo</a:t>
            </a:r>
            <a:r>
              <a:rPr lang="en-US" sz="1400" b="1" dirty="0">
                <a:solidFill>
                  <a:schemeClr val="bg1"/>
                </a:solidFill>
              </a:rPr>
              <a:t> </a:t>
            </a:r>
            <a:r>
              <a:rPr lang="en-US" sz="1400" b="1" dirty="0" err="1">
                <a:solidFill>
                  <a:schemeClr val="bg1"/>
                </a:solidFill>
              </a:rPr>
              <a:t>Licencia</a:t>
            </a:r>
            <a:endParaRPr lang="en-US" sz="1400" b="1" dirty="0">
              <a:solidFill>
                <a:schemeClr val="bg1"/>
              </a:solidFill>
            </a:endParaRPr>
          </a:p>
        </p:txBody>
      </p:sp>
      <p:sp>
        <p:nvSpPr>
          <p:cNvPr id="24" name="Chevron 23"/>
          <p:cNvSpPr/>
          <p:nvPr/>
        </p:nvSpPr>
        <p:spPr>
          <a:xfrm>
            <a:off x="4079962" y="1762498"/>
            <a:ext cx="1778694"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tx1"/>
                </a:solidFill>
              </a:rPr>
              <a:t>Costo</a:t>
            </a:r>
            <a:endParaRPr lang="en-US" sz="1400" b="1" dirty="0">
              <a:solidFill>
                <a:schemeClr val="tx1"/>
              </a:solidFill>
            </a:endParaRPr>
          </a:p>
        </p:txBody>
      </p:sp>
      <p:sp>
        <p:nvSpPr>
          <p:cNvPr id="26" name="Chevron 25"/>
          <p:cNvSpPr/>
          <p:nvPr/>
        </p:nvSpPr>
        <p:spPr>
          <a:xfrm>
            <a:off x="5725850" y="1762498"/>
            <a:ext cx="1778694" cy="548640"/>
          </a:xfrm>
          <a:prstGeom prst="chevron">
            <a:avLst/>
          </a:prstGeom>
          <a:solidFill>
            <a:srgbClr val="75787B"/>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smtClean="0">
                <a:solidFill>
                  <a:schemeClr val="bg1"/>
                </a:solidFill>
              </a:rPr>
              <a:t>Permanente</a:t>
            </a:r>
            <a:endParaRPr lang="en-US" sz="1400" b="1" dirty="0">
              <a:solidFill>
                <a:schemeClr val="bg1"/>
              </a:solidFill>
            </a:endParaRPr>
          </a:p>
        </p:txBody>
      </p:sp>
      <p:sp>
        <p:nvSpPr>
          <p:cNvPr id="27" name="Chevron 26"/>
          <p:cNvSpPr/>
          <p:nvPr/>
        </p:nvSpPr>
        <p:spPr>
          <a:xfrm>
            <a:off x="7365304" y="1757881"/>
            <a:ext cx="1778694" cy="548640"/>
          </a:xfrm>
          <a:prstGeom prst="chevron">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bg1"/>
                </a:solidFill>
              </a:rPr>
              <a:t>Duración</a:t>
            </a:r>
            <a:endParaRPr lang="en-US" sz="1400" b="1" dirty="0">
              <a:solidFill>
                <a:schemeClr val="bg1"/>
              </a:solidFill>
            </a:endParaRPr>
          </a:p>
        </p:txBody>
      </p:sp>
    </p:spTree>
    <p:extLst>
      <p:ext uri="{BB962C8B-B14F-4D97-AF65-F5344CB8AC3E}">
        <p14:creationId xmlns:p14="http://schemas.microsoft.com/office/powerpoint/2010/main" val="271489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provee un completo abanico de opciones para gestionar con fluidez la operación financiera, permite lograr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automatizar los procesos claves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cotidianos, desde actualización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de libros diarios, transacciones en distintas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monedas, hasta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operaciones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tributarias, y más  </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Concepto</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3</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1" name="TextBox 50"/>
          <p:cNvSpPr txBox="1"/>
          <p:nvPr/>
        </p:nvSpPr>
        <p:spPr>
          <a:xfrm>
            <a:off x="857294" y="3115572"/>
            <a:ext cx="2612764" cy="2102114"/>
          </a:xfrm>
          <a:prstGeom prst="rect">
            <a:avLst/>
          </a:prstGeom>
          <a:noFill/>
        </p:spPr>
        <p:txBody>
          <a:bodyPr wrap="square" rtlCol="0">
            <a:spAutoFit/>
          </a:bodyPr>
          <a:lstStyle/>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Sistema de gestión y de control contable diseñado para </a:t>
            </a:r>
            <a:r>
              <a:rPr lang="es-ES" sz="1100" kern="0" dirty="0" err="1" smtClean="0">
                <a:solidFill>
                  <a:prstClr val="black"/>
                </a:solidFill>
                <a:cs typeface="Arial"/>
                <a:sym typeface="Arial"/>
              </a:rPr>
              <a:t>PyMEs</a:t>
            </a:r>
            <a:r>
              <a:rPr lang="es-ES" sz="1100" kern="0" dirty="0" smtClean="0">
                <a:solidFill>
                  <a:prstClr val="black"/>
                </a:solidFill>
                <a:cs typeface="Arial"/>
                <a:sym typeface="Arial"/>
              </a:rPr>
              <a:t> </a:t>
            </a:r>
          </a:p>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Automatiza procesos claves cotidianos</a:t>
            </a:r>
          </a:p>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Gestiona actividad bancarias</a:t>
            </a:r>
          </a:p>
          <a:p>
            <a:pPr marL="171450" indent="-171450">
              <a:lnSpc>
                <a:spcPct val="120000"/>
              </a:lnSpc>
              <a:spcAft>
                <a:spcPts val="600"/>
              </a:spcAft>
              <a:buFont typeface="Arial" panose="020B0604020202020204" pitchFamily="34" charset="0"/>
              <a:buChar char="•"/>
            </a:pPr>
            <a:r>
              <a:rPr lang="es-ES" sz="1100" kern="0" dirty="0" smtClean="0">
                <a:solidFill>
                  <a:prstClr val="black"/>
                </a:solidFill>
                <a:cs typeface="Arial"/>
                <a:sym typeface="Arial"/>
              </a:rPr>
              <a:t>12 Módulos</a:t>
            </a:r>
          </a:p>
          <a:p>
            <a:pPr marL="171450" indent="-171450">
              <a:lnSpc>
                <a:spcPct val="120000"/>
              </a:lnSpc>
              <a:spcAft>
                <a:spcPts val="600"/>
              </a:spcAft>
              <a:buFont typeface="Arial" panose="020B0604020202020204" pitchFamily="34" charset="0"/>
              <a:buChar char="•"/>
            </a:pPr>
            <a:endParaRPr lang="es-ES" sz="1100" kern="0" dirty="0">
              <a:solidFill>
                <a:prstClr val="black"/>
              </a:solidFill>
              <a:latin typeface="Myriad Pro SemiExt"/>
              <a:cs typeface="Arial"/>
              <a:sym typeface="Arial"/>
            </a:endParaRPr>
          </a:p>
          <a:p>
            <a:pPr>
              <a:lnSpc>
                <a:spcPct val="120000"/>
              </a:lnSpc>
              <a:spcAft>
                <a:spcPts val="600"/>
              </a:spcAft>
            </a:pPr>
            <a:endParaRPr lang="es-VE" sz="1100" kern="0" dirty="0" smtClean="0">
              <a:solidFill>
                <a:srgbClr val="000000"/>
              </a:solidFill>
              <a:latin typeface="Arial"/>
              <a:cs typeface="Arial"/>
              <a:sym typeface="Arial"/>
            </a:endParaRPr>
          </a:p>
        </p:txBody>
      </p:sp>
      <p:sp>
        <p:nvSpPr>
          <p:cNvPr id="53" name="TextBox 52"/>
          <p:cNvSpPr txBox="1"/>
          <p:nvPr/>
        </p:nvSpPr>
        <p:spPr>
          <a:xfrm>
            <a:off x="4650066" y="3086094"/>
            <a:ext cx="2874422" cy="2305246"/>
          </a:xfrm>
          <a:prstGeom prst="rect">
            <a:avLst/>
          </a:prstGeom>
          <a:noFill/>
        </p:spPr>
        <p:txBody>
          <a:bodyPr wrap="square" rtlCol="0">
            <a:spAutoFit/>
          </a:bodyPr>
          <a:lstStyle/>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Gestión de inteligencia de Negocios, con facilidad de diseño y personalización de gráficos</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Gestión </a:t>
            </a:r>
            <a:r>
              <a:rPr lang="es-VE" sz="1100" kern="0" dirty="0" err="1" smtClean="0">
                <a:solidFill>
                  <a:srgbClr val="000000"/>
                </a:solidFill>
                <a:latin typeface="Arial"/>
                <a:cs typeface="Arial"/>
                <a:sym typeface="Arial"/>
              </a:rPr>
              <a:t>multimonedas</a:t>
            </a:r>
            <a:r>
              <a:rPr lang="es-VE" sz="1100" kern="0" dirty="0" smtClean="0">
                <a:solidFill>
                  <a:srgbClr val="000000"/>
                </a:solidFill>
                <a:latin typeface="Arial"/>
                <a:cs typeface="Arial"/>
                <a:sym typeface="Arial"/>
              </a:rPr>
              <a:t> y multicompañía</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Integración de todos los procesos</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Personalización y adaptación al modelo de negocio</a:t>
            </a:r>
          </a:p>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sym typeface="Arial"/>
              </a:rPr>
              <a:t>Fácil Mantenimiento</a:t>
            </a:r>
          </a:p>
          <a:p>
            <a:pPr marL="171450" indent="-171450">
              <a:lnSpc>
                <a:spcPct val="120000"/>
              </a:lnSpc>
              <a:spcAft>
                <a:spcPts val="600"/>
              </a:spcAft>
              <a:buFont typeface="Arial" panose="020B0604020202020204" pitchFamily="34" charset="0"/>
              <a:buChar char="•"/>
            </a:pPr>
            <a:endParaRPr lang="es-VE" sz="1100" kern="0" dirty="0" smtClean="0">
              <a:solidFill>
                <a:srgbClr val="000000"/>
              </a:solidFill>
              <a:latin typeface="Arial"/>
              <a:cs typeface="Arial"/>
              <a:sym typeface="Arial"/>
            </a:endParaRPr>
          </a:p>
        </p:txBody>
      </p:sp>
      <p:grpSp>
        <p:nvGrpSpPr>
          <p:cNvPr id="54" name="Group 53"/>
          <p:cNvGrpSpPr/>
          <p:nvPr/>
        </p:nvGrpSpPr>
        <p:grpSpPr>
          <a:xfrm>
            <a:off x="962383" y="2498010"/>
            <a:ext cx="2653671" cy="291390"/>
            <a:chOff x="1831943" y="1880849"/>
            <a:chExt cx="2653671" cy="291390"/>
          </a:xfrm>
        </p:grpSpPr>
        <p:sp>
          <p:nvSpPr>
            <p:cNvPr id="55" name="TextBox 54"/>
            <p:cNvSpPr txBox="1"/>
            <p:nvPr/>
          </p:nvSpPr>
          <p:spPr>
            <a:xfrm>
              <a:off x="2119943" y="1895240"/>
              <a:ext cx="2365671" cy="276999"/>
            </a:xfrm>
            <a:prstGeom prst="rect">
              <a:avLst/>
            </a:prstGeom>
            <a:noFill/>
          </p:spPr>
          <p:txBody>
            <a:bodyPr wrap="square" rtlCol="0">
              <a:spAutoFit/>
            </a:bodyPr>
            <a:lstStyle/>
            <a:p>
              <a:r>
                <a:rPr lang="es-VE" sz="1200" b="1" kern="0" dirty="0" smtClean="0">
                  <a:solidFill>
                    <a:srgbClr val="000000"/>
                  </a:solidFill>
                  <a:latin typeface="Arial"/>
                  <a:cs typeface="Arial"/>
                  <a:sym typeface="Arial"/>
                </a:rPr>
                <a:t>Alcance</a:t>
              </a:r>
              <a:endParaRPr lang="es-VE" sz="1200" b="1" kern="0" dirty="0">
                <a:solidFill>
                  <a:srgbClr val="000000"/>
                </a:solidFill>
                <a:latin typeface="Arial"/>
                <a:cs typeface="Arial"/>
                <a:sym typeface="Arial"/>
              </a:endParaRPr>
            </a:p>
          </p:txBody>
        </p:sp>
        <p:sp>
          <p:nvSpPr>
            <p:cNvPr id="56" name="Oval 55"/>
            <p:cNvSpPr/>
            <p:nvPr/>
          </p:nvSpPr>
          <p:spPr>
            <a:xfrm>
              <a:off x="1831943" y="1880849"/>
              <a:ext cx="288000" cy="288000"/>
            </a:xfrm>
            <a:prstGeom prst="ellipse">
              <a:avLst/>
            </a:prstGeom>
            <a:solidFill>
              <a:srgbClr val="005EB8"/>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VE" sz="1400" b="1" i="0" u="none" strike="noStrike" kern="0" cap="none" spc="0" normalizeH="0" baseline="0" noProof="0" dirty="0" smtClean="0">
                  <a:ln>
                    <a:noFill/>
                  </a:ln>
                  <a:solidFill>
                    <a:prstClr val="white"/>
                  </a:solidFill>
                  <a:effectLst/>
                  <a:uLnTx/>
                  <a:uFillTx/>
                  <a:latin typeface="Myriad Pro SemiExt"/>
                  <a:ea typeface="+mn-ea"/>
                  <a:cs typeface="+mn-cs"/>
                  <a:sym typeface="Arial"/>
                </a:rPr>
                <a:t>1</a:t>
              </a:r>
            </a:p>
          </p:txBody>
        </p:sp>
      </p:grpSp>
      <p:grpSp>
        <p:nvGrpSpPr>
          <p:cNvPr id="57" name="Group 56"/>
          <p:cNvGrpSpPr/>
          <p:nvPr/>
        </p:nvGrpSpPr>
        <p:grpSpPr>
          <a:xfrm>
            <a:off x="5058215" y="2498010"/>
            <a:ext cx="1268691" cy="291390"/>
            <a:chOff x="4797681" y="2557033"/>
            <a:chExt cx="1072712" cy="291390"/>
          </a:xfrm>
        </p:grpSpPr>
        <p:sp>
          <p:nvSpPr>
            <p:cNvPr id="91" name="TextBox 90"/>
            <p:cNvSpPr txBox="1"/>
            <p:nvPr/>
          </p:nvSpPr>
          <p:spPr>
            <a:xfrm>
              <a:off x="5108164" y="2571424"/>
              <a:ext cx="762229" cy="276999"/>
            </a:xfrm>
            <a:prstGeom prst="rect">
              <a:avLst/>
            </a:prstGeom>
            <a:noFill/>
          </p:spPr>
          <p:txBody>
            <a:bodyPr wrap="square" rtlCol="0">
              <a:spAutoFit/>
            </a:bodyPr>
            <a:lstStyle/>
            <a:p>
              <a:r>
                <a:rPr lang="es-VE" sz="1200" b="1" kern="0" dirty="0" smtClean="0">
                  <a:solidFill>
                    <a:srgbClr val="000000"/>
                  </a:solidFill>
                  <a:latin typeface="Arial"/>
                  <a:cs typeface="Arial"/>
                  <a:sym typeface="Arial"/>
                </a:rPr>
                <a:t>Ventajas</a:t>
              </a:r>
              <a:endParaRPr lang="es-VE" sz="1200" b="1" kern="0" dirty="0">
                <a:solidFill>
                  <a:srgbClr val="000000"/>
                </a:solidFill>
                <a:latin typeface="Arial"/>
                <a:cs typeface="Arial"/>
                <a:sym typeface="Arial"/>
              </a:endParaRPr>
            </a:p>
          </p:txBody>
        </p:sp>
        <p:sp>
          <p:nvSpPr>
            <p:cNvPr id="92" name="Oval 91"/>
            <p:cNvSpPr/>
            <p:nvPr/>
          </p:nvSpPr>
          <p:spPr>
            <a:xfrm>
              <a:off x="4797681" y="2557033"/>
              <a:ext cx="288000" cy="288000"/>
            </a:xfrm>
            <a:prstGeom prst="ellipse">
              <a:avLst/>
            </a:prstGeom>
            <a:solidFill>
              <a:srgbClr val="005EB8"/>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VE" sz="1400" b="1" i="0" u="none" strike="noStrike" kern="0" cap="none" spc="0" normalizeH="0" baseline="0" noProof="0" dirty="0" smtClean="0">
                  <a:ln>
                    <a:noFill/>
                  </a:ln>
                  <a:solidFill>
                    <a:prstClr val="white"/>
                  </a:solidFill>
                  <a:effectLst/>
                  <a:uLnTx/>
                  <a:uFillTx/>
                  <a:latin typeface="Myriad Pro SemiExt"/>
                  <a:ea typeface="+mn-ea"/>
                  <a:cs typeface="+mn-cs"/>
                  <a:sym typeface="Arial"/>
                </a:rPr>
                <a:t>2</a:t>
              </a:r>
            </a:p>
          </p:txBody>
        </p:sp>
      </p:grpSp>
      <p:sp>
        <p:nvSpPr>
          <p:cNvPr id="100" name="Isosceles Triangle 99"/>
          <p:cNvSpPr/>
          <p:nvPr/>
        </p:nvSpPr>
        <p:spPr bwMode="gray">
          <a:xfrm rot="5400000">
            <a:off x="2803340" y="3753690"/>
            <a:ext cx="1850223" cy="449423"/>
          </a:xfrm>
          <a:prstGeom prst="triangle">
            <a:avLst/>
          </a:prstGeom>
          <a:solidFill>
            <a:schemeClr val="bg1">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VE" sz="1600" b="1" dirty="0" smtClean="0">
              <a:solidFill>
                <a:schemeClr val="bg1"/>
              </a:solidFill>
            </a:endParaRPr>
          </a:p>
        </p:txBody>
      </p:sp>
      <p:grpSp>
        <p:nvGrpSpPr>
          <p:cNvPr id="106" name="Group 105"/>
          <p:cNvGrpSpPr/>
          <p:nvPr/>
        </p:nvGrpSpPr>
        <p:grpSpPr>
          <a:xfrm>
            <a:off x="8809175" y="2498011"/>
            <a:ext cx="2595126" cy="291389"/>
            <a:chOff x="4797681" y="2557033"/>
            <a:chExt cx="2194248" cy="291389"/>
          </a:xfrm>
        </p:grpSpPr>
        <p:sp>
          <p:nvSpPr>
            <p:cNvPr id="107" name="TextBox 106"/>
            <p:cNvSpPr txBox="1"/>
            <p:nvPr/>
          </p:nvSpPr>
          <p:spPr>
            <a:xfrm>
              <a:off x="5108165" y="2571423"/>
              <a:ext cx="1883764" cy="276999"/>
            </a:xfrm>
            <a:prstGeom prst="rect">
              <a:avLst/>
            </a:prstGeom>
            <a:noFill/>
          </p:spPr>
          <p:txBody>
            <a:bodyPr wrap="square" rtlCol="0">
              <a:spAutoFit/>
            </a:bodyPr>
            <a:lstStyle/>
            <a:p>
              <a:r>
                <a:rPr lang="es-VE" sz="1200" b="1" kern="0" dirty="0" smtClean="0">
                  <a:solidFill>
                    <a:srgbClr val="000000"/>
                  </a:solidFill>
                  <a:latin typeface="Arial"/>
                  <a:cs typeface="Arial"/>
                  <a:sym typeface="Arial"/>
                </a:rPr>
                <a:t>Metodología</a:t>
              </a:r>
              <a:endParaRPr lang="es-VE" sz="1200" b="1" kern="0" dirty="0">
                <a:solidFill>
                  <a:srgbClr val="000000"/>
                </a:solidFill>
                <a:latin typeface="Arial"/>
                <a:cs typeface="Arial"/>
                <a:sym typeface="Arial"/>
              </a:endParaRPr>
            </a:p>
          </p:txBody>
        </p:sp>
        <p:sp>
          <p:nvSpPr>
            <p:cNvPr id="108" name="Oval 107"/>
            <p:cNvSpPr/>
            <p:nvPr/>
          </p:nvSpPr>
          <p:spPr>
            <a:xfrm>
              <a:off x="4797681" y="2557033"/>
              <a:ext cx="288000" cy="288000"/>
            </a:xfrm>
            <a:prstGeom prst="ellipse">
              <a:avLst/>
            </a:prstGeom>
            <a:solidFill>
              <a:srgbClr val="005EB8"/>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VE" sz="1400" b="1" kern="0" dirty="0">
                  <a:solidFill>
                    <a:prstClr val="white"/>
                  </a:solidFill>
                  <a:latin typeface="Myriad Pro SemiExt"/>
                  <a:sym typeface="Arial"/>
                </a:rPr>
                <a:t>3</a:t>
              </a:r>
              <a:endParaRPr kumimoji="0" lang="es-VE" sz="1400" b="1" i="0" u="none" strike="noStrike" kern="0" cap="none" spc="0" normalizeH="0" baseline="0" noProof="0" dirty="0" smtClean="0">
                <a:ln>
                  <a:noFill/>
                </a:ln>
                <a:solidFill>
                  <a:prstClr val="white"/>
                </a:solidFill>
                <a:effectLst/>
                <a:uLnTx/>
                <a:uFillTx/>
                <a:latin typeface="Myriad Pro SemiExt"/>
                <a:ea typeface="+mn-ea"/>
                <a:cs typeface="+mn-cs"/>
                <a:sym typeface="Arial"/>
              </a:endParaRPr>
            </a:p>
          </p:txBody>
        </p:sp>
      </p:grpSp>
      <p:sp>
        <p:nvSpPr>
          <p:cNvPr id="112" name="TextBox 111"/>
          <p:cNvSpPr txBox="1"/>
          <p:nvPr/>
        </p:nvSpPr>
        <p:spPr>
          <a:xfrm>
            <a:off x="8687273" y="3054558"/>
            <a:ext cx="2374872" cy="1089337"/>
          </a:xfrm>
          <a:prstGeom prst="rect">
            <a:avLst/>
          </a:prstGeom>
          <a:noFill/>
        </p:spPr>
        <p:txBody>
          <a:bodyPr wrap="square" rtlCol="0">
            <a:spAutoFit/>
          </a:bodyPr>
          <a:lstStyle/>
          <a:p>
            <a:pPr marL="171450" indent="-171450">
              <a:lnSpc>
                <a:spcPct val="120000"/>
              </a:lnSpc>
              <a:spcAft>
                <a:spcPts val="600"/>
              </a:spcAft>
              <a:buFont typeface="Arial" panose="020B0604020202020204" pitchFamily="34" charset="0"/>
              <a:buChar char="•"/>
            </a:pPr>
            <a:r>
              <a:rPr lang="es-VE" sz="1100" kern="0" dirty="0" smtClean="0">
                <a:solidFill>
                  <a:srgbClr val="000000"/>
                </a:solidFill>
                <a:latin typeface="Arial"/>
                <a:cs typeface="Arial"/>
              </a:rPr>
              <a:t>Se aplicara la metodología RUP, consta de cuatro (4) fases, con un tiempo de 8 semanas para su implementación</a:t>
            </a:r>
            <a:endParaRPr lang="es-VE" sz="1100" kern="0" dirty="0">
              <a:solidFill>
                <a:srgbClr val="000000"/>
              </a:solidFill>
              <a:latin typeface="Arial"/>
              <a:cs typeface="Arial"/>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Introducción</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59" name="Group 58"/>
          <p:cNvGrpSpPr/>
          <p:nvPr/>
        </p:nvGrpSpPr>
        <p:grpSpPr>
          <a:xfrm>
            <a:off x="8455494" y="4986307"/>
            <a:ext cx="2767153" cy="1652601"/>
            <a:chOff x="0" y="1287390"/>
            <a:chExt cx="7428345" cy="4436360"/>
          </a:xfrm>
        </p:grpSpPr>
        <p:sp>
          <p:nvSpPr>
            <p:cNvPr id="60" name="Block Arc 59"/>
            <p:cNvSpPr/>
            <p:nvPr/>
          </p:nvSpPr>
          <p:spPr bwMode="gray">
            <a:xfrm>
              <a:off x="2490710" y="1371211"/>
              <a:ext cx="1558678" cy="1558679"/>
            </a:xfrm>
            <a:prstGeom prst="blockArc">
              <a:avLst>
                <a:gd name="adj1" fmla="val 10823994"/>
                <a:gd name="adj2" fmla="val 5529932"/>
                <a:gd name="adj3" fmla="val 14080"/>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61" name="Rounded Rectangle 60"/>
            <p:cNvSpPr/>
            <p:nvPr/>
          </p:nvSpPr>
          <p:spPr bwMode="gray">
            <a:xfrm>
              <a:off x="3303118" y="1764027"/>
              <a:ext cx="2784482" cy="773047"/>
            </a:xfrm>
            <a:prstGeom prst="roundRect">
              <a:avLst>
                <a:gd name="adj" fmla="val 50000"/>
              </a:avLst>
            </a:prstGeom>
            <a:solidFill>
              <a:schemeClr val="bg1">
                <a:lumMod val="95000"/>
              </a:schemeClr>
            </a:solidFill>
            <a:ln w="9525" algn="ctr">
              <a:solidFill>
                <a:schemeClr val="accent1"/>
              </a:solidFill>
              <a:miter lim="800000"/>
              <a:headEnd/>
              <a:tailEnd/>
            </a:ln>
          </p:spPr>
          <p:txBody>
            <a:bodyPr wrap="square" lIns="457200" tIns="88900" rIns="88900" bIns="88900" rtlCol="0" anchor="ctr"/>
            <a:lstStyle/>
            <a:p>
              <a:r>
                <a:rPr lang="en-US" sz="700" dirty="0" err="1" smtClean="0">
                  <a:cs typeface="Times New Roman" pitchFamily="18" charset="0"/>
                </a:rPr>
                <a:t>Inicio</a:t>
              </a:r>
              <a:endParaRPr lang="en-US" sz="400" dirty="0"/>
            </a:p>
          </p:txBody>
        </p:sp>
        <p:sp>
          <p:nvSpPr>
            <p:cNvPr id="62" name="Oval 61"/>
            <p:cNvSpPr/>
            <p:nvPr/>
          </p:nvSpPr>
          <p:spPr bwMode="gray">
            <a:xfrm>
              <a:off x="2708208" y="1588710"/>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63" name="Oval 62"/>
            <p:cNvSpPr/>
            <p:nvPr/>
          </p:nvSpPr>
          <p:spPr bwMode="gray">
            <a:xfrm>
              <a:off x="2870125" y="1750626"/>
              <a:ext cx="799848" cy="799848"/>
            </a:xfrm>
            <a:prstGeom prst="ellipse">
              <a:avLst/>
            </a:prstGeom>
            <a:solidFill>
              <a:schemeClr val="accent1">
                <a:lumMod val="20000"/>
                <a:lumOff val="80000"/>
              </a:schemeClr>
            </a:solidFill>
            <a:ln w="9525" algn="ctr">
              <a:solidFill>
                <a:schemeClr val="accent1"/>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dirty="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dirty="0">
                  <a:ln>
                    <a:noFill/>
                  </a:ln>
                  <a:solidFill>
                    <a:prstClr val="black"/>
                  </a:solidFill>
                  <a:effectLst/>
                  <a:uLnTx/>
                  <a:uFillTx/>
                  <a:latin typeface="Calibri Light"/>
                  <a:ea typeface="+mn-ea"/>
                  <a:cs typeface="+mn-cs"/>
                </a:rPr>
                <a:t>01</a:t>
              </a:r>
            </a:p>
          </p:txBody>
        </p:sp>
        <p:sp>
          <p:nvSpPr>
            <p:cNvPr id="64" name="Block Arc 63"/>
            <p:cNvSpPr/>
            <p:nvPr/>
          </p:nvSpPr>
          <p:spPr bwMode="gray">
            <a:xfrm>
              <a:off x="2490710" y="2715184"/>
              <a:ext cx="1558679" cy="1558679"/>
            </a:xfrm>
            <a:prstGeom prst="blockArc">
              <a:avLst>
                <a:gd name="adj1" fmla="val 10296"/>
                <a:gd name="adj2" fmla="val 16171692"/>
                <a:gd name="adj3" fmla="val 13840"/>
              </a:avLst>
            </a:prstGeom>
            <a:solidFill>
              <a:srgbClr val="00A3E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65" name="Rounded Rectangle 64"/>
            <p:cNvSpPr/>
            <p:nvPr/>
          </p:nvSpPr>
          <p:spPr bwMode="gray">
            <a:xfrm>
              <a:off x="392724" y="3108000"/>
              <a:ext cx="2784482" cy="773047"/>
            </a:xfrm>
            <a:prstGeom prst="roundRect">
              <a:avLst>
                <a:gd name="adj" fmla="val 50000"/>
              </a:avLst>
            </a:prstGeom>
            <a:solidFill>
              <a:schemeClr val="bg1">
                <a:lumMod val="95000"/>
              </a:schemeClr>
            </a:solidFill>
            <a:ln w="9525" algn="ctr">
              <a:solidFill>
                <a:srgbClr val="00A3E0"/>
              </a:solidFill>
              <a:miter lim="800000"/>
              <a:headEnd/>
              <a:tailEnd/>
            </a:ln>
          </p:spPr>
          <p:txBody>
            <a:bodyPr wrap="square" lIns="91440" tIns="88900" rIns="274320" bIns="88900" rtlCol="0" anchor="ctr"/>
            <a:lstStyle/>
            <a:p>
              <a:r>
                <a:rPr lang="en-US" sz="700" dirty="0" err="1"/>
                <a:t>Elaboración</a:t>
              </a:r>
              <a:endParaRPr lang="en-US" sz="400" dirty="0"/>
            </a:p>
          </p:txBody>
        </p:sp>
        <p:sp>
          <p:nvSpPr>
            <p:cNvPr id="66" name="Oval 65"/>
            <p:cNvSpPr/>
            <p:nvPr/>
          </p:nvSpPr>
          <p:spPr bwMode="gray">
            <a:xfrm>
              <a:off x="2708209" y="2932683"/>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67" name="Oval 66"/>
            <p:cNvSpPr/>
            <p:nvPr/>
          </p:nvSpPr>
          <p:spPr bwMode="gray">
            <a:xfrm>
              <a:off x="2870125" y="3094599"/>
              <a:ext cx="799848" cy="799848"/>
            </a:xfrm>
            <a:prstGeom prst="ellipse">
              <a:avLst/>
            </a:prstGeom>
            <a:solidFill>
              <a:schemeClr val="accent6">
                <a:lumMod val="20000"/>
                <a:lumOff val="80000"/>
              </a:schemeClr>
            </a:solidFill>
            <a:ln w="9525" algn="ctr">
              <a:solidFill>
                <a:srgbClr val="00A3E0"/>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dirty="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dirty="0">
                  <a:ln>
                    <a:noFill/>
                  </a:ln>
                  <a:solidFill>
                    <a:prstClr val="black"/>
                  </a:solidFill>
                  <a:effectLst/>
                  <a:uLnTx/>
                  <a:uFillTx/>
                  <a:latin typeface="Calibri Light"/>
                  <a:ea typeface="+mn-ea"/>
                  <a:cs typeface="+mn-cs"/>
                </a:rPr>
                <a:t>02</a:t>
              </a:r>
            </a:p>
          </p:txBody>
        </p:sp>
        <p:sp>
          <p:nvSpPr>
            <p:cNvPr id="68" name="Block Arc 67"/>
            <p:cNvSpPr/>
            <p:nvPr/>
          </p:nvSpPr>
          <p:spPr bwMode="gray">
            <a:xfrm>
              <a:off x="3831456" y="2723442"/>
              <a:ext cx="1558678" cy="1558679"/>
            </a:xfrm>
            <a:prstGeom prst="blockArc">
              <a:avLst>
                <a:gd name="adj1" fmla="val 10823994"/>
                <a:gd name="adj2" fmla="val 5529932"/>
                <a:gd name="adj3" fmla="val 14080"/>
              </a:avLst>
            </a:prstGeom>
            <a:solidFill>
              <a:srgbClr val="009A44"/>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69" name="Rounded Rectangle 68"/>
            <p:cNvSpPr/>
            <p:nvPr/>
          </p:nvSpPr>
          <p:spPr bwMode="gray">
            <a:xfrm>
              <a:off x="4643863" y="3116258"/>
              <a:ext cx="2784482" cy="773047"/>
            </a:xfrm>
            <a:prstGeom prst="roundRect">
              <a:avLst>
                <a:gd name="adj" fmla="val 50000"/>
              </a:avLst>
            </a:prstGeom>
            <a:solidFill>
              <a:schemeClr val="bg1">
                <a:lumMod val="95000"/>
              </a:schemeClr>
            </a:solidFill>
            <a:ln w="9525" algn="ctr">
              <a:solidFill>
                <a:srgbClr val="009A44"/>
              </a:solidFill>
              <a:miter lim="800000"/>
              <a:headEnd/>
              <a:tailEnd/>
            </a:ln>
          </p:spPr>
          <p:txBody>
            <a:bodyPr wrap="square" lIns="457200" tIns="88900" rIns="88900" bIns="88900" rtlCol="0" anchor="ctr"/>
            <a:lstStyle/>
            <a:p>
              <a:pPr lvl="0">
                <a:lnSpc>
                  <a:spcPct val="106000"/>
                </a:lnSpc>
              </a:pPr>
              <a:r>
                <a:rPr lang="en-US" sz="700" dirty="0" err="1" smtClean="0"/>
                <a:t>Desarrollo</a:t>
              </a:r>
              <a:endParaRPr kumimoji="0" lang="en-US" sz="300" i="0" u="none" strike="noStrike" kern="1200" cap="none" spc="0" normalizeH="0" baseline="0" noProof="0" dirty="0">
                <a:ln>
                  <a:noFill/>
                </a:ln>
                <a:solidFill>
                  <a:prstClr val="black"/>
                </a:solidFill>
                <a:effectLst/>
                <a:uLnTx/>
                <a:uFillTx/>
                <a:latin typeface="Calibri Light"/>
              </a:endParaRPr>
            </a:p>
          </p:txBody>
        </p:sp>
        <p:sp>
          <p:nvSpPr>
            <p:cNvPr id="70" name="Oval 69"/>
            <p:cNvSpPr/>
            <p:nvPr/>
          </p:nvSpPr>
          <p:spPr bwMode="gray">
            <a:xfrm>
              <a:off x="4048954" y="2940941"/>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71" name="Oval 70"/>
            <p:cNvSpPr/>
            <p:nvPr/>
          </p:nvSpPr>
          <p:spPr bwMode="gray">
            <a:xfrm>
              <a:off x="4210871" y="3102857"/>
              <a:ext cx="799848" cy="799848"/>
            </a:xfrm>
            <a:prstGeom prst="ellipse">
              <a:avLst/>
            </a:prstGeom>
            <a:solidFill>
              <a:srgbClr val="DDEFE8"/>
            </a:solidFill>
            <a:ln w="9525" algn="ctr">
              <a:solidFill>
                <a:srgbClr val="009A44"/>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a:ln>
                    <a:noFill/>
                  </a:ln>
                  <a:solidFill>
                    <a:prstClr val="black"/>
                  </a:solidFill>
                  <a:effectLst/>
                  <a:uLnTx/>
                  <a:uFillTx/>
                  <a:latin typeface="Calibri Light"/>
                  <a:ea typeface="+mn-ea"/>
                  <a:cs typeface="+mn-cs"/>
                </a:rPr>
                <a:t>03</a:t>
              </a:r>
            </a:p>
          </p:txBody>
        </p:sp>
        <p:sp>
          <p:nvSpPr>
            <p:cNvPr id="72" name="Block Arc 71"/>
            <p:cNvSpPr/>
            <p:nvPr/>
          </p:nvSpPr>
          <p:spPr bwMode="gray">
            <a:xfrm>
              <a:off x="3830898" y="4064619"/>
              <a:ext cx="1558679" cy="1558679"/>
            </a:xfrm>
            <a:prstGeom prst="blockArc">
              <a:avLst>
                <a:gd name="adj1" fmla="val 10296"/>
                <a:gd name="adj2" fmla="val 16171692"/>
                <a:gd name="adj3" fmla="val 13840"/>
              </a:avLst>
            </a:prstGeom>
            <a:solidFill>
              <a:srgbClr val="01216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73" name="Rounded Rectangle 72"/>
            <p:cNvSpPr/>
            <p:nvPr/>
          </p:nvSpPr>
          <p:spPr bwMode="gray">
            <a:xfrm>
              <a:off x="1732912" y="4457435"/>
              <a:ext cx="2784482" cy="773047"/>
            </a:xfrm>
            <a:prstGeom prst="roundRect">
              <a:avLst>
                <a:gd name="adj" fmla="val 50000"/>
              </a:avLst>
            </a:prstGeom>
            <a:solidFill>
              <a:schemeClr val="bg1">
                <a:lumMod val="95000"/>
              </a:schemeClr>
            </a:solidFill>
            <a:ln w="9525" algn="ctr">
              <a:solidFill>
                <a:srgbClr val="012169"/>
              </a:solidFill>
              <a:miter lim="800000"/>
              <a:headEnd/>
              <a:tailEnd/>
            </a:ln>
          </p:spPr>
          <p:txBody>
            <a:bodyPr wrap="square" lIns="91440" tIns="88900" rIns="365760" bIns="88900" rtlCol="0" anchor="ctr"/>
            <a:lstStyle/>
            <a:p>
              <a:pPr lvl="0">
                <a:lnSpc>
                  <a:spcPct val="106000"/>
                </a:lnSpc>
              </a:pPr>
              <a:r>
                <a:rPr lang="en-US" sz="700" dirty="0" err="1" smtClean="0"/>
                <a:t>Transición</a:t>
              </a:r>
              <a:r>
                <a:rPr lang="en-US" sz="700" dirty="0" smtClean="0"/>
                <a:t> </a:t>
              </a:r>
              <a:endParaRPr kumimoji="0" lang="en-US" sz="700" i="0" u="none" strike="noStrike" kern="1200" cap="none" spc="0" normalizeH="0" baseline="0" noProof="0" dirty="0">
                <a:ln>
                  <a:noFill/>
                </a:ln>
                <a:solidFill>
                  <a:prstClr val="black"/>
                </a:solidFill>
                <a:effectLst/>
                <a:uLnTx/>
                <a:uFillTx/>
                <a:latin typeface="Calibri Light"/>
              </a:endParaRPr>
            </a:p>
          </p:txBody>
        </p:sp>
        <p:sp>
          <p:nvSpPr>
            <p:cNvPr id="74" name="Oval 73"/>
            <p:cNvSpPr/>
            <p:nvPr/>
          </p:nvSpPr>
          <p:spPr bwMode="gray">
            <a:xfrm>
              <a:off x="4048397" y="4282118"/>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75" name="Oval 74"/>
            <p:cNvSpPr/>
            <p:nvPr/>
          </p:nvSpPr>
          <p:spPr bwMode="gray">
            <a:xfrm>
              <a:off x="4210313" y="4444034"/>
              <a:ext cx="799848" cy="799848"/>
            </a:xfrm>
            <a:prstGeom prst="ellipse">
              <a:avLst/>
            </a:prstGeom>
            <a:solidFill>
              <a:srgbClr val="A0DCFF"/>
            </a:solidFill>
            <a:ln w="9525" algn="ctr">
              <a:solidFill>
                <a:srgbClr val="012169"/>
              </a:solid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400" b="0" i="0" u="none" strike="noStrike" kern="1200" cap="none" spc="0" normalizeH="0" baseline="0" noProof="0">
                  <a:ln>
                    <a:noFill/>
                  </a:ln>
                  <a:solidFill>
                    <a:prstClr val="black"/>
                  </a:solidFill>
                  <a:effectLst/>
                  <a:uLnTx/>
                  <a:uFillTx/>
                  <a:latin typeface="Calibri Light"/>
                  <a:ea typeface="+mn-ea"/>
                  <a:cs typeface="+mn-cs"/>
                </a:rPr>
                <a:t>Step</a:t>
              </a:r>
            </a:p>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GB" sz="800" b="1" i="0" u="none" strike="noStrike" kern="1200" cap="none" spc="0" normalizeH="0" baseline="0" noProof="0">
                  <a:ln>
                    <a:noFill/>
                  </a:ln>
                  <a:solidFill>
                    <a:prstClr val="black"/>
                  </a:solidFill>
                  <a:effectLst/>
                  <a:uLnTx/>
                  <a:uFillTx/>
                  <a:latin typeface="Calibri Light"/>
                  <a:ea typeface="+mn-ea"/>
                  <a:cs typeface="+mn-cs"/>
                </a:rPr>
                <a:t>04</a:t>
              </a:r>
            </a:p>
          </p:txBody>
        </p:sp>
        <p:sp>
          <p:nvSpPr>
            <p:cNvPr id="78" name="Oval 77"/>
            <p:cNvSpPr/>
            <p:nvPr/>
          </p:nvSpPr>
          <p:spPr bwMode="gray">
            <a:xfrm>
              <a:off x="5388371" y="4301992"/>
              <a:ext cx="1123683" cy="1123681"/>
            </a:xfrm>
            <a:prstGeom prst="ellipse">
              <a:avLst/>
            </a:prstGeom>
            <a:solidFill>
              <a:schemeClr val="bg1"/>
            </a:solidFill>
            <a:ln w="9525" algn="ctr">
              <a:noFill/>
              <a:miter lim="800000"/>
              <a:headEnd/>
              <a:tailEnd/>
            </a:ln>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400" b="0" i="0" u="none" strike="noStrike" kern="1200" cap="none" spc="0" normalizeH="0" baseline="0" noProof="0">
                <a:ln>
                  <a:noFill/>
                </a:ln>
                <a:solidFill>
                  <a:prstClr val="black"/>
                </a:solidFill>
                <a:effectLst/>
                <a:uLnTx/>
                <a:uFillTx/>
                <a:latin typeface="Calibri Light"/>
                <a:ea typeface="+mn-ea"/>
                <a:cs typeface="+mn-cs"/>
              </a:endParaRPr>
            </a:p>
          </p:txBody>
        </p:sp>
        <p:sp>
          <p:nvSpPr>
            <p:cNvPr id="80" name="Rounded Rectangle 79"/>
            <p:cNvSpPr/>
            <p:nvPr/>
          </p:nvSpPr>
          <p:spPr bwMode="gray">
            <a:xfrm>
              <a:off x="0" y="2262188"/>
              <a:ext cx="2377691" cy="216487"/>
            </a:xfrm>
            <a:prstGeom prst="roundRect">
              <a:avLst>
                <a:gd name="adj" fmla="val 0"/>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81" name="Block Arc 80"/>
            <p:cNvSpPr/>
            <p:nvPr/>
          </p:nvSpPr>
          <p:spPr bwMode="gray">
            <a:xfrm>
              <a:off x="2047175" y="1820034"/>
              <a:ext cx="661032" cy="661032"/>
            </a:xfrm>
            <a:prstGeom prst="blockArc">
              <a:avLst>
                <a:gd name="adj1" fmla="val 21381499"/>
                <a:gd name="adj2" fmla="val 5466996"/>
                <a:gd name="adj3" fmla="val 33084"/>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84" name="Freeform 83"/>
            <p:cNvSpPr>
              <a:spLocks noEditPoints="1"/>
            </p:cNvSpPr>
            <p:nvPr/>
          </p:nvSpPr>
          <p:spPr bwMode="auto">
            <a:xfrm>
              <a:off x="5291781" y="1317316"/>
              <a:ext cx="316919" cy="269381"/>
            </a:xfrm>
            <a:custGeom>
              <a:avLst/>
              <a:gdLst>
                <a:gd name="T0" fmla="*/ 23 w 300"/>
                <a:gd name="T1" fmla="*/ 245 h 256"/>
                <a:gd name="T2" fmla="*/ 2 w 300"/>
                <a:gd name="T3" fmla="*/ 245 h 256"/>
                <a:gd name="T4" fmla="*/ 12 w 300"/>
                <a:gd name="T5" fmla="*/ 213 h 256"/>
                <a:gd name="T6" fmla="*/ 55 w 300"/>
                <a:gd name="T7" fmla="*/ 192 h 256"/>
                <a:gd name="T8" fmla="*/ 44 w 300"/>
                <a:gd name="T9" fmla="*/ 245 h 256"/>
                <a:gd name="T10" fmla="*/ 66 w 300"/>
                <a:gd name="T11" fmla="*/ 245 h 256"/>
                <a:gd name="T12" fmla="*/ 55 w 300"/>
                <a:gd name="T13" fmla="*/ 192 h 256"/>
                <a:gd name="T14" fmla="*/ 87 w 300"/>
                <a:gd name="T15" fmla="*/ 171 h 256"/>
                <a:gd name="T16" fmla="*/ 98 w 300"/>
                <a:gd name="T17" fmla="*/ 256 h 256"/>
                <a:gd name="T18" fmla="*/ 108 w 300"/>
                <a:gd name="T19" fmla="*/ 171 h 256"/>
                <a:gd name="T20" fmla="*/ 140 w 300"/>
                <a:gd name="T21" fmla="*/ 149 h 256"/>
                <a:gd name="T22" fmla="*/ 130 w 300"/>
                <a:gd name="T23" fmla="*/ 245 h 256"/>
                <a:gd name="T24" fmla="*/ 151 w 300"/>
                <a:gd name="T25" fmla="*/ 245 h 256"/>
                <a:gd name="T26" fmla="*/ 140 w 300"/>
                <a:gd name="T27" fmla="*/ 149 h 256"/>
                <a:gd name="T28" fmla="*/ 172 w 300"/>
                <a:gd name="T29" fmla="*/ 160 h 256"/>
                <a:gd name="T30" fmla="*/ 183 w 300"/>
                <a:gd name="T31" fmla="*/ 256 h 256"/>
                <a:gd name="T32" fmla="*/ 194 w 300"/>
                <a:gd name="T33" fmla="*/ 160 h 256"/>
                <a:gd name="T34" fmla="*/ 226 w 300"/>
                <a:gd name="T35" fmla="*/ 117 h 256"/>
                <a:gd name="T36" fmla="*/ 215 w 300"/>
                <a:gd name="T37" fmla="*/ 245 h 256"/>
                <a:gd name="T38" fmla="*/ 236 w 300"/>
                <a:gd name="T39" fmla="*/ 245 h 256"/>
                <a:gd name="T40" fmla="*/ 226 w 300"/>
                <a:gd name="T41" fmla="*/ 117 h 256"/>
                <a:gd name="T42" fmla="*/ 258 w 300"/>
                <a:gd name="T43" fmla="*/ 96 h 256"/>
                <a:gd name="T44" fmla="*/ 268 w 300"/>
                <a:gd name="T45" fmla="*/ 256 h 256"/>
                <a:gd name="T46" fmla="*/ 279 w 300"/>
                <a:gd name="T47" fmla="*/ 96 h 256"/>
                <a:gd name="T48" fmla="*/ 300 w 300"/>
                <a:gd name="T49" fmla="*/ 7 h 256"/>
                <a:gd name="T50" fmla="*/ 290 w 300"/>
                <a:gd name="T51" fmla="*/ 0 h 256"/>
                <a:gd name="T52" fmla="*/ 236 w 300"/>
                <a:gd name="T53" fmla="*/ 11 h 256"/>
                <a:gd name="T54" fmla="*/ 264 w 300"/>
                <a:gd name="T55" fmla="*/ 21 h 256"/>
                <a:gd name="T56" fmla="*/ 98 w 300"/>
                <a:gd name="T57" fmla="*/ 107 h 256"/>
                <a:gd name="T58" fmla="*/ 6 w 300"/>
                <a:gd name="T59" fmla="*/ 173 h 256"/>
                <a:gd name="T60" fmla="*/ 12 w 300"/>
                <a:gd name="T61" fmla="*/ 192 h 256"/>
                <a:gd name="T62" fmla="*/ 101 w 300"/>
                <a:gd name="T63" fmla="*/ 128 h 256"/>
                <a:gd name="T64" fmla="*/ 191 w 300"/>
                <a:gd name="T65" fmla="*/ 125 h 256"/>
                <a:gd name="T66" fmla="*/ 279 w 300"/>
                <a:gd name="T67" fmla="*/ 53 h 256"/>
                <a:gd name="T68" fmla="*/ 300 w 300"/>
                <a:gd name="T69" fmla="*/ 53 h 256"/>
                <a:gd name="T70" fmla="*/ 300 w 300"/>
                <a:gd name="T7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56">
                  <a:moveTo>
                    <a:pt x="23" y="224"/>
                  </a:moveTo>
                  <a:cubicBezTo>
                    <a:pt x="23" y="245"/>
                    <a:pt x="23" y="245"/>
                    <a:pt x="23" y="245"/>
                  </a:cubicBezTo>
                  <a:cubicBezTo>
                    <a:pt x="23" y="251"/>
                    <a:pt x="18" y="256"/>
                    <a:pt x="12" y="256"/>
                  </a:cubicBezTo>
                  <a:cubicBezTo>
                    <a:pt x="6" y="256"/>
                    <a:pt x="2" y="251"/>
                    <a:pt x="2" y="245"/>
                  </a:cubicBezTo>
                  <a:cubicBezTo>
                    <a:pt x="2" y="224"/>
                    <a:pt x="2" y="224"/>
                    <a:pt x="2" y="224"/>
                  </a:cubicBezTo>
                  <a:cubicBezTo>
                    <a:pt x="2" y="218"/>
                    <a:pt x="6" y="213"/>
                    <a:pt x="12" y="213"/>
                  </a:cubicBezTo>
                  <a:cubicBezTo>
                    <a:pt x="18" y="213"/>
                    <a:pt x="23" y="218"/>
                    <a:pt x="23" y="224"/>
                  </a:cubicBezTo>
                  <a:close/>
                  <a:moveTo>
                    <a:pt x="55" y="192"/>
                  </a:moveTo>
                  <a:cubicBezTo>
                    <a:pt x="49" y="192"/>
                    <a:pt x="44" y="197"/>
                    <a:pt x="44" y="203"/>
                  </a:cubicBezTo>
                  <a:cubicBezTo>
                    <a:pt x="44" y="245"/>
                    <a:pt x="44" y="245"/>
                    <a:pt x="44" y="245"/>
                  </a:cubicBezTo>
                  <a:cubicBezTo>
                    <a:pt x="44" y="251"/>
                    <a:pt x="49" y="256"/>
                    <a:pt x="55" y="256"/>
                  </a:cubicBezTo>
                  <a:cubicBezTo>
                    <a:pt x="61" y="256"/>
                    <a:pt x="66" y="251"/>
                    <a:pt x="66" y="245"/>
                  </a:cubicBezTo>
                  <a:cubicBezTo>
                    <a:pt x="66" y="203"/>
                    <a:pt x="66" y="203"/>
                    <a:pt x="66" y="203"/>
                  </a:cubicBezTo>
                  <a:cubicBezTo>
                    <a:pt x="66" y="197"/>
                    <a:pt x="61" y="192"/>
                    <a:pt x="55" y="192"/>
                  </a:cubicBezTo>
                  <a:close/>
                  <a:moveTo>
                    <a:pt x="98" y="160"/>
                  </a:moveTo>
                  <a:cubicBezTo>
                    <a:pt x="92" y="160"/>
                    <a:pt x="87" y="165"/>
                    <a:pt x="87" y="171"/>
                  </a:cubicBezTo>
                  <a:cubicBezTo>
                    <a:pt x="87" y="245"/>
                    <a:pt x="87" y="245"/>
                    <a:pt x="87" y="245"/>
                  </a:cubicBezTo>
                  <a:cubicBezTo>
                    <a:pt x="87" y="251"/>
                    <a:pt x="92" y="256"/>
                    <a:pt x="98" y="256"/>
                  </a:cubicBezTo>
                  <a:cubicBezTo>
                    <a:pt x="104" y="256"/>
                    <a:pt x="108" y="251"/>
                    <a:pt x="108" y="245"/>
                  </a:cubicBezTo>
                  <a:cubicBezTo>
                    <a:pt x="108" y="171"/>
                    <a:pt x="108" y="171"/>
                    <a:pt x="108" y="171"/>
                  </a:cubicBezTo>
                  <a:cubicBezTo>
                    <a:pt x="108" y="165"/>
                    <a:pt x="104" y="160"/>
                    <a:pt x="98" y="160"/>
                  </a:cubicBezTo>
                  <a:close/>
                  <a:moveTo>
                    <a:pt x="140" y="149"/>
                  </a:moveTo>
                  <a:cubicBezTo>
                    <a:pt x="134" y="149"/>
                    <a:pt x="130" y="154"/>
                    <a:pt x="130" y="160"/>
                  </a:cubicBezTo>
                  <a:cubicBezTo>
                    <a:pt x="130" y="245"/>
                    <a:pt x="130" y="245"/>
                    <a:pt x="130" y="245"/>
                  </a:cubicBezTo>
                  <a:cubicBezTo>
                    <a:pt x="130" y="251"/>
                    <a:pt x="134" y="256"/>
                    <a:pt x="140" y="256"/>
                  </a:cubicBezTo>
                  <a:cubicBezTo>
                    <a:pt x="146" y="256"/>
                    <a:pt x="151" y="251"/>
                    <a:pt x="151" y="245"/>
                  </a:cubicBezTo>
                  <a:cubicBezTo>
                    <a:pt x="151" y="160"/>
                    <a:pt x="151" y="160"/>
                    <a:pt x="151" y="160"/>
                  </a:cubicBezTo>
                  <a:cubicBezTo>
                    <a:pt x="151" y="154"/>
                    <a:pt x="146" y="149"/>
                    <a:pt x="140" y="149"/>
                  </a:cubicBezTo>
                  <a:close/>
                  <a:moveTo>
                    <a:pt x="183" y="149"/>
                  </a:moveTo>
                  <a:cubicBezTo>
                    <a:pt x="177" y="149"/>
                    <a:pt x="172" y="154"/>
                    <a:pt x="172" y="160"/>
                  </a:cubicBezTo>
                  <a:cubicBezTo>
                    <a:pt x="172" y="245"/>
                    <a:pt x="172" y="245"/>
                    <a:pt x="172" y="245"/>
                  </a:cubicBezTo>
                  <a:cubicBezTo>
                    <a:pt x="172" y="251"/>
                    <a:pt x="177" y="256"/>
                    <a:pt x="183" y="256"/>
                  </a:cubicBezTo>
                  <a:cubicBezTo>
                    <a:pt x="189" y="256"/>
                    <a:pt x="194" y="251"/>
                    <a:pt x="194" y="245"/>
                  </a:cubicBezTo>
                  <a:cubicBezTo>
                    <a:pt x="194" y="160"/>
                    <a:pt x="194" y="160"/>
                    <a:pt x="194" y="160"/>
                  </a:cubicBezTo>
                  <a:cubicBezTo>
                    <a:pt x="194" y="154"/>
                    <a:pt x="189" y="149"/>
                    <a:pt x="183" y="149"/>
                  </a:cubicBezTo>
                  <a:close/>
                  <a:moveTo>
                    <a:pt x="226" y="117"/>
                  </a:moveTo>
                  <a:cubicBezTo>
                    <a:pt x="220" y="117"/>
                    <a:pt x="215" y="122"/>
                    <a:pt x="215" y="128"/>
                  </a:cubicBezTo>
                  <a:cubicBezTo>
                    <a:pt x="215" y="245"/>
                    <a:pt x="215" y="245"/>
                    <a:pt x="215" y="245"/>
                  </a:cubicBezTo>
                  <a:cubicBezTo>
                    <a:pt x="215" y="251"/>
                    <a:pt x="220" y="256"/>
                    <a:pt x="226" y="256"/>
                  </a:cubicBezTo>
                  <a:cubicBezTo>
                    <a:pt x="232" y="256"/>
                    <a:pt x="236" y="251"/>
                    <a:pt x="236" y="245"/>
                  </a:cubicBezTo>
                  <a:cubicBezTo>
                    <a:pt x="236" y="128"/>
                    <a:pt x="236" y="128"/>
                    <a:pt x="236" y="128"/>
                  </a:cubicBezTo>
                  <a:cubicBezTo>
                    <a:pt x="236" y="122"/>
                    <a:pt x="232" y="117"/>
                    <a:pt x="226" y="117"/>
                  </a:cubicBezTo>
                  <a:close/>
                  <a:moveTo>
                    <a:pt x="268" y="85"/>
                  </a:moveTo>
                  <a:cubicBezTo>
                    <a:pt x="262" y="85"/>
                    <a:pt x="258" y="90"/>
                    <a:pt x="258" y="96"/>
                  </a:cubicBezTo>
                  <a:cubicBezTo>
                    <a:pt x="258" y="245"/>
                    <a:pt x="258" y="245"/>
                    <a:pt x="258" y="245"/>
                  </a:cubicBezTo>
                  <a:cubicBezTo>
                    <a:pt x="258" y="251"/>
                    <a:pt x="262" y="256"/>
                    <a:pt x="268" y="256"/>
                  </a:cubicBezTo>
                  <a:cubicBezTo>
                    <a:pt x="274" y="256"/>
                    <a:pt x="279" y="251"/>
                    <a:pt x="279" y="245"/>
                  </a:cubicBezTo>
                  <a:cubicBezTo>
                    <a:pt x="279" y="96"/>
                    <a:pt x="279" y="96"/>
                    <a:pt x="279" y="96"/>
                  </a:cubicBezTo>
                  <a:cubicBezTo>
                    <a:pt x="279" y="90"/>
                    <a:pt x="274" y="85"/>
                    <a:pt x="268" y="85"/>
                  </a:cubicBezTo>
                  <a:close/>
                  <a:moveTo>
                    <a:pt x="300" y="7"/>
                  </a:moveTo>
                  <a:cubicBezTo>
                    <a:pt x="298" y="4"/>
                    <a:pt x="296" y="2"/>
                    <a:pt x="294" y="1"/>
                  </a:cubicBezTo>
                  <a:cubicBezTo>
                    <a:pt x="292" y="0"/>
                    <a:pt x="291" y="0"/>
                    <a:pt x="290" y="0"/>
                  </a:cubicBezTo>
                  <a:cubicBezTo>
                    <a:pt x="247" y="0"/>
                    <a:pt x="247" y="0"/>
                    <a:pt x="247" y="0"/>
                  </a:cubicBezTo>
                  <a:cubicBezTo>
                    <a:pt x="241" y="0"/>
                    <a:pt x="236" y="5"/>
                    <a:pt x="236" y="11"/>
                  </a:cubicBezTo>
                  <a:cubicBezTo>
                    <a:pt x="236" y="17"/>
                    <a:pt x="241" y="21"/>
                    <a:pt x="247" y="21"/>
                  </a:cubicBezTo>
                  <a:cubicBezTo>
                    <a:pt x="264" y="21"/>
                    <a:pt x="264" y="21"/>
                    <a:pt x="264" y="21"/>
                  </a:cubicBezTo>
                  <a:cubicBezTo>
                    <a:pt x="179" y="107"/>
                    <a:pt x="179" y="107"/>
                    <a:pt x="179" y="107"/>
                  </a:cubicBezTo>
                  <a:cubicBezTo>
                    <a:pt x="98" y="107"/>
                    <a:pt x="98" y="107"/>
                    <a:pt x="98" y="107"/>
                  </a:cubicBezTo>
                  <a:cubicBezTo>
                    <a:pt x="95" y="107"/>
                    <a:pt x="93" y="107"/>
                    <a:pt x="91" y="109"/>
                  </a:cubicBezTo>
                  <a:cubicBezTo>
                    <a:pt x="6" y="173"/>
                    <a:pt x="6" y="173"/>
                    <a:pt x="6" y="173"/>
                  </a:cubicBezTo>
                  <a:cubicBezTo>
                    <a:pt x="1" y="176"/>
                    <a:pt x="0" y="183"/>
                    <a:pt x="4" y="188"/>
                  </a:cubicBezTo>
                  <a:cubicBezTo>
                    <a:pt x="6" y="191"/>
                    <a:pt x="9" y="192"/>
                    <a:pt x="12" y="192"/>
                  </a:cubicBezTo>
                  <a:cubicBezTo>
                    <a:pt x="15" y="192"/>
                    <a:pt x="17" y="191"/>
                    <a:pt x="19" y="190"/>
                  </a:cubicBezTo>
                  <a:cubicBezTo>
                    <a:pt x="101" y="128"/>
                    <a:pt x="101" y="128"/>
                    <a:pt x="101" y="128"/>
                  </a:cubicBezTo>
                  <a:cubicBezTo>
                    <a:pt x="183" y="128"/>
                    <a:pt x="183" y="128"/>
                    <a:pt x="183" y="128"/>
                  </a:cubicBezTo>
                  <a:cubicBezTo>
                    <a:pt x="186" y="128"/>
                    <a:pt x="189" y="127"/>
                    <a:pt x="191" y="125"/>
                  </a:cubicBezTo>
                  <a:cubicBezTo>
                    <a:pt x="279" y="36"/>
                    <a:pt x="279" y="36"/>
                    <a:pt x="279" y="36"/>
                  </a:cubicBezTo>
                  <a:cubicBezTo>
                    <a:pt x="279" y="53"/>
                    <a:pt x="279" y="53"/>
                    <a:pt x="279" y="53"/>
                  </a:cubicBezTo>
                  <a:cubicBezTo>
                    <a:pt x="279" y="59"/>
                    <a:pt x="284" y="64"/>
                    <a:pt x="290" y="64"/>
                  </a:cubicBezTo>
                  <a:cubicBezTo>
                    <a:pt x="296" y="64"/>
                    <a:pt x="300" y="59"/>
                    <a:pt x="300" y="53"/>
                  </a:cubicBezTo>
                  <a:cubicBezTo>
                    <a:pt x="300" y="11"/>
                    <a:pt x="300" y="11"/>
                    <a:pt x="300" y="11"/>
                  </a:cubicBezTo>
                  <a:cubicBezTo>
                    <a:pt x="300" y="9"/>
                    <a:pt x="300" y="8"/>
                    <a:pt x="300" y="7"/>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85" name="Freeform 464"/>
            <p:cNvSpPr>
              <a:spLocks noEditPoints="1"/>
            </p:cNvSpPr>
            <p:nvPr/>
          </p:nvSpPr>
          <p:spPr bwMode="auto">
            <a:xfrm>
              <a:off x="1101055" y="4776414"/>
              <a:ext cx="338511" cy="135087"/>
            </a:xfrm>
            <a:custGeom>
              <a:avLst/>
              <a:gdLst>
                <a:gd name="T0" fmla="*/ 309 w 320"/>
                <a:gd name="T1" fmla="*/ 53 h 128"/>
                <a:gd name="T2" fmla="*/ 127 w 320"/>
                <a:gd name="T3" fmla="*/ 53 h 128"/>
                <a:gd name="T4" fmla="*/ 64 w 320"/>
                <a:gd name="T5" fmla="*/ 0 h 128"/>
                <a:gd name="T6" fmla="*/ 0 w 320"/>
                <a:gd name="T7" fmla="*/ 64 h 128"/>
                <a:gd name="T8" fmla="*/ 64 w 320"/>
                <a:gd name="T9" fmla="*/ 128 h 128"/>
                <a:gd name="T10" fmla="*/ 127 w 320"/>
                <a:gd name="T11" fmla="*/ 74 h 128"/>
                <a:gd name="T12" fmla="*/ 256 w 320"/>
                <a:gd name="T13" fmla="*/ 74 h 128"/>
                <a:gd name="T14" fmla="*/ 256 w 320"/>
                <a:gd name="T15" fmla="*/ 96 h 128"/>
                <a:gd name="T16" fmla="*/ 266 w 320"/>
                <a:gd name="T17" fmla="*/ 106 h 128"/>
                <a:gd name="T18" fmla="*/ 277 w 320"/>
                <a:gd name="T19" fmla="*/ 96 h 128"/>
                <a:gd name="T20" fmla="*/ 277 w 320"/>
                <a:gd name="T21" fmla="*/ 74 h 128"/>
                <a:gd name="T22" fmla="*/ 298 w 320"/>
                <a:gd name="T23" fmla="*/ 74 h 128"/>
                <a:gd name="T24" fmla="*/ 298 w 320"/>
                <a:gd name="T25" fmla="*/ 117 h 128"/>
                <a:gd name="T26" fmla="*/ 309 w 320"/>
                <a:gd name="T27" fmla="*/ 128 h 128"/>
                <a:gd name="T28" fmla="*/ 320 w 320"/>
                <a:gd name="T29" fmla="*/ 117 h 128"/>
                <a:gd name="T30" fmla="*/ 320 w 320"/>
                <a:gd name="T31" fmla="*/ 64 h 128"/>
                <a:gd name="T32" fmla="*/ 309 w 320"/>
                <a:gd name="T33" fmla="*/ 53 h 128"/>
                <a:gd name="T34" fmla="*/ 64 w 320"/>
                <a:gd name="T35" fmla="*/ 106 h 128"/>
                <a:gd name="T36" fmla="*/ 21 w 320"/>
                <a:gd name="T37" fmla="*/ 64 h 128"/>
                <a:gd name="T38" fmla="*/ 64 w 320"/>
                <a:gd name="T39" fmla="*/ 21 h 128"/>
                <a:gd name="T40" fmla="*/ 106 w 320"/>
                <a:gd name="T41" fmla="*/ 64 h 128"/>
                <a:gd name="T42" fmla="*/ 64 w 320"/>
                <a:gd name="T43" fmla="*/ 10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128">
                  <a:moveTo>
                    <a:pt x="309" y="53"/>
                  </a:moveTo>
                  <a:cubicBezTo>
                    <a:pt x="127" y="53"/>
                    <a:pt x="127" y="53"/>
                    <a:pt x="127" y="53"/>
                  </a:cubicBezTo>
                  <a:cubicBezTo>
                    <a:pt x="122" y="23"/>
                    <a:pt x="95" y="0"/>
                    <a:pt x="64" y="0"/>
                  </a:cubicBezTo>
                  <a:cubicBezTo>
                    <a:pt x="28" y="0"/>
                    <a:pt x="0" y="28"/>
                    <a:pt x="0" y="64"/>
                  </a:cubicBezTo>
                  <a:cubicBezTo>
                    <a:pt x="0" y="99"/>
                    <a:pt x="28" y="128"/>
                    <a:pt x="64" y="128"/>
                  </a:cubicBezTo>
                  <a:cubicBezTo>
                    <a:pt x="95" y="128"/>
                    <a:pt x="122" y="105"/>
                    <a:pt x="127" y="74"/>
                  </a:cubicBezTo>
                  <a:cubicBezTo>
                    <a:pt x="256" y="74"/>
                    <a:pt x="256" y="74"/>
                    <a:pt x="256" y="74"/>
                  </a:cubicBezTo>
                  <a:cubicBezTo>
                    <a:pt x="256" y="96"/>
                    <a:pt x="256" y="96"/>
                    <a:pt x="256" y="96"/>
                  </a:cubicBezTo>
                  <a:cubicBezTo>
                    <a:pt x="256" y="102"/>
                    <a:pt x="260" y="106"/>
                    <a:pt x="266" y="106"/>
                  </a:cubicBezTo>
                  <a:cubicBezTo>
                    <a:pt x="272" y="106"/>
                    <a:pt x="277" y="102"/>
                    <a:pt x="277" y="96"/>
                  </a:cubicBezTo>
                  <a:cubicBezTo>
                    <a:pt x="277" y="74"/>
                    <a:pt x="277" y="74"/>
                    <a:pt x="277" y="74"/>
                  </a:cubicBezTo>
                  <a:cubicBezTo>
                    <a:pt x="298" y="74"/>
                    <a:pt x="298" y="74"/>
                    <a:pt x="298" y="74"/>
                  </a:cubicBezTo>
                  <a:cubicBezTo>
                    <a:pt x="298" y="117"/>
                    <a:pt x="298" y="117"/>
                    <a:pt x="298" y="117"/>
                  </a:cubicBezTo>
                  <a:cubicBezTo>
                    <a:pt x="298" y="123"/>
                    <a:pt x="303" y="128"/>
                    <a:pt x="309" y="128"/>
                  </a:cubicBezTo>
                  <a:cubicBezTo>
                    <a:pt x="315" y="128"/>
                    <a:pt x="320" y="123"/>
                    <a:pt x="320" y="117"/>
                  </a:cubicBezTo>
                  <a:cubicBezTo>
                    <a:pt x="320" y="64"/>
                    <a:pt x="320" y="64"/>
                    <a:pt x="320" y="64"/>
                  </a:cubicBezTo>
                  <a:cubicBezTo>
                    <a:pt x="320" y="58"/>
                    <a:pt x="315" y="53"/>
                    <a:pt x="309" y="53"/>
                  </a:cubicBezTo>
                  <a:close/>
                  <a:moveTo>
                    <a:pt x="64" y="106"/>
                  </a:moveTo>
                  <a:cubicBezTo>
                    <a:pt x="40" y="106"/>
                    <a:pt x="21" y="87"/>
                    <a:pt x="21" y="64"/>
                  </a:cubicBezTo>
                  <a:cubicBezTo>
                    <a:pt x="21" y="40"/>
                    <a:pt x="40" y="21"/>
                    <a:pt x="64" y="21"/>
                  </a:cubicBezTo>
                  <a:cubicBezTo>
                    <a:pt x="87" y="21"/>
                    <a:pt x="106" y="40"/>
                    <a:pt x="106" y="64"/>
                  </a:cubicBezTo>
                  <a:cubicBezTo>
                    <a:pt x="106" y="87"/>
                    <a:pt x="87" y="106"/>
                    <a:pt x="64" y="106"/>
                  </a:cubicBezTo>
                  <a:close/>
                </a:path>
              </a:pathLst>
            </a:custGeom>
            <a:solidFill>
              <a:srgbClr val="01216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87" name="Freeform 872"/>
            <p:cNvSpPr>
              <a:spLocks noEditPoints="1"/>
            </p:cNvSpPr>
            <p:nvPr/>
          </p:nvSpPr>
          <p:spPr bwMode="auto">
            <a:xfrm>
              <a:off x="6583339" y="2637130"/>
              <a:ext cx="292423" cy="327386"/>
            </a:xfrm>
            <a:custGeom>
              <a:avLst/>
              <a:gdLst>
                <a:gd name="T0" fmla="*/ 267 w 277"/>
                <a:gd name="T1" fmla="*/ 11 h 310"/>
                <a:gd name="T2" fmla="*/ 149 w 277"/>
                <a:gd name="T3" fmla="*/ 11 h 310"/>
                <a:gd name="T4" fmla="*/ 139 w 277"/>
                <a:gd name="T5" fmla="*/ 0 h 310"/>
                <a:gd name="T6" fmla="*/ 128 w 277"/>
                <a:gd name="T7" fmla="*/ 11 h 310"/>
                <a:gd name="T8" fmla="*/ 11 w 277"/>
                <a:gd name="T9" fmla="*/ 11 h 310"/>
                <a:gd name="T10" fmla="*/ 0 w 277"/>
                <a:gd name="T11" fmla="*/ 22 h 310"/>
                <a:gd name="T12" fmla="*/ 0 w 277"/>
                <a:gd name="T13" fmla="*/ 214 h 310"/>
                <a:gd name="T14" fmla="*/ 11 w 277"/>
                <a:gd name="T15" fmla="*/ 224 h 310"/>
                <a:gd name="T16" fmla="*/ 81 w 277"/>
                <a:gd name="T17" fmla="*/ 224 h 310"/>
                <a:gd name="T18" fmla="*/ 54 w 277"/>
                <a:gd name="T19" fmla="*/ 295 h 310"/>
                <a:gd name="T20" fmla="*/ 60 w 277"/>
                <a:gd name="T21" fmla="*/ 309 h 310"/>
                <a:gd name="T22" fmla="*/ 64 w 277"/>
                <a:gd name="T23" fmla="*/ 310 h 310"/>
                <a:gd name="T24" fmla="*/ 74 w 277"/>
                <a:gd name="T25" fmla="*/ 303 h 310"/>
                <a:gd name="T26" fmla="*/ 103 w 277"/>
                <a:gd name="T27" fmla="*/ 224 h 310"/>
                <a:gd name="T28" fmla="*/ 128 w 277"/>
                <a:gd name="T29" fmla="*/ 224 h 310"/>
                <a:gd name="T30" fmla="*/ 128 w 277"/>
                <a:gd name="T31" fmla="*/ 267 h 310"/>
                <a:gd name="T32" fmla="*/ 139 w 277"/>
                <a:gd name="T33" fmla="*/ 278 h 310"/>
                <a:gd name="T34" fmla="*/ 149 w 277"/>
                <a:gd name="T35" fmla="*/ 267 h 310"/>
                <a:gd name="T36" fmla="*/ 149 w 277"/>
                <a:gd name="T37" fmla="*/ 224 h 310"/>
                <a:gd name="T38" fmla="*/ 174 w 277"/>
                <a:gd name="T39" fmla="*/ 224 h 310"/>
                <a:gd name="T40" fmla="*/ 203 w 277"/>
                <a:gd name="T41" fmla="*/ 303 h 310"/>
                <a:gd name="T42" fmla="*/ 213 w 277"/>
                <a:gd name="T43" fmla="*/ 310 h 310"/>
                <a:gd name="T44" fmla="*/ 217 w 277"/>
                <a:gd name="T45" fmla="*/ 309 h 310"/>
                <a:gd name="T46" fmla="*/ 223 w 277"/>
                <a:gd name="T47" fmla="*/ 295 h 310"/>
                <a:gd name="T48" fmla="*/ 197 w 277"/>
                <a:gd name="T49" fmla="*/ 224 h 310"/>
                <a:gd name="T50" fmla="*/ 267 w 277"/>
                <a:gd name="T51" fmla="*/ 224 h 310"/>
                <a:gd name="T52" fmla="*/ 277 w 277"/>
                <a:gd name="T53" fmla="*/ 214 h 310"/>
                <a:gd name="T54" fmla="*/ 277 w 277"/>
                <a:gd name="T55" fmla="*/ 22 h 310"/>
                <a:gd name="T56" fmla="*/ 267 w 277"/>
                <a:gd name="T57" fmla="*/ 11 h 310"/>
                <a:gd name="T58" fmla="*/ 256 w 277"/>
                <a:gd name="T59" fmla="*/ 203 h 310"/>
                <a:gd name="T60" fmla="*/ 21 w 277"/>
                <a:gd name="T61" fmla="*/ 203 h 310"/>
                <a:gd name="T62" fmla="*/ 21 w 277"/>
                <a:gd name="T63" fmla="*/ 32 h 310"/>
                <a:gd name="T64" fmla="*/ 256 w 277"/>
                <a:gd name="T65" fmla="*/ 32 h 310"/>
                <a:gd name="T66" fmla="*/ 256 w 277"/>
                <a:gd name="T67" fmla="*/ 20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310">
                  <a:moveTo>
                    <a:pt x="267" y="11"/>
                  </a:moveTo>
                  <a:cubicBezTo>
                    <a:pt x="149" y="11"/>
                    <a:pt x="149" y="11"/>
                    <a:pt x="149" y="11"/>
                  </a:cubicBezTo>
                  <a:cubicBezTo>
                    <a:pt x="149" y="5"/>
                    <a:pt x="145" y="0"/>
                    <a:pt x="139" y="0"/>
                  </a:cubicBezTo>
                  <a:cubicBezTo>
                    <a:pt x="133" y="0"/>
                    <a:pt x="128" y="5"/>
                    <a:pt x="128" y="11"/>
                  </a:cubicBezTo>
                  <a:cubicBezTo>
                    <a:pt x="11" y="11"/>
                    <a:pt x="11" y="11"/>
                    <a:pt x="11" y="11"/>
                  </a:cubicBezTo>
                  <a:cubicBezTo>
                    <a:pt x="5" y="11"/>
                    <a:pt x="0" y="16"/>
                    <a:pt x="0" y="22"/>
                  </a:cubicBezTo>
                  <a:cubicBezTo>
                    <a:pt x="0" y="214"/>
                    <a:pt x="0" y="214"/>
                    <a:pt x="0" y="214"/>
                  </a:cubicBezTo>
                  <a:cubicBezTo>
                    <a:pt x="0" y="220"/>
                    <a:pt x="5" y="224"/>
                    <a:pt x="11" y="224"/>
                  </a:cubicBezTo>
                  <a:cubicBezTo>
                    <a:pt x="81" y="224"/>
                    <a:pt x="81" y="224"/>
                    <a:pt x="81" y="224"/>
                  </a:cubicBezTo>
                  <a:cubicBezTo>
                    <a:pt x="54" y="295"/>
                    <a:pt x="54" y="295"/>
                    <a:pt x="54" y="295"/>
                  </a:cubicBezTo>
                  <a:cubicBezTo>
                    <a:pt x="52" y="301"/>
                    <a:pt x="55" y="307"/>
                    <a:pt x="60" y="309"/>
                  </a:cubicBezTo>
                  <a:cubicBezTo>
                    <a:pt x="61" y="309"/>
                    <a:pt x="63" y="310"/>
                    <a:pt x="64" y="310"/>
                  </a:cubicBezTo>
                  <a:cubicBezTo>
                    <a:pt x="68" y="310"/>
                    <a:pt x="72" y="307"/>
                    <a:pt x="74" y="303"/>
                  </a:cubicBezTo>
                  <a:cubicBezTo>
                    <a:pt x="103" y="224"/>
                    <a:pt x="103" y="224"/>
                    <a:pt x="103" y="224"/>
                  </a:cubicBezTo>
                  <a:cubicBezTo>
                    <a:pt x="128" y="224"/>
                    <a:pt x="128" y="224"/>
                    <a:pt x="128" y="224"/>
                  </a:cubicBezTo>
                  <a:cubicBezTo>
                    <a:pt x="128" y="267"/>
                    <a:pt x="128" y="267"/>
                    <a:pt x="128" y="267"/>
                  </a:cubicBezTo>
                  <a:cubicBezTo>
                    <a:pt x="128" y="273"/>
                    <a:pt x="133" y="278"/>
                    <a:pt x="139" y="278"/>
                  </a:cubicBezTo>
                  <a:cubicBezTo>
                    <a:pt x="145" y="278"/>
                    <a:pt x="149" y="273"/>
                    <a:pt x="149" y="267"/>
                  </a:cubicBezTo>
                  <a:cubicBezTo>
                    <a:pt x="149" y="224"/>
                    <a:pt x="149" y="224"/>
                    <a:pt x="149" y="224"/>
                  </a:cubicBezTo>
                  <a:cubicBezTo>
                    <a:pt x="174" y="224"/>
                    <a:pt x="174" y="224"/>
                    <a:pt x="174" y="224"/>
                  </a:cubicBezTo>
                  <a:cubicBezTo>
                    <a:pt x="203" y="303"/>
                    <a:pt x="203" y="303"/>
                    <a:pt x="203" y="303"/>
                  </a:cubicBezTo>
                  <a:cubicBezTo>
                    <a:pt x="205" y="307"/>
                    <a:pt x="209" y="310"/>
                    <a:pt x="213" y="310"/>
                  </a:cubicBezTo>
                  <a:cubicBezTo>
                    <a:pt x="215" y="310"/>
                    <a:pt x="216" y="309"/>
                    <a:pt x="217" y="309"/>
                  </a:cubicBezTo>
                  <a:cubicBezTo>
                    <a:pt x="223" y="307"/>
                    <a:pt x="225" y="301"/>
                    <a:pt x="223" y="295"/>
                  </a:cubicBezTo>
                  <a:cubicBezTo>
                    <a:pt x="197" y="224"/>
                    <a:pt x="197" y="224"/>
                    <a:pt x="197" y="224"/>
                  </a:cubicBezTo>
                  <a:cubicBezTo>
                    <a:pt x="267" y="224"/>
                    <a:pt x="267" y="224"/>
                    <a:pt x="267" y="224"/>
                  </a:cubicBezTo>
                  <a:cubicBezTo>
                    <a:pt x="273" y="224"/>
                    <a:pt x="277" y="220"/>
                    <a:pt x="277" y="214"/>
                  </a:cubicBezTo>
                  <a:cubicBezTo>
                    <a:pt x="277" y="22"/>
                    <a:pt x="277" y="22"/>
                    <a:pt x="277" y="22"/>
                  </a:cubicBezTo>
                  <a:cubicBezTo>
                    <a:pt x="277" y="16"/>
                    <a:pt x="273" y="11"/>
                    <a:pt x="267" y="11"/>
                  </a:cubicBezTo>
                  <a:close/>
                  <a:moveTo>
                    <a:pt x="256" y="203"/>
                  </a:moveTo>
                  <a:cubicBezTo>
                    <a:pt x="21" y="203"/>
                    <a:pt x="21" y="203"/>
                    <a:pt x="21" y="203"/>
                  </a:cubicBezTo>
                  <a:cubicBezTo>
                    <a:pt x="21" y="32"/>
                    <a:pt x="21" y="32"/>
                    <a:pt x="21" y="32"/>
                  </a:cubicBezTo>
                  <a:cubicBezTo>
                    <a:pt x="256" y="32"/>
                    <a:pt x="256" y="32"/>
                    <a:pt x="256" y="32"/>
                  </a:cubicBezTo>
                  <a:lnTo>
                    <a:pt x="256" y="203"/>
                  </a:lnTo>
                  <a:close/>
                </a:path>
              </a:pathLst>
            </a:custGeom>
            <a:solidFill>
              <a:srgbClr val="009A4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88" name="Isosceles Triangle 87"/>
            <p:cNvSpPr/>
            <p:nvPr/>
          </p:nvSpPr>
          <p:spPr bwMode="gray">
            <a:xfrm>
              <a:off x="6627074" y="2995260"/>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0" name="Isosceles Triangle 89"/>
            <p:cNvSpPr/>
            <p:nvPr/>
          </p:nvSpPr>
          <p:spPr bwMode="gray">
            <a:xfrm rot="16200000">
              <a:off x="1507626" y="4808486"/>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6" name="Isosceles Triangle 95"/>
            <p:cNvSpPr/>
            <p:nvPr/>
          </p:nvSpPr>
          <p:spPr bwMode="gray">
            <a:xfrm>
              <a:off x="850551" y="2995260"/>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7" name="Isosceles Triangle 96"/>
            <p:cNvSpPr/>
            <p:nvPr/>
          </p:nvSpPr>
          <p:spPr bwMode="gray">
            <a:xfrm>
              <a:off x="5366843" y="1638167"/>
              <a:ext cx="204952" cy="70944"/>
            </a:xfrm>
            <a:prstGeom prst="triangle">
              <a:avLst/>
            </a:prstGeom>
            <a:solidFill>
              <a:srgbClr val="A7A8A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98" name="Freeform 433"/>
            <p:cNvSpPr>
              <a:spLocks noEditPoints="1"/>
            </p:cNvSpPr>
            <p:nvPr/>
          </p:nvSpPr>
          <p:spPr bwMode="auto">
            <a:xfrm>
              <a:off x="748851" y="2538341"/>
              <a:ext cx="408351" cy="410278"/>
            </a:xfrm>
            <a:custGeom>
              <a:avLst/>
              <a:gdLst>
                <a:gd name="T0" fmla="*/ 309 w 320"/>
                <a:gd name="T1" fmla="*/ 149 h 320"/>
                <a:gd name="T2" fmla="*/ 287 w 320"/>
                <a:gd name="T3" fmla="*/ 149 h 320"/>
                <a:gd name="T4" fmla="*/ 170 w 320"/>
                <a:gd name="T5" fmla="*/ 32 h 320"/>
                <a:gd name="T6" fmla="*/ 170 w 320"/>
                <a:gd name="T7" fmla="*/ 10 h 320"/>
                <a:gd name="T8" fmla="*/ 160 w 320"/>
                <a:gd name="T9" fmla="*/ 0 h 320"/>
                <a:gd name="T10" fmla="*/ 149 w 320"/>
                <a:gd name="T11" fmla="*/ 10 h 320"/>
                <a:gd name="T12" fmla="*/ 149 w 320"/>
                <a:gd name="T13" fmla="*/ 32 h 320"/>
                <a:gd name="T14" fmla="*/ 32 w 320"/>
                <a:gd name="T15" fmla="*/ 149 h 320"/>
                <a:gd name="T16" fmla="*/ 10 w 320"/>
                <a:gd name="T17" fmla="*/ 149 h 320"/>
                <a:gd name="T18" fmla="*/ 0 w 320"/>
                <a:gd name="T19" fmla="*/ 160 h 320"/>
                <a:gd name="T20" fmla="*/ 10 w 320"/>
                <a:gd name="T21" fmla="*/ 170 h 320"/>
                <a:gd name="T22" fmla="*/ 32 w 320"/>
                <a:gd name="T23" fmla="*/ 170 h 320"/>
                <a:gd name="T24" fmla="*/ 149 w 320"/>
                <a:gd name="T25" fmla="*/ 287 h 320"/>
                <a:gd name="T26" fmla="*/ 149 w 320"/>
                <a:gd name="T27" fmla="*/ 309 h 320"/>
                <a:gd name="T28" fmla="*/ 160 w 320"/>
                <a:gd name="T29" fmla="*/ 320 h 320"/>
                <a:gd name="T30" fmla="*/ 170 w 320"/>
                <a:gd name="T31" fmla="*/ 309 h 320"/>
                <a:gd name="T32" fmla="*/ 170 w 320"/>
                <a:gd name="T33" fmla="*/ 287 h 320"/>
                <a:gd name="T34" fmla="*/ 287 w 320"/>
                <a:gd name="T35" fmla="*/ 170 h 320"/>
                <a:gd name="T36" fmla="*/ 309 w 320"/>
                <a:gd name="T37" fmla="*/ 170 h 320"/>
                <a:gd name="T38" fmla="*/ 320 w 320"/>
                <a:gd name="T39" fmla="*/ 160 h 320"/>
                <a:gd name="T40" fmla="*/ 309 w 320"/>
                <a:gd name="T41" fmla="*/ 149 h 320"/>
                <a:gd name="T42" fmla="*/ 266 w 320"/>
                <a:gd name="T43" fmla="*/ 149 h 320"/>
                <a:gd name="T44" fmla="*/ 233 w 320"/>
                <a:gd name="T45" fmla="*/ 149 h 320"/>
                <a:gd name="T46" fmla="*/ 170 w 320"/>
                <a:gd name="T47" fmla="*/ 86 h 320"/>
                <a:gd name="T48" fmla="*/ 170 w 320"/>
                <a:gd name="T49" fmla="*/ 54 h 320"/>
                <a:gd name="T50" fmla="*/ 266 w 320"/>
                <a:gd name="T51" fmla="*/ 149 h 320"/>
                <a:gd name="T52" fmla="*/ 149 w 320"/>
                <a:gd name="T53" fmla="*/ 149 h 320"/>
                <a:gd name="T54" fmla="*/ 107 w 320"/>
                <a:gd name="T55" fmla="*/ 149 h 320"/>
                <a:gd name="T56" fmla="*/ 149 w 320"/>
                <a:gd name="T57" fmla="*/ 107 h 320"/>
                <a:gd name="T58" fmla="*/ 149 w 320"/>
                <a:gd name="T59" fmla="*/ 149 h 320"/>
                <a:gd name="T60" fmla="*/ 149 w 320"/>
                <a:gd name="T61" fmla="*/ 170 h 320"/>
                <a:gd name="T62" fmla="*/ 149 w 320"/>
                <a:gd name="T63" fmla="*/ 212 h 320"/>
                <a:gd name="T64" fmla="*/ 107 w 320"/>
                <a:gd name="T65" fmla="*/ 170 h 320"/>
                <a:gd name="T66" fmla="*/ 149 w 320"/>
                <a:gd name="T67" fmla="*/ 170 h 320"/>
                <a:gd name="T68" fmla="*/ 170 w 320"/>
                <a:gd name="T69" fmla="*/ 170 h 320"/>
                <a:gd name="T70" fmla="*/ 212 w 320"/>
                <a:gd name="T71" fmla="*/ 170 h 320"/>
                <a:gd name="T72" fmla="*/ 170 w 320"/>
                <a:gd name="T73" fmla="*/ 212 h 320"/>
                <a:gd name="T74" fmla="*/ 170 w 320"/>
                <a:gd name="T75" fmla="*/ 170 h 320"/>
                <a:gd name="T76" fmla="*/ 170 w 320"/>
                <a:gd name="T77" fmla="*/ 149 h 320"/>
                <a:gd name="T78" fmla="*/ 170 w 320"/>
                <a:gd name="T79" fmla="*/ 107 h 320"/>
                <a:gd name="T80" fmla="*/ 212 w 320"/>
                <a:gd name="T81" fmla="*/ 149 h 320"/>
                <a:gd name="T82" fmla="*/ 170 w 320"/>
                <a:gd name="T83" fmla="*/ 149 h 320"/>
                <a:gd name="T84" fmla="*/ 149 w 320"/>
                <a:gd name="T85" fmla="*/ 54 h 320"/>
                <a:gd name="T86" fmla="*/ 149 w 320"/>
                <a:gd name="T87" fmla="*/ 86 h 320"/>
                <a:gd name="T88" fmla="*/ 86 w 320"/>
                <a:gd name="T89" fmla="*/ 149 h 320"/>
                <a:gd name="T90" fmla="*/ 54 w 320"/>
                <a:gd name="T91" fmla="*/ 149 h 320"/>
                <a:gd name="T92" fmla="*/ 149 w 320"/>
                <a:gd name="T93" fmla="*/ 54 h 320"/>
                <a:gd name="T94" fmla="*/ 54 w 320"/>
                <a:gd name="T95" fmla="*/ 170 h 320"/>
                <a:gd name="T96" fmla="*/ 86 w 320"/>
                <a:gd name="T97" fmla="*/ 170 h 320"/>
                <a:gd name="T98" fmla="*/ 149 w 320"/>
                <a:gd name="T99" fmla="*/ 233 h 320"/>
                <a:gd name="T100" fmla="*/ 149 w 320"/>
                <a:gd name="T101" fmla="*/ 266 h 320"/>
                <a:gd name="T102" fmla="*/ 54 w 320"/>
                <a:gd name="T103" fmla="*/ 170 h 320"/>
                <a:gd name="T104" fmla="*/ 170 w 320"/>
                <a:gd name="T105" fmla="*/ 266 h 320"/>
                <a:gd name="T106" fmla="*/ 170 w 320"/>
                <a:gd name="T107" fmla="*/ 233 h 320"/>
                <a:gd name="T108" fmla="*/ 233 w 320"/>
                <a:gd name="T109" fmla="*/ 170 h 320"/>
                <a:gd name="T110" fmla="*/ 266 w 320"/>
                <a:gd name="T111" fmla="*/ 170 h 320"/>
                <a:gd name="T112" fmla="*/ 170 w 320"/>
                <a:gd name="T113" fmla="*/ 26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 h="320">
                  <a:moveTo>
                    <a:pt x="309" y="149"/>
                  </a:moveTo>
                  <a:cubicBezTo>
                    <a:pt x="287" y="149"/>
                    <a:pt x="287" y="149"/>
                    <a:pt x="287" y="149"/>
                  </a:cubicBezTo>
                  <a:cubicBezTo>
                    <a:pt x="282" y="87"/>
                    <a:pt x="232" y="37"/>
                    <a:pt x="170" y="32"/>
                  </a:cubicBezTo>
                  <a:cubicBezTo>
                    <a:pt x="170" y="10"/>
                    <a:pt x="170" y="10"/>
                    <a:pt x="170" y="10"/>
                  </a:cubicBezTo>
                  <a:cubicBezTo>
                    <a:pt x="170" y="4"/>
                    <a:pt x="166" y="0"/>
                    <a:pt x="160" y="0"/>
                  </a:cubicBezTo>
                  <a:cubicBezTo>
                    <a:pt x="154" y="0"/>
                    <a:pt x="149" y="4"/>
                    <a:pt x="149" y="10"/>
                  </a:cubicBezTo>
                  <a:cubicBezTo>
                    <a:pt x="149" y="32"/>
                    <a:pt x="149" y="32"/>
                    <a:pt x="149" y="32"/>
                  </a:cubicBezTo>
                  <a:cubicBezTo>
                    <a:pt x="87" y="37"/>
                    <a:pt x="37" y="87"/>
                    <a:pt x="32" y="149"/>
                  </a:cubicBezTo>
                  <a:cubicBezTo>
                    <a:pt x="10" y="149"/>
                    <a:pt x="10" y="149"/>
                    <a:pt x="10" y="149"/>
                  </a:cubicBezTo>
                  <a:cubicBezTo>
                    <a:pt x="4" y="149"/>
                    <a:pt x="0" y="154"/>
                    <a:pt x="0" y="160"/>
                  </a:cubicBezTo>
                  <a:cubicBezTo>
                    <a:pt x="0" y="166"/>
                    <a:pt x="4" y="170"/>
                    <a:pt x="10" y="170"/>
                  </a:cubicBezTo>
                  <a:cubicBezTo>
                    <a:pt x="32" y="170"/>
                    <a:pt x="32" y="170"/>
                    <a:pt x="32" y="170"/>
                  </a:cubicBezTo>
                  <a:cubicBezTo>
                    <a:pt x="37" y="232"/>
                    <a:pt x="87" y="282"/>
                    <a:pt x="149" y="287"/>
                  </a:cubicBezTo>
                  <a:cubicBezTo>
                    <a:pt x="149" y="309"/>
                    <a:pt x="149" y="309"/>
                    <a:pt x="149" y="309"/>
                  </a:cubicBezTo>
                  <a:cubicBezTo>
                    <a:pt x="149" y="315"/>
                    <a:pt x="154" y="320"/>
                    <a:pt x="160" y="320"/>
                  </a:cubicBezTo>
                  <a:cubicBezTo>
                    <a:pt x="166" y="320"/>
                    <a:pt x="170" y="315"/>
                    <a:pt x="170" y="309"/>
                  </a:cubicBezTo>
                  <a:cubicBezTo>
                    <a:pt x="170" y="287"/>
                    <a:pt x="170" y="287"/>
                    <a:pt x="170" y="287"/>
                  </a:cubicBezTo>
                  <a:cubicBezTo>
                    <a:pt x="232" y="282"/>
                    <a:pt x="282" y="232"/>
                    <a:pt x="287" y="170"/>
                  </a:cubicBezTo>
                  <a:cubicBezTo>
                    <a:pt x="309" y="170"/>
                    <a:pt x="309" y="170"/>
                    <a:pt x="309" y="170"/>
                  </a:cubicBezTo>
                  <a:cubicBezTo>
                    <a:pt x="315" y="170"/>
                    <a:pt x="320" y="166"/>
                    <a:pt x="320" y="160"/>
                  </a:cubicBezTo>
                  <a:cubicBezTo>
                    <a:pt x="320" y="154"/>
                    <a:pt x="315" y="149"/>
                    <a:pt x="309" y="149"/>
                  </a:cubicBezTo>
                  <a:close/>
                  <a:moveTo>
                    <a:pt x="266" y="149"/>
                  </a:moveTo>
                  <a:cubicBezTo>
                    <a:pt x="233" y="149"/>
                    <a:pt x="233" y="149"/>
                    <a:pt x="233" y="149"/>
                  </a:cubicBezTo>
                  <a:cubicBezTo>
                    <a:pt x="229" y="116"/>
                    <a:pt x="203" y="91"/>
                    <a:pt x="170" y="86"/>
                  </a:cubicBezTo>
                  <a:cubicBezTo>
                    <a:pt x="170" y="54"/>
                    <a:pt x="170" y="54"/>
                    <a:pt x="170" y="54"/>
                  </a:cubicBezTo>
                  <a:cubicBezTo>
                    <a:pt x="221" y="59"/>
                    <a:pt x="261" y="99"/>
                    <a:pt x="266" y="149"/>
                  </a:cubicBezTo>
                  <a:close/>
                  <a:moveTo>
                    <a:pt x="149" y="149"/>
                  </a:moveTo>
                  <a:cubicBezTo>
                    <a:pt x="107" y="149"/>
                    <a:pt x="107" y="149"/>
                    <a:pt x="107" y="149"/>
                  </a:cubicBezTo>
                  <a:cubicBezTo>
                    <a:pt x="112" y="128"/>
                    <a:pt x="128" y="112"/>
                    <a:pt x="149" y="107"/>
                  </a:cubicBezTo>
                  <a:lnTo>
                    <a:pt x="149" y="149"/>
                  </a:lnTo>
                  <a:close/>
                  <a:moveTo>
                    <a:pt x="149" y="170"/>
                  </a:moveTo>
                  <a:cubicBezTo>
                    <a:pt x="149" y="212"/>
                    <a:pt x="149" y="212"/>
                    <a:pt x="149" y="212"/>
                  </a:cubicBezTo>
                  <a:cubicBezTo>
                    <a:pt x="128" y="208"/>
                    <a:pt x="112" y="191"/>
                    <a:pt x="107" y="170"/>
                  </a:cubicBezTo>
                  <a:lnTo>
                    <a:pt x="149" y="170"/>
                  </a:lnTo>
                  <a:close/>
                  <a:moveTo>
                    <a:pt x="170" y="170"/>
                  </a:moveTo>
                  <a:cubicBezTo>
                    <a:pt x="212" y="170"/>
                    <a:pt x="212" y="170"/>
                    <a:pt x="212" y="170"/>
                  </a:cubicBezTo>
                  <a:cubicBezTo>
                    <a:pt x="208" y="191"/>
                    <a:pt x="191" y="208"/>
                    <a:pt x="170" y="212"/>
                  </a:cubicBezTo>
                  <a:lnTo>
                    <a:pt x="170" y="170"/>
                  </a:lnTo>
                  <a:close/>
                  <a:moveTo>
                    <a:pt x="170" y="149"/>
                  </a:moveTo>
                  <a:cubicBezTo>
                    <a:pt x="170" y="107"/>
                    <a:pt x="170" y="107"/>
                    <a:pt x="170" y="107"/>
                  </a:cubicBezTo>
                  <a:cubicBezTo>
                    <a:pt x="191" y="112"/>
                    <a:pt x="208" y="128"/>
                    <a:pt x="212" y="149"/>
                  </a:cubicBezTo>
                  <a:lnTo>
                    <a:pt x="170" y="149"/>
                  </a:lnTo>
                  <a:close/>
                  <a:moveTo>
                    <a:pt x="149" y="54"/>
                  </a:moveTo>
                  <a:cubicBezTo>
                    <a:pt x="149" y="86"/>
                    <a:pt x="149" y="86"/>
                    <a:pt x="149" y="86"/>
                  </a:cubicBezTo>
                  <a:cubicBezTo>
                    <a:pt x="116" y="91"/>
                    <a:pt x="91" y="116"/>
                    <a:pt x="86" y="149"/>
                  </a:cubicBezTo>
                  <a:cubicBezTo>
                    <a:pt x="54" y="149"/>
                    <a:pt x="54" y="149"/>
                    <a:pt x="54" y="149"/>
                  </a:cubicBezTo>
                  <a:cubicBezTo>
                    <a:pt x="59" y="99"/>
                    <a:pt x="99" y="59"/>
                    <a:pt x="149" y="54"/>
                  </a:cubicBezTo>
                  <a:close/>
                  <a:moveTo>
                    <a:pt x="54" y="170"/>
                  </a:moveTo>
                  <a:cubicBezTo>
                    <a:pt x="86" y="170"/>
                    <a:pt x="86" y="170"/>
                    <a:pt x="86" y="170"/>
                  </a:cubicBezTo>
                  <a:cubicBezTo>
                    <a:pt x="91" y="203"/>
                    <a:pt x="116" y="229"/>
                    <a:pt x="149" y="233"/>
                  </a:cubicBezTo>
                  <a:cubicBezTo>
                    <a:pt x="149" y="266"/>
                    <a:pt x="149" y="266"/>
                    <a:pt x="149" y="266"/>
                  </a:cubicBezTo>
                  <a:cubicBezTo>
                    <a:pt x="99" y="261"/>
                    <a:pt x="59" y="221"/>
                    <a:pt x="54" y="170"/>
                  </a:cubicBezTo>
                  <a:close/>
                  <a:moveTo>
                    <a:pt x="170" y="266"/>
                  </a:moveTo>
                  <a:cubicBezTo>
                    <a:pt x="170" y="233"/>
                    <a:pt x="170" y="233"/>
                    <a:pt x="170" y="233"/>
                  </a:cubicBezTo>
                  <a:cubicBezTo>
                    <a:pt x="203" y="229"/>
                    <a:pt x="229" y="203"/>
                    <a:pt x="233" y="170"/>
                  </a:cubicBezTo>
                  <a:cubicBezTo>
                    <a:pt x="266" y="170"/>
                    <a:pt x="266" y="170"/>
                    <a:pt x="266" y="170"/>
                  </a:cubicBezTo>
                  <a:cubicBezTo>
                    <a:pt x="261" y="221"/>
                    <a:pt x="221" y="261"/>
                    <a:pt x="170" y="266"/>
                  </a:cubicBezTo>
                  <a:close/>
                </a:path>
              </a:pathLst>
            </a:custGeom>
            <a:solidFill>
              <a:srgbClr val="00A3E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prstClr val="black"/>
                </a:solidFill>
                <a:effectLst/>
                <a:uLnTx/>
                <a:uFillTx/>
                <a:latin typeface="Calibri Light"/>
                <a:ea typeface="+mn-ea"/>
                <a:cs typeface="+mn-cs"/>
              </a:endParaRPr>
            </a:p>
          </p:txBody>
        </p:sp>
        <p:sp>
          <p:nvSpPr>
            <p:cNvPr id="102" name="Arc 101"/>
            <p:cNvSpPr/>
            <p:nvPr/>
          </p:nvSpPr>
          <p:spPr bwMode="gray">
            <a:xfrm>
              <a:off x="2400288" y="2665379"/>
              <a:ext cx="1714547" cy="1714547"/>
            </a:xfrm>
            <a:prstGeom prst="arc">
              <a:avLst>
                <a:gd name="adj1" fmla="val 476881"/>
                <a:gd name="adj2" fmla="val 8893727"/>
              </a:avLst>
            </a:prstGeom>
            <a:noFill/>
            <a:ln w="12700" algn="ctr">
              <a:solidFill>
                <a:srgbClr val="00A3E0"/>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109" name="Arc 108"/>
            <p:cNvSpPr/>
            <p:nvPr/>
          </p:nvSpPr>
          <p:spPr bwMode="gray">
            <a:xfrm>
              <a:off x="2417292" y="1287390"/>
              <a:ext cx="1714547" cy="1714547"/>
            </a:xfrm>
            <a:prstGeom prst="arc">
              <a:avLst>
                <a:gd name="adj1" fmla="val 10944444"/>
                <a:gd name="adj2" fmla="val 19861694"/>
              </a:avLst>
            </a:prstGeom>
            <a:noFill/>
            <a:ln w="12700" algn="ctr">
              <a:solidFill>
                <a:schemeClr val="tx1">
                  <a:lumMod val="65000"/>
                  <a:lumOff val="35000"/>
                </a:schemeClr>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sp>
          <p:nvSpPr>
            <p:cNvPr id="110" name="Arc 109"/>
            <p:cNvSpPr/>
            <p:nvPr/>
          </p:nvSpPr>
          <p:spPr bwMode="gray">
            <a:xfrm>
              <a:off x="3752030" y="4009203"/>
              <a:ext cx="1714547" cy="1714547"/>
            </a:xfrm>
            <a:prstGeom prst="arc">
              <a:avLst>
                <a:gd name="adj1" fmla="val 2767028"/>
                <a:gd name="adj2" fmla="val 8942080"/>
              </a:avLst>
            </a:prstGeom>
            <a:noFill/>
            <a:ln w="12700" algn="ctr">
              <a:solidFill>
                <a:schemeClr val="tx1">
                  <a:lumMod val="65000"/>
                  <a:lumOff val="35000"/>
                </a:schemeClr>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GB" sz="600" b="1" i="0" u="none" strike="noStrike" kern="1200" cap="none" spc="0" normalizeH="0" baseline="0" noProof="0">
                <a:ln>
                  <a:noFill/>
                </a:ln>
                <a:solidFill>
                  <a:prstClr val="white"/>
                </a:solidFill>
                <a:effectLst/>
                <a:uLnTx/>
                <a:uFillTx/>
                <a:latin typeface="Calibri Light"/>
                <a:ea typeface="+mn-ea"/>
                <a:cs typeface="+mn-cs"/>
              </a:endParaRPr>
            </a:p>
          </p:txBody>
        </p:sp>
        <p:cxnSp>
          <p:nvCxnSpPr>
            <p:cNvPr id="119" name="Straight Connector 118"/>
            <p:cNvCxnSpPr/>
            <p:nvPr/>
          </p:nvCxnSpPr>
          <p:spPr>
            <a:xfrm>
              <a:off x="1228294" y="2563570"/>
              <a:ext cx="1149397" cy="0"/>
            </a:xfrm>
            <a:prstGeom prst="line">
              <a:avLst/>
            </a:prstGeom>
            <a:noFill/>
            <a:ln w="12700" algn="ctr">
              <a:solidFill>
                <a:schemeClr val="tx1">
                  <a:lumMod val="65000"/>
                  <a:lumOff val="35000"/>
                </a:schemeClr>
              </a:solidFill>
              <a:prstDash val="dash"/>
              <a:miter lim="800000"/>
              <a:headEnd/>
              <a:tailEnd/>
            </a:ln>
          </p:spPr>
        </p:cxnSp>
      </p:grpSp>
      <p:sp>
        <p:nvSpPr>
          <p:cNvPr id="121" name="Freeform 364">
            <a:extLst>
              <a:ext uri="{FF2B5EF4-FFF2-40B4-BE49-F238E27FC236}">
                <a16:creationId xmlns:a16="http://schemas.microsoft.com/office/drawing/2014/main" id="{AC815D84-E767-4EE4-B900-1D9EBE79D4E9}"/>
              </a:ext>
            </a:extLst>
          </p:cNvPr>
          <p:cNvSpPr>
            <a:spLocks noChangeAspect="1" noEditPoints="1"/>
          </p:cNvSpPr>
          <p:nvPr/>
        </p:nvSpPr>
        <p:spPr bwMode="auto">
          <a:xfrm>
            <a:off x="5560605" y="5265887"/>
            <a:ext cx="1270656" cy="1266931"/>
          </a:xfrm>
          <a:custGeom>
            <a:avLst/>
            <a:gdLst>
              <a:gd name="T0" fmla="*/ 0 w 512"/>
              <a:gd name="T1" fmla="*/ 256 h 512"/>
              <a:gd name="T2" fmla="*/ 512 w 512"/>
              <a:gd name="T3" fmla="*/ 256 h 512"/>
              <a:gd name="T4" fmla="*/ 117 w 512"/>
              <a:gd name="T5" fmla="*/ 362 h 512"/>
              <a:gd name="T6" fmla="*/ 96 w 512"/>
              <a:gd name="T7" fmla="*/ 362 h 512"/>
              <a:gd name="T8" fmla="*/ 106 w 512"/>
              <a:gd name="T9" fmla="*/ 330 h 512"/>
              <a:gd name="T10" fmla="*/ 117 w 512"/>
              <a:gd name="T11" fmla="*/ 362 h 512"/>
              <a:gd name="T12" fmla="*/ 149 w 512"/>
              <a:gd name="T13" fmla="*/ 373 h 512"/>
              <a:gd name="T14" fmla="*/ 138 w 512"/>
              <a:gd name="T15" fmla="*/ 320 h 512"/>
              <a:gd name="T16" fmla="*/ 160 w 512"/>
              <a:gd name="T17" fmla="*/ 320 h 512"/>
              <a:gd name="T18" fmla="*/ 202 w 512"/>
              <a:gd name="T19" fmla="*/ 362 h 512"/>
              <a:gd name="T20" fmla="*/ 181 w 512"/>
              <a:gd name="T21" fmla="*/ 362 h 512"/>
              <a:gd name="T22" fmla="*/ 192 w 512"/>
              <a:gd name="T23" fmla="*/ 277 h 512"/>
              <a:gd name="T24" fmla="*/ 202 w 512"/>
              <a:gd name="T25" fmla="*/ 362 h 512"/>
              <a:gd name="T26" fmla="*/ 234 w 512"/>
              <a:gd name="T27" fmla="*/ 373 h 512"/>
              <a:gd name="T28" fmla="*/ 224 w 512"/>
              <a:gd name="T29" fmla="*/ 277 h 512"/>
              <a:gd name="T30" fmla="*/ 245 w 512"/>
              <a:gd name="T31" fmla="*/ 277 h 512"/>
              <a:gd name="T32" fmla="*/ 288 w 512"/>
              <a:gd name="T33" fmla="*/ 362 h 512"/>
              <a:gd name="T34" fmla="*/ 266 w 512"/>
              <a:gd name="T35" fmla="*/ 362 h 512"/>
              <a:gd name="T36" fmla="*/ 277 w 512"/>
              <a:gd name="T37" fmla="*/ 266 h 512"/>
              <a:gd name="T38" fmla="*/ 288 w 512"/>
              <a:gd name="T39" fmla="*/ 362 h 512"/>
              <a:gd name="T40" fmla="*/ 320 w 512"/>
              <a:gd name="T41" fmla="*/ 373 h 512"/>
              <a:gd name="T42" fmla="*/ 309 w 512"/>
              <a:gd name="T43" fmla="*/ 245 h 512"/>
              <a:gd name="T44" fmla="*/ 330 w 512"/>
              <a:gd name="T45" fmla="*/ 245 h 512"/>
              <a:gd name="T46" fmla="*/ 373 w 512"/>
              <a:gd name="T47" fmla="*/ 362 h 512"/>
              <a:gd name="T48" fmla="*/ 352 w 512"/>
              <a:gd name="T49" fmla="*/ 362 h 512"/>
              <a:gd name="T50" fmla="*/ 362 w 512"/>
              <a:gd name="T51" fmla="*/ 202 h 512"/>
              <a:gd name="T52" fmla="*/ 373 w 512"/>
              <a:gd name="T53" fmla="*/ 362 h 512"/>
              <a:gd name="T54" fmla="*/ 384 w 512"/>
              <a:gd name="T55" fmla="*/ 181 h 512"/>
              <a:gd name="T56" fmla="*/ 373 w 512"/>
              <a:gd name="T57" fmla="*/ 153 h 512"/>
              <a:gd name="T58" fmla="*/ 277 w 512"/>
              <a:gd name="T59" fmla="*/ 245 h 512"/>
              <a:gd name="T60" fmla="*/ 113 w 512"/>
              <a:gd name="T61" fmla="*/ 307 h 512"/>
              <a:gd name="T62" fmla="*/ 98 w 512"/>
              <a:gd name="T63" fmla="*/ 305 h 512"/>
              <a:gd name="T64" fmla="*/ 185 w 512"/>
              <a:gd name="T65" fmla="*/ 226 h 512"/>
              <a:gd name="T66" fmla="*/ 273 w 512"/>
              <a:gd name="T67" fmla="*/ 224 h 512"/>
              <a:gd name="T68" fmla="*/ 341 w 512"/>
              <a:gd name="T69" fmla="*/ 138 h 512"/>
              <a:gd name="T70" fmla="*/ 341 w 512"/>
              <a:gd name="T71" fmla="*/ 117 h 512"/>
              <a:gd name="T72" fmla="*/ 388 w 512"/>
              <a:gd name="T73" fmla="*/ 118 h 512"/>
              <a:gd name="T74" fmla="*/ 394 w 512"/>
              <a:gd name="T75"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362"/>
                </a:moveTo>
                <a:cubicBezTo>
                  <a:pt x="117" y="368"/>
                  <a:pt x="112" y="373"/>
                  <a:pt x="106" y="373"/>
                </a:cubicBezTo>
                <a:cubicBezTo>
                  <a:pt x="100" y="373"/>
                  <a:pt x="96" y="368"/>
                  <a:pt x="96" y="362"/>
                </a:cubicBezTo>
                <a:cubicBezTo>
                  <a:pt x="96" y="341"/>
                  <a:pt x="96" y="341"/>
                  <a:pt x="96" y="341"/>
                </a:cubicBezTo>
                <a:cubicBezTo>
                  <a:pt x="96" y="335"/>
                  <a:pt x="100" y="330"/>
                  <a:pt x="106" y="330"/>
                </a:cubicBezTo>
                <a:cubicBezTo>
                  <a:pt x="112" y="330"/>
                  <a:pt x="117" y="335"/>
                  <a:pt x="117" y="341"/>
                </a:cubicBezTo>
                <a:lnTo>
                  <a:pt x="117" y="362"/>
                </a:lnTo>
                <a:close/>
                <a:moveTo>
                  <a:pt x="160" y="362"/>
                </a:moveTo>
                <a:cubicBezTo>
                  <a:pt x="160" y="368"/>
                  <a:pt x="155" y="373"/>
                  <a:pt x="149" y="373"/>
                </a:cubicBezTo>
                <a:cubicBezTo>
                  <a:pt x="143" y="373"/>
                  <a:pt x="138" y="368"/>
                  <a:pt x="138" y="362"/>
                </a:cubicBezTo>
                <a:cubicBezTo>
                  <a:pt x="138" y="320"/>
                  <a:pt x="138" y="320"/>
                  <a:pt x="138" y="320"/>
                </a:cubicBezTo>
                <a:cubicBezTo>
                  <a:pt x="138" y="314"/>
                  <a:pt x="143" y="309"/>
                  <a:pt x="149" y="309"/>
                </a:cubicBezTo>
                <a:cubicBezTo>
                  <a:pt x="155" y="309"/>
                  <a:pt x="160" y="314"/>
                  <a:pt x="160" y="320"/>
                </a:cubicBezTo>
                <a:lnTo>
                  <a:pt x="160" y="362"/>
                </a:lnTo>
                <a:close/>
                <a:moveTo>
                  <a:pt x="202" y="362"/>
                </a:moveTo>
                <a:cubicBezTo>
                  <a:pt x="202" y="368"/>
                  <a:pt x="198" y="373"/>
                  <a:pt x="192" y="373"/>
                </a:cubicBezTo>
                <a:cubicBezTo>
                  <a:pt x="186" y="373"/>
                  <a:pt x="181" y="368"/>
                  <a:pt x="181" y="362"/>
                </a:cubicBezTo>
                <a:cubicBezTo>
                  <a:pt x="181" y="288"/>
                  <a:pt x="181" y="288"/>
                  <a:pt x="181" y="288"/>
                </a:cubicBezTo>
                <a:cubicBezTo>
                  <a:pt x="181" y="282"/>
                  <a:pt x="186" y="277"/>
                  <a:pt x="192" y="277"/>
                </a:cubicBezTo>
                <a:cubicBezTo>
                  <a:pt x="198" y="277"/>
                  <a:pt x="202" y="282"/>
                  <a:pt x="202" y="288"/>
                </a:cubicBezTo>
                <a:lnTo>
                  <a:pt x="202" y="362"/>
                </a:lnTo>
                <a:close/>
                <a:moveTo>
                  <a:pt x="245" y="362"/>
                </a:moveTo>
                <a:cubicBezTo>
                  <a:pt x="245" y="368"/>
                  <a:pt x="240" y="373"/>
                  <a:pt x="234" y="373"/>
                </a:cubicBezTo>
                <a:cubicBezTo>
                  <a:pt x="228" y="373"/>
                  <a:pt x="224" y="368"/>
                  <a:pt x="224" y="362"/>
                </a:cubicBezTo>
                <a:cubicBezTo>
                  <a:pt x="224" y="277"/>
                  <a:pt x="224" y="277"/>
                  <a:pt x="224" y="277"/>
                </a:cubicBezTo>
                <a:cubicBezTo>
                  <a:pt x="224" y="271"/>
                  <a:pt x="228" y="266"/>
                  <a:pt x="234" y="266"/>
                </a:cubicBezTo>
                <a:cubicBezTo>
                  <a:pt x="240" y="266"/>
                  <a:pt x="245" y="271"/>
                  <a:pt x="245" y="277"/>
                </a:cubicBezTo>
                <a:lnTo>
                  <a:pt x="245" y="362"/>
                </a:lnTo>
                <a:close/>
                <a:moveTo>
                  <a:pt x="288" y="362"/>
                </a:moveTo>
                <a:cubicBezTo>
                  <a:pt x="288" y="368"/>
                  <a:pt x="283" y="373"/>
                  <a:pt x="277" y="373"/>
                </a:cubicBezTo>
                <a:cubicBezTo>
                  <a:pt x="271" y="373"/>
                  <a:pt x="266" y="368"/>
                  <a:pt x="266" y="362"/>
                </a:cubicBezTo>
                <a:cubicBezTo>
                  <a:pt x="266" y="277"/>
                  <a:pt x="266" y="277"/>
                  <a:pt x="266" y="277"/>
                </a:cubicBezTo>
                <a:cubicBezTo>
                  <a:pt x="266" y="271"/>
                  <a:pt x="271" y="266"/>
                  <a:pt x="277" y="266"/>
                </a:cubicBezTo>
                <a:cubicBezTo>
                  <a:pt x="283" y="266"/>
                  <a:pt x="288" y="271"/>
                  <a:pt x="288" y="277"/>
                </a:cubicBezTo>
                <a:lnTo>
                  <a:pt x="288" y="362"/>
                </a:lnTo>
                <a:close/>
                <a:moveTo>
                  <a:pt x="330" y="362"/>
                </a:moveTo>
                <a:cubicBezTo>
                  <a:pt x="330" y="368"/>
                  <a:pt x="326" y="373"/>
                  <a:pt x="320" y="373"/>
                </a:cubicBezTo>
                <a:cubicBezTo>
                  <a:pt x="314" y="373"/>
                  <a:pt x="309" y="368"/>
                  <a:pt x="309" y="362"/>
                </a:cubicBezTo>
                <a:cubicBezTo>
                  <a:pt x="309" y="245"/>
                  <a:pt x="309" y="245"/>
                  <a:pt x="309" y="245"/>
                </a:cubicBezTo>
                <a:cubicBezTo>
                  <a:pt x="309" y="239"/>
                  <a:pt x="314" y="234"/>
                  <a:pt x="320" y="234"/>
                </a:cubicBezTo>
                <a:cubicBezTo>
                  <a:pt x="326" y="234"/>
                  <a:pt x="330" y="239"/>
                  <a:pt x="330" y="245"/>
                </a:cubicBezTo>
                <a:lnTo>
                  <a:pt x="330" y="362"/>
                </a:lnTo>
                <a:close/>
                <a:moveTo>
                  <a:pt x="373" y="362"/>
                </a:moveTo>
                <a:cubicBezTo>
                  <a:pt x="373" y="368"/>
                  <a:pt x="368" y="373"/>
                  <a:pt x="362" y="373"/>
                </a:cubicBezTo>
                <a:cubicBezTo>
                  <a:pt x="356" y="373"/>
                  <a:pt x="352" y="368"/>
                  <a:pt x="352" y="362"/>
                </a:cubicBezTo>
                <a:cubicBezTo>
                  <a:pt x="352" y="213"/>
                  <a:pt x="352" y="213"/>
                  <a:pt x="352" y="213"/>
                </a:cubicBezTo>
                <a:cubicBezTo>
                  <a:pt x="352" y="207"/>
                  <a:pt x="356" y="202"/>
                  <a:pt x="362" y="202"/>
                </a:cubicBezTo>
                <a:cubicBezTo>
                  <a:pt x="368" y="202"/>
                  <a:pt x="373" y="207"/>
                  <a:pt x="373" y="213"/>
                </a:cubicBezTo>
                <a:lnTo>
                  <a:pt x="373" y="362"/>
                </a:lnTo>
                <a:close/>
                <a:moveTo>
                  <a:pt x="394" y="170"/>
                </a:moveTo>
                <a:cubicBezTo>
                  <a:pt x="394" y="176"/>
                  <a:pt x="390" y="181"/>
                  <a:pt x="384" y="181"/>
                </a:cubicBezTo>
                <a:cubicBezTo>
                  <a:pt x="378" y="181"/>
                  <a:pt x="373" y="176"/>
                  <a:pt x="373" y="170"/>
                </a:cubicBezTo>
                <a:cubicBezTo>
                  <a:pt x="373" y="153"/>
                  <a:pt x="373" y="153"/>
                  <a:pt x="373" y="153"/>
                </a:cubicBezTo>
                <a:cubicBezTo>
                  <a:pt x="285" y="242"/>
                  <a:pt x="285" y="242"/>
                  <a:pt x="285" y="242"/>
                </a:cubicBezTo>
                <a:cubicBezTo>
                  <a:pt x="283" y="244"/>
                  <a:pt x="280" y="245"/>
                  <a:pt x="277" y="245"/>
                </a:cubicBezTo>
                <a:cubicBezTo>
                  <a:pt x="195" y="245"/>
                  <a:pt x="195" y="245"/>
                  <a:pt x="195" y="245"/>
                </a:cubicBezTo>
                <a:cubicBezTo>
                  <a:pt x="113" y="307"/>
                  <a:pt x="113" y="307"/>
                  <a:pt x="113" y="307"/>
                </a:cubicBezTo>
                <a:cubicBezTo>
                  <a:pt x="111" y="308"/>
                  <a:pt x="109" y="309"/>
                  <a:pt x="106" y="309"/>
                </a:cubicBezTo>
                <a:cubicBezTo>
                  <a:pt x="103" y="309"/>
                  <a:pt x="100" y="308"/>
                  <a:pt x="98" y="305"/>
                </a:cubicBezTo>
                <a:cubicBezTo>
                  <a:pt x="94" y="300"/>
                  <a:pt x="95" y="293"/>
                  <a:pt x="100" y="290"/>
                </a:cubicBezTo>
                <a:cubicBezTo>
                  <a:pt x="185" y="226"/>
                  <a:pt x="185" y="226"/>
                  <a:pt x="185" y="226"/>
                </a:cubicBezTo>
                <a:cubicBezTo>
                  <a:pt x="187" y="224"/>
                  <a:pt x="189" y="224"/>
                  <a:pt x="192" y="224"/>
                </a:cubicBezTo>
                <a:cubicBezTo>
                  <a:pt x="273" y="224"/>
                  <a:pt x="273" y="224"/>
                  <a:pt x="273" y="224"/>
                </a:cubicBezTo>
                <a:cubicBezTo>
                  <a:pt x="358" y="138"/>
                  <a:pt x="358" y="138"/>
                  <a:pt x="358" y="138"/>
                </a:cubicBezTo>
                <a:cubicBezTo>
                  <a:pt x="341" y="138"/>
                  <a:pt x="341" y="138"/>
                  <a:pt x="341" y="138"/>
                </a:cubicBezTo>
                <a:cubicBezTo>
                  <a:pt x="335" y="138"/>
                  <a:pt x="330" y="134"/>
                  <a:pt x="330" y="128"/>
                </a:cubicBezTo>
                <a:cubicBezTo>
                  <a:pt x="330" y="122"/>
                  <a:pt x="335" y="117"/>
                  <a:pt x="341" y="117"/>
                </a:cubicBezTo>
                <a:cubicBezTo>
                  <a:pt x="384" y="117"/>
                  <a:pt x="384" y="117"/>
                  <a:pt x="384" y="117"/>
                </a:cubicBezTo>
                <a:cubicBezTo>
                  <a:pt x="385" y="117"/>
                  <a:pt x="386" y="117"/>
                  <a:pt x="388" y="118"/>
                </a:cubicBezTo>
                <a:cubicBezTo>
                  <a:pt x="390" y="119"/>
                  <a:pt x="392" y="121"/>
                  <a:pt x="394" y="124"/>
                </a:cubicBezTo>
                <a:cubicBezTo>
                  <a:pt x="394" y="125"/>
                  <a:pt x="394" y="126"/>
                  <a:pt x="394" y="128"/>
                </a:cubicBezTo>
                <a:lnTo>
                  <a:pt x="394" y="170"/>
                </a:lnTo>
                <a:close/>
              </a:path>
            </a:pathLst>
          </a:custGeom>
          <a:solidFill>
            <a:srgbClr val="70D0D0"/>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23" name="Isosceles Triangle 122"/>
          <p:cNvSpPr/>
          <p:nvPr/>
        </p:nvSpPr>
        <p:spPr bwMode="gray">
          <a:xfrm rot="5400000">
            <a:off x="7256181" y="3753690"/>
            <a:ext cx="1850223" cy="449423"/>
          </a:xfrm>
          <a:prstGeom prst="triangle">
            <a:avLst/>
          </a:prstGeom>
          <a:solidFill>
            <a:schemeClr val="bg1">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s-VE" sz="1600" b="1" dirty="0" smtClean="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122" name="Freeform 151">
            <a:extLst>
              <a:ext uri="{FF2B5EF4-FFF2-40B4-BE49-F238E27FC236}">
                <a16:creationId xmlns:a16="http://schemas.microsoft.com/office/drawing/2014/main" id="{B4041A0C-657C-4EF2-A963-286C70C814D4}"/>
              </a:ext>
            </a:extLst>
          </p:cNvPr>
          <p:cNvSpPr>
            <a:spLocks noChangeAspect="1" noEditPoints="1"/>
          </p:cNvSpPr>
          <p:nvPr/>
        </p:nvSpPr>
        <p:spPr bwMode="auto">
          <a:xfrm>
            <a:off x="1323204" y="5298356"/>
            <a:ext cx="1221873" cy="122187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37 w 512"/>
              <a:gd name="T11" fmla="*/ 342 h 512"/>
              <a:gd name="T12" fmla="*/ 210 w 512"/>
              <a:gd name="T13" fmla="*/ 370 h 512"/>
              <a:gd name="T14" fmla="*/ 206 w 512"/>
              <a:gd name="T15" fmla="*/ 372 h 512"/>
              <a:gd name="T16" fmla="*/ 202 w 512"/>
              <a:gd name="T17" fmla="*/ 373 h 512"/>
              <a:gd name="T18" fmla="*/ 198 w 512"/>
              <a:gd name="T19" fmla="*/ 372 h 512"/>
              <a:gd name="T20" fmla="*/ 195 w 512"/>
              <a:gd name="T21" fmla="*/ 370 h 512"/>
              <a:gd name="T22" fmla="*/ 167 w 512"/>
              <a:gd name="T23" fmla="*/ 342 h 512"/>
              <a:gd name="T24" fmla="*/ 167 w 512"/>
              <a:gd name="T25" fmla="*/ 327 h 512"/>
              <a:gd name="T26" fmla="*/ 182 w 512"/>
              <a:gd name="T27" fmla="*/ 327 h 512"/>
              <a:gd name="T28" fmla="*/ 192 w 512"/>
              <a:gd name="T29" fmla="*/ 337 h 512"/>
              <a:gd name="T30" fmla="*/ 192 w 512"/>
              <a:gd name="T31" fmla="*/ 149 h 512"/>
              <a:gd name="T32" fmla="*/ 202 w 512"/>
              <a:gd name="T33" fmla="*/ 138 h 512"/>
              <a:gd name="T34" fmla="*/ 213 w 512"/>
              <a:gd name="T35" fmla="*/ 149 h 512"/>
              <a:gd name="T36" fmla="*/ 213 w 512"/>
              <a:gd name="T37" fmla="*/ 337 h 512"/>
              <a:gd name="T38" fmla="*/ 222 w 512"/>
              <a:gd name="T39" fmla="*/ 327 h 512"/>
              <a:gd name="T40" fmla="*/ 237 w 512"/>
              <a:gd name="T41" fmla="*/ 327 h 512"/>
              <a:gd name="T42" fmla="*/ 237 w 512"/>
              <a:gd name="T43" fmla="*/ 342 h 512"/>
              <a:gd name="T44" fmla="*/ 330 w 512"/>
              <a:gd name="T45" fmla="*/ 373 h 512"/>
              <a:gd name="T46" fmla="*/ 268 w 512"/>
              <a:gd name="T47" fmla="*/ 373 h 512"/>
              <a:gd name="T48" fmla="*/ 268 w 512"/>
              <a:gd name="T49" fmla="*/ 361 h 512"/>
              <a:gd name="T50" fmla="*/ 308 w 512"/>
              <a:gd name="T51" fmla="*/ 303 h 512"/>
              <a:gd name="T52" fmla="*/ 269 w 512"/>
              <a:gd name="T53" fmla="*/ 303 h 512"/>
              <a:gd name="T54" fmla="*/ 269 w 512"/>
              <a:gd name="T55" fmla="*/ 289 h 512"/>
              <a:gd name="T56" fmla="*/ 329 w 512"/>
              <a:gd name="T57" fmla="*/ 289 h 512"/>
              <a:gd name="T58" fmla="*/ 329 w 512"/>
              <a:gd name="T59" fmla="*/ 300 h 512"/>
              <a:gd name="T60" fmla="*/ 289 w 512"/>
              <a:gd name="T61" fmla="*/ 358 h 512"/>
              <a:gd name="T62" fmla="*/ 330 w 512"/>
              <a:gd name="T63" fmla="*/ 358 h 512"/>
              <a:gd name="T64" fmla="*/ 330 w 512"/>
              <a:gd name="T65" fmla="*/ 373 h 512"/>
              <a:gd name="T66" fmla="*/ 318 w 512"/>
              <a:gd name="T67" fmla="*/ 223 h 512"/>
              <a:gd name="T68" fmla="*/ 312 w 512"/>
              <a:gd name="T69" fmla="*/ 203 h 512"/>
              <a:gd name="T70" fmla="*/ 281 w 512"/>
              <a:gd name="T71" fmla="*/ 203 h 512"/>
              <a:gd name="T72" fmla="*/ 275 w 512"/>
              <a:gd name="T73" fmla="*/ 223 h 512"/>
              <a:gd name="T74" fmla="*/ 256 w 512"/>
              <a:gd name="T75" fmla="*/ 223 h 512"/>
              <a:gd name="T76" fmla="*/ 285 w 512"/>
              <a:gd name="T77" fmla="*/ 138 h 512"/>
              <a:gd name="T78" fmla="*/ 307 w 512"/>
              <a:gd name="T79" fmla="*/ 138 h 512"/>
              <a:gd name="T80" fmla="*/ 337 w 512"/>
              <a:gd name="T81" fmla="*/ 223 h 512"/>
              <a:gd name="T82" fmla="*/ 318 w 512"/>
              <a:gd name="T83" fmla="*/ 223 h 512"/>
              <a:gd name="T84" fmla="*/ 298 w 512"/>
              <a:gd name="T85" fmla="*/ 157 h 512"/>
              <a:gd name="T86" fmla="*/ 307 w 512"/>
              <a:gd name="T87" fmla="*/ 188 h 512"/>
              <a:gd name="T88" fmla="*/ 286 w 512"/>
              <a:gd name="T89" fmla="*/ 188 h 512"/>
              <a:gd name="T90" fmla="*/ 296 w 512"/>
              <a:gd name="T91" fmla="*/ 152 h 512"/>
              <a:gd name="T92" fmla="*/ 298 w 512"/>
              <a:gd name="T93"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37" y="342"/>
                </a:moveTo>
                <a:cubicBezTo>
                  <a:pt x="210" y="370"/>
                  <a:pt x="210" y="370"/>
                  <a:pt x="210" y="370"/>
                </a:cubicBezTo>
                <a:cubicBezTo>
                  <a:pt x="209" y="371"/>
                  <a:pt x="208" y="372"/>
                  <a:pt x="206" y="372"/>
                </a:cubicBezTo>
                <a:cubicBezTo>
                  <a:pt x="205" y="373"/>
                  <a:pt x="204" y="373"/>
                  <a:pt x="202" y="373"/>
                </a:cubicBezTo>
                <a:cubicBezTo>
                  <a:pt x="201" y="373"/>
                  <a:pt x="200" y="373"/>
                  <a:pt x="198" y="372"/>
                </a:cubicBezTo>
                <a:cubicBezTo>
                  <a:pt x="197" y="372"/>
                  <a:pt x="196" y="371"/>
                  <a:pt x="195" y="370"/>
                </a:cubicBezTo>
                <a:cubicBezTo>
                  <a:pt x="167" y="342"/>
                  <a:pt x="167" y="342"/>
                  <a:pt x="167" y="342"/>
                </a:cubicBezTo>
                <a:cubicBezTo>
                  <a:pt x="163" y="338"/>
                  <a:pt x="163" y="331"/>
                  <a:pt x="167" y="327"/>
                </a:cubicBezTo>
                <a:cubicBezTo>
                  <a:pt x="171" y="323"/>
                  <a:pt x="178" y="323"/>
                  <a:pt x="182" y="327"/>
                </a:cubicBezTo>
                <a:cubicBezTo>
                  <a:pt x="192" y="337"/>
                  <a:pt x="192" y="337"/>
                  <a:pt x="192" y="337"/>
                </a:cubicBezTo>
                <a:cubicBezTo>
                  <a:pt x="192" y="149"/>
                  <a:pt x="192" y="149"/>
                  <a:pt x="192" y="149"/>
                </a:cubicBezTo>
                <a:cubicBezTo>
                  <a:pt x="192" y="143"/>
                  <a:pt x="196" y="138"/>
                  <a:pt x="202" y="138"/>
                </a:cubicBezTo>
                <a:cubicBezTo>
                  <a:pt x="208" y="138"/>
                  <a:pt x="213" y="143"/>
                  <a:pt x="213" y="149"/>
                </a:cubicBezTo>
                <a:cubicBezTo>
                  <a:pt x="213" y="337"/>
                  <a:pt x="213" y="337"/>
                  <a:pt x="213" y="337"/>
                </a:cubicBezTo>
                <a:cubicBezTo>
                  <a:pt x="222" y="327"/>
                  <a:pt x="222" y="327"/>
                  <a:pt x="222" y="327"/>
                </a:cubicBezTo>
                <a:cubicBezTo>
                  <a:pt x="227" y="323"/>
                  <a:pt x="233" y="323"/>
                  <a:pt x="237" y="327"/>
                </a:cubicBezTo>
                <a:cubicBezTo>
                  <a:pt x="242" y="331"/>
                  <a:pt x="242" y="338"/>
                  <a:pt x="237" y="342"/>
                </a:cubicBezTo>
                <a:close/>
                <a:moveTo>
                  <a:pt x="330" y="373"/>
                </a:moveTo>
                <a:cubicBezTo>
                  <a:pt x="268" y="373"/>
                  <a:pt x="268" y="373"/>
                  <a:pt x="268" y="373"/>
                </a:cubicBezTo>
                <a:cubicBezTo>
                  <a:pt x="268" y="361"/>
                  <a:pt x="268" y="361"/>
                  <a:pt x="268" y="361"/>
                </a:cubicBezTo>
                <a:cubicBezTo>
                  <a:pt x="308" y="303"/>
                  <a:pt x="308" y="303"/>
                  <a:pt x="308" y="303"/>
                </a:cubicBezTo>
                <a:cubicBezTo>
                  <a:pt x="269" y="303"/>
                  <a:pt x="269" y="303"/>
                  <a:pt x="269" y="303"/>
                </a:cubicBezTo>
                <a:cubicBezTo>
                  <a:pt x="269" y="289"/>
                  <a:pt x="269" y="289"/>
                  <a:pt x="269" y="289"/>
                </a:cubicBezTo>
                <a:cubicBezTo>
                  <a:pt x="329" y="289"/>
                  <a:pt x="329" y="289"/>
                  <a:pt x="329" y="289"/>
                </a:cubicBezTo>
                <a:cubicBezTo>
                  <a:pt x="329" y="300"/>
                  <a:pt x="329" y="300"/>
                  <a:pt x="329" y="300"/>
                </a:cubicBezTo>
                <a:cubicBezTo>
                  <a:pt x="289" y="358"/>
                  <a:pt x="289" y="358"/>
                  <a:pt x="289" y="358"/>
                </a:cubicBezTo>
                <a:cubicBezTo>
                  <a:pt x="330" y="358"/>
                  <a:pt x="330" y="358"/>
                  <a:pt x="330" y="358"/>
                </a:cubicBezTo>
                <a:lnTo>
                  <a:pt x="330" y="373"/>
                </a:lnTo>
                <a:close/>
                <a:moveTo>
                  <a:pt x="318" y="223"/>
                </a:moveTo>
                <a:cubicBezTo>
                  <a:pt x="312" y="203"/>
                  <a:pt x="312" y="203"/>
                  <a:pt x="312" y="203"/>
                </a:cubicBezTo>
                <a:cubicBezTo>
                  <a:pt x="281" y="203"/>
                  <a:pt x="281" y="203"/>
                  <a:pt x="281" y="203"/>
                </a:cubicBezTo>
                <a:cubicBezTo>
                  <a:pt x="275" y="223"/>
                  <a:pt x="275" y="223"/>
                  <a:pt x="275" y="223"/>
                </a:cubicBezTo>
                <a:cubicBezTo>
                  <a:pt x="256" y="223"/>
                  <a:pt x="256" y="223"/>
                  <a:pt x="256" y="223"/>
                </a:cubicBezTo>
                <a:cubicBezTo>
                  <a:pt x="285" y="138"/>
                  <a:pt x="285" y="138"/>
                  <a:pt x="285" y="138"/>
                </a:cubicBezTo>
                <a:cubicBezTo>
                  <a:pt x="307" y="138"/>
                  <a:pt x="307" y="138"/>
                  <a:pt x="307" y="138"/>
                </a:cubicBezTo>
                <a:cubicBezTo>
                  <a:pt x="337" y="223"/>
                  <a:pt x="337" y="223"/>
                  <a:pt x="337" y="223"/>
                </a:cubicBezTo>
                <a:lnTo>
                  <a:pt x="318" y="223"/>
                </a:lnTo>
                <a:close/>
                <a:moveTo>
                  <a:pt x="298" y="157"/>
                </a:moveTo>
                <a:cubicBezTo>
                  <a:pt x="299" y="160"/>
                  <a:pt x="302" y="170"/>
                  <a:pt x="307" y="188"/>
                </a:cubicBezTo>
                <a:cubicBezTo>
                  <a:pt x="286" y="188"/>
                  <a:pt x="286" y="188"/>
                  <a:pt x="286" y="188"/>
                </a:cubicBezTo>
                <a:cubicBezTo>
                  <a:pt x="292" y="169"/>
                  <a:pt x="295" y="156"/>
                  <a:pt x="296" y="152"/>
                </a:cubicBezTo>
                <a:cubicBezTo>
                  <a:pt x="297" y="153"/>
                  <a:pt x="297" y="155"/>
                  <a:pt x="298" y="157"/>
                </a:cubicBezTo>
                <a:close/>
              </a:path>
            </a:pathLst>
          </a:custGeom>
          <a:solidFill>
            <a:srgbClr val="00A3E0"/>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24965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2"/>
          <p:cNvSpPr txBox="1">
            <a:spLocks/>
          </p:cNvSpPr>
          <p:nvPr/>
        </p:nvSpPr>
        <p:spPr>
          <a:xfrm>
            <a:off x="469901" y="5459680"/>
            <a:ext cx="9163050" cy="842797"/>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1191" indent="-1191" algn="just" eaLnBrk="0" fontAlgn="base" hangingPunct="0">
              <a:spcBef>
                <a:spcPct val="20000"/>
              </a:spcBef>
              <a:spcAft>
                <a:spcPts val="225"/>
              </a:spcAft>
              <a:defRPr/>
            </a:pPr>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Este </a:t>
            </a:r>
            <a:r>
              <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rPr>
              <a:t>pago deberá realizarse en Dólares de Estados Unidos de América (US$), según se especifique en las facturas correspondientes. Este monto no incluye el impuesto al valor </a:t>
            </a:r>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agregado.</a:t>
            </a: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smtClean="0">
                <a:solidFill>
                  <a:schemeClr val="tx1">
                    <a:lumMod val="50000"/>
                    <a:lumOff val="50000"/>
                  </a:schemeClr>
                </a:solidFill>
                <a:latin typeface="Calibri" panose="020F0502020204030204" pitchFamily="34" charset="0"/>
                <a:cs typeface="Calibri" panose="020F0502020204030204" pitchFamily="34" charset="0"/>
              </a:rPr>
              <a:t>Se </a:t>
            </a:r>
            <a:r>
              <a:rPr lang="es-VE" sz="1600" dirty="0">
                <a:solidFill>
                  <a:schemeClr val="tx1">
                    <a:lumMod val="50000"/>
                    <a:lumOff val="50000"/>
                  </a:schemeClr>
                </a:solidFill>
                <a:latin typeface="Calibri" panose="020F0502020204030204" pitchFamily="34" charset="0"/>
                <a:cs typeface="Calibri" panose="020F0502020204030204" pitchFamily="34" charset="0"/>
              </a:rPr>
              <a:t>establece un contrato de mantenimiento de licencia anual, equivalente al cálculo del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6% </a:t>
            </a:r>
            <a:r>
              <a:rPr lang="es-VE" sz="1600" dirty="0">
                <a:solidFill>
                  <a:schemeClr val="tx1">
                    <a:lumMod val="50000"/>
                    <a:lumOff val="50000"/>
                  </a:schemeClr>
                </a:solidFill>
                <a:latin typeface="Calibri" panose="020F0502020204030204" pitchFamily="34" charset="0"/>
                <a:cs typeface="Calibri" panose="020F0502020204030204" pitchFamily="34" charset="0"/>
              </a:rPr>
              <a:t>del total del monto de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licenciamiento por cada licencia, </a:t>
            </a:r>
            <a:r>
              <a:rPr lang="es-VE" sz="1600" dirty="0">
                <a:solidFill>
                  <a:schemeClr val="tx1">
                    <a:lumMod val="50000"/>
                    <a:lumOff val="50000"/>
                  </a:schemeClr>
                </a:solidFill>
                <a:latin typeface="Calibri" panose="020F0502020204030204" pitchFamily="34" charset="0"/>
                <a:cs typeface="Calibri" panose="020F0502020204030204" pitchFamily="34" charset="0"/>
              </a:rPr>
              <a:t>el cual será actualizado en el mes de Enero de cada año. </a:t>
            </a:r>
          </a:p>
        </p:txBody>
      </p:sp>
      <p:sp>
        <p:nvSpPr>
          <p:cNvPr id="13"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Costos de Mantenimiento y Soporte </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6" name="Content Placeholder 6"/>
          <p:cNvGraphicFramePr>
            <a:graphicFrameLocks/>
          </p:cNvGraphicFramePr>
          <p:nvPr>
            <p:extLst>
              <p:ext uri="{D42A27DB-BD31-4B8C-83A1-F6EECF244321}">
                <p14:modId xmlns:p14="http://schemas.microsoft.com/office/powerpoint/2010/main" val="3311200167"/>
              </p:ext>
            </p:extLst>
          </p:nvPr>
        </p:nvGraphicFramePr>
        <p:xfrm>
          <a:off x="3927597" y="2282400"/>
          <a:ext cx="3618003" cy="572075"/>
        </p:xfrm>
        <a:graphic>
          <a:graphicData uri="http://schemas.openxmlformats.org/drawingml/2006/table">
            <a:tbl>
              <a:tblPr firstRow="1" bandRow="1">
                <a:tableStyleId>{5C22544A-7EE6-4342-B048-85BDC9FD1C3A}</a:tableStyleId>
              </a:tblPr>
              <a:tblGrid>
                <a:gridCol w="1789044">
                  <a:extLst>
                    <a:ext uri="{9D8B030D-6E8A-4147-A177-3AD203B41FA5}">
                      <a16:colId xmlns:a16="http://schemas.microsoft.com/office/drawing/2014/main" val="475445266"/>
                    </a:ext>
                  </a:extLst>
                </a:gridCol>
                <a:gridCol w="1828959">
                  <a:extLst>
                    <a:ext uri="{9D8B030D-6E8A-4147-A177-3AD203B41FA5}">
                      <a16:colId xmlns:a16="http://schemas.microsoft.com/office/drawing/2014/main" val="20000"/>
                    </a:ext>
                  </a:extLst>
                </a:gridCol>
              </a:tblGrid>
              <a:tr h="572075">
                <a:tc>
                  <a:txBody>
                    <a:bodyPr/>
                    <a:lstStyle/>
                    <a:p>
                      <a:pPr algn="ctr"/>
                      <a:r>
                        <a:rPr lang="en-GB" sz="1200" b="0" dirty="0" err="1" smtClean="0">
                          <a:solidFill>
                            <a:schemeClr val="tx1"/>
                          </a:solidFill>
                        </a:rPr>
                        <a:t>Profesional</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15</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0" name="Pentagon 19"/>
          <p:cNvSpPr/>
          <p:nvPr/>
        </p:nvSpPr>
        <p:spPr>
          <a:xfrm>
            <a:off x="4014000" y="1681200"/>
            <a:ext cx="1868400" cy="548640"/>
          </a:xfrm>
          <a:prstGeom prst="homePlat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400" b="1" dirty="0" err="1">
                <a:solidFill>
                  <a:schemeClr val="bg1"/>
                </a:solidFill>
              </a:rPr>
              <a:t>Tipo</a:t>
            </a:r>
            <a:r>
              <a:rPr lang="en-US" sz="1400" b="1" dirty="0">
                <a:solidFill>
                  <a:schemeClr val="bg1"/>
                </a:solidFill>
              </a:rPr>
              <a:t> </a:t>
            </a:r>
            <a:r>
              <a:rPr lang="en-US" sz="1400" b="1" dirty="0" err="1">
                <a:solidFill>
                  <a:schemeClr val="bg1"/>
                </a:solidFill>
              </a:rPr>
              <a:t>Licencia</a:t>
            </a:r>
            <a:endParaRPr lang="en-US" sz="1400" b="1" dirty="0">
              <a:solidFill>
                <a:schemeClr val="bg1"/>
              </a:solidFill>
            </a:endParaRPr>
          </a:p>
        </p:txBody>
      </p:sp>
      <p:sp>
        <p:nvSpPr>
          <p:cNvPr id="22" name="Chevron 21"/>
          <p:cNvSpPr/>
          <p:nvPr/>
        </p:nvSpPr>
        <p:spPr>
          <a:xfrm>
            <a:off x="5677200" y="1681200"/>
            <a:ext cx="1868400"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tx1"/>
                </a:solidFill>
              </a:rPr>
              <a:t>Costo</a:t>
            </a:r>
            <a:endParaRPr lang="en-US" sz="1400" b="1" dirty="0">
              <a:solidFill>
                <a:schemeClr val="tx1"/>
              </a:solidFill>
            </a:endParaRPr>
          </a:p>
        </p:txBody>
      </p:sp>
    </p:spTree>
    <p:extLst>
      <p:ext uri="{BB962C8B-B14F-4D97-AF65-F5344CB8AC3E}">
        <p14:creationId xmlns:p14="http://schemas.microsoft.com/office/powerpoint/2010/main" val="217458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Hemos calculado el valor de esta propuesta sobre la base del Licenciamiento requerido según la información suministrada por </a:t>
            </a:r>
            <a:r>
              <a:rPr lang="es-VE" sz="1600" dirty="0" smtClean="0">
                <a:solidFill>
                  <a:schemeClr val="tx1">
                    <a:lumMod val="50000"/>
                    <a:lumOff val="50000"/>
                  </a:schemeClr>
                </a:solidFill>
                <a:latin typeface="Calibri" panose="020F0502020204030204" pitchFamily="34" charset="0"/>
                <a:cs typeface="Calibri" panose="020F0502020204030204" pitchFamily="34" charset="0"/>
              </a:rPr>
              <a:t>XXX </a:t>
            </a:r>
            <a:r>
              <a:rPr lang="es-VE" sz="1600" dirty="0">
                <a:solidFill>
                  <a:schemeClr val="tx1">
                    <a:lumMod val="50000"/>
                    <a:lumOff val="50000"/>
                  </a:schemeClr>
                </a:solidFill>
                <a:latin typeface="Calibri" panose="020F0502020204030204" pitchFamily="34" charset="0"/>
                <a:cs typeface="Calibri" panose="020F0502020204030204" pitchFamily="34" charset="0"/>
              </a:rPr>
              <a:t>C.A., en </a:t>
            </a:r>
          </a:p>
        </p:txBody>
      </p:sp>
      <p:sp>
        <p:nvSpPr>
          <p:cNvPr id="1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Condiciones de Pago</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4" name="Content Placeholder 6"/>
          <p:cNvGraphicFramePr>
            <a:graphicFrameLocks/>
          </p:cNvGraphicFramePr>
          <p:nvPr>
            <p:extLst>
              <p:ext uri="{D42A27DB-BD31-4B8C-83A1-F6EECF244321}">
                <p14:modId xmlns:p14="http://schemas.microsoft.com/office/powerpoint/2010/main" val="4013754215"/>
              </p:ext>
            </p:extLst>
          </p:nvPr>
        </p:nvGraphicFramePr>
        <p:xfrm>
          <a:off x="3928046" y="2283535"/>
          <a:ext cx="3618063" cy="2356305"/>
        </p:xfrm>
        <a:graphic>
          <a:graphicData uri="http://schemas.openxmlformats.org/drawingml/2006/table">
            <a:tbl>
              <a:tblPr firstRow="1" bandRow="1">
                <a:tableStyleId>{5C22544A-7EE6-4342-B048-85BDC9FD1C3A}</a:tableStyleId>
              </a:tblPr>
              <a:tblGrid>
                <a:gridCol w="1789073">
                  <a:extLst>
                    <a:ext uri="{9D8B030D-6E8A-4147-A177-3AD203B41FA5}">
                      <a16:colId xmlns:a16="http://schemas.microsoft.com/office/drawing/2014/main" val="475445266"/>
                    </a:ext>
                  </a:extLst>
                </a:gridCol>
                <a:gridCol w="1828990">
                  <a:extLst>
                    <a:ext uri="{9D8B030D-6E8A-4147-A177-3AD203B41FA5}">
                      <a16:colId xmlns:a16="http://schemas.microsoft.com/office/drawing/2014/main" val="20000"/>
                    </a:ext>
                  </a:extLst>
                </a:gridCol>
              </a:tblGrid>
              <a:tr h="572075">
                <a:tc>
                  <a:txBody>
                    <a:bodyPr/>
                    <a:lstStyle/>
                    <a:p>
                      <a:pPr algn="ctr"/>
                      <a:r>
                        <a:rPr lang="en-GB" sz="1200" b="0" dirty="0" smtClean="0">
                          <a:solidFill>
                            <a:schemeClr val="tx1"/>
                          </a:solidFill>
                        </a:rPr>
                        <a:t>Al </a:t>
                      </a:r>
                      <a:r>
                        <a:rPr lang="en-GB" sz="1200" b="0" dirty="0" err="1" smtClean="0">
                          <a:solidFill>
                            <a:schemeClr val="tx1"/>
                          </a:solidFill>
                        </a:rPr>
                        <a:t>inicio</a:t>
                      </a:r>
                      <a:r>
                        <a:rPr lang="en-GB" sz="1200" b="0" dirty="0" smtClean="0">
                          <a:solidFill>
                            <a:schemeClr val="tx1"/>
                          </a:solidFill>
                        </a:rPr>
                        <a:t> de la </a:t>
                      </a:r>
                      <a:r>
                        <a:rPr lang="en-GB" sz="1200" b="0" dirty="0" err="1" smtClean="0">
                          <a:solidFill>
                            <a:schemeClr val="tx1"/>
                          </a:solidFill>
                        </a:rPr>
                        <a:t>Etapa</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30%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2075">
                <a:tc>
                  <a:txBody>
                    <a:bodyPr/>
                    <a:lstStyle/>
                    <a:p>
                      <a:pPr algn="ctr"/>
                      <a:r>
                        <a:rPr lang="es-VE" sz="1200" b="0" dirty="0" smtClean="0">
                          <a:solidFill>
                            <a:schemeClr val="tx1"/>
                          </a:solidFill>
                        </a:rPr>
                        <a:t>A la entrega de</a:t>
                      </a:r>
                      <a:r>
                        <a:rPr lang="es-VE" sz="1200" b="0" baseline="0" dirty="0" smtClean="0">
                          <a:solidFill>
                            <a:schemeClr val="tx1"/>
                          </a:solidFill>
                        </a:rPr>
                        <a:t> los casos de uso</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30%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2075">
                <a:tc>
                  <a:txBody>
                    <a:bodyPr/>
                    <a:lstStyle/>
                    <a:p>
                      <a:pPr algn="ctr"/>
                      <a:r>
                        <a:rPr lang="es-VE" sz="1200" b="0" dirty="0" smtClean="0">
                          <a:solidFill>
                            <a:schemeClr val="tx1"/>
                          </a:solidFill>
                        </a:rPr>
                        <a:t>A la entrega del script de pruebas unitarias de la Etapa</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GB" sz="1200" b="1" dirty="0" smtClean="0">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rPr>
                        <a:t>30%</a:t>
                      </a:r>
                    </a:p>
                    <a:p>
                      <a:pPr algn="ct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5804504"/>
                  </a:ext>
                </a:extLst>
              </a:tr>
              <a:tr h="572075">
                <a:tc>
                  <a:txBody>
                    <a:bodyPr/>
                    <a:lstStyle/>
                    <a:p>
                      <a:pPr algn="ctr"/>
                      <a:r>
                        <a:rPr lang="es-VE" sz="1200" b="0" dirty="0" smtClean="0">
                          <a:solidFill>
                            <a:schemeClr val="tx1"/>
                          </a:solidFill>
                        </a:rPr>
                        <a:t>Al cierre de la Etapa</a:t>
                      </a:r>
                      <a:endParaRPr lang="en-GB" sz="1200" b="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tx1"/>
                          </a:solidFill>
                        </a:rPr>
                        <a:t>10%</a:t>
                      </a:r>
                      <a:endParaRPr lang="en-GB" sz="12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8795476"/>
                  </a:ext>
                </a:extLst>
              </a:tr>
            </a:tbl>
          </a:graphicData>
        </a:graphic>
      </p:graphicFrame>
      <p:sp>
        <p:nvSpPr>
          <p:cNvPr id="16" name="Pentagon 15"/>
          <p:cNvSpPr/>
          <p:nvPr/>
        </p:nvSpPr>
        <p:spPr>
          <a:xfrm>
            <a:off x="4014396" y="1679353"/>
            <a:ext cx="1868259" cy="548640"/>
          </a:xfrm>
          <a:prstGeom prst="homePlat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pPr algn="ctr"/>
            <a:r>
              <a:rPr lang="en-US" sz="1400" b="1" dirty="0" err="1">
                <a:solidFill>
                  <a:schemeClr val="bg1"/>
                </a:solidFill>
              </a:rPr>
              <a:t>Tipo</a:t>
            </a:r>
            <a:r>
              <a:rPr lang="en-US" sz="1400" b="1" dirty="0">
                <a:solidFill>
                  <a:schemeClr val="bg1"/>
                </a:solidFill>
              </a:rPr>
              <a:t> </a:t>
            </a:r>
            <a:r>
              <a:rPr lang="en-US" sz="1400" b="1" dirty="0" err="1">
                <a:solidFill>
                  <a:schemeClr val="bg1"/>
                </a:solidFill>
              </a:rPr>
              <a:t>Licencia</a:t>
            </a:r>
            <a:endParaRPr lang="en-US" sz="1400" b="1" dirty="0">
              <a:solidFill>
                <a:schemeClr val="bg1"/>
              </a:solidFill>
            </a:endParaRPr>
          </a:p>
        </p:txBody>
      </p:sp>
      <p:sp>
        <p:nvSpPr>
          <p:cNvPr id="21" name="Chevron 20"/>
          <p:cNvSpPr/>
          <p:nvPr/>
        </p:nvSpPr>
        <p:spPr>
          <a:xfrm>
            <a:off x="5677850" y="1679353"/>
            <a:ext cx="1868259"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p>
            <a:pPr algn="ctr"/>
            <a:r>
              <a:rPr lang="en-US" sz="1400" b="1" dirty="0" err="1" smtClean="0">
                <a:solidFill>
                  <a:schemeClr val="tx1"/>
                </a:solidFill>
              </a:rPr>
              <a:t>Costo</a:t>
            </a:r>
            <a:endParaRPr lang="en-US" sz="1400" b="1" dirty="0">
              <a:solidFill>
                <a:schemeClr val="tx1"/>
              </a:solidFill>
            </a:endParaRPr>
          </a:p>
        </p:txBody>
      </p:sp>
    </p:spTree>
    <p:extLst>
      <p:ext uri="{BB962C8B-B14F-4D97-AF65-F5344CB8AC3E}">
        <p14:creationId xmlns:p14="http://schemas.microsoft.com/office/powerpoint/2010/main" val="988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56">
            <a:extLst>
              <a:ext uri="{FF2B5EF4-FFF2-40B4-BE49-F238E27FC236}">
                <a16:creationId xmlns:a16="http://schemas.microsoft.com/office/drawing/2014/main" id="{02668AA5-3D4C-F34D-ABD3-EFF3057F174B}"/>
              </a:ext>
            </a:extLst>
          </p:cNvPr>
          <p:cNvSpPr/>
          <p:nvPr/>
        </p:nvSpPr>
        <p:spPr bwMode="gray">
          <a:xfrm>
            <a:off x="9296287" y="5302239"/>
            <a:ext cx="1447960" cy="76000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Mejores</a:t>
            </a:r>
            <a:r>
              <a:rPr lang="en-US" sz="1200" kern="0" dirty="0" smtClean="0">
                <a:solidFill>
                  <a:prstClr val="white"/>
                </a:solidFill>
              </a:rPr>
              <a:t> </a:t>
            </a:r>
            <a:r>
              <a:rPr lang="en-US" sz="1200" kern="0" dirty="0" err="1" smtClean="0">
                <a:solidFill>
                  <a:prstClr val="white"/>
                </a:solidFill>
              </a:rPr>
              <a:t>practicas</a:t>
            </a:r>
            <a:r>
              <a:rPr lang="en-US" sz="1200" kern="0" dirty="0" smtClean="0">
                <a:solidFill>
                  <a:prstClr val="white"/>
                </a:solidFill>
              </a:rPr>
              <a:t> en </a:t>
            </a:r>
            <a:r>
              <a:rPr lang="en-US" sz="1200" kern="0" dirty="0" err="1" smtClean="0">
                <a:solidFill>
                  <a:prstClr val="white"/>
                </a:solidFill>
              </a:rPr>
              <a:t>implementación</a:t>
            </a:r>
            <a:endParaRPr lang="en-US" sz="1200" kern="0" dirty="0">
              <a:solidFill>
                <a:prstClr val="white"/>
              </a:solidFill>
            </a:endParaRPr>
          </a:p>
        </p:txBody>
      </p:sp>
      <p:sp>
        <p:nvSpPr>
          <p:cNvPr id="105" name="Rounded Rectangle 56">
            <a:extLst>
              <a:ext uri="{FF2B5EF4-FFF2-40B4-BE49-F238E27FC236}">
                <a16:creationId xmlns:a16="http://schemas.microsoft.com/office/drawing/2014/main" id="{0682AFEC-BDFB-4249-8D84-661F67B8D4AE}"/>
              </a:ext>
            </a:extLst>
          </p:cNvPr>
          <p:cNvSpPr/>
          <p:nvPr/>
        </p:nvSpPr>
        <p:spPr bwMode="gray">
          <a:xfrm>
            <a:off x="1327403" y="5302239"/>
            <a:ext cx="1447960" cy="760009"/>
          </a:xfrm>
          <a:prstGeom prst="roundRect">
            <a:avLst/>
          </a:prstGeom>
          <a:solidFill>
            <a:sysClr val="windowText" lastClr="000000">
              <a:lumMod val="85000"/>
              <a:lumOff val="15000"/>
            </a:sysClr>
          </a:solidFill>
          <a:ln w="12700" algn="ctr">
            <a:solidFill>
              <a:srgbClr val="86BC25">
                <a:lumMod val="75000"/>
              </a:srgbClr>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Desarrollador</a:t>
            </a:r>
            <a:r>
              <a:rPr lang="en-US" sz="1200" kern="0" dirty="0" smtClean="0">
                <a:solidFill>
                  <a:prstClr val="white"/>
                </a:solidFill>
              </a:rPr>
              <a:t> </a:t>
            </a:r>
            <a:r>
              <a:rPr lang="en-US" sz="1200" kern="0" dirty="0" err="1" smtClean="0">
                <a:solidFill>
                  <a:prstClr val="white"/>
                </a:solidFill>
              </a:rPr>
              <a:t>experto</a:t>
            </a:r>
            <a:endParaRPr lang="en-US" sz="1200" kern="0" dirty="0">
              <a:solidFill>
                <a:prstClr val="white"/>
              </a:solidFill>
            </a:endParaRPr>
          </a:p>
        </p:txBody>
      </p:sp>
      <p:sp>
        <p:nvSpPr>
          <p:cNvPr id="106" name="Rounded Rectangle 56">
            <a:extLst>
              <a:ext uri="{FF2B5EF4-FFF2-40B4-BE49-F238E27FC236}">
                <a16:creationId xmlns:a16="http://schemas.microsoft.com/office/drawing/2014/main" id="{8F38352D-15E3-ED40-A26E-2C73B249C73E}"/>
              </a:ext>
            </a:extLst>
          </p:cNvPr>
          <p:cNvSpPr/>
          <p:nvPr/>
        </p:nvSpPr>
        <p:spPr bwMode="gray">
          <a:xfrm>
            <a:off x="1327403" y="2306564"/>
            <a:ext cx="1447960" cy="760009"/>
          </a:xfrm>
          <a:prstGeom prst="roundRect">
            <a:avLst/>
          </a:prstGeom>
          <a:solidFill>
            <a:sysClr val="windowText" lastClr="000000">
              <a:lumMod val="85000"/>
              <a:lumOff val="15000"/>
            </a:sysClr>
          </a:solidFill>
          <a:ln w="12700" algn="ctr">
            <a:solidFill>
              <a:srgbClr val="86BC25">
                <a:lumMod val="75000"/>
              </a:srgbClr>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Mantenimiento</a:t>
            </a:r>
            <a:r>
              <a:rPr lang="en-US" sz="1200" kern="0" dirty="0" smtClean="0">
                <a:solidFill>
                  <a:prstClr val="white"/>
                </a:solidFill>
              </a:rPr>
              <a:t> </a:t>
            </a:r>
            <a:r>
              <a:rPr lang="en-US" sz="1200" kern="0" dirty="0" err="1" smtClean="0">
                <a:solidFill>
                  <a:prstClr val="white"/>
                </a:solidFill>
              </a:rPr>
              <a:t>efectivo</a:t>
            </a:r>
            <a:endParaRPr lang="en-US" sz="1200" kern="0" dirty="0">
              <a:solidFill>
                <a:prstClr val="white"/>
              </a:solidFill>
            </a:endParaRPr>
          </a:p>
        </p:txBody>
      </p:sp>
      <p:sp>
        <p:nvSpPr>
          <p:cNvPr id="107" name="Rounded Rectangle 56">
            <a:extLst>
              <a:ext uri="{FF2B5EF4-FFF2-40B4-BE49-F238E27FC236}">
                <a16:creationId xmlns:a16="http://schemas.microsoft.com/office/drawing/2014/main" id="{1748DDF0-1FB2-B240-9C5B-049DB29478E7}"/>
              </a:ext>
            </a:extLst>
          </p:cNvPr>
          <p:cNvSpPr/>
          <p:nvPr/>
        </p:nvSpPr>
        <p:spPr bwMode="gray">
          <a:xfrm>
            <a:off x="647961" y="3804402"/>
            <a:ext cx="1447960" cy="760009"/>
          </a:xfrm>
          <a:prstGeom prst="roundRect">
            <a:avLst/>
          </a:prstGeom>
          <a:solidFill>
            <a:sysClr val="windowText" lastClr="000000">
              <a:lumMod val="85000"/>
              <a:lumOff val="15000"/>
            </a:sysClr>
          </a:solidFill>
          <a:ln w="12700" algn="ctr">
            <a:solidFill>
              <a:srgbClr val="86BC25">
                <a:lumMod val="75000"/>
              </a:srgbClr>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Personalización</a:t>
            </a:r>
            <a:endParaRPr lang="en-US" sz="1200" kern="0" dirty="0">
              <a:solidFill>
                <a:prstClr val="white"/>
              </a:solidFill>
            </a:endParaRPr>
          </a:p>
        </p:txBody>
      </p:sp>
      <p:sp>
        <p:nvSpPr>
          <p:cNvPr id="108" name="Rounded Rectangle 56">
            <a:extLst>
              <a:ext uri="{FF2B5EF4-FFF2-40B4-BE49-F238E27FC236}">
                <a16:creationId xmlns:a16="http://schemas.microsoft.com/office/drawing/2014/main" id="{3FF0B753-0612-5446-880A-61AABE1FEE6D}"/>
              </a:ext>
            </a:extLst>
          </p:cNvPr>
          <p:cNvSpPr/>
          <p:nvPr/>
        </p:nvSpPr>
        <p:spPr bwMode="gray">
          <a:xfrm>
            <a:off x="9296287" y="2306564"/>
            <a:ext cx="1447960" cy="76000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Gestión</a:t>
            </a:r>
            <a:r>
              <a:rPr lang="en-US" sz="1200" kern="0" dirty="0" smtClean="0">
                <a:solidFill>
                  <a:prstClr val="white"/>
                </a:solidFill>
              </a:rPr>
              <a:t> de </a:t>
            </a:r>
            <a:r>
              <a:rPr lang="en-US" sz="1200" kern="0" dirty="0" err="1" smtClean="0">
                <a:solidFill>
                  <a:prstClr val="white"/>
                </a:solidFill>
              </a:rPr>
              <a:t>Proyectos</a:t>
            </a:r>
            <a:endParaRPr lang="en-US" sz="1200" kern="0" dirty="0">
              <a:solidFill>
                <a:prstClr val="white"/>
              </a:solidFill>
            </a:endParaRPr>
          </a:p>
        </p:txBody>
      </p:sp>
      <p:sp>
        <p:nvSpPr>
          <p:cNvPr id="109" name="Rounded Rectangle 56">
            <a:extLst>
              <a:ext uri="{FF2B5EF4-FFF2-40B4-BE49-F238E27FC236}">
                <a16:creationId xmlns:a16="http://schemas.microsoft.com/office/drawing/2014/main" id="{711C021B-475F-3F49-9F20-0B6F4DE717AF}"/>
              </a:ext>
            </a:extLst>
          </p:cNvPr>
          <p:cNvSpPr/>
          <p:nvPr/>
        </p:nvSpPr>
        <p:spPr bwMode="gray">
          <a:xfrm>
            <a:off x="9993966" y="3804402"/>
            <a:ext cx="1579197" cy="760009"/>
          </a:xfrm>
          <a:prstGeom prst="roundRect">
            <a:avLst/>
          </a:prstGeom>
          <a:solidFill>
            <a:sysClr val="windowText" lastClr="000000">
              <a:lumMod val="85000"/>
              <a:lumOff val="15000"/>
            </a:sysClr>
          </a:solidFill>
          <a:ln w="12700" algn="ctr">
            <a:solidFill>
              <a:srgbClr val="00A3E0"/>
            </a:solidFill>
            <a:miter lim="800000"/>
            <a:headEnd/>
            <a:tailEnd/>
          </a:ln>
        </p:spPr>
        <p:txBody>
          <a:bodyPr wrap="square" lIns="34290" tIns="60485" rIns="34290" bIns="60485" rtlCol="0" anchor="ctr"/>
          <a:lstStyle/>
          <a:p>
            <a:pPr lvl="0" algn="ctr" defTabSz="535802">
              <a:lnSpc>
                <a:spcPts val="1300"/>
              </a:lnSpc>
            </a:pPr>
            <a:r>
              <a:rPr lang="en-US" sz="1200" kern="0" dirty="0" err="1" smtClean="0">
                <a:solidFill>
                  <a:prstClr val="white"/>
                </a:solidFill>
              </a:rPr>
              <a:t>Experiencia</a:t>
            </a:r>
            <a:r>
              <a:rPr lang="en-US" sz="1200" kern="0" dirty="0">
                <a:solidFill>
                  <a:prstClr val="white"/>
                </a:solidFill>
              </a:rPr>
              <a:t> </a:t>
            </a:r>
            <a:r>
              <a:rPr lang="en-US" sz="1200" kern="0" dirty="0" smtClean="0">
                <a:solidFill>
                  <a:prstClr val="white"/>
                </a:solidFill>
              </a:rPr>
              <a:t>con </a:t>
            </a:r>
            <a:r>
              <a:rPr lang="en-US" sz="1200" kern="0" dirty="0" err="1" smtClean="0">
                <a:solidFill>
                  <a:prstClr val="white"/>
                </a:solidFill>
              </a:rPr>
              <a:t>grandes</a:t>
            </a:r>
            <a:r>
              <a:rPr lang="en-US" sz="1200" kern="0" dirty="0" smtClean="0">
                <a:solidFill>
                  <a:prstClr val="white"/>
                </a:solidFill>
              </a:rPr>
              <a:t> y </a:t>
            </a:r>
            <a:r>
              <a:rPr lang="en-US" sz="1200" kern="0" dirty="0" err="1" smtClean="0">
                <a:solidFill>
                  <a:prstClr val="white"/>
                </a:solidFill>
              </a:rPr>
              <a:t>pequeñas</a:t>
            </a:r>
            <a:r>
              <a:rPr lang="en-US" sz="1200" kern="0" dirty="0" smtClean="0">
                <a:solidFill>
                  <a:prstClr val="white"/>
                </a:solidFill>
              </a:rPr>
              <a:t> </a:t>
            </a:r>
            <a:r>
              <a:rPr lang="en-US" sz="1200" kern="0" dirty="0" err="1" smtClean="0">
                <a:solidFill>
                  <a:prstClr val="white"/>
                </a:solidFill>
              </a:rPr>
              <a:t>empresas</a:t>
            </a:r>
            <a:endParaRPr lang="en-US" sz="1200" kern="0" dirty="0">
              <a:solidFill>
                <a:prstClr val="white"/>
              </a:solidFill>
            </a:endParaRPr>
          </a:p>
        </p:txBody>
      </p:sp>
      <p:grpSp>
        <p:nvGrpSpPr>
          <p:cNvPr id="110" name="Group 4">
            <a:extLst>
              <a:ext uri="{FF2B5EF4-FFF2-40B4-BE49-F238E27FC236}">
                <a16:creationId xmlns:a16="http://schemas.microsoft.com/office/drawing/2014/main" id="{99C2D958-ECAF-3B40-9EC4-74629E4522F2}"/>
              </a:ext>
            </a:extLst>
          </p:cNvPr>
          <p:cNvGrpSpPr>
            <a:grpSpLocks noChangeAspect="1"/>
          </p:cNvGrpSpPr>
          <p:nvPr/>
        </p:nvGrpSpPr>
        <p:grpSpPr bwMode="auto">
          <a:xfrm>
            <a:off x="6137286" y="2130458"/>
            <a:ext cx="1596721" cy="3899712"/>
            <a:chOff x="3899" y="1111"/>
            <a:chExt cx="1049" cy="2562"/>
          </a:xfrm>
        </p:grpSpPr>
        <p:sp>
          <p:nvSpPr>
            <p:cNvPr id="111" name="Freeform 5">
              <a:extLst>
                <a:ext uri="{FF2B5EF4-FFF2-40B4-BE49-F238E27FC236}">
                  <a16:creationId xmlns:a16="http://schemas.microsoft.com/office/drawing/2014/main" id="{DBAD9DEF-A178-5942-ABA2-B880984CAB02}"/>
                </a:ext>
              </a:extLst>
            </p:cNvPr>
            <p:cNvSpPr>
              <a:spLocks/>
            </p:cNvSpPr>
            <p:nvPr/>
          </p:nvSpPr>
          <p:spPr bwMode="auto">
            <a:xfrm>
              <a:off x="3955" y="1111"/>
              <a:ext cx="556" cy="1346"/>
            </a:xfrm>
            <a:custGeom>
              <a:avLst/>
              <a:gdLst>
                <a:gd name="T0" fmla="*/ 303 w 556"/>
                <a:gd name="T1" fmla="*/ 503 h 1346"/>
                <a:gd name="T2" fmla="*/ 303 w 556"/>
                <a:gd name="T3" fmla="*/ 340 h 1346"/>
                <a:gd name="T4" fmla="*/ 197 w 556"/>
                <a:gd name="T5" fmla="*/ 231 h 1346"/>
                <a:gd name="T6" fmla="*/ 71 w 556"/>
                <a:gd name="T7" fmla="*/ 231 h 1346"/>
                <a:gd name="T8" fmla="*/ 0 w 556"/>
                <a:gd name="T9" fmla="*/ 156 h 1346"/>
                <a:gd name="T10" fmla="*/ 0 w 556"/>
                <a:gd name="T11" fmla="*/ 75 h 1346"/>
                <a:gd name="T12" fmla="*/ 71 w 556"/>
                <a:gd name="T13" fmla="*/ 0 h 1346"/>
                <a:gd name="T14" fmla="*/ 254 w 556"/>
                <a:gd name="T15" fmla="*/ 0 h 1346"/>
                <a:gd name="T16" fmla="*/ 451 w 556"/>
                <a:gd name="T17" fmla="*/ 204 h 1346"/>
                <a:gd name="T18" fmla="*/ 451 w 556"/>
                <a:gd name="T19" fmla="*/ 523 h 1346"/>
                <a:gd name="T20" fmla="*/ 359 w 556"/>
                <a:gd name="T21" fmla="*/ 618 h 1346"/>
                <a:gd name="T22" fmla="*/ 556 w 556"/>
                <a:gd name="T23" fmla="*/ 822 h 1346"/>
                <a:gd name="T24" fmla="*/ 423 w 556"/>
                <a:gd name="T25" fmla="*/ 958 h 1346"/>
                <a:gd name="T26" fmla="*/ 423 w 556"/>
                <a:gd name="T27" fmla="*/ 1250 h 1346"/>
                <a:gd name="T28" fmla="*/ 331 w 556"/>
                <a:gd name="T29" fmla="*/ 1346 h 1346"/>
                <a:gd name="T30" fmla="*/ 169 w 556"/>
                <a:gd name="T31" fmla="*/ 1346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346">
                  <a:moveTo>
                    <a:pt x="303" y="503"/>
                  </a:moveTo>
                  <a:lnTo>
                    <a:pt x="303" y="340"/>
                  </a:lnTo>
                  <a:lnTo>
                    <a:pt x="197" y="231"/>
                  </a:lnTo>
                  <a:lnTo>
                    <a:pt x="71" y="231"/>
                  </a:lnTo>
                  <a:lnTo>
                    <a:pt x="0" y="156"/>
                  </a:lnTo>
                  <a:lnTo>
                    <a:pt x="0" y="75"/>
                  </a:lnTo>
                  <a:lnTo>
                    <a:pt x="71" y="0"/>
                  </a:lnTo>
                  <a:lnTo>
                    <a:pt x="254" y="0"/>
                  </a:lnTo>
                  <a:lnTo>
                    <a:pt x="451" y="204"/>
                  </a:lnTo>
                  <a:lnTo>
                    <a:pt x="451" y="523"/>
                  </a:lnTo>
                  <a:lnTo>
                    <a:pt x="359" y="618"/>
                  </a:lnTo>
                  <a:lnTo>
                    <a:pt x="556" y="822"/>
                  </a:lnTo>
                  <a:lnTo>
                    <a:pt x="423" y="958"/>
                  </a:lnTo>
                  <a:lnTo>
                    <a:pt x="423" y="1250"/>
                  </a:lnTo>
                  <a:lnTo>
                    <a:pt x="331" y="1346"/>
                  </a:lnTo>
                  <a:lnTo>
                    <a:pt x="169" y="134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2" name="Line 6">
              <a:extLst>
                <a:ext uri="{FF2B5EF4-FFF2-40B4-BE49-F238E27FC236}">
                  <a16:creationId xmlns:a16="http://schemas.microsoft.com/office/drawing/2014/main" id="{F31683BA-3BC6-A64B-9B03-FF8100C6C3A5}"/>
                </a:ext>
              </a:extLst>
            </p:cNvPr>
            <p:cNvSpPr>
              <a:spLocks noChangeShapeType="1"/>
            </p:cNvSpPr>
            <p:nvPr/>
          </p:nvSpPr>
          <p:spPr bwMode="auto">
            <a:xfrm>
              <a:off x="4152" y="1342"/>
              <a:ext cx="155" cy="0"/>
            </a:xfrm>
            <a:prstGeom prst="line">
              <a:avLst/>
            </a:prstGeom>
            <a:noFill/>
            <a:ln w="11113" cap="flat">
              <a:solidFill>
                <a:srgbClr val="29ABE2"/>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3" name="Freeform 7">
              <a:extLst>
                <a:ext uri="{FF2B5EF4-FFF2-40B4-BE49-F238E27FC236}">
                  <a16:creationId xmlns:a16="http://schemas.microsoft.com/office/drawing/2014/main" id="{4248569F-C90A-8546-ACD4-6E2991B48D7E}"/>
                </a:ext>
              </a:extLst>
            </p:cNvPr>
            <p:cNvSpPr>
              <a:spLocks/>
            </p:cNvSpPr>
            <p:nvPr/>
          </p:nvSpPr>
          <p:spPr bwMode="auto">
            <a:xfrm>
              <a:off x="4068" y="1220"/>
              <a:ext cx="148" cy="122"/>
            </a:xfrm>
            <a:custGeom>
              <a:avLst/>
              <a:gdLst>
                <a:gd name="T0" fmla="*/ 148 w 148"/>
                <a:gd name="T1" fmla="*/ 122 h 122"/>
                <a:gd name="T2" fmla="*/ 148 w 148"/>
                <a:gd name="T3" fmla="*/ 88 h 122"/>
                <a:gd name="T4" fmla="*/ 70 w 148"/>
                <a:gd name="T5" fmla="*/ 0 h 122"/>
                <a:gd name="T6" fmla="*/ 0 w 148"/>
                <a:gd name="T7" fmla="*/ 0 h 122"/>
              </a:gdLst>
              <a:ahLst/>
              <a:cxnLst>
                <a:cxn ang="0">
                  <a:pos x="T0" y="T1"/>
                </a:cxn>
                <a:cxn ang="0">
                  <a:pos x="T2" y="T3"/>
                </a:cxn>
                <a:cxn ang="0">
                  <a:pos x="T4" y="T5"/>
                </a:cxn>
                <a:cxn ang="0">
                  <a:pos x="T6" y="T7"/>
                </a:cxn>
              </a:cxnLst>
              <a:rect l="0" t="0" r="r" b="b"/>
              <a:pathLst>
                <a:path w="148" h="122">
                  <a:moveTo>
                    <a:pt x="148" y="122"/>
                  </a:moveTo>
                  <a:lnTo>
                    <a:pt x="148" y="88"/>
                  </a:lnTo>
                  <a:lnTo>
                    <a:pt x="70" y="0"/>
                  </a:lnTo>
                  <a:lnTo>
                    <a:pt x="0" y="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4" name="Freeform 8">
              <a:extLst>
                <a:ext uri="{FF2B5EF4-FFF2-40B4-BE49-F238E27FC236}">
                  <a16:creationId xmlns:a16="http://schemas.microsoft.com/office/drawing/2014/main" id="{1FFD4990-5211-DC40-ACEA-B1364BAA478E}"/>
                </a:ext>
              </a:extLst>
            </p:cNvPr>
            <p:cNvSpPr>
              <a:spLocks/>
            </p:cNvSpPr>
            <p:nvPr/>
          </p:nvSpPr>
          <p:spPr bwMode="auto">
            <a:xfrm>
              <a:off x="3934" y="1417"/>
              <a:ext cx="444" cy="503"/>
            </a:xfrm>
            <a:custGeom>
              <a:avLst/>
              <a:gdLst>
                <a:gd name="T0" fmla="*/ 444 w 444"/>
                <a:gd name="T1" fmla="*/ 503 h 503"/>
                <a:gd name="T2" fmla="*/ 324 w 444"/>
                <a:gd name="T3" fmla="*/ 503 h 503"/>
                <a:gd name="T4" fmla="*/ 232 w 444"/>
                <a:gd name="T5" fmla="*/ 408 h 503"/>
                <a:gd name="T6" fmla="*/ 92 w 444"/>
                <a:gd name="T7" fmla="*/ 408 h 503"/>
                <a:gd name="T8" fmla="*/ 0 w 444"/>
                <a:gd name="T9" fmla="*/ 312 h 503"/>
                <a:gd name="T10" fmla="*/ 0 w 444"/>
                <a:gd name="T11" fmla="*/ 68 h 503"/>
                <a:gd name="T12" fmla="*/ 63 w 444"/>
                <a:gd name="T13" fmla="*/ 0 h 503"/>
                <a:gd name="T14" fmla="*/ 169 w 444"/>
                <a:gd name="T15" fmla="*/ 0 h 503"/>
                <a:gd name="T16" fmla="*/ 240 w 444"/>
                <a:gd name="T17" fmla="*/ 75 h 503"/>
                <a:gd name="T18" fmla="*/ 240 w 444"/>
                <a:gd name="T19" fmla="*/ 285 h 503"/>
                <a:gd name="T20" fmla="*/ 345 w 444"/>
                <a:gd name="T21" fmla="*/ 40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503">
                  <a:moveTo>
                    <a:pt x="444" y="503"/>
                  </a:moveTo>
                  <a:lnTo>
                    <a:pt x="324" y="503"/>
                  </a:lnTo>
                  <a:lnTo>
                    <a:pt x="232" y="408"/>
                  </a:lnTo>
                  <a:lnTo>
                    <a:pt x="92" y="408"/>
                  </a:lnTo>
                  <a:lnTo>
                    <a:pt x="0" y="312"/>
                  </a:lnTo>
                  <a:lnTo>
                    <a:pt x="0" y="68"/>
                  </a:lnTo>
                  <a:lnTo>
                    <a:pt x="63" y="0"/>
                  </a:lnTo>
                  <a:lnTo>
                    <a:pt x="169" y="0"/>
                  </a:lnTo>
                  <a:lnTo>
                    <a:pt x="240" y="75"/>
                  </a:lnTo>
                  <a:lnTo>
                    <a:pt x="240" y="285"/>
                  </a:lnTo>
                  <a:lnTo>
                    <a:pt x="345" y="401"/>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5" name="Freeform 9">
              <a:extLst>
                <a:ext uri="{FF2B5EF4-FFF2-40B4-BE49-F238E27FC236}">
                  <a16:creationId xmlns:a16="http://schemas.microsoft.com/office/drawing/2014/main" id="{99E6B1C2-F8FD-D44E-AE13-6E54370EF8C2}"/>
                </a:ext>
              </a:extLst>
            </p:cNvPr>
            <p:cNvSpPr>
              <a:spLocks/>
            </p:cNvSpPr>
            <p:nvPr/>
          </p:nvSpPr>
          <p:spPr bwMode="auto">
            <a:xfrm>
              <a:off x="4033" y="1594"/>
              <a:ext cx="141" cy="54"/>
            </a:xfrm>
            <a:custGeom>
              <a:avLst/>
              <a:gdLst>
                <a:gd name="T0" fmla="*/ 141 w 141"/>
                <a:gd name="T1" fmla="*/ 0 h 54"/>
                <a:gd name="T2" fmla="*/ 56 w 141"/>
                <a:gd name="T3" fmla="*/ 0 h 54"/>
                <a:gd name="T4" fmla="*/ 0 w 141"/>
                <a:gd name="T5" fmla="*/ 54 h 54"/>
              </a:gdLst>
              <a:ahLst/>
              <a:cxnLst>
                <a:cxn ang="0">
                  <a:pos x="T0" y="T1"/>
                </a:cxn>
                <a:cxn ang="0">
                  <a:pos x="T2" y="T3"/>
                </a:cxn>
                <a:cxn ang="0">
                  <a:pos x="T4" y="T5"/>
                </a:cxn>
              </a:cxnLst>
              <a:rect l="0" t="0" r="r" b="b"/>
              <a:pathLst>
                <a:path w="141" h="54">
                  <a:moveTo>
                    <a:pt x="141" y="0"/>
                  </a:moveTo>
                  <a:lnTo>
                    <a:pt x="56" y="0"/>
                  </a:lnTo>
                  <a:lnTo>
                    <a:pt x="0" y="5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6" name="Freeform 10">
              <a:extLst>
                <a:ext uri="{FF2B5EF4-FFF2-40B4-BE49-F238E27FC236}">
                  <a16:creationId xmlns:a16="http://schemas.microsoft.com/office/drawing/2014/main" id="{0AB5F8C2-2696-6C48-BE9C-6B2866552612}"/>
                </a:ext>
              </a:extLst>
            </p:cNvPr>
            <p:cNvSpPr>
              <a:spLocks/>
            </p:cNvSpPr>
            <p:nvPr/>
          </p:nvSpPr>
          <p:spPr bwMode="auto">
            <a:xfrm>
              <a:off x="4406" y="1390"/>
              <a:ext cx="289" cy="421"/>
            </a:xfrm>
            <a:custGeom>
              <a:avLst/>
              <a:gdLst>
                <a:gd name="T0" fmla="*/ 0 w 289"/>
                <a:gd name="T1" fmla="*/ 0 h 421"/>
                <a:gd name="T2" fmla="*/ 105 w 289"/>
                <a:gd name="T3" fmla="*/ 0 h 421"/>
                <a:gd name="T4" fmla="*/ 289 w 289"/>
                <a:gd name="T5" fmla="*/ 197 h 421"/>
                <a:gd name="T6" fmla="*/ 289 w 289"/>
                <a:gd name="T7" fmla="*/ 421 h 421"/>
              </a:gdLst>
              <a:ahLst/>
              <a:cxnLst>
                <a:cxn ang="0">
                  <a:pos x="T0" y="T1"/>
                </a:cxn>
                <a:cxn ang="0">
                  <a:pos x="T2" y="T3"/>
                </a:cxn>
                <a:cxn ang="0">
                  <a:pos x="T4" y="T5"/>
                </a:cxn>
                <a:cxn ang="0">
                  <a:pos x="T6" y="T7"/>
                </a:cxn>
              </a:cxnLst>
              <a:rect l="0" t="0" r="r" b="b"/>
              <a:pathLst>
                <a:path w="289" h="421">
                  <a:moveTo>
                    <a:pt x="0" y="0"/>
                  </a:moveTo>
                  <a:lnTo>
                    <a:pt x="105" y="0"/>
                  </a:lnTo>
                  <a:lnTo>
                    <a:pt x="289" y="197"/>
                  </a:lnTo>
                  <a:lnTo>
                    <a:pt x="289" y="421"/>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7" name="Freeform 11">
              <a:extLst>
                <a:ext uri="{FF2B5EF4-FFF2-40B4-BE49-F238E27FC236}">
                  <a16:creationId xmlns:a16="http://schemas.microsoft.com/office/drawing/2014/main" id="{A2ECFC80-B02F-8341-B7B7-BBB0A8343B05}"/>
                </a:ext>
              </a:extLst>
            </p:cNvPr>
            <p:cNvSpPr>
              <a:spLocks/>
            </p:cNvSpPr>
            <p:nvPr/>
          </p:nvSpPr>
          <p:spPr bwMode="auto">
            <a:xfrm>
              <a:off x="4540" y="1573"/>
              <a:ext cx="331" cy="727"/>
            </a:xfrm>
            <a:custGeom>
              <a:avLst/>
              <a:gdLst>
                <a:gd name="T0" fmla="*/ 126 w 331"/>
                <a:gd name="T1" fmla="*/ 727 h 727"/>
                <a:gd name="T2" fmla="*/ 169 w 331"/>
                <a:gd name="T3" fmla="*/ 687 h 727"/>
                <a:gd name="T4" fmla="*/ 331 w 331"/>
                <a:gd name="T5" fmla="*/ 693 h 727"/>
                <a:gd name="T6" fmla="*/ 331 w 331"/>
                <a:gd name="T7" fmla="*/ 306 h 727"/>
                <a:gd name="T8" fmla="*/ 260 w 331"/>
                <a:gd name="T9" fmla="*/ 238 h 727"/>
                <a:gd name="T10" fmla="*/ 119 w 331"/>
                <a:gd name="T11" fmla="*/ 238 h 727"/>
                <a:gd name="T12" fmla="*/ 0 w 331"/>
                <a:gd name="T13" fmla="*/ 109 h 727"/>
                <a:gd name="T14" fmla="*/ 0 w 331"/>
                <a:gd name="T15" fmla="*/ 0 h 7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727">
                  <a:moveTo>
                    <a:pt x="126" y="727"/>
                  </a:moveTo>
                  <a:lnTo>
                    <a:pt x="169" y="687"/>
                  </a:lnTo>
                  <a:lnTo>
                    <a:pt x="331" y="693"/>
                  </a:lnTo>
                  <a:lnTo>
                    <a:pt x="331" y="306"/>
                  </a:lnTo>
                  <a:lnTo>
                    <a:pt x="260" y="238"/>
                  </a:lnTo>
                  <a:lnTo>
                    <a:pt x="119" y="238"/>
                  </a:lnTo>
                  <a:lnTo>
                    <a:pt x="0" y="109"/>
                  </a:lnTo>
                  <a:lnTo>
                    <a:pt x="0" y="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8" name="Freeform 12">
              <a:extLst>
                <a:ext uri="{FF2B5EF4-FFF2-40B4-BE49-F238E27FC236}">
                  <a16:creationId xmlns:a16="http://schemas.microsoft.com/office/drawing/2014/main" id="{210EAEED-53C2-AF44-859D-DC6A1F55F5CE}"/>
                </a:ext>
              </a:extLst>
            </p:cNvPr>
            <p:cNvSpPr>
              <a:spLocks/>
            </p:cNvSpPr>
            <p:nvPr/>
          </p:nvSpPr>
          <p:spPr bwMode="auto">
            <a:xfrm>
              <a:off x="4096" y="2266"/>
              <a:ext cx="852" cy="1183"/>
            </a:xfrm>
            <a:custGeom>
              <a:avLst/>
              <a:gdLst>
                <a:gd name="T0" fmla="*/ 775 w 852"/>
                <a:gd name="T1" fmla="*/ 0 h 1183"/>
                <a:gd name="T2" fmla="*/ 852 w 852"/>
                <a:gd name="T3" fmla="*/ 82 h 1183"/>
                <a:gd name="T4" fmla="*/ 852 w 852"/>
                <a:gd name="T5" fmla="*/ 524 h 1183"/>
                <a:gd name="T6" fmla="*/ 768 w 852"/>
                <a:gd name="T7" fmla="*/ 612 h 1183"/>
                <a:gd name="T8" fmla="*/ 768 w 852"/>
                <a:gd name="T9" fmla="*/ 870 h 1183"/>
                <a:gd name="T10" fmla="*/ 599 w 852"/>
                <a:gd name="T11" fmla="*/ 1054 h 1183"/>
                <a:gd name="T12" fmla="*/ 331 w 852"/>
                <a:gd name="T13" fmla="*/ 1054 h 1183"/>
                <a:gd name="T14" fmla="*/ 204 w 852"/>
                <a:gd name="T15" fmla="*/ 1183 h 1183"/>
                <a:gd name="T16" fmla="*/ 0 w 852"/>
                <a:gd name="T17" fmla="*/ 118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83">
                  <a:moveTo>
                    <a:pt x="775" y="0"/>
                  </a:moveTo>
                  <a:lnTo>
                    <a:pt x="852" y="82"/>
                  </a:lnTo>
                  <a:lnTo>
                    <a:pt x="852" y="524"/>
                  </a:lnTo>
                  <a:lnTo>
                    <a:pt x="768" y="612"/>
                  </a:lnTo>
                  <a:lnTo>
                    <a:pt x="768" y="870"/>
                  </a:lnTo>
                  <a:lnTo>
                    <a:pt x="599" y="1054"/>
                  </a:lnTo>
                  <a:lnTo>
                    <a:pt x="331" y="1054"/>
                  </a:lnTo>
                  <a:lnTo>
                    <a:pt x="204" y="1183"/>
                  </a:lnTo>
                  <a:lnTo>
                    <a:pt x="0" y="118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19" name="Freeform 13">
              <a:extLst>
                <a:ext uri="{FF2B5EF4-FFF2-40B4-BE49-F238E27FC236}">
                  <a16:creationId xmlns:a16="http://schemas.microsoft.com/office/drawing/2014/main" id="{D7BB21DA-0BCD-1742-9783-4FCA11535736}"/>
                </a:ext>
              </a:extLst>
            </p:cNvPr>
            <p:cNvSpPr>
              <a:spLocks/>
            </p:cNvSpPr>
            <p:nvPr/>
          </p:nvSpPr>
          <p:spPr bwMode="auto">
            <a:xfrm>
              <a:off x="3913" y="3320"/>
              <a:ext cx="725" cy="353"/>
            </a:xfrm>
            <a:custGeom>
              <a:avLst/>
              <a:gdLst>
                <a:gd name="T0" fmla="*/ 725 w 725"/>
                <a:gd name="T1" fmla="*/ 0 h 353"/>
                <a:gd name="T2" fmla="*/ 535 w 725"/>
                <a:gd name="T3" fmla="*/ 190 h 353"/>
                <a:gd name="T4" fmla="*/ 451 w 725"/>
                <a:gd name="T5" fmla="*/ 190 h 353"/>
                <a:gd name="T6" fmla="*/ 303 w 725"/>
                <a:gd name="T7" fmla="*/ 353 h 353"/>
                <a:gd name="T8" fmla="*/ 106 w 725"/>
                <a:gd name="T9" fmla="*/ 353 h 353"/>
                <a:gd name="T10" fmla="*/ 0 w 725"/>
                <a:gd name="T11" fmla="*/ 244 h 353"/>
                <a:gd name="T12" fmla="*/ 0 w 725"/>
                <a:gd name="T13" fmla="*/ 170 h 353"/>
                <a:gd name="T14" fmla="*/ 99 w 725"/>
                <a:gd name="T15" fmla="*/ 68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5" h="353">
                  <a:moveTo>
                    <a:pt x="725" y="0"/>
                  </a:moveTo>
                  <a:lnTo>
                    <a:pt x="535" y="190"/>
                  </a:lnTo>
                  <a:lnTo>
                    <a:pt x="451" y="190"/>
                  </a:lnTo>
                  <a:lnTo>
                    <a:pt x="303" y="353"/>
                  </a:lnTo>
                  <a:lnTo>
                    <a:pt x="106" y="353"/>
                  </a:lnTo>
                  <a:lnTo>
                    <a:pt x="0" y="244"/>
                  </a:lnTo>
                  <a:lnTo>
                    <a:pt x="0" y="170"/>
                  </a:lnTo>
                  <a:lnTo>
                    <a:pt x="99" y="68"/>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0" name="Freeform 14">
              <a:extLst>
                <a:ext uri="{FF2B5EF4-FFF2-40B4-BE49-F238E27FC236}">
                  <a16:creationId xmlns:a16="http://schemas.microsoft.com/office/drawing/2014/main" id="{3599F5DA-5690-F349-ABEA-0EAC014A98F1}"/>
                </a:ext>
              </a:extLst>
            </p:cNvPr>
            <p:cNvSpPr>
              <a:spLocks/>
            </p:cNvSpPr>
            <p:nvPr/>
          </p:nvSpPr>
          <p:spPr bwMode="auto">
            <a:xfrm>
              <a:off x="4061" y="3510"/>
              <a:ext cx="303" cy="102"/>
            </a:xfrm>
            <a:custGeom>
              <a:avLst/>
              <a:gdLst>
                <a:gd name="T0" fmla="*/ 303 w 303"/>
                <a:gd name="T1" fmla="*/ 0 h 102"/>
                <a:gd name="T2" fmla="*/ 183 w 303"/>
                <a:gd name="T3" fmla="*/ 0 h 102"/>
                <a:gd name="T4" fmla="*/ 84 w 303"/>
                <a:gd name="T5" fmla="*/ 102 h 102"/>
                <a:gd name="T6" fmla="*/ 0 w 303"/>
                <a:gd name="T7" fmla="*/ 102 h 102"/>
              </a:gdLst>
              <a:ahLst/>
              <a:cxnLst>
                <a:cxn ang="0">
                  <a:pos x="T0" y="T1"/>
                </a:cxn>
                <a:cxn ang="0">
                  <a:pos x="T2" y="T3"/>
                </a:cxn>
                <a:cxn ang="0">
                  <a:pos x="T4" y="T5"/>
                </a:cxn>
                <a:cxn ang="0">
                  <a:pos x="T6" y="T7"/>
                </a:cxn>
              </a:cxnLst>
              <a:rect l="0" t="0" r="r" b="b"/>
              <a:pathLst>
                <a:path w="303" h="102">
                  <a:moveTo>
                    <a:pt x="303" y="0"/>
                  </a:moveTo>
                  <a:lnTo>
                    <a:pt x="183" y="0"/>
                  </a:lnTo>
                  <a:lnTo>
                    <a:pt x="84" y="102"/>
                  </a:lnTo>
                  <a:lnTo>
                    <a:pt x="0" y="102"/>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1" name="Line 15">
              <a:extLst>
                <a:ext uri="{FF2B5EF4-FFF2-40B4-BE49-F238E27FC236}">
                  <a16:creationId xmlns:a16="http://schemas.microsoft.com/office/drawing/2014/main" id="{74D828EE-FBDF-F445-A54E-89E83F73A1EE}"/>
                </a:ext>
              </a:extLst>
            </p:cNvPr>
            <p:cNvSpPr>
              <a:spLocks noChangeShapeType="1"/>
            </p:cNvSpPr>
            <p:nvPr/>
          </p:nvSpPr>
          <p:spPr bwMode="auto">
            <a:xfrm flipH="1">
              <a:off x="4047" y="3537"/>
              <a:ext cx="162" cy="0"/>
            </a:xfrm>
            <a:prstGeom prst="line">
              <a:avLst/>
            </a:prstGeom>
            <a:noFill/>
            <a:ln w="11113" cap="flat">
              <a:solidFill>
                <a:srgbClr val="29ABE2"/>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2" name="Freeform 16">
              <a:extLst>
                <a:ext uri="{FF2B5EF4-FFF2-40B4-BE49-F238E27FC236}">
                  <a16:creationId xmlns:a16="http://schemas.microsoft.com/office/drawing/2014/main" id="{7A1157BD-B017-1A4C-B25F-E6431B158970}"/>
                </a:ext>
              </a:extLst>
            </p:cNvPr>
            <p:cNvSpPr>
              <a:spLocks/>
            </p:cNvSpPr>
            <p:nvPr/>
          </p:nvSpPr>
          <p:spPr bwMode="auto">
            <a:xfrm>
              <a:off x="4279" y="1777"/>
              <a:ext cx="451" cy="775"/>
            </a:xfrm>
            <a:custGeom>
              <a:avLst/>
              <a:gdLst>
                <a:gd name="T0" fmla="*/ 197 w 451"/>
                <a:gd name="T1" fmla="*/ 0 h 775"/>
                <a:gd name="T2" fmla="*/ 324 w 451"/>
                <a:gd name="T3" fmla="*/ 122 h 775"/>
                <a:gd name="T4" fmla="*/ 451 w 451"/>
                <a:gd name="T5" fmla="*/ 122 h 775"/>
                <a:gd name="T6" fmla="*/ 451 w 451"/>
                <a:gd name="T7" fmla="*/ 306 h 775"/>
                <a:gd name="T8" fmla="*/ 0 w 451"/>
                <a:gd name="T9" fmla="*/ 775 h 775"/>
              </a:gdLst>
              <a:ahLst/>
              <a:cxnLst>
                <a:cxn ang="0">
                  <a:pos x="T0" y="T1"/>
                </a:cxn>
                <a:cxn ang="0">
                  <a:pos x="T2" y="T3"/>
                </a:cxn>
                <a:cxn ang="0">
                  <a:pos x="T4" y="T5"/>
                </a:cxn>
                <a:cxn ang="0">
                  <a:pos x="T6" y="T7"/>
                </a:cxn>
                <a:cxn ang="0">
                  <a:pos x="T8" y="T9"/>
                </a:cxn>
              </a:cxnLst>
              <a:rect l="0" t="0" r="r" b="b"/>
              <a:pathLst>
                <a:path w="451" h="775">
                  <a:moveTo>
                    <a:pt x="197" y="0"/>
                  </a:moveTo>
                  <a:lnTo>
                    <a:pt x="324" y="122"/>
                  </a:lnTo>
                  <a:lnTo>
                    <a:pt x="451" y="122"/>
                  </a:lnTo>
                  <a:lnTo>
                    <a:pt x="451" y="306"/>
                  </a:lnTo>
                  <a:lnTo>
                    <a:pt x="0" y="775"/>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3" name="Freeform 17">
              <a:extLst>
                <a:ext uri="{FF2B5EF4-FFF2-40B4-BE49-F238E27FC236}">
                  <a16:creationId xmlns:a16="http://schemas.microsoft.com/office/drawing/2014/main" id="{D3D47C20-34E3-D946-AF72-CECB140A6035}"/>
                </a:ext>
              </a:extLst>
            </p:cNvPr>
            <p:cNvSpPr>
              <a:spLocks/>
            </p:cNvSpPr>
            <p:nvPr/>
          </p:nvSpPr>
          <p:spPr bwMode="auto">
            <a:xfrm>
              <a:off x="4469" y="2008"/>
              <a:ext cx="261" cy="136"/>
            </a:xfrm>
            <a:custGeom>
              <a:avLst/>
              <a:gdLst>
                <a:gd name="T0" fmla="*/ 261 w 261"/>
                <a:gd name="T1" fmla="*/ 0 h 136"/>
                <a:gd name="T2" fmla="*/ 134 w 261"/>
                <a:gd name="T3" fmla="*/ 0 h 136"/>
                <a:gd name="T4" fmla="*/ 0 w 261"/>
                <a:gd name="T5" fmla="*/ 136 h 136"/>
              </a:gdLst>
              <a:ahLst/>
              <a:cxnLst>
                <a:cxn ang="0">
                  <a:pos x="T0" y="T1"/>
                </a:cxn>
                <a:cxn ang="0">
                  <a:pos x="T2" y="T3"/>
                </a:cxn>
                <a:cxn ang="0">
                  <a:pos x="T4" y="T5"/>
                </a:cxn>
              </a:cxnLst>
              <a:rect l="0" t="0" r="r" b="b"/>
              <a:pathLst>
                <a:path w="261" h="136">
                  <a:moveTo>
                    <a:pt x="261" y="0"/>
                  </a:moveTo>
                  <a:lnTo>
                    <a:pt x="134" y="0"/>
                  </a:lnTo>
                  <a:lnTo>
                    <a:pt x="0" y="13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4" name="Freeform 18">
              <a:extLst>
                <a:ext uri="{FF2B5EF4-FFF2-40B4-BE49-F238E27FC236}">
                  <a16:creationId xmlns:a16="http://schemas.microsoft.com/office/drawing/2014/main" id="{BBA402E1-B578-DD4C-8F77-23B54D078776}"/>
                </a:ext>
              </a:extLst>
            </p:cNvPr>
            <p:cNvSpPr>
              <a:spLocks/>
            </p:cNvSpPr>
            <p:nvPr/>
          </p:nvSpPr>
          <p:spPr bwMode="auto">
            <a:xfrm>
              <a:off x="3948" y="1825"/>
              <a:ext cx="366" cy="530"/>
            </a:xfrm>
            <a:custGeom>
              <a:avLst/>
              <a:gdLst>
                <a:gd name="T0" fmla="*/ 78 w 366"/>
                <a:gd name="T1" fmla="*/ 0 h 530"/>
                <a:gd name="T2" fmla="*/ 0 w 366"/>
                <a:gd name="T3" fmla="*/ 74 h 530"/>
                <a:gd name="T4" fmla="*/ 0 w 366"/>
                <a:gd name="T5" fmla="*/ 203 h 530"/>
                <a:gd name="T6" fmla="*/ 0 w 366"/>
                <a:gd name="T7" fmla="*/ 387 h 530"/>
                <a:gd name="T8" fmla="*/ 134 w 366"/>
                <a:gd name="T9" fmla="*/ 530 h 530"/>
                <a:gd name="T10" fmla="*/ 310 w 366"/>
                <a:gd name="T11" fmla="*/ 530 h 530"/>
                <a:gd name="T12" fmla="*/ 366 w 366"/>
                <a:gd name="T13" fmla="*/ 462 h 530"/>
                <a:gd name="T14" fmla="*/ 366 w 366"/>
                <a:gd name="T15" fmla="*/ 197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530">
                  <a:moveTo>
                    <a:pt x="78" y="0"/>
                  </a:moveTo>
                  <a:lnTo>
                    <a:pt x="0" y="74"/>
                  </a:lnTo>
                  <a:lnTo>
                    <a:pt x="0" y="203"/>
                  </a:lnTo>
                  <a:lnTo>
                    <a:pt x="0" y="387"/>
                  </a:lnTo>
                  <a:lnTo>
                    <a:pt x="134" y="530"/>
                  </a:lnTo>
                  <a:lnTo>
                    <a:pt x="310" y="530"/>
                  </a:lnTo>
                  <a:lnTo>
                    <a:pt x="366" y="462"/>
                  </a:lnTo>
                  <a:lnTo>
                    <a:pt x="366" y="197"/>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5" name="Freeform 19">
              <a:extLst>
                <a:ext uri="{FF2B5EF4-FFF2-40B4-BE49-F238E27FC236}">
                  <a16:creationId xmlns:a16="http://schemas.microsoft.com/office/drawing/2014/main" id="{01713CB5-8851-3E4C-A0C4-2A9639137381}"/>
                </a:ext>
              </a:extLst>
            </p:cNvPr>
            <p:cNvSpPr>
              <a:spLocks/>
            </p:cNvSpPr>
            <p:nvPr/>
          </p:nvSpPr>
          <p:spPr bwMode="auto">
            <a:xfrm>
              <a:off x="4223" y="1988"/>
              <a:ext cx="91" cy="244"/>
            </a:xfrm>
            <a:custGeom>
              <a:avLst/>
              <a:gdLst>
                <a:gd name="T0" fmla="*/ 91 w 91"/>
                <a:gd name="T1" fmla="*/ 244 h 244"/>
                <a:gd name="T2" fmla="*/ 0 w 91"/>
                <a:gd name="T3" fmla="*/ 149 h 244"/>
                <a:gd name="T4" fmla="*/ 0 w 91"/>
                <a:gd name="T5" fmla="*/ 0 h 244"/>
              </a:gdLst>
              <a:ahLst/>
              <a:cxnLst>
                <a:cxn ang="0">
                  <a:pos x="T0" y="T1"/>
                </a:cxn>
                <a:cxn ang="0">
                  <a:pos x="T2" y="T3"/>
                </a:cxn>
                <a:cxn ang="0">
                  <a:pos x="T4" y="T5"/>
                </a:cxn>
              </a:cxnLst>
              <a:rect l="0" t="0" r="r" b="b"/>
              <a:pathLst>
                <a:path w="91" h="244">
                  <a:moveTo>
                    <a:pt x="91" y="244"/>
                  </a:moveTo>
                  <a:lnTo>
                    <a:pt x="0" y="149"/>
                  </a:lnTo>
                  <a:lnTo>
                    <a:pt x="0" y="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6" name="Freeform 20">
              <a:extLst>
                <a:ext uri="{FF2B5EF4-FFF2-40B4-BE49-F238E27FC236}">
                  <a16:creationId xmlns:a16="http://schemas.microsoft.com/office/drawing/2014/main" id="{183AC8EE-1643-6143-9C43-45FF1B9EF2FF}"/>
                </a:ext>
              </a:extLst>
            </p:cNvPr>
            <p:cNvSpPr>
              <a:spLocks/>
            </p:cNvSpPr>
            <p:nvPr/>
          </p:nvSpPr>
          <p:spPr bwMode="auto">
            <a:xfrm>
              <a:off x="3948" y="1899"/>
              <a:ext cx="127" cy="293"/>
            </a:xfrm>
            <a:custGeom>
              <a:avLst/>
              <a:gdLst>
                <a:gd name="T0" fmla="*/ 0 w 127"/>
                <a:gd name="T1" fmla="*/ 0 h 293"/>
                <a:gd name="T2" fmla="*/ 127 w 127"/>
                <a:gd name="T3" fmla="*/ 136 h 293"/>
                <a:gd name="T4" fmla="*/ 127 w 127"/>
                <a:gd name="T5" fmla="*/ 293 h 293"/>
              </a:gdLst>
              <a:ahLst/>
              <a:cxnLst>
                <a:cxn ang="0">
                  <a:pos x="T0" y="T1"/>
                </a:cxn>
                <a:cxn ang="0">
                  <a:pos x="T2" y="T3"/>
                </a:cxn>
                <a:cxn ang="0">
                  <a:pos x="T4" y="T5"/>
                </a:cxn>
              </a:cxnLst>
              <a:rect l="0" t="0" r="r" b="b"/>
              <a:pathLst>
                <a:path w="127" h="293">
                  <a:moveTo>
                    <a:pt x="0" y="0"/>
                  </a:moveTo>
                  <a:lnTo>
                    <a:pt x="127" y="136"/>
                  </a:lnTo>
                  <a:lnTo>
                    <a:pt x="127" y="29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7" name="Freeform 21">
              <a:extLst>
                <a:ext uri="{FF2B5EF4-FFF2-40B4-BE49-F238E27FC236}">
                  <a16:creationId xmlns:a16="http://schemas.microsoft.com/office/drawing/2014/main" id="{88160F75-88B5-214C-8990-62F1BA87719C}"/>
                </a:ext>
              </a:extLst>
            </p:cNvPr>
            <p:cNvSpPr>
              <a:spLocks/>
            </p:cNvSpPr>
            <p:nvPr/>
          </p:nvSpPr>
          <p:spPr bwMode="auto">
            <a:xfrm>
              <a:off x="4054" y="2409"/>
              <a:ext cx="521" cy="265"/>
            </a:xfrm>
            <a:custGeom>
              <a:avLst/>
              <a:gdLst>
                <a:gd name="T0" fmla="*/ 521 w 521"/>
                <a:gd name="T1" fmla="*/ 0 h 265"/>
                <a:gd name="T2" fmla="*/ 521 w 521"/>
                <a:gd name="T3" fmla="*/ 170 h 265"/>
                <a:gd name="T4" fmla="*/ 429 w 521"/>
                <a:gd name="T5" fmla="*/ 265 h 265"/>
                <a:gd name="T6" fmla="*/ 197 w 521"/>
                <a:gd name="T7" fmla="*/ 265 h 265"/>
                <a:gd name="T8" fmla="*/ 105 w 521"/>
                <a:gd name="T9" fmla="*/ 163 h 265"/>
                <a:gd name="T10" fmla="*/ 0 w 521"/>
                <a:gd name="T11" fmla="*/ 163 h 265"/>
              </a:gdLst>
              <a:ahLst/>
              <a:cxnLst>
                <a:cxn ang="0">
                  <a:pos x="T0" y="T1"/>
                </a:cxn>
                <a:cxn ang="0">
                  <a:pos x="T2" y="T3"/>
                </a:cxn>
                <a:cxn ang="0">
                  <a:pos x="T4" y="T5"/>
                </a:cxn>
                <a:cxn ang="0">
                  <a:pos x="T6" y="T7"/>
                </a:cxn>
                <a:cxn ang="0">
                  <a:pos x="T8" y="T9"/>
                </a:cxn>
                <a:cxn ang="0">
                  <a:pos x="T10" y="T11"/>
                </a:cxn>
              </a:cxnLst>
              <a:rect l="0" t="0" r="r" b="b"/>
              <a:pathLst>
                <a:path w="521" h="265">
                  <a:moveTo>
                    <a:pt x="521" y="0"/>
                  </a:moveTo>
                  <a:lnTo>
                    <a:pt x="521" y="170"/>
                  </a:lnTo>
                  <a:lnTo>
                    <a:pt x="429" y="265"/>
                  </a:lnTo>
                  <a:lnTo>
                    <a:pt x="197" y="265"/>
                  </a:lnTo>
                  <a:lnTo>
                    <a:pt x="105" y="163"/>
                  </a:lnTo>
                  <a:lnTo>
                    <a:pt x="0" y="16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8" name="Freeform 22">
              <a:extLst>
                <a:ext uri="{FF2B5EF4-FFF2-40B4-BE49-F238E27FC236}">
                  <a16:creationId xmlns:a16="http://schemas.microsoft.com/office/drawing/2014/main" id="{4FF64C5D-8610-5D44-96E8-7123AD89C095}"/>
                </a:ext>
              </a:extLst>
            </p:cNvPr>
            <p:cNvSpPr>
              <a:spLocks/>
            </p:cNvSpPr>
            <p:nvPr/>
          </p:nvSpPr>
          <p:spPr bwMode="auto">
            <a:xfrm>
              <a:off x="3941" y="2307"/>
              <a:ext cx="331" cy="822"/>
            </a:xfrm>
            <a:custGeom>
              <a:avLst/>
              <a:gdLst>
                <a:gd name="T0" fmla="*/ 92 w 331"/>
                <a:gd name="T1" fmla="*/ 0 h 822"/>
                <a:gd name="T2" fmla="*/ 0 w 331"/>
                <a:gd name="T3" fmla="*/ 95 h 822"/>
                <a:gd name="T4" fmla="*/ 0 w 331"/>
                <a:gd name="T5" fmla="*/ 720 h 822"/>
                <a:gd name="T6" fmla="*/ 99 w 331"/>
                <a:gd name="T7" fmla="*/ 822 h 822"/>
                <a:gd name="T8" fmla="*/ 190 w 331"/>
                <a:gd name="T9" fmla="*/ 822 h 822"/>
                <a:gd name="T10" fmla="*/ 331 w 331"/>
                <a:gd name="T11" fmla="*/ 673 h 822"/>
                <a:gd name="T12" fmla="*/ 331 w 331"/>
                <a:gd name="T13" fmla="*/ 523 h 822"/>
              </a:gdLst>
              <a:ahLst/>
              <a:cxnLst>
                <a:cxn ang="0">
                  <a:pos x="T0" y="T1"/>
                </a:cxn>
                <a:cxn ang="0">
                  <a:pos x="T2" y="T3"/>
                </a:cxn>
                <a:cxn ang="0">
                  <a:pos x="T4" y="T5"/>
                </a:cxn>
                <a:cxn ang="0">
                  <a:pos x="T6" y="T7"/>
                </a:cxn>
                <a:cxn ang="0">
                  <a:pos x="T8" y="T9"/>
                </a:cxn>
                <a:cxn ang="0">
                  <a:pos x="T10" y="T11"/>
                </a:cxn>
                <a:cxn ang="0">
                  <a:pos x="T12" y="T13"/>
                </a:cxn>
              </a:cxnLst>
              <a:rect l="0" t="0" r="r" b="b"/>
              <a:pathLst>
                <a:path w="331" h="822">
                  <a:moveTo>
                    <a:pt x="92" y="0"/>
                  </a:moveTo>
                  <a:lnTo>
                    <a:pt x="0" y="95"/>
                  </a:lnTo>
                  <a:lnTo>
                    <a:pt x="0" y="720"/>
                  </a:lnTo>
                  <a:lnTo>
                    <a:pt x="99" y="822"/>
                  </a:lnTo>
                  <a:lnTo>
                    <a:pt x="190" y="822"/>
                  </a:lnTo>
                  <a:lnTo>
                    <a:pt x="331" y="673"/>
                  </a:lnTo>
                  <a:lnTo>
                    <a:pt x="331" y="523"/>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29" name="Freeform 23">
              <a:extLst>
                <a:ext uri="{FF2B5EF4-FFF2-40B4-BE49-F238E27FC236}">
                  <a16:creationId xmlns:a16="http://schemas.microsoft.com/office/drawing/2014/main" id="{8D239C05-1E83-CC48-85FF-A38A956D3118}"/>
                </a:ext>
              </a:extLst>
            </p:cNvPr>
            <p:cNvSpPr>
              <a:spLocks/>
            </p:cNvSpPr>
            <p:nvPr/>
          </p:nvSpPr>
          <p:spPr bwMode="auto">
            <a:xfrm>
              <a:off x="3899" y="2960"/>
              <a:ext cx="472" cy="421"/>
            </a:xfrm>
            <a:custGeom>
              <a:avLst/>
              <a:gdLst>
                <a:gd name="T0" fmla="*/ 472 w 472"/>
                <a:gd name="T1" fmla="*/ 0 h 421"/>
                <a:gd name="T2" fmla="*/ 239 w 472"/>
                <a:gd name="T3" fmla="*/ 244 h 421"/>
                <a:gd name="T4" fmla="*/ 239 w 472"/>
                <a:gd name="T5" fmla="*/ 366 h 421"/>
                <a:gd name="T6" fmla="*/ 183 w 472"/>
                <a:gd name="T7" fmla="*/ 421 h 421"/>
                <a:gd name="T8" fmla="*/ 77 w 472"/>
                <a:gd name="T9" fmla="*/ 421 h 421"/>
                <a:gd name="T10" fmla="*/ 0 w 472"/>
                <a:gd name="T11" fmla="*/ 339 h 421"/>
                <a:gd name="T12" fmla="*/ 0 w 472"/>
                <a:gd name="T13" fmla="*/ 183 h 421"/>
                <a:gd name="T14" fmla="*/ 84 w 472"/>
                <a:gd name="T15" fmla="*/ 108 h 4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421">
                  <a:moveTo>
                    <a:pt x="472" y="0"/>
                  </a:moveTo>
                  <a:lnTo>
                    <a:pt x="239" y="244"/>
                  </a:lnTo>
                  <a:lnTo>
                    <a:pt x="239" y="366"/>
                  </a:lnTo>
                  <a:lnTo>
                    <a:pt x="183" y="421"/>
                  </a:lnTo>
                  <a:lnTo>
                    <a:pt x="77" y="421"/>
                  </a:lnTo>
                  <a:lnTo>
                    <a:pt x="0" y="339"/>
                  </a:lnTo>
                  <a:lnTo>
                    <a:pt x="0" y="183"/>
                  </a:lnTo>
                  <a:lnTo>
                    <a:pt x="84" y="108"/>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0" name="Freeform 24">
              <a:extLst>
                <a:ext uri="{FF2B5EF4-FFF2-40B4-BE49-F238E27FC236}">
                  <a16:creationId xmlns:a16="http://schemas.microsoft.com/office/drawing/2014/main" id="{7017AD69-A76B-2143-8774-177B3AD8DF1A}"/>
                </a:ext>
              </a:extLst>
            </p:cNvPr>
            <p:cNvSpPr>
              <a:spLocks/>
            </p:cNvSpPr>
            <p:nvPr/>
          </p:nvSpPr>
          <p:spPr bwMode="auto">
            <a:xfrm>
              <a:off x="3983" y="3129"/>
              <a:ext cx="57" cy="184"/>
            </a:xfrm>
            <a:custGeom>
              <a:avLst/>
              <a:gdLst>
                <a:gd name="T0" fmla="*/ 57 w 57"/>
                <a:gd name="T1" fmla="*/ 0 h 184"/>
                <a:gd name="T2" fmla="*/ 0 w 57"/>
                <a:gd name="T3" fmla="*/ 62 h 184"/>
                <a:gd name="T4" fmla="*/ 0 w 57"/>
                <a:gd name="T5" fmla="*/ 184 h 184"/>
              </a:gdLst>
              <a:ahLst/>
              <a:cxnLst>
                <a:cxn ang="0">
                  <a:pos x="T0" y="T1"/>
                </a:cxn>
                <a:cxn ang="0">
                  <a:pos x="T2" y="T3"/>
                </a:cxn>
                <a:cxn ang="0">
                  <a:pos x="T4" y="T5"/>
                </a:cxn>
              </a:cxnLst>
              <a:rect l="0" t="0" r="r" b="b"/>
              <a:pathLst>
                <a:path w="57" h="184">
                  <a:moveTo>
                    <a:pt x="57" y="0"/>
                  </a:moveTo>
                  <a:lnTo>
                    <a:pt x="0" y="62"/>
                  </a:lnTo>
                  <a:lnTo>
                    <a:pt x="0" y="18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1" name="Freeform 25">
              <a:extLst>
                <a:ext uri="{FF2B5EF4-FFF2-40B4-BE49-F238E27FC236}">
                  <a16:creationId xmlns:a16="http://schemas.microsoft.com/office/drawing/2014/main" id="{AD500F5A-2452-C34D-BBCF-5D1963240E0B}"/>
                </a:ext>
              </a:extLst>
            </p:cNvPr>
            <p:cNvSpPr>
              <a:spLocks/>
            </p:cNvSpPr>
            <p:nvPr/>
          </p:nvSpPr>
          <p:spPr bwMode="auto">
            <a:xfrm>
              <a:off x="4314" y="2361"/>
              <a:ext cx="430" cy="449"/>
            </a:xfrm>
            <a:custGeom>
              <a:avLst/>
              <a:gdLst>
                <a:gd name="T0" fmla="*/ 430 w 430"/>
                <a:gd name="T1" fmla="*/ 0 h 449"/>
                <a:gd name="T2" fmla="*/ 430 w 430"/>
                <a:gd name="T3" fmla="*/ 218 h 449"/>
                <a:gd name="T4" fmla="*/ 205 w 430"/>
                <a:gd name="T5" fmla="*/ 449 h 449"/>
                <a:gd name="T6" fmla="*/ 71 w 430"/>
                <a:gd name="T7" fmla="*/ 449 h 449"/>
                <a:gd name="T8" fmla="*/ 0 w 430"/>
                <a:gd name="T9" fmla="*/ 374 h 449"/>
              </a:gdLst>
              <a:ahLst/>
              <a:cxnLst>
                <a:cxn ang="0">
                  <a:pos x="T0" y="T1"/>
                </a:cxn>
                <a:cxn ang="0">
                  <a:pos x="T2" y="T3"/>
                </a:cxn>
                <a:cxn ang="0">
                  <a:pos x="T4" y="T5"/>
                </a:cxn>
                <a:cxn ang="0">
                  <a:pos x="T6" y="T7"/>
                </a:cxn>
                <a:cxn ang="0">
                  <a:pos x="T8" y="T9"/>
                </a:cxn>
              </a:cxnLst>
              <a:rect l="0" t="0" r="r" b="b"/>
              <a:pathLst>
                <a:path w="430" h="449">
                  <a:moveTo>
                    <a:pt x="430" y="0"/>
                  </a:moveTo>
                  <a:lnTo>
                    <a:pt x="430" y="218"/>
                  </a:lnTo>
                  <a:lnTo>
                    <a:pt x="205" y="449"/>
                  </a:lnTo>
                  <a:lnTo>
                    <a:pt x="71" y="449"/>
                  </a:lnTo>
                  <a:lnTo>
                    <a:pt x="0" y="37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2" name="Freeform 26">
              <a:extLst>
                <a:ext uri="{FF2B5EF4-FFF2-40B4-BE49-F238E27FC236}">
                  <a16:creationId xmlns:a16="http://schemas.microsoft.com/office/drawing/2014/main" id="{BCBB3558-D392-694D-ACDC-9054D5894521}"/>
                </a:ext>
              </a:extLst>
            </p:cNvPr>
            <p:cNvSpPr>
              <a:spLocks/>
            </p:cNvSpPr>
            <p:nvPr/>
          </p:nvSpPr>
          <p:spPr bwMode="auto">
            <a:xfrm>
              <a:off x="4272" y="2810"/>
              <a:ext cx="247" cy="394"/>
            </a:xfrm>
            <a:custGeom>
              <a:avLst/>
              <a:gdLst>
                <a:gd name="T0" fmla="*/ 247 w 247"/>
                <a:gd name="T1" fmla="*/ 0 h 394"/>
                <a:gd name="T2" fmla="*/ 247 w 247"/>
                <a:gd name="T3" fmla="*/ 129 h 394"/>
                <a:gd name="T4" fmla="*/ 0 w 247"/>
                <a:gd name="T5" fmla="*/ 394 h 394"/>
              </a:gdLst>
              <a:ahLst/>
              <a:cxnLst>
                <a:cxn ang="0">
                  <a:pos x="T0" y="T1"/>
                </a:cxn>
                <a:cxn ang="0">
                  <a:pos x="T2" y="T3"/>
                </a:cxn>
                <a:cxn ang="0">
                  <a:pos x="T4" y="T5"/>
                </a:cxn>
              </a:cxnLst>
              <a:rect l="0" t="0" r="r" b="b"/>
              <a:pathLst>
                <a:path w="247" h="394">
                  <a:moveTo>
                    <a:pt x="247" y="0"/>
                  </a:moveTo>
                  <a:lnTo>
                    <a:pt x="247" y="129"/>
                  </a:lnTo>
                  <a:lnTo>
                    <a:pt x="0" y="39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3" name="Freeform 27">
              <a:extLst>
                <a:ext uri="{FF2B5EF4-FFF2-40B4-BE49-F238E27FC236}">
                  <a16:creationId xmlns:a16="http://schemas.microsoft.com/office/drawing/2014/main" id="{DE46C4D3-D411-4D49-8AF6-AFA65DCDAB42}"/>
                </a:ext>
              </a:extLst>
            </p:cNvPr>
            <p:cNvSpPr>
              <a:spLocks/>
            </p:cNvSpPr>
            <p:nvPr/>
          </p:nvSpPr>
          <p:spPr bwMode="auto">
            <a:xfrm>
              <a:off x="4265" y="3061"/>
              <a:ext cx="141" cy="306"/>
            </a:xfrm>
            <a:custGeom>
              <a:avLst/>
              <a:gdLst>
                <a:gd name="T0" fmla="*/ 141 w 141"/>
                <a:gd name="T1" fmla="*/ 0 h 306"/>
                <a:gd name="T2" fmla="*/ 141 w 141"/>
                <a:gd name="T3" fmla="*/ 157 h 306"/>
                <a:gd name="T4" fmla="*/ 0 w 141"/>
                <a:gd name="T5" fmla="*/ 306 h 306"/>
              </a:gdLst>
              <a:ahLst/>
              <a:cxnLst>
                <a:cxn ang="0">
                  <a:pos x="T0" y="T1"/>
                </a:cxn>
                <a:cxn ang="0">
                  <a:pos x="T2" y="T3"/>
                </a:cxn>
                <a:cxn ang="0">
                  <a:pos x="T4" y="T5"/>
                </a:cxn>
              </a:cxnLst>
              <a:rect l="0" t="0" r="r" b="b"/>
              <a:pathLst>
                <a:path w="141" h="306">
                  <a:moveTo>
                    <a:pt x="141" y="0"/>
                  </a:moveTo>
                  <a:lnTo>
                    <a:pt x="141" y="157"/>
                  </a:lnTo>
                  <a:lnTo>
                    <a:pt x="0" y="30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4" name="Freeform 28">
              <a:extLst>
                <a:ext uri="{FF2B5EF4-FFF2-40B4-BE49-F238E27FC236}">
                  <a16:creationId xmlns:a16="http://schemas.microsoft.com/office/drawing/2014/main" id="{916C734F-6E82-D346-ACDC-17790033F05D}"/>
                </a:ext>
              </a:extLst>
            </p:cNvPr>
            <p:cNvSpPr>
              <a:spLocks/>
            </p:cNvSpPr>
            <p:nvPr/>
          </p:nvSpPr>
          <p:spPr bwMode="auto">
            <a:xfrm>
              <a:off x="4511" y="2878"/>
              <a:ext cx="353" cy="204"/>
            </a:xfrm>
            <a:custGeom>
              <a:avLst/>
              <a:gdLst>
                <a:gd name="T0" fmla="*/ 353 w 353"/>
                <a:gd name="T1" fmla="*/ 0 h 204"/>
                <a:gd name="T2" fmla="*/ 198 w 353"/>
                <a:gd name="T3" fmla="*/ 0 h 204"/>
                <a:gd name="T4" fmla="*/ 0 w 353"/>
                <a:gd name="T5" fmla="*/ 204 h 204"/>
              </a:gdLst>
              <a:ahLst/>
              <a:cxnLst>
                <a:cxn ang="0">
                  <a:pos x="T0" y="T1"/>
                </a:cxn>
                <a:cxn ang="0">
                  <a:pos x="T2" y="T3"/>
                </a:cxn>
                <a:cxn ang="0">
                  <a:pos x="T4" y="T5"/>
                </a:cxn>
              </a:cxnLst>
              <a:rect l="0" t="0" r="r" b="b"/>
              <a:pathLst>
                <a:path w="353" h="204">
                  <a:moveTo>
                    <a:pt x="353" y="0"/>
                  </a:moveTo>
                  <a:lnTo>
                    <a:pt x="198" y="0"/>
                  </a:lnTo>
                  <a:lnTo>
                    <a:pt x="0" y="20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5" name="Freeform 29">
              <a:extLst>
                <a:ext uri="{FF2B5EF4-FFF2-40B4-BE49-F238E27FC236}">
                  <a16:creationId xmlns:a16="http://schemas.microsoft.com/office/drawing/2014/main" id="{A36E3A66-6132-AC4F-8386-1660A623848E}"/>
                </a:ext>
              </a:extLst>
            </p:cNvPr>
            <p:cNvSpPr>
              <a:spLocks/>
            </p:cNvSpPr>
            <p:nvPr/>
          </p:nvSpPr>
          <p:spPr bwMode="auto">
            <a:xfrm>
              <a:off x="4617" y="2409"/>
              <a:ext cx="239" cy="449"/>
            </a:xfrm>
            <a:custGeom>
              <a:avLst/>
              <a:gdLst>
                <a:gd name="T0" fmla="*/ 239 w 239"/>
                <a:gd name="T1" fmla="*/ 0 h 449"/>
                <a:gd name="T2" fmla="*/ 239 w 239"/>
                <a:gd name="T3" fmla="*/ 204 h 449"/>
                <a:gd name="T4" fmla="*/ 0 w 239"/>
                <a:gd name="T5" fmla="*/ 449 h 449"/>
              </a:gdLst>
              <a:ahLst/>
              <a:cxnLst>
                <a:cxn ang="0">
                  <a:pos x="T0" y="T1"/>
                </a:cxn>
                <a:cxn ang="0">
                  <a:pos x="T2" y="T3"/>
                </a:cxn>
                <a:cxn ang="0">
                  <a:pos x="T4" y="T5"/>
                </a:cxn>
              </a:cxnLst>
              <a:rect l="0" t="0" r="r" b="b"/>
              <a:pathLst>
                <a:path w="239" h="449">
                  <a:moveTo>
                    <a:pt x="239" y="0"/>
                  </a:moveTo>
                  <a:lnTo>
                    <a:pt x="239" y="204"/>
                  </a:lnTo>
                  <a:lnTo>
                    <a:pt x="0" y="449"/>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6" name="Freeform 30">
              <a:extLst>
                <a:ext uri="{FF2B5EF4-FFF2-40B4-BE49-F238E27FC236}">
                  <a16:creationId xmlns:a16="http://schemas.microsoft.com/office/drawing/2014/main" id="{AF725E2C-0CD8-9A44-B04E-23921A07AFFD}"/>
                </a:ext>
              </a:extLst>
            </p:cNvPr>
            <p:cNvSpPr>
              <a:spLocks/>
            </p:cNvSpPr>
            <p:nvPr/>
          </p:nvSpPr>
          <p:spPr bwMode="auto">
            <a:xfrm>
              <a:off x="4772" y="2701"/>
              <a:ext cx="63" cy="116"/>
            </a:xfrm>
            <a:custGeom>
              <a:avLst/>
              <a:gdLst>
                <a:gd name="T0" fmla="*/ 0 w 63"/>
                <a:gd name="T1" fmla="*/ 0 h 116"/>
                <a:gd name="T2" fmla="*/ 63 w 63"/>
                <a:gd name="T3" fmla="*/ 68 h 116"/>
                <a:gd name="T4" fmla="*/ 14 w 63"/>
                <a:gd name="T5" fmla="*/ 116 h 116"/>
              </a:gdLst>
              <a:ahLst/>
              <a:cxnLst>
                <a:cxn ang="0">
                  <a:pos x="T0" y="T1"/>
                </a:cxn>
                <a:cxn ang="0">
                  <a:pos x="T2" y="T3"/>
                </a:cxn>
                <a:cxn ang="0">
                  <a:pos x="T4" y="T5"/>
                </a:cxn>
              </a:cxnLst>
              <a:rect l="0" t="0" r="r" b="b"/>
              <a:pathLst>
                <a:path w="63" h="116">
                  <a:moveTo>
                    <a:pt x="0" y="0"/>
                  </a:moveTo>
                  <a:lnTo>
                    <a:pt x="63" y="68"/>
                  </a:lnTo>
                  <a:lnTo>
                    <a:pt x="14" y="11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7" name="Freeform 31">
              <a:extLst>
                <a:ext uri="{FF2B5EF4-FFF2-40B4-BE49-F238E27FC236}">
                  <a16:creationId xmlns:a16="http://schemas.microsoft.com/office/drawing/2014/main" id="{DFFEC78C-EEE3-EF4F-A678-A89936F8DEC5}"/>
                </a:ext>
              </a:extLst>
            </p:cNvPr>
            <p:cNvSpPr>
              <a:spLocks/>
            </p:cNvSpPr>
            <p:nvPr/>
          </p:nvSpPr>
          <p:spPr bwMode="auto">
            <a:xfrm>
              <a:off x="4012" y="2674"/>
              <a:ext cx="239" cy="116"/>
            </a:xfrm>
            <a:custGeom>
              <a:avLst/>
              <a:gdLst>
                <a:gd name="T0" fmla="*/ 239 w 239"/>
                <a:gd name="T1" fmla="*/ 0 h 116"/>
                <a:gd name="T2" fmla="*/ 126 w 239"/>
                <a:gd name="T3" fmla="*/ 116 h 116"/>
                <a:gd name="T4" fmla="*/ 0 w 239"/>
                <a:gd name="T5" fmla="*/ 116 h 116"/>
              </a:gdLst>
              <a:ahLst/>
              <a:cxnLst>
                <a:cxn ang="0">
                  <a:pos x="T0" y="T1"/>
                </a:cxn>
                <a:cxn ang="0">
                  <a:pos x="T2" y="T3"/>
                </a:cxn>
                <a:cxn ang="0">
                  <a:pos x="T4" y="T5"/>
                </a:cxn>
              </a:cxnLst>
              <a:rect l="0" t="0" r="r" b="b"/>
              <a:pathLst>
                <a:path w="239" h="116">
                  <a:moveTo>
                    <a:pt x="239" y="0"/>
                  </a:moveTo>
                  <a:lnTo>
                    <a:pt x="126" y="116"/>
                  </a:lnTo>
                  <a:lnTo>
                    <a:pt x="0" y="116"/>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8" name="Freeform 32">
              <a:extLst>
                <a:ext uri="{FF2B5EF4-FFF2-40B4-BE49-F238E27FC236}">
                  <a16:creationId xmlns:a16="http://schemas.microsoft.com/office/drawing/2014/main" id="{FBECD0B4-86F8-D54F-A985-93F20D8646DA}"/>
                </a:ext>
              </a:extLst>
            </p:cNvPr>
            <p:cNvSpPr>
              <a:spLocks/>
            </p:cNvSpPr>
            <p:nvPr/>
          </p:nvSpPr>
          <p:spPr bwMode="auto">
            <a:xfrm>
              <a:off x="4047" y="2790"/>
              <a:ext cx="91" cy="224"/>
            </a:xfrm>
            <a:custGeom>
              <a:avLst/>
              <a:gdLst>
                <a:gd name="T0" fmla="*/ 91 w 91"/>
                <a:gd name="T1" fmla="*/ 0 h 224"/>
                <a:gd name="T2" fmla="*/ 91 w 91"/>
                <a:gd name="T3" fmla="*/ 136 h 224"/>
                <a:gd name="T4" fmla="*/ 0 w 91"/>
                <a:gd name="T5" fmla="*/ 224 h 224"/>
              </a:gdLst>
              <a:ahLst/>
              <a:cxnLst>
                <a:cxn ang="0">
                  <a:pos x="T0" y="T1"/>
                </a:cxn>
                <a:cxn ang="0">
                  <a:pos x="T2" y="T3"/>
                </a:cxn>
                <a:cxn ang="0">
                  <a:pos x="T4" y="T5"/>
                </a:cxn>
              </a:cxnLst>
              <a:rect l="0" t="0" r="r" b="b"/>
              <a:pathLst>
                <a:path w="91" h="224">
                  <a:moveTo>
                    <a:pt x="91" y="0"/>
                  </a:moveTo>
                  <a:lnTo>
                    <a:pt x="91" y="136"/>
                  </a:lnTo>
                  <a:lnTo>
                    <a:pt x="0" y="224"/>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39" name="Freeform 33">
              <a:extLst>
                <a:ext uri="{FF2B5EF4-FFF2-40B4-BE49-F238E27FC236}">
                  <a16:creationId xmlns:a16="http://schemas.microsoft.com/office/drawing/2014/main" id="{0B58CA71-871C-C348-94A1-08CBA9419EDC}"/>
                </a:ext>
              </a:extLst>
            </p:cNvPr>
            <p:cNvSpPr>
              <a:spLocks/>
            </p:cNvSpPr>
            <p:nvPr/>
          </p:nvSpPr>
          <p:spPr bwMode="auto">
            <a:xfrm>
              <a:off x="4610" y="2987"/>
              <a:ext cx="106" cy="231"/>
            </a:xfrm>
            <a:custGeom>
              <a:avLst/>
              <a:gdLst>
                <a:gd name="T0" fmla="*/ 0 w 106"/>
                <a:gd name="T1" fmla="*/ 0 h 231"/>
                <a:gd name="T2" fmla="*/ 106 w 106"/>
                <a:gd name="T3" fmla="*/ 115 h 231"/>
                <a:gd name="T4" fmla="*/ 0 w 106"/>
                <a:gd name="T5" fmla="*/ 231 h 231"/>
              </a:gdLst>
              <a:ahLst/>
              <a:cxnLst>
                <a:cxn ang="0">
                  <a:pos x="T0" y="T1"/>
                </a:cxn>
                <a:cxn ang="0">
                  <a:pos x="T2" y="T3"/>
                </a:cxn>
                <a:cxn ang="0">
                  <a:pos x="T4" y="T5"/>
                </a:cxn>
              </a:cxnLst>
              <a:rect l="0" t="0" r="r" b="b"/>
              <a:pathLst>
                <a:path w="106" h="231">
                  <a:moveTo>
                    <a:pt x="0" y="0"/>
                  </a:moveTo>
                  <a:lnTo>
                    <a:pt x="106" y="115"/>
                  </a:lnTo>
                  <a:lnTo>
                    <a:pt x="0" y="231"/>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0" name="Line 34">
              <a:extLst>
                <a:ext uri="{FF2B5EF4-FFF2-40B4-BE49-F238E27FC236}">
                  <a16:creationId xmlns:a16="http://schemas.microsoft.com/office/drawing/2014/main" id="{C01EEC80-B33B-784D-A357-7EA6D5D0A400}"/>
                </a:ext>
              </a:extLst>
            </p:cNvPr>
            <p:cNvSpPr>
              <a:spLocks noChangeShapeType="1"/>
            </p:cNvSpPr>
            <p:nvPr/>
          </p:nvSpPr>
          <p:spPr bwMode="auto">
            <a:xfrm>
              <a:off x="4364" y="2457"/>
              <a:ext cx="91" cy="95"/>
            </a:xfrm>
            <a:prstGeom prst="line">
              <a:avLst/>
            </a:prstGeom>
            <a:noFill/>
            <a:ln w="11113" cap="flat">
              <a:solidFill>
                <a:srgbClr val="29ABE2"/>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1" name="Freeform 35">
              <a:extLst>
                <a:ext uri="{FF2B5EF4-FFF2-40B4-BE49-F238E27FC236}">
                  <a16:creationId xmlns:a16="http://schemas.microsoft.com/office/drawing/2014/main" id="{452C54AF-B1A7-B141-ABE8-9B204056E65E}"/>
                </a:ext>
              </a:extLst>
            </p:cNvPr>
            <p:cNvSpPr>
              <a:spLocks/>
            </p:cNvSpPr>
            <p:nvPr/>
          </p:nvSpPr>
          <p:spPr bwMode="auto">
            <a:xfrm>
              <a:off x="3934" y="1301"/>
              <a:ext cx="49" cy="150"/>
            </a:xfrm>
            <a:custGeom>
              <a:avLst/>
              <a:gdLst>
                <a:gd name="T0" fmla="*/ 49 w 49"/>
                <a:gd name="T1" fmla="*/ 0 h 150"/>
                <a:gd name="T2" fmla="*/ 0 w 49"/>
                <a:gd name="T3" fmla="*/ 48 h 150"/>
                <a:gd name="T4" fmla="*/ 0 w 49"/>
                <a:gd name="T5" fmla="*/ 116 h 150"/>
                <a:gd name="T6" fmla="*/ 35 w 49"/>
                <a:gd name="T7" fmla="*/ 150 h 150"/>
              </a:gdLst>
              <a:ahLst/>
              <a:cxnLst>
                <a:cxn ang="0">
                  <a:pos x="T0" y="T1"/>
                </a:cxn>
                <a:cxn ang="0">
                  <a:pos x="T2" y="T3"/>
                </a:cxn>
                <a:cxn ang="0">
                  <a:pos x="T4" y="T5"/>
                </a:cxn>
                <a:cxn ang="0">
                  <a:pos x="T6" y="T7"/>
                </a:cxn>
              </a:cxnLst>
              <a:rect l="0" t="0" r="r" b="b"/>
              <a:pathLst>
                <a:path w="49" h="150">
                  <a:moveTo>
                    <a:pt x="49" y="0"/>
                  </a:moveTo>
                  <a:lnTo>
                    <a:pt x="0" y="48"/>
                  </a:lnTo>
                  <a:lnTo>
                    <a:pt x="0" y="116"/>
                  </a:lnTo>
                  <a:lnTo>
                    <a:pt x="35" y="150"/>
                  </a:lnTo>
                </a:path>
              </a:pathLst>
            </a:custGeom>
            <a:noFill/>
            <a:ln w="11113" cap="flat">
              <a:solidFill>
                <a:srgbClr val="29ABE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grpSp>
        <p:nvGrpSpPr>
          <p:cNvPr id="142" name="Group 4">
            <a:extLst>
              <a:ext uri="{FF2B5EF4-FFF2-40B4-BE49-F238E27FC236}">
                <a16:creationId xmlns:a16="http://schemas.microsoft.com/office/drawing/2014/main" id="{717CFF29-2FD5-5D42-B0E2-2DE7143EA60F}"/>
              </a:ext>
            </a:extLst>
          </p:cNvPr>
          <p:cNvGrpSpPr>
            <a:grpSpLocks noChangeAspect="1"/>
          </p:cNvGrpSpPr>
          <p:nvPr/>
        </p:nvGrpSpPr>
        <p:grpSpPr bwMode="auto">
          <a:xfrm flipH="1">
            <a:off x="4352944" y="2130458"/>
            <a:ext cx="1596721" cy="3899712"/>
            <a:chOff x="3899" y="1111"/>
            <a:chExt cx="1049" cy="2562"/>
          </a:xfrm>
        </p:grpSpPr>
        <p:sp>
          <p:nvSpPr>
            <p:cNvPr id="143" name="Freeform 5">
              <a:extLst>
                <a:ext uri="{FF2B5EF4-FFF2-40B4-BE49-F238E27FC236}">
                  <a16:creationId xmlns:a16="http://schemas.microsoft.com/office/drawing/2014/main" id="{0AE5FCCC-4415-6B4F-8BE8-76D14C1E5487}"/>
                </a:ext>
              </a:extLst>
            </p:cNvPr>
            <p:cNvSpPr>
              <a:spLocks/>
            </p:cNvSpPr>
            <p:nvPr/>
          </p:nvSpPr>
          <p:spPr bwMode="auto">
            <a:xfrm>
              <a:off x="3955" y="1111"/>
              <a:ext cx="556" cy="1346"/>
            </a:xfrm>
            <a:custGeom>
              <a:avLst/>
              <a:gdLst>
                <a:gd name="T0" fmla="*/ 303 w 556"/>
                <a:gd name="T1" fmla="*/ 503 h 1346"/>
                <a:gd name="T2" fmla="*/ 303 w 556"/>
                <a:gd name="T3" fmla="*/ 340 h 1346"/>
                <a:gd name="T4" fmla="*/ 197 w 556"/>
                <a:gd name="T5" fmla="*/ 231 h 1346"/>
                <a:gd name="T6" fmla="*/ 71 w 556"/>
                <a:gd name="T7" fmla="*/ 231 h 1346"/>
                <a:gd name="T8" fmla="*/ 0 w 556"/>
                <a:gd name="T9" fmla="*/ 156 h 1346"/>
                <a:gd name="T10" fmla="*/ 0 w 556"/>
                <a:gd name="T11" fmla="*/ 75 h 1346"/>
                <a:gd name="T12" fmla="*/ 71 w 556"/>
                <a:gd name="T13" fmla="*/ 0 h 1346"/>
                <a:gd name="T14" fmla="*/ 254 w 556"/>
                <a:gd name="T15" fmla="*/ 0 h 1346"/>
                <a:gd name="T16" fmla="*/ 451 w 556"/>
                <a:gd name="T17" fmla="*/ 204 h 1346"/>
                <a:gd name="T18" fmla="*/ 451 w 556"/>
                <a:gd name="T19" fmla="*/ 523 h 1346"/>
                <a:gd name="T20" fmla="*/ 359 w 556"/>
                <a:gd name="T21" fmla="*/ 618 h 1346"/>
                <a:gd name="T22" fmla="*/ 556 w 556"/>
                <a:gd name="T23" fmla="*/ 822 h 1346"/>
                <a:gd name="T24" fmla="*/ 423 w 556"/>
                <a:gd name="T25" fmla="*/ 958 h 1346"/>
                <a:gd name="T26" fmla="*/ 423 w 556"/>
                <a:gd name="T27" fmla="*/ 1250 h 1346"/>
                <a:gd name="T28" fmla="*/ 331 w 556"/>
                <a:gd name="T29" fmla="*/ 1346 h 1346"/>
                <a:gd name="T30" fmla="*/ 169 w 556"/>
                <a:gd name="T31" fmla="*/ 1346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346">
                  <a:moveTo>
                    <a:pt x="303" y="503"/>
                  </a:moveTo>
                  <a:lnTo>
                    <a:pt x="303" y="340"/>
                  </a:lnTo>
                  <a:lnTo>
                    <a:pt x="197" y="231"/>
                  </a:lnTo>
                  <a:lnTo>
                    <a:pt x="71" y="231"/>
                  </a:lnTo>
                  <a:lnTo>
                    <a:pt x="0" y="156"/>
                  </a:lnTo>
                  <a:lnTo>
                    <a:pt x="0" y="75"/>
                  </a:lnTo>
                  <a:lnTo>
                    <a:pt x="71" y="0"/>
                  </a:lnTo>
                  <a:lnTo>
                    <a:pt x="254" y="0"/>
                  </a:lnTo>
                  <a:lnTo>
                    <a:pt x="451" y="204"/>
                  </a:lnTo>
                  <a:lnTo>
                    <a:pt x="451" y="523"/>
                  </a:lnTo>
                  <a:lnTo>
                    <a:pt x="359" y="618"/>
                  </a:lnTo>
                  <a:lnTo>
                    <a:pt x="556" y="822"/>
                  </a:lnTo>
                  <a:lnTo>
                    <a:pt x="423" y="958"/>
                  </a:lnTo>
                  <a:lnTo>
                    <a:pt x="423" y="1250"/>
                  </a:lnTo>
                  <a:lnTo>
                    <a:pt x="331" y="1346"/>
                  </a:lnTo>
                  <a:lnTo>
                    <a:pt x="169" y="134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4" name="Line 6">
              <a:extLst>
                <a:ext uri="{FF2B5EF4-FFF2-40B4-BE49-F238E27FC236}">
                  <a16:creationId xmlns:a16="http://schemas.microsoft.com/office/drawing/2014/main" id="{08DFCF7A-5E31-A94D-9DA9-6AD1D65C8716}"/>
                </a:ext>
              </a:extLst>
            </p:cNvPr>
            <p:cNvSpPr>
              <a:spLocks noChangeShapeType="1"/>
            </p:cNvSpPr>
            <p:nvPr/>
          </p:nvSpPr>
          <p:spPr bwMode="auto">
            <a:xfrm>
              <a:off x="4152" y="1342"/>
              <a:ext cx="155" cy="0"/>
            </a:xfrm>
            <a:prstGeom prst="line">
              <a:avLst/>
            </a:prstGeom>
            <a:noFill/>
            <a:ln w="11113" cap="flat">
              <a:solidFill>
                <a:srgbClr val="86BC25"/>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5" name="Freeform 7">
              <a:extLst>
                <a:ext uri="{FF2B5EF4-FFF2-40B4-BE49-F238E27FC236}">
                  <a16:creationId xmlns:a16="http://schemas.microsoft.com/office/drawing/2014/main" id="{727DEDAA-281B-A14C-8969-DE2ECF867F72}"/>
                </a:ext>
              </a:extLst>
            </p:cNvPr>
            <p:cNvSpPr>
              <a:spLocks/>
            </p:cNvSpPr>
            <p:nvPr/>
          </p:nvSpPr>
          <p:spPr bwMode="auto">
            <a:xfrm>
              <a:off x="4068" y="1220"/>
              <a:ext cx="148" cy="122"/>
            </a:xfrm>
            <a:custGeom>
              <a:avLst/>
              <a:gdLst>
                <a:gd name="T0" fmla="*/ 148 w 148"/>
                <a:gd name="T1" fmla="*/ 122 h 122"/>
                <a:gd name="T2" fmla="*/ 148 w 148"/>
                <a:gd name="T3" fmla="*/ 88 h 122"/>
                <a:gd name="T4" fmla="*/ 70 w 148"/>
                <a:gd name="T5" fmla="*/ 0 h 122"/>
                <a:gd name="T6" fmla="*/ 0 w 148"/>
                <a:gd name="T7" fmla="*/ 0 h 122"/>
              </a:gdLst>
              <a:ahLst/>
              <a:cxnLst>
                <a:cxn ang="0">
                  <a:pos x="T0" y="T1"/>
                </a:cxn>
                <a:cxn ang="0">
                  <a:pos x="T2" y="T3"/>
                </a:cxn>
                <a:cxn ang="0">
                  <a:pos x="T4" y="T5"/>
                </a:cxn>
                <a:cxn ang="0">
                  <a:pos x="T6" y="T7"/>
                </a:cxn>
              </a:cxnLst>
              <a:rect l="0" t="0" r="r" b="b"/>
              <a:pathLst>
                <a:path w="148" h="122">
                  <a:moveTo>
                    <a:pt x="148" y="122"/>
                  </a:moveTo>
                  <a:lnTo>
                    <a:pt x="148" y="88"/>
                  </a:lnTo>
                  <a:lnTo>
                    <a:pt x="70" y="0"/>
                  </a:lnTo>
                  <a:lnTo>
                    <a:pt x="0" y="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6" name="Freeform 8">
              <a:extLst>
                <a:ext uri="{FF2B5EF4-FFF2-40B4-BE49-F238E27FC236}">
                  <a16:creationId xmlns:a16="http://schemas.microsoft.com/office/drawing/2014/main" id="{2720FDAE-DD46-ED46-BECD-4C8D8EFCDA33}"/>
                </a:ext>
              </a:extLst>
            </p:cNvPr>
            <p:cNvSpPr>
              <a:spLocks/>
            </p:cNvSpPr>
            <p:nvPr/>
          </p:nvSpPr>
          <p:spPr bwMode="auto">
            <a:xfrm>
              <a:off x="3934" y="1417"/>
              <a:ext cx="444" cy="503"/>
            </a:xfrm>
            <a:custGeom>
              <a:avLst/>
              <a:gdLst>
                <a:gd name="T0" fmla="*/ 444 w 444"/>
                <a:gd name="T1" fmla="*/ 503 h 503"/>
                <a:gd name="T2" fmla="*/ 324 w 444"/>
                <a:gd name="T3" fmla="*/ 503 h 503"/>
                <a:gd name="T4" fmla="*/ 232 w 444"/>
                <a:gd name="T5" fmla="*/ 408 h 503"/>
                <a:gd name="T6" fmla="*/ 92 w 444"/>
                <a:gd name="T7" fmla="*/ 408 h 503"/>
                <a:gd name="T8" fmla="*/ 0 w 444"/>
                <a:gd name="T9" fmla="*/ 312 h 503"/>
                <a:gd name="T10" fmla="*/ 0 w 444"/>
                <a:gd name="T11" fmla="*/ 68 h 503"/>
                <a:gd name="T12" fmla="*/ 63 w 444"/>
                <a:gd name="T13" fmla="*/ 0 h 503"/>
                <a:gd name="T14" fmla="*/ 169 w 444"/>
                <a:gd name="T15" fmla="*/ 0 h 503"/>
                <a:gd name="T16" fmla="*/ 240 w 444"/>
                <a:gd name="T17" fmla="*/ 75 h 503"/>
                <a:gd name="T18" fmla="*/ 240 w 444"/>
                <a:gd name="T19" fmla="*/ 285 h 503"/>
                <a:gd name="T20" fmla="*/ 345 w 444"/>
                <a:gd name="T21" fmla="*/ 40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503">
                  <a:moveTo>
                    <a:pt x="444" y="503"/>
                  </a:moveTo>
                  <a:lnTo>
                    <a:pt x="324" y="503"/>
                  </a:lnTo>
                  <a:lnTo>
                    <a:pt x="232" y="408"/>
                  </a:lnTo>
                  <a:lnTo>
                    <a:pt x="92" y="408"/>
                  </a:lnTo>
                  <a:lnTo>
                    <a:pt x="0" y="312"/>
                  </a:lnTo>
                  <a:lnTo>
                    <a:pt x="0" y="68"/>
                  </a:lnTo>
                  <a:lnTo>
                    <a:pt x="63" y="0"/>
                  </a:lnTo>
                  <a:lnTo>
                    <a:pt x="169" y="0"/>
                  </a:lnTo>
                  <a:lnTo>
                    <a:pt x="240" y="75"/>
                  </a:lnTo>
                  <a:lnTo>
                    <a:pt x="240" y="285"/>
                  </a:lnTo>
                  <a:lnTo>
                    <a:pt x="345" y="401"/>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7" name="Freeform 9">
              <a:extLst>
                <a:ext uri="{FF2B5EF4-FFF2-40B4-BE49-F238E27FC236}">
                  <a16:creationId xmlns:a16="http://schemas.microsoft.com/office/drawing/2014/main" id="{4772D099-305E-1341-8C83-0BB58F247064}"/>
                </a:ext>
              </a:extLst>
            </p:cNvPr>
            <p:cNvSpPr>
              <a:spLocks/>
            </p:cNvSpPr>
            <p:nvPr/>
          </p:nvSpPr>
          <p:spPr bwMode="auto">
            <a:xfrm>
              <a:off x="4033" y="1594"/>
              <a:ext cx="141" cy="54"/>
            </a:xfrm>
            <a:custGeom>
              <a:avLst/>
              <a:gdLst>
                <a:gd name="T0" fmla="*/ 141 w 141"/>
                <a:gd name="T1" fmla="*/ 0 h 54"/>
                <a:gd name="T2" fmla="*/ 56 w 141"/>
                <a:gd name="T3" fmla="*/ 0 h 54"/>
                <a:gd name="T4" fmla="*/ 0 w 141"/>
                <a:gd name="T5" fmla="*/ 54 h 54"/>
              </a:gdLst>
              <a:ahLst/>
              <a:cxnLst>
                <a:cxn ang="0">
                  <a:pos x="T0" y="T1"/>
                </a:cxn>
                <a:cxn ang="0">
                  <a:pos x="T2" y="T3"/>
                </a:cxn>
                <a:cxn ang="0">
                  <a:pos x="T4" y="T5"/>
                </a:cxn>
              </a:cxnLst>
              <a:rect l="0" t="0" r="r" b="b"/>
              <a:pathLst>
                <a:path w="141" h="54">
                  <a:moveTo>
                    <a:pt x="141" y="0"/>
                  </a:moveTo>
                  <a:lnTo>
                    <a:pt x="56" y="0"/>
                  </a:lnTo>
                  <a:lnTo>
                    <a:pt x="0" y="5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8" name="Freeform 10">
              <a:extLst>
                <a:ext uri="{FF2B5EF4-FFF2-40B4-BE49-F238E27FC236}">
                  <a16:creationId xmlns:a16="http://schemas.microsoft.com/office/drawing/2014/main" id="{7390EF40-7C4B-144E-B294-39EF24025F00}"/>
                </a:ext>
              </a:extLst>
            </p:cNvPr>
            <p:cNvSpPr>
              <a:spLocks/>
            </p:cNvSpPr>
            <p:nvPr/>
          </p:nvSpPr>
          <p:spPr bwMode="auto">
            <a:xfrm>
              <a:off x="4406" y="1390"/>
              <a:ext cx="289" cy="421"/>
            </a:xfrm>
            <a:custGeom>
              <a:avLst/>
              <a:gdLst>
                <a:gd name="T0" fmla="*/ 0 w 289"/>
                <a:gd name="T1" fmla="*/ 0 h 421"/>
                <a:gd name="T2" fmla="*/ 105 w 289"/>
                <a:gd name="T3" fmla="*/ 0 h 421"/>
                <a:gd name="T4" fmla="*/ 289 w 289"/>
                <a:gd name="T5" fmla="*/ 197 h 421"/>
                <a:gd name="T6" fmla="*/ 289 w 289"/>
                <a:gd name="T7" fmla="*/ 421 h 421"/>
              </a:gdLst>
              <a:ahLst/>
              <a:cxnLst>
                <a:cxn ang="0">
                  <a:pos x="T0" y="T1"/>
                </a:cxn>
                <a:cxn ang="0">
                  <a:pos x="T2" y="T3"/>
                </a:cxn>
                <a:cxn ang="0">
                  <a:pos x="T4" y="T5"/>
                </a:cxn>
                <a:cxn ang="0">
                  <a:pos x="T6" y="T7"/>
                </a:cxn>
              </a:cxnLst>
              <a:rect l="0" t="0" r="r" b="b"/>
              <a:pathLst>
                <a:path w="289" h="421">
                  <a:moveTo>
                    <a:pt x="0" y="0"/>
                  </a:moveTo>
                  <a:lnTo>
                    <a:pt x="105" y="0"/>
                  </a:lnTo>
                  <a:lnTo>
                    <a:pt x="289" y="197"/>
                  </a:lnTo>
                  <a:lnTo>
                    <a:pt x="289" y="421"/>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49" name="Freeform 11">
              <a:extLst>
                <a:ext uri="{FF2B5EF4-FFF2-40B4-BE49-F238E27FC236}">
                  <a16:creationId xmlns:a16="http://schemas.microsoft.com/office/drawing/2014/main" id="{4CCBB072-91C9-C645-8AE2-3AFF01CFC790}"/>
                </a:ext>
              </a:extLst>
            </p:cNvPr>
            <p:cNvSpPr>
              <a:spLocks/>
            </p:cNvSpPr>
            <p:nvPr/>
          </p:nvSpPr>
          <p:spPr bwMode="auto">
            <a:xfrm>
              <a:off x="4540" y="1573"/>
              <a:ext cx="331" cy="727"/>
            </a:xfrm>
            <a:custGeom>
              <a:avLst/>
              <a:gdLst>
                <a:gd name="T0" fmla="*/ 126 w 331"/>
                <a:gd name="T1" fmla="*/ 727 h 727"/>
                <a:gd name="T2" fmla="*/ 169 w 331"/>
                <a:gd name="T3" fmla="*/ 687 h 727"/>
                <a:gd name="T4" fmla="*/ 331 w 331"/>
                <a:gd name="T5" fmla="*/ 693 h 727"/>
                <a:gd name="T6" fmla="*/ 331 w 331"/>
                <a:gd name="T7" fmla="*/ 306 h 727"/>
                <a:gd name="T8" fmla="*/ 260 w 331"/>
                <a:gd name="T9" fmla="*/ 238 h 727"/>
                <a:gd name="T10" fmla="*/ 119 w 331"/>
                <a:gd name="T11" fmla="*/ 238 h 727"/>
                <a:gd name="T12" fmla="*/ 0 w 331"/>
                <a:gd name="T13" fmla="*/ 109 h 727"/>
                <a:gd name="T14" fmla="*/ 0 w 331"/>
                <a:gd name="T15" fmla="*/ 0 h 7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727">
                  <a:moveTo>
                    <a:pt x="126" y="727"/>
                  </a:moveTo>
                  <a:lnTo>
                    <a:pt x="169" y="687"/>
                  </a:lnTo>
                  <a:lnTo>
                    <a:pt x="331" y="693"/>
                  </a:lnTo>
                  <a:lnTo>
                    <a:pt x="331" y="306"/>
                  </a:lnTo>
                  <a:lnTo>
                    <a:pt x="260" y="238"/>
                  </a:lnTo>
                  <a:lnTo>
                    <a:pt x="119" y="238"/>
                  </a:lnTo>
                  <a:lnTo>
                    <a:pt x="0" y="109"/>
                  </a:lnTo>
                  <a:lnTo>
                    <a:pt x="0" y="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0" name="Freeform 12">
              <a:extLst>
                <a:ext uri="{FF2B5EF4-FFF2-40B4-BE49-F238E27FC236}">
                  <a16:creationId xmlns:a16="http://schemas.microsoft.com/office/drawing/2014/main" id="{8478CB8C-40C6-C041-8101-B0354B8B04C1}"/>
                </a:ext>
              </a:extLst>
            </p:cNvPr>
            <p:cNvSpPr>
              <a:spLocks/>
            </p:cNvSpPr>
            <p:nvPr/>
          </p:nvSpPr>
          <p:spPr bwMode="auto">
            <a:xfrm>
              <a:off x="4096" y="2266"/>
              <a:ext cx="852" cy="1183"/>
            </a:xfrm>
            <a:custGeom>
              <a:avLst/>
              <a:gdLst>
                <a:gd name="T0" fmla="*/ 775 w 852"/>
                <a:gd name="T1" fmla="*/ 0 h 1183"/>
                <a:gd name="T2" fmla="*/ 852 w 852"/>
                <a:gd name="T3" fmla="*/ 82 h 1183"/>
                <a:gd name="T4" fmla="*/ 852 w 852"/>
                <a:gd name="T5" fmla="*/ 524 h 1183"/>
                <a:gd name="T6" fmla="*/ 768 w 852"/>
                <a:gd name="T7" fmla="*/ 612 h 1183"/>
                <a:gd name="T8" fmla="*/ 768 w 852"/>
                <a:gd name="T9" fmla="*/ 870 h 1183"/>
                <a:gd name="T10" fmla="*/ 599 w 852"/>
                <a:gd name="T11" fmla="*/ 1054 h 1183"/>
                <a:gd name="T12" fmla="*/ 331 w 852"/>
                <a:gd name="T13" fmla="*/ 1054 h 1183"/>
                <a:gd name="T14" fmla="*/ 204 w 852"/>
                <a:gd name="T15" fmla="*/ 1183 h 1183"/>
                <a:gd name="T16" fmla="*/ 0 w 852"/>
                <a:gd name="T17" fmla="*/ 118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2" h="1183">
                  <a:moveTo>
                    <a:pt x="775" y="0"/>
                  </a:moveTo>
                  <a:lnTo>
                    <a:pt x="852" y="82"/>
                  </a:lnTo>
                  <a:lnTo>
                    <a:pt x="852" y="524"/>
                  </a:lnTo>
                  <a:lnTo>
                    <a:pt x="768" y="612"/>
                  </a:lnTo>
                  <a:lnTo>
                    <a:pt x="768" y="870"/>
                  </a:lnTo>
                  <a:lnTo>
                    <a:pt x="599" y="1054"/>
                  </a:lnTo>
                  <a:lnTo>
                    <a:pt x="331" y="1054"/>
                  </a:lnTo>
                  <a:lnTo>
                    <a:pt x="204" y="1183"/>
                  </a:lnTo>
                  <a:lnTo>
                    <a:pt x="0" y="118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1" name="Freeform 13">
              <a:extLst>
                <a:ext uri="{FF2B5EF4-FFF2-40B4-BE49-F238E27FC236}">
                  <a16:creationId xmlns:a16="http://schemas.microsoft.com/office/drawing/2014/main" id="{C334A1C9-7389-5849-BA06-9985D2258A93}"/>
                </a:ext>
              </a:extLst>
            </p:cNvPr>
            <p:cNvSpPr>
              <a:spLocks/>
            </p:cNvSpPr>
            <p:nvPr/>
          </p:nvSpPr>
          <p:spPr bwMode="auto">
            <a:xfrm>
              <a:off x="3913" y="3320"/>
              <a:ext cx="725" cy="353"/>
            </a:xfrm>
            <a:custGeom>
              <a:avLst/>
              <a:gdLst>
                <a:gd name="T0" fmla="*/ 725 w 725"/>
                <a:gd name="T1" fmla="*/ 0 h 353"/>
                <a:gd name="T2" fmla="*/ 535 w 725"/>
                <a:gd name="T3" fmla="*/ 190 h 353"/>
                <a:gd name="T4" fmla="*/ 451 w 725"/>
                <a:gd name="T5" fmla="*/ 190 h 353"/>
                <a:gd name="T6" fmla="*/ 303 w 725"/>
                <a:gd name="T7" fmla="*/ 353 h 353"/>
                <a:gd name="T8" fmla="*/ 106 w 725"/>
                <a:gd name="T9" fmla="*/ 353 h 353"/>
                <a:gd name="T10" fmla="*/ 0 w 725"/>
                <a:gd name="T11" fmla="*/ 244 h 353"/>
                <a:gd name="T12" fmla="*/ 0 w 725"/>
                <a:gd name="T13" fmla="*/ 170 h 353"/>
                <a:gd name="T14" fmla="*/ 99 w 725"/>
                <a:gd name="T15" fmla="*/ 68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5" h="353">
                  <a:moveTo>
                    <a:pt x="725" y="0"/>
                  </a:moveTo>
                  <a:lnTo>
                    <a:pt x="535" y="190"/>
                  </a:lnTo>
                  <a:lnTo>
                    <a:pt x="451" y="190"/>
                  </a:lnTo>
                  <a:lnTo>
                    <a:pt x="303" y="353"/>
                  </a:lnTo>
                  <a:lnTo>
                    <a:pt x="106" y="353"/>
                  </a:lnTo>
                  <a:lnTo>
                    <a:pt x="0" y="244"/>
                  </a:lnTo>
                  <a:lnTo>
                    <a:pt x="0" y="170"/>
                  </a:lnTo>
                  <a:lnTo>
                    <a:pt x="99" y="68"/>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2" name="Freeform 14">
              <a:extLst>
                <a:ext uri="{FF2B5EF4-FFF2-40B4-BE49-F238E27FC236}">
                  <a16:creationId xmlns:a16="http://schemas.microsoft.com/office/drawing/2014/main" id="{42C853E4-860A-794E-BAE7-7C9A159E0246}"/>
                </a:ext>
              </a:extLst>
            </p:cNvPr>
            <p:cNvSpPr>
              <a:spLocks/>
            </p:cNvSpPr>
            <p:nvPr/>
          </p:nvSpPr>
          <p:spPr bwMode="auto">
            <a:xfrm>
              <a:off x="4061" y="3510"/>
              <a:ext cx="303" cy="102"/>
            </a:xfrm>
            <a:custGeom>
              <a:avLst/>
              <a:gdLst>
                <a:gd name="T0" fmla="*/ 303 w 303"/>
                <a:gd name="T1" fmla="*/ 0 h 102"/>
                <a:gd name="T2" fmla="*/ 183 w 303"/>
                <a:gd name="T3" fmla="*/ 0 h 102"/>
                <a:gd name="T4" fmla="*/ 84 w 303"/>
                <a:gd name="T5" fmla="*/ 102 h 102"/>
                <a:gd name="T6" fmla="*/ 0 w 303"/>
                <a:gd name="T7" fmla="*/ 102 h 102"/>
              </a:gdLst>
              <a:ahLst/>
              <a:cxnLst>
                <a:cxn ang="0">
                  <a:pos x="T0" y="T1"/>
                </a:cxn>
                <a:cxn ang="0">
                  <a:pos x="T2" y="T3"/>
                </a:cxn>
                <a:cxn ang="0">
                  <a:pos x="T4" y="T5"/>
                </a:cxn>
                <a:cxn ang="0">
                  <a:pos x="T6" y="T7"/>
                </a:cxn>
              </a:cxnLst>
              <a:rect l="0" t="0" r="r" b="b"/>
              <a:pathLst>
                <a:path w="303" h="102">
                  <a:moveTo>
                    <a:pt x="303" y="0"/>
                  </a:moveTo>
                  <a:lnTo>
                    <a:pt x="183" y="0"/>
                  </a:lnTo>
                  <a:lnTo>
                    <a:pt x="84" y="102"/>
                  </a:lnTo>
                  <a:lnTo>
                    <a:pt x="0" y="102"/>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3" name="Line 15">
              <a:extLst>
                <a:ext uri="{FF2B5EF4-FFF2-40B4-BE49-F238E27FC236}">
                  <a16:creationId xmlns:a16="http://schemas.microsoft.com/office/drawing/2014/main" id="{B89D2014-C0B6-9944-A8DD-78EFE1384624}"/>
                </a:ext>
              </a:extLst>
            </p:cNvPr>
            <p:cNvSpPr>
              <a:spLocks noChangeShapeType="1"/>
            </p:cNvSpPr>
            <p:nvPr/>
          </p:nvSpPr>
          <p:spPr bwMode="auto">
            <a:xfrm flipH="1">
              <a:off x="4047" y="3537"/>
              <a:ext cx="162" cy="0"/>
            </a:xfrm>
            <a:prstGeom prst="line">
              <a:avLst/>
            </a:prstGeom>
            <a:noFill/>
            <a:ln w="11113" cap="flat">
              <a:solidFill>
                <a:srgbClr val="86BC25"/>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4" name="Freeform 16">
              <a:extLst>
                <a:ext uri="{FF2B5EF4-FFF2-40B4-BE49-F238E27FC236}">
                  <a16:creationId xmlns:a16="http://schemas.microsoft.com/office/drawing/2014/main" id="{4DC0C37D-834C-5440-9345-1518CB528623}"/>
                </a:ext>
              </a:extLst>
            </p:cNvPr>
            <p:cNvSpPr>
              <a:spLocks/>
            </p:cNvSpPr>
            <p:nvPr/>
          </p:nvSpPr>
          <p:spPr bwMode="auto">
            <a:xfrm>
              <a:off x="4279" y="1777"/>
              <a:ext cx="451" cy="775"/>
            </a:xfrm>
            <a:custGeom>
              <a:avLst/>
              <a:gdLst>
                <a:gd name="T0" fmla="*/ 197 w 451"/>
                <a:gd name="T1" fmla="*/ 0 h 775"/>
                <a:gd name="T2" fmla="*/ 324 w 451"/>
                <a:gd name="T3" fmla="*/ 122 h 775"/>
                <a:gd name="T4" fmla="*/ 451 w 451"/>
                <a:gd name="T5" fmla="*/ 122 h 775"/>
                <a:gd name="T6" fmla="*/ 451 w 451"/>
                <a:gd name="T7" fmla="*/ 306 h 775"/>
                <a:gd name="T8" fmla="*/ 0 w 451"/>
                <a:gd name="T9" fmla="*/ 775 h 775"/>
              </a:gdLst>
              <a:ahLst/>
              <a:cxnLst>
                <a:cxn ang="0">
                  <a:pos x="T0" y="T1"/>
                </a:cxn>
                <a:cxn ang="0">
                  <a:pos x="T2" y="T3"/>
                </a:cxn>
                <a:cxn ang="0">
                  <a:pos x="T4" y="T5"/>
                </a:cxn>
                <a:cxn ang="0">
                  <a:pos x="T6" y="T7"/>
                </a:cxn>
                <a:cxn ang="0">
                  <a:pos x="T8" y="T9"/>
                </a:cxn>
              </a:cxnLst>
              <a:rect l="0" t="0" r="r" b="b"/>
              <a:pathLst>
                <a:path w="451" h="775">
                  <a:moveTo>
                    <a:pt x="197" y="0"/>
                  </a:moveTo>
                  <a:lnTo>
                    <a:pt x="324" y="122"/>
                  </a:lnTo>
                  <a:lnTo>
                    <a:pt x="451" y="122"/>
                  </a:lnTo>
                  <a:lnTo>
                    <a:pt x="451" y="306"/>
                  </a:lnTo>
                  <a:lnTo>
                    <a:pt x="0" y="775"/>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5" name="Freeform 17">
              <a:extLst>
                <a:ext uri="{FF2B5EF4-FFF2-40B4-BE49-F238E27FC236}">
                  <a16:creationId xmlns:a16="http://schemas.microsoft.com/office/drawing/2014/main" id="{BEC8B025-C979-6344-9DF5-A872D5174AA1}"/>
                </a:ext>
              </a:extLst>
            </p:cNvPr>
            <p:cNvSpPr>
              <a:spLocks/>
            </p:cNvSpPr>
            <p:nvPr/>
          </p:nvSpPr>
          <p:spPr bwMode="auto">
            <a:xfrm>
              <a:off x="4469" y="2008"/>
              <a:ext cx="261" cy="136"/>
            </a:xfrm>
            <a:custGeom>
              <a:avLst/>
              <a:gdLst>
                <a:gd name="T0" fmla="*/ 261 w 261"/>
                <a:gd name="T1" fmla="*/ 0 h 136"/>
                <a:gd name="T2" fmla="*/ 134 w 261"/>
                <a:gd name="T3" fmla="*/ 0 h 136"/>
                <a:gd name="T4" fmla="*/ 0 w 261"/>
                <a:gd name="T5" fmla="*/ 136 h 136"/>
              </a:gdLst>
              <a:ahLst/>
              <a:cxnLst>
                <a:cxn ang="0">
                  <a:pos x="T0" y="T1"/>
                </a:cxn>
                <a:cxn ang="0">
                  <a:pos x="T2" y="T3"/>
                </a:cxn>
                <a:cxn ang="0">
                  <a:pos x="T4" y="T5"/>
                </a:cxn>
              </a:cxnLst>
              <a:rect l="0" t="0" r="r" b="b"/>
              <a:pathLst>
                <a:path w="261" h="136">
                  <a:moveTo>
                    <a:pt x="261" y="0"/>
                  </a:moveTo>
                  <a:lnTo>
                    <a:pt x="134" y="0"/>
                  </a:lnTo>
                  <a:lnTo>
                    <a:pt x="0" y="13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6" name="Freeform 18">
              <a:extLst>
                <a:ext uri="{FF2B5EF4-FFF2-40B4-BE49-F238E27FC236}">
                  <a16:creationId xmlns:a16="http://schemas.microsoft.com/office/drawing/2014/main" id="{BB20352D-4BAF-6C48-B951-70DB53576601}"/>
                </a:ext>
              </a:extLst>
            </p:cNvPr>
            <p:cNvSpPr>
              <a:spLocks/>
            </p:cNvSpPr>
            <p:nvPr/>
          </p:nvSpPr>
          <p:spPr bwMode="auto">
            <a:xfrm>
              <a:off x="3948" y="1825"/>
              <a:ext cx="366" cy="530"/>
            </a:xfrm>
            <a:custGeom>
              <a:avLst/>
              <a:gdLst>
                <a:gd name="T0" fmla="*/ 78 w 366"/>
                <a:gd name="T1" fmla="*/ 0 h 530"/>
                <a:gd name="T2" fmla="*/ 0 w 366"/>
                <a:gd name="T3" fmla="*/ 74 h 530"/>
                <a:gd name="T4" fmla="*/ 0 w 366"/>
                <a:gd name="T5" fmla="*/ 203 h 530"/>
                <a:gd name="T6" fmla="*/ 0 w 366"/>
                <a:gd name="T7" fmla="*/ 387 h 530"/>
                <a:gd name="T8" fmla="*/ 134 w 366"/>
                <a:gd name="T9" fmla="*/ 530 h 530"/>
                <a:gd name="T10" fmla="*/ 310 w 366"/>
                <a:gd name="T11" fmla="*/ 530 h 530"/>
                <a:gd name="T12" fmla="*/ 366 w 366"/>
                <a:gd name="T13" fmla="*/ 462 h 530"/>
                <a:gd name="T14" fmla="*/ 366 w 366"/>
                <a:gd name="T15" fmla="*/ 197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530">
                  <a:moveTo>
                    <a:pt x="78" y="0"/>
                  </a:moveTo>
                  <a:lnTo>
                    <a:pt x="0" y="74"/>
                  </a:lnTo>
                  <a:lnTo>
                    <a:pt x="0" y="203"/>
                  </a:lnTo>
                  <a:lnTo>
                    <a:pt x="0" y="387"/>
                  </a:lnTo>
                  <a:lnTo>
                    <a:pt x="134" y="530"/>
                  </a:lnTo>
                  <a:lnTo>
                    <a:pt x="310" y="530"/>
                  </a:lnTo>
                  <a:lnTo>
                    <a:pt x="366" y="462"/>
                  </a:lnTo>
                  <a:lnTo>
                    <a:pt x="366" y="197"/>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7" name="Freeform 19">
              <a:extLst>
                <a:ext uri="{FF2B5EF4-FFF2-40B4-BE49-F238E27FC236}">
                  <a16:creationId xmlns:a16="http://schemas.microsoft.com/office/drawing/2014/main" id="{AFCDA3EA-4A90-4E48-83CA-AA39402682DA}"/>
                </a:ext>
              </a:extLst>
            </p:cNvPr>
            <p:cNvSpPr>
              <a:spLocks/>
            </p:cNvSpPr>
            <p:nvPr/>
          </p:nvSpPr>
          <p:spPr bwMode="auto">
            <a:xfrm>
              <a:off x="4223" y="1988"/>
              <a:ext cx="91" cy="244"/>
            </a:xfrm>
            <a:custGeom>
              <a:avLst/>
              <a:gdLst>
                <a:gd name="T0" fmla="*/ 91 w 91"/>
                <a:gd name="T1" fmla="*/ 244 h 244"/>
                <a:gd name="T2" fmla="*/ 0 w 91"/>
                <a:gd name="T3" fmla="*/ 149 h 244"/>
                <a:gd name="T4" fmla="*/ 0 w 91"/>
                <a:gd name="T5" fmla="*/ 0 h 244"/>
              </a:gdLst>
              <a:ahLst/>
              <a:cxnLst>
                <a:cxn ang="0">
                  <a:pos x="T0" y="T1"/>
                </a:cxn>
                <a:cxn ang="0">
                  <a:pos x="T2" y="T3"/>
                </a:cxn>
                <a:cxn ang="0">
                  <a:pos x="T4" y="T5"/>
                </a:cxn>
              </a:cxnLst>
              <a:rect l="0" t="0" r="r" b="b"/>
              <a:pathLst>
                <a:path w="91" h="244">
                  <a:moveTo>
                    <a:pt x="91" y="244"/>
                  </a:moveTo>
                  <a:lnTo>
                    <a:pt x="0" y="149"/>
                  </a:lnTo>
                  <a:lnTo>
                    <a:pt x="0" y="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8" name="Freeform 20">
              <a:extLst>
                <a:ext uri="{FF2B5EF4-FFF2-40B4-BE49-F238E27FC236}">
                  <a16:creationId xmlns:a16="http://schemas.microsoft.com/office/drawing/2014/main" id="{34E9EF95-7697-5C47-926D-035839E12EC6}"/>
                </a:ext>
              </a:extLst>
            </p:cNvPr>
            <p:cNvSpPr>
              <a:spLocks/>
            </p:cNvSpPr>
            <p:nvPr/>
          </p:nvSpPr>
          <p:spPr bwMode="auto">
            <a:xfrm>
              <a:off x="3948" y="1899"/>
              <a:ext cx="127" cy="293"/>
            </a:xfrm>
            <a:custGeom>
              <a:avLst/>
              <a:gdLst>
                <a:gd name="T0" fmla="*/ 0 w 127"/>
                <a:gd name="T1" fmla="*/ 0 h 293"/>
                <a:gd name="T2" fmla="*/ 127 w 127"/>
                <a:gd name="T3" fmla="*/ 136 h 293"/>
                <a:gd name="T4" fmla="*/ 127 w 127"/>
                <a:gd name="T5" fmla="*/ 293 h 293"/>
              </a:gdLst>
              <a:ahLst/>
              <a:cxnLst>
                <a:cxn ang="0">
                  <a:pos x="T0" y="T1"/>
                </a:cxn>
                <a:cxn ang="0">
                  <a:pos x="T2" y="T3"/>
                </a:cxn>
                <a:cxn ang="0">
                  <a:pos x="T4" y="T5"/>
                </a:cxn>
              </a:cxnLst>
              <a:rect l="0" t="0" r="r" b="b"/>
              <a:pathLst>
                <a:path w="127" h="293">
                  <a:moveTo>
                    <a:pt x="0" y="0"/>
                  </a:moveTo>
                  <a:lnTo>
                    <a:pt x="127" y="136"/>
                  </a:lnTo>
                  <a:lnTo>
                    <a:pt x="127" y="29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59" name="Freeform 21">
              <a:extLst>
                <a:ext uri="{FF2B5EF4-FFF2-40B4-BE49-F238E27FC236}">
                  <a16:creationId xmlns:a16="http://schemas.microsoft.com/office/drawing/2014/main" id="{ACBC9669-89D1-9940-BAA7-BF15BB92B4A5}"/>
                </a:ext>
              </a:extLst>
            </p:cNvPr>
            <p:cNvSpPr>
              <a:spLocks/>
            </p:cNvSpPr>
            <p:nvPr/>
          </p:nvSpPr>
          <p:spPr bwMode="auto">
            <a:xfrm>
              <a:off x="4054" y="2409"/>
              <a:ext cx="521" cy="265"/>
            </a:xfrm>
            <a:custGeom>
              <a:avLst/>
              <a:gdLst>
                <a:gd name="T0" fmla="*/ 521 w 521"/>
                <a:gd name="T1" fmla="*/ 0 h 265"/>
                <a:gd name="T2" fmla="*/ 521 w 521"/>
                <a:gd name="T3" fmla="*/ 170 h 265"/>
                <a:gd name="T4" fmla="*/ 429 w 521"/>
                <a:gd name="T5" fmla="*/ 265 h 265"/>
                <a:gd name="T6" fmla="*/ 197 w 521"/>
                <a:gd name="T7" fmla="*/ 265 h 265"/>
                <a:gd name="T8" fmla="*/ 105 w 521"/>
                <a:gd name="T9" fmla="*/ 163 h 265"/>
                <a:gd name="T10" fmla="*/ 0 w 521"/>
                <a:gd name="T11" fmla="*/ 163 h 265"/>
              </a:gdLst>
              <a:ahLst/>
              <a:cxnLst>
                <a:cxn ang="0">
                  <a:pos x="T0" y="T1"/>
                </a:cxn>
                <a:cxn ang="0">
                  <a:pos x="T2" y="T3"/>
                </a:cxn>
                <a:cxn ang="0">
                  <a:pos x="T4" y="T5"/>
                </a:cxn>
                <a:cxn ang="0">
                  <a:pos x="T6" y="T7"/>
                </a:cxn>
                <a:cxn ang="0">
                  <a:pos x="T8" y="T9"/>
                </a:cxn>
                <a:cxn ang="0">
                  <a:pos x="T10" y="T11"/>
                </a:cxn>
              </a:cxnLst>
              <a:rect l="0" t="0" r="r" b="b"/>
              <a:pathLst>
                <a:path w="521" h="265">
                  <a:moveTo>
                    <a:pt x="521" y="0"/>
                  </a:moveTo>
                  <a:lnTo>
                    <a:pt x="521" y="170"/>
                  </a:lnTo>
                  <a:lnTo>
                    <a:pt x="429" y="265"/>
                  </a:lnTo>
                  <a:lnTo>
                    <a:pt x="197" y="265"/>
                  </a:lnTo>
                  <a:lnTo>
                    <a:pt x="105" y="163"/>
                  </a:lnTo>
                  <a:lnTo>
                    <a:pt x="0" y="16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0" name="Freeform 22">
              <a:extLst>
                <a:ext uri="{FF2B5EF4-FFF2-40B4-BE49-F238E27FC236}">
                  <a16:creationId xmlns:a16="http://schemas.microsoft.com/office/drawing/2014/main" id="{8CF0F65D-449B-AB42-8665-DC81EDBFDF01}"/>
                </a:ext>
              </a:extLst>
            </p:cNvPr>
            <p:cNvSpPr>
              <a:spLocks/>
            </p:cNvSpPr>
            <p:nvPr/>
          </p:nvSpPr>
          <p:spPr bwMode="auto">
            <a:xfrm>
              <a:off x="3941" y="2307"/>
              <a:ext cx="331" cy="822"/>
            </a:xfrm>
            <a:custGeom>
              <a:avLst/>
              <a:gdLst>
                <a:gd name="T0" fmla="*/ 92 w 331"/>
                <a:gd name="T1" fmla="*/ 0 h 822"/>
                <a:gd name="T2" fmla="*/ 0 w 331"/>
                <a:gd name="T3" fmla="*/ 95 h 822"/>
                <a:gd name="T4" fmla="*/ 0 w 331"/>
                <a:gd name="T5" fmla="*/ 720 h 822"/>
                <a:gd name="T6" fmla="*/ 99 w 331"/>
                <a:gd name="T7" fmla="*/ 822 h 822"/>
                <a:gd name="T8" fmla="*/ 190 w 331"/>
                <a:gd name="T9" fmla="*/ 822 h 822"/>
                <a:gd name="T10" fmla="*/ 331 w 331"/>
                <a:gd name="T11" fmla="*/ 673 h 822"/>
                <a:gd name="T12" fmla="*/ 331 w 331"/>
                <a:gd name="T13" fmla="*/ 523 h 822"/>
              </a:gdLst>
              <a:ahLst/>
              <a:cxnLst>
                <a:cxn ang="0">
                  <a:pos x="T0" y="T1"/>
                </a:cxn>
                <a:cxn ang="0">
                  <a:pos x="T2" y="T3"/>
                </a:cxn>
                <a:cxn ang="0">
                  <a:pos x="T4" y="T5"/>
                </a:cxn>
                <a:cxn ang="0">
                  <a:pos x="T6" y="T7"/>
                </a:cxn>
                <a:cxn ang="0">
                  <a:pos x="T8" y="T9"/>
                </a:cxn>
                <a:cxn ang="0">
                  <a:pos x="T10" y="T11"/>
                </a:cxn>
                <a:cxn ang="0">
                  <a:pos x="T12" y="T13"/>
                </a:cxn>
              </a:cxnLst>
              <a:rect l="0" t="0" r="r" b="b"/>
              <a:pathLst>
                <a:path w="331" h="822">
                  <a:moveTo>
                    <a:pt x="92" y="0"/>
                  </a:moveTo>
                  <a:lnTo>
                    <a:pt x="0" y="95"/>
                  </a:lnTo>
                  <a:lnTo>
                    <a:pt x="0" y="720"/>
                  </a:lnTo>
                  <a:lnTo>
                    <a:pt x="99" y="822"/>
                  </a:lnTo>
                  <a:lnTo>
                    <a:pt x="190" y="822"/>
                  </a:lnTo>
                  <a:lnTo>
                    <a:pt x="331" y="673"/>
                  </a:lnTo>
                  <a:lnTo>
                    <a:pt x="331" y="523"/>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1" name="Freeform 23">
              <a:extLst>
                <a:ext uri="{FF2B5EF4-FFF2-40B4-BE49-F238E27FC236}">
                  <a16:creationId xmlns:a16="http://schemas.microsoft.com/office/drawing/2014/main" id="{D0DCD918-E8FA-0042-95C7-95B78C7A87AA}"/>
                </a:ext>
              </a:extLst>
            </p:cNvPr>
            <p:cNvSpPr>
              <a:spLocks/>
            </p:cNvSpPr>
            <p:nvPr/>
          </p:nvSpPr>
          <p:spPr bwMode="auto">
            <a:xfrm>
              <a:off x="3899" y="2960"/>
              <a:ext cx="472" cy="421"/>
            </a:xfrm>
            <a:custGeom>
              <a:avLst/>
              <a:gdLst>
                <a:gd name="T0" fmla="*/ 472 w 472"/>
                <a:gd name="T1" fmla="*/ 0 h 421"/>
                <a:gd name="T2" fmla="*/ 239 w 472"/>
                <a:gd name="T3" fmla="*/ 244 h 421"/>
                <a:gd name="T4" fmla="*/ 239 w 472"/>
                <a:gd name="T5" fmla="*/ 366 h 421"/>
                <a:gd name="T6" fmla="*/ 183 w 472"/>
                <a:gd name="T7" fmla="*/ 421 h 421"/>
                <a:gd name="T8" fmla="*/ 77 w 472"/>
                <a:gd name="T9" fmla="*/ 421 h 421"/>
                <a:gd name="T10" fmla="*/ 0 w 472"/>
                <a:gd name="T11" fmla="*/ 339 h 421"/>
                <a:gd name="T12" fmla="*/ 0 w 472"/>
                <a:gd name="T13" fmla="*/ 183 h 421"/>
                <a:gd name="T14" fmla="*/ 84 w 472"/>
                <a:gd name="T15" fmla="*/ 108 h 4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2" h="421">
                  <a:moveTo>
                    <a:pt x="472" y="0"/>
                  </a:moveTo>
                  <a:lnTo>
                    <a:pt x="239" y="244"/>
                  </a:lnTo>
                  <a:lnTo>
                    <a:pt x="239" y="366"/>
                  </a:lnTo>
                  <a:lnTo>
                    <a:pt x="183" y="421"/>
                  </a:lnTo>
                  <a:lnTo>
                    <a:pt x="77" y="421"/>
                  </a:lnTo>
                  <a:lnTo>
                    <a:pt x="0" y="339"/>
                  </a:lnTo>
                  <a:lnTo>
                    <a:pt x="0" y="183"/>
                  </a:lnTo>
                  <a:lnTo>
                    <a:pt x="84" y="108"/>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2" name="Freeform 24">
              <a:extLst>
                <a:ext uri="{FF2B5EF4-FFF2-40B4-BE49-F238E27FC236}">
                  <a16:creationId xmlns:a16="http://schemas.microsoft.com/office/drawing/2014/main" id="{50CEA896-2E30-3E46-AD84-D47D04DCBE65}"/>
                </a:ext>
              </a:extLst>
            </p:cNvPr>
            <p:cNvSpPr>
              <a:spLocks/>
            </p:cNvSpPr>
            <p:nvPr/>
          </p:nvSpPr>
          <p:spPr bwMode="auto">
            <a:xfrm>
              <a:off x="3983" y="3129"/>
              <a:ext cx="57" cy="184"/>
            </a:xfrm>
            <a:custGeom>
              <a:avLst/>
              <a:gdLst>
                <a:gd name="T0" fmla="*/ 57 w 57"/>
                <a:gd name="T1" fmla="*/ 0 h 184"/>
                <a:gd name="T2" fmla="*/ 0 w 57"/>
                <a:gd name="T3" fmla="*/ 62 h 184"/>
                <a:gd name="T4" fmla="*/ 0 w 57"/>
                <a:gd name="T5" fmla="*/ 184 h 184"/>
              </a:gdLst>
              <a:ahLst/>
              <a:cxnLst>
                <a:cxn ang="0">
                  <a:pos x="T0" y="T1"/>
                </a:cxn>
                <a:cxn ang="0">
                  <a:pos x="T2" y="T3"/>
                </a:cxn>
                <a:cxn ang="0">
                  <a:pos x="T4" y="T5"/>
                </a:cxn>
              </a:cxnLst>
              <a:rect l="0" t="0" r="r" b="b"/>
              <a:pathLst>
                <a:path w="57" h="184">
                  <a:moveTo>
                    <a:pt x="57" y="0"/>
                  </a:moveTo>
                  <a:lnTo>
                    <a:pt x="0" y="62"/>
                  </a:lnTo>
                  <a:lnTo>
                    <a:pt x="0" y="18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3" name="Freeform 25">
              <a:extLst>
                <a:ext uri="{FF2B5EF4-FFF2-40B4-BE49-F238E27FC236}">
                  <a16:creationId xmlns:a16="http://schemas.microsoft.com/office/drawing/2014/main" id="{6399D75B-EA1B-7D44-97DA-8068957BBFF1}"/>
                </a:ext>
              </a:extLst>
            </p:cNvPr>
            <p:cNvSpPr>
              <a:spLocks/>
            </p:cNvSpPr>
            <p:nvPr/>
          </p:nvSpPr>
          <p:spPr bwMode="auto">
            <a:xfrm>
              <a:off x="4314" y="2361"/>
              <a:ext cx="430" cy="449"/>
            </a:xfrm>
            <a:custGeom>
              <a:avLst/>
              <a:gdLst>
                <a:gd name="T0" fmla="*/ 430 w 430"/>
                <a:gd name="T1" fmla="*/ 0 h 449"/>
                <a:gd name="T2" fmla="*/ 430 w 430"/>
                <a:gd name="T3" fmla="*/ 218 h 449"/>
                <a:gd name="T4" fmla="*/ 205 w 430"/>
                <a:gd name="T5" fmla="*/ 449 h 449"/>
                <a:gd name="T6" fmla="*/ 71 w 430"/>
                <a:gd name="T7" fmla="*/ 449 h 449"/>
                <a:gd name="T8" fmla="*/ 0 w 430"/>
                <a:gd name="T9" fmla="*/ 374 h 449"/>
              </a:gdLst>
              <a:ahLst/>
              <a:cxnLst>
                <a:cxn ang="0">
                  <a:pos x="T0" y="T1"/>
                </a:cxn>
                <a:cxn ang="0">
                  <a:pos x="T2" y="T3"/>
                </a:cxn>
                <a:cxn ang="0">
                  <a:pos x="T4" y="T5"/>
                </a:cxn>
                <a:cxn ang="0">
                  <a:pos x="T6" y="T7"/>
                </a:cxn>
                <a:cxn ang="0">
                  <a:pos x="T8" y="T9"/>
                </a:cxn>
              </a:cxnLst>
              <a:rect l="0" t="0" r="r" b="b"/>
              <a:pathLst>
                <a:path w="430" h="449">
                  <a:moveTo>
                    <a:pt x="430" y="0"/>
                  </a:moveTo>
                  <a:lnTo>
                    <a:pt x="430" y="218"/>
                  </a:lnTo>
                  <a:lnTo>
                    <a:pt x="205" y="449"/>
                  </a:lnTo>
                  <a:lnTo>
                    <a:pt x="71" y="449"/>
                  </a:lnTo>
                  <a:lnTo>
                    <a:pt x="0" y="37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4" name="Freeform 26">
              <a:extLst>
                <a:ext uri="{FF2B5EF4-FFF2-40B4-BE49-F238E27FC236}">
                  <a16:creationId xmlns:a16="http://schemas.microsoft.com/office/drawing/2014/main" id="{90D680A9-5541-3043-81AB-DC2A931BB310}"/>
                </a:ext>
              </a:extLst>
            </p:cNvPr>
            <p:cNvSpPr>
              <a:spLocks/>
            </p:cNvSpPr>
            <p:nvPr/>
          </p:nvSpPr>
          <p:spPr bwMode="auto">
            <a:xfrm>
              <a:off x="4272" y="2810"/>
              <a:ext cx="247" cy="394"/>
            </a:xfrm>
            <a:custGeom>
              <a:avLst/>
              <a:gdLst>
                <a:gd name="T0" fmla="*/ 247 w 247"/>
                <a:gd name="T1" fmla="*/ 0 h 394"/>
                <a:gd name="T2" fmla="*/ 247 w 247"/>
                <a:gd name="T3" fmla="*/ 129 h 394"/>
                <a:gd name="T4" fmla="*/ 0 w 247"/>
                <a:gd name="T5" fmla="*/ 394 h 394"/>
              </a:gdLst>
              <a:ahLst/>
              <a:cxnLst>
                <a:cxn ang="0">
                  <a:pos x="T0" y="T1"/>
                </a:cxn>
                <a:cxn ang="0">
                  <a:pos x="T2" y="T3"/>
                </a:cxn>
                <a:cxn ang="0">
                  <a:pos x="T4" y="T5"/>
                </a:cxn>
              </a:cxnLst>
              <a:rect l="0" t="0" r="r" b="b"/>
              <a:pathLst>
                <a:path w="247" h="394">
                  <a:moveTo>
                    <a:pt x="247" y="0"/>
                  </a:moveTo>
                  <a:lnTo>
                    <a:pt x="247" y="129"/>
                  </a:lnTo>
                  <a:lnTo>
                    <a:pt x="0" y="39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5" name="Freeform 27">
              <a:extLst>
                <a:ext uri="{FF2B5EF4-FFF2-40B4-BE49-F238E27FC236}">
                  <a16:creationId xmlns:a16="http://schemas.microsoft.com/office/drawing/2014/main" id="{B13714D9-53B8-A548-9B94-48F7ACF22A0A}"/>
                </a:ext>
              </a:extLst>
            </p:cNvPr>
            <p:cNvSpPr>
              <a:spLocks/>
            </p:cNvSpPr>
            <p:nvPr/>
          </p:nvSpPr>
          <p:spPr bwMode="auto">
            <a:xfrm>
              <a:off x="4265" y="3061"/>
              <a:ext cx="141" cy="306"/>
            </a:xfrm>
            <a:custGeom>
              <a:avLst/>
              <a:gdLst>
                <a:gd name="T0" fmla="*/ 141 w 141"/>
                <a:gd name="T1" fmla="*/ 0 h 306"/>
                <a:gd name="T2" fmla="*/ 141 w 141"/>
                <a:gd name="T3" fmla="*/ 157 h 306"/>
                <a:gd name="T4" fmla="*/ 0 w 141"/>
                <a:gd name="T5" fmla="*/ 306 h 306"/>
              </a:gdLst>
              <a:ahLst/>
              <a:cxnLst>
                <a:cxn ang="0">
                  <a:pos x="T0" y="T1"/>
                </a:cxn>
                <a:cxn ang="0">
                  <a:pos x="T2" y="T3"/>
                </a:cxn>
                <a:cxn ang="0">
                  <a:pos x="T4" y="T5"/>
                </a:cxn>
              </a:cxnLst>
              <a:rect l="0" t="0" r="r" b="b"/>
              <a:pathLst>
                <a:path w="141" h="306">
                  <a:moveTo>
                    <a:pt x="141" y="0"/>
                  </a:moveTo>
                  <a:lnTo>
                    <a:pt x="141" y="157"/>
                  </a:lnTo>
                  <a:lnTo>
                    <a:pt x="0" y="30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6" name="Freeform 28">
              <a:extLst>
                <a:ext uri="{FF2B5EF4-FFF2-40B4-BE49-F238E27FC236}">
                  <a16:creationId xmlns:a16="http://schemas.microsoft.com/office/drawing/2014/main" id="{E56692EB-768A-2E40-830F-07CCB7720344}"/>
                </a:ext>
              </a:extLst>
            </p:cNvPr>
            <p:cNvSpPr>
              <a:spLocks/>
            </p:cNvSpPr>
            <p:nvPr/>
          </p:nvSpPr>
          <p:spPr bwMode="auto">
            <a:xfrm>
              <a:off x="4511" y="2878"/>
              <a:ext cx="353" cy="204"/>
            </a:xfrm>
            <a:custGeom>
              <a:avLst/>
              <a:gdLst>
                <a:gd name="T0" fmla="*/ 353 w 353"/>
                <a:gd name="T1" fmla="*/ 0 h 204"/>
                <a:gd name="T2" fmla="*/ 198 w 353"/>
                <a:gd name="T3" fmla="*/ 0 h 204"/>
                <a:gd name="T4" fmla="*/ 0 w 353"/>
                <a:gd name="T5" fmla="*/ 204 h 204"/>
              </a:gdLst>
              <a:ahLst/>
              <a:cxnLst>
                <a:cxn ang="0">
                  <a:pos x="T0" y="T1"/>
                </a:cxn>
                <a:cxn ang="0">
                  <a:pos x="T2" y="T3"/>
                </a:cxn>
                <a:cxn ang="0">
                  <a:pos x="T4" y="T5"/>
                </a:cxn>
              </a:cxnLst>
              <a:rect l="0" t="0" r="r" b="b"/>
              <a:pathLst>
                <a:path w="353" h="204">
                  <a:moveTo>
                    <a:pt x="353" y="0"/>
                  </a:moveTo>
                  <a:lnTo>
                    <a:pt x="198" y="0"/>
                  </a:lnTo>
                  <a:lnTo>
                    <a:pt x="0" y="20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7" name="Freeform 29">
              <a:extLst>
                <a:ext uri="{FF2B5EF4-FFF2-40B4-BE49-F238E27FC236}">
                  <a16:creationId xmlns:a16="http://schemas.microsoft.com/office/drawing/2014/main" id="{E338CB3E-4FE8-AC4C-96A2-6E0A187DEF43}"/>
                </a:ext>
              </a:extLst>
            </p:cNvPr>
            <p:cNvSpPr>
              <a:spLocks/>
            </p:cNvSpPr>
            <p:nvPr/>
          </p:nvSpPr>
          <p:spPr bwMode="auto">
            <a:xfrm>
              <a:off x="4617" y="2409"/>
              <a:ext cx="239" cy="449"/>
            </a:xfrm>
            <a:custGeom>
              <a:avLst/>
              <a:gdLst>
                <a:gd name="T0" fmla="*/ 239 w 239"/>
                <a:gd name="T1" fmla="*/ 0 h 449"/>
                <a:gd name="T2" fmla="*/ 239 w 239"/>
                <a:gd name="T3" fmla="*/ 204 h 449"/>
                <a:gd name="T4" fmla="*/ 0 w 239"/>
                <a:gd name="T5" fmla="*/ 449 h 449"/>
              </a:gdLst>
              <a:ahLst/>
              <a:cxnLst>
                <a:cxn ang="0">
                  <a:pos x="T0" y="T1"/>
                </a:cxn>
                <a:cxn ang="0">
                  <a:pos x="T2" y="T3"/>
                </a:cxn>
                <a:cxn ang="0">
                  <a:pos x="T4" y="T5"/>
                </a:cxn>
              </a:cxnLst>
              <a:rect l="0" t="0" r="r" b="b"/>
              <a:pathLst>
                <a:path w="239" h="449">
                  <a:moveTo>
                    <a:pt x="239" y="0"/>
                  </a:moveTo>
                  <a:lnTo>
                    <a:pt x="239" y="204"/>
                  </a:lnTo>
                  <a:lnTo>
                    <a:pt x="0" y="449"/>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8" name="Freeform 30">
              <a:extLst>
                <a:ext uri="{FF2B5EF4-FFF2-40B4-BE49-F238E27FC236}">
                  <a16:creationId xmlns:a16="http://schemas.microsoft.com/office/drawing/2014/main" id="{4A705FD9-89D8-B749-A01B-3E29F27D7AE1}"/>
                </a:ext>
              </a:extLst>
            </p:cNvPr>
            <p:cNvSpPr>
              <a:spLocks/>
            </p:cNvSpPr>
            <p:nvPr/>
          </p:nvSpPr>
          <p:spPr bwMode="auto">
            <a:xfrm>
              <a:off x="4772" y="2701"/>
              <a:ext cx="63" cy="116"/>
            </a:xfrm>
            <a:custGeom>
              <a:avLst/>
              <a:gdLst>
                <a:gd name="T0" fmla="*/ 0 w 63"/>
                <a:gd name="T1" fmla="*/ 0 h 116"/>
                <a:gd name="T2" fmla="*/ 63 w 63"/>
                <a:gd name="T3" fmla="*/ 68 h 116"/>
                <a:gd name="T4" fmla="*/ 14 w 63"/>
                <a:gd name="T5" fmla="*/ 116 h 116"/>
              </a:gdLst>
              <a:ahLst/>
              <a:cxnLst>
                <a:cxn ang="0">
                  <a:pos x="T0" y="T1"/>
                </a:cxn>
                <a:cxn ang="0">
                  <a:pos x="T2" y="T3"/>
                </a:cxn>
                <a:cxn ang="0">
                  <a:pos x="T4" y="T5"/>
                </a:cxn>
              </a:cxnLst>
              <a:rect l="0" t="0" r="r" b="b"/>
              <a:pathLst>
                <a:path w="63" h="116">
                  <a:moveTo>
                    <a:pt x="0" y="0"/>
                  </a:moveTo>
                  <a:lnTo>
                    <a:pt x="63" y="68"/>
                  </a:lnTo>
                  <a:lnTo>
                    <a:pt x="14" y="11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69" name="Freeform 31">
              <a:extLst>
                <a:ext uri="{FF2B5EF4-FFF2-40B4-BE49-F238E27FC236}">
                  <a16:creationId xmlns:a16="http://schemas.microsoft.com/office/drawing/2014/main" id="{36092DE1-2929-2F45-A42E-1789BEAC67F5}"/>
                </a:ext>
              </a:extLst>
            </p:cNvPr>
            <p:cNvSpPr>
              <a:spLocks/>
            </p:cNvSpPr>
            <p:nvPr/>
          </p:nvSpPr>
          <p:spPr bwMode="auto">
            <a:xfrm>
              <a:off x="4012" y="2674"/>
              <a:ext cx="239" cy="116"/>
            </a:xfrm>
            <a:custGeom>
              <a:avLst/>
              <a:gdLst>
                <a:gd name="T0" fmla="*/ 239 w 239"/>
                <a:gd name="T1" fmla="*/ 0 h 116"/>
                <a:gd name="T2" fmla="*/ 126 w 239"/>
                <a:gd name="T3" fmla="*/ 116 h 116"/>
                <a:gd name="T4" fmla="*/ 0 w 239"/>
                <a:gd name="T5" fmla="*/ 116 h 116"/>
              </a:gdLst>
              <a:ahLst/>
              <a:cxnLst>
                <a:cxn ang="0">
                  <a:pos x="T0" y="T1"/>
                </a:cxn>
                <a:cxn ang="0">
                  <a:pos x="T2" y="T3"/>
                </a:cxn>
                <a:cxn ang="0">
                  <a:pos x="T4" y="T5"/>
                </a:cxn>
              </a:cxnLst>
              <a:rect l="0" t="0" r="r" b="b"/>
              <a:pathLst>
                <a:path w="239" h="116">
                  <a:moveTo>
                    <a:pt x="239" y="0"/>
                  </a:moveTo>
                  <a:lnTo>
                    <a:pt x="126" y="116"/>
                  </a:lnTo>
                  <a:lnTo>
                    <a:pt x="0" y="116"/>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0" name="Freeform 32">
              <a:extLst>
                <a:ext uri="{FF2B5EF4-FFF2-40B4-BE49-F238E27FC236}">
                  <a16:creationId xmlns:a16="http://schemas.microsoft.com/office/drawing/2014/main" id="{DCA8F752-4759-6D4C-B130-E4FADD0EC7AC}"/>
                </a:ext>
              </a:extLst>
            </p:cNvPr>
            <p:cNvSpPr>
              <a:spLocks/>
            </p:cNvSpPr>
            <p:nvPr/>
          </p:nvSpPr>
          <p:spPr bwMode="auto">
            <a:xfrm>
              <a:off x="4047" y="2790"/>
              <a:ext cx="91" cy="224"/>
            </a:xfrm>
            <a:custGeom>
              <a:avLst/>
              <a:gdLst>
                <a:gd name="T0" fmla="*/ 91 w 91"/>
                <a:gd name="T1" fmla="*/ 0 h 224"/>
                <a:gd name="T2" fmla="*/ 91 w 91"/>
                <a:gd name="T3" fmla="*/ 136 h 224"/>
                <a:gd name="T4" fmla="*/ 0 w 91"/>
                <a:gd name="T5" fmla="*/ 224 h 224"/>
              </a:gdLst>
              <a:ahLst/>
              <a:cxnLst>
                <a:cxn ang="0">
                  <a:pos x="T0" y="T1"/>
                </a:cxn>
                <a:cxn ang="0">
                  <a:pos x="T2" y="T3"/>
                </a:cxn>
                <a:cxn ang="0">
                  <a:pos x="T4" y="T5"/>
                </a:cxn>
              </a:cxnLst>
              <a:rect l="0" t="0" r="r" b="b"/>
              <a:pathLst>
                <a:path w="91" h="224">
                  <a:moveTo>
                    <a:pt x="91" y="0"/>
                  </a:moveTo>
                  <a:lnTo>
                    <a:pt x="91" y="136"/>
                  </a:lnTo>
                  <a:lnTo>
                    <a:pt x="0" y="224"/>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1" name="Freeform 33">
              <a:extLst>
                <a:ext uri="{FF2B5EF4-FFF2-40B4-BE49-F238E27FC236}">
                  <a16:creationId xmlns:a16="http://schemas.microsoft.com/office/drawing/2014/main" id="{B5001C12-4EC6-CB47-82CB-41D841C7CEA3}"/>
                </a:ext>
              </a:extLst>
            </p:cNvPr>
            <p:cNvSpPr>
              <a:spLocks/>
            </p:cNvSpPr>
            <p:nvPr/>
          </p:nvSpPr>
          <p:spPr bwMode="auto">
            <a:xfrm>
              <a:off x="4610" y="2987"/>
              <a:ext cx="106" cy="231"/>
            </a:xfrm>
            <a:custGeom>
              <a:avLst/>
              <a:gdLst>
                <a:gd name="T0" fmla="*/ 0 w 106"/>
                <a:gd name="T1" fmla="*/ 0 h 231"/>
                <a:gd name="T2" fmla="*/ 106 w 106"/>
                <a:gd name="T3" fmla="*/ 115 h 231"/>
                <a:gd name="T4" fmla="*/ 0 w 106"/>
                <a:gd name="T5" fmla="*/ 231 h 231"/>
              </a:gdLst>
              <a:ahLst/>
              <a:cxnLst>
                <a:cxn ang="0">
                  <a:pos x="T0" y="T1"/>
                </a:cxn>
                <a:cxn ang="0">
                  <a:pos x="T2" y="T3"/>
                </a:cxn>
                <a:cxn ang="0">
                  <a:pos x="T4" y="T5"/>
                </a:cxn>
              </a:cxnLst>
              <a:rect l="0" t="0" r="r" b="b"/>
              <a:pathLst>
                <a:path w="106" h="231">
                  <a:moveTo>
                    <a:pt x="0" y="0"/>
                  </a:moveTo>
                  <a:lnTo>
                    <a:pt x="106" y="115"/>
                  </a:lnTo>
                  <a:lnTo>
                    <a:pt x="0" y="231"/>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2" name="Line 34">
              <a:extLst>
                <a:ext uri="{FF2B5EF4-FFF2-40B4-BE49-F238E27FC236}">
                  <a16:creationId xmlns:a16="http://schemas.microsoft.com/office/drawing/2014/main" id="{067874A8-85BD-0B47-8663-914FD89A0862}"/>
                </a:ext>
              </a:extLst>
            </p:cNvPr>
            <p:cNvSpPr>
              <a:spLocks noChangeShapeType="1"/>
            </p:cNvSpPr>
            <p:nvPr/>
          </p:nvSpPr>
          <p:spPr bwMode="auto">
            <a:xfrm>
              <a:off x="4364" y="2457"/>
              <a:ext cx="91" cy="95"/>
            </a:xfrm>
            <a:prstGeom prst="line">
              <a:avLst/>
            </a:prstGeom>
            <a:noFill/>
            <a:ln w="11113" cap="flat">
              <a:solidFill>
                <a:srgbClr val="86BC25"/>
              </a:solidFill>
              <a:prstDash val="solid"/>
              <a:miter lim="800000"/>
              <a:headEnd/>
              <a:tail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sp>
          <p:nvSpPr>
            <p:cNvPr id="173" name="Freeform 35">
              <a:extLst>
                <a:ext uri="{FF2B5EF4-FFF2-40B4-BE49-F238E27FC236}">
                  <a16:creationId xmlns:a16="http://schemas.microsoft.com/office/drawing/2014/main" id="{64AF0AB6-E14D-A945-9356-9952DBFC09C9}"/>
                </a:ext>
              </a:extLst>
            </p:cNvPr>
            <p:cNvSpPr>
              <a:spLocks/>
            </p:cNvSpPr>
            <p:nvPr/>
          </p:nvSpPr>
          <p:spPr bwMode="auto">
            <a:xfrm>
              <a:off x="3934" y="1301"/>
              <a:ext cx="49" cy="150"/>
            </a:xfrm>
            <a:custGeom>
              <a:avLst/>
              <a:gdLst>
                <a:gd name="T0" fmla="*/ 49 w 49"/>
                <a:gd name="T1" fmla="*/ 0 h 150"/>
                <a:gd name="T2" fmla="*/ 0 w 49"/>
                <a:gd name="T3" fmla="*/ 48 h 150"/>
                <a:gd name="T4" fmla="*/ 0 w 49"/>
                <a:gd name="T5" fmla="*/ 116 h 150"/>
                <a:gd name="T6" fmla="*/ 35 w 49"/>
                <a:gd name="T7" fmla="*/ 150 h 150"/>
              </a:gdLst>
              <a:ahLst/>
              <a:cxnLst>
                <a:cxn ang="0">
                  <a:pos x="T0" y="T1"/>
                </a:cxn>
                <a:cxn ang="0">
                  <a:pos x="T2" y="T3"/>
                </a:cxn>
                <a:cxn ang="0">
                  <a:pos x="T4" y="T5"/>
                </a:cxn>
                <a:cxn ang="0">
                  <a:pos x="T6" y="T7"/>
                </a:cxn>
              </a:cxnLst>
              <a:rect l="0" t="0" r="r" b="b"/>
              <a:pathLst>
                <a:path w="49" h="150">
                  <a:moveTo>
                    <a:pt x="49" y="0"/>
                  </a:moveTo>
                  <a:lnTo>
                    <a:pt x="0" y="48"/>
                  </a:lnTo>
                  <a:lnTo>
                    <a:pt x="0" y="116"/>
                  </a:lnTo>
                  <a:lnTo>
                    <a:pt x="35" y="150"/>
                  </a:lnTo>
                </a:path>
              </a:pathLst>
            </a:custGeom>
            <a:noFill/>
            <a:ln w="11113" cap="flat">
              <a:solidFill>
                <a:srgbClr val="86BC25"/>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sp>
        <p:nvSpPr>
          <p:cNvPr id="174" name="Rectangle: Diagonal Corners Snipped 4">
            <a:extLst>
              <a:ext uri="{FF2B5EF4-FFF2-40B4-BE49-F238E27FC236}">
                <a16:creationId xmlns:a16="http://schemas.microsoft.com/office/drawing/2014/main" id="{D7ED53A5-E703-D749-8332-A45BBFA5FC02}"/>
              </a:ext>
            </a:extLst>
          </p:cNvPr>
          <p:cNvSpPr/>
          <p:nvPr/>
        </p:nvSpPr>
        <p:spPr bwMode="gray">
          <a:xfrm>
            <a:off x="5910172" y="2134081"/>
            <a:ext cx="271860" cy="3947548"/>
          </a:xfrm>
          <a:prstGeom prst="snip2DiagRect">
            <a:avLst>
              <a:gd name="adj1" fmla="val 19685"/>
              <a:gd name="adj2" fmla="val 21588"/>
            </a:avLst>
          </a:prstGeom>
          <a:solidFill>
            <a:sysClr val="windowText" lastClr="000000"/>
          </a:solidFill>
          <a:ln w="11113" cap="flat">
            <a:solidFill>
              <a:srgbClr val="53565A">
                <a:lumMod val="90000"/>
              </a:srgbClr>
            </a:solidFill>
            <a:prstDash val="solid"/>
            <a:miter lim="800000"/>
            <a:headEnd/>
            <a:tailEnd/>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grpSp>
        <p:nvGrpSpPr>
          <p:cNvPr id="175" name="Group 174">
            <a:extLst>
              <a:ext uri="{FF2B5EF4-FFF2-40B4-BE49-F238E27FC236}">
                <a16:creationId xmlns:a16="http://schemas.microsoft.com/office/drawing/2014/main" id="{BD79FFAE-D316-8C40-9713-F528AB34FDD1}"/>
              </a:ext>
            </a:extLst>
          </p:cNvPr>
          <p:cNvGrpSpPr/>
          <p:nvPr/>
        </p:nvGrpSpPr>
        <p:grpSpPr>
          <a:xfrm>
            <a:off x="7616805" y="2719236"/>
            <a:ext cx="1682746" cy="704231"/>
            <a:chOff x="6435796" y="3049357"/>
            <a:chExt cx="3845966" cy="449748"/>
          </a:xfrm>
        </p:grpSpPr>
        <p:cxnSp>
          <p:nvCxnSpPr>
            <p:cNvPr id="176" name="Straight Connector 175">
              <a:extLst>
                <a:ext uri="{FF2B5EF4-FFF2-40B4-BE49-F238E27FC236}">
                  <a16:creationId xmlns:a16="http://schemas.microsoft.com/office/drawing/2014/main" id="{3854AD4C-A717-3B43-8031-14939AD26D90}"/>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77" name="Straight Connector 176">
              <a:extLst>
                <a:ext uri="{FF2B5EF4-FFF2-40B4-BE49-F238E27FC236}">
                  <a16:creationId xmlns:a16="http://schemas.microsoft.com/office/drawing/2014/main" id="{A16684C7-4B37-154A-96BC-52EF9BD3CDAA}"/>
                </a:ext>
              </a:extLst>
            </p:cNvPr>
            <p:cNvCxnSpPr>
              <a:cxnSpLocks/>
            </p:cNvCxnSpPr>
            <p:nvPr/>
          </p:nvCxnSpPr>
          <p:spPr>
            <a:xfrm flipH="1">
              <a:off x="6435796" y="3499105"/>
              <a:ext cx="1732409" cy="0"/>
            </a:xfrm>
            <a:prstGeom prst="line">
              <a:avLst/>
            </a:prstGeom>
            <a:noFill/>
            <a:ln w="9525" cap="rnd" cmpd="sng" algn="ctr">
              <a:solidFill>
                <a:sysClr val="window" lastClr="FFFFFF"/>
              </a:solidFill>
              <a:prstDash val="sysDash"/>
              <a:headEnd type="none"/>
              <a:tailEnd type="none"/>
            </a:ln>
            <a:effectLst/>
          </p:spPr>
        </p:cxnSp>
        <p:cxnSp>
          <p:nvCxnSpPr>
            <p:cNvPr id="178" name="Straight Connector 177">
              <a:extLst>
                <a:ext uri="{FF2B5EF4-FFF2-40B4-BE49-F238E27FC236}">
                  <a16:creationId xmlns:a16="http://schemas.microsoft.com/office/drawing/2014/main" id="{9E3C5B68-B5A7-FF49-9F50-247D3417ADE9}"/>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grpSp>
        <p:nvGrpSpPr>
          <p:cNvPr id="179" name="Group 178">
            <a:extLst>
              <a:ext uri="{FF2B5EF4-FFF2-40B4-BE49-F238E27FC236}">
                <a16:creationId xmlns:a16="http://schemas.microsoft.com/office/drawing/2014/main" id="{6BCDF952-AAAE-1E42-B08B-27D86CBAD72C}"/>
              </a:ext>
            </a:extLst>
          </p:cNvPr>
          <p:cNvGrpSpPr/>
          <p:nvPr/>
        </p:nvGrpSpPr>
        <p:grpSpPr>
          <a:xfrm flipV="1">
            <a:off x="7616804" y="4966110"/>
            <a:ext cx="1676857" cy="704231"/>
            <a:chOff x="6449256" y="3049357"/>
            <a:chExt cx="3832506" cy="449748"/>
          </a:xfrm>
        </p:grpSpPr>
        <p:cxnSp>
          <p:nvCxnSpPr>
            <p:cNvPr id="180" name="Straight Connector 179">
              <a:extLst>
                <a:ext uri="{FF2B5EF4-FFF2-40B4-BE49-F238E27FC236}">
                  <a16:creationId xmlns:a16="http://schemas.microsoft.com/office/drawing/2014/main" id="{EC41165B-A423-2A4A-9DA5-75A1BA8B0F71}"/>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81" name="Straight Connector 180">
              <a:extLst>
                <a:ext uri="{FF2B5EF4-FFF2-40B4-BE49-F238E27FC236}">
                  <a16:creationId xmlns:a16="http://schemas.microsoft.com/office/drawing/2014/main" id="{E5EDF3F6-AFED-5C47-99C7-4C50617544E9}"/>
                </a:ext>
              </a:extLst>
            </p:cNvPr>
            <p:cNvCxnSpPr>
              <a:cxnSpLocks/>
            </p:cNvCxnSpPr>
            <p:nvPr/>
          </p:nvCxnSpPr>
          <p:spPr>
            <a:xfrm flipH="1" flipV="1">
              <a:off x="6449256" y="3499105"/>
              <a:ext cx="1718951" cy="0"/>
            </a:xfrm>
            <a:prstGeom prst="line">
              <a:avLst/>
            </a:prstGeom>
            <a:noFill/>
            <a:ln w="9525" cap="rnd" cmpd="sng" algn="ctr">
              <a:solidFill>
                <a:sysClr val="window" lastClr="FFFFFF"/>
              </a:solidFill>
              <a:prstDash val="sysDash"/>
              <a:headEnd type="none"/>
              <a:tailEnd type="none"/>
            </a:ln>
            <a:effectLst/>
          </p:spPr>
        </p:cxnSp>
        <p:cxnSp>
          <p:nvCxnSpPr>
            <p:cNvPr id="182" name="Straight Connector 181">
              <a:extLst>
                <a:ext uri="{FF2B5EF4-FFF2-40B4-BE49-F238E27FC236}">
                  <a16:creationId xmlns:a16="http://schemas.microsoft.com/office/drawing/2014/main" id="{D1A22F93-175A-A84E-BC29-A8BCDED51147}"/>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cxnSp>
        <p:nvCxnSpPr>
          <p:cNvPr id="183" name="Straight Arrow Connector 182">
            <a:extLst>
              <a:ext uri="{FF2B5EF4-FFF2-40B4-BE49-F238E27FC236}">
                <a16:creationId xmlns:a16="http://schemas.microsoft.com/office/drawing/2014/main" id="{6BB8D130-49FD-4345-9CF0-70446E8159AA}"/>
              </a:ext>
            </a:extLst>
          </p:cNvPr>
          <p:cNvCxnSpPr>
            <a:cxnSpLocks/>
          </p:cNvCxnSpPr>
          <p:nvPr/>
        </p:nvCxnSpPr>
        <p:spPr>
          <a:xfrm flipH="1">
            <a:off x="7734007" y="4184405"/>
            <a:ext cx="2259960" cy="0"/>
          </a:xfrm>
          <a:prstGeom prst="straightConnector1">
            <a:avLst/>
          </a:prstGeom>
          <a:noFill/>
          <a:ln w="9525" cap="rnd" cmpd="sng" algn="ctr">
            <a:solidFill>
              <a:sysClr val="window" lastClr="FFFFFF"/>
            </a:solidFill>
            <a:prstDash val="sysDash"/>
            <a:headEnd type="oval"/>
            <a:tailEnd type="none"/>
          </a:ln>
          <a:effectLst/>
          <a:extLst>
            <a:ext uri="{909E8E84-426E-40DD-AFC4-6F175D3DCCD1}">
              <a14:hiddenFill xmlns:a14="http://schemas.microsoft.com/office/drawing/2010/main">
                <a:solidFill>
                  <a:srgbClr val="FFFFFF"/>
                </a:solidFill>
              </a14:hiddenFill>
            </a:ext>
          </a:extLst>
        </p:spPr>
      </p:cxnSp>
      <p:grpSp>
        <p:nvGrpSpPr>
          <p:cNvPr id="184" name="Group 183">
            <a:extLst>
              <a:ext uri="{FF2B5EF4-FFF2-40B4-BE49-F238E27FC236}">
                <a16:creationId xmlns:a16="http://schemas.microsoft.com/office/drawing/2014/main" id="{C40AB4BA-0848-7A4B-A871-7B8E0B75A9E6}"/>
              </a:ext>
            </a:extLst>
          </p:cNvPr>
          <p:cNvGrpSpPr/>
          <p:nvPr/>
        </p:nvGrpSpPr>
        <p:grpSpPr>
          <a:xfrm flipH="1">
            <a:off x="2789405" y="2719236"/>
            <a:ext cx="1682746" cy="704231"/>
            <a:chOff x="6435796" y="3049357"/>
            <a:chExt cx="3845966" cy="449748"/>
          </a:xfrm>
        </p:grpSpPr>
        <p:cxnSp>
          <p:nvCxnSpPr>
            <p:cNvPr id="185" name="Straight Connector 184">
              <a:extLst>
                <a:ext uri="{FF2B5EF4-FFF2-40B4-BE49-F238E27FC236}">
                  <a16:creationId xmlns:a16="http://schemas.microsoft.com/office/drawing/2014/main" id="{39E30812-48B5-6549-96CD-1BFA91FBF25E}"/>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86" name="Straight Connector 185">
              <a:extLst>
                <a:ext uri="{FF2B5EF4-FFF2-40B4-BE49-F238E27FC236}">
                  <a16:creationId xmlns:a16="http://schemas.microsoft.com/office/drawing/2014/main" id="{BCBF3140-82A6-C34A-8C6A-C7060B574FEA}"/>
                </a:ext>
              </a:extLst>
            </p:cNvPr>
            <p:cNvCxnSpPr>
              <a:cxnSpLocks/>
            </p:cNvCxnSpPr>
            <p:nvPr/>
          </p:nvCxnSpPr>
          <p:spPr>
            <a:xfrm flipH="1">
              <a:off x="6435796" y="3499105"/>
              <a:ext cx="1732409" cy="0"/>
            </a:xfrm>
            <a:prstGeom prst="line">
              <a:avLst/>
            </a:prstGeom>
            <a:noFill/>
            <a:ln w="9525" cap="rnd" cmpd="sng" algn="ctr">
              <a:solidFill>
                <a:sysClr val="window" lastClr="FFFFFF"/>
              </a:solidFill>
              <a:prstDash val="sysDash"/>
              <a:headEnd type="none"/>
              <a:tailEnd type="none"/>
            </a:ln>
            <a:effectLst/>
          </p:spPr>
        </p:cxnSp>
        <p:cxnSp>
          <p:nvCxnSpPr>
            <p:cNvPr id="187" name="Straight Connector 186">
              <a:extLst>
                <a:ext uri="{FF2B5EF4-FFF2-40B4-BE49-F238E27FC236}">
                  <a16:creationId xmlns:a16="http://schemas.microsoft.com/office/drawing/2014/main" id="{9745FED8-1E79-684B-B445-85A370E56A88}"/>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grpSp>
        <p:nvGrpSpPr>
          <p:cNvPr id="188" name="Group 187">
            <a:extLst>
              <a:ext uri="{FF2B5EF4-FFF2-40B4-BE49-F238E27FC236}">
                <a16:creationId xmlns:a16="http://schemas.microsoft.com/office/drawing/2014/main" id="{70683F75-97AD-FF4F-A1E6-E5A8C86883B0}"/>
              </a:ext>
            </a:extLst>
          </p:cNvPr>
          <p:cNvGrpSpPr/>
          <p:nvPr/>
        </p:nvGrpSpPr>
        <p:grpSpPr>
          <a:xfrm flipH="1" flipV="1">
            <a:off x="2766571" y="4966110"/>
            <a:ext cx="1694924" cy="704231"/>
            <a:chOff x="6407963" y="3049357"/>
            <a:chExt cx="3873799" cy="449748"/>
          </a:xfrm>
        </p:grpSpPr>
        <p:cxnSp>
          <p:nvCxnSpPr>
            <p:cNvPr id="189" name="Straight Connector 188">
              <a:extLst>
                <a:ext uri="{FF2B5EF4-FFF2-40B4-BE49-F238E27FC236}">
                  <a16:creationId xmlns:a16="http://schemas.microsoft.com/office/drawing/2014/main" id="{F145FC1F-AA6B-FC44-8628-56D8A09051A3}"/>
                </a:ext>
              </a:extLst>
            </p:cNvPr>
            <p:cNvCxnSpPr/>
            <p:nvPr/>
          </p:nvCxnSpPr>
          <p:spPr>
            <a:xfrm flipH="1">
              <a:off x="8707735" y="3049357"/>
              <a:ext cx="1574027" cy="0"/>
            </a:xfrm>
            <a:prstGeom prst="line">
              <a:avLst/>
            </a:prstGeom>
            <a:noFill/>
            <a:ln w="9525" cap="rnd" cmpd="sng" algn="ctr">
              <a:solidFill>
                <a:sysClr val="window" lastClr="FFFFFF"/>
              </a:solidFill>
              <a:prstDash val="sysDash"/>
              <a:headEnd type="oval"/>
              <a:tailEnd type="none"/>
            </a:ln>
            <a:effectLst/>
          </p:spPr>
        </p:cxnSp>
        <p:cxnSp>
          <p:nvCxnSpPr>
            <p:cNvPr id="190" name="Straight Connector 189">
              <a:extLst>
                <a:ext uri="{FF2B5EF4-FFF2-40B4-BE49-F238E27FC236}">
                  <a16:creationId xmlns:a16="http://schemas.microsoft.com/office/drawing/2014/main" id="{1B3EA6D3-BA44-9640-ABE8-D01C976C3BD2}"/>
                </a:ext>
              </a:extLst>
            </p:cNvPr>
            <p:cNvCxnSpPr>
              <a:cxnSpLocks/>
            </p:cNvCxnSpPr>
            <p:nvPr/>
          </p:nvCxnSpPr>
          <p:spPr>
            <a:xfrm flipH="1" flipV="1">
              <a:off x="6407963" y="3499105"/>
              <a:ext cx="1760242" cy="0"/>
            </a:xfrm>
            <a:prstGeom prst="line">
              <a:avLst/>
            </a:prstGeom>
            <a:noFill/>
            <a:ln w="9525" cap="rnd" cmpd="sng" algn="ctr">
              <a:solidFill>
                <a:sysClr val="window" lastClr="FFFFFF"/>
              </a:solidFill>
              <a:prstDash val="sysDash"/>
              <a:headEnd type="none"/>
              <a:tailEnd type="none"/>
            </a:ln>
            <a:effectLst/>
          </p:spPr>
        </p:cxnSp>
        <p:cxnSp>
          <p:nvCxnSpPr>
            <p:cNvPr id="191" name="Straight Connector 190">
              <a:extLst>
                <a:ext uri="{FF2B5EF4-FFF2-40B4-BE49-F238E27FC236}">
                  <a16:creationId xmlns:a16="http://schemas.microsoft.com/office/drawing/2014/main" id="{D1BA80C2-A861-674B-BA15-002B009013A2}"/>
                </a:ext>
              </a:extLst>
            </p:cNvPr>
            <p:cNvCxnSpPr>
              <a:cxnSpLocks/>
            </p:cNvCxnSpPr>
            <p:nvPr/>
          </p:nvCxnSpPr>
          <p:spPr>
            <a:xfrm flipV="1">
              <a:off x="8168202" y="3049357"/>
              <a:ext cx="539533" cy="449748"/>
            </a:xfrm>
            <a:prstGeom prst="line">
              <a:avLst/>
            </a:prstGeom>
            <a:noFill/>
            <a:ln w="9525" cap="rnd" cmpd="sng" algn="ctr">
              <a:solidFill>
                <a:sysClr val="window" lastClr="FFFFFF"/>
              </a:solidFill>
              <a:prstDash val="sysDash"/>
              <a:headEnd type="none"/>
              <a:tailEnd type="none"/>
            </a:ln>
            <a:effectLst/>
          </p:spPr>
        </p:cxnSp>
      </p:grpSp>
      <p:cxnSp>
        <p:nvCxnSpPr>
          <p:cNvPr id="192" name="Straight Arrow Connector 191">
            <a:extLst>
              <a:ext uri="{FF2B5EF4-FFF2-40B4-BE49-F238E27FC236}">
                <a16:creationId xmlns:a16="http://schemas.microsoft.com/office/drawing/2014/main" id="{9D7FE698-8A25-AF48-97C1-DEEBAB9AB714}"/>
              </a:ext>
            </a:extLst>
          </p:cNvPr>
          <p:cNvCxnSpPr>
            <a:cxnSpLocks/>
            <a:stCxn id="107" idx="3"/>
          </p:cNvCxnSpPr>
          <p:nvPr/>
        </p:nvCxnSpPr>
        <p:spPr>
          <a:xfrm>
            <a:off x="2095922" y="4184406"/>
            <a:ext cx="2239059" cy="0"/>
          </a:xfrm>
          <a:prstGeom prst="straightConnector1">
            <a:avLst/>
          </a:prstGeom>
          <a:noFill/>
          <a:ln w="9525" cap="rnd" cmpd="sng" algn="ctr">
            <a:solidFill>
              <a:sysClr val="window" lastClr="FFFFFF"/>
            </a:solidFill>
            <a:prstDash val="sysDash"/>
            <a:headEnd type="oval"/>
            <a:tailEnd type="none"/>
          </a:ln>
          <a:effectLst/>
          <a:extLst>
            <a:ext uri="{909E8E84-426E-40DD-AFC4-6F175D3DCCD1}">
              <a14:hiddenFill xmlns:a14="http://schemas.microsoft.com/office/drawing/2010/main">
                <a:solidFill>
                  <a:srgbClr val="FFFFFF"/>
                </a:solidFill>
              </a14:hiddenFill>
            </a:ext>
          </a:extLst>
        </p:spPr>
      </p:cxnSp>
      <p:sp>
        <p:nvSpPr>
          <p:cNvPr id="193" name="Round Same Side Corner Rectangle 30">
            <a:extLst>
              <a:ext uri="{FF2B5EF4-FFF2-40B4-BE49-F238E27FC236}">
                <a16:creationId xmlns:a16="http://schemas.microsoft.com/office/drawing/2014/main" id="{7F20B8E5-38B9-874E-801A-0C94EA39DC03}"/>
              </a:ext>
            </a:extLst>
          </p:cNvPr>
          <p:cNvSpPr/>
          <p:nvPr/>
        </p:nvSpPr>
        <p:spPr bwMode="gray">
          <a:xfrm>
            <a:off x="671460" y="1472112"/>
            <a:ext cx="4533523" cy="522192"/>
          </a:xfrm>
          <a:prstGeom prst="round2SameRect">
            <a:avLst>
              <a:gd name="adj1" fmla="val 24620"/>
              <a:gd name="adj2" fmla="val 0"/>
            </a:avLst>
          </a:prstGeom>
          <a:solidFill>
            <a:srgbClr val="86BC25"/>
          </a:solidFill>
          <a:ln w="19050" algn="ctr">
            <a:noFill/>
            <a:miter lim="800000"/>
            <a:headEnd/>
            <a:tailEnd/>
          </a:ln>
        </p:spPr>
        <p:txBody>
          <a:bodyPr wrap="square" lIns="60485" tIns="60485" rIns="60485" bIns="60485" rtlCol="0" anchor="ctr"/>
          <a:lstStyle/>
          <a:p>
            <a:pPr lvl="0" algn="ctr" defTabSz="535802">
              <a:lnSpc>
                <a:spcPts val="1300"/>
              </a:lnSpc>
            </a:pPr>
            <a:r>
              <a:rPr lang="en-US" sz="1200" b="1" kern="0" dirty="0" err="1" smtClean="0">
                <a:solidFill>
                  <a:prstClr val="black"/>
                </a:solidFill>
              </a:rPr>
              <a:t>Desarrollo</a:t>
            </a:r>
            <a:r>
              <a:rPr lang="en-US" sz="1200" b="1" kern="0" dirty="0" smtClean="0">
                <a:solidFill>
                  <a:prstClr val="black"/>
                </a:solidFill>
              </a:rPr>
              <a:t> de </a:t>
            </a:r>
            <a:r>
              <a:rPr lang="en-US" sz="1200" b="1" kern="0" dirty="0" err="1" smtClean="0">
                <a:solidFill>
                  <a:prstClr val="black"/>
                </a:solidFill>
              </a:rPr>
              <a:t>diversos</a:t>
            </a:r>
            <a:r>
              <a:rPr lang="en-US" sz="1200" b="1" kern="0" dirty="0" smtClean="0">
                <a:solidFill>
                  <a:prstClr val="black"/>
                </a:solidFill>
              </a:rPr>
              <a:t> </a:t>
            </a:r>
            <a:r>
              <a:rPr lang="en-US" sz="1200" b="1" kern="0" dirty="0" err="1" smtClean="0">
                <a:solidFill>
                  <a:prstClr val="black"/>
                </a:solidFill>
              </a:rPr>
              <a:t>sistemas</a:t>
            </a:r>
            <a:r>
              <a:rPr lang="en-US" sz="1200" b="1" kern="0" dirty="0" smtClean="0">
                <a:solidFill>
                  <a:prstClr val="black"/>
                </a:solidFill>
              </a:rPr>
              <a:t>/</a:t>
            </a:r>
            <a:r>
              <a:rPr lang="en-US" sz="1200" b="1" kern="0" dirty="0" err="1" smtClean="0">
                <a:solidFill>
                  <a:prstClr val="black"/>
                </a:solidFill>
              </a:rPr>
              <a:t>proyectos</a:t>
            </a:r>
            <a:endParaRPr lang="en-US" sz="1200" b="1" kern="0" dirty="0">
              <a:solidFill>
                <a:prstClr val="black"/>
              </a:solidFill>
            </a:endParaRPr>
          </a:p>
        </p:txBody>
      </p:sp>
      <p:sp>
        <p:nvSpPr>
          <p:cNvPr id="194" name="Round Same Side Corner Rectangle 30">
            <a:extLst>
              <a:ext uri="{FF2B5EF4-FFF2-40B4-BE49-F238E27FC236}">
                <a16:creationId xmlns:a16="http://schemas.microsoft.com/office/drawing/2014/main" id="{0EE35670-FFF5-8643-9393-2B74118E3F36}"/>
              </a:ext>
            </a:extLst>
          </p:cNvPr>
          <p:cNvSpPr/>
          <p:nvPr/>
        </p:nvSpPr>
        <p:spPr bwMode="gray">
          <a:xfrm>
            <a:off x="6888971" y="1477138"/>
            <a:ext cx="4538815" cy="522192"/>
          </a:xfrm>
          <a:prstGeom prst="round2SameRect">
            <a:avLst>
              <a:gd name="adj1" fmla="val 24620"/>
              <a:gd name="adj2" fmla="val 0"/>
            </a:avLst>
          </a:prstGeom>
          <a:solidFill>
            <a:srgbClr val="00A3E0"/>
          </a:solidFill>
          <a:ln w="19050" algn="ctr">
            <a:noFill/>
            <a:miter lim="800000"/>
            <a:headEnd/>
            <a:tailEnd/>
          </a:ln>
        </p:spPr>
        <p:txBody>
          <a:bodyPr wrap="square" lIns="60485" tIns="60485" rIns="60485" bIns="60485" rtlCol="0" anchor="ctr"/>
          <a:lstStyle/>
          <a:p>
            <a:pPr lvl="0" algn="ctr" defTabSz="535802">
              <a:lnSpc>
                <a:spcPts val="1300"/>
              </a:lnSpc>
            </a:pPr>
            <a:r>
              <a:rPr lang="en-US" sz="1200" b="1" kern="0" dirty="0" err="1" smtClean="0">
                <a:solidFill>
                  <a:prstClr val="black"/>
                </a:solidFill>
              </a:rPr>
              <a:t>Amplia</a:t>
            </a:r>
            <a:r>
              <a:rPr lang="en-US" sz="1200" b="1" kern="0" dirty="0" smtClean="0">
                <a:solidFill>
                  <a:prstClr val="black"/>
                </a:solidFill>
              </a:rPr>
              <a:t> </a:t>
            </a:r>
            <a:r>
              <a:rPr lang="en-US" sz="1200" b="1" kern="0" dirty="0" err="1" smtClean="0">
                <a:solidFill>
                  <a:prstClr val="black"/>
                </a:solidFill>
              </a:rPr>
              <a:t>Experiencia</a:t>
            </a:r>
            <a:r>
              <a:rPr lang="en-US" sz="1200" b="1" kern="0" dirty="0" smtClean="0">
                <a:solidFill>
                  <a:prstClr val="black"/>
                </a:solidFill>
              </a:rPr>
              <a:t> </a:t>
            </a:r>
            <a:r>
              <a:rPr lang="en-US" sz="1200" b="1" kern="0" dirty="0" err="1" smtClean="0">
                <a:solidFill>
                  <a:prstClr val="black"/>
                </a:solidFill>
              </a:rPr>
              <a:t>Implementación</a:t>
            </a:r>
            <a:r>
              <a:rPr lang="en-US" sz="1200" b="1" kern="0" dirty="0" smtClean="0">
                <a:solidFill>
                  <a:prstClr val="black"/>
                </a:solidFill>
              </a:rPr>
              <a:t> de </a:t>
            </a:r>
            <a:r>
              <a:rPr lang="en-US" sz="1200" b="1" kern="0" dirty="0" err="1" smtClean="0">
                <a:solidFill>
                  <a:prstClr val="black"/>
                </a:solidFill>
              </a:rPr>
              <a:t>Sistemas</a:t>
            </a:r>
            <a:r>
              <a:rPr lang="en-US" sz="1200" b="1" kern="0" dirty="0" smtClean="0">
                <a:solidFill>
                  <a:prstClr val="black"/>
                </a:solidFill>
              </a:rPr>
              <a:t> </a:t>
            </a:r>
            <a:endParaRPr lang="en-US" sz="1200" b="1" kern="0" dirty="0">
              <a:solidFill>
                <a:prstClr val="black"/>
              </a:solidFill>
            </a:endParaRPr>
          </a:p>
        </p:txBody>
      </p:sp>
      <p:sp>
        <p:nvSpPr>
          <p:cNvPr id="195" name="Freeform 927">
            <a:extLst>
              <a:ext uri="{FF2B5EF4-FFF2-40B4-BE49-F238E27FC236}">
                <a16:creationId xmlns:a16="http://schemas.microsoft.com/office/drawing/2014/main" id="{B7451C38-35A6-C54D-957E-755428ED5EAE}"/>
              </a:ext>
            </a:extLst>
          </p:cNvPr>
          <p:cNvSpPr>
            <a:spLocks noEditPoints="1"/>
          </p:cNvSpPr>
          <p:nvPr/>
        </p:nvSpPr>
        <p:spPr bwMode="auto">
          <a:xfrm>
            <a:off x="779853" y="1590841"/>
            <a:ext cx="289877" cy="288367"/>
          </a:xfrm>
          <a:custGeom>
            <a:avLst/>
            <a:gdLst>
              <a:gd name="T0" fmla="*/ 189 w 289"/>
              <a:gd name="T1" fmla="*/ 174 h 288"/>
              <a:gd name="T2" fmla="*/ 213 w 289"/>
              <a:gd name="T3" fmla="*/ 106 h 288"/>
              <a:gd name="T4" fmla="*/ 106 w 289"/>
              <a:gd name="T5" fmla="*/ 0 h 288"/>
              <a:gd name="T6" fmla="*/ 0 w 289"/>
              <a:gd name="T7" fmla="*/ 106 h 288"/>
              <a:gd name="T8" fmla="*/ 106 w 289"/>
              <a:gd name="T9" fmla="*/ 213 h 288"/>
              <a:gd name="T10" fmla="*/ 174 w 289"/>
              <a:gd name="T11" fmla="*/ 189 h 288"/>
              <a:gd name="T12" fmla="*/ 269 w 289"/>
              <a:gd name="T13" fmla="*/ 285 h 288"/>
              <a:gd name="T14" fmla="*/ 277 w 289"/>
              <a:gd name="T15" fmla="*/ 288 h 288"/>
              <a:gd name="T16" fmla="*/ 285 w 289"/>
              <a:gd name="T17" fmla="*/ 285 h 288"/>
              <a:gd name="T18" fmla="*/ 285 w 289"/>
              <a:gd name="T19" fmla="*/ 269 h 288"/>
              <a:gd name="T20" fmla="*/ 189 w 289"/>
              <a:gd name="T21" fmla="*/ 174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189" y="174"/>
                </a:move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lnTo>
                  <a:pt x="189" y="174"/>
                </a:ln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solidFill>
            <a:sysClr val="windowText" lastClr="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prstClr val="black"/>
              </a:solidFill>
              <a:effectLst/>
              <a:uLnTx/>
              <a:uFillTx/>
            </a:endParaRPr>
          </a:p>
        </p:txBody>
      </p:sp>
      <p:sp>
        <p:nvSpPr>
          <p:cNvPr id="196" name="Freeform 464">
            <a:extLst>
              <a:ext uri="{FF2B5EF4-FFF2-40B4-BE49-F238E27FC236}">
                <a16:creationId xmlns:a16="http://schemas.microsoft.com/office/drawing/2014/main" id="{4F91F6EB-99E8-5B4A-AF11-4922DC4E5334}"/>
              </a:ext>
            </a:extLst>
          </p:cNvPr>
          <p:cNvSpPr>
            <a:spLocks noEditPoints="1"/>
          </p:cNvSpPr>
          <p:nvPr/>
        </p:nvSpPr>
        <p:spPr bwMode="auto">
          <a:xfrm>
            <a:off x="10954212" y="1643799"/>
            <a:ext cx="336350" cy="234811"/>
          </a:xfrm>
          <a:custGeom>
            <a:avLst/>
            <a:gdLst>
              <a:gd name="T0" fmla="*/ 277 w 320"/>
              <a:gd name="T1" fmla="*/ 0 h 224"/>
              <a:gd name="T2" fmla="*/ 234 w 320"/>
              <a:gd name="T3" fmla="*/ 43 h 224"/>
              <a:gd name="T4" fmla="*/ 246 w 320"/>
              <a:gd name="T5" fmla="*/ 73 h 224"/>
              <a:gd name="T6" fmla="*/ 204 w 320"/>
              <a:gd name="T7" fmla="*/ 141 h 224"/>
              <a:gd name="T8" fmla="*/ 192 w 320"/>
              <a:gd name="T9" fmla="*/ 139 h 224"/>
              <a:gd name="T10" fmla="*/ 182 w 320"/>
              <a:gd name="T11" fmla="*/ 140 h 224"/>
              <a:gd name="T12" fmla="*/ 146 w 320"/>
              <a:gd name="T13" fmla="*/ 74 h 224"/>
              <a:gd name="T14" fmla="*/ 160 w 320"/>
              <a:gd name="T15" fmla="*/ 43 h 224"/>
              <a:gd name="T16" fmla="*/ 117 w 320"/>
              <a:gd name="T17" fmla="*/ 0 h 224"/>
              <a:gd name="T18" fmla="*/ 74 w 320"/>
              <a:gd name="T19" fmla="*/ 43 h 224"/>
              <a:gd name="T20" fmla="*/ 88 w 320"/>
              <a:gd name="T21" fmla="*/ 74 h 224"/>
              <a:gd name="T22" fmla="*/ 52 w 320"/>
              <a:gd name="T23" fmla="*/ 140 h 224"/>
              <a:gd name="T24" fmla="*/ 42 w 320"/>
              <a:gd name="T25" fmla="*/ 139 h 224"/>
              <a:gd name="T26" fmla="*/ 0 w 320"/>
              <a:gd name="T27" fmla="*/ 182 h 224"/>
              <a:gd name="T28" fmla="*/ 42 w 320"/>
              <a:gd name="T29" fmla="*/ 224 h 224"/>
              <a:gd name="T30" fmla="*/ 85 w 320"/>
              <a:gd name="T31" fmla="*/ 182 h 224"/>
              <a:gd name="T32" fmla="*/ 71 w 320"/>
              <a:gd name="T33" fmla="*/ 150 h 224"/>
              <a:gd name="T34" fmla="*/ 107 w 320"/>
              <a:gd name="T35" fmla="*/ 84 h 224"/>
              <a:gd name="T36" fmla="*/ 117 w 320"/>
              <a:gd name="T37" fmla="*/ 86 h 224"/>
              <a:gd name="T38" fmla="*/ 127 w 320"/>
              <a:gd name="T39" fmla="*/ 84 h 224"/>
              <a:gd name="T40" fmla="*/ 163 w 320"/>
              <a:gd name="T41" fmla="*/ 150 h 224"/>
              <a:gd name="T42" fmla="*/ 149 w 320"/>
              <a:gd name="T43" fmla="*/ 182 h 224"/>
              <a:gd name="T44" fmla="*/ 192 w 320"/>
              <a:gd name="T45" fmla="*/ 224 h 224"/>
              <a:gd name="T46" fmla="*/ 234 w 320"/>
              <a:gd name="T47" fmla="*/ 182 h 224"/>
              <a:gd name="T48" fmla="*/ 222 w 320"/>
              <a:gd name="T49" fmla="*/ 152 h 224"/>
              <a:gd name="T50" fmla="*/ 265 w 320"/>
              <a:gd name="T51" fmla="*/ 84 h 224"/>
              <a:gd name="T52" fmla="*/ 277 w 320"/>
              <a:gd name="T53" fmla="*/ 86 h 224"/>
              <a:gd name="T54" fmla="*/ 320 w 320"/>
              <a:gd name="T55" fmla="*/ 43 h 224"/>
              <a:gd name="T56" fmla="*/ 277 w 320"/>
              <a:gd name="T57" fmla="*/ 0 h 224"/>
              <a:gd name="T58" fmla="*/ 42 w 320"/>
              <a:gd name="T59" fmla="*/ 203 h 224"/>
              <a:gd name="T60" fmla="*/ 21 w 320"/>
              <a:gd name="T61" fmla="*/ 182 h 224"/>
              <a:gd name="T62" fmla="*/ 42 w 320"/>
              <a:gd name="T63" fmla="*/ 160 h 224"/>
              <a:gd name="T64" fmla="*/ 64 w 320"/>
              <a:gd name="T65" fmla="*/ 182 h 224"/>
              <a:gd name="T66" fmla="*/ 42 w 320"/>
              <a:gd name="T67" fmla="*/ 203 h 224"/>
              <a:gd name="T68" fmla="*/ 96 w 320"/>
              <a:gd name="T69" fmla="*/ 43 h 224"/>
              <a:gd name="T70" fmla="*/ 117 w 320"/>
              <a:gd name="T71" fmla="*/ 22 h 224"/>
              <a:gd name="T72" fmla="*/ 138 w 320"/>
              <a:gd name="T73" fmla="*/ 43 h 224"/>
              <a:gd name="T74" fmla="*/ 117 w 320"/>
              <a:gd name="T75" fmla="*/ 64 h 224"/>
              <a:gd name="T76" fmla="*/ 96 w 320"/>
              <a:gd name="T77" fmla="*/ 43 h 224"/>
              <a:gd name="T78" fmla="*/ 192 w 320"/>
              <a:gd name="T79" fmla="*/ 203 h 224"/>
              <a:gd name="T80" fmla="*/ 170 w 320"/>
              <a:gd name="T81" fmla="*/ 182 h 224"/>
              <a:gd name="T82" fmla="*/ 192 w 320"/>
              <a:gd name="T83" fmla="*/ 160 h 224"/>
              <a:gd name="T84" fmla="*/ 213 w 320"/>
              <a:gd name="T85" fmla="*/ 182 h 224"/>
              <a:gd name="T86" fmla="*/ 192 w 320"/>
              <a:gd name="T87" fmla="*/ 203 h 224"/>
              <a:gd name="T88" fmla="*/ 277 w 320"/>
              <a:gd name="T89" fmla="*/ 64 h 224"/>
              <a:gd name="T90" fmla="*/ 256 w 320"/>
              <a:gd name="T91" fmla="*/ 43 h 224"/>
              <a:gd name="T92" fmla="*/ 277 w 320"/>
              <a:gd name="T93" fmla="*/ 22 h 224"/>
              <a:gd name="T94" fmla="*/ 298 w 320"/>
              <a:gd name="T95" fmla="*/ 43 h 224"/>
              <a:gd name="T96" fmla="*/ 277 w 320"/>
              <a:gd name="T97" fmla="*/ 6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224">
                <a:moveTo>
                  <a:pt x="277" y="0"/>
                </a:moveTo>
                <a:cubicBezTo>
                  <a:pt x="253" y="0"/>
                  <a:pt x="234" y="19"/>
                  <a:pt x="234" y="43"/>
                </a:cubicBezTo>
                <a:cubicBezTo>
                  <a:pt x="234" y="54"/>
                  <a:pt x="239" y="65"/>
                  <a:pt x="246" y="73"/>
                </a:cubicBezTo>
                <a:cubicBezTo>
                  <a:pt x="204" y="141"/>
                  <a:pt x="204" y="141"/>
                  <a:pt x="204" y="141"/>
                </a:cubicBezTo>
                <a:cubicBezTo>
                  <a:pt x="200" y="140"/>
                  <a:pt x="196" y="139"/>
                  <a:pt x="192" y="139"/>
                </a:cubicBezTo>
                <a:cubicBezTo>
                  <a:pt x="188" y="139"/>
                  <a:pt x="185" y="140"/>
                  <a:pt x="182" y="140"/>
                </a:cubicBezTo>
                <a:cubicBezTo>
                  <a:pt x="146" y="74"/>
                  <a:pt x="146" y="74"/>
                  <a:pt x="146" y="74"/>
                </a:cubicBezTo>
                <a:cubicBezTo>
                  <a:pt x="154" y="66"/>
                  <a:pt x="160" y="55"/>
                  <a:pt x="160" y="43"/>
                </a:cubicBezTo>
                <a:cubicBezTo>
                  <a:pt x="160" y="19"/>
                  <a:pt x="141" y="0"/>
                  <a:pt x="117" y="0"/>
                </a:cubicBezTo>
                <a:cubicBezTo>
                  <a:pt x="93" y="0"/>
                  <a:pt x="74" y="19"/>
                  <a:pt x="74" y="43"/>
                </a:cubicBezTo>
                <a:cubicBezTo>
                  <a:pt x="74" y="55"/>
                  <a:pt x="80" y="66"/>
                  <a:pt x="88" y="74"/>
                </a:cubicBezTo>
                <a:cubicBezTo>
                  <a:pt x="52" y="140"/>
                  <a:pt x="52" y="140"/>
                  <a:pt x="52" y="140"/>
                </a:cubicBezTo>
                <a:cubicBezTo>
                  <a:pt x="49" y="140"/>
                  <a:pt x="46" y="139"/>
                  <a:pt x="42" y="139"/>
                </a:cubicBezTo>
                <a:cubicBezTo>
                  <a:pt x="19" y="139"/>
                  <a:pt x="0" y="158"/>
                  <a:pt x="0" y="182"/>
                </a:cubicBezTo>
                <a:cubicBezTo>
                  <a:pt x="0" y="205"/>
                  <a:pt x="19" y="224"/>
                  <a:pt x="42" y="224"/>
                </a:cubicBezTo>
                <a:cubicBezTo>
                  <a:pt x="66" y="224"/>
                  <a:pt x="85" y="205"/>
                  <a:pt x="85" y="182"/>
                </a:cubicBezTo>
                <a:cubicBezTo>
                  <a:pt x="85" y="169"/>
                  <a:pt x="80" y="158"/>
                  <a:pt x="71" y="150"/>
                </a:cubicBezTo>
                <a:cubicBezTo>
                  <a:pt x="107" y="84"/>
                  <a:pt x="107" y="84"/>
                  <a:pt x="107" y="84"/>
                </a:cubicBezTo>
                <a:cubicBezTo>
                  <a:pt x="110" y="85"/>
                  <a:pt x="113" y="86"/>
                  <a:pt x="117" y="86"/>
                </a:cubicBezTo>
                <a:cubicBezTo>
                  <a:pt x="121" y="86"/>
                  <a:pt x="124" y="85"/>
                  <a:pt x="127" y="84"/>
                </a:cubicBezTo>
                <a:cubicBezTo>
                  <a:pt x="163" y="150"/>
                  <a:pt x="163" y="150"/>
                  <a:pt x="163" y="150"/>
                </a:cubicBezTo>
                <a:cubicBezTo>
                  <a:pt x="154" y="158"/>
                  <a:pt x="149" y="169"/>
                  <a:pt x="149" y="182"/>
                </a:cubicBezTo>
                <a:cubicBezTo>
                  <a:pt x="149" y="205"/>
                  <a:pt x="168" y="224"/>
                  <a:pt x="192" y="224"/>
                </a:cubicBezTo>
                <a:cubicBezTo>
                  <a:pt x="215" y="224"/>
                  <a:pt x="234" y="205"/>
                  <a:pt x="234" y="182"/>
                </a:cubicBezTo>
                <a:cubicBezTo>
                  <a:pt x="234" y="170"/>
                  <a:pt x="230" y="160"/>
                  <a:pt x="222" y="152"/>
                </a:cubicBezTo>
                <a:cubicBezTo>
                  <a:pt x="265" y="84"/>
                  <a:pt x="265" y="84"/>
                  <a:pt x="265" y="84"/>
                </a:cubicBezTo>
                <a:cubicBezTo>
                  <a:pt x="269" y="85"/>
                  <a:pt x="273" y="86"/>
                  <a:pt x="277" y="86"/>
                </a:cubicBezTo>
                <a:cubicBezTo>
                  <a:pt x="301" y="86"/>
                  <a:pt x="320" y="67"/>
                  <a:pt x="320" y="43"/>
                </a:cubicBezTo>
                <a:cubicBezTo>
                  <a:pt x="320" y="19"/>
                  <a:pt x="301" y="0"/>
                  <a:pt x="277" y="0"/>
                </a:cubicBezTo>
                <a:close/>
                <a:moveTo>
                  <a:pt x="42" y="203"/>
                </a:moveTo>
                <a:cubicBezTo>
                  <a:pt x="31" y="203"/>
                  <a:pt x="21" y="193"/>
                  <a:pt x="21" y="182"/>
                </a:cubicBezTo>
                <a:cubicBezTo>
                  <a:pt x="21" y="170"/>
                  <a:pt x="31" y="160"/>
                  <a:pt x="42" y="160"/>
                </a:cubicBezTo>
                <a:cubicBezTo>
                  <a:pt x="54" y="160"/>
                  <a:pt x="64" y="170"/>
                  <a:pt x="64" y="182"/>
                </a:cubicBezTo>
                <a:cubicBezTo>
                  <a:pt x="64" y="193"/>
                  <a:pt x="54" y="203"/>
                  <a:pt x="42" y="203"/>
                </a:cubicBezTo>
                <a:close/>
                <a:moveTo>
                  <a:pt x="96" y="43"/>
                </a:moveTo>
                <a:cubicBezTo>
                  <a:pt x="96" y="31"/>
                  <a:pt x="105" y="22"/>
                  <a:pt x="117" y="22"/>
                </a:cubicBezTo>
                <a:cubicBezTo>
                  <a:pt x="129" y="22"/>
                  <a:pt x="138" y="31"/>
                  <a:pt x="138" y="43"/>
                </a:cubicBezTo>
                <a:cubicBezTo>
                  <a:pt x="138" y="55"/>
                  <a:pt x="129" y="64"/>
                  <a:pt x="117" y="64"/>
                </a:cubicBezTo>
                <a:cubicBezTo>
                  <a:pt x="105" y="64"/>
                  <a:pt x="96" y="55"/>
                  <a:pt x="96" y="43"/>
                </a:cubicBezTo>
                <a:close/>
                <a:moveTo>
                  <a:pt x="192" y="203"/>
                </a:moveTo>
                <a:cubicBezTo>
                  <a:pt x="180" y="203"/>
                  <a:pt x="170" y="193"/>
                  <a:pt x="170" y="182"/>
                </a:cubicBezTo>
                <a:cubicBezTo>
                  <a:pt x="170" y="170"/>
                  <a:pt x="180" y="160"/>
                  <a:pt x="192" y="160"/>
                </a:cubicBezTo>
                <a:cubicBezTo>
                  <a:pt x="203" y="160"/>
                  <a:pt x="213" y="170"/>
                  <a:pt x="213" y="182"/>
                </a:cubicBezTo>
                <a:cubicBezTo>
                  <a:pt x="213" y="193"/>
                  <a:pt x="203" y="203"/>
                  <a:pt x="192" y="203"/>
                </a:cubicBezTo>
                <a:close/>
                <a:moveTo>
                  <a:pt x="277" y="64"/>
                </a:moveTo>
                <a:cubicBezTo>
                  <a:pt x="265" y="64"/>
                  <a:pt x="256" y="55"/>
                  <a:pt x="256" y="43"/>
                </a:cubicBezTo>
                <a:cubicBezTo>
                  <a:pt x="256" y="31"/>
                  <a:pt x="265" y="22"/>
                  <a:pt x="277" y="22"/>
                </a:cubicBezTo>
                <a:cubicBezTo>
                  <a:pt x="289" y="22"/>
                  <a:pt x="298" y="31"/>
                  <a:pt x="298" y="43"/>
                </a:cubicBezTo>
                <a:cubicBezTo>
                  <a:pt x="298" y="55"/>
                  <a:pt x="289" y="64"/>
                  <a:pt x="277" y="64"/>
                </a:cubicBezTo>
                <a:close/>
              </a:path>
            </a:pathLst>
          </a:custGeom>
          <a:solidFill>
            <a:sysClr val="windowText" lastClr="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350" b="0" i="0" u="none" strike="noStrike" kern="0" cap="none" spc="0" normalizeH="0" baseline="0" noProof="0">
              <a:ln>
                <a:noFill/>
              </a:ln>
              <a:solidFill>
                <a:prstClr val="black"/>
              </a:solidFill>
              <a:effectLst/>
              <a:uLnTx/>
              <a:uFillTx/>
            </a:endParaRPr>
          </a:p>
        </p:txBody>
      </p:sp>
      <p:cxnSp>
        <p:nvCxnSpPr>
          <p:cNvPr id="197" name="Connector: Elbow 47">
            <a:extLst>
              <a:ext uri="{FF2B5EF4-FFF2-40B4-BE49-F238E27FC236}">
                <a16:creationId xmlns:a16="http://schemas.microsoft.com/office/drawing/2014/main" id="{3DC90C3B-62C6-3540-BE8E-173B21A2D722}"/>
              </a:ext>
            </a:extLst>
          </p:cNvPr>
          <p:cNvCxnSpPr>
            <a:cxnSpLocks/>
          </p:cNvCxnSpPr>
          <p:nvPr/>
        </p:nvCxnSpPr>
        <p:spPr>
          <a:xfrm>
            <a:off x="5204984" y="1752032"/>
            <a:ext cx="444822" cy="377297"/>
          </a:xfrm>
          <a:prstGeom prst="bentConnector3">
            <a:avLst>
              <a:gd name="adj1" fmla="val 100302"/>
            </a:avLst>
          </a:prstGeom>
          <a:noFill/>
          <a:ln w="9525" cap="flat" cmpd="sng" algn="ctr">
            <a:solidFill>
              <a:srgbClr val="86BC25"/>
            </a:solidFill>
            <a:prstDash val="solid"/>
            <a:headEnd type="oval"/>
          </a:ln>
          <a:effectLst/>
        </p:spPr>
      </p:cxnSp>
      <p:cxnSp>
        <p:nvCxnSpPr>
          <p:cNvPr id="198" name="Connector: Elbow 515">
            <a:extLst>
              <a:ext uri="{FF2B5EF4-FFF2-40B4-BE49-F238E27FC236}">
                <a16:creationId xmlns:a16="http://schemas.microsoft.com/office/drawing/2014/main" id="{EB14F99E-7DF3-714C-A1D0-B4B311027419}"/>
              </a:ext>
            </a:extLst>
          </p:cNvPr>
          <p:cNvCxnSpPr>
            <a:cxnSpLocks/>
          </p:cNvCxnSpPr>
          <p:nvPr/>
        </p:nvCxnSpPr>
        <p:spPr>
          <a:xfrm flipH="1">
            <a:off x="6448564" y="1752032"/>
            <a:ext cx="444822" cy="377297"/>
          </a:xfrm>
          <a:prstGeom prst="bentConnector3">
            <a:avLst>
              <a:gd name="adj1" fmla="val 100302"/>
            </a:avLst>
          </a:prstGeom>
          <a:noFill/>
          <a:ln w="9525" cap="flat" cmpd="sng" algn="ctr">
            <a:solidFill>
              <a:srgbClr val="00A3E0"/>
            </a:solidFill>
            <a:prstDash val="solid"/>
            <a:headEnd type="oval"/>
          </a:ln>
          <a:effectLst/>
        </p:spPr>
      </p:cxnSp>
      <p:sp>
        <p:nvSpPr>
          <p:cNvPr id="199" name="Oval 198">
            <a:extLst>
              <a:ext uri="{FF2B5EF4-FFF2-40B4-BE49-F238E27FC236}">
                <a16:creationId xmlns:a16="http://schemas.microsoft.com/office/drawing/2014/main" id="{019EAB76-19B9-944C-9122-ABBBF59EF843}"/>
              </a:ext>
            </a:extLst>
          </p:cNvPr>
          <p:cNvSpPr/>
          <p:nvPr/>
        </p:nvSpPr>
        <p:spPr bwMode="gray">
          <a:xfrm>
            <a:off x="4924486" y="6284037"/>
            <a:ext cx="2237088" cy="121026"/>
          </a:xfrm>
          <a:prstGeom prst="ellipse">
            <a:avLst/>
          </a:prstGeom>
          <a:solidFill>
            <a:sysClr val="windowText" lastClr="000000">
              <a:lumMod val="95000"/>
              <a:lumOff val="5000"/>
            </a:sysClr>
          </a:solidFill>
          <a:ln w="19050" algn="ctr">
            <a:noFill/>
            <a:miter lim="800000"/>
            <a:headEnd/>
            <a:tailEnd/>
          </a:ln>
        </p:spPr>
        <p:txBody>
          <a:bodyPr wrap="square" lIns="66675" tIns="66675" rIns="66675" bIns="66675"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0" cap="none" spc="0" normalizeH="0" baseline="0" noProof="0">
              <a:ln>
                <a:noFill/>
              </a:ln>
              <a:solidFill>
                <a:prstClr val="white"/>
              </a:solidFill>
              <a:effectLst/>
              <a:uLnTx/>
              <a:uFillTx/>
            </a:endParaRPr>
          </a:p>
        </p:txBody>
      </p:sp>
      <p:sp>
        <p:nvSpPr>
          <p:cNvPr id="102"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Por que SCV </a:t>
            </a:r>
            <a:r>
              <a:rPr lang="es-MX" altLang="es-MX" sz="2400" b="1" dirty="0" err="1" smtClean="0">
                <a:latin typeface="Verdana" panose="020B0604030504040204" pitchFamily="34" charset="0"/>
                <a:ea typeface="Verdana" panose="020B0604030504040204" pitchFamily="34" charset="0"/>
                <a:cs typeface="Verdana" panose="020B0604030504040204" pitchFamily="34" charset="0"/>
              </a:rPr>
              <a:t>System</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6625888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95536" y="1841193"/>
            <a:ext cx="9237415" cy="2523768"/>
          </a:xfrm>
          <a:prstGeom prst="rect">
            <a:avLst/>
          </a:prstGeom>
          <a:noFill/>
        </p:spPr>
        <p:txBody>
          <a:bodyPr wrap="square" rtlCol="0">
            <a:spAutoFit/>
          </a:bodyPr>
          <a:lstStyle/>
          <a:p>
            <a:pPr defTabSz="914377">
              <a:spcBef>
                <a:spcPts val="600"/>
              </a:spcBef>
            </a:pPr>
            <a:r>
              <a:rPr lang="es-VE" sz="1600" dirty="0" smtClean="0">
                <a:solidFill>
                  <a:schemeClr val="tx1">
                    <a:lumMod val="50000"/>
                    <a:lumOff val="50000"/>
                  </a:schemeClr>
                </a:solidFill>
                <a:latin typeface="Calibri" panose="020F0502020204030204" pitchFamily="34" charset="0"/>
                <a:cs typeface="Calibri" panose="020F0502020204030204" pitchFamily="34" charset="0"/>
              </a:rPr>
              <a:t>Atentamente,</a:t>
            </a:r>
          </a:p>
          <a:p>
            <a:pPr defTabSz="914377">
              <a:spcBef>
                <a:spcPts val="600"/>
              </a:spcBef>
            </a:pP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a:p>
            <a:pPr defTabSz="914377">
              <a:spcBef>
                <a:spcPts val="600"/>
              </a:spcBef>
            </a:pPr>
            <a:r>
              <a:rPr lang="es-VE" sz="1600" dirty="0" smtClean="0">
                <a:solidFill>
                  <a:schemeClr val="tx1">
                    <a:lumMod val="50000"/>
                    <a:lumOff val="50000"/>
                  </a:schemeClr>
                </a:solidFill>
                <a:latin typeface="Calibri" panose="020F0502020204030204" pitchFamily="34" charset="0"/>
                <a:cs typeface="Calibri" panose="020F0502020204030204" pitchFamily="34" charset="0"/>
              </a:rPr>
              <a:t>Jeison Amara</a:t>
            </a:r>
          </a:p>
          <a:p>
            <a:pPr defTabSz="914377">
              <a:spcBef>
                <a:spcPts val="600"/>
              </a:spcBef>
            </a:pP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a:p>
            <a:pPr defTabSz="914377">
              <a:spcBef>
                <a:spcPts val="600"/>
              </a:spcBef>
            </a:pPr>
            <a:r>
              <a:rPr lang="es-VE" sz="1600" dirty="0" smtClean="0">
                <a:solidFill>
                  <a:schemeClr val="tx1">
                    <a:lumMod val="50000"/>
                    <a:lumOff val="50000"/>
                  </a:schemeClr>
                </a:solidFill>
                <a:latin typeface="Calibri" panose="020F0502020204030204" pitchFamily="34" charset="0"/>
                <a:cs typeface="Calibri" panose="020F0502020204030204" pitchFamily="34" charset="0"/>
              </a:rPr>
              <a:t>En </a:t>
            </a:r>
            <a:r>
              <a:rPr lang="es-VE" sz="1600" dirty="0">
                <a:solidFill>
                  <a:schemeClr val="tx1">
                    <a:lumMod val="50000"/>
                    <a:lumOff val="50000"/>
                  </a:schemeClr>
                </a:solidFill>
                <a:latin typeface="Calibri" panose="020F0502020204030204" pitchFamily="34" charset="0"/>
                <a:cs typeface="Calibri" panose="020F0502020204030204" pitchFamily="34" charset="0"/>
              </a:rPr>
              <a:t>caso de que la presente propuesta fuese aceptada por ustedes, les rogamos nos lo confirmen devolviéndonos, debidamente firmada y fechada, la copia de la misma que les adjuntamos.</a:t>
            </a:r>
          </a:p>
          <a:p>
            <a:pPr defTabSz="914377">
              <a:spcBef>
                <a:spcPts val="600"/>
              </a:spcBef>
            </a:pPr>
            <a:endParaRPr lang="es-VE" sz="1600" dirty="0">
              <a:solidFill>
                <a:schemeClr val="tx1">
                  <a:lumMod val="50000"/>
                  <a:lumOff val="50000"/>
                </a:schemeClr>
              </a:solidFill>
              <a:latin typeface="Calibri" panose="020F0502020204030204" pitchFamily="34" charset="0"/>
              <a:cs typeface="Calibri" panose="020F0502020204030204" pitchFamily="34" charset="0"/>
            </a:endParaRPr>
          </a:p>
          <a:p>
            <a:pPr defTabSz="914377">
              <a:spcBef>
                <a:spcPts val="600"/>
              </a:spcBef>
            </a:pPr>
            <a:r>
              <a:rPr lang="es-VE" sz="1600" dirty="0">
                <a:solidFill>
                  <a:schemeClr val="tx1">
                    <a:lumMod val="50000"/>
                    <a:lumOff val="50000"/>
                  </a:schemeClr>
                </a:solidFill>
                <a:latin typeface="Calibri" panose="020F0502020204030204" pitchFamily="34" charset="0"/>
                <a:cs typeface="Calibri" panose="020F0502020204030204" pitchFamily="34" charset="0"/>
              </a:rPr>
              <a:t>Esta propuesta tiene una validez de 15 días, de la fecha de su emisión.</a:t>
            </a:r>
            <a:endParaRPr lang="es-ES_tradnl" sz="1600" dirty="0">
              <a:solidFill>
                <a:schemeClr val="tx1">
                  <a:lumMod val="50000"/>
                  <a:lumOff val="50000"/>
                </a:schemeClr>
              </a:solidFill>
              <a:latin typeface="Calibri" panose="020F0502020204030204" pitchFamily="34" charset="0"/>
              <a:cs typeface="Calibri" panose="020F0502020204030204" pitchFamily="34" charset="0"/>
            </a:endParaRPr>
          </a:p>
        </p:txBody>
      </p:sp>
      <p:graphicFrame>
        <p:nvGraphicFramePr>
          <p:cNvPr id="43" name="Group 26"/>
          <p:cNvGraphicFramePr>
            <a:graphicFrameLocks/>
          </p:cNvGraphicFramePr>
          <p:nvPr>
            <p:extLst>
              <p:ext uri="{D42A27DB-BD31-4B8C-83A1-F6EECF244321}">
                <p14:modId xmlns:p14="http://schemas.microsoft.com/office/powerpoint/2010/main" val="372663843"/>
              </p:ext>
            </p:extLst>
          </p:nvPr>
        </p:nvGraphicFramePr>
        <p:xfrm>
          <a:off x="745504" y="4701807"/>
          <a:ext cx="3338513" cy="1698626"/>
        </p:xfrm>
        <a:graphic>
          <a:graphicData uri="http://schemas.openxmlformats.org/drawingml/2006/table">
            <a:tbl>
              <a:tblPr/>
              <a:tblGrid>
                <a:gridCol w="3338513">
                  <a:extLst>
                    <a:ext uri="{9D8B030D-6E8A-4147-A177-3AD203B41FA5}">
                      <a16:colId xmlns:a16="http://schemas.microsoft.com/office/drawing/2014/main" val="20000"/>
                    </a:ext>
                  </a:extLst>
                </a:gridCol>
              </a:tblGrid>
              <a:tr h="8493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endParaRPr kumimoji="0" lang="en-US" sz="1000" b="0" i="0" u="none" strike="noStrike" cap="none" normalizeH="0" baseline="0" dirty="0" smtClean="0">
                        <a:ln>
                          <a:noFill/>
                        </a:ln>
                        <a:solidFill>
                          <a:srgbClr val="002776"/>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93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Por </a:t>
                      </a:r>
                      <a:r>
                        <a:rPr kumimoji="0" lang="es-VE" sz="1000" b="1" i="0" u="none" strike="noStrike" cap="none" normalizeH="0" baseline="0" dirty="0" err="1" smtClean="0">
                          <a:ln>
                            <a:noFill/>
                          </a:ln>
                          <a:solidFill>
                            <a:srgbClr val="313131"/>
                          </a:solidFill>
                          <a:effectLst/>
                          <a:latin typeface="Times New Roman" pitchFamily="18" charset="0"/>
                          <a:cs typeface="Times New Roman" pitchFamily="18" charset="0"/>
                        </a:rPr>
                        <a:t>Transforming</a:t>
                      </a: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 Software</a:t>
                      </a: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Jeison Amara</a:t>
                      </a:r>
                      <a:endParaRPr kumimoji="0" lang="es-VE" sz="1000" b="0" i="0" u="none" strike="noStrike" cap="none" normalizeH="0" baseline="0" dirty="0" smtClean="0">
                        <a:ln>
                          <a:noFill/>
                        </a:ln>
                        <a:solidFill>
                          <a:srgbClr val="31313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0" i="0" u="none" strike="noStrike" cap="none" normalizeH="0" baseline="0" dirty="0" smtClean="0">
                          <a:ln>
                            <a:noFill/>
                          </a:ln>
                          <a:solidFill>
                            <a:srgbClr val="313131"/>
                          </a:solidFill>
                          <a:effectLst/>
                          <a:latin typeface="Times New Roman" pitchFamily="18" charset="0"/>
                          <a:cs typeface="Times New Roman" pitchFamily="18" charset="0"/>
                        </a:rPr>
                        <a:t>Socio</a:t>
                      </a:r>
                      <a:endParaRPr kumimoji="0" lang="es-VE" sz="1000" b="1" i="0" u="none" strike="noStrike" cap="none" normalizeH="0" baseline="0" dirty="0" smtClean="0">
                        <a:ln>
                          <a:noFill/>
                        </a:ln>
                        <a:solidFill>
                          <a:srgbClr val="31313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0" i="0" u="none" strike="noStrike" kern="1200" cap="none" normalizeH="0" baseline="0" dirty="0" smtClean="0">
                          <a:ln>
                            <a:noFill/>
                          </a:ln>
                          <a:solidFill>
                            <a:srgbClr val="313131"/>
                          </a:solidFill>
                          <a:effectLst/>
                          <a:latin typeface="Times New Roman" pitchFamily="18" charset="0"/>
                          <a:ea typeface="+mn-ea"/>
                          <a:cs typeface="Times New Roman" pitchFamily="18" charset="0"/>
                        </a:rPr>
                        <a:t>Caracas, 31 de Enero de 2020.</a:t>
                      </a:r>
                      <a:endParaRPr kumimoji="0" lang="es-ES" sz="1000" b="0" i="0" u="none" strike="noStrike" kern="1200" cap="none" normalizeH="0" baseline="0" dirty="0" smtClean="0">
                        <a:ln>
                          <a:noFill/>
                        </a:ln>
                        <a:solidFill>
                          <a:srgbClr val="313131"/>
                        </a:solidFill>
                        <a:effectLst/>
                        <a:latin typeface="Times New Roman" pitchFamily="18" charset="0"/>
                        <a:ea typeface="+mn-ea"/>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4" name="Group 97"/>
          <p:cNvGraphicFramePr>
            <a:graphicFrameLocks noGrp="1"/>
          </p:cNvGraphicFramePr>
          <p:nvPr>
            <p:extLst>
              <p:ext uri="{D42A27DB-BD31-4B8C-83A1-F6EECF244321}">
                <p14:modId xmlns:p14="http://schemas.microsoft.com/office/powerpoint/2010/main" val="1080059545"/>
              </p:ext>
            </p:extLst>
          </p:nvPr>
        </p:nvGraphicFramePr>
        <p:xfrm>
          <a:off x="5263836" y="4619297"/>
          <a:ext cx="3455988" cy="2084309"/>
        </p:xfrm>
        <a:graphic>
          <a:graphicData uri="http://schemas.openxmlformats.org/drawingml/2006/table">
            <a:tbl>
              <a:tblPr/>
              <a:tblGrid>
                <a:gridCol w="3455988">
                  <a:extLst>
                    <a:ext uri="{9D8B030D-6E8A-4147-A177-3AD203B41FA5}">
                      <a16:colId xmlns:a16="http://schemas.microsoft.com/office/drawing/2014/main" val="20000"/>
                    </a:ext>
                  </a:extLst>
                </a:gridCol>
              </a:tblGrid>
              <a:tr h="94943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endParaRPr kumimoji="0" lang="en-US" sz="1000" b="0" i="0" u="none" strike="noStrike" cap="none" normalizeH="0" baseline="0" dirty="0" smtClean="0">
                        <a:ln>
                          <a:noFill/>
                        </a:ln>
                        <a:solidFill>
                          <a:srgbClr val="000066"/>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09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Por el Cliente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675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Nombre: </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Cargo:</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Fecha:</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 name="TextBox 38"/>
          <p:cNvSpPr txBox="1"/>
          <p:nvPr/>
        </p:nvSpPr>
        <p:spPr>
          <a:xfrm>
            <a:off x="8041408" y="6234611"/>
            <a:ext cx="132645" cy="184666"/>
          </a:xfrm>
          <a:prstGeom prst="rect">
            <a:avLst/>
          </a:prstGeom>
          <a:noFill/>
        </p:spPr>
        <p:txBody>
          <a:bodyPr wrap="square" lIns="0" tIns="0" rIns="0" bIns="0" rtlCol="0">
            <a:spAutoFit/>
          </a:bodyPr>
          <a:lstStyle/>
          <a:p>
            <a:pPr>
              <a:spcBef>
                <a:spcPts val="600"/>
              </a:spcBef>
              <a:buSzPct val="100000"/>
            </a:pPr>
            <a:endParaRPr lang="es-VE" sz="1200" dirty="0" smtClean="0">
              <a:solidFill>
                <a:srgbClr val="313131"/>
              </a:solidFill>
            </a:endParaRPr>
          </a:p>
        </p:txBody>
      </p:sp>
      <p:sp>
        <p:nvSpPr>
          <p:cNvPr id="40" name="Text Placeholder 5"/>
          <p:cNvSpPr txBox="1">
            <a:spLocks/>
          </p:cNvSpPr>
          <p:nvPr/>
        </p:nvSpPr>
        <p:spPr>
          <a:xfrm>
            <a:off x="486060" y="773543"/>
            <a:ext cx="11538300" cy="708107"/>
          </a:xfrm>
          <a:prstGeom prst="rect">
            <a:avLst/>
          </a:prstGeom>
        </p:spPr>
        <p:txBody>
          <a:bodyPr vert="horz" lIns="0" tIns="0" rIns="0" bIns="0" rtlCol="0">
            <a:noAutofit/>
          </a:bodyPr>
          <a:lstStyle>
            <a:lvl1pPr marL="0" indent="0" algn="l" defTabSz="914377" rtl="0" eaLnBrk="1" latinLnBrk="0" hangingPunct="1">
              <a:spcBef>
                <a:spcPts val="1200"/>
              </a:spcBef>
              <a:buFont typeface="Arial" pitchFamily="34" charset="0"/>
              <a:buNone/>
              <a:defRPr sz="2000" b="0" kern="1200">
                <a:solidFill>
                  <a:srgbClr val="575757"/>
                </a:solidFill>
                <a:latin typeface="+mn-lt"/>
                <a:ea typeface="+mn-ea"/>
                <a:cs typeface="+mn-cs"/>
              </a:defRPr>
            </a:lvl1pPr>
            <a:lvl2pPr marL="266693"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693" indent="-266693" algn="l" defTabSz="914377"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37" indent="-273044"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31" indent="-266693" algn="l" defTabSz="914377"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VE" sz="1600" dirty="0">
                <a:solidFill>
                  <a:schemeClr val="tx1">
                    <a:lumMod val="50000"/>
                    <a:lumOff val="50000"/>
                  </a:schemeClr>
                </a:solidFill>
                <a:latin typeface="Calibri" panose="020F0502020204030204" pitchFamily="34" charset="0"/>
                <a:cs typeface="Calibri" panose="020F0502020204030204" pitchFamily="34" charset="0"/>
              </a:rPr>
              <a:t>Entendemos que el contenido de esta propuesta de consultoría, responde plenamente a las necesidades de su negocio.  No obstante, estamos a su disposición para contemplar las alternativas o modificaciones que consideren necesarias, así como para responder a cuantas aclaratorias nos soliciten.</a:t>
            </a: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Aceptación</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4899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Características</a:t>
            </a:r>
            <a:endParaRPr lang="es-MX" altLang="es-MX" dirty="0">
              <a:solidFill>
                <a:srgbClr val="86BC25"/>
              </a:solidFill>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Alcance</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4</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150626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374"/>
          <p:cNvGrpSpPr>
            <a:grpSpLocks noChangeAspect="1"/>
          </p:cNvGrpSpPr>
          <p:nvPr/>
        </p:nvGrpSpPr>
        <p:grpSpPr bwMode="auto">
          <a:xfrm>
            <a:off x="755365" y="2162270"/>
            <a:ext cx="605740" cy="727874"/>
            <a:chOff x="6996" y="1195"/>
            <a:chExt cx="340" cy="340"/>
          </a:xfrm>
          <a:solidFill>
            <a:schemeClr val="accent4"/>
          </a:solidFill>
        </p:grpSpPr>
        <p:sp>
          <p:nvSpPr>
            <p:cNvPr id="26" name="Freeform 375"/>
            <p:cNvSpPr>
              <a:spLocks/>
            </p:cNvSpPr>
            <p:nvPr/>
          </p:nvSpPr>
          <p:spPr bwMode="auto">
            <a:xfrm>
              <a:off x="7130" y="1287"/>
              <a:ext cx="29" cy="70"/>
            </a:xfrm>
            <a:custGeom>
              <a:avLst/>
              <a:gdLst>
                <a:gd name="T0" fmla="*/ 0 w 43"/>
                <a:gd name="T1" fmla="*/ 53 h 105"/>
                <a:gd name="T2" fmla="*/ 43 w 43"/>
                <a:gd name="T3" fmla="*/ 105 h 105"/>
                <a:gd name="T4" fmla="*/ 43 w 43"/>
                <a:gd name="T5" fmla="*/ 0 h 105"/>
                <a:gd name="T6" fmla="*/ 0 w 43"/>
                <a:gd name="T7" fmla="*/ 53 h 105"/>
              </a:gdLst>
              <a:ahLst/>
              <a:cxnLst>
                <a:cxn ang="0">
                  <a:pos x="T0" y="T1"/>
                </a:cxn>
                <a:cxn ang="0">
                  <a:pos x="T2" y="T3"/>
                </a:cxn>
                <a:cxn ang="0">
                  <a:pos x="T4" y="T5"/>
                </a:cxn>
                <a:cxn ang="0">
                  <a:pos x="T6" y="T7"/>
                </a:cxn>
              </a:cxnLst>
              <a:rect l="0" t="0" r="r" b="b"/>
              <a:pathLst>
                <a:path w="43" h="105">
                  <a:moveTo>
                    <a:pt x="0" y="53"/>
                  </a:moveTo>
                  <a:cubicBezTo>
                    <a:pt x="0" y="78"/>
                    <a:pt x="19" y="100"/>
                    <a:pt x="43" y="105"/>
                  </a:cubicBezTo>
                  <a:cubicBezTo>
                    <a:pt x="43" y="0"/>
                    <a:pt x="43" y="0"/>
                    <a:pt x="43" y="0"/>
                  </a:cubicBezTo>
                  <a:cubicBezTo>
                    <a:pt x="19" y="5"/>
                    <a:pt x="0" y="27"/>
                    <a:pt x="0" y="5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376"/>
            <p:cNvSpPr>
              <a:spLocks/>
            </p:cNvSpPr>
            <p:nvPr/>
          </p:nvSpPr>
          <p:spPr bwMode="auto">
            <a:xfrm>
              <a:off x="7173" y="1372"/>
              <a:ext cx="28" cy="70"/>
            </a:xfrm>
            <a:custGeom>
              <a:avLst/>
              <a:gdLst>
                <a:gd name="T0" fmla="*/ 0 w 43"/>
                <a:gd name="T1" fmla="*/ 0 h 105"/>
                <a:gd name="T2" fmla="*/ 0 w 43"/>
                <a:gd name="T3" fmla="*/ 105 h 105"/>
                <a:gd name="T4" fmla="*/ 43 w 43"/>
                <a:gd name="T5" fmla="*/ 53 h 105"/>
                <a:gd name="T6" fmla="*/ 0 w 43"/>
                <a:gd name="T7" fmla="*/ 0 h 105"/>
              </a:gdLst>
              <a:ahLst/>
              <a:cxnLst>
                <a:cxn ang="0">
                  <a:pos x="T0" y="T1"/>
                </a:cxn>
                <a:cxn ang="0">
                  <a:pos x="T2" y="T3"/>
                </a:cxn>
                <a:cxn ang="0">
                  <a:pos x="T4" y="T5"/>
                </a:cxn>
                <a:cxn ang="0">
                  <a:pos x="T6" y="T7"/>
                </a:cxn>
              </a:cxnLst>
              <a:rect l="0" t="0" r="r" b="b"/>
              <a:pathLst>
                <a:path w="43" h="105">
                  <a:moveTo>
                    <a:pt x="0" y="0"/>
                  </a:moveTo>
                  <a:cubicBezTo>
                    <a:pt x="0" y="105"/>
                    <a:pt x="0" y="105"/>
                    <a:pt x="0" y="105"/>
                  </a:cubicBezTo>
                  <a:cubicBezTo>
                    <a:pt x="25" y="100"/>
                    <a:pt x="43" y="78"/>
                    <a:pt x="43" y="53"/>
                  </a:cubicBezTo>
                  <a:cubicBezTo>
                    <a:pt x="43" y="27"/>
                    <a:pt x="25" y="5"/>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377"/>
            <p:cNvSpPr>
              <a:spLocks noEditPoints="1"/>
            </p:cNvSpPr>
            <p:nvPr/>
          </p:nvSpPr>
          <p:spPr bwMode="auto">
            <a:xfrm>
              <a:off x="6996" y="119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66 w 512"/>
                <a:gd name="T11" fmla="*/ 393 h 512"/>
                <a:gd name="T12" fmla="*/ 266 w 512"/>
                <a:gd name="T13" fmla="*/ 416 h 512"/>
                <a:gd name="T14" fmla="*/ 256 w 512"/>
                <a:gd name="T15" fmla="*/ 426 h 512"/>
                <a:gd name="T16" fmla="*/ 245 w 512"/>
                <a:gd name="T17" fmla="*/ 416 h 512"/>
                <a:gd name="T18" fmla="*/ 245 w 512"/>
                <a:gd name="T19" fmla="*/ 393 h 512"/>
                <a:gd name="T20" fmla="*/ 185 w 512"/>
                <a:gd name="T21" fmla="*/ 345 h 512"/>
                <a:gd name="T22" fmla="*/ 192 w 512"/>
                <a:gd name="T23" fmla="*/ 331 h 512"/>
                <a:gd name="T24" fmla="*/ 205 w 512"/>
                <a:gd name="T25" fmla="*/ 337 h 512"/>
                <a:gd name="T26" fmla="*/ 245 w 512"/>
                <a:gd name="T27" fmla="*/ 372 h 512"/>
                <a:gd name="T28" fmla="*/ 245 w 512"/>
                <a:gd name="T29" fmla="*/ 265 h 512"/>
                <a:gd name="T30" fmla="*/ 181 w 512"/>
                <a:gd name="T31" fmla="*/ 192 h 512"/>
                <a:gd name="T32" fmla="*/ 245 w 512"/>
                <a:gd name="T33" fmla="*/ 118 h 512"/>
                <a:gd name="T34" fmla="*/ 245 w 512"/>
                <a:gd name="T35" fmla="*/ 106 h 512"/>
                <a:gd name="T36" fmla="*/ 256 w 512"/>
                <a:gd name="T37" fmla="*/ 96 h 512"/>
                <a:gd name="T38" fmla="*/ 266 w 512"/>
                <a:gd name="T39" fmla="*/ 106 h 512"/>
                <a:gd name="T40" fmla="*/ 266 w 512"/>
                <a:gd name="T41" fmla="*/ 118 h 512"/>
                <a:gd name="T42" fmla="*/ 320 w 512"/>
                <a:gd name="T43" fmla="*/ 154 h 512"/>
                <a:gd name="T44" fmla="*/ 316 w 512"/>
                <a:gd name="T45" fmla="*/ 169 h 512"/>
                <a:gd name="T46" fmla="*/ 302 w 512"/>
                <a:gd name="T47" fmla="*/ 165 h 512"/>
                <a:gd name="T48" fmla="*/ 266 w 512"/>
                <a:gd name="T49" fmla="*/ 140 h 512"/>
                <a:gd name="T50" fmla="*/ 266 w 512"/>
                <a:gd name="T51" fmla="*/ 246 h 512"/>
                <a:gd name="T52" fmla="*/ 330 w 512"/>
                <a:gd name="T53" fmla="*/ 320 h 512"/>
                <a:gd name="T54" fmla="*/ 266 w 512"/>
                <a:gd name="T55" fmla="*/ 39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393"/>
                  </a:moveTo>
                  <a:cubicBezTo>
                    <a:pt x="266" y="416"/>
                    <a:pt x="266" y="416"/>
                    <a:pt x="266" y="416"/>
                  </a:cubicBezTo>
                  <a:cubicBezTo>
                    <a:pt x="266" y="422"/>
                    <a:pt x="262" y="426"/>
                    <a:pt x="256" y="426"/>
                  </a:cubicBezTo>
                  <a:cubicBezTo>
                    <a:pt x="250" y="426"/>
                    <a:pt x="245" y="422"/>
                    <a:pt x="245" y="416"/>
                  </a:cubicBezTo>
                  <a:cubicBezTo>
                    <a:pt x="245" y="393"/>
                    <a:pt x="245" y="393"/>
                    <a:pt x="245" y="393"/>
                  </a:cubicBezTo>
                  <a:cubicBezTo>
                    <a:pt x="218" y="390"/>
                    <a:pt x="195" y="371"/>
                    <a:pt x="185" y="345"/>
                  </a:cubicBezTo>
                  <a:cubicBezTo>
                    <a:pt x="183" y="339"/>
                    <a:pt x="186" y="333"/>
                    <a:pt x="192" y="331"/>
                  </a:cubicBezTo>
                  <a:cubicBezTo>
                    <a:pt x="197" y="329"/>
                    <a:pt x="203" y="332"/>
                    <a:pt x="205" y="337"/>
                  </a:cubicBezTo>
                  <a:cubicBezTo>
                    <a:pt x="212" y="355"/>
                    <a:pt x="227" y="368"/>
                    <a:pt x="245" y="372"/>
                  </a:cubicBezTo>
                  <a:cubicBezTo>
                    <a:pt x="245" y="265"/>
                    <a:pt x="245" y="265"/>
                    <a:pt x="245" y="265"/>
                  </a:cubicBezTo>
                  <a:cubicBezTo>
                    <a:pt x="209" y="260"/>
                    <a:pt x="181" y="229"/>
                    <a:pt x="181" y="192"/>
                  </a:cubicBezTo>
                  <a:cubicBezTo>
                    <a:pt x="181" y="154"/>
                    <a:pt x="209" y="123"/>
                    <a:pt x="245" y="118"/>
                  </a:cubicBezTo>
                  <a:cubicBezTo>
                    <a:pt x="245" y="106"/>
                    <a:pt x="245" y="106"/>
                    <a:pt x="245" y="106"/>
                  </a:cubicBezTo>
                  <a:cubicBezTo>
                    <a:pt x="245" y="100"/>
                    <a:pt x="250" y="96"/>
                    <a:pt x="256" y="96"/>
                  </a:cubicBezTo>
                  <a:cubicBezTo>
                    <a:pt x="262" y="96"/>
                    <a:pt x="266" y="100"/>
                    <a:pt x="266" y="106"/>
                  </a:cubicBezTo>
                  <a:cubicBezTo>
                    <a:pt x="266" y="118"/>
                    <a:pt x="266" y="118"/>
                    <a:pt x="266" y="118"/>
                  </a:cubicBezTo>
                  <a:cubicBezTo>
                    <a:pt x="289" y="121"/>
                    <a:pt x="309" y="134"/>
                    <a:pt x="320" y="154"/>
                  </a:cubicBezTo>
                  <a:cubicBezTo>
                    <a:pt x="323" y="159"/>
                    <a:pt x="322" y="166"/>
                    <a:pt x="316" y="169"/>
                  </a:cubicBezTo>
                  <a:cubicBezTo>
                    <a:pt x="311" y="172"/>
                    <a:pt x="305" y="170"/>
                    <a:pt x="302" y="165"/>
                  </a:cubicBezTo>
                  <a:cubicBezTo>
                    <a:pt x="294" y="152"/>
                    <a:pt x="281" y="143"/>
                    <a:pt x="266" y="140"/>
                  </a:cubicBezTo>
                  <a:cubicBezTo>
                    <a:pt x="266" y="246"/>
                    <a:pt x="266" y="246"/>
                    <a:pt x="266" y="246"/>
                  </a:cubicBezTo>
                  <a:cubicBezTo>
                    <a:pt x="302" y="251"/>
                    <a:pt x="330" y="282"/>
                    <a:pt x="330" y="320"/>
                  </a:cubicBezTo>
                  <a:cubicBezTo>
                    <a:pt x="330" y="357"/>
                    <a:pt x="302" y="388"/>
                    <a:pt x="266" y="39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3" name="Group 112"/>
          <p:cNvGrpSpPr>
            <a:grpSpLocks noChangeAspect="1"/>
          </p:cNvGrpSpPr>
          <p:nvPr/>
        </p:nvGrpSpPr>
        <p:grpSpPr bwMode="auto">
          <a:xfrm>
            <a:off x="755364" y="4288247"/>
            <a:ext cx="605737" cy="757517"/>
            <a:chOff x="1157" y="393"/>
            <a:chExt cx="340" cy="340"/>
          </a:xfrm>
          <a:solidFill>
            <a:schemeClr val="accent2"/>
          </a:solidFill>
        </p:grpSpPr>
        <p:sp>
          <p:nvSpPr>
            <p:cNvPr id="34" name="Freeform 113"/>
            <p:cNvSpPr>
              <a:spLocks noEditPoints="1"/>
            </p:cNvSpPr>
            <p:nvPr/>
          </p:nvSpPr>
          <p:spPr bwMode="auto">
            <a:xfrm>
              <a:off x="1157" y="393"/>
              <a:ext cx="340" cy="340"/>
            </a:xfrm>
            <a:custGeom>
              <a:avLst/>
              <a:gdLst>
                <a:gd name="T0" fmla="*/ 256 w 512"/>
                <a:gd name="T1" fmla="*/ 22 h 512"/>
                <a:gd name="T2" fmla="*/ 491 w 512"/>
                <a:gd name="T3" fmla="*/ 256 h 512"/>
                <a:gd name="T4" fmla="*/ 256 w 512"/>
                <a:gd name="T5" fmla="*/ 491 h 512"/>
                <a:gd name="T6" fmla="*/ 21 w 512"/>
                <a:gd name="T7" fmla="*/ 256 h 512"/>
                <a:gd name="T8" fmla="*/ 256 w 512"/>
                <a:gd name="T9" fmla="*/ 22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2"/>
                  </a:moveTo>
                  <a:cubicBezTo>
                    <a:pt x="385" y="22"/>
                    <a:pt x="491" y="127"/>
                    <a:pt x="491" y="256"/>
                  </a:cubicBezTo>
                  <a:cubicBezTo>
                    <a:pt x="491" y="386"/>
                    <a:pt x="385" y="491"/>
                    <a:pt x="256" y="491"/>
                  </a:cubicBezTo>
                  <a:cubicBezTo>
                    <a:pt x="127" y="491"/>
                    <a:pt x="21" y="386"/>
                    <a:pt x="21" y="256"/>
                  </a:cubicBezTo>
                  <a:cubicBezTo>
                    <a:pt x="21" y="127"/>
                    <a:pt x="127" y="22"/>
                    <a:pt x="256" y="22"/>
                  </a:cubicBezTo>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14"/>
            <p:cNvSpPr>
              <a:spLocks noEditPoints="1"/>
            </p:cNvSpPr>
            <p:nvPr/>
          </p:nvSpPr>
          <p:spPr bwMode="auto">
            <a:xfrm>
              <a:off x="1221" y="457"/>
              <a:ext cx="212" cy="177"/>
            </a:xfrm>
            <a:custGeom>
              <a:avLst/>
              <a:gdLst>
                <a:gd name="T0" fmla="*/ 288 w 320"/>
                <a:gd name="T1" fmla="*/ 203 h 267"/>
                <a:gd name="T2" fmla="*/ 277 w 320"/>
                <a:gd name="T3" fmla="*/ 128 h 267"/>
                <a:gd name="T4" fmla="*/ 171 w 320"/>
                <a:gd name="T5" fmla="*/ 75 h 267"/>
                <a:gd name="T6" fmla="*/ 203 w 320"/>
                <a:gd name="T7" fmla="*/ 64 h 267"/>
                <a:gd name="T8" fmla="*/ 192 w 320"/>
                <a:gd name="T9" fmla="*/ 0 h 267"/>
                <a:gd name="T10" fmla="*/ 117 w 320"/>
                <a:gd name="T11" fmla="*/ 11 h 267"/>
                <a:gd name="T12" fmla="*/ 128 w 320"/>
                <a:gd name="T13" fmla="*/ 75 h 267"/>
                <a:gd name="T14" fmla="*/ 149 w 320"/>
                <a:gd name="T15" fmla="*/ 128 h 267"/>
                <a:gd name="T16" fmla="*/ 32 w 320"/>
                <a:gd name="T17" fmla="*/ 139 h 267"/>
                <a:gd name="T18" fmla="*/ 11 w 320"/>
                <a:gd name="T19" fmla="*/ 203 h 267"/>
                <a:gd name="T20" fmla="*/ 0 w 320"/>
                <a:gd name="T21" fmla="*/ 256 h 267"/>
                <a:gd name="T22" fmla="*/ 75 w 320"/>
                <a:gd name="T23" fmla="*/ 267 h 267"/>
                <a:gd name="T24" fmla="*/ 85 w 320"/>
                <a:gd name="T25" fmla="*/ 214 h 267"/>
                <a:gd name="T26" fmla="*/ 53 w 320"/>
                <a:gd name="T27" fmla="*/ 203 h 267"/>
                <a:gd name="T28" fmla="*/ 149 w 320"/>
                <a:gd name="T29" fmla="*/ 150 h 267"/>
                <a:gd name="T30" fmla="*/ 128 w 320"/>
                <a:gd name="T31" fmla="*/ 203 h 267"/>
                <a:gd name="T32" fmla="*/ 117 w 320"/>
                <a:gd name="T33" fmla="*/ 256 h 267"/>
                <a:gd name="T34" fmla="*/ 192 w 320"/>
                <a:gd name="T35" fmla="*/ 267 h 267"/>
                <a:gd name="T36" fmla="*/ 203 w 320"/>
                <a:gd name="T37" fmla="*/ 214 h 267"/>
                <a:gd name="T38" fmla="*/ 171 w 320"/>
                <a:gd name="T39" fmla="*/ 203 h 267"/>
                <a:gd name="T40" fmla="*/ 267 w 320"/>
                <a:gd name="T41" fmla="*/ 150 h 267"/>
                <a:gd name="T42" fmla="*/ 245 w 320"/>
                <a:gd name="T43" fmla="*/ 203 h 267"/>
                <a:gd name="T44" fmla="*/ 235 w 320"/>
                <a:gd name="T45" fmla="*/ 256 h 267"/>
                <a:gd name="T46" fmla="*/ 309 w 320"/>
                <a:gd name="T47" fmla="*/ 267 h 267"/>
                <a:gd name="T48" fmla="*/ 320 w 320"/>
                <a:gd name="T49" fmla="*/ 214 h 267"/>
                <a:gd name="T50" fmla="*/ 139 w 320"/>
                <a:gd name="T51" fmla="*/ 22 h 267"/>
                <a:gd name="T52" fmla="*/ 181 w 320"/>
                <a:gd name="T53" fmla="*/ 54 h 267"/>
                <a:gd name="T54" fmla="*/ 139 w 320"/>
                <a:gd name="T55" fmla="*/ 22 h 267"/>
                <a:gd name="T56" fmla="*/ 21 w 320"/>
                <a:gd name="T57" fmla="*/ 246 h 267"/>
                <a:gd name="T58" fmla="*/ 64 w 320"/>
                <a:gd name="T59" fmla="*/ 224 h 267"/>
                <a:gd name="T60" fmla="*/ 181 w 320"/>
                <a:gd name="T61" fmla="*/ 246 h 267"/>
                <a:gd name="T62" fmla="*/ 139 w 320"/>
                <a:gd name="T63" fmla="*/ 224 h 267"/>
                <a:gd name="T64" fmla="*/ 181 w 320"/>
                <a:gd name="T65" fmla="*/ 246 h 267"/>
                <a:gd name="T66" fmla="*/ 256 w 320"/>
                <a:gd name="T67" fmla="*/ 246 h 267"/>
                <a:gd name="T68" fmla="*/ 299 w 320"/>
                <a:gd name="T69" fmla="*/ 22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267">
                  <a:moveTo>
                    <a:pt x="309" y="203"/>
                  </a:moveTo>
                  <a:cubicBezTo>
                    <a:pt x="288" y="203"/>
                    <a:pt x="288" y="203"/>
                    <a:pt x="288" y="203"/>
                  </a:cubicBezTo>
                  <a:cubicBezTo>
                    <a:pt x="288" y="139"/>
                    <a:pt x="288" y="139"/>
                    <a:pt x="288" y="139"/>
                  </a:cubicBezTo>
                  <a:cubicBezTo>
                    <a:pt x="288" y="133"/>
                    <a:pt x="283" y="128"/>
                    <a:pt x="277" y="128"/>
                  </a:cubicBezTo>
                  <a:cubicBezTo>
                    <a:pt x="171" y="128"/>
                    <a:pt x="171" y="128"/>
                    <a:pt x="171" y="128"/>
                  </a:cubicBezTo>
                  <a:cubicBezTo>
                    <a:pt x="171" y="75"/>
                    <a:pt x="171" y="75"/>
                    <a:pt x="171" y="75"/>
                  </a:cubicBezTo>
                  <a:cubicBezTo>
                    <a:pt x="192" y="75"/>
                    <a:pt x="192" y="75"/>
                    <a:pt x="192" y="75"/>
                  </a:cubicBezTo>
                  <a:cubicBezTo>
                    <a:pt x="198" y="75"/>
                    <a:pt x="203" y="70"/>
                    <a:pt x="203" y="64"/>
                  </a:cubicBezTo>
                  <a:cubicBezTo>
                    <a:pt x="203" y="11"/>
                    <a:pt x="203" y="11"/>
                    <a:pt x="203" y="11"/>
                  </a:cubicBezTo>
                  <a:cubicBezTo>
                    <a:pt x="203" y="5"/>
                    <a:pt x="198" y="0"/>
                    <a:pt x="192" y="0"/>
                  </a:cubicBezTo>
                  <a:cubicBezTo>
                    <a:pt x="128" y="0"/>
                    <a:pt x="128" y="0"/>
                    <a:pt x="128" y="0"/>
                  </a:cubicBezTo>
                  <a:cubicBezTo>
                    <a:pt x="122" y="0"/>
                    <a:pt x="117" y="5"/>
                    <a:pt x="117" y="11"/>
                  </a:cubicBezTo>
                  <a:cubicBezTo>
                    <a:pt x="117" y="64"/>
                    <a:pt x="117" y="64"/>
                    <a:pt x="117" y="64"/>
                  </a:cubicBezTo>
                  <a:cubicBezTo>
                    <a:pt x="117" y="70"/>
                    <a:pt x="122" y="75"/>
                    <a:pt x="128" y="75"/>
                  </a:cubicBezTo>
                  <a:cubicBezTo>
                    <a:pt x="149" y="75"/>
                    <a:pt x="149" y="75"/>
                    <a:pt x="149" y="75"/>
                  </a:cubicBezTo>
                  <a:cubicBezTo>
                    <a:pt x="149" y="128"/>
                    <a:pt x="149" y="128"/>
                    <a:pt x="149" y="128"/>
                  </a:cubicBezTo>
                  <a:cubicBezTo>
                    <a:pt x="43" y="128"/>
                    <a:pt x="43" y="128"/>
                    <a:pt x="43" y="128"/>
                  </a:cubicBezTo>
                  <a:cubicBezTo>
                    <a:pt x="37" y="128"/>
                    <a:pt x="32" y="133"/>
                    <a:pt x="32" y="139"/>
                  </a:cubicBezTo>
                  <a:cubicBezTo>
                    <a:pt x="32" y="203"/>
                    <a:pt x="32" y="203"/>
                    <a:pt x="32" y="203"/>
                  </a:cubicBezTo>
                  <a:cubicBezTo>
                    <a:pt x="11" y="203"/>
                    <a:pt x="11" y="203"/>
                    <a:pt x="11" y="203"/>
                  </a:cubicBezTo>
                  <a:cubicBezTo>
                    <a:pt x="5" y="203"/>
                    <a:pt x="0" y="208"/>
                    <a:pt x="0" y="214"/>
                  </a:cubicBezTo>
                  <a:cubicBezTo>
                    <a:pt x="0" y="256"/>
                    <a:pt x="0" y="256"/>
                    <a:pt x="0" y="256"/>
                  </a:cubicBezTo>
                  <a:cubicBezTo>
                    <a:pt x="0" y="262"/>
                    <a:pt x="5" y="267"/>
                    <a:pt x="11" y="267"/>
                  </a:cubicBezTo>
                  <a:cubicBezTo>
                    <a:pt x="75" y="267"/>
                    <a:pt x="75" y="267"/>
                    <a:pt x="75" y="267"/>
                  </a:cubicBezTo>
                  <a:cubicBezTo>
                    <a:pt x="81" y="267"/>
                    <a:pt x="85" y="262"/>
                    <a:pt x="85" y="256"/>
                  </a:cubicBezTo>
                  <a:cubicBezTo>
                    <a:pt x="85" y="214"/>
                    <a:pt x="85" y="214"/>
                    <a:pt x="85" y="214"/>
                  </a:cubicBezTo>
                  <a:cubicBezTo>
                    <a:pt x="85" y="208"/>
                    <a:pt x="81" y="203"/>
                    <a:pt x="75" y="203"/>
                  </a:cubicBezTo>
                  <a:cubicBezTo>
                    <a:pt x="53" y="203"/>
                    <a:pt x="53" y="203"/>
                    <a:pt x="53" y="203"/>
                  </a:cubicBezTo>
                  <a:cubicBezTo>
                    <a:pt x="53" y="150"/>
                    <a:pt x="53" y="150"/>
                    <a:pt x="53" y="150"/>
                  </a:cubicBezTo>
                  <a:cubicBezTo>
                    <a:pt x="149" y="150"/>
                    <a:pt x="149" y="150"/>
                    <a:pt x="149" y="150"/>
                  </a:cubicBezTo>
                  <a:cubicBezTo>
                    <a:pt x="149" y="203"/>
                    <a:pt x="149" y="203"/>
                    <a:pt x="149" y="203"/>
                  </a:cubicBezTo>
                  <a:cubicBezTo>
                    <a:pt x="128" y="203"/>
                    <a:pt x="128" y="203"/>
                    <a:pt x="128" y="203"/>
                  </a:cubicBezTo>
                  <a:cubicBezTo>
                    <a:pt x="122" y="203"/>
                    <a:pt x="117" y="208"/>
                    <a:pt x="117" y="214"/>
                  </a:cubicBezTo>
                  <a:cubicBezTo>
                    <a:pt x="117" y="256"/>
                    <a:pt x="117" y="256"/>
                    <a:pt x="117" y="256"/>
                  </a:cubicBezTo>
                  <a:cubicBezTo>
                    <a:pt x="117" y="262"/>
                    <a:pt x="122" y="267"/>
                    <a:pt x="128" y="267"/>
                  </a:cubicBezTo>
                  <a:cubicBezTo>
                    <a:pt x="192" y="267"/>
                    <a:pt x="192" y="267"/>
                    <a:pt x="192" y="267"/>
                  </a:cubicBezTo>
                  <a:cubicBezTo>
                    <a:pt x="198" y="267"/>
                    <a:pt x="203" y="262"/>
                    <a:pt x="203" y="256"/>
                  </a:cubicBezTo>
                  <a:cubicBezTo>
                    <a:pt x="203" y="214"/>
                    <a:pt x="203" y="214"/>
                    <a:pt x="203" y="214"/>
                  </a:cubicBezTo>
                  <a:cubicBezTo>
                    <a:pt x="203" y="208"/>
                    <a:pt x="198" y="203"/>
                    <a:pt x="192" y="203"/>
                  </a:cubicBezTo>
                  <a:cubicBezTo>
                    <a:pt x="171" y="203"/>
                    <a:pt x="171" y="203"/>
                    <a:pt x="171" y="203"/>
                  </a:cubicBezTo>
                  <a:cubicBezTo>
                    <a:pt x="171" y="150"/>
                    <a:pt x="171" y="150"/>
                    <a:pt x="171" y="150"/>
                  </a:cubicBezTo>
                  <a:cubicBezTo>
                    <a:pt x="267" y="150"/>
                    <a:pt x="267" y="150"/>
                    <a:pt x="267" y="150"/>
                  </a:cubicBezTo>
                  <a:cubicBezTo>
                    <a:pt x="267" y="203"/>
                    <a:pt x="267" y="203"/>
                    <a:pt x="267" y="203"/>
                  </a:cubicBezTo>
                  <a:cubicBezTo>
                    <a:pt x="245" y="203"/>
                    <a:pt x="245" y="203"/>
                    <a:pt x="245" y="203"/>
                  </a:cubicBezTo>
                  <a:cubicBezTo>
                    <a:pt x="239" y="203"/>
                    <a:pt x="235" y="208"/>
                    <a:pt x="235" y="214"/>
                  </a:cubicBezTo>
                  <a:cubicBezTo>
                    <a:pt x="235" y="256"/>
                    <a:pt x="235" y="256"/>
                    <a:pt x="235" y="256"/>
                  </a:cubicBezTo>
                  <a:cubicBezTo>
                    <a:pt x="235" y="262"/>
                    <a:pt x="239" y="267"/>
                    <a:pt x="245" y="267"/>
                  </a:cubicBezTo>
                  <a:cubicBezTo>
                    <a:pt x="309" y="267"/>
                    <a:pt x="309" y="267"/>
                    <a:pt x="309" y="267"/>
                  </a:cubicBezTo>
                  <a:cubicBezTo>
                    <a:pt x="315" y="267"/>
                    <a:pt x="320" y="262"/>
                    <a:pt x="320" y="256"/>
                  </a:cubicBezTo>
                  <a:cubicBezTo>
                    <a:pt x="320" y="214"/>
                    <a:pt x="320" y="214"/>
                    <a:pt x="320" y="214"/>
                  </a:cubicBezTo>
                  <a:cubicBezTo>
                    <a:pt x="320" y="208"/>
                    <a:pt x="315" y="203"/>
                    <a:pt x="309" y="203"/>
                  </a:cubicBezTo>
                  <a:close/>
                  <a:moveTo>
                    <a:pt x="139" y="22"/>
                  </a:moveTo>
                  <a:cubicBezTo>
                    <a:pt x="181" y="22"/>
                    <a:pt x="181" y="22"/>
                    <a:pt x="181" y="22"/>
                  </a:cubicBezTo>
                  <a:cubicBezTo>
                    <a:pt x="181" y="54"/>
                    <a:pt x="181" y="54"/>
                    <a:pt x="181" y="54"/>
                  </a:cubicBezTo>
                  <a:cubicBezTo>
                    <a:pt x="139" y="54"/>
                    <a:pt x="139" y="54"/>
                    <a:pt x="139" y="54"/>
                  </a:cubicBezTo>
                  <a:lnTo>
                    <a:pt x="139" y="22"/>
                  </a:lnTo>
                  <a:close/>
                  <a:moveTo>
                    <a:pt x="64" y="246"/>
                  </a:moveTo>
                  <a:cubicBezTo>
                    <a:pt x="21" y="246"/>
                    <a:pt x="21" y="246"/>
                    <a:pt x="21" y="246"/>
                  </a:cubicBezTo>
                  <a:cubicBezTo>
                    <a:pt x="21" y="224"/>
                    <a:pt x="21" y="224"/>
                    <a:pt x="21" y="224"/>
                  </a:cubicBezTo>
                  <a:cubicBezTo>
                    <a:pt x="64" y="224"/>
                    <a:pt x="64" y="224"/>
                    <a:pt x="64" y="224"/>
                  </a:cubicBezTo>
                  <a:lnTo>
                    <a:pt x="64" y="246"/>
                  </a:lnTo>
                  <a:close/>
                  <a:moveTo>
                    <a:pt x="181" y="246"/>
                  </a:moveTo>
                  <a:cubicBezTo>
                    <a:pt x="139" y="246"/>
                    <a:pt x="139" y="246"/>
                    <a:pt x="139" y="246"/>
                  </a:cubicBezTo>
                  <a:cubicBezTo>
                    <a:pt x="139" y="224"/>
                    <a:pt x="139" y="224"/>
                    <a:pt x="139" y="224"/>
                  </a:cubicBezTo>
                  <a:cubicBezTo>
                    <a:pt x="181" y="224"/>
                    <a:pt x="181" y="224"/>
                    <a:pt x="181" y="224"/>
                  </a:cubicBezTo>
                  <a:lnTo>
                    <a:pt x="181" y="246"/>
                  </a:lnTo>
                  <a:close/>
                  <a:moveTo>
                    <a:pt x="299" y="246"/>
                  </a:moveTo>
                  <a:cubicBezTo>
                    <a:pt x="256" y="246"/>
                    <a:pt x="256" y="246"/>
                    <a:pt x="256" y="246"/>
                  </a:cubicBezTo>
                  <a:cubicBezTo>
                    <a:pt x="256" y="224"/>
                    <a:pt x="256" y="224"/>
                    <a:pt x="256" y="224"/>
                  </a:cubicBezTo>
                  <a:cubicBezTo>
                    <a:pt x="299" y="224"/>
                    <a:pt x="299" y="224"/>
                    <a:pt x="299" y="224"/>
                  </a:cubicBezTo>
                  <a:lnTo>
                    <a:pt x="299" y="2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6" name="Freeform 35"/>
          <p:cNvSpPr>
            <a:spLocks noChangeAspect="1" noEditPoints="1"/>
          </p:cNvSpPr>
          <p:nvPr/>
        </p:nvSpPr>
        <p:spPr bwMode="auto">
          <a:xfrm>
            <a:off x="4457804" y="2162269"/>
            <a:ext cx="644145" cy="727875"/>
          </a:xfrm>
          <a:custGeom>
            <a:avLst/>
            <a:gdLst>
              <a:gd name="T0" fmla="*/ 202 w 512"/>
              <a:gd name="T1" fmla="*/ 373 h 512"/>
              <a:gd name="T2" fmla="*/ 309 w 512"/>
              <a:gd name="T3" fmla="*/ 373 h 512"/>
              <a:gd name="T4" fmla="*/ 309 w 512"/>
              <a:gd name="T5" fmla="*/ 394 h 512"/>
              <a:gd name="T6" fmla="*/ 202 w 512"/>
              <a:gd name="T7" fmla="*/ 394 h 512"/>
              <a:gd name="T8" fmla="*/ 202 w 512"/>
              <a:gd name="T9" fmla="*/ 373 h 512"/>
              <a:gd name="T10" fmla="*/ 170 w 512"/>
              <a:gd name="T11" fmla="*/ 352 h 512"/>
              <a:gd name="T12" fmla="*/ 341 w 512"/>
              <a:gd name="T13" fmla="*/ 352 h 512"/>
              <a:gd name="T14" fmla="*/ 341 w 512"/>
              <a:gd name="T15" fmla="*/ 160 h 512"/>
              <a:gd name="T16" fmla="*/ 170 w 512"/>
              <a:gd name="T17" fmla="*/ 160 h 512"/>
              <a:gd name="T18" fmla="*/ 170 w 512"/>
              <a:gd name="T19" fmla="*/ 352 h 512"/>
              <a:gd name="T20" fmla="*/ 309 w 512"/>
              <a:gd name="T21" fmla="*/ 117 h 512"/>
              <a:gd name="T22" fmla="*/ 202 w 512"/>
              <a:gd name="T23" fmla="*/ 117 h 512"/>
              <a:gd name="T24" fmla="*/ 202 w 512"/>
              <a:gd name="T25" fmla="*/ 138 h 512"/>
              <a:gd name="T26" fmla="*/ 309 w 512"/>
              <a:gd name="T27" fmla="*/ 138 h 512"/>
              <a:gd name="T28" fmla="*/ 309 w 512"/>
              <a:gd name="T29" fmla="*/ 117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384 w 512"/>
              <a:gd name="T41" fmla="*/ 202 h 512"/>
              <a:gd name="T42" fmla="*/ 373 w 512"/>
              <a:gd name="T43" fmla="*/ 192 h 512"/>
              <a:gd name="T44" fmla="*/ 362 w 512"/>
              <a:gd name="T45" fmla="*/ 202 h 512"/>
              <a:gd name="T46" fmla="*/ 362 w 512"/>
              <a:gd name="T47" fmla="*/ 160 h 512"/>
              <a:gd name="T48" fmla="*/ 341 w 512"/>
              <a:gd name="T49" fmla="*/ 138 h 512"/>
              <a:gd name="T50" fmla="*/ 330 w 512"/>
              <a:gd name="T51" fmla="*/ 138 h 512"/>
              <a:gd name="T52" fmla="*/ 330 w 512"/>
              <a:gd name="T53" fmla="*/ 117 h 512"/>
              <a:gd name="T54" fmla="*/ 309 w 512"/>
              <a:gd name="T55" fmla="*/ 96 h 512"/>
              <a:gd name="T56" fmla="*/ 202 w 512"/>
              <a:gd name="T57" fmla="*/ 96 h 512"/>
              <a:gd name="T58" fmla="*/ 181 w 512"/>
              <a:gd name="T59" fmla="*/ 117 h 512"/>
              <a:gd name="T60" fmla="*/ 181 w 512"/>
              <a:gd name="T61" fmla="*/ 138 h 512"/>
              <a:gd name="T62" fmla="*/ 170 w 512"/>
              <a:gd name="T63" fmla="*/ 138 h 512"/>
              <a:gd name="T64" fmla="*/ 149 w 512"/>
              <a:gd name="T65" fmla="*/ 160 h 512"/>
              <a:gd name="T66" fmla="*/ 149 w 512"/>
              <a:gd name="T67" fmla="*/ 352 h 512"/>
              <a:gd name="T68" fmla="*/ 170 w 512"/>
              <a:gd name="T69" fmla="*/ 373 h 512"/>
              <a:gd name="T70" fmla="*/ 181 w 512"/>
              <a:gd name="T71" fmla="*/ 373 h 512"/>
              <a:gd name="T72" fmla="*/ 181 w 512"/>
              <a:gd name="T73" fmla="*/ 394 h 512"/>
              <a:gd name="T74" fmla="*/ 202 w 512"/>
              <a:gd name="T75" fmla="*/ 416 h 512"/>
              <a:gd name="T76" fmla="*/ 309 w 512"/>
              <a:gd name="T77" fmla="*/ 416 h 512"/>
              <a:gd name="T78" fmla="*/ 330 w 512"/>
              <a:gd name="T79" fmla="*/ 394 h 512"/>
              <a:gd name="T80" fmla="*/ 330 w 512"/>
              <a:gd name="T81" fmla="*/ 373 h 512"/>
              <a:gd name="T82" fmla="*/ 341 w 512"/>
              <a:gd name="T83" fmla="*/ 373 h 512"/>
              <a:gd name="T84" fmla="*/ 362 w 512"/>
              <a:gd name="T85" fmla="*/ 352 h 512"/>
              <a:gd name="T86" fmla="*/ 362 w 512"/>
              <a:gd name="T87" fmla="*/ 234 h 512"/>
              <a:gd name="T88" fmla="*/ 373 w 512"/>
              <a:gd name="T89" fmla="*/ 245 h 512"/>
              <a:gd name="T90" fmla="*/ 384 w 512"/>
              <a:gd name="T91" fmla="*/ 234 h 512"/>
              <a:gd name="T92" fmla="*/ 384 w 512"/>
              <a:gd name="T9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02" y="373"/>
                </a:moveTo>
                <a:cubicBezTo>
                  <a:pt x="309" y="373"/>
                  <a:pt x="309" y="373"/>
                  <a:pt x="309" y="373"/>
                </a:cubicBezTo>
                <a:cubicBezTo>
                  <a:pt x="309" y="394"/>
                  <a:pt x="309" y="394"/>
                  <a:pt x="309" y="394"/>
                </a:cubicBezTo>
                <a:cubicBezTo>
                  <a:pt x="202" y="394"/>
                  <a:pt x="202" y="394"/>
                  <a:pt x="202" y="394"/>
                </a:cubicBezTo>
                <a:lnTo>
                  <a:pt x="202" y="373"/>
                </a:lnTo>
                <a:close/>
                <a:moveTo>
                  <a:pt x="170" y="352"/>
                </a:moveTo>
                <a:cubicBezTo>
                  <a:pt x="341" y="352"/>
                  <a:pt x="341" y="352"/>
                  <a:pt x="341" y="352"/>
                </a:cubicBezTo>
                <a:cubicBezTo>
                  <a:pt x="341" y="160"/>
                  <a:pt x="341" y="160"/>
                  <a:pt x="341" y="160"/>
                </a:cubicBezTo>
                <a:cubicBezTo>
                  <a:pt x="170" y="160"/>
                  <a:pt x="170" y="160"/>
                  <a:pt x="170" y="160"/>
                </a:cubicBezTo>
                <a:lnTo>
                  <a:pt x="170" y="352"/>
                </a:lnTo>
                <a:close/>
                <a:moveTo>
                  <a:pt x="309" y="117"/>
                </a:moveTo>
                <a:cubicBezTo>
                  <a:pt x="202" y="117"/>
                  <a:pt x="202" y="117"/>
                  <a:pt x="202" y="117"/>
                </a:cubicBezTo>
                <a:cubicBezTo>
                  <a:pt x="202" y="138"/>
                  <a:pt x="202" y="138"/>
                  <a:pt x="202" y="138"/>
                </a:cubicBezTo>
                <a:cubicBezTo>
                  <a:pt x="309" y="138"/>
                  <a:pt x="309" y="138"/>
                  <a:pt x="309" y="138"/>
                </a:cubicBezTo>
                <a:lnTo>
                  <a:pt x="309" y="11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84" y="202"/>
                </a:moveTo>
                <a:cubicBezTo>
                  <a:pt x="384" y="196"/>
                  <a:pt x="379" y="192"/>
                  <a:pt x="373" y="192"/>
                </a:cubicBezTo>
                <a:cubicBezTo>
                  <a:pt x="367" y="192"/>
                  <a:pt x="362" y="196"/>
                  <a:pt x="362" y="202"/>
                </a:cubicBezTo>
                <a:cubicBezTo>
                  <a:pt x="362" y="160"/>
                  <a:pt x="362" y="160"/>
                  <a:pt x="362" y="160"/>
                </a:cubicBezTo>
                <a:cubicBezTo>
                  <a:pt x="362" y="148"/>
                  <a:pt x="353" y="138"/>
                  <a:pt x="341" y="138"/>
                </a:cubicBezTo>
                <a:cubicBezTo>
                  <a:pt x="330" y="138"/>
                  <a:pt x="330" y="138"/>
                  <a:pt x="330" y="138"/>
                </a:cubicBezTo>
                <a:cubicBezTo>
                  <a:pt x="330" y="117"/>
                  <a:pt x="330" y="117"/>
                  <a:pt x="330" y="117"/>
                </a:cubicBezTo>
                <a:cubicBezTo>
                  <a:pt x="330" y="105"/>
                  <a:pt x="321" y="96"/>
                  <a:pt x="309" y="96"/>
                </a:cubicBezTo>
                <a:cubicBezTo>
                  <a:pt x="202" y="96"/>
                  <a:pt x="202" y="96"/>
                  <a:pt x="202" y="96"/>
                </a:cubicBezTo>
                <a:cubicBezTo>
                  <a:pt x="191" y="96"/>
                  <a:pt x="181" y="105"/>
                  <a:pt x="181" y="117"/>
                </a:cubicBezTo>
                <a:cubicBezTo>
                  <a:pt x="181" y="138"/>
                  <a:pt x="181" y="138"/>
                  <a:pt x="181" y="138"/>
                </a:cubicBezTo>
                <a:cubicBezTo>
                  <a:pt x="170" y="138"/>
                  <a:pt x="170" y="138"/>
                  <a:pt x="170" y="138"/>
                </a:cubicBezTo>
                <a:cubicBezTo>
                  <a:pt x="159" y="138"/>
                  <a:pt x="149" y="148"/>
                  <a:pt x="149" y="160"/>
                </a:cubicBezTo>
                <a:cubicBezTo>
                  <a:pt x="149" y="352"/>
                  <a:pt x="149" y="352"/>
                  <a:pt x="149" y="352"/>
                </a:cubicBezTo>
                <a:cubicBezTo>
                  <a:pt x="149" y="363"/>
                  <a:pt x="159" y="373"/>
                  <a:pt x="170" y="373"/>
                </a:cubicBezTo>
                <a:cubicBezTo>
                  <a:pt x="181" y="373"/>
                  <a:pt x="181" y="373"/>
                  <a:pt x="181" y="373"/>
                </a:cubicBezTo>
                <a:cubicBezTo>
                  <a:pt x="181" y="394"/>
                  <a:pt x="181" y="394"/>
                  <a:pt x="181" y="394"/>
                </a:cubicBezTo>
                <a:cubicBezTo>
                  <a:pt x="181" y="406"/>
                  <a:pt x="191" y="416"/>
                  <a:pt x="202" y="416"/>
                </a:cubicBezTo>
                <a:cubicBezTo>
                  <a:pt x="309" y="416"/>
                  <a:pt x="309" y="416"/>
                  <a:pt x="309" y="416"/>
                </a:cubicBezTo>
                <a:cubicBezTo>
                  <a:pt x="321" y="416"/>
                  <a:pt x="330" y="406"/>
                  <a:pt x="330" y="394"/>
                </a:cubicBezTo>
                <a:cubicBezTo>
                  <a:pt x="330" y="373"/>
                  <a:pt x="330" y="373"/>
                  <a:pt x="330" y="373"/>
                </a:cubicBezTo>
                <a:cubicBezTo>
                  <a:pt x="341" y="373"/>
                  <a:pt x="341" y="373"/>
                  <a:pt x="341" y="373"/>
                </a:cubicBezTo>
                <a:cubicBezTo>
                  <a:pt x="353" y="373"/>
                  <a:pt x="362" y="363"/>
                  <a:pt x="362" y="352"/>
                </a:cubicBezTo>
                <a:cubicBezTo>
                  <a:pt x="362" y="234"/>
                  <a:pt x="362" y="234"/>
                  <a:pt x="362" y="234"/>
                </a:cubicBezTo>
                <a:cubicBezTo>
                  <a:pt x="362" y="240"/>
                  <a:pt x="367" y="245"/>
                  <a:pt x="373" y="245"/>
                </a:cubicBezTo>
                <a:cubicBezTo>
                  <a:pt x="379" y="245"/>
                  <a:pt x="384" y="240"/>
                  <a:pt x="384" y="234"/>
                </a:cubicBezTo>
                <a:lnTo>
                  <a:pt x="384" y="2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GB"/>
          </a:p>
        </p:txBody>
      </p:sp>
      <p:grpSp>
        <p:nvGrpSpPr>
          <p:cNvPr id="40" name="Group 245"/>
          <p:cNvGrpSpPr>
            <a:grpSpLocks noChangeAspect="1"/>
          </p:cNvGrpSpPr>
          <p:nvPr/>
        </p:nvGrpSpPr>
        <p:grpSpPr bwMode="auto">
          <a:xfrm>
            <a:off x="8156981" y="4288247"/>
            <a:ext cx="622952" cy="757517"/>
            <a:chOff x="3480" y="792"/>
            <a:chExt cx="340" cy="340"/>
          </a:xfrm>
          <a:solidFill>
            <a:schemeClr val="accent3"/>
          </a:solidFill>
        </p:grpSpPr>
        <p:sp>
          <p:nvSpPr>
            <p:cNvPr id="41" name="Freeform 246"/>
            <p:cNvSpPr>
              <a:spLocks noEditPoints="1"/>
            </p:cNvSpPr>
            <p:nvPr/>
          </p:nvSpPr>
          <p:spPr bwMode="auto">
            <a:xfrm>
              <a:off x="3480"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247"/>
            <p:cNvSpPr>
              <a:spLocks noEditPoints="1"/>
            </p:cNvSpPr>
            <p:nvPr/>
          </p:nvSpPr>
          <p:spPr bwMode="auto">
            <a:xfrm>
              <a:off x="3544" y="884"/>
              <a:ext cx="212" cy="184"/>
            </a:xfrm>
            <a:custGeom>
              <a:avLst/>
              <a:gdLst>
                <a:gd name="T0" fmla="*/ 309 w 320"/>
                <a:gd name="T1" fmla="*/ 0 h 278"/>
                <a:gd name="T2" fmla="*/ 10 w 320"/>
                <a:gd name="T3" fmla="*/ 0 h 278"/>
                <a:gd name="T4" fmla="*/ 0 w 320"/>
                <a:gd name="T5" fmla="*/ 11 h 278"/>
                <a:gd name="T6" fmla="*/ 0 w 320"/>
                <a:gd name="T7" fmla="*/ 203 h 278"/>
                <a:gd name="T8" fmla="*/ 10 w 320"/>
                <a:gd name="T9" fmla="*/ 214 h 278"/>
                <a:gd name="T10" fmla="*/ 53 w 320"/>
                <a:gd name="T11" fmla="*/ 214 h 278"/>
                <a:gd name="T12" fmla="*/ 53 w 320"/>
                <a:gd name="T13" fmla="*/ 267 h 278"/>
                <a:gd name="T14" fmla="*/ 60 w 320"/>
                <a:gd name="T15" fmla="*/ 277 h 278"/>
                <a:gd name="T16" fmla="*/ 64 w 320"/>
                <a:gd name="T17" fmla="*/ 278 h 278"/>
                <a:gd name="T18" fmla="*/ 72 w 320"/>
                <a:gd name="T19" fmla="*/ 274 h 278"/>
                <a:gd name="T20" fmla="*/ 122 w 320"/>
                <a:gd name="T21" fmla="*/ 214 h 278"/>
                <a:gd name="T22" fmla="*/ 309 w 320"/>
                <a:gd name="T23" fmla="*/ 214 h 278"/>
                <a:gd name="T24" fmla="*/ 320 w 320"/>
                <a:gd name="T25" fmla="*/ 203 h 278"/>
                <a:gd name="T26" fmla="*/ 320 w 320"/>
                <a:gd name="T27" fmla="*/ 11 h 278"/>
                <a:gd name="T28" fmla="*/ 309 w 320"/>
                <a:gd name="T29" fmla="*/ 0 h 278"/>
                <a:gd name="T30" fmla="*/ 298 w 320"/>
                <a:gd name="T31" fmla="*/ 192 h 278"/>
                <a:gd name="T32" fmla="*/ 117 w 320"/>
                <a:gd name="T33" fmla="*/ 192 h 278"/>
                <a:gd name="T34" fmla="*/ 109 w 320"/>
                <a:gd name="T35" fmla="*/ 196 h 278"/>
                <a:gd name="T36" fmla="*/ 74 w 320"/>
                <a:gd name="T37" fmla="*/ 238 h 278"/>
                <a:gd name="T38" fmla="*/ 74 w 320"/>
                <a:gd name="T39" fmla="*/ 203 h 278"/>
                <a:gd name="T40" fmla="*/ 64 w 320"/>
                <a:gd name="T41" fmla="*/ 192 h 278"/>
                <a:gd name="T42" fmla="*/ 21 w 320"/>
                <a:gd name="T43" fmla="*/ 192 h 278"/>
                <a:gd name="T44" fmla="*/ 21 w 320"/>
                <a:gd name="T45" fmla="*/ 22 h 278"/>
                <a:gd name="T46" fmla="*/ 298 w 320"/>
                <a:gd name="T47" fmla="*/ 22 h 278"/>
                <a:gd name="T48" fmla="*/ 298 w 320"/>
                <a:gd name="T49" fmla="*/ 19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0" h="278">
                  <a:moveTo>
                    <a:pt x="309" y="0"/>
                  </a:moveTo>
                  <a:cubicBezTo>
                    <a:pt x="10" y="0"/>
                    <a:pt x="10" y="0"/>
                    <a:pt x="10" y="0"/>
                  </a:cubicBezTo>
                  <a:cubicBezTo>
                    <a:pt x="4" y="0"/>
                    <a:pt x="0" y="5"/>
                    <a:pt x="0" y="11"/>
                  </a:cubicBezTo>
                  <a:cubicBezTo>
                    <a:pt x="0" y="203"/>
                    <a:pt x="0" y="203"/>
                    <a:pt x="0" y="203"/>
                  </a:cubicBezTo>
                  <a:cubicBezTo>
                    <a:pt x="0" y="209"/>
                    <a:pt x="4" y="214"/>
                    <a:pt x="10" y="214"/>
                  </a:cubicBezTo>
                  <a:cubicBezTo>
                    <a:pt x="53" y="214"/>
                    <a:pt x="53" y="214"/>
                    <a:pt x="53" y="214"/>
                  </a:cubicBezTo>
                  <a:cubicBezTo>
                    <a:pt x="53" y="267"/>
                    <a:pt x="53" y="267"/>
                    <a:pt x="53" y="267"/>
                  </a:cubicBezTo>
                  <a:cubicBezTo>
                    <a:pt x="53" y="271"/>
                    <a:pt x="56" y="276"/>
                    <a:pt x="60" y="277"/>
                  </a:cubicBezTo>
                  <a:cubicBezTo>
                    <a:pt x="61" y="277"/>
                    <a:pt x="62" y="278"/>
                    <a:pt x="64" y="278"/>
                  </a:cubicBezTo>
                  <a:cubicBezTo>
                    <a:pt x="67" y="278"/>
                    <a:pt x="70" y="276"/>
                    <a:pt x="72" y="274"/>
                  </a:cubicBezTo>
                  <a:cubicBezTo>
                    <a:pt x="122" y="214"/>
                    <a:pt x="122" y="214"/>
                    <a:pt x="122" y="214"/>
                  </a:cubicBezTo>
                  <a:cubicBezTo>
                    <a:pt x="309" y="214"/>
                    <a:pt x="309" y="214"/>
                    <a:pt x="309" y="214"/>
                  </a:cubicBezTo>
                  <a:cubicBezTo>
                    <a:pt x="315" y="214"/>
                    <a:pt x="320" y="209"/>
                    <a:pt x="320" y="203"/>
                  </a:cubicBezTo>
                  <a:cubicBezTo>
                    <a:pt x="320" y="11"/>
                    <a:pt x="320" y="11"/>
                    <a:pt x="320" y="11"/>
                  </a:cubicBezTo>
                  <a:cubicBezTo>
                    <a:pt x="320" y="5"/>
                    <a:pt x="315" y="0"/>
                    <a:pt x="309" y="0"/>
                  </a:cubicBezTo>
                  <a:close/>
                  <a:moveTo>
                    <a:pt x="298" y="192"/>
                  </a:moveTo>
                  <a:cubicBezTo>
                    <a:pt x="117" y="192"/>
                    <a:pt x="117" y="192"/>
                    <a:pt x="117" y="192"/>
                  </a:cubicBezTo>
                  <a:cubicBezTo>
                    <a:pt x="114" y="192"/>
                    <a:pt x="111" y="194"/>
                    <a:pt x="109" y="196"/>
                  </a:cubicBezTo>
                  <a:cubicBezTo>
                    <a:pt x="74" y="238"/>
                    <a:pt x="74" y="238"/>
                    <a:pt x="74" y="238"/>
                  </a:cubicBezTo>
                  <a:cubicBezTo>
                    <a:pt x="74" y="203"/>
                    <a:pt x="74" y="203"/>
                    <a:pt x="74" y="203"/>
                  </a:cubicBezTo>
                  <a:cubicBezTo>
                    <a:pt x="74" y="197"/>
                    <a:pt x="70" y="192"/>
                    <a:pt x="64" y="192"/>
                  </a:cubicBezTo>
                  <a:cubicBezTo>
                    <a:pt x="21" y="192"/>
                    <a:pt x="21" y="192"/>
                    <a:pt x="21" y="192"/>
                  </a:cubicBezTo>
                  <a:cubicBezTo>
                    <a:pt x="21" y="22"/>
                    <a:pt x="21" y="22"/>
                    <a:pt x="21" y="22"/>
                  </a:cubicBezTo>
                  <a:cubicBezTo>
                    <a:pt x="298" y="22"/>
                    <a:pt x="298" y="22"/>
                    <a:pt x="298" y="22"/>
                  </a:cubicBezTo>
                  <a:lnTo>
                    <a:pt x="298" y="19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248"/>
            <p:cNvSpPr>
              <a:spLocks/>
            </p:cNvSpPr>
            <p:nvPr/>
          </p:nvSpPr>
          <p:spPr bwMode="auto">
            <a:xfrm>
              <a:off x="3572" y="919"/>
              <a:ext cx="156" cy="14"/>
            </a:xfrm>
            <a:custGeom>
              <a:avLst/>
              <a:gdLst>
                <a:gd name="T0" fmla="*/ 11 w 235"/>
                <a:gd name="T1" fmla="*/ 21 h 21"/>
                <a:gd name="T2" fmla="*/ 224 w 235"/>
                <a:gd name="T3" fmla="*/ 21 h 21"/>
                <a:gd name="T4" fmla="*/ 235 w 235"/>
                <a:gd name="T5" fmla="*/ 10 h 21"/>
                <a:gd name="T6" fmla="*/ 224 w 235"/>
                <a:gd name="T7" fmla="*/ 0 h 21"/>
                <a:gd name="T8" fmla="*/ 11 w 235"/>
                <a:gd name="T9" fmla="*/ 0 h 21"/>
                <a:gd name="T10" fmla="*/ 0 w 235"/>
                <a:gd name="T11" fmla="*/ 10 h 21"/>
                <a:gd name="T12" fmla="*/ 11 w 235"/>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35" h="21">
                  <a:moveTo>
                    <a:pt x="11" y="21"/>
                  </a:moveTo>
                  <a:cubicBezTo>
                    <a:pt x="224" y="21"/>
                    <a:pt x="224" y="21"/>
                    <a:pt x="224" y="21"/>
                  </a:cubicBezTo>
                  <a:cubicBezTo>
                    <a:pt x="230" y="21"/>
                    <a:pt x="235" y="16"/>
                    <a:pt x="235" y="10"/>
                  </a:cubicBezTo>
                  <a:cubicBezTo>
                    <a:pt x="235" y="4"/>
                    <a:pt x="230" y="0"/>
                    <a:pt x="224" y="0"/>
                  </a:cubicBezTo>
                  <a:cubicBezTo>
                    <a:pt x="11" y="0"/>
                    <a:pt x="11" y="0"/>
                    <a:pt x="11" y="0"/>
                  </a:cubicBezTo>
                  <a:cubicBezTo>
                    <a:pt x="5" y="0"/>
                    <a:pt x="0" y="4"/>
                    <a:pt x="0" y="10"/>
                  </a:cubicBezTo>
                  <a:cubicBezTo>
                    <a:pt x="0" y="16"/>
                    <a:pt x="5" y="21"/>
                    <a:pt x="11"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249"/>
            <p:cNvSpPr>
              <a:spLocks/>
            </p:cNvSpPr>
            <p:nvPr/>
          </p:nvSpPr>
          <p:spPr bwMode="auto">
            <a:xfrm>
              <a:off x="3572" y="947"/>
              <a:ext cx="156" cy="15"/>
            </a:xfrm>
            <a:custGeom>
              <a:avLst/>
              <a:gdLst>
                <a:gd name="T0" fmla="*/ 11 w 235"/>
                <a:gd name="T1" fmla="*/ 22 h 22"/>
                <a:gd name="T2" fmla="*/ 224 w 235"/>
                <a:gd name="T3" fmla="*/ 22 h 22"/>
                <a:gd name="T4" fmla="*/ 235 w 235"/>
                <a:gd name="T5" fmla="*/ 11 h 22"/>
                <a:gd name="T6" fmla="*/ 224 w 235"/>
                <a:gd name="T7" fmla="*/ 0 h 22"/>
                <a:gd name="T8" fmla="*/ 11 w 235"/>
                <a:gd name="T9" fmla="*/ 0 h 22"/>
                <a:gd name="T10" fmla="*/ 0 w 235"/>
                <a:gd name="T11" fmla="*/ 11 h 22"/>
                <a:gd name="T12" fmla="*/ 11 w 23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235" h="22">
                  <a:moveTo>
                    <a:pt x="11" y="22"/>
                  </a:moveTo>
                  <a:cubicBezTo>
                    <a:pt x="224" y="22"/>
                    <a:pt x="224" y="22"/>
                    <a:pt x="224" y="22"/>
                  </a:cubicBezTo>
                  <a:cubicBezTo>
                    <a:pt x="230" y="22"/>
                    <a:pt x="235" y="17"/>
                    <a:pt x="235" y="11"/>
                  </a:cubicBezTo>
                  <a:cubicBezTo>
                    <a:pt x="235" y="5"/>
                    <a:pt x="230" y="0"/>
                    <a:pt x="224" y="0"/>
                  </a:cubicBezTo>
                  <a:cubicBezTo>
                    <a:pt x="11" y="0"/>
                    <a:pt x="11" y="0"/>
                    <a:pt x="11" y="0"/>
                  </a:cubicBezTo>
                  <a:cubicBezTo>
                    <a:pt x="5" y="0"/>
                    <a:pt x="0" y="5"/>
                    <a:pt x="0" y="11"/>
                  </a:cubicBezTo>
                  <a:cubicBezTo>
                    <a:pt x="0" y="17"/>
                    <a:pt x="5" y="22"/>
                    <a:pt x="11" y="2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250"/>
            <p:cNvSpPr>
              <a:spLocks/>
            </p:cNvSpPr>
            <p:nvPr/>
          </p:nvSpPr>
          <p:spPr bwMode="auto">
            <a:xfrm>
              <a:off x="3572" y="976"/>
              <a:ext cx="156" cy="14"/>
            </a:xfrm>
            <a:custGeom>
              <a:avLst/>
              <a:gdLst>
                <a:gd name="T0" fmla="*/ 11 w 235"/>
                <a:gd name="T1" fmla="*/ 21 h 21"/>
                <a:gd name="T2" fmla="*/ 224 w 235"/>
                <a:gd name="T3" fmla="*/ 21 h 21"/>
                <a:gd name="T4" fmla="*/ 235 w 235"/>
                <a:gd name="T5" fmla="*/ 11 h 21"/>
                <a:gd name="T6" fmla="*/ 224 w 235"/>
                <a:gd name="T7" fmla="*/ 0 h 21"/>
                <a:gd name="T8" fmla="*/ 11 w 235"/>
                <a:gd name="T9" fmla="*/ 0 h 21"/>
                <a:gd name="T10" fmla="*/ 0 w 235"/>
                <a:gd name="T11" fmla="*/ 11 h 21"/>
                <a:gd name="T12" fmla="*/ 11 w 235"/>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35" h="21">
                  <a:moveTo>
                    <a:pt x="11" y="21"/>
                  </a:moveTo>
                  <a:cubicBezTo>
                    <a:pt x="224" y="21"/>
                    <a:pt x="224" y="21"/>
                    <a:pt x="224" y="21"/>
                  </a:cubicBezTo>
                  <a:cubicBezTo>
                    <a:pt x="230" y="21"/>
                    <a:pt x="235" y="17"/>
                    <a:pt x="235" y="11"/>
                  </a:cubicBezTo>
                  <a:cubicBezTo>
                    <a:pt x="235" y="5"/>
                    <a:pt x="230" y="0"/>
                    <a:pt x="224" y="0"/>
                  </a:cubicBezTo>
                  <a:cubicBezTo>
                    <a:pt x="11" y="0"/>
                    <a:pt x="11" y="0"/>
                    <a:pt x="11" y="0"/>
                  </a:cubicBezTo>
                  <a:cubicBezTo>
                    <a:pt x="5" y="0"/>
                    <a:pt x="0" y="5"/>
                    <a:pt x="0" y="11"/>
                  </a:cubicBezTo>
                  <a:cubicBezTo>
                    <a:pt x="0" y="17"/>
                    <a:pt x="5" y="21"/>
                    <a:pt x="11"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6" name="Freeform 636"/>
          <p:cNvSpPr>
            <a:spLocks noChangeAspect="1" noEditPoints="1"/>
          </p:cNvSpPr>
          <p:nvPr/>
        </p:nvSpPr>
        <p:spPr bwMode="auto">
          <a:xfrm>
            <a:off x="4457804" y="4288248"/>
            <a:ext cx="644145" cy="757516"/>
          </a:xfrm>
          <a:custGeom>
            <a:avLst/>
            <a:gdLst>
              <a:gd name="T0" fmla="*/ 260 w 512"/>
              <a:gd name="T1" fmla="*/ 165 h 512"/>
              <a:gd name="T2" fmla="*/ 295 w 512"/>
              <a:gd name="T3" fmla="*/ 288 h 512"/>
              <a:gd name="T4" fmla="*/ 128 w 512"/>
              <a:gd name="T5" fmla="*/ 288 h 512"/>
              <a:gd name="T6" fmla="*/ 119 w 512"/>
              <a:gd name="T7" fmla="*/ 250 h 512"/>
              <a:gd name="T8" fmla="*/ 260 w 512"/>
              <a:gd name="T9" fmla="*/ 165 h 512"/>
              <a:gd name="T10" fmla="*/ 192 w 512"/>
              <a:gd name="T11" fmla="*/ 309 h 512"/>
              <a:gd name="T12" fmla="*/ 213 w 512"/>
              <a:gd name="T13" fmla="*/ 330 h 512"/>
              <a:gd name="T14" fmla="*/ 234 w 512"/>
              <a:gd name="T15" fmla="*/ 309 h 512"/>
              <a:gd name="T16" fmla="*/ 234 w 512"/>
              <a:gd name="T17" fmla="*/ 309 h 512"/>
              <a:gd name="T18" fmla="*/ 192 w 512"/>
              <a:gd name="T19" fmla="*/ 309 h 512"/>
              <a:gd name="T20" fmla="*/ 192 w 512"/>
              <a:gd name="T21" fmla="*/ 309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301 w 512"/>
              <a:gd name="T33" fmla="*/ 177 h 512"/>
              <a:gd name="T34" fmla="*/ 309 w 512"/>
              <a:gd name="T35" fmla="*/ 181 h 512"/>
              <a:gd name="T36" fmla="*/ 316 w 512"/>
              <a:gd name="T37" fmla="*/ 179 h 512"/>
              <a:gd name="T38" fmla="*/ 369 w 512"/>
              <a:gd name="T39" fmla="*/ 136 h 512"/>
              <a:gd name="T40" fmla="*/ 371 w 512"/>
              <a:gd name="T41" fmla="*/ 121 h 512"/>
              <a:gd name="T42" fmla="*/ 356 w 512"/>
              <a:gd name="T43" fmla="*/ 119 h 512"/>
              <a:gd name="T44" fmla="*/ 302 w 512"/>
              <a:gd name="T45" fmla="*/ 162 h 512"/>
              <a:gd name="T46" fmla="*/ 301 w 512"/>
              <a:gd name="T47" fmla="*/ 177 h 512"/>
              <a:gd name="T48" fmla="*/ 319 w 512"/>
              <a:gd name="T49" fmla="*/ 295 h 512"/>
              <a:gd name="T50" fmla="*/ 277 w 512"/>
              <a:gd name="T51" fmla="*/ 146 h 512"/>
              <a:gd name="T52" fmla="*/ 270 w 512"/>
              <a:gd name="T53" fmla="*/ 139 h 512"/>
              <a:gd name="T54" fmla="*/ 261 w 512"/>
              <a:gd name="T55" fmla="*/ 140 h 512"/>
              <a:gd name="T56" fmla="*/ 101 w 512"/>
              <a:gd name="T57" fmla="*/ 236 h 512"/>
              <a:gd name="T58" fmla="*/ 96 w 512"/>
              <a:gd name="T59" fmla="*/ 248 h 512"/>
              <a:gd name="T60" fmla="*/ 110 w 512"/>
              <a:gd name="T61" fmla="*/ 301 h 512"/>
              <a:gd name="T62" fmla="*/ 120 w 512"/>
              <a:gd name="T63" fmla="*/ 309 h 512"/>
              <a:gd name="T64" fmla="*/ 170 w 512"/>
              <a:gd name="T65" fmla="*/ 309 h 512"/>
              <a:gd name="T66" fmla="*/ 170 w 512"/>
              <a:gd name="T67" fmla="*/ 309 h 512"/>
              <a:gd name="T68" fmla="*/ 213 w 512"/>
              <a:gd name="T69" fmla="*/ 352 h 512"/>
              <a:gd name="T70" fmla="*/ 256 w 512"/>
              <a:gd name="T71" fmla="*/ 309 h 512"/>
              <a:gd name="T72" fmla="*/ 256 w 512"/>
              <a:gd name="T73" fmla="*/ 309 h 512"/>
              <a:gd name="T74" fmla="*/ 309 w 512"/>
              <a:gd name="T75" fmla="*/ 309 h 512"/>
              <a:gd name="T76" fmla="*/ 309 w 512"/>
              <a:gd name="T77" fmla="*/ 309 h 512"/>
              <a:gd name="T78" fmla="*/ 318 w 512"/>
              <a:gd name="T79" fmla="*/ 305 h 512"/>
              <a:gd name="T80" fmla="*/ 319 w 512"/>
              <a:gd name="T81" fmla="*/ 295 h 512"/>
              <a:gd name="T82" fmla="*/ 416 w 512"/>
              <a:gd name="T83" fmla="*/ 279 h 512"/>
              <a:gd name="T84" fmla="*/ 407 w 512"/>
              <a:gd name="T85" fmla="*/ 266 h 512"/>
              <a:gd name="T86" fmla="*/ 343 w 512"/>
              <a:gd name="T87" fmla="*/ 256 h 512"/>
              <a:gd name="T88" fmla="*/ 330 w 512"/>
              <a:gd name="T89" fmla="*/ 265 h 512"/>
              <a:gd name="T90" fmla="*/ 339 w 512"/>
              <a:gd name="T91" fmla="*/ 277 h 512"/>
              <a:gd name="T92" fmla="*/ 403 w 512"/>
              <a:gd name="T93" fmla="*/ 288 h 512"/>
              <a:gd name="T94" fmla="*/ 405 w 512"/>
              <a:gd name="T95" fmla="*/ 288 h 512"/>
              <a:gd name="T96" fmla="*/ 416 w 512"/>
              <a:gd name="T97" fmla="*/ 279 h 512"/>
              <a:gd name="T98" fmla="*/ 415 w 512"/>
              <a:gd name="T99" fmla="*/ 189 h 512"/>
              <a:gd name="T100" fmla="*/ 402 w 512"/>
              <a:gd name="T101" fmla="*/ 181 h 512"/>
              <a:gd name="T102" fmla="*/ 327 w 512"/>
              <a:gd name="T103" fmla="*/ 203 h 512"/>
              <a:gd name="T104" fmla="*/ 320 w 512"/>
              <a:gd name="T105" fmla="*/ 216 h 512"/>
              <a:gd name="T106" fmla="*/ 330 w 512"/>
              <a:gd name="T107" fmla="*/ 224 h 512"/>
              <a:gd name="T108" fmla="*/ 333 w 512"/>
              <a:gd name="T109" fmla="*/ 223 h 512"/>
              <a:gd name="T110" fmla="*/ 408 w 512"/>
              <a:gd name="T111" fmla="*/ 202 h 512"/>
              <a:gd name="T112" fmla="*/ 415 w 512"/>
              <a:gd name="T113" fmla="*/ 18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60" y="165"/>
                </a:moveTo>
                <a:cubicBezTo>
                  <a:pt x="295" y="288"/>
                  <a:pt x="295" y="288"/>
                  <a:pt x="295" y="288"/>
                </a:cubicBezTo>
                <a:cubicBezTo>
                  <a:pt x="128" y="288"/>
                  <a:pt x="128" y="288"/>
                  <a:pt x="128" y="288"/>
                </a:cubicBezTo>
                <a:cubicBezTo>
                  <a:pt x="119" y="250"/>
                  <a:pt x="119" y="250"/>
                  <a:pt x="119" y="250"/>
                </a:cubicBezTo>
                <a:lnTo>
                  <a:pt x="260" y="165"/>
                </a:lnTo>
                <a:close/>
                <a:moveTo>
                  <a:pt x="192" y="309"/>
                </a:moveTo>
                <a:cubicBezTo>
                  <a:pt x="192" y="321"/>
                  <a:pt x="201" y="330"/>
                  <a:pt x="213" y="330"/>
                </a:cubicBezTo>
                <a:cubicBezTo>
                  <a:pt x="225" y="330"/>
                  <a:pt x="234" y="321"/>
                  <a:pt x="234" y="309"/>
                </a:cubicBezTo>
                <a:cubicBezTo>
                  <a:pt x="234" y="309"/>
                  <a:pt x="234" y="309"/>
                  <a:pt x="234" y="309"/>
                </a:cubicBezTo>
                <a:cubicBezTo>
                  <a:pt x="192" y="309"/>
                  <a:pt x="192" y="309"/>
                  <a:pt x="192" y="309"/>
                </a:cubicBezTo>
                <a:cubicBezTo>
                  <a:pt x="192" y="309"/>
                  <a:pt x="192" y="309"/>
                  <a:pt x="192" y="309"/>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01" y="177"/>
                </a:moveTo>
                <a:cubicBezTo>
                  <a:pt x="303" y="180"/>
                  <a:pt x="306" y="181"/>
                  <a:pt x="309" y="181"/>
                </a:cubicBezTo>
                <a:cubicBezTo>
                  <a:pt x="311" y="181"/>
                  <a:pt x="314" y="180"/>
                  <a:pt x="316" y="179"/>
                </a:cubicBezTo>
                <a:cubicBezTo>
                  <a:pt x="369" y="136"/>
                  <a:pt x="369" y="136"/>
                  <a:pt x="369" y="136"/>
                </a:cubicBezTo>
                <a:cubicBezTo>
                  <a:pt x="374" y="132"/>
                  <a:pt x="374" y="126"/>
                  <a:pt x="371" y="121"/>
                </a:cubicBezTo>
                <a:cubicBezTo>
                  <a:pt x="367" y="116"/>
                  <a:pt x="360" y="116"/>
                  <a:pt x="356" y="119"/>
                </a:cubicBezTo>
                <a:cubicBezTo>
                  <a:pt x="302" y="162"/>
                  <a:pt x="302" y="162"/>
                  <a:pt x="302" y="162"/>
                </a:cubicBezTo>
                <a:cubicBezTo>
                  <a:pt x="298" y="166"/>
                  <a:pt x="297" y="172"/>
                  <a:pt x="301" y="177"/>
                </a:cubicBezTo>
                <a:close/>
                <a:moveTo>
                  <a:pt x="319" y="295"/>
                </a:moveTo>
                <a:cubicBezTo>
                  <a:pt x="277" y="146"/>
                  <a:pt x="277" y="146"/>
                  <a:pt x="277" y="146"/>
                </a:cubicBezTo>
                <a:cubicBezTo>
                  <a:pt x="276" y="143"/>
                  <a:pt x="273" y="140"/>
                  <a:pt x="270" y="139"/>
                </a:cubicBezTo>
                <a:cubicBezTo>
                  <a:pt x="267" y="138"/>
                  <a:pt x="264" y="138"/>
                  <a:pt x="261" y="140"/>
                </a:cubicBezTo>
                <a:cubicBezTo>
                  <a:pt x="101" y="236"/>
                  <a:pt x="101" y="236"/>
                  <a:pt x="101" y="236"/>
                </a:cubicBezTo>
                <a:cubicBezTo>
                  <a:pt x="97" y="238"/>
                  <a:pt x="95" y="243"/>
                  <a:pt x="96" y="248"/>
                </a:cubicBezTo>
                <a:cubicBezTo>
                  <a:pt x="110" y="301"/>
                  <a:pt x="110" y="301"/>
                  <a:pt x="110" y="301"/>
                </a:cubicBezTo>
                <a:cubicBezTo>
                  <a:pt x="111" y="306"/>
                  <a:pt x="115" y="309"/>
                  <a:pt x="120" y="309"/>
                </a:cubicBezTo>
                <a:cubicBezTo>
                  <a:pt x="170" y="309"/>
                  <a:pt x="170" y="309"/>
                  <a:pt x="170" y="309"/>
                </a:cubicBezTo>
                <a:cubicBezTo>
                  <a:pt x="170" y="309"/>
                  <a:pt x="170" y="309"/>
                  <a:pt x="170" y="309"/>
                </a:cubicBezTo>
                <a:cubicBezTo>
                  <a:pt x="170" y="333"/>
                  <a:pt x="189" y="352"/>
                  <a:pt x="213" y="352"/>
                </a:cubicBezTo>
                <a:cubicBezTo>
                  <a:pt x="237" y="352"/>
                  <a:pt x="256" y="333"/>
                  <a:pt x="256" y="309"/>
                </a:cubicBezTo>
                <a:cubicBezTo>
                  <a:pt x="256" y="309"/>
                  <a:pt x="256" y="309"/>
                  <a:pt x="256" y="309"/>
                </a:cubicBezTo>
                <a:cubicBezTo>
                  <a:pt x="309" y="309"/>
                  <a:pt x="309" y="309"/>
                  <a:pt x="309" y="309"/>
                </a:cubicBezTo>
                <a:cubicBezTo>
                  <a:pt x="309" y="309"/>
                  <a:pt x="309" y="309"/>
                  <a:pt x="309" y="309"/>
                </a:cubicBezTo>
                <a:cubicBezTo>
                  <a:pt x="312" y="309"/>
                  <a:pt x="316" y="307"/>
                  <a:pt x="318" y="305"/>
                </a:cubicBezTo>
                <a:cubicBezTo>
                  <a:pt x="320" y="302"/>
                  <a:pt x="320" y="299"/>
                  <a:pt x="319" y="295"/>
                </a:cubicBezTo>
                <a:close/>
                <a:moveTo>
                  <a:pt x="416" y="279"/>
                </a:moveTo>
                <a:cubicBezTo>
                  <a:pt x="416" y="273"/>
                  <a:pt x="413" y="267"/>
                  <a:pt x="407" y="266"/>
                </a:cubicBezTo>
                <a:cubicBezTo>
                  <a:pt x="343" y="256"/>
                  <a:pt x="343" y="256"/>
                  <a:pt x="343" y="256"/>
                </a:cubicBezTo>
                <a:cubicBezTo>
                  <a:pt x="337" y="255"/>
                  <a:pt x="331" y="259"/>
                  <a:pt x="330" y="265"/>
                </a:cubicBezTo>
                <a:cubicBezTo>
                  <a:pt x="330" y="270"/>
                  <a:pt x="333" y="276"/>
                  <a:pt x="339" y="277"/>
                </a:cubicBezTo>
                <a:cubicBezTo>
                  <a:pt x="403" y="288"/>
                  <a:pt x="403" y="288"/>
                  <a:pt x="403" y="288"/>
                </a:cubicBezTo>
                <a:cubicBezTo>
                  <a:pt x="404" y="288"/>
                  <a:pt x="404" y="288"/>
                  <a:pt x="405" y="288"/>
                </a:cubicBezTo>
                <a:cubicBezTo>
                  <a:pt x="410" y="288"/>
                  <a:pt x="415" y="284"/>
                  <a:pt x="416" y="279"/>
                </a:cubicBezTo>
                <a:close/>
                <a:moveTo>
                  <a:pt x="415" y="189"/>
                </a:moveTo>
                <a:cubicBezTo>
                  <a:pt x="414" y="183"/>
                  <a:pt x="408" y="180"/>
                  <a:pt x="402" y="181"/>
                </a:cubicBezTo>
                <a:cubicBezTo>
                  <a:pt x="327" y="203"/>
                  <a:pt x="327" y="203"/>
                  <a:pt x="327" y="203"/>
                </a:cubicBezTo>
                <a:cubicBezTo>
                  <a:pt x="322" y="204"/>
                  <a:pt x="318" y="210"/>
                  <a:pt x="320" y="216"/>
                </a:cubicBezTo>
                <a:cubicBezTo>
                  <a:pt x="321" y="221"/>
                  <a:pt x="326" y="224"/>
                  <a:pt x="330" y="224"/>
                </a:cubicBezTo>
                <a:cubicBezTo>
                  <a:pt x="331" y="224"/>
                  <a:pt x="332" y="224"/>
                  <a:pt x="333" y="223"/>
                </a:cubicBezTo>
                <a:cubicBezTo>
                  <a:pt x="408" y="202"/>
                  <a:pt x="408" y="202"/>
                  <a:pt x="408" y="202"/>
                </a:cubicBezTo>
                <a:cubicBezTo>
                  <a:pt x="414" y="200"/>
                  <a:pt x="417" y="194"/>
                  <a:pt x="415" y="18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47" name="Freeform 1020"/>
          <p:cNvSpPr>
            <a:spLocks noChangeAspect="1" noEditPoints="1"/>
          </p:cNvSpPr>
          <p:nvPr/>
        </p:nvSpPr>
        <p:spPr bwMode="auto">
          <a:xfrm>
            <a:off x="8156981" y="2162269"/>
            <a:ext cx="622952" cy="728608"/>
          </a:xfrm>
          <a:custGeom>
            <a:avLst/>
            <a:gdLst>
              <a:gd name="T0" fmla="*/ 298 w 512"/>
              <a:gd name="T1" fmla="*/ 245 h 512"/>
              <a:gd name="T2" fmla="*/ 245 w 512"/>
              <a:gd name="T3" fmla="*/ 298 h 512"/>
              <a:gd name="T4" fmla="*/ 266 w 512"/>
              <a:gd name="T5" fmla="*/ 277 h 512"/>
              <a:gd name="T6" fmla="*/ 277 w 512"/>
              <a:gd name="T7" fmla="*/ 245 h 512"/>
              <a:gd name="T8" fmla="*/ 213 w 512"/>
              <a:gd name="T9" fmla="*/ 213 h 512"/>
              <a:gd name="T10" fmla="*/ 256 w 512"/>
              <a:gd name="T11" fmla="*/ 256 h 512"/>
              <a:gd name="T12" fmla="*/ 138 w 512"/>
              <a:gd name="T13" fmla="*/ 373 h 512"/>
              <a:gd name="T14" fmla="*/ 160 w 512"/>
              <a:gd name="T15" fmla="*/ 352 h 512"/>
              <a:gd name="T16" fmla="*/ 138 w 512"/>
              <a:gd name="T17" fmla="*/ 373 h 512"/>
              <a:gd name="T18" fmla="*/ 138 w 512"/>
              <a:gd name="T19" fmla="*/ 138 h 512"/>
              <a:gd name="T20" fmla="*/ 160 w 512"/>
              <a:gd name="T21" fmla="*/ 160 h 512"/>
              <a:gd name="T22" fmla="*/ 352 w 512"/>
              <a:gd name="T23" fmla="*/ 373 h 512"/>
              <a:gd name="T24" fmla="*/ 373 w 512"/>
              <a:gd name="T25" fmla="*/ 352 h 512"/>
              <a:gd name="T26" fmla="*/ 352 w 512"/>
              <a:gd name="T27" fmla="*/ 373 h 512"/>
              <a:gd name="T28" fmla="*/ 373 w 512"/>
              <a:gd name="T29" fmla="*/ 160 h 512"/>
              <a:gd name="T30" fmla="*/ 352 w 512"/>
              <a:gd name="T31" fmla="*/ 138 h 512"/>
              <a:gd name="T32" fmla="*/ 512 w 512"/>
              <a:gd name="T33" fmla="*/ 256 h 512"/>
              <a:gd name="T34" fmla="*/ 0 w 512"/>
              <a:gd name="T35" fmla="*/ 256 h 512"/>
              <a:gd name="T36" fmla="*/ 512 w 512"/>
              <a:gd name="T37" fmla="*/ 256 h 512"/>
              <a:gd name="T38" fmla="*/ 384 w 512"/>
              <a:gd name="T39" fmla="*/ 117 h 512"/>
              <a:gd name="T40" fmla="*/ 330 w 512"/>
              <a:gd name="T41" fmla="*/ 128 h 512"/>
              <a:gd name="T42" fmla="*/ 181 w 512"/>
              <a:gd name="T43" fmla="*/ 138 h 512"/>
              <a:gd name="T44" fmla="*/ 170 w 512"/>
              <a:gd name="T45" fmla="*/ 117 h 512"/>
              <a:gd name="T46" fmla="*/ 117 w 512"/>
              <a:gd name="T47" fmla="*/ 128 h 512"/>
              <a:gd name="T48" fmla="*/ 128 w 512"/>
              <a:gd name="T49" fmla="*/ 181 h 512"/>
              <a:gd name="T50" fmla="*/ 138 w 512"/>
              <a:gd name="T51" fmla="*/ 330 h 512"/>
              <a:gd name="T52" fmla="*/ 117 w 512"/>
              <a:gd name="T53" fmla="*/ 341 h 512"/>
              <a:gd name="T54" fmla="*/ 128 w 512"/>
              <a:gd name="T55" fmla="*/ 394 h 512"/>
              <a:gd name="T56" fmla="*/ 181 w 512"/>
              <a:gd name="T57" fmla="*/ 384 h 512"/>
              <a:gd name="T58" fmla="*/ 330 w 512"/>
              <a:gd name="T59" fmla="*/ 373 h 512"/>
              <a:gd name="T60" fmla="*/ 341 w 512"/>
              <a:gd name="T61" fmla="*/ 394 h 512"/>
              <a:gd name="T62" fmla="*/ 394 w 512"/>
              <a:gd name="T63" fmla="*/ 384 h 512"/>
              <a:gd name="T64" fmla="*/ 384 w 512"/>
              <a:gd name="T65" fmla="*/ 330 h 512"/>
              <a:gd name="T66" fmla="*/ 373 w 512"/>
              <a:gd name="T67" fmla="*/ 181 h 512"/>
              <a:gd name="T68" fmla="*/ 394 w 512"/>
              <a:gd name="T69" fmla="*/ 170 h 512"/>
              <a:gd name="T70" fmla="*/ 352 w 512"/>
              <a:gd name="T71" fmla="*/ 330 h 512"/>
              <a:gd name="T72" fmla="*/ 330 w 512"/>
              <a:gd name="T73" fmla="*/ 341 h 512"/>
              <a:gd name="T74" fmla="*/ 181 w 512"/>
              <a:gd name="T75" fmla="*/ 352 h 512"/>
              <a:gd name="T76" fmla="*/ 170 w 512"/>
              <a:gd name="T77" fmla="*/ 330 h 512"/>
              <a:gd name="T78" fmla="*/ 160 w 512"/>
              <a:gd name="T79" fmla="*/ 181 h 512"/>
              <a:gd name="T80" fmla="*/ 181 w 512"/>
              <a:gd name="T81" fmla="*/ 170 h 512"/>
              <a:gd name="T82" fmla="*/ 330 w 512"/>
              <a:gd name="T83" fmla="*/ 160 h 512"/>
              <a:gd name="T84" fmla="*/ 341 w 512"/>
              <a:gd name="T85" fmla="*/ 181 h 512"/>
              <a:gd name="T86" fmla="*/ 352 w 512"/>
              <a:gd name="T87" fmla="*/ 330 h 512"/>
              <a:gd name="T88" fmla="*/ 309 w 512"/>
              <a:gd name="T89" fmla="*/ 224 h 512"/>
              <a:gd name="T90" fmla="*/ 277 w 512"/>
              <a:gd name="T91" fmla="*/ 202 h 512"/>
              <a:gd name="T92" fmla="*/ 202 w 512"/>
              <a:gd name="T93" fmla="*/ 192 h 512"/>
              <a:gd name="T94" fmla="*/ 192 w 512"/>
              <a:gd name="T95" fmla="*/ 266 h 512"/>
              <a:gd name="T96" fmla="*/ 224 w 512"/>
              <a:gd name="T97" fmla="*/ 277 h 512"/>
              <a:gd name="T98" fmla="*/ 234 w 512"/>
              <a:gd name="T99" fmla="*/ 320 h 512"/>
              <a:gd name="T100" fmla="*/ 320 w 512"/>
              <a:gd name="T101" fmla="*/ 30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77" y="245"/>
                </a:moveTo>
                <a:cubicBezTo>
                  <a:pt x="298" y="245"/>
                  <a:pt x="298" y="245"/>
                  <a:pt x="298" y="245"/>
                </a:cubicBezTo>
                <a:cubicBezTo>
                  <a:pt x="298" y="298"/>
                  <a:pt x="298" y="298"/>
                  <a:pt x="298" y="298"/>
                </a:cubicBezTo>
                <a:cubicBezTo>
                  <a:pt x="245" y="298"/>
                  <a:pt x="245" y="298"/>
                  <a:pt x="245" y="298"/>
                </a:cubicBezTo>
                <a:cubicBezTo>
                  <a:pt x="245" y="277"/>
                  <a:pt x="245" y="277"/>
                  <a:pt x="245" y="277"/>
                </a:cubicBezTo>
                <a:cubicBezTo>
                  <a:pt x="266" y="277"/>
                  <a:pt x="266" y="277"/>
                  <a:pt x="266" y="277"/>
                </a:cubicBezTo>
                <a:cubicBezTo>
                  <a:pt x="272" y="277"/>
                  <a:pt x="277" y="272"/>
                  <a:pt x="277" y="266"/>
                </a:cubicBezTo>
                <a:lnTo>
                  <a:pt x="277" y="245"/>
                </a:lnTo>
                <a:close/>
                <a:moveTo>
                  <a:pt x="256" y="213"/>
                </a:moveTo>
                <a:cubicBezTo>
                  <a:pt x="213" y="213"/>
                  <a:pt x="213" y="213"/>
                  <a:pt x="213" y="213"/>
                </a:cubicBezTo>
                <a:cubicBezTo>
                  <a:pt x="213" y="256"/>
                  <a:pt x="213" y="256"/>
                  <a:pt x="213" y="256"/>
                </a:cubicBezTo>
                <a:cubicBezTo>
                  <a:pt x="256" y="256"/>
                  <a:pt x="256" y="256"/>
                  <a:pt x="256" y="256"/>
                </a:cubicBezTo>
                <a:lnTo>
                  <a:pt x="256" y="213"/>
                </a:lnTo>
                <a:close/>
                <a:moveTo>
                  <a:pt x="138" y="373"/>
                </a:moveTo>
                <a:cubicBezTo>
                  <a:pt x="160" y="373"/>
                  <a:pt x="160" y="373"/>
                  <a:pt x="160" y="373"/>
                </a:cubicBezTo>
                <a:cubicBezTo>
                  <a:pt x="160" y="352"/>
                  <a:pt x="160" y="352"/>
                  <a:pt x="160" y="352"/>
                </a:cubicBezTo>
                <a:cubicBezTo>
                  <a:pt x="138" y="352"/>
                  <a:pt x="138" y="352"/>
                  <a:pt x="138" y="352"/>
                </a:cubicBezTo>
                <a:lnTo>
                  <a:pt x="138" y="373"/>
                </a:lnTo>
                <a:close/>
                <a:moveTo>
                  <a:pt x="160" y="138"/>
                </a:moveTo>
                <a:cubicBezTo>
                  <a:pt x="138" y="138"/>
                  <a:pt x="138" y="138"/>
                  <a:pt x="138" y="138"/>
                </a:cubicBezTo>
                <a:cubicBezTo>
                  <a:pt x="138" y="160"/>
                  <a:pt x="138" y="160"/>
                  <a:pt x="138" y="160"/>
                </a:cubicBezTo>
                <a:cubicBezTo>
                  <a:pt x="160" y="160"/>
                  <a:pt x="160" y="160"/>
                  <a:pt x="160" y="160"/>
                </a:cubicBezTo>
                <a:lnTo>
                  <a:pt x="160" y="138"/>
                </a:lnTo>
                <a:close/>
                <a:moveTo>
                  <a:pt x="352" y="373"/>
                </a:moveTo>
                <a:cubicBezTo>
                  <a:pt x="373" y="373"/>
                  <a:pt x="373" y="373"/>
                  <a:pt x="373" y="373"/>
                </a:cubicBezTo>
                <a:cubicBezTo>
                  <a:pt x="373" y="352"/>
                  <a:pt x="373" y="352"/>
                  <a:pt x="373" y="352"/>
                </a:cubicBezTo>
                <a:cubicBezTo>
                  <a:pt x="352" y="352"/>
                  <a:pt x="352" y="352"/>
                  <a:pt x="352" y="352"/>
                </a:cubicBezTo>
                <a:lnTo>
                  <a:pt x="352" y="373"/>
                </a:lnTo>
                <a:close/>
                <a:moveTo>
                  <a:pt x="352" y="160"/>
                </a:moveTo>
                <a:cubicBezTo>
                  <a:pt x="373" y="160"/>
                  <a:pt x="373" y="160"/>
                  <a:pt x="373" y="160"/>
                </a:cubicBezTo>
                <a:cubicBezTo>
                  <a:pt x="373" y="138"/>
                  <a:pt x="373" y="138"/>
                  <a:pt x="373" y="138"/>
                </a:cubicBezTo>
                <a:cubicBezTo>
                  <a:pt x="352" y="138"/>
                  <a:pt x="352" y="138"/>
                  <a:pt x="352" y="138"/>
                </a:cubicBezTo>
                <a:lnTo>
                  <a:pt x="352"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128"/>
                </a:moveTo>
                <a:cubicBezTo>
                  <a:pt x="394" y="122"/>
                  <a:pt x="390" y="117"/>
                  <a:pt x="384" y="117"/>
                </a:cubicBezTo>
                <a:cubicBezTo>
                  <a:pt x="341" y="117"/>
                  <a:pt x="341" y="117"/>
                  <a:pt x="341" y="117"/>
                </a:cubicBezTo>
                <a:cubicBezTo>
                  <a:pt x="335" y="117"/>
                  <a:pt x="330" y="122"/>
                  <a:pt x="330" y="128"/>
                </a:cubicBezTo>
                <a:cubicBezTo>
                  <a:pt x="330" y="138"/>
                  <a:pt x="330" y="138"/>
                  <a:pt x="330" y="138"/>
                </a:cubicBezTo>
                <a:cubicBezTo>
                  <a:pt x="181" y="138"/>
                  <a:pt x="181" y="138"/>
                  <a:pt x="181" y="138"/>
                </a:cubicBezTo>
                <a:cubicBezTo>
                  <a:pt x="181" y="128"/>
                  <a:pt x="181" y="128"/>
                  <a:pt x="181" y="128"/>
                </a:cubicBezTo>
                <a:cubicBezTo>
                  <a:pt x="181" y="122"/>
                  <a:pt x="176" y="117"/>
                  <a:pt x="170" y="117"/>
                </a:cubicBezTo>
                <a:cubicBezTo>
                  <a:pt x="128" y="117"/>
                  <a:pt x="128" y="117"/>
                  <a:pt x="128" y="117"/>
                </a:cubicBezTo>
                <a:cubicBezTo>
                  <a:pt x="122" y="117"/>
                  <a:pt x="117" y="122"/>
                  <a:pt x="117" y="128"/>
                </a:cubicBezTo>
                <a:cubicBezTo>
                  <a:pt x="117" y="170"/>
                  <a:pt x="117" y="170"/>
                  <a:pt x="117" y="170"/>
                </a:cubicBezTo>
                <a:cubicBezTo>
                  <a:pt x="117" y="176"/>
                  <a:pt x="122" y="181"/>
                  <a:pt x="128" y="181"/>
                </a:cubicBezTo>
                <a:cubicBezTo>
                  <a:pt x="138" y="181"/>
                  <a:pt x="138" y="181"/>
                  <a:pt x="138" y="181"/>
                </a:cubicBezTo>
                <a:cubicBezTo>
                  <a:pt x="138" y="330"/>
                  <a:pt x="138" y="330"/>
                  <a:pt x="138" y="330"/>
                </a:cubicBezTo>
                <a:cubicBezTo>
                  <a:pt x="128" y="330"/>
                  <a:pt x="128" y="330"/>
                  <a:pt x="128" y="330"/>
                </a:cubicBezTo>
                <a:cubicBezTo>
                  <a:pt x="122" y="330"/>
                  <a:pt x="117" y="335"/>
                  <a:pt x="117" y="341"/>
                </a:cubicBezTo>
                <a:cubicBezTo>
                  <a:pt x="117" y="384"/>
                  <a:pt x="117" y="384"/>
                  <a:pt x="117" y="384"/>
                </a:cubicBezTo>
                <a:cubicBezTo>
                  <a:pt x="117" y="390"/>
                  <a:pt x="122" y="394"/>
                  <a:pt x="128" y="394"/>
                </a:cubicBezTo>
                <a:cubicBezTo>
                  <a:pt x="170" y="394"/>
                  <a:pt x="170" y="394"/>
                  <a:pt x="170" y="394"/>
                </a:cubicBezTo>
                <a:cubicBezTo>
                  <a:pt x="176" y="394"/>
                  <a:pt x="181" y="390"/>
                  <a:pt x="181" y="384"/>
                </a:cubicBezTo>
                <a:cubicBezTo>
                  <a:pt x="181" y="373"/>
                  <a:pt x="181" y="373"/>
                  <a:pt x="181" y="373"/>
                </a:cubicBezTo>
                <a:cubicBezTo>
                  <a:pt x="330" y="373"/>
                  <a:pt x="330" y="373"/>
                  <a:pt x="330" y="373"/>
                </a:cubicBezTo>
                <a:cubicBezTo>
                  <a:pt x="330" y="384"/>
                  <a:pt x="330" y="384"/>
                  <a:pt x="330" y="384"/>
                </a:cubicBezTo>
                <a:cubicBezTo>
                  <a:pt x="330" y="390"/>
                  <a:pt x="335" y="394"/>
                  <a:pt x="341" y="394"/>
                </a:cubicBezTo>
                <a:cubicBezTo>
                  <a:pt x="384" y="394"/>
                  <a:pt x="384" y="394"/>
                  <a:pt x="384" y="394"/>
                </a:cubicBezTo>
                <a:cubicBezTo>
                  <a:pt x="390" y="394"/>
                  <a:pt x="394" y="390"/>
                  <a:pt x="394" y="384"/>
                </a:cubicBezTo>
                <a:cubicBezTo>
                  <a:pt x="394" y="341"/>
                  <a:pt x="394" y="341"/>
                  <a:pt x="394" y="341"/>
                </a:cubicBezTo>
                <a:cubicBezTo>
                  <a:pt x="394" y="335"/>
                  <a:pt x="390" y="330"/>
                  <a:pt x="384" y="330"/>
                </a:cubicBezTo>
                <a:cubicBezTo>
                  <a:pt x="373" y="330"/>
                  <a:pt x="373" y="330"/>
                  <a:pt x="373" y="330"/>
                </a:cubicBezTo>
                <a:cubicBezTo>
                  <a:pt x="373" y="181"/>
                  <a:pt x="373" y="181"/>
                  <a:pt x="373" y="181"/>
                </a:cubicBezTo>
                <a:cubicBezTo>
                  <a:pt x="384" y="181"/>
                  <a:pt x="384" y="181"/>
                  <a:pt x="384" y="181"/>
                </a:cubicBezTo>
                <a:cubicBezTo>
                  <a:pt x="390" y="181"/>
                  <a:pt x="394" y="176"/>
                  <a:pt x="394" y="170"/>
                </a:cubicBezTo>
                <a:lnTo>
                  <a:pt x="394" y="128"/>
                </a:lnTo>
                <a:close/>
                <a:moveTo>
                  <a:pt x="352" y="330"/>
                </a:moveTo>
                <a:cubicBezTo>
                  <a:pt x="341" y="330"/>
                  <a:pt x="341" y="330"/>
                  <a:pt x="341" y="330"/>
                </a:cubicBezTo>
                <a:cubicBezTo>
                  <a:pt x="335" y="330"/>
                  <a:pt x="330" y="335"/>
                  <a:pt x="330" y="341"/>
                </a:cubicBezTo>
                <a:cubicBezTo>
                  <a:pt x="330" y="352"/>
                  <a:pt x="330" y="352"/>
                  <a:pt x="330" y="352"/>
                </a:cubicBezTo>
                <a:cubicBezTo>
                  <a:pt x="181" y="352"/>
                  <a:pt x="181" y="352"/>
                  <a:pt x="181" y="352"/>
                </a:cubicBezTo>
                <a:cubicBezTo>
                  <a:pt x="181" y="341"/>
                  <a:pt x="181" y="341"/>
                  <a:pt x="181" y="341"/>
                </a:cubicBezTo>
                <a:cubicBezTo>
                  <a:pt x="181" y="335"/>
                  <a:pt x="176" y="330"/>
                  <a:pt x="170" y="330"/>
                </a:cubicBezTo>
                <a:cubicBezTo>
                  <a:pt x="160" y="330"/>
                  <a:pt x="160" y="330"/>
                  <a:pt x="160" y="330"/>
                </a:cubicBezTo>
                <a:cubicBezTo>
                  <a:pt x="160" y="181"/>
                  <a:pt x="160" y="181"/>
                  <a:pt x="160" y="181"/>
                </a:cubicBezTo>
                <a:cubicBezTo>
                  <a:pt x="170" y="181"/>
                  <a:pt x="170" y="181"/>
                  <a:pt x="170" y="181"/>
                </a:cubicBezTo>
                <a:cubicBezTo>
                  <a:pt x="176" y="181"/>
                  <a:pt x="181" y="176"/>
                  <a:pt x="181" y="170"/>
                </a:cubicBezTo>
                <a:cubicBezTo>
                  <a:pt x="181" y="160"/>
                  <a:pt x="181" y="160"/>
                  <a:pt x="181" y="160"/>
                </a:cubicBezTo>
                <a:cubicBezTo>
                  <a:pt x="330" y="160"/>
                  <a:pt x="330" y="160"/>
                  <a:pt x="330" y="160"/>
                </a:cubicBezTo>
                <a:cubicBezTo>
                  <a:pt x="330" y="170"/>
                  <a:pt x="330" y="170"/>
                  <a:pt x="330" y="170"/>
                </a:cubicBezTo>
                <a:cubicBezTo>
                  <a:pt x="330" y="176"/>
                  <a:pt x="335" y="181"/>
                  <a:pt x="341" y="181"/>
                </a:cubicBezTo>
                <a:cubicBezTo>
                  <a:pt x="352" y="181"/>
                  <a:pt x="352" y="181"/>
                  <a:pt x="352" y="181"/>
                </a:cubicBezTo>
                <a:lnTo>
                  <a:pt x="352" y="330"/>
                </a:lnTo>
                <a:close/>
                <a:moveTo>
                  <a:pt x="320" y="234"/>
                </a:moveTo>
                <a:cubicBezTo>
                  <a:pt x="320" y="228"/>
                  <a:pt x="315" y="224"/>
                  <a:pt x="309" y="224"/>
                </a:cubicBezTo>
                <a:cubicBezTo>
                  <a:pt x="277" y="224"/>
                  <a:pt x="277" y="224"/>
                  <a:pt x="277" y="224"/>
                </a:cubicBezTo>
                <a:cubicBezTo>
                  <a:pt x="277" y="202"/>
                  <a:pt x="277" y="202"/>
                  <a:pt x="277" y="202"/>
                </a:cubicBezTo>
                <a:cubicBezTo>
                  <a:pt x="277" y="196"/>
                  <a:pt x="272" y="192"/>
                  <a:pt x="266" y="192"/>
                </a:cubicBezTo>
                <a:cubicBezTo>
                  <a:pt x="202" y="192"/>
                  <a:pt x="202" y="192"/>
                  <a:pt x="202" y="192"/>
                </a:cubicBezTo>
                <a:cubicBezTo>
                  <a:pt x="196" y="192"/>
                  <a:pt x="192" y="196"/>
                  <a:pt x="192" y="202"/>
                </a:cubicBezTo>
                <a:cubicBezTo>
                  <a:pt x="192" y="266"/>
                  <a:pt x="192" y="266"/>
                  <a:pt x="192" y="266"/>
                </a:cubicBezTo>
                <a:cubicBezTo>
                  <a:pt x="192" y="272"/>
                  <a:pt x="196" y="277"/>
                  <a:pt x="202" y="277"/>
                </a:cubicBezTo>
                <a:cubicBezTo>
                  <a:pt x="224" y="277"/>
                  <a:pt x="224" y="277"/>
                  <a:pt x="224" y="277"/>
                </a:cubicBezTo>
                <a:cubicBezTo>
                  <a:pt x="224" y="309"/>
                  <a:pt x="224" y="309"/>
                  <a:pt x="224" y="309"/>
                </a:cubicBezTo>
                <a:cubicBezTo>
                  <a:pt x="224" y="315"/>
                  <a:pt x="228" y="320"/>
                  <a:pt x="234" y="320"/>
                </a:cubicBezTo>
                <a:cubicBezTo>
                  <a:pt x="309" y="320"/>
                  <a:pt x="309" y="320"/>
                  <a:pt x="309" y="320"/>
                </a:cubicBezTo>
                <a:cubicBezTo>
                  <a:pt x="315" y="320"/>
                  <a:pt x="320" y="315"/>
                  <a:pt x="320" y="309"/>
                </a:cubicBezTo>
                <a:lnTo>
                  <a:pt x="320" y="234"/>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4" name="TextBox 3"/>
          <p:cNvSpPr txBox="1"/>
          <p:nvPr/>
        </p:nvSpPr>
        <p:spPr>
          <a:xfrm>
            <a:off x="1524000" y="2162269"/>
            <a:ext cx="2770909" cy="882293"/>
          </a:xfrm>
          <a:prstGeom prst="rect">
            <a:avLst/>
          </a:prstGeom>
          <a:noFill/>
        </p:spPr>
        <p:txBody>
          <a:bodyPr vert="horz" wrap="square" lIns="0" tIns="0" rIns="0" bIns="0" rtlCol="0">
            <a:spAutoFit/>
          </a:bodyPr>
          <a:lstStyle/>
          <a:p>
            <a:pPr>
              <a:spcBef>
                <a:spcPts val="200"/>
              </a:spcBef>
              <a:buSzPct val="100000"/>
            </a:pPr>
            <a:r>
              <a:rPr lang="es-VE" sz="2000" dirty="0" smtClean="0"/>
              <a:t>Accesible</a:t>
            </a:r>
          </a:p>
          <a:p>
            <a:pPr>
              <a:spcBef>
                <a:spcPts val="200"/>
              </a:spcBef>
              <a:buSzPct val="100000"/>
            </a:pPr>
            <a:endParaRPr lang="es-VE" sz="2000" dirty="0"/>
          </a:p>
          <a:p>
            <a:pPr>
              <a:spcBef>
                <a:spcPts val="200"/>
              </a:spcBef>
              <a:buSzPct val="100000"/>
            </a:pPr>
            <a:r>
              <a:rPr lang="es-VE" sz="1400" dirty="0" smtClean="0"/>
              <a:t>Bajo costo total de propiedad</a:t>
            </a:r>
          </a:p>
        </p:txBody>
      </p:sp>
      <p:sp>
        <p:nvSpPr>
          <p:cNvPr id="48" name="TextBox 47"/>
          <p:cNvSpPr txBox="1"/>
          <p:nvPr/>
        </p:nvSpPr>
        <p:spPr>
          <a:xfrm>
            <a:off x="1523999" y="4087105"/>
            <a:ext cx="2770909" cy="1097736"/>
          </a:xfrm>
          <a:prstGeom prst="rect">
            <a:avLst/>
          </a:prstGeom>
          <a:noFill/>
        </p:spPr>
        <p:txBody>
          <a:bodyPr vert="horz" wrap="square" lIns="0" tIns="0" rIns="0" bIns="0" rtlCol="0">
            <a:spAutoFit/>
          </a:bodyPr>
          <a:lstStyle/>
          <a:p>
            <a:pPr>
              <a:spcBef>
                <a:spcPts val="200"/>
              </a:spcBef>
              <a:buSzPct val="100000"/>
            </a:pPr>
            <a:r>
              <a:rPr lang="es-VE" sz="2000" dirty="0" smtClean="0"/>
              <a:t>Exhaustivo</a:t>
            </a:r>
          </a:p>
          <a:p>
            <a:pPr>
              <a:spcBef>
                <a:spcPts val="200"/>
              </a:spcBef>
              <a:buSzPct val="100000"/>
            </a:pPr>
            <a:endParaRPr lang="es-VE" sz="2000" dirty="0"/>
          </a:p>
          <a:p>
            <a:pPr>
              <a:spcBef>
                <a:spcPts val="200"/>
              </a:spcBef>
              <a:buSzPct val="100000"/>
            </a:pPr>
            <a:r>
              <a:rPr lang="es-VE" sz="1400" dirty="0" smtClean="0"/>
              <a:t>Todas las necesidades de sus departamento en una sola solución</a:t>
            </a:r>
          </a:p>
        </p:txBody>
      </p:sp>
      <p:sp>
        <p:nvSpPr>
          <p:cNvPr id="49" name="TextBox 48"/>
          <p:cNvSpPr txBox="1"/>
          <p:nvPr/>
        </p:nvSpPr>
        <p:spPr>
          <a:xfrm>
            <a:off x="5223177" y="2162269"/>
            <a:ext cx="2770909" cy="882293"/>
          </a:xfrm>
          <a:prstGeom prst="rect">
            <a:avLst/>
          </a:prstGeom>
          <a:noFill/>
        </p:spPr>
        <p:txBody>
          <a:bodyPr vert="horz" wrap="square" lIns="0" tIns="0" rIns="0" bIns="0" rtlCol="0">
            <a:spAutoFit/>
          </a:bodyPr>
          <a:lstStyle/>
          <a:p>
            <a:pPr>
              <a:spcBef>
                <a:spcPts val="200"/>
              </a:spcBef>
              <a:buSzPct val="100000"/>
            </a:pPr>
            <a:r>
              <a:rPr lang="es-VE" sz="2000" dirty="0" smtClean="0"/>
              <a:t>Rápido y fácil</a:t>
            </a:r>
          </a:p>
          <a:p>
            <a:pPr>
              <a:spcBef>
                <a:spcPts val="200"/>
              </a:spcBef>
              <a:buSzPct val="100000"/>
            </a:pPr>
            <a:endParaRPr lang="es-VE" sz="2000" dirty="0"/>
          </a:p>
          <a:p>
            <a:pPr>
              <a:spcBef>
                <a:spcPts val="200"/>
              </a:spcBef>
              <a:buSzPct val="100000"/>
            </a:pPr>
            <a:r>
              <a:rPr lang="es-VE" sz="1400" dirty="0" smtClean="0"/>
              <a:t>Implementación en semanas</a:t>
            </a:r>
          </a:p>
        </p:txBody>
      </p:sp>
      <p:sp>
        <p:nvSpPr>
          <p:cNvPr id="50" name="TextBox 49"/>
          <p:cNvSpPr txBox="1"/>
          <p:nvPr/>
        </p:nvSpPr>
        <p:spPr>
          <a:xfrm>
            <a:off x="5223176" y="4087105"/>
            <a:ext cx="2770909" cy="1097736"/>
          </a:xfrm>
          <a:prstGeom prst="rect">
            <a:avLst/>
          </a:prstGeom>
          <a:noFill/>
        </p:spPr>
        <p:txBody>
          <a:bodyPr vert="horz" wrap="square" lIns="0" tIns="0" rIns="0" bIns="0" rtlCol="0">
            <a:spAutoFit/>
          </a:bodyPr>
          <a:lstStyle/>
          <a:p>
            <a:pPr>
              <a:spcBef>
                <a:spcPts val="200"/>
              </a:spcBef>
              <a:buSzPct val="100000"/>
            </a:pPr>
            <a:r>
              <a:rPr lang="es-VE" sz="2000" dirty="0" smtClean="0"/>
              <a:t>Poderoso</a:t>
            </a:r>
          </a:p>
          <a:p>
            <a:pPr>
              <a:spcBef>
                <a:spcPts val="200"/>
              </a:spcBef>
              <a:buSzPct val="100000"/>
            </a:pPr>
            <a:endParaRPr lang="es-VE" sz="2000" dirty="0"/>
          </a:p>
          <a:p>
            <a:pPr>
              <a:spcBef>
                <a:spcPts val="200"/>
              </a:spcBef>
              <a:buSzPct val="100000"/>
            </a:pPr>
            <a:r>
              <a:rPr lang="es-VE" sz="1400" dirty="0" smtClean="0"/>
              <a:t>Suficiente para apoyar su crecimiento</a:t>
            </a:r>
          </a:p>
        </p:txBody>
      </p:sp>
      <p:sp>
        <p:nvSpPr>
          <p:cNvPr id="51" name="TextBox 50"/>
          <p:cNvSpPr txBox="1"/>
          <p:nvPr/>
        </p:nvSpPr>
        <p:spPr>
          <a:xfrm>
            <a:off x="8850309" y="2162269"/>
            <a:ext cx="3118171" cy="1097736"/>
          </a:xfrm>
          <a:prstGeom prst="rect">
            <a:avLst/>
          </a:prstGeom>
          <a:noFill/>
        </p:spPr>
        <p:txBody>
          <a:bodyPr vert="horz" wrap="square" lIns="0" tIns="0" rIns="0" bIns="0" rtlCol="0">
            <a:spAutoFit/>
          </a:bodyPr>
          <a:lstStyle/>
          <a:p>
            <a:pPr>
              <a:spcBef>
                <a:spcPts val="200"/>
              </a:spcBef>
              <a:buSzPct val="100000"/>
            </a:pPr>
            <a:r>
              <a:rPr lang="es-VE" sz="2000" dirty="0" smtClean="0"/>
              <a:t>Soluciones industriales</a:t>
            </a:r>
          </a:p>
          <a:p>
            <a:pPr>
              <a:spcBef>
                <a:spcPts val="200"/>
              </a:spcBef>
              <a:buSzPct val="100000"/>
            </a:pPr>
            <a:endParaRPr lang="es-VE" sz="2000" dirty="0"/>
          </a:p>
          <a:p>
            <a:pPr>
              <a:spcBef>
                <a:spcPts val="200"/>
              </a:spcBef>
              <a:buSzPct val="100000"/>
            </a:pPr>
            <a:r>
              <a:rPr lang="es-VE" sz="1400" dirty="0" smtClean="0"/>
              <a:t>Hecho a la medida para sus necesidades</a:t>
            </a:r>
          </a:p>
        </p:txBody>
      </p:sp>
      <p:sp>
        <p:nvSpPr>
          <p:cNvPr id="52" name="TextBox 51"/>
          <p:cNvSpPr txBox="1"/>
          <p:nvPr/>
        </p:nvSpPr>
        <p:spPr>
          <a:xfrm>
            <a:off x="8850308" y="4096343"/>
            <a:ext cx="2770909" cy="1097736"/>
          </a:xfrm>
          <a:prstGeom prst="rect">
            <a:avLst/>
          </a:prstGeom>
          <a:noFill/>
        </p:spPr>
        <p:txBody>
          <a:bodyPr vert="horz" wrap="square" lIns="0" tIns="0" rIns="0" bIns="0" rtlCol="0">
            <a:spAutoFit/>
          </a:bodyPr>
          <a:lstStyle/>
          <a:p>
            <a:pPr>
              <a:spcBef>
                <a:spcPts val="200"/>
              </a:spcBef>
              <a:buSzPct val="100000"/>
            </a:pPr>
            <a:r>
              <a:rPr lang="es-VE" sz="2000" dirty="0" smtClean="0"/>
              <a:t>Lenguaje</a:t>
            </a:r>
          </a:p>
          <a:p>
            <a:pPr>
              <a:spcBef>
                <a:spcPts val="200"/>
              </a:spcBef>
              <a:buSzPct val="100000"/>
            </a:pPr>
            <a:endParaRPr lang="es-VE" sz="2000" dirty="0"/>
          </a:p>
          <a:p>
            <a:pPr>
              <a:spcBef>
                <a:spcPts val="200"/>
              </a:spcBef>
              <a:buSzPct val="100000"/>
            </a:pPr>
            <a:r>
              <a:rPr lang="es-VE" sz="1400" dirty="0" smtClean="0"/>
              <a:t>Multilenguaje y localizado a Venezuela</a:t>
            </a:r>
          </a:p>
        </p:txBody>
      </p:sp>
      <p:sp>
        <p:nvSpPr>
          <p:cNvPr id="28"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30" name="Text Placeholder 5"/>
          <p:cNvSpPr>
            <a:spLocks noGrp="1"/>
          </p:cNvSpPr>
          <p:nvPr>
            <p:ph type="body" sz="quarter" idx="13"/>
          </p:nvPr>
        </p:nvSpPr>
        <p:spPr>
          <a:xfrm>
            <a:off x="486060" y="773543"/>
            <a:ext cx="11252200" cy="27437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esta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diseñado para todas las necesidades de su pequeña y mediana empresa</a:t>
            </a: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77" y="6443867"/>
            <a:ext cx="3098527" cy="352678"/>
          </a:xfrm>
          <a:prstGeom prst="rect">
            <a:avLst/>
          </a:prstGeom>
        </p:spPr>
      </p:pic>
    </p:spTree>
    <p:extLst>
      <p:ext uri="{BB962C8B-B14F-4D97-AF65-F5344CB8AC3E}">
        <p14:creationId xmlns:p14="http://schemas.microsoft.com/office/powerpoint/2010/main" val="55255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33" y="1468167"/>
            <a:ext cx="5261712" cy="3500997"/>
          </a:xfrm>
          <a:prstGeom prst="rect">
            <a:avLst/>
          </a:prstGeom>
        </p:spPr>
      </p:pic>
      <p:pic>
        <p:nvPicPr>
          <p:cNvPr id="12" name="Picture 11"/>
          <p:cNvPicPr>
            <a:picLocks noChangeAspect="1"/>
          </p:cNvPicPr>
          <p:nvPr/>
        </p:nvPicPr>
        <p:blipFill rotWithShape="1">
          <a:blip r:embed="rId3"/>
          <a:srcRect b="5791"/>
          <a:stretch/>
        </p:blipFill>
        <p:spPr>
          <a:xfrm>
            <a:off x="526456" y="1618234"/>
            <a:ext cx="4904526" cy="242273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167" y="2952220"/>
            <a:ext cx="6311469" cy="3905780"/>
          </a:xfrm>
          <a:prstGeom prst="rect">
            <a:avLst/>
          </a:prstGeom>
        </p:spPr>
      </p:pic>
      <p:pic>
        <p:nvPicPr>
          <p:cNvPr id="14" name="Picture 13"/>
          <p:cNvPicPr/>
          <p:nvPr/>
        </p:nvPicPr>
        <p:blipFill rotWithShape="1">
          <a:blip r:embed="rId5"/>
          <a:srcRect b="5603"/>
          <a:stretch/>
        </p:blipFill>
        <p:spPr bwMode="auto">
          <a:xfrm>
            <a:off x="7270098" y="3457677"/>
            <a:ext cx="3434847" cy="198254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11"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5"/>
          <p:cNvSpPr>
            <a:spLocks noGrp="1"/>
          </p:cNvSpPr>
          <p:nvPr>
            <p:ph type="body" sz="quarter" idx="13"/>
          </p:nvPr>
        </p:nvSpPr>
        <p:spPr>
          <a:xfrm>
            <a:off x="486060" y="773543"/>
            <a:ext cx="11252200" cy="274377"/>
          </a:xfrm>
        </p:spPr>
        <p:txBody>
          <a:bodyPr/>
          <a:lstStyle/>
          <a:p>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esta </a:t>
            </a:r>
            <a:r>
              <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diseñado para todas las necesidades de su pequeña y mediana empresa</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628" y="6505322"/>
            <a:ext cx="3098527" cy="352678"/>
          </a:xfrm>
          <a:prstGeom prst="rect">
            <a:avLst/>
          </a:prstGeom>
        </p:spPr>
      </p:pic>
    </p:spTree>
    <p:extLst>
      <p:ext uri="{BB962C8B-B14F-4D97-AF65-F5344CB8AC3E}">
        <p14:creationId xmlns:p14="http://schemas.microsoft.com/office/powerpoint/2010/main" val="74881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txBox="1">
            <a:spLocks/>
          </p:cNvSpPr>
          <p:nvPr/>
        </p:nvSpPr>
        <p:spPr bwMode="gray">
          <a:xfrm>
            <a:off x="576985" y="893085"/>
            <a:ext cx="3231243" cy="33337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algn="l"/>
            <a:r>
              <a:rPr lang="es-MX" altLang="es-MX" sz="2000" dirty="0">
                <a:solidFill>
                  <a:srgbClr val="86BC25"/>
                </a:solidFill>
                <a:latin typeface="Verdana" panose="020B0604030504040204" pitchFamily="34" charset="0"/>
                <a:ea typeface="Verdana" panose="020B0604030504040204" pitchFamily="34" charset="0"/>
                <a:cs typeface="Verdana" panose="020B0604030504040204" pitchFamily="34" charset="0"/>
              </a:rPr>
              <a:t>Contenido</a:t>
            </a:r>
          </a:p>
        </p:txBody>
      </p:sp>
      <p:sp>
        <p:nvSpPr>
          <p:cNvPr id="5" name="Title 3"/>
          <p:cNvSpPr txBox="1">
            <a:spLocks/>
          </p:cNvSpPr>
          <p:nvPr/>
        </p:nvSpPr>
        <p:spPr bwMode="gray">
          <a:xfrm>
            <a:off x="576984" y="1785713"/>
            <a:ext cx="4841952" cy="1548615"/>
          </a:xfrm>
          <a:prstGeom prst="rect">
            <a:avLst/>
          </a:prstGeom>
        </p:spPr>
        <p:txBody>
          <a:bodyPr vert="horz" lIns="0" tIns="0" rIns="0" bIns="0" rtlCol="0" anchor="t" anchorCtr="0">
            <a:noAutofit/>
          </a:bodyPr>
          <a:lstStyle>
            <a:lvl1pPr algn="ctr" defTabSz="1219170" rtl="0" eaLnBrk="1" latinLnBrk="0" hangingPunct="1">
              <a:lnSpc>
                <a:spcPct val="100000"/>
              </a:lnSpc>
              <a:spcBef>
                <a:spcPct val="0"/>
              </a:spcBef>
              <a:buNone/>
              <a:defRPr sz="1800" b="1" kern="1200">
                <a:solidFill>
                  <a:schemeClr val="bg1"/>
                </a:solidFill>
                <a:latin typeface="+mj-lt"/>
                <a:ea typeface="Open Sans" panose="020B0606030504020204" pitchFamily="34" charset="0"/>
                <a:cs typeface="Open Sans" panose="020B0606030504020204" pitchFamily="34" charset="0"/>
              </a:defRPr>
            </a:lvl1pPr>
          </a:lstStyle>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Introducción</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Características</a:t>
            </a:r>
            <a:endParaRPr lang="es-MX" altLang="es-MX" b="0" dirty="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dirty="0" smtClean="0">
                <a:solidFill>
                  <a:srgbClr val="86BC25"/>
                </a:solidFill>
                <a:latin typeface="Verdana" panose="020B0604030504040204" pitchFamily="34" charset="0"/>
                <a:ea typeface="Verdana" panose="020B0604030504040204" pitchFamily="34" charset="0"/>
                <a:cs typeface="Verdana" panose="020B0604030504040204" pitchFamily="34" charset="0"/>
              </a:rPr>
              <a:t>Alcance</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Ventajas</a:t>
            </a:r>
          </a:p>
          <a:p>
            <a:pPr marL="342891" indent="-342891" algn="l">
              <a:lnSpc>
                <a:spcPct val="150000"/>
              </a:lnSpc>
              <a:buFont typeface="+mj-lt"/>
              <a:buAutoNum type="arabicPeriod"/>
            </a:pPr>
            <a:r>
              <a:rPr lang="es-MX" altLang="es-MX" b="0" dirty="0" smtClean="0">
                <a:latin typeface="Verdana" panose="020B0604030504040204" pitchFamily="34" charset="0"/>
                <a:ea typeface="Verdana" panose="020B0604030504040204" pitchFamily="34" charset="0"/>
                <a:cs typeface="Verdana" panose="020B0604030504040204" pitchFamily="34" charset="0"/>
              </a:rPr>
              <a:t>Metodología</a:t>
            </a: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Cronograma</a:t>
            </a:r>
            <a:endParaRPr lang="es-MX" altLang="es-MX" b="0" dirty="0" smtClean="0">
              <a:latin typeface="Verdana" panose="020B0604030504040204" pitchFamily="34" charset="0"/>
              <a:ea typeface="Verdana" panose="020B0604030504040204" pitchFamily="34" charset="0"/>
              <a:cs typeface="Verdana" panose="020B0604030504040204" pitchFamily="34" charset="0"/>
            </a:endParaRPr>
          </a:p>
          <a:p>
            <a:pPr marL="342891" indent="-342891" algn="l">
              <a:lnSpc>
                <a:spcPct val="150000"/>
              </a:lnSpc>
              <a:buFont typeface="+mj-lt"/>
              <a:buAutoNum type="arabicPeriod"/>
            </a:pPr>
            <a:r>
              <a:rPr lang="es-MX" altLang="es-MX" b="0" dirty="0">
                <a:latin typeface="Verdana" panose="020B0604030504040204" pitchFamily="34" charset="0"/>
                <a:ea typeface="Verdana" panose="020B0604030504040204" pitchFamily="34" charset="0"/>
                <a:cs typeface="Verdana" panose="020B0604030504040204" pitchFamily="34" charset="0"/>
              </a:rPr>
              <a:t>¿</a:t>
            </a:r>
            <a:r>
              <a:rPr lang="es-MX" altLang="es-MX" b="0" dirty="0" smtClean="0">
                <a:latin typeface="Verdana" panose="020B0604030504040204" pitchFamily="34" charset="0"/>
                <a:ea typeface="Verdana" panose="020B0604030504040204" pitchFamily="34" charset="0"/>
                <a:cs typeface="Verdana" panose="020B0604030504040204" pitchFamily="34" charset="0"/>
              </a:rPr>
              <a:t>Por qué el sistema?</a:t>
            </a:r>
            <a:endParaRPr lang="es-MX" altLang="es-MX" b="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2"/>
          </p:nvPr>
        </p:nvSpPr>
        <p:spPr/>
        <p:txBody>
          <a:bodyPr/>
          <a:lstStyle/>
          <a:p>
            <a:fld id="{BF2D3631-B6C5-417F-AF6D-0E796766FA09}" type="slidenum">
              <a:rPr lang="es-VE" smtClean="0"/>
              <a:t>7</a:t>
            </a:fld>
            <a:endParaRPr lang="es-VE"/>
          </a:p>
        </p:txBody>
      </p:sp>
      <p:pic>
        <p:nvPicPr>
          <p:cNvPr id="6" name="Picture Placeholder 1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a:xfrm>
            <a:off x="4826148" y="0"/>
            <a:ext cx="6733016" cy="6733016"/>
          </a:xfrm>
          <a:prstGeom prst="rect">
            <a:avLst/>
          </a:prstGeom>
        </p:spPr>
      </p:pic>
    </p:spTree>
    <p:extLst>
      <p:ext uri="{BB962C8B-B14F-4D97-AF65-F5344CB8AC3E}">
        <p14:creationId xmlns:p14="http://schemas.microsoft.com/office/powerpoint/2010/main" val="375854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7880377" y="2181001"/>
            <a:ext cx="1969328" cy="4532741"/>
          </a:xfrm>
          <a:prstGeom prst="rect">
            <a:avLst/>
          </a:prstGeom>
          <a:solidFill>
            <a:schemeClr val="tx2">
              <a:lumMod val="10000"/>
              <a:lumOff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8" name="Rectangle 87"/>
          <p:cNvSpPr/>
          <p:nvPr/>
        </p:nvSpPr>
        <p:spPr>
          <a:xfrm>
            <a:off x="4208937" y="2192082"/>
            <a:ext cx="1873712" cy="4511494"/>
          </a:xfrm>
          <a:prstGeom prst="rect">
            <a:avLst/>
          </a:prstGeom>
          <a:solidFill>
            <a:schemeClr val="tx2">
              <a:lumMod val="10000"/>
              <a:lumOff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SCV </a:t>
            </a:r>
            <a:r>
              <a:rPr lang="es-VE" sz="1600" dirty="0" err="1"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System</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 cuenta con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15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módulos para el total control de su empresa, desde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finanzas, producción, bancos, nómina </a:t>
            </a:r>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hasta inventarios y compras</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Módulos</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8</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Alcance</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45" name="Freeform 799">
            <a:extLst>
              <a:ext uri="{FF2B5EF4-FFF2-40B4-BE49-F238E27FC236}">
                <a16:creationId xmlns:a16="http://schemas.microsoft.com/office/drawing/2014/main" id="{F8F6EA26-529A-480F-9994-E8905FAA4507}"/>
              </a:ext>
            </a:extLst>
          </p:cNvPr>
          <p:cNvSpPr>
            <a:spLocks noChangeAspect="1" noEditPoints="1"/>
          </p:cNvSpPr>
          <p:nvPr/>
        </p:nvSpPr>
        <p:spPr bwMode="auto">
          <a:xfrm>
            <a:off x="10365170" y="2027133"/>
            <a:ext cx="799529" cy="799529"/>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181 w 512"/>
              <a:gd name="T11" fmla="*/ 160 h 512"/>
              <a:gd name="T12" fmla="*/ 170 w 512"/>
              <a:gd name="T13" fmla="*/ 106 h 512"/>
              <a:gd name="T14" fmla="*/ 160 w 512"/>
              <a:gd name="T15" fmla="*/ 160 h 512"/>
              <a:gd name="T16" fmla="*/ 106 w 512"/>
              <a:gd name="T17" fmla="*/ 170 h 512"/>
              <a:gd name="T18" fmla="*/ 160 w 512"/>
              <a:gd name="T19" fmla="*/ 181 h 512"/>
              <a:gd name="T20" fmla="*/ 170 w 512"/>
              <a:gd name="T21" fmla="*/ 234 h 512"/>
              <a:gd name="T22" fmla="*/ 181 w 512"/>
              <a:gd name="T23" fmla="*/ 181 h 512"/>
              <a:gd name="T24" fmla="*/ 234 w 512"/>
              <a:gd name="T25" fmla="*/ 170 h 512"/>
              <a:gd name="T26" fmla="*/ 298 w 512"/>
              <a:gd name="T27" fmla="*/ 181 h 512"/>
              <a:gd name="T28" fmla="*/ 416 w 512"/>
              <a:gd name="T29" fmla="*/ 170 h 512"/>
              <a:gd name="T30" fmla="*/ 298 w 512"/>
              <a:gd name="T31" fmla="*/ 160 h 512"/>
              <a:gd name="T32" fmla="*/ 298 w 512"/>
              <a:gd name="T33" fmla="*/ 181 h 512"/>
              <a:gd name="T34" fmla="*/ 298 w 512"/>
              <a:gd name="T35" fmla="*/ 330 h 512"/>
              <a:gd name="T36" fmla="*/ 298 w 512"/>
              <a:gd name="T37" fmla="*/ 352 h 512"/>
              <a:gd name="T38" fmla="*/ 416 w 512"/>
              <a:gd name="T39" fmla="*/ 341 h 512"/>
              <a:gd name="T40" fmla="*/ 185 w 512"/>
              <a:gd name="T41" fmla="*/ 341 h 512"/>
              <a:gd name="T42" fmla="*/ 221 w 512"/>
              <a:gd name="T43" fmla="*/ 291 h 512"/>
              <a:gd name="T44" fmla="*/ 170 w 512"/>
              <a:gd name="T45" fmla="*/ 326 h 512"/>
              <a:gd name="T46" fmla="*/ 120 w 512"/>
              <a:gd name="T47" fmla="*/ 290 h 512"/>
              <a:gd name="T48" fmla="*/ 155 w 512"/>
              <a:gd name="T49" fmla="*/ 341 h 512"/>
              <a:gd name="T50" fmla="*/ 120 w 512"/>
              <a:gd name="T51" fmla="*/ 391 h 512"/>
              <a:gd name="T52" fmla="*/ 135 w 512"/>
              <a:gd name="T53" fmla="*/ 391 h 512"/>
              <a:gd name="T54" fmla="*/ 206 w 512"/>
              <a:gd name="T55" fmla="*/ 392 h 512"/>
              <a:gd name="T56" fmla="*/ 221 w 512"/>
              <a:gd name="T57" fmla="*/ 392 h 512"/>
              <a:gd name="T58" fmla="*/ 185 w 512"/>
              <a:gd name="T59" fmla="*/ 341 h 512"/>
              <a:gd name="T60" fmla="*/ 359 w 512"/>
              <a:gd name="T61" fmla="*/ 135 h 512"/>
              <a:gd name="T62" fmla="*/ 359 w 512"/>
              <a:gd name="T63" fmla="*/ 120 h 512"/>
              <a:gd name="T64" fmla="*/ 341 w 512"/>
              <a:gd name="T65" fmla="*/ 128 h 512"/>
              <a:gd name="T66" fmla="*/ 352 w 512"/>
              <a:gd name="T67" fmla="*/ 138 h 512"/>
              <a:gd name="T68" fmla="*/ 341 w 512"/>
              <a:gd name="T69" fmla="*/ 213 h 512"/>
              <a:gd name="T70" fmla="*/ 352 w 512"/>
              <a:gd name="T71" fmla="*/ 224 h 512"/>
              <a:gd name="T72" fmla="*/ 362 w 512"/>
              <a:gd name="T73" fmla="*/ 213 h 512"/>
              <a:gd name="T74" fmla="*/ 344 w 512"/>
              <a:gd name="T75" fmla="*/ 2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24" y="160"/>
                </a:moveTo>
                <a:cubicBezTo>
                  <a:pt x="181" y="160"/>
                  <a:pt x="181" y="160"/>
                  <a:pt x="181" y="160"/>
                </a:cubicBezTo>
                <a:cubicBezTo>
                  <a:pt x="181" y="117"/>
                  <a:pt x="181" y="117"/>
                  <a:pt x="181" y="117"/>
                </a:cubicBezTo>
                <a:cubicBezTo>
                  <a:pt x="181" y="111"/>
                  <a:pt x="176" y="106"/>
                  <a:pt x="170" y="106"/>
                </a:cubicBezTo>
                <a:cubicBezTo>
                  <a:pt x="164" y="106"/>
                  <a:pt x="160" y="111"/>
                  <a:pt x="160" y="117"/>
                </a:cubicBezTo>
                <a:cubicBezTo>
                  <a:pt x="160" y="160"/>
                  <a:pt x="160" y="160"/>
                  <a:pt x="160" y="160"/>
                </a:cubicBezTo>
                <a:cubicBezTo>
                  <a:pt x="117" y="160"/>
                  <a:pt x="117" y="160"/>
                  <a:pt x="117" y="160"/>
                </a:cubicBezTo>
                <a:cubicBezTo>
                  <a:pt x="111" y="160"/>
                  <a:pt x="106" y="164"/>
                  <a:pt x="106" y="170"/>
                </a:cubicBezTo>
                <a:cubicBezTo>
                  <a:pt x="106" y="176"/>
                  <a:pt x="111" y="181"/>
                  <a:pt x="117" y="181"/>
                </a:cubicBezTo>
                <a:cubicBezTo>
                  <a:pt x="160" y="181"/>
                  <a:pt x="160" y="181"/>
                  <a:pt x="160" y="181"/>
                </a:cubicBezTo>
                <a:cubicBezTo>
                  <a:pt x="160" y="224"/>
                  <a:pt x="160" y="224"/>
                  <a:pt x="160" y="224"/>
                </a:cubicBezTo>
                <a:cubicBezTo>
                  <a:pt x="160" y="230"/>
                  <a:pt x="164" y="234"/>
                  <a:pt x="170" y="234"/>
                </a:cubicBezTo>
                <a:cubicBezTo>
                  <a:pt x="176" y="234"/>
                  <a:pt x="181" y="230"/>
                  <a:pt x="181" y="224"/>
                </a:cubicBezTo>
                <a:cubicBezTo>
                  <a:pt x="181" y="181"/>
                  <a:pt x="181" y="181"/>
                  <a:pt x="181" y="181"/>
                </a:cubicBezTo>
                <a:cubicBezTo>
                  <a:pt x="224" y="181"/>
                  <a:pt x="224" y="181"/>
                  <a:pt x="224" y="181"/>
                </a:cubicBezTo>
                <a:cubicBezTo>
                  <a:pt x="230" y="181"/>
                  <a:pt x="234" y="176"/>
                  <a:pt x="234" y="170"/>
                </a:cubicBezTo>
                <a:cubicBezTo>
                  <a:pt x="234" y="164"/>
                  <a:pt x="230" y="160"/>
                  <a:pt x="224" y="160"/>
                </a:cubicBezTo>
                <a:close/>
                <a:moveTo>
                  <a:pt x="298" y="181"/>
                </a:moveTo>
                <a:cubicBezTo>
                  <a:pt x="405" y="181"/>
                  <a:pt x="405" y="181"/>
                  <a:pt x="405" y="181"/>
                </a:cubicBezTo>
                <a:cubicBezTo>
                  <a:pt x="411" y="181"/>
                  <a:pt x="416" y="176"/>
                  <a:pt x="416" y="170"/>
                </a:cubicBezTo>
                <a:cubicBezTo>
                  <a:pt x="416" y="164"/>
                  <a:pt x="411" y="160"/>
                  <a:pt x="405" y="160"/>
                </a:cubicBezTo>
                <a:cubicBezTo>
                  <a:pt x="298" y="160"/>
                  <a:pt x="298" y="160"/>
                  <a:pt x="298" y="160"/>
                </a:cubicBezTo>
                <a:cubicBezTo>
                  <a:pt x="292" y="160"/>
                  <a:pt x="288" y="164"/>
                  <a:pt x="288" y="170"/>
                </a:cubicBezTo>
                <a:cubicBezTo>
                  <a:pt x="288" y="176"/>
                  <a:pt x="292" y="181"/>
                  <a:pt x="298" y="181"/>
                </a:cubicBezTo>
                <a:close/>
                <a:moveTo>
                  <a:pt x="405" y="330"/>
                </a:moveTo>
                <a:cubicBezTo>
                  <a:pt x="298" y="330"/>
                  <a:pt x="298" y="330"/>
                  <a:pt x="298" y="330"/>
                </a:cubicBezTo>
                <a:cubicBezTo>
                  <a:pt x="292" y="330"/>
                  <a:pt x="288" y="335"/>
                  <a:pt x="288" y="341"/>
                </a:cubicBezTo>
                <a:cubicBezTo>
                  <a:pt x="288" y="347"/>
                  <a:pt x="292" y="352"/>
                  <a:pt x="298" y="352"/>
                </a:cubicBezTo>
                <a:cubicBezTo>
                  <a:pt x="405" y="352"/>
                  <a:pt x="405" y="352"/>
                  <a:pt x="405" y="352"/>
                </a:cubicBezTo>
                <a:cubicBezTo>
                  <a:pt x="411" y="352"/>
                  <a:pt x="416" y="347"/>
                  <a:pt x="416" y="341"/>
                </a:cubicBezTo>
                <a:cubicBezTo>
                  <a:pt x="416" y="335"/>
                  <a:pt x="411" y="330"/>
                  <a:pt x="405" y="330"/>
                </a:cubicBezTo>
                <a:close/>
                <a:moveTo>
                  <a:pt x="185" y="341"/>
                </a:moveTo>
                <a:cubicBezTo>
                  <a:pt x="221" y="306"/>
                  <a:pt x="221" y="306"/>
                  <a:pt x="221" y="306"/>
                </a:cubicBezTo>
                <a:cubicBezTo>
                  <a:pt x="225" y="302"/>
                  <a:pt x="225" y="295"/>
                  <a:pt x="221" y="291"/>
                </a:cubicBezTo>
                <a:cubicBezTo>
                  <a:pt x="216" y="287"/>
                  <a:pt x="210" y="287"/>
                  <a:pt x="205" y="291"/>
                </a:cubicBezTo>
                <a:cubicBezTo>
                  <a:pt x="170" y="326"/>
                  <a:pt x="170" y="326"/>
                  <a:pt x="170" y="326"/>
                </a:cubicBezTo>
                <a:cubicBezTo>
                  <a:pt x="135" y="290"/>
                  <a:pt x="135" y="290"/>
                  <a:pt x="135" y="290"/>
                </a:cubicBezTo>
                <a:cubicBezTo>
                  <a:pt x="131" y="286"/>
                  <a:pt x="124" y="286"/>
                  <a:pt x="120" y="290"/>
                </a:cubicBezTo>
                <a:cubicBezTo>
                  <a:pt x="116" y="295"/>
                  <a:pt x="116" y="301"/>
                  <a:pt x="120" y="306"/>
                </a:cubicBezTo>
                <a:cubicBezTo>
                  <a:pt x="155" y="341"/>
                  <a:pt x="155" y="341"/>
                  <a:pt x="155" y="341"/>
                </a:cubicBezTo>
                <a:cubicBezTo>
                  <a:pt x="120" y="376"/>
                  <a:pt x="120" y="376"/>
                  <a:pt x="120" y="376"/>
                </a:cubicBezTo>
                <a:cubicBezTo>
                  <a:pt x="116" y="380"/>
                  <a:pt x="116" y="387"/>
                  <a:pt x="120" y="391"/>
                </a:cubicBezTo>
                <a:cubicBezTo>
                  <a:pt x="122" y="393"/>
                  <a:pt x="125" y="394"/>
                  <a:pt x="128" y="394"/>
                </a:cubicBezTo>
                <a:cubicBezTo>
                  <a:pt x="130" y="394"/>
                  <a:pt x="133" y="393"/>
                  <a:pt x="135" y="391"/>
                </a:cubicBezTo>
                <a:cubicBezTo>
                  <a:pt x="170" y="356"/>
                  <a:pt x="170" y="356"/>
                  <a:pt x="170" y="356"/>
                </a:cubicBezTo>
                <a:cubicBezTo>
                  <a:pt x="206" y="392"/>
                  <a:pt x="206" y="392"/>
                  <a:pt x="206" y="392"/>
                </a:cubicBezTo>
                <a:cubicBezTo>
                  <a:pt x="208" y="394"/>
                  <a:pt x="211" y="395"/>
                  <a:pt x="213" y="395"/>
                </a:cubicBezTo>
                <a:cubicBezTo>
                  <a:pt x="216" y="395"/>
                  <a:pt x="219" y="394"/>
                  <a:pt x="221" y="392"/>
                </a:cubicBezTo>
                <a:cubicBezTo>
                  <a:pt x="225" y="387"/>
                  <a:pt x="225" y="381"/>
                  <a:pt x="221" y="377"/>
                </a:cubicBezTo>
                <a:lnTo>
                  <a:pt x="185" y="341"/>
                </a:lnTo>
                <a:close/>
                <a:moveTo>
                  <a:pt x="352" y="138"/>
                </a:moveTo>
                <a:cubicBezTo>
                  <a:pt x="354" y="138"/>
                  <a:pt x="357" y="137"/>
                  <a:pt x="359" y="135"/>
                </a:cubicBezTo>
                <a:cubicBezTo>
                  <a:pt x="361" y="133"/>
                  <a:pt x="362" y="130"/>
                  <a:pt x="362" y="128"/>
                </a:cubicBezTo>
                <a:cubicBezTo>
                  <a:pt x="362" y="125"/>
                  <a:pt x="361" y="122"/>
                  <a:pt x="359" y="120"/>
                </a:cubicBezTo>
                <a:cubicBezTo>
                  <a:pt x="355" y="116"/>
                  <a:pt x="348" y="116"/>
                  <a:pt x="344" y="120"/>
                </a:cubicBezTo>
                <a:cubicBezTo>
                  <a:pt x="342" y="122"/>
                  <a:pt x="341" y="125"/>
                  <a:pt x="341" y="128"/>
                </a:cubicBezTo>
                <a:cubicBezTo>
                  <a:pt x="341" y="130"/>
                  <a:pt x="342" y="133"/>
                  <a:pt x="344" y="135"/>
                </a:cubicBezTo>
                <a:cubicBezTo>
                  <a:pt x="346" y="137"/>
                  <a:pt x="349" y="138"/>
                  <a:pt x="352" y="138"/>
                </a:cubicBezTo>
                <a:close/>
                <a:moveTo>
                  <a:pt x="344" y="205"/>
                </a:moveTo>
                <a:cubicBezTo>
                  <a:pt x="342" y="207"/>
                  <a:pt x="341" y="210"/>
                  <a:pt x="341" y="213"/>
                </a:cubicBezTo>
                <a:cubicBezTo>
                  <a:pt x="341" y="216"/>
                  <a:pt x="342" y="219"/>
                  <a:pt x="344" y="221"/>
                </a:cubicBezTo>
                <a:cubicBezTo>
                  <a:pt x="346" y="222"/>
                  <a:pt x="349" y="224"/>
                  <a:pt x="352" y="224"/>
                </a:cubicBezTo>
                <a:cubicBezTo>
                  <a:pt x="354" y="224"/>
                  <a:pt x="357" y="222"/>
                  <a:pt x="359" y="221"/>
                </a:cubicBezTo>
                <a:cubicBezTo>
                  <a:pt x="361" y="219"/>
                  <a:pt x="362" y="216"/>
                  <a:pt x="362" y="213"/>
                </a:cubicBezTo>
                <a:cubicBezTo>
                  <a:pt x="362" y="210"/>
                  <a:pt x="361" y="207"/>
                  <a:pt x="359" y="205"/>
                </a:cubicBezTo>
                <a:cubicBezTo>
                  <a:pt x="355" y="201"/>
                  <a:pt x="348" y="201"/>
                  <a:pt x="344"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61" name="Group 99">
            <a:extLst>
              <a:ext uri="{FF2B5EF4-FFF2-40B4-BE49-F238E27FC236}">
                <a16:creationId xmlns:a16="http://schemas.microsoft.com/office/drawing/2014/main" id="{024A474B-7847-4357-B33A-E3B533211B7F}"/>
              </a:ext>
            </a:extLst>
          </p:cNvPr>
          <p:cNvGrpSpPr>
            <a:grpSpLocks noChangeAspect="1"/>
          </p:cNvGrpSpPr>
          <p:nvPr/>
        </p:nvGrpSpPr>
        <p:grpSpPr bwMode="auto">
          <a:xfrm>
            <a:off x="6308928" y="4946649"/>
            <a:ext cx="800814" cy="800814"/>
            <a:chOff x="5779" y="1137"/>
            <a:chExt cx="340" cy="340"/>
          </a:xfrm>
          <a:solidFill>
            <a:schemeClr val="accent1"/>
          </a:solidFill>
        </p:grpSpPr>
        <p:sp>
          <p:nvSpPr>
            <p:cNvPr id="62" name="Freeform 100">
              <a:extLst>
                <a:ext uri="{FF2B5EF4-FFF2-40B4-BE49-F238E27FC236}">
                  <a16:creationId xmlns:a16="http://schemas.microsoft.com/office/drawing/2014/main" id="{F407BEB5-CB84-4C45-9325-DFDB449E6A76}"/>
                </a:ext>
              </a:extLst>
            </p:cNvPr>
            <p:cNvSpPr>
              <a:spLocks noEditPoints="1"/>
            </p:cNvSpPr>
            <p:nvPr/>
          </p:nvSpPr>
          <p:spPr bwMode="auto">
            <a:xfrm>
              <a:off x="5878" y="1207"/>
              <a:ext cx="163" cy="199"/>
            </a:xfrm>
            <a:custGeom>
              <a:avLst/>
              <a:gdLst>
                <a:gd name="T0" fmla="*/ 244 w 245"/>
                <a:gd name="T1" fmla="*/ 60 h 299"/>
                <a:gd name="T2" fmla="*/ 242 w 245"/>
                <a:gd name="T3" fmla="*/ 56 h 299"/>
                <a:gd name="T4" fmla="*/ 190 w 245"/>
                <a:gd name="T5" fmla="*/ 3 h 299"/>
                <a:gd name="T6" fmla="*/ 182 w 245"/>
                <a:gd name="T7" fmla="*/ 0 h 299"/>
                <a:gd name="T8" fmla="*/ 85 w 245"/>
                <a:gd name="T9" fmla="*/ 0 h 299"/>
                <a:gd name="T10" fmla="*/ 75 w 245"/>
                <a:gd name="T11" fmla="*/ 11 h 299"/>
                <a:gd name="T12" fmla="*/ 75 w 245"/>
                <a:gd name="T13" fmla="*/ 64 h 299"/>
                <a:gd name="T14" fmla="*/ 11 w 245"/>
                <a:gd name="T15" fmla="*/ 64 h 299"/>
                <a:gd name="T16" fmla="*/ 0 w 245"/>
                <a:gd name="T17" fmla="*/ 75 h 299"/>
                <a:gd name="T18" fmla="*/ 0 w 245"/>
                <a:gd name="T19" fmla="*/ 288 h 299"/>
                <a:gd name="T20" fmla="*/ 11 w 245"/>
                <a:gd name="T21" fmla="*/ 299 h 299"/>
                <a:gd name="T22" fmla="*/ 160 w 245"/>
                <a:gd name="T23" fmla="*/ 299 h 299"/>
                <a:gd name="T24" fmla="*/ 171 w 245"/>
                <a:gd name="T25" fmla="*/ 288 h 299"/>
                <a:gd name="T26" fmla="*/ 171 w 245"/>
                <a:gd name="T27" fmla="*/ 235 h 299"/>
                <a:gd name="T28" fmla="*/ 235 w 245"/>
                <a:gd name="T29" fmla="*/ 235 h 299"/>
                <a:gd name="T30" fmla="*/ 245 w 245"/>
                <a:gd name="T31" fmla="*/ 224 h 299"/>
                <a:gd name="T32" fmla="*/ 245 w 245"/>
                <a:gd name="T33" fmla="*/ 64 h 299"/>
                <a:gd name="T34" fmla="*/ 244 w 245"/>
                <a:gd name="T35" fmla="*/ 60 h 299"/>
                <a:gd name="T36" fmla="*/ 192 w 245"/>
                <a:gd name="T37" fmla="*/ 36 h 299"/>
                <a:gd name="T38" fmla="*/ 210 w 245"/>
                <a:gd name="T39" fmla="*/ 54 h 299"/>
                <a:gd name="T40" fmla="*/ 192 w 245"/>
                <a:gd name="T41" fmla="*/ 54 h 299"/>
                <a:gd name="T42" fmla="*/ 192 w 245"/>
                <a:gd name="T43" fmla="*/ 36 h 299"/>
                <a:gd name="T44" fmla="*/ 149 w 245"/>
                <a:gd name="T45" fmla="*/ 278 h 299"/>
                <a:gd name="T46" fmla="*/ 21 w 245"/>
                <a:gd name="T47" fmla="*/ 278 h 299"/>
                <a:gd name="T48" fmla="*/ 21 w 245"/>
                <a:gd name="T49" fmla="*/ 86 h 299"/>
                <a:gd name="T50" fmla="*/ 96 w 245"/>
                <a:gd name="T51" fmla="*/ 86 h 299"/>
                <a:gd name="T52" fmla="*/ 96 w 245"/>
                <a:gd name="T53" fmla="*/ 128 h 299"/>
                <a:gd name="T54" fmla="*/ 107 w 245"/>
                <a:gd name="T55" fmla="*/ 139 h 299"/>
                <a:gd name="T56" fmla="*/ 149 w 245"/>
                <a:gd name="T57" fmla="*/ 139 h 299"/>
                <a:gd name="T58" fmla="*/ 149 w 245"/>
                <a:gd name="T59" fmla="*/ 278 h 299"/>
                <a:gd name="T60" fmla="*/ 117 w 245"/>
                <a:gd name="T61" fmla="*/ 118 h 299"/>
                <a:gd name="T62" fmla="*/ 117 w 245"/>
                <a:gd name="T63" fmla="*/ 100 h 299"/>
                <a:gd name="T64" fmla="*/ 135 w 245"/>
                <a:gd name="T65" fmla="*/ 118 h 299"/>
                <a:gd name="T66" fmla="*/ 117 w 245"/>
                <a:gd name="T67" fmla="*/ 118 h 299"/>
                <a:gd name="T68" fmla="*/ 224 w 245"/>
                <a:gd name="T69" fmla="*/ 214 h 299"/>
                <a:gd name="T70" fmla="*/ 171 w 245"/>
                <a:gd name="T71" fmla="*/ 214 h 299"/>
                <a:gd name="T72" fmla="*/ 171 w 245"/>
                <a:gd name="T73" fmla="*/ 128 h 299"/>
                <a:gd name="T74" fmla="*/ 169 w 245"/>
                <a:gd name="T75" fmla="*/ 123 h 299"/>
                <a:gd name="T76" fmla="*/ 167 w 245"/>
                <a:gd name="T77" fmla="*/ 120 h 299"/>
                <a:gd name="T78" fmla="*/ 115 w 245"/>
                <a:gd name="T79" fmla="*/ 67 h 299"/>
                <a:gd name="T80" fmla="*/ 108 w 245"/>
                <a:gd name="T81" fmla="*/ 64 h 299"/>
                <a:gd name="T82" fmla="*/ 96 w 245"/>
                <a:gd name="T83" fmla="*/ 64 h 299"/>
                <a:gd name="T84" fmla="*/ 96 w 245"/>
                <a:gd name="T85" fmla="*/ 22 h 299"/>
                <a:gd name="T86" fmla="*/ 171 w 245"/>
                <a:gd name="T87" fmla="*/ 22 h 299"/>
                <a:gd name="T88" fmla="*/ 171 w 245"/>
                <a:gd name="T89" fmla="*/ 64 h 299"/>
                <a:gd name="T90" fmla="*/ 181 w 245"/>
                <a:gd name="T91" fmla="*/ 75 h 299"/>
                <a:gd name="T92" fmla="*/ 224 w 245"/>
                <a:gd name="T93" fmla="*/ 75 h 299"/>
                <a:gd name="T94" fmla="*/ 224 w 245"/>
                <a:gd name="T95" fmla="*/ 21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 h="299">
                  <a:moveTo>
                    <a:pt x="244" y="60"/>
                  </a:moveTo>
                  <a:cubicBezTo>
                    <a:pt x="244" y="58"/>
                    <a:pt x="243" y="57"/>
                    <a:pt x="242" y="56"/>
                  </a:cubicBezTo>
                  <a:cubicBezTo>
                    <a:pt x="190" y="3"/>
                    <a:pt x="190" y="3"/>
                    <a:pt x="190" y="3"/>
                  </a:cubicBezTo>
                  <a:cubicBezTo>
                    <a:pt x="188" y="1"/>
                    <a:pt x="185" y="0"/>
                    <a:pt x="182" y="0"/>
                  </a:cubicBezTo>
                  <a:cubicBezTo>
                    <a:pt x="85" y="0"/>
                    <a:pt x="85" y="0"/>
                    <a:pt x="85" y="0"/>
                  </a:cubicBezTo>
                  <a:cubicBezTo>
                    <a:pt x="79" y="0"/>
                    <a:pt x="75" y="5"/>
                    <a:pt x="75" y="11"/>
                  </a:cubicBezTo>
                  <a:cubicBezTo>
                    <a:pt x="75" y="64"/>
                    <a:pt x="75" y="64"/>
                    <a:pt x="75" y="64"/>
                  </a:cubicBezTo>
                  <a:cubicBezTo>
                    <a:pt x="11" y="64"/>
                    <a:pt x="11" y="64"/>
                    <a:pt x="11" y="64"/>
                  </a:cubicBezTo>
                  <a:cubicBezTo>
                    <a:pt x="5" y="64"/>
                    <a:pt x="0" y="69"/>
                    <a:pt x="0" y="75"/>
                  </a:cubicBezTo>
                  <a:cubicBezTo>
                    <a:pt x="0" y="288"/>
                    <a:pt x="0" y="288"/>
                    <a:pt x="0" y="288"/>
                  </a:cubicBezTo>
                  <a:cubicBezTo>
                    <a:pt x="0" y="294"/>
                    <a:pt x="5" y="299"/>
                    <a:pt x="11" y="299"/>
                  </a:cubicBezTo>
                  <a:cubicBezTo>
                    <a:pt x="160" y="299"/>
                    <a:pt x="160" y="299"/>
                    <a:pt x="160" y="299"/>
                  </a:cubicBezTo>
                  <a:cubicBezTo>
                    <a:pt x="166" y="299"/>
                    <a:pt x="171" y="294"/>
                    <a:pt x="171" y="288"/>
                  </a:cubicBezTo>
                  <a:cubicBezTo>
                    <a:pt x="171" y="235"/>
                    <a:pt x="171" y="235"/>
                    <a:pt x="171" y="235"/>
                  </a:cubicBezTo>
                  <a:cubicBezTo>
                    <a:pt x="235" y="235"/>
                    <a:pt x="235" y="235"/>
                    <a:pt x="235" y="235"/>
                  </a:cubicBezTo>
                  <a:cubicBezTo>
                    <a:pt x="241" y="235"/>
                    <a:pt x="245" y="230"/>
                    <a:pt x="245" y="224"/>
                  </a:cubicBezTo>
                  <a:cubicBezTo>
                    <a:pt x="245" y="64"/>
                    <a:pt x="245" y="64"/>
                    <a:pt x="245" y="64"/>
                  </a:cubicBezTo>
                  <a:cubicBezTo>
                    <a:pt x="245" y="63"/>
                    <a:pt x="245" y="61"/>
                    <a:pt x="244" y="60"/>
                  </a:cubicBezTo>
                  <a:close/>
                  <a:moveTo>
                    <a:pt x="192" y="36"/>
                  </a:moveTo>
                  <a:cubicBezTo>
                    <a:pt x="210" y="54"/>
                    <a:pt x="210" y="54"/>
                    <a:pt x="210" y="54"/>
                  </a:cubicBezTo>
                  <a:cubicBezTo>
                    <a:pt x="192" y="54"/>
                    <a:pt x="192" y="54"/>
                    <a:pt x="192" y="54"/>
                  </a:cubicBezTo>
                  <a:lnTo>
                    <a:pt x="192" y="36"/>
                  </a:lnTo>
                  <a:close/>
                  <a:moveTo>
                    <a:pt x="149" y="278"/>
                  </a:moveTo>
                  <a:cubicBezTo>
                    <a:pt x="21" y="278"/>
                    <a:pt x="21" y="278"/>
                    <a:pt x="21" y="278"/>
                  </a:cubicBezTo>
                  <a:cubicBezTo>
                    <a:pt x="21" y="86"/>
                    <a:pt x="21" y="86"/>
                    <a:pt x="21" y="86"/>
                  </a:cubicBezTo>
                  <a:cubicBezTo>
                    <a:pt x="96" y="86"/>
                    <a:pt x="96" y="86"/>
                    <a:pt x="96" y="86"/>
                  </a:cubicBezTo>
                  <a:cubicBezTo>
                    <a:pt x="96" y="128"/>
                    <a:pt x="96" y="128"/>
                    <a:pt x="96" y="128"/>
                  </a:cubicBezTo>
                  <a:cubicBezTo>
                    <a:pt x="96" y="134"/>
                    <a:pt x="101" y="139"/>
                    <a:pt x="107" y="139"/>
                  </a:cubicBezTo>
                  <a:cubicBezTo>
                    <a:pt x="149" y="139"/>
                    <a:pt x="149" y="139"/>
                    <a:pt x="149" y="139"/>
                  </a:cubicBezTo>
                  <a:lnTo>
                    <a:pt x="149" y="278"/>
                  </a:lnTo>
                  <a:close/>
                  <a:moveTo>
                    <a:pt x="117" y="118"/>
                  </a:moveTo>
                  <a:cubicBezTo>
                    <a:pt x="117" y="100"/>
                    <a:pt x="117" y="100"/>
                    <a:pt x="117" y="100"/>
                  </a:cubicBezTo>
                  <a:cubicBezTo>
                    <a:pt x="135" y="118"/>
                    <a:pt x="135" y="118"/>
                    <a:pt x="135" y="118"/>
                  </a:cubicBezTo>
                  <a:lnTo>
                    <a:pt x="117" y="118"/>
                  </a:lnTo>
                  <a:close/>
                  <a:moveTo>
                    <a:pt x="224" y="214"/>
                  </a:moveTo>
                  <a:cubicBezTo>
                    <a:pt x="171" y="214"/>
                    <a:pt x="171" y="214"/>
                    <a:pt x="171" y="214"/>
                  </a:cubicBezTo>
                  <a:cubicBezTo>
                    <a:pt x="171" y="128"/>
                    <a:pt x="171" y="128"/>
                    <a:pt x="171" y="128"/>
                  </a:cubicBezTo>
                  <a:cubicBezTo>
                    <a:pt x="171" y="126"/>
                    <a:pt x="170" y="125"/>
                    <a:pt x="169" y="123"/>
                  </a:cubicBezTo>
                  <a:cubicBezTo>
                    <a:pt x="169" y="122"/>
                    <a:pt x="168" y="121"/>
                    <a:pt x="167" y="120"/>
                  </a:cubicBezTo>
                  <a:cubicBezTo>
                    <a:pt x="115" y="67"/>
                    <a:pt x="115" y="67"/>
                    <a:pt x="115" y="67"/>
                  </a:cubicBezTo>
                  <a:cubicBezTo>
                    <a:pt x="113" y="65"/>
                    <a:pt x="111" y="64"/>
                    <a:pt x="108" y="64"/>
                  </a:cubicBezTo>
                  <a:cubicBezTo>
                    <a:pt x="96" y="64"/>
                    <a:pt x="96" y="64"/>
                    <a:pt x="96" y="64"/>
                  </a:cubicBezTo>
                  <a:cubicBezTo>
                    <a:pt x="96" y="22"/>
                    <a:pt x="96" y="22"/>
                    <a:pt x="96" y="22"/>
                  </a:cubicBezTo>
                  <a:cubicBezTo>
                    <a:pt x="171" y="22"/>
                    <a:pt x="171" y="22"/>
                    <a:pt x="171" y="22"/>
                  </a:cubicBezTo>
                  <a:cubicBezTo>
                    <a:pt x="171" y="64"/>
                    <a:pt x="171" y="64"/>
                    <a:pt x="171" y="64"/>
                  </a:cubicBezTo>
                  <a:cubicBezTo>
                    <a:pt x="171" y="70"/>
                    <a:pt x="175" y="75"/>
                    <a:pt x="181" y="75"/>
                  </a:cubicBezTo>
                  <a:cubicBezTo>
                    <a:pt x="224" y="75"/>
                    <a:pt x="224" y="75"/>
                    <a:pt x="224" y="75"/>
                  </a:cubicBezTo>
                  <a:lnTo>
                    <a:pt x="224"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3" name="Freeform 101">
              <a:extLst>
                <a:ext uri="{FF2B5EF4-FFF2-40B4-BE49-F238E27FC236}">
                  <a16:creationId xmlns:a16="http://schemas.microsoft.com/office/drawing/2014/main" id="{94BAE940-257C-4DDB-AC21-C7CE729C4DD6}"/>
                </a:ext>
              </a:extLst>
            </p:cNvPr>
            <p:cNvSpPr>
              <a:spLocks noEditPoints="1"/>
            </p:cNvSpPr>
            <p:nvPr/>
          </p:nvSpPr>
          <p:spPr bwMode="auto">
            <a:xfrm>
              <a:off x="5779" y="113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76" name="Freeform 351">
            <a:extLst>
              <a:ext uri="{FF2B5EF4-FFF2-40B4-BE49-F238E27FC236}">
                <a16:creationId xmlns:a16="http://schemas.microsoft.com/office/drawing/2014/main" id="{9D9C0D04-3A79-46FF-890D-A396FEE861F2}"/>
              </a:ext>
            </a:extLst>
          </p:cNvPr>
          <p:cNvSpPr>
            <a:spLocks noChangeAspect="1" noEditPoints="1"/>
          </p:cNvSpPr>
          <p:nvPr/>
        </p:nvSpPr>
        <p:spPr bwMode="auto">
          <a:xfrm>
            <a:off x="2570806" y="2987658"/>
            <a:ext cx="803842" cy="803842"/>
          </a:xfrm>
          <a:custGeom>
            <a:avLst/>
            <a:gdLst>
              <a:gd name="T0" fmla="*/ 336 w 512"/>
              <a:gd name="T1" fmla="*/ 169 h 512"/>
              <a:gd name="T2" fmla="*/ 337 w 512"/>
              <a:gd name="T3" fmla="*/ 131 h 512"/>
              <a:gd name="T4" fmla="*/ 295 w 512"/>
              <a:gd name="T5" fmla="*/ 159 h 512"/>
              <a:gd name="T6" fmla="*/ 117 w 512"/>
              <a:gd name="T7" fmla="*/ 266 h 512"/>
              <a:gd name="T8" fmla="*/ 180 w 512"/>
              <a:gd name="T9" fmla="*/ 373 h 512"/>
              <a:gd name="T10" fmla="*/ 213 w 512"/>
              <a:gd name="T11" fmla="*/ 362 h 512"/>
              <a:gd name="T12" fmla="*/ 266 w 512"/>
              <a:gd name="T13" fmla="*/ 352 h 512"/>
              <a:gd name="T14" fmla="*/ 277 w 512"/>
              <a:gd name="T15" fmla="*/ 373 h 512"/>
              <a:gd name="T16" fmla="*/ 309 w 512"/>
              <a:gd name="T17" fmla="*/ 361 h 512"/>
              <a:gd name="T18" fmla="*/ 351 w 512"/>
              <a:gd name="T19" fmla="*/ 276 h 512"/>
              <a:gd name="T20" fmla="*/ 394 w 512"/>
              <a:gd name="T21" fmla="*/ 266 h 512"/>
              <a:gd name="T22" fmla="*/ 384 w 512"/>
              <a:gd name="T23" fmla="*/ 224 h 512"/>
              <a:gd name="T24" fmla="*/ 226 w 512"/>
              <a:gd name="T25" fmla="*/ 185 h 512"/>
              <a:gd name="T26" fmla="*/ 171 w 512"/>
              <a:gd name="T27" fmla="*/ 213 h 512"/>
              <a:gd name="T28" fmla="*/ 164 w 512"/>
              <a:gd name="T29" fmla="*/ 194 h 512"/>
              <a:gd name="T30" fmla="*/ 234 w 512"/>
              <a:gd name="T31" fmla="*/ 172 h 512"/>
              <a:gd name="T32" fmla="*/ 256 w 512"/>
              <a:gd name="T33" fmla="*/ 0 h 512"/>
              <a:gd name="T34" fmla="*/ 256 w 512"/>
              <a:gd name="T35" fmla="*/ 512 h 512"/>
              <a:gd name="T36" fmla="*/ 256 w 512"/>
              <a:gd name="T37" fmla="*/ 0 h 512"/>
              <a:gd name="T38" fmla="*/ 405 w 512"/>
              <a:gd name="T39" fmla="*/ 288 h 512"/>
              <a:gd name="T40" fmla="*/ 330 w 512"/>
              <a:gd name="T41" fmla="*/ 365 h 512"/>
              <a:gd name="T42" fmla="*/ 320 w 512"/>
              <a:gd name="T43" fmla="*/ 394 h 512"/>
              <a:gd name="T44" fmla="*/ 256 w 512"/>
              <a:gd name="T45" fmla="*/ 384 h 512"/>
              <a:gd name="T46" fmla="*/ 234 w 512"/>
              <a:gd name="T47" fmla="*/ 373 h 512"/>
              <a:gd name="T48" fmla="*/ 224 w 512"/>
              <a:gd name="T49" fmla="*/ 394 h 512"/>
              <a:gd name="T50" fmla="*/ 160 w 512"/>
              <a:gd name="T51" fmla="*/ 384 h 512"/>
              <a:gd name="T52" fmla="*/ 114 w 512"/>
              <a:gd name="T53" fmla="*/ 336 h 512"/>
              <a:gd name="T54" fmla="*/ 234 w 512"/>
              <a:gd name="T55" fmla="*/ 128 h 512"/>
              <a:gd name="T56" fmla="*/ 351 w 512"/>
              <a:gd name="T57" fmla="*/ 106 h 512"/>
              <a:gd name="T58" fmla="*/ 362 w 512"/>
              <a:gd name="T59" fmla="*/ 120 h 512"/>
              <a:gd name="T60" fmla="*/ 390 w 512"/>
              <a:gd name="T61" fmla="*/ 202 h 512"/>
              <a:gd name="T62" fmla="*/ 416 w 512"/>
              <a:gd name="T63"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374" y="218"/>
                </a:moveTo>
                <a:cubicBezTo>
                  <a:pt x="374" y="217"/>
                  <a:pt x="357" y="182"/>
                  <a:pt x="336" y="169"/>
                </a:cubicBezTo>
                <a:cubicBezTo>
                  <a:pt x="332" y="166"/>
                  <a:pt x="330" y="162"/>
                  <a:pt x="331" y="157"/>
                </a:cubicBezTo>
                <a:cubicBezTo>
                  <a:pt x="337" y="131"/>
                  <a:pt x="337" y="131"/>
                  <a:pt x="337" y="131"/>
                </a:cubicBezTo>
                <a:cubicBezTo>
                  <a:pt x="327" y="134"/>
                  <a:pt x="314" y="141"/>
                  <a:pt x="308" y="154"/>
                </a:cubicBezTo>
                <a:cubicBezTo>
                  <a:pt x="306" y="159"/>
                  <a:pt x="300" y="161"/>
                  <a:pt x="295" y="159"/>
                </a:cubicBezTo>
                <a:cubicBezTo>
                  <a:pt x="276" y="152"/>
                  <a:pt x="257" y="149"/>
                  <a:pt x="234" y="149"/>
                </a:cubicBezTo>
                <a:cubicBezTo>
                  <a:pt x="170" y="149"/>
                  <a:pt x="117" y="202"/>
                  <a:pt x="117" y="266"/>
                </a:cubicBezTo>
                <a:cubicBezTo>
                  <a:pt x="117" y="285"/>
                  <a:pt x="122" y="304"/>
                  <a:pt x="130" y="320"/>
                </a:cubicBezTo>
                <a:cubicBezTo>
                  <a:pt x="149" y="323"/>
                  <a:pt x="176" y="337"/>
                  <a:pt x="180" y="373"/>
                </a:cubicBezTo>
                <a:cubicBezTo>
                  <a:pt x="213" y="373"/>
                  <a:pt x="213" y="373"/>
                  <a:pt x="213" y="373"/>
                </a:cubicBezTo>
                <a:cubicBezTo>
                  <a:pt x="213" y="362"/>
                  <a:pt x="213" y="362"/>
                  <a:pt x="213" y="362"/>
                </a:cubicBezTo>
                <a:cubicBezTo>
                  <a:pt x="213" y="356"/>
                  <a:pt x="218" y="352"/>
                  <a:pt x="224" y="352"/>
                </a:cubicBezTo>
                <a:cubicBezTo>
                  <a:pt x="266" y="352"/>
                  <a:pt x="266" y="352"/>
                  <a:pt x="266" y="352"/>
                </a:cubicBezTo>
                <a:cubicBezTo>
                  <a:pt x="272" y="352"/>
                  <a:pt x="277" y="356"/>
                  <a:pt x="277" y="362"/>
                </a:cubicBezTo>
                <a:cubicBezTo>
                  <a:pt x="277" y="373"/>
                  <a:pt x="277" y="373"/>
                  <a:pt x="277" y="373"/>
                </a:cubicBezTo>
                <a:cubicBezTo>
                  <a:pt x="309" y="373"/>
                  <a:pt x="309" y="373"/>
                  <a:pt x="309" y="373"/>
                </a:cubicBezTo>
                <a:cubicBezTo>
                  <a:pt x="309" y="361"/>
                  <a:pt x="309" y="361"/>
                  <a:pt x="309" y="361"/>
                </a:cubicBezTo>
                <a:cubicBezTo>
                  <a:pt x="309" y="358"/>
                  <a:pt x="310" y="356"/>
                  <a:pt x="312" y="354"/>
                </a:cubicBezTo>
                <a:cubicBezTo>
                  <a:pt x="335" y="331"/>
                  <a:pt x="349" y="303"/>
                  <a:pt x="351" y="276"/>
                </a:cubicBezTo>
                <a:cubicBezTo>
                  <a:pt x="352" y="271"/>
                  <a:pt x="356" y="266"/>
                  <a:pt x="362" y="266"/>
                </a:cubicBezTo>
                <a:cubicBezTo>
                  <a:pt x="394" y="266"/>
                  <a:pt x="394" y="266"/>
                  <a:pt x="394" y="266"/>
                </a:cubicBezTo>
                <a:cubicBezTo>
                  <a:pt x="394" y="224"/>
                  <a:pt x="394" y="224"/>
                  <a:pt x="394" y="224"/>
                </a:cubicBezTo>
                <a:cubicBezTo>
                  <a:pt x="384" y="224"/>
                  <a:pt x="384" y="224"/>
                  <a:pt x="384" y="224"/>
                </a:cubicBezTo>
                <a:cubicBezTo>
                  <a:pt x="380" y="224"/>
                  <a:pt x="376" y="221"/>
                  <a:pt x="374" y="218"/>
                </a:cubicBezTo>
                <a:close/>
                <a:moveTo>
                  <a:pt x="226" y="185"/>
                </a:moveTo>
                <a:cubicBezTo>
                  <a:pt x="209" y="189"/>
                  <a:pt x="192" y="198"/>
                  <a:pt x="178" y="210"/>
                </a:cubicBezTo>
                <a:cubicBezTo>
                  <a:pt x="176" y="212"/>
                  <a:pt x="174" y="213"/>
                  <a:pt x="171" y="213"/>
                </a:cubicBezTo>
                <a:cubicBezTo>
                  <a:pt x="168" y="213"/>
                  <a:pt x="165" y="212"/>
                  <a:pt x="163" y="209"/>
                </a:cubicBezTo>
                <a:cubicBezTo>
                  <a:pt x="159" y="205"/>
                  <a:pt x="160" y="198"/>
                  <a:pt x="164" y="194"/>
                </a:cubicBezTo>
                <a:cubicBezTo>
                  <a:pt x="180" y="180"/>
                  <a:pt x="200" y="169"/>
                  <a:pt x="221" y="164"/>
                </a:cubicBezTo>
                <a:cubicBezTo>
                  <a:pt x="227" y="163"/>
                  <a:pt x="233" y="166"/>
                  <a:pt x="234" y="172"/>
                </a:cubicBezTo>
                <a:cubicBezTo>
                  <a:pt x="235" y="177"/>
                  <a:pt x="232" y="183"/>
                  <a:pt x="226" y="185"/>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277"/>
                </a:moveTo>
                <a:cubicBezTo>
                  <a:pt x="416" y="283"/>
                  <a:pt x="411" y="288"/>
                  <a:pt x="405" y="288"/>
                </a:cubicBezTo>
                <a:cubicBezTo>
                  <a:pt x="371" y="288"/>
                  <a:pt x="371" y="288"/>
                  <a:pt x="371" y="288"/>
                </a:cubicBezTo>
                <a:cubicBezTo>
                  <a:pt x="365" y="323"/>
                  <a:pt x="345" y="350"/>
                  <a:pt x="330" y="365"/>
                </a:cubicBezTo>
                <a:cubicBezTo>
                  <a:pt x="330" y="384"/>
                  <a:pt x="330" y="384"/>
                  <a:pt x="330" y="384"/>
                </a:cubicBezTo>
                <a:cubicBezTo>
                  <a:pt x="330" y="390"/>
                  <a:pt x="326" y="394"/>
                  <a:pt x="320" y="394"/>
                </a:cubicBezTo>
                <a:cubicBezTo>
                  <a:pt x="266" y="394"/>
                  <a:pt x="266" y="394"/>
                  <a:pt x="266" y="394"/>
                </a:cubicBezTo>
                <a:cubicBezTo>
                  <a:pt x="260" y="394"/>
                  <a:pt x="256" y="390"/>
                  <a:pt x="256" y="384"/>
                </a:cubicBezTo>
                <a:cubicBezTo>
                  <a:pt x="256" y="373"/>
                  <a:pt x="256" y="373"/>
                  <a:pt x="256" y="373"/>
                </a:cubicBezTo>
                <a:cubicBezTo>
                  <a:pt x="234" y="373"/>
                  <a:pt x="234" y="373"/>
                  <a:pt x="234" y="373"/>
                </a:cubicBezTo>
                <a:cubicBezTo>
                  <a:pt x="234" y="384"/>
                  <a:pt x="234" y="384"/>
                  <a:pt x="234" y="384"/>
                </a:cubicBezTo>
                <a:cubicBezTo>
                  <a:pt x="234" y="390"/>
                  <a:pt x="230" y="394"/>
                  <a:pt x="224" y="394"/>
                </a:cubicBezTo>
                <a:cubicBezTo>
                  <a:pt x="170" y="394"/>
                  <a:pt x="170" y="394"/>
                  <a:pt x="170" y="394"/>
                </a:cubicBezTo>
                <a:cubicBezTo>
                  <a:pt x="164" y="394"/>
                  <a:pt x="160" y="390"/>
                  <a:pt x="160" y="384"/>
                </a:cubicBezTo>
                <a:cubicBezTo>
                  <a:pt x="160" y="343"/>
                  <a:pt x="125" y="341"/>
                  <a:pt x="123" y="341"/>
                </a:cubicBezTo>
                <a:cubicBezTo>
                  <a:pt x="119" y="341"/>
                  <a:pt x="116" y="339"/>
                  <a:pt x="114" y="336"/>
                </a:cubicBezTo>
                <a:cubicBezTo>
                  <a:pt x="102" y="315"/>
                  <a:pt x="96" y="291"/>
                  <a:pt x="96" y="266"/>
                </a:cubicBezTo>
                <a:cubicBezTo>
                  <a:pt x="96" y="190"/>
                  <a:pt x="158" y="128"/>
                  <a:pt x="234" y="128"/>
                </a:cubicBezTo>
                <a:cubicBezTo>
                  <a:pt x="256" y="128"/>
                  <a:pt x="275" y="130"/>
                  <a:pt x="294" y="136"/>
                </a:cubicBezTo>
                <a:cubicBezTo>
                  <a:pt x="313" y="109"/>
                  <a:pt x="349" y="106"/>
                  <a:pt x="351" y="106"/>
                </a:cubicBezTo>
                <a:cubicBezTo>
                  <a:pt x="355" y="106"/>
                  <a:pt x="358" y="108"/>
                  <a:pt x="360" y="110"/>
                </a:cubicBezTo>
                <a:cubicBezTo>
                  <a:pt x="362" y="113"/>
                  <a:pt x="363" y="116"/>
                  <a:pt x="362" y="120"/>
                </a:cubicBezTo>
                <a:cubicBezTo>
                  <a:pt x="353" y="155"/>
                  <a:pt x="353" y="155"/>
                  <a:pt x="353" y="155"/>
                </a:cubicBezTo>
                <a:cubicBezTo>
                  <a:pt x="371" y="169"/>
                  <a:pt x="384" y="191"/>
                  <a:pt x="390" y="202"/>
                </a:cubicBezTo>
                <a:cubicBezTo>
                  <a:pt x="405" y="202"/>
                  <a:pt x="405" y="202"/>
                  <a:pt x="405" y="202"/>
                </a:cubicBezTo>
                <a:cubicBezTo>
                  <a:pt x="411" y="202"/>
                  <a:pt x="416" y="207"/>
                  <a:pt x="416" y="213"/>
                </a:cubicBezTo>
                <a:lnTo>
                  <a:pt x="416" y="27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7" name="Freeform 910">
            <a:extLst>
              <a:ext uri="{FF2B5EF4-FFF2-40B4-BE49-F238E27FC236}">
                <a16:creationId xmlns:a16="http://schemas.microsoft.com/office/drawing/2014/main" id="{B23FC521-66E5-4D37-8B36-1A86D382124D}"/>
              </a:ext>
            </a:extLst>
          </p:cNvPr>
          <p:cNvSpPr>
            <a:spLocks noChangeAspect="1" noEditPoints="1"/>
          </p:cNvSpPr>
          <p:nvPr/>
        </p:nvSpPr>
        <p:spPr bwMode="auto">
          <a:xfrm>
            <a:off x="6309571" y="3944903"/>
            <a:ext cx="799529" cy="799529"/>
          </a:xfrm>
          <a:custGeom>
            <a:avLst/>
            <a:gdLst>
              <a:gd name="T0" fmla="*/ 207 w 512"/>
              <a:gd name="T1" fmla="*/ 107 h 512"/>
              <a:gd name="T2" fmla="*/ 260 w 512"/>
              <a:gd name="T3" fmla="*/ 116 h 512"/>
              <a:gd name="T4" fmla="*/ 305 w 512"/>
              <a:gd name="T5" fmla="*/ 106 h 512"/>
              <a:gd name="T6" fmla="*/ 237 w 512"/>
              <a:gd name="T7" fmla="*/ 138 h 512"/>
              <a:gd name="T8" fmla="*/ 346 w 512"/>
              <a:gd name="T9" fmla="*/ 373 h 512"/>
              <a:gd name="T10" fmla="*/ 181 w 512"/>
              <a:gd name="T11" fmla="*/ 320 h 512"/>
              <a:gd name="T12" fmla="*/ 236 w 512"/>
              <a:gd name="T13" fmla="*/ 160 h 512"/>
              <a:gd name="T14" fmla="*/ 331 w 512"/>
              <a:gd name="T15" fmla="*/ 315 h 512"/>
              <a:gd name="T16" fmla="*/ 294 w 512"/>
              <a:gd name="T17" fmla="*/ 297 h 512"/>
              <a:gd name="T18" fmla="*/ 282 w 512"/>
              <a:gd name="T19" fmla="*/ 276 h 512"/>
              <a:gd name="T20" fmla="*/ 250 w 512"/>
              <a:gd name="T21" fmla="*/ 262 h 512"/>
              <a:gd name="T22" fmla="*/ 240 w 512"/>
              <a:gd name="T23" fmla="*/ 252 h 512"/>
              <a:gd name="T24" fmla="*/ 256 w 512"/>
              <a:gd name="T25" fmla="*/ 243 h 512"/>
              <a:gd name="T26" fmla="*/ 285 w 512"/>
              <a:gd name="T27" fmla="*/ 249 h 512"/>
              <a:gd name="T28" fmla="*/ 261 w 512"/>
              <a:gd name="T29" fmla="*/ 224 h 512"/>
              <a:gd name="T30" fmla="*/ 250 w 512"/>
              <a:gd name="T31" fmla="*/ 213 h 512"/>
              <a:gd name="T32" fmla="*/ 226 w 512"/>
              <a:gd name="T33" fmla="*/ 233 h 512"/>
              <a:gd name="T34" fmla="*/ 223 w 512"/>
              <a:gd name="T35" fmla="*/ 269 h 512"/>
              <a:gd name="T36" fmla="*/ 250 w 512"/>
              <a:gd name="T37" fmla="*/ 284 h 512"/>
              <a:gd name="T38" fmla="*/ 268 w 512"/>
              <a:gd name="T39" fmla="*/ 293 h 512"/>
              <a:gd name="T40" fmla="*/ 261 w 512"/>
              <a:gd name="T41" fmla="*/ 307 h 512"/>
              <a:gd name="T42" fmla="*/ 250 w 512"/>
              <a:gd name="T43" fmla="*/ 308 h 512"/>
              <a:gd name="T44" fmla="*/ 217 w 512"/>
              <a:gd name="T45" fmla="*/ 299 h 512"/>
              <a:gd name="T46" fmla="*/ 250 w 512"/>
              <a:gd name="T47" fmla="*/ 326 h 512"/>
              <a:gd name="T48" fmla="*/ 261 w 512"/>
              <a:gd name="T49" fmla="*/ 341 h 512"/>
              <a:gd name="T50" fmla="*/ 285 w 512"/>
              <a:gd name="T51" fmla="*/ 316 h 512"/>
              <a:gd name="T52" fmla="*/ 512 w 512"/>
              <a:gd name="T53" fmla="*/ 256 h 512"/>
              <a:gd name="T54" fmla="*/ 0 w 512"/>
              <a:gd name="T55" fmla="*/ 256 h 512"/>
              <a:gd name="T56" fmla="*/ 512 w 512"/>
              <a:gd name="T57" fmla="*/ 256 h 512"/>
              <a:gd name="T58" fmla="*/ 352 w 512"/>
              <a:gd name="T59" fmla="*/ 322 h 512"/>
              <a:gd name="T60" fmla="*/ 327 w 512"/>
              <a:gd name="T61" fmla="*/ 114 h 512"/>
              <a:gd name="T62" fmla="*/ 316 w 512"/>
              <a:gd name="T63" fmla="*/ 88 h 512"/>
              <a:gd name="T64" fmla="*/ 195 w 512"/>
              <a:gd name="T65" fmla="*/ 88 h 512"/>
              <a:gd name="T66" fmla="*/ 184 w 512"/>
              <a:gd name="T67" fmla="*/ 114 h 512"/>
              <a:gd name="T68" fmla="*/ 160 w 512"/>
              <a:gd name="T69" fmla="*/ 322 h 512"/>
              <a:gd name="T70" fmla="*/ 140 w 512"/>
              <a:gd name="T71" fmla="*/ 389 h 512"/>
              <a:gd name="T72" fmla="*/ 362 w 512"/>
              <a:gd name="T73" fmla="*/ 394 h 512"/>
              <a:gd name="T74" fmla="*/ 372 w 512"/>
              <a:gd name="T75"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37" y="138"/>
                </a:moveTo>
                <a:cubicBezTo>
                  <a:pt x="207" y="107"/>
                  <a:pt x="207" y="107"/>
                  <a:pt x="207" y="107"/>
                </a:cubicBezTo>
                <a:cubicBezTo>
                  <a:pt x="212" y="105"/>
                  <a:pt x="225" y="104"/>
                  <a:pt x="251" y="116"/>
                </a:cubicBezTo>
                <a:cubicBezTo>
                  <a:pt x="254" y="117"/>
                  <a:pt x="257" y="117"/>
                  <a:pt x="260" y="116"/>
                </a:cubicBezTo>
                <a:cubicBezTo>
                  <a:pt x="260" y="116"/>
                  <a:pt x="260" y="116"/>
                  <a:pt x="260" y="116"/>
                </a:cubicBezTo>
                <a:cubicBezTo>
                  <a:pt x="285" y="105"/>
                  <a:pt x="299" y="105"/>
                  <a:pt x="305" y="106"/>
                </a:cubicBezTo>
                <a:cubicBezTo>
                  <a:pt x="275" y="138"/>
                  <a:pt x="275" y="138"/>
                  <a:pt x="275" y="138"/>
                </a:cubicBezTo>
                <a:lnTo>
                  <a:pt x="237" y="138"/>
                </a:lnTo>
                <a:close/>
                <a:moveTo>
                  <a:pt x="330" y="320"/>
                </a:moveTo>
                <a:cubicBezTo>
                  <a:pt x="330" y="334"/>
                  <a:pt x="339" y="357"/>
                  <a:pt x="346" y="373"/>
                </a:cubicBezTo>
                <a:cubicBezTo>
                  <a:pt x="165" y="373"/>
                  <a:pt x="165" y="373"/>
                  <a:pt x="165" y="373"/>
                </a:cubicBezTo>
                <a:cubicBezTo>
                  <a:pt x="172" y="357"/>
                  <a:pt x="181" y="334"/>
                  <a:pt x="181" y="320"/>
                </a:cubicBezTo>
                <a:cubicBezTo>
                  <a:pt x="181" y="318"/>
                  <a:pt x="181" y="316"/>
                  <a:pt x="180" y="315"/>
                </a:cubicBezTo>
                <a:cubicBezTo>
                  <a:pt x="178" y="312"/>
                  <a:pt x="143" y="237"/>
                  <a:pt x="236" y="160"/>
                </a:cubicBezTo>
                <a:cubicBezTo>
                  <a:pt x="275" y="160"/>
                  <a:pt x="275" y="160"/>
                  <a:pt x="275" y="160"/>
                </a:cubicBezTo>
                <a:cubicBezTo>
                  <a:pt x="368" y="237"/>
                  <a:pt x="333" y="312"/>
                  <a:pt x="331" y="315"/>
                </a:cubicBezTo>
                <a:cubicBezTo>
                  <a:pt x="331" y="316"/>
                  <a:pt x="330" y="318"/>
                  <a:pt x="330" y="320"/>
                </a:cubicBezTo>
                <a:close/>
                <a:moveTo>
                  <a:pt x="294" y="297"/>
                </a:moveTo>
                <a:cubicBezTo>
                  <a:pt x="294" y="292"/>
                  <a:pt x="293" y="289"/>
                  <a:pt x="291" y="285"/>
                </a:cubicBezTo>
                <a:cubicBezTo>
                  <a:pt x="289" y="282"/>
                  <a:pt x="286" y="279"/>
                  <a:pt x="282" y="276"/>
                </a:cubicBezTo>
                <a:cubicBezTo>
                  <a:pt x="278" y="273"/>
                  <a:pt x="271" y="270"/>
                  <a:pt x="261" y="266"/>
                </a:cubicBezTo>
                <a:cubicBezTo>
                  <a:pt x="250" y="262"/>
                  <a:pt x="250" y="262"/>
                  <a:pt x="250" y="262"/>
                </a:cubicBezTo>
                <a:cubicBezTo>
                  <a:pt x="247" y="260"/>
                  <a:pt x="244" y="259"/>
                  <a:pt x="243" y="257"/>
                </a:cubicBezTo>
                <a:cubicBezTo>
                  <a:pt x="241" y="256"/>
                  <a:pt x="240" y="254"/>
                  <a:pt x="240" y="252"/>
                </a:cubicBezTo>
                <a:cubicBezTo>
                  <a:pt x="240" y="247"/>
                  <a:pt x="244" y="245"/>
                  <a:pt x="250" y="244"/>
                </a:cubicBezTo>
                <a:cubicBezTo>
                  <a:pt x="250" y="244"/>
                  <a:pt x="253" y="243"/>
                  <a:pt x="256" y="243"/>
                </a:cubicBezTo>
                <a:cubicBezTo>
                  <a:pt x="259" y="243"/>
                  <a:pt x="261" y="243"/>
                  <a:pt x="261" y="243"/>
                </a:cubicBezTo>
                <a:cubicBezTo>
                  <a:pt x="269" y="244"/>
                  <a:pt x="277" y="246"/>
                  <a:pt x="285" y="249"/>
                </a:cubicBezTo>
                <a:cubicBezTo>
                  <a:pt x="292" y="231"/>
                  <a:pt x="292" y="231"/>
                  <a:pt x="292" y="231"/>
                </a:cubicBezTo>
                <a:cubicBezTo>
                  <a:pt x="283" y="227"/>
                  <a:pt x="272" y="225"/>
                  <a:pt x="261" y="224"/>
                </a:cubicBezTo>
                <a:cubicBezTo>
                  <a:pt x="261" y="213"/>
                  <a:pt x="261" y="213"/>
                  <a:pt x="261" y="213"/>
                </a:cubicBezTo>
                <a:cubicBezTo>
                  <a:pt x="250" y="213"/>
                  <a:pt x="250" y="213"/>
                  <a:pt x="250" y="213"/>
                </a:cubicBezTo>
                <a:cubicBezTo>
                  <a:pt x="250" y="225"/>
                  <a:pt x="250" y="225"/>
                  <a:pt x="250" y="225"/>
                </a:cubicBezTo>
                <a:cubicBezTo>
                  <a:pt x="240" y="226"/>
                  <a:pt x="232" y="229"/>
                  <a:pt x="226" y="233"/>
                </a:cubicBezTo>
                <a:cubicBezTo>
                  <a:pt x="220" y="238"/>
                  <a:pt x="217" y="244"/>
                  <a:pt x="217" y="252"/>
                </a:cubicBezTo>
                <a:cubicBezTo>
                  <a:pt x="217" y="259"/>
                  <a:pt x="219" y="264"/>
                  <a:pt x="223" y="269"/>
                </a:cubicBezTo>
                <a:cubicBezTo>
                  <a:pt x="228" y="274"/>
                  <a:pt x="235" y="278"/>
                  <a:pt x="245" y="282"/>
                </a:cubicBezTo>
                <a:cubicBezTo>
                  <a:pt x="250" y="284"/>
                  <a:pt x="250" y="284"/>
                  <a:pt x="250" y="284"/>
                </a:cubicBezTo>
                <a:cubicBezTo>
                  <a:pt x="261" y="288"/>
                  <a:pt x="261" y="288"/>
                  <a:pt x="261" y="288"/>
                </a:cubicBezTo>
                <a:cubicBezTo>
                  <a:pt x="264" y="290"/>
                  <a:pt x="267" y="291"/>
                  <a:pt x="268" y="293"/>
                </a:cubicBezTo>
                <a:cubicBezTo>
                  <a:pt x="270" y="294"/>
                  <a:pt x="271" y="296"/>
                  <a:pt x="271" y="298"/>
                </a:cubicBezTo>
                <a:cubicBezTo>
                  <a:pt x="271" y="303"/>
                  <a:pt x="268" y="306"/>
                  <a:pt x="261" y="307"/>
                </a:cubicBezTo>
                <a:cubicBezTo>
                  <a:pt x="261" y="307"/>
                  <a:pt x="258" y="308"/>
                  <a:pt x="256" y="308"/>
                </a:cubicBezTo>
                <a:cubicBezTo>
                  <a:pt x="253" y="308"/>
                  <a:pt x="250" y="308"/>
                  <a:pt x="250" y="308"/>
                </a:cubicBezTo>
                <a:cubicBezTo>
                  <a:pt x="245" y="307"/>
                  <a:pt x="240" y="306"/>
                  <a:pt x="233" y="305"/>
                </a:cubicBezTo>
                <a:cubicBezTo>
                  <a:pt x="227" y="303"/>
                  <a:pt x="222" y="301"/>
                  <a:pt x="217" y="299"/>
                </a:cubicBezTo>
                <a:cubicBezTo>
                  <a:pt x="217" y="319"/>
                  <a:pt x="217" y="319"/>
                  <a:pt x="217" y="319"/>
                </a:cubicBezTo>
                <a:cubicBezTo>
                  <a:pt x="227" y="323"/>
                  <a:pt x="238" y="325"/>
                  <a:pt x="250" y="326"/>
                </a:cubicBezTo>
                <a:cubicBezTo>
                  <a:pt x="250" y="341"/>
                  <a:pt x="250" y="341"/>
                  <a:pt x="250" y="341"/>
                </a:cubicBezTo>
                <a:cubicBezTo>
                  <a:pt x="261" y="341"/>
                  <a:pt x="261" y="341"/>
                  <a:pt x="261" y="341"/>
                </a:cubicBezTo>
                <a:cubicBezTo>
                  <a:pt x="261" y="325"/>
                  <a:pt x="261" y="325"/>
                  <a:pt x="261" y="325"/>
                </a:cubicBezTo>
                <a:cubicBezTo>
                  <a:pt x="271" y="324"/>
                  <a:pt x="279" y="321"/>
                  <a:pt x="285" y="316"/>
                </a:cubicBezTo>
                <a:cubicBezTo>
                  <a:pt x="291" y="312"/>
                  <a:pt x="294" y="305"/>
                  <a:pt x="294" y="29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2" y="379"/>
                </a:moveTo>
                <a:cubicBezTo>
                  <a:pt x="365" y="363"/>
                  <a:pt x="353" y="335"/>
                  <a:pt x="352" y="322"/>
                </a:cubicBezTo>
                <a:cubicBezTo>
                  <a:pt x="358" y="306"/>
                  <a:pt x="384" y="227"/>
                  <a:pt x="295" y="148"/>
                </a:cubicBezTo>
                <a:cubicBezTo>
                  <a:pt x="327" y="114"/>
                  <a:pt x="327" y="114"/>
                  <a:pt x="327" y="114"/>
                </a:cubicBezTo>
                <a:cubicBezTo>
                  <a:pt x="330" y="111"/>
                  <a:pt x="331" y="107"/>
                  <a:pt x="330" y="104"/>
                </a:cubicBezTo>
                <a:cubicBezTo>
                  <a:pt x="330" y="102"/>
                  <a:pt x="327" y="93"/>
                  <a:pt x="316" y="88"/>
                </a:cubicBezTo>
                <a:cubicBezTo>
                  <a:pt x="302" y="82"/>
                  <a:pt x="282" y="84"/>
                  <a:pt x="256" y="95"/>
                </a:cubicBezTo>
                <a:cubicBezTo>
                  <a:pt x="229" y="84"/>
                  <a:pt x="209" y="82"/>
                  <a:pt x="195" y="88"/>
                </a:cubicBezTo>
                <a:cubicBezTo>
                  <a:pt x="185" y="93"/>
                  <a:pt x="182" y="102"/>
                  <a:pt x="181" y="104"/>
                </a:cubicBezTo>
                <a:cubicBezTo>
                  <a:pt x="180" y="107"/>
                  <a:pt x="181" y="111"/>
                  <a:pt x="184" y="114"/>
                </a:cubicBezTo>
                <a:cubicBezTo>
                  <a:pt x="217" y="148"/>
                  <a:pt x="217" y="148"/>
                  <a:pt x="217" y="148"/>
                </a:cubicBezTo>
                <a:cubicBezTo>
                  <a:pt x="128" y="227"/>
                  <a:pt x="153" y="306"/>
                  <a:pt x="160" y="322"/>
                </a:cubicBezTo>
                <a:cubicBezTo>
                  <a:pt x="158" y="335"/>
                  <a:pt x="147" y="363"/>
                  <a:pt x="139" y="379"/>
                </a:cubicBezTo>
                <a:cubicBezTo>
                  <a:pt x="138" y="382"/>
                  <a:pt x="138" y="386"/>
                  <a:pt x="140" y="389"/>
                </a:cubicBezTo>
                <a:cubicBezTo>
                  <a:pt x="142" y="392"/>
                  <a:pt x="145" y="394"/>
                  <a:pt x="149" y="394"/>
                </a:cubicBezTo>
                <a:cubicBezTo>
                  <a:pt x="362" y="394"/>
                  <a:pt x="362" y="394"/>
                  <a:pt x="362" y="394"/>
                </a:cubicBezTo>
                <a:cubicBezTo>
                  <a:pt x="366" y="394"/>
                  <a:pt x="369" y="392"/>
                  <a:pt x="371" y="389"/>
                </a:cubicBezTo>
                <a:cubicBezTo>
                  <a:pt x="373" y="386"/>
                  <a:pt x="374" y="382"/>
                  <a:pt x="372" y="37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8" name="Freeform 760">
            <a:extLst>
              <a:ext uri="{FF2B5EF4-FFF2-40B4-BE49-F238E27FC236}">
                <a16:creationId xmlns:a16="http://schemas.microsoft.com/office/drawing/2014/main" id="{1C4231DB-3A9E-4EB0-81F2-AE76DD8A4EFA}"/>
              </a:ext>
            </a:extLst>
          </p:cNvPr>
          <p:cNvSpPr>
            <a:spLocks noChangeAspect="1" noEditPoints="1"/>
          </p:cNvSpPr>
          <p:nvPr/>
        </p:nvSpPr>
        <p:spPr bwMode="auto">
          <a:xfrm>
            <a:off x="10364145" y="2962209"/>
            <a:ext cx="801579" cy="801579"/>
          </a:xfrm>
          <a:custGeom>
            <a:avLst/>
            <a:gdLst>
              <a:gd name="T0" fmla="*/ 202 w 512"/>
              <a:gd name="T1" fmla="*/ 181 h 512"/>
              <a:gd name="T2" fmla="*/ 309 w 512"/>
              <a:gd name="T3" fmla="*/ 160 h 512"/>
              <a:gd name="T4" fmla="*/ 160 w 512"/>
              <a:gd name="T5" fmla="*/ 117 h 512"/>
              <a:gd name="T6" fmla="*/ 352 w 512"/>
              <a:gd name="T7" fmla="*/ 394 h 512"/>
              <a:gd name="T8" fmla="*/ 160 w 512"/>
              <a:gd name="T9" fmla="*/ 117 h 512"/>
              <a:gd name="T10" fmla="*/ 234 w 512"/>
              <a:gd name="T11" fmla="*/ 352 h 512"/>
              <a:gd name="T12" fmla="*/ 234 w 512"/>
              <a:gd name="T13" fmla="*/ 373 h 512"/>
              <a:gd name="T14" fmla="*/ 245 w 512"/>
              <a:gd name="T15" fmla="*/ 320 h 512"/>
              <a:gd name="T16" fmla="*/ 224 w 512"/>
              <a:gd name="T17" fmla="*/ 320 h 512"/>
              <a:gd name="T18" fmla="*/ 245 w 512"/>
              <a:gd name="T19" fmla="*/ 320 h 512"/>
              <a:gd name="T20" fmla="*/ 234 w 512"/>
              <a:gd name="T21" fmla="*/ 266 h 512"/>
              <a:gd name="T22" fmla="*/ 234 w 512"/>
              <a:gd name="T23" fmla="*/ 288 h 512"/>
              <a:gd name="T24" fmla="*/ 245 w 512"/>
              <a:gd name="T25" fmla="*/ 234 h 512"/>
              <a:gd name="T26" fmla="*/ 224 w 512"/>
              <a:gd name="T27" fmla="*/ 234 h 512"/>
              <a:gd name="T28" fmla="*/ 245 w 512"/>
              <a:gd name="T29" fmla="*/ 234 h 512"/>
              <a:gd name="T30" fmla="*/ 277 w 512"/>
              <a:gd name="T31" fmla="*/ 352 h 512"/>
              <a:gd name="T32" fmla="*/ 277 w 512"/>
              <a:gd name="T33" fmla="*/ 373 h 512"/>
              <a:gd name="T34" fmla="*/ 288 w 512"/>
              <a:gd name="T35" fmla="*/ 320 h 512"/>
              <a:gd name="T36" fmla="*/ 266 w 512"/>
              <a:gd name="T37" fmla="*/ 320 h 512"/>
              <a:gd name="T38" fmla="*/ 288 w 512"/>
              <a:gd name="T39" fmla="*/ 320 h 512"/>
              <a:gd name="T40" fmla="*/ 277 w 512"/>
              <a:gd name="T41" fmla="*/ 266 h 512"/>
              <a:gd name="T42" fmla="*/ 277 w 512"/>
              <a:gd name="T43" fmla="*/ 288 h 512"/>
              <a:gd name="T44" fmla="*/ 288 w 512"/>
              <a:gd name="T45" fmla="*/ 234 h 512"/>
              <a:gd name="T46" fmla="*/ 266 w 512"/>
              <a:gd name="T47" fmla="*/ 234 h 512"/>
              <a:gd name="T48" fmla="*/ 288 w 512"/>
              <a:gd name="T49" fmla="*/ 234 h 512"/>
              <a:gd name="T50" fmla="*/ 320 w 512"/>
              <a:gd name="T51" fmla="*/ 309 h 512"/>
              <a:gd name="T52" fmla="*/ 309 w 512"/>
              <a:gd name="T53" fmla="*/ 362 h 512"/>
              <a:gd name="T54" fmla="*/ 330 w 512"/>
              <a:gd name="T55" fmla="*/ 362 h 512"/>
              <a:gd name="T56" fmla="*/ 330 w 512"/>
              <a:gd name="T57" fmla="*/ 277 h 512"/>
              <a:gd name="T58" fmla="*/ 309 w 512"/>
              <a:gd name="T59" fmla="*/ 277 h 512"/>
              <a:gd name="T60" fmla="*/ 330 w 512"/>
              <a:gd name="T61" fmla="*/ 277 h 512"/>
              <a:gd name="T62" fmla="*/ 320 w 512"/>
              <a:gd name="T63" fmla="*/ 224 h 512"/>
              <a:gd name="T64" fmla="*/ 320 w 512"/>
              <a:gd name="T65" fmla="*/ 245 h 512"/>
              <a:gd name="T66" fmla="*/ 181 w 512"/>
              <a:gd name="T67" fmla="*/ 192 h 512"/>
              <a:gd name="T68" fmla="*/ 320 w 512"/>
              <a:gd name="T69" fmla="*/ 202 h 512"/>
              <a:gd name="T70" fmla="*/ 330 w 512"/>
              <a:gd name="T71" fmla="*/ 149 h 512"/>
              <a:gd name="T72" fmla="*/ 192 w 512"/>
              <a:gd name="T73" fmla="*/ 138 h 512"/>
              <a:gd name="T74" fmla="*/ 181 w 512"/>
              <a:gd name="T75" fmla="*/ 192 h 512"/>
              <a:gd name="T76" fmla="*/ 192 w 512"/>
              <a:gd name="T77" fmla="*/ 245 h 512"/>
              <a:gd name="T78" fmla="*/ 192 w 512"/>
              <a:gd name="T79" fmla="*/ 224 h 512"/>
              <a:gd name="T80" fmla="*/ 181 w 512"/>
              <a:gd name="T81" fmla="*/ 277 h 512"/>
              <a:gd name="T82" fmla="*/ 202 w 512"/>
              <a:gd name="T83" fmla="*/ 277 h 512"/>
              <a:gd name="T84" fmla="*/ 181 w 512"/>
              <a:gd name="T85" fmla="*/ 277 h 512"/>
              <a:gd name="T86" fmla="*/ 192 w 512"/>
              <a:gd name="T87" fmla="*/ 330 h 512"/>
              <a:gd name="T88" fmla="*/ 192 w 512"/>
              <a:gd name="T89" fmla="*/ 309 h 512"/>
              <a:gd name="T90" fmla="*/ 181 w 512"/>
              <a:gd name="T91" fmla="*/ 362 h 512"/>
              <a:gd name="T92" fmla="*/ 202 w 512"/>
              <a:gd name="T93" fmla="*/ 362 h 512"/>
              <a:gd name="T94" fmla="*/ 181 w 512"/>
              <a:gd name="T95" fmla="*/ 362 h 512"/>
              <a:gd name="T96" fmla="*/ 256 w 512"/>
              <a:gd name="T97" fmla="*/ 512 h 512"/>
              <a:gd name="T98" fmla="*/ 256 w 512"/>
              <a:gd name="T99" fmla="*/ 0 h 512"/>
              <a:gd name="T100" fmla="*/ 373 w 512"/>
              <a:gd name="T101" fmla="*/ 106 h 512"/>
              <a:gd name="T102" fmla="*/ 149 w 512"/>
              <a:gd name="T103" fmla="*/ 96 h 512"/>
              <a:gd name="T104" fmla="*/ 138 w 512"/>
              <a:gd name="T105" fmla="*/ 405 h 512"/>
              <a:gd name="T106" fmla="*/ 362 w 512"/>
              <a:gd name="T107" fmla="*/ 416 h 512"/>
              <a:gd name="T108" fmla="*/ 373 w 512"/>
              <a:gd name="T109"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309" y="181"/>
                </a:moveTo>
                <a:cubicBezTo>
                  <a:pt x="202" y="181"/>
                  <a:pt x="202" y="181"/>
                  <a:pt x="202" y="181"/>
                </a:cubicBezTo>
                <a:cubicBezTo>
                  <a:pt x="202" y="160"/>
                  <a:pt x="202" y="160"/>
                  <a:pt x="202" y="160"/>
                </a:cubicBezTo>
                <a:cubicBezTo>
                  <a:pt x="309" y="160"/>
                  <a:pt x="309" y="160"/>
                  <a:pt x="309" y="160"/>
                </a:cubicBezTo>
                <a:lnTo>
                  <a:pt x="309" y="181"/>
                </a:ln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45" y="362"/>
                </a:moveTo>
                <a:cubicBezTo>
                  <a:pt x="245" y="356"/>
                  <a:pt x="240" y="352"/>
                  <a:pt x="234" y="352"/>
                </a:cubicBezTo>
                <a:cubicBezTo>
                  <a:pt x="228" y="352"/>
                  <a:pt x="224" y="356"/>
                  <a:pt x="224" y="362"/>
                </a:cubicBezTo>
                <a:cubicBezTo>
                  <a:pt x="224" y="368"/>
                  <a:pt x="228" y="373"/>
                  <a:pt x="234" y="373"/>
                </a:cubicBezTo>
                <a:cubicBezTo>
                  <a:pt x="240" y="373"/>
                  <a:pt x="245" y="368"/>
                  <a:pt x="245" y="362"/>
                </a:cubicBezTo>
                <a:close/>
                <a:moveTo>
                  <a:pt x="245" y="320"/>
                </a:moveTo>
                <a:cubicBezTo>
                  <a:pt x="245" y="314"/>
                  <a:pt x="240" y="309"/>
                  <a:pt x="234" y="309"/>
                </a:cubicBezTo>
                <a:cubicBezTo>
                  <a:pt x="228" y="309"/>
                  <a:pt x="224" y="314"/>
                  <a:pt x="224" y="320"/>
                </a:cubicBezTo>
                <a:cubicBezTo>
                  <a:pt x="224" y="326"/>
                  <a:pt x="228" y="330"/>
                  <a:pt x="234" y="330"/>
                </a:cubicBezTo>
                <a:cubicBezTo>
                  <a:pt x="240" y="330"/>
                  <a:pt x="245" y="326"/>
                  <a:pt x="245" y="320"/>
                </a:cubicBezTo>
                <a:close/>
                <a:moveTo>
                  <a:pt x="245" y="277"/>
                </a:moveTo>
                <a:cubicBezTo>
                  <a:pt x="245" y="271"/>
                  <a:pt x="240" y="266"/>
                  <a:pt x="234" y="266"/>
                </a:cubicBezTo>
                <a:cubicBezTo>
                  <a:pt x="228" y="266"/>
                  <a:pt x="224" y="271"/>
                  <a:pt x="224" y="277"/>
                </a:cubicBezTo>
                <a:cubicBezTo>
                  <a:pt x="224" y="283"/>
                  <a:pt x="228" y="288"/>
                  <a:pt x="234" y="288"/>
                </a:cubicBezTo>
                <a:cubicBezTo>
                  <a:pt x="240" y="288"/>
                  <a:pt x="245" y="283"/>
                  <a:pt x="245" y="277"/>
                </a:cubicBezTo>
                <a:close/>
                <a:moveTo>
                  <a:pt x="245" y="234"/>
                </a:moveTo>
                <a:cubicBezTo>
                  <a:pt x="245" y="228"/>
                  <a:pt x="240" y="224"/>
                  <a:pt x="234" y="224"/>
                </a:cubicBezTo>
                <a:cubicBezTo>
                  <a:pt x="228" y="224"/>
                  <a:pt x="224" y="228"/>
                  <a:pt x="224" y="234"/>
                </a:cubicBezTo>
                <a:cubicBezTo>
                  <a:pt x="224" y="240"/>
                  <a:pt x="228" y="245"/>
                  <a:pt x="234" y="245"/>
                </a:cubicBezTo>
                <a:cubicBezTo>
                  <a:pt x="240" y="245"/>
                  <a:pt x="245" y="240"/>
                  <a:pt x="245" y="234"/>
                </a:cubicBezTo>
                <a:close/>
                <a:moveTo>
                  <a:pt x="288" y="362"/>
                </a:moveTo>
                <a:cubicBezTo>
                  <a:pt x="288" y="356"/>
                  <a:pt x="283" y="352"/>
                  <a:pt x="277" y="352"/>
                </a:cubicBezTo>
                <a:cubicBezTo>
                  <a:pt x="271" y="352"/>
                  <a:pt x="266" y="356"/>
                  <a:pt x="266" y="362"/>
                </a:cubicBezTo>
                <a:cubicBezTo>
                  <a:pt x="266" y="368"/>
                  <a:pt x="271" y="373"/>
                  <a:pt x="277" y="373"/>
                </a:cubicBezTo>
                <a:cubicBezTo>
                  <a:pt x="283" y="373"/>
                  <a:pt x="288" y="368"/>
                  <a:pt x="288" y="362"/>
                </a:cubicBezTo>
                <a:close/>
                <a:moveTo>
                  <a:pt x="288" y="320"/>
                </a:moveTo>
                <a:cubicBezTo>
                  <a:pt x="288" y="314"/>
                  <a:pt x="283" y="309"/>
                  <a:pt x="277" y="309"/>
                </a:cubicBezTo>
                <a:cubicBezTo>
                  <a:pt x="271" y="309"/>
                  <a:pt x="266" y="314"/>
                  <a:pt x="266" y="320"/>
                </a:cubicBezTo>
                <a:cubicBezTo>
                  <a:pt x="266" y="326"/>
                  <a:pt x="271" y="330"/>
                  <a:pt x="277" y="330"/>
                </a:cubicBezTo>
                <a:cubicBezTo>
                  <a:pt x="283" y="330"/>
                  <a:pt x="288" y="326"/>
                  <a:pt x="288" y="320"/>
                </a:cubicBezTo>
                <a:close/>
                <a:moveTo>
                  <a:pt x="288" y="277"/>
                </a:moveTo>
                <a:cubicBezTo>
                  <a:pt x="288" y="271"/>
                  <a:pt x="283" y="266"/>
                  <a:pt x="277" y="266"/>
                </a:cubicBezTo>
                <a:cubicBezTo>
                  <a:pt x="271" y="266"/>
                  <a:pt x="266" y="271"/>
                  <a:pt x="266" y="277"/>
                </a:cubicBezTo>
                <a:cubicBezTo>
                  <a:pt x="266" y="283"/>
                  <a:pt x="271" y="288"/>
                  <a:pt x="277" y="288"/>
                </a:cubicBezTo>
                <a:cubicBezTo>
                  <a:pt x="283" y="288"/>
                  <a:pt x="288" y="283"/>
                  <a:pt x="288" y="277"/>
                </a:cubicBezTo>
                <a:close/>
                <a:moveTo>
                  <a:pt x="288" y="234"/>
                </a:moveTo>
                <a:cubicBezTo>
                  <a:pt x="288" y="228"/>
                  <a:pt x="283" y="224"/>
                  <a:pt x="277" y="224"/>
                </a:cubicBezTo>
                <a:cubicBezTo>
                  <a:pt x="271" y="224"/>
                  <a:pt x="266" y="228"/>
                  <a:pt x="266" y="234"/>
                </a:cubicBezTo>
                <a:cubicBezTo>
                  <a:pt x="266" y="240"/>
                  <a:pt x="271" y="245"/>
                  <a:pt x="277" y="245"/>
                </a:cubicBezTo>
                <a:cubicBezTo>
                  <a:pt x="283" y="245"/>
                  <a:pt x="288" y="240"/>
                  <a:pt x="288" y="234"/>
                </a:cubicBezTo>
                <a:close/>
                <a:moveTo>
                  <a:pt x="330" y="320"/>
                </a:moveTo>
                <a:cubicBezTo>
                  <a:pt x="330" y="314"/>
                  <a:pt x="326" y="309"/>
                  <a:pt x="320" y="309"/>
                </a:cubicBezTo>
                <a:cubicBezTo>
                  <a:pt x="314" y="309"/>
                  <a:pt x="309" y="314"/>
                  <a:pt x="309" y="320"/>
                </a:cubicBezTo>
                <a:cubicBezTo>
                  <a:pt x="309" y="362"/>
                  <a:pt x="309" y="362"/>
                  <a:pt x="309" y="362"/>
                </a:cubicBezTo>
                <a:cubicBezTo>
                  <a:pt x="309" y="368"/>
                  <a:pt x="314" y="373"/>
                  <a:pt x="320" y="373"/>
                </a:cubicBezTo>
                <a:cubicBezTo>
                  <a:pt x="326" y="373"/>
                  <a:pt x="330" y="368"/>
                  <a:pt x="330" y="362"/>
                </a:cubicBezTo>
                <a:lnTo>
                  <a:pt x="330" y="320"/>
                </a:lnTo>
                <a:close/>
                <a:moveTo>
                  <a:pt x="330" y="277"/>
                </a:moveTo>
                <a:cubicBezTo>
                  <a:pt x="330" y="271"/>
                  <a:pt x="326" y="266"/>
                  <a:pt x="320" y="266"/>
                </a:cubicBezTo>
                <a:cubicBezTo>
                  <a:pt x="314" y="266"/>
                  <a:pt x="309" y="271"/>
                  <a:pt x="309" y="277"/>
                </a:cubicBezTo>
                <a:cubicBezTo>
                  <a:pt x="309" y="283"/>
                  <a:pt x="314" y="288"/>
                  <a:pt x="320" y="288"/>
                </a:cubicBezTo>
                <a:cubicBezTo>
                  <a:pt x="326" y="288"/>
                  <a:pt x="330" y="283"/>
                  <a:pt x="330" y="277"/>
                </a:cubicBezTo>
                <a:close/>
                <a:moveTo>
                  <a:pt x="330" y="234"/>
                </a:moveTo>
                <a:cubicBezTo>
                  <a:pt x="330" y="228"/>
                  <a:pt x="326" y="224"/>
                  <a:pt x="320" y="224"/>
                </a:cubicBezTo>
                <a:cubicBezTo>
                  <a:pt x="314" y="224"/>
                  <a:pt x="309" y="228"/>
                  <a:pt x="309" y="234"/>
                </a:cubicBezTo>
                <a:cubicBezTo>
                  <a:pt x="309" y="240"/>
                  <a:pt x="314" y="245"/>
                  <a:pt x="320" y="245"/>
                </a:cubicBezTo>
                <a:cubicBezTo>
                  <a:pt x="326" y="245"/>
                  <a:pt x="330" y="240"/>
                  <a:pt x="330" y="234"/>
                </a:cubicBezTo>
                <a:close/>
                <a:moveTo>
                  <a:pt x="181" y="192"/>
                </a:moveTo>
                <a:cubicBezTo>
                  <a:pt x="181" y="198"/>
                  <a:pt x="186" y="202"/>
                  <a:pt x="192" y="202"/>
                </a:cubicBezTo>
                <a:cubicBezTo>
                  <a:pt x="320" y="202"/>
                  <a:pt x="320" y="202"/>
                  <a:pt x="320" y="202"/>
                </a:cubicBezTo>
                <a:cubicBezTo>
                  <a:pt x="326" y="202"/>
                  <a:pt x="330" y="198"/>
                  <a:pt x="330" y="192"/>
                </a:cubicBezTo>
                <a:cubicBezTo>
                  <a:pt x="330" y="149"/>
                  <a:pt x="330" y="149"/>
                  <a:pt x="330" y="149"/>
                </a:cubicBezTo>
                <a:cubicBezTo>
                  <a:pt x="330" y="143"/>
                  <a:pt x="326" y="138"/>
                  <a:pt x="320" y="138"/>
                </a:cubicBezTo>
                <a:cubicBezTo>
                  <a:pt x="192" y="138"/>
                  <a:pt x="192" y="138"/>
                  <a:pt x="192" y="138"/>
                </a:cubicBezTo>
                <a:cubicBezTo>
                  <a:pt x="186" y="138"/>
                  <a:pt x="181" y="143"/>
                  <a:pt x="181" y="149"/>
                </a:cubicBezTo>
                <a:lnTo>
                  <a:pt x="181" y="192"/>
                </a:lnTo>
                <a:close/>
                <a:moveTo>
                  <a:pt x="181" y="234"/>
                </a:moveTo>
                <a:cubicBezTo>
                  <a:pt x="181" y="240"/>
                  <a:pt x="186" y="245"/>
                  <a:pt x="192" y="245"/>
                </a:cubicBezTo>
                <a:cubicBezTo>
                  <a:pt x="198" y="245"/>
                  <a:pt x="202" y="240"/>
                  <a:pt x="202" y="234"/>
                </a:cubicBezTo>
                <a:cubicBezTo>
                  <a:pt x="202" y="228"/>
                  <a:pt x="198" y="224"/>
                  <a:pt x="192" y="224"/>
                </a:cubicBezTo>
                <a:cubicBezTo>
                  <a:pt x="186" y="224"/>
                  <a:pt x="181" y="228"/>
                  <a:pt x="181" y="234"/>
                </a:cubicBezTo>
                <a:close/>
                <a:moveTo>
                  <a:pt x="181" y="277"/>
                </a:moveTo>
                <a:cubicBezTo>
                  <a:pt x="181" y="283"/>
                  <a:pt x="186" y="288"/>
                  <a:pt x="192" y="288"/>
                </a:cubicBezTo>
                <a:cubicBezTo>
                  <a:pt x="198" y="288"/>
                  <a:pt x="202" y="283"/>
                  <a:pt x="202" y="277"/>
                </a:cubicBezTo>
                <a:cubicBezTo>
                  <a:pt x="202" y="271"/>
                  <a:pt x="198" y="266"/>
                  <a:pt x="192" y="266"/>
                </a:cubicBezTo>
                <a:cubicBezTo>
                  <a:pt x="186" y="266"/>
                  <a:pt x="181" y="271"/>
                  <a:pt x="181" y="277"/>
                </a:cubicBezTo>
                <a:close/>
                <a:moveTo>
                  <a:pt x="181" y="320"/>
                </a:moveTo>
                <a:cubicBezTo>
                  <a:pt x="181" y="326"/>
                  <a:pt x="186" y="330"/>
                  <a:pt x="192" y="330"/>
                </a:cubicBezTo>
                <a:cubicBezTo>
                  <a:pt x="198" y="330"/>
                  <a:pt x="202" y="326"/>
                  <a:pt x="202" y="320"/>
                </a:cubicBezTo>
                <a:cubicBezTo>
                  <a:pt x="202" y="314"/>
                  <a:pt x="198" y="309"/>
                  <a:pt x="192" y="309"/>
                </a:cubicBezTo>
                <a:cubicBezTo>
                  <a:pt x="186" y="309"/>
                  <a:pt x="181" y="314"/>
                  <a:pt x="181" y="320"/>
                </a:cubicBezTo>
                <a:close/>
                <a:moveTo>
                  <a:pt x="181" y="362"/>
                </a:moveTo>
                <a:cubicBezTo>
                  <a:pt x="181" y="368"/>
                  <a:pt x="186" y="373"/>
                  <a:pt x="192" y="373"/>
                </a:cubicBezTo>
                <a:cubicBezTo>
                  <a:pt x="198" y="373"/>
                  <a:pt x="202" y="368"/>
                  <a:pt x="202" y="362"/>
                </a:cubicBezTo>
                <a:cubicBezTo>
                  <a:pt x="202" y="356"/>
                  <a:pt x="198" y="352"/>
                  <a:pt x="192" y="352"/>
                </a:cubicBezTo>
                <a:cubicBezTo>
                  <a:pt x="186" y="352"/>
                  <a:pt x="181" y="356"/>
                  <a:pt x="181" y="36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79" name="Group 531">
            <a:extLst>
              <a:ext uri="{FF2B5EF4-FFF2-40B4-BE49-F238E27FC236}">
                <a16:creationId xmlns:a16="http://schemas.microsoft.com/office/drawing/2014/main" id="{AECCFFA3-B9C6-47A6-894B-00978C5A069A}"/>
              </a:ext>
            </a:extLst>
          </p:cNvPr>
          <p:cNvGrpSpPr>
            <a:grpSpLocks noChangeAspect="1"/>
          </p:cNvGrpSpPr>
          <p:nvPr/>
        </p:nvGrpSpPr>
        <p:grpSpPr bwMode="auto">
          <a:xfrm>
            <a:off x="2570806" y="4962089"/>
            <a:ext cx="803842" cy="803842"/>
            <a:chOff x="3061" y="1953"/>
            <a:chExt cx="340" cy="340"/>
          </a:xfrm>
          <a:solidFill>
            <a:schemeClr val="accent6"/>
          </a:solidFill>
        </p:grpSpPr>
        <p:sp>
          <p:nvSpPr>
            <p:cNvPr id="80" name="Freeform 532">
              <a:extLst>
                <a:ext uri="{FF2B5EF4-FFF2-40B4-BE49-F238E27FC236}">
                  <a16:creationId xmlns:a16="http://schemas.microsoft.com/office/drawing/2014/main" id="{502BA81F-94AB-454E-B92B-A299AF4C168B}"/>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1" name="Freeform 533">
              <a:extLst>
                <a:ext uri="{FF2B5EF4-FFF2-40B4-BE49-F238E27FC236}">
                  <a16:creationId xmlns:a16="http://schemas.microsoft.com/office/drawing/2014/main" id="{AD46A816-5140-4694-8DB3-2DFEF82DC355}"/>
                </a:ext>
              </a:extLst>
            </p:cNvPr>
            <p:cNvSpPr>
              <a:spLocks noEditPoints="1"/>
            </p:cNvSpPr>
            <p:nvPr/>
          </p:nvSpPr>
          <p:spPr bwMode="auto">
            <a:xfrm>
              <a:off x="3061" y="1953"/>
              <a:ext cx="340" cy="340"/>
            </a:xfrm>
            <a:custGeom>
              <a:avLst/>
              <a:gdLst>
                <a:gd name="T0" fmla="*/ 356 w 512"/>
                <a:gd name="T1" fmla="*/ 352 h 512"/>
                <a:gd name="T2" fmla="*/ 366 w 512"/>
                <a:gd name="T3" fmla="*/ 373 h 512"/>
                <a:gd name="T4" fmla="*/ 145 w 512"/>
                <a:gd name="T5" fmla="*/ 373 h 512"/>
                <a:gd name="T6" fmla="*/ 156 w 512"/>
                <a:gd name="T7" fmla="*/ 352 h 512"/>
                <a:gd name="T8" fmla="*/ 356 w 512"/>
                <a:gd name="T9" fmla="*/ 352 h 512"/>
                <a:gd name="T10" fmla="*/ 256 w 512"/>
                <a:gd name="T11" fmla="*/ 118 h 512"/>
                <a:gd name="T12" fmla="*/ 180 w 512"/>
                <a:gd name="T13" fmla="*/ 160 h 512"/>
                <a:gd name="T14" fmla="*/ 331 w 512"/>
                <a:gd name="T15" fmla="*/ 160 h 512"/>
                <a:gd name="T16" fmla="*/ 256 w 512"/>
                <a:gd name="T17" fmla="*/ 118 h 512"/>
                <a:gd name="T18" fmla="*/ 512 w 512"/>
                <a:gd name="T19" fmla="*/ 256 h 512"/>
                <a:gd name="T20" fmla="*/ 256 w 512"/>
                <a:gd name="T21" fmla="*/ 512 h 512"/>
                <a:gd name="T22" fmla="*/ 0 w 512"/>
                <a:gd name="T23" fmla="*/ 256 h 512"/>
                <a:gd name="T24" fmla="*/ 256 w 512"/>
                <a:gd name="T25" fmla="*/ 0 h 512"/>
                <a:gd name="T26" fmla="*/ 512 w 512"/>
                <a:gd name="T27" fmla="*/ 256 h 512"/>
                <a:gd name="T28" fmla="*/ 128 w 512"/>
                <a:gd name="T29" fmla="*/ 173 h 512"/>
                <a:gd name="T30" fmla="*/ 138 w 512"/>
                <a:gd name="T31" fmla="*/ 181 h 512"/>
                <a:gd name="T32" fmla="*/ 373 w 512"/>
                <a:gd name="T33" fmla="*/ 181 h 512"/>
                <a:gd name="T34" fmla="*/ 383 w 512"/>
                <a:gd name="T35" fmla="*/ 173 h 512"/>
                <a:gd name="T36" fmla="*/ 378 w 512"/>
                <a:gd name="T37" fmla="*/ 161 h 512"/>
                <a:gd name="T38" fmla="*/ 261 w 512"/>
                <a:gd name="T39" fmla="*/ 97 h 512"/>
                <a:gd name="T40" fmla="*/ 251 w 512"/>
                <a:gd name="T41" fmla="*/ 97 h 512"/>
                <a:gd name="T42" fmla="*/ 133 w 512"/>
                <a:gd name="T43" fmla="*/ 161 h 512"/>
                <a:gd name="T44" fmla="*/ 128 w 512"/>
                <a:gd name="T45" fmla="*/ 173 h 512"/>
                <a:gd name="T46" fmla="*/ 352 w 512"/>
                <a:gd name="T47" fmla="*/ 202 h 512"/>
                <a:gd name="T48" fmla="*/ 341 w 512"/>
                <a:gd name="T49" fmla="*/ 213 h 512"/>
                <a:gd name="T50" fmla="*/ 341 w 512"/>
                <a:gd name="T51" fmla="*/ 298 h 512"/>
                <a:gd name="T52" fmla="*/ 352 w 512"/>
                <a:gd name="T53" fmla="*/ 309 h 512"/>
                <a:gd name="T54" fmla="*/ 362 w 512"/>
                <a:gd name="T55" fmla="*/ 298 h 512"/>
                <a:gd name="T56" fmla="*/ 362 w 512"/>
                <a:gd name="T57" fmla="*/ 213 h 512"/>
                <a:gd name="T58" fmla="*/ 352 w 512"/>
                <a:gd name="T59" fmla="*/ 202 h 512"/>
                <a:gd name="T60" fmla="*/ 288 w 512"/>
                <a:gd name="T61" fmla="*/ 202 h 512"/>
                <a:gd name="T62" fmla="*/ 277 w 512"/>
                <a:gd name="T63" fmla="*/ 213 h 512"/>
                <a:gd name="T64" fmla="*/ 277 w 512"/>
                <a:gd name="T65" fmla="*/ 298 h 512"/>
                <a:gd name="T66" fmla="*/ 288 w 512"/>
                <a:gd name="T67" fmla="*/ 309 h 512"/>
                <a:gd name="T68" fmla="*/ 298 w 512"/>
                <a:gd name="T69" fmla="*/ 298 h 512"/>
                <a:gd name="T70" fmla="*/ 298 w 512"/>
                <a:gd name="T71" fmla="*/ 213 h 512"/>
                <a:gd name="T72" fmla="*/ 288 w 512"/>
                <a:gd name="T73" fmla="*/ 202 h 512"/>
                <a:gd name="T74" fmla="*/ 224 w 512"/>
                <a:gd name="T75" fmla="*/ 202 h 512"/>
                <a:gd name="T76" fmla="*/ 213 w 512"/>
                <a:gd name="T77" fmla="*/ 213 h 512"/>
                <a:gd name="T78" fmla="*/ 213 w 512"/>
                <a:gd name="T79" fmla="*/ 298 h 512"/>
                <a:gd name="T80" fmla="*/ 224 w 512"/>
                <a:gd name="T81" fmla="*/ 309 h 512"/>
                <a:gd name="T82" fmla="*/ 234 w 512"/>
                <a:gd name="T83" fmla="*/ 298 h 512"/>
                <a:gd name="T84" fmla="*/ 234 w 512"/>
                <a:gd name="T85" fmla="*/ 213 h 512"/>
                <a:gd name="T86" fmla="*/ 224 w 512"/>
                <a:gd name="T87" fmla="*/ 202 h 512"/>
                <a:gd name="T88" fmla="*/ 160 w 512"/>
                <a:gd name="T89" fmla="*/ 202 h 512"/>
                <a:gd name="T90" fmla="*/ 149 w 512"/>
                <a:gd name="T91" fmla="*/ 213 h 512"/>
                <a:gd name="T92" fmla="*/ 149 w 512"/>
                <a:gd name="T93" fmla="*/ 298 h 512"/>
                <a:gd name="T94" fmla="*/ 160 w 512"/>
                <a:gd name="T95" fmla="*/ 309 h 512"/>
                <a:gd name="T96" fmla="*/ 170 w 512"/>
                <a:gd name="T97" fmla="*/ 298 h 512"/>
                <a:gd name="T98" fmla="*/ 170 w 512"/>
                <a:gd name="T99" fmla="*/ 213 h 512"/>
                <a:gd name="T100" fmla="*/ 160 w 512"/>
                <a:gd name="T101" fmla="*/ 202 h 512"/>
                <a:gd name="T102" fmla="*/ 393 w 512"/>
                <a:gd name="T103" fmla="*/ 379 h 512"/>
                <a:gd name="T104" fmla="*/ 372 w 512"/>
                <a:gd name="T105" fmla="*/ 336 h 512"/>
                <a:gd name="T106" fmla="*/ 362 w 512"/>
                <a:gd name="T107" fmla="*/ 330 h 512"/>
                <a:gd name="T108" fmla="*/ 149 w 512"/>
                <a:gd name="T109" fmla="*/ 330 h 512"/>
                <a:gd name="T110" fmla="*/ 139 w 512"/>
                <a:gd name="T111" fmla="*/ 336 h 512"/>
                <a:gd name="T112" fmla="*/ 118 w 512"/>
                <a:gd name="T113" fmla="*/ 379 h 512"/>
                <a:gd name="T114" fmla="*/ 119 w 512"/>
                <a:gd name="T115" fmla="*/ 389 h 512"/>
                <a:gd name="T116" fmla="*/ 128 w 512"/>
                <a:gd name="T117" fmla="*/ 394 h 512"/>
                <a:gd name="T118" fmla="*/ 384 w 512"/>
                <a:gd name="T119" fmla="*/ 394 h 512"/>
                <a:gd name="T120" fmla="*/ 393 w 512"/>
                <a:gd name="T121" fmla="*/ 389 h 512"/>
                <a:gd name="T122" fmla="*/ 393 w 512"/>
                <a:gd name="T123" fmla="*/ 37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56" y="352"/>
                  </a:moveTo>
                  <a:cubicBezTo>
                    <a:pt x="366" y="373"/>
                    <a:pt x="366" y="373"/>
                    <a:pt x="366" y="373"/>
                  </a:cubicBezTo>
                  <a:cubicBezTo>
                    <a:pt x="145" y="373"/>
                    <a:pt x="145" y="373"/>
                    <a:pt x="145" y="373"/>
                  </a:cubicBezTo>
                  <a:cubicBezTo>
                    <a:pt x="156" y="352"/>
                    <a:pt x="156" y="352"/>
                    <a:pt x="156" y="352"/>
                  </a:cubicBezTo>
                  <a:lnTo>
                    <a:pt x="356" y="352"/>
                  </a:lnTo>
                  <a:close/>
                  <a:moveTo>
                    <a:pt x="256" y="118"/>
                  </a:moveTo>
                  <a:cubicBezTo>
                    <a:pt x="180" y="160"/>
                    <a:pt x="180" y="160"/>
                    <a:pt x="180" y="160"/>
                  </a:cubicBezTo>
                  <a:cubicBezTo>
                    <a:pt x="331" y="160"/>
                    <a:pt x="331" y="160"/>
                    <a:pt x="331" y="160"/>
                  </a:cubicBezTo>
                  <a:lnTo>
                    <a:pt x="256" y="118"/>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28" y="173"/>
                  </a:moveTo>
                  <a:cubicBezTo>
                    <a:pt x="129" y="178"/>
                    <a:pt x="133" y="181"/>
                    <a:pt x="138" y="181"/>
                  </a:cubicBezTo>
                  <a:cubicBezTo>
                    <a:pt x="373" y="181"/>
                    <a:pt x="373" y="181"/>
                    <a:pt x="373" y="181"/>
                  </a:cubicBezTo>
                  <a:cubicBezTo>
                    <a:pt x="378" y="181"/>
                    <a:pt x="382" y="178"/>
                    <a:pt x="383" y="173"/>
                  </a:cubicBezTo>
                  <a:cubicBezTo>
                    <a:pt x="385" y="168"/>
                    <a:pt x="382" y="163"/>
                    <a:pt x="378" y="161"/>
                  </a:cubicBezTo>
                  <a:cubicBezTo>
                    <a:pt x="261" y="97"/>
                    <a:pt x="261" y="97"/>
                    <a:pt x="261" y="97"/>
                  </a:cubicBezTo>
                  <a:cubicBezTo>
                    <a:pt x="258" y="95"/>
                    <a:pt x="254" y="95"/>
                    <a:pt x="251" y="97"/>
                  </a:cubicBezTo>
                  <a:cubicBezTo>
                    <a:pt x="133" y="161"/>
                    <a:pt x="133" y="161"/>
                    <a:pt x="133" y="161"/>
                  </a:cubicBezTo>
                  <a:cubicBezTo>
                    <a:pt x="129" y="163"/>
                    <a:pt x="127" y="168"/>
                    <a:pt x="128" y="173"/>
                  </a:cubicBezTo>
                  <a:close/>
                  <a:moveTo>
                    <a:pt x="352" y="202"/>
                  </a:moveTo>
                  <a:cubicBezTo>
                    <a:pt x="346" y="202"/>
                    <a:pt x="341" y="207"/>
                    <a:pt x="341" y="213"/>
                  </a:cubicBezTo>
                  <a:cubicBezTo>
                    <a:pt x="341" y="298"/>
                    <a:pt x="341" y="298"/>
                    <a:pt x="341" y="298"/>
                  </a:cubicBezTo>
                  <a:cubicBezTo>
                    <a:pt x="341" y="304"/>
                    <a:pt x="346" y="309"/>
                    <a:pt x="352" y="309"/>
                  </a:cubicBezTo>
                  <a:cubicBezTo>
                    <a:pt x="358" y="309"/>
                    <a:pt x="362" y="304"/>
                    <a:pt x="362" y="298"/>
                  </a:cubicBezTo>
                  <a:cubicBezTo>
                    <a:pt x="362" y="213"/>
                    <a:pt x="362" y="213"/>
                    <a:pt x="362" y="213"/>
                  </a:cubicBezTo>
                  <a:cubicBezTo>
                    <a:pt x="362" y="207"/>
                    <a:pt x="358" y="202"/>
                    <a:pt x="352" y="202"/>
                  </a:cubicBezTo>
                  <a:close/>
                  <a:moveTo>
                    <a:pt x="288" y="202"/>
                  </a:moveTo>
                  <a:cubicBezTo>
                    <a:pt x="282" y="202"/>
                    <a:pt x="277" y="207"/>
                    <a:pt x="277" y="213"/>
                  </a:cubicBezTo>
                  <a:cubicBezTo>
                    <a:pt x="277" y="298"/>
                    <a:pt x="277" y="298"/>
                    <a:pt x="277" y="298"/>
                  </a:cubicBezTo>
                  <a:cubicBezTo>
                    <a:pt x="277" y="304"/>
                    <a:pt x="282" y="309"/>
                    <a:pt x="288" y="309"/>
                  </a:cubicBezTo>
                  <a:cubicBezTo>
                    <a:pt x="294" y="309"/>
                    <a:pt x="298" y="304"/>
                    <a:pt x="298" y="298"/>
                  </a:cubicBezTo>
                  <a:cubicBezTo>
                    <a:pt x="298" y="213"/>
                    <a:pt x="298" y="213"/>
                    <a:pt x="298" y="213"/>
                  </a:cubicBezTo>
                  <a:cubicBezTo>
                    <a:pt x="298" y="207"/>
                    <a:pt x="294" y="202"/>
                    <a:pt x="288" y="202"/>
                  </a:cubicBezTo>
                  <a:close/>
                  <a:moveTo>
                    <a:pt x="224" y="202"/>
                  </a:moveTo>
                  <a:cubicBezTo>
                    <a:pt x="218" y="202"/>
                    <a:pt x="213" y="207"/>
                    <a:pt x="213" y="213"/>
                  </a:cubicBezTo>
                  <a:cubicBezTo>
                    <a:pt x="213" y="298"/>
                    <a:pt x="213" y="298"/>
                    <a:pt x="213" y="298"/>
                  </a:cubicBezTo>
                  <a:cubicBezTo>
                    <a:pt x="213" y="304"/>
                    <a:pt x="218" y="309"/>
                    <a:pt x="224" y="309"/>
                  </a:cubicBezTo>
                  <a:cubicBezTo>
                    <a:pt x="230" y="309"/>
                    <a:pt x="234" y="304"/>
                    <a:pt x="234" y="298"/>
                  </a:cubicBezTo>
                  <a:cubicBezTo>
                    <a:pt x="234" y="213"/>
                    <a:pt x="234" y="213"/>
                    <a:pt x="234" y="213"/>
                  </a:cubicBezTo>
                  <a:cubicBezTo>
                    <a:pt x="234" y="207"/>
                    <a:pt x="230" y="202"/>
                    <a:pt x="224" y="202"/>
                  </a:cubicBezTo>
                  <a:close/>
                  <a:moveTo>
                    <a:pt x="160" y="202"/>
                  </a:moveTo>
                  <a:cubicBezTo>
                    <a:pt x="154" y="202"/>
                    <a:pt x="149" y="207"/>
                    <a:pt x="149" y="213"/>
                  </a:cubicBezTo>
                  <a:cubicBezTo>
                    <a:pt x="149" y="298"/>
                    <a:pt x="149" y="298"/>
                    <a:pt x="149" y="298"/>
                  </a:cubicBezTo>
                  <a:cubicBezTo>
                    <a:pt x="149" y="304"/>
                    <a:pt x="154" y="309"/>
                    <a:pt x="160" y="309"/>
                  </a:cubicBezTo>
                  <a:cubicBezTo>
                    <a:pt x="166" y="309"/>
                    <a:pt x="170" y="304"/>
                    <a:pt x="170" y="298"/>
                  </a:cubicBezTo>
                  <a:cubicBezTo>
                    <a:pt x="170" y="213"/>
                    <a:pt x="170" y="213"/>
                    <a:pt x="170" y="213"/>
                  </a:cubicBezTo>
                  <a:cubicBezTo>
                    <a:pt x="170" y="207"/>
                    <a:pt x="166" y="202"/>
                    <a:pt x="160" y="202"/>
                  </a:cubicBezTo>
                  <a:close/>
                  <a:moveTo>
                    <a:pt x="393" y="379"/>
                  </a:moveTo>
                  <a:cubicBezTo>
                    <a:pt x="372" y="336"/>
                    <a:pt x="372" y="336"/>
                    <a:pt x="372" y="336"/>
                  </a:cubicBezTo>
                  <a:cubicBezTo>
                    <a:pt x="370" y="333"/>
                    <a:pt x="366" y="330"/>
                    <a:pt x="362" y="330"/>
                  </a:cubicBezTo>
                  <a:cubicBezTo>
                    <a:pt x="149" y="330"/>
                    <a:pt x="149" y="330"/>
                    <a:pt x="149" y="330"/>
                  </a:cubicBezTo>
                  <a:cubicBezTo>
                    <a:pt x="145" y="330"/>
                    <a:pt x="141" y="333"/>
                    <a:pt x="139" y="336"/>
                  </a:cubicBezTo>
                  <a:cubicBezTo>
                    <a:pt x="118" y="379"/>
                    <a:pt x="118" y="379"/>
                    <a:pt x="118" y="379"/>
                  </a:cubicBezTo>
                  <a:cubicBezTo>
                    <a:pt x="116" y="382"/>
                    <a:pt x="117" y="386"/>
                    <a:pt x="119" y="389"/>
                  </a:cubicBezTo>
                  <a:cubicBezTo>
                    <a:pt x="121" y="392"/>
                    <a:pt x="124" y="394"/>
                    <a:pt x="128" y="394"/>
                  </a:cubicBezTo>
                  <a:cubicBezTo>
                    <a:pt x="384" y="394"/>
                    <a:pt x="384" y="394"/>
                    <a:pt x="384" y="394"/>
                  </a:cubicBezTo>
                  <a:cubicBezTo>
                    <a:pt x="387" y="394"/>
                    <a:pt x="391" y="392"/>
                    <a:pt x="393" y="389"/>
                  </a:cubicBezTo>
                  <a:cubicBezTo>
                    <a:pt x="395" y="386"/>
                    <a:pt x="395" y="382"/>
                    <a:pt x="393" y="37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82" name="Freeform 787">
            <a:extLst>
              <a:ext uri="{FF2B5EF4-FFF2-40B4-BE49-F238E27FC236}">
                <a16:creationId xmlns:a16="http://schemas.microsoft.com/office/drawing/2014/main" id="{72BBD0F4-BC9F-44EB-A896-D450EF499FB5}"/>
              </a:ext>
            </a:extLst>
          </p:cNvPr>
          <p:cNvSpPr>
            <a:spLocks noChangeAspect="1" noEditPoints="1"/>
          </p:cNvSpPr>
          <p:nvPr/>
        </p:nvSpPr>
        <p:spPr bwMode="auto">
          <a:xfrm>
            <a:off x="10364527" y="3934382"/>
            <a:ext cx="800814" cy="800814"/>
          </a:xfrm>
          <a:custGeom>
            <a:avLst/>
            <a:gdLst>
              <a:gd name="T0" fmla="*/ 0 w 512"/>
              <a:gd name="T1" fmla="*/ 256 h 512"/>
              <a:gd name="T2" fmla="*/ 512 w 512"/>
              <a:gd name="T3" fmla="*/ 256 h 512"/>
              <a:gd name="T4" fmla="*/ 330 w 512"/>
              <a:gd name="T5" fmla="*/ 96 h 512"/>
              <a:gd name="T6" fmla="*/ 330 w 512"/>
              <a:gd name="T7" fmla="*/ 138 h 512"/>
              <a:gd name="T8" fmla="*/ 330 w 512"/>
              <a:gd name="T9" fmla="*/ 96 h 512"/>
              <a:gd name="T10" fmla="*/ 351 w 512"/>
              <a:gd name="T11" fmla="*/ 192 h 512"/>
              <a:gd name="T12" fmla="*/ 309 w 512"/>
              <a:gd name="T13" fmla="*/ 192 h 512"/>
              <a:gd name="T14" fmla="*/ 330 w 512"/>
              <a:gd name="T15" fmla="*/ 245 h 512"/>
              <a:gd name="T16" fmla="*/ 330 w 512"/>
              <a:gd name="T17" fmla="*/ 287 h 512"/>
              <a:gd name="T18" fmla="*/ 330 w 512"/>
              <a:gd name="T19" fmla="*/ 245 h 512"/>
              <a:gd name="T20" fmla="*/ 277 w 512"/>
              <a:gd name="T21" fmla="*/ 117 h 512"/>
              <a:gd name="T22" fmla="*/ 235 w 512"/>
              <a:gd name="T23" fmla="*/ 117 h 512"/>
              <a:gd name="T24" fmla="*/ 256 w 512"/>
              <a:gd name="T25" fmla="*/ 171 h 512"/>
              <a:gd name="T26" fmla="*/ 256 w 512"/>
              <a:gd name="T27" fmla="*/ 213 h 512"/>
              <a:gd name="T28" fmla="*/ 256 w 512"/>
              <a:gd name="T29" fmla="*/ 171 h 512"/>
              <a:gd name="T30" fmla="*/ 202 w 512"/>
              <a:gd name="T31" fmla="*/ 117 h 512"/>
              <a:gd name="T32" fmla="*/ 160 w 512"/>
              <a:gd name="T33" fmla="*/ 117 h 512"/>
              <a:gd name="T34" fmla="*/ 181 w 512"/>
              <a:gd name="T35" fmla="*/ 171 h 512"/>
              <a:gd name="T36" fmla="*/ 181 w 512"/>
              <a:gd name="T37" fmla="*/ 213 h 512"/>
              <a:gd name="T38" fmla="*/ 181 w 512"/>
              <a:gd name="T39" fmla="*/ 171 h 512"/>
              <a:gd name="T40" fmla="*/ 202 w 512"/>
              <a:gd name="T41" fmla="*/ 266 h 512"/>
              <a:gd name="T42" fmla="*/ 160 w 512"/>
              <a:gd name="T43" fmla="*/ 266 h 512"/>
              <a:gd name="T44" fmla="*/ 373 w 512"/>
              <a:gd name="T45" fmla="*/ 373 h 512"/>
              <a:gd name="T46" fmla="*/ 352 w 512"/>
              <a:gd name="T47" fmla="*/ 373 h 512"/>
              <a:gd name="T48" fmla="*/ 341 w 512"/>
              <a:gd name="T49" fmla="*/ 341 h 512"/>
              <a:gd name="T50" fmla="*/ 330 w 512"/>
              <a:gd name="T51" fmla="*/ 362 h 512"/>
              <a:gd name="T52" fmla="*/ 309 w 512"/>
              <a:gd name="T53" fmla="*/ 362 h 512"/>
              <a:gd name="T54" fmla="*/ 298 w 512"/>
              <a:gd name="T55" fmla="*/ 320 h 512"/>
              <a:gd name="T56" fmla="*/ 288 w 512"/>
              <a:gd name="T57" fmla="*/ 362 h 512"/>
              <a:gd name="T58" fmla="*/ 266 w 512"/>
              <a:gd name="T59" fmla="*/ 362 h 512"/>
              <a:gd name="T60" fmla="*/ 256 w 512"/>
              <a:gd name="T61" fmla="*/ 256 h 512"/>
              <a:gd name="T62" fmla="*/ 245 w 512"/>
              <a:gd name="T63" fmla="*/ 394 h 512"/>
              <a:gd name="T64" fmla="*/ 239 w 512"/>
              <a:gd name="T65" fmla="*/ 408 h 512"/>
              <a:gd name="T66" fmla="*/ 210 w 512"/>
              <a:gd name="T67" fmla="*/ 371 h 512"/>
              <a:gd name="T68" fmla="*/ 188 w 512"/>
              <a:gd name="T69" fmla="*/ 352 h 512"/>
              <a:gd name="T70" fmla="*/ 182 w 512"/>
              <a:gd name="T71" fmla="*/ 356 h 512"/>
              <a:gd name="T72" fmla="*/ 189 w 512"/>
              <a:gd name="T73" fmla="*/ 380 h 512"/>
              <a:gd name="T74" fmla="*/ 193 w 512"/>
              <a:gd name="T75" fmla="*/ 415 h 512"/>
              <a:gd name="T76" fmla="*/ 179 w 512"/>
              <a:gd name="T77" fmla="*/ 410 h 512"/>
              <a:gd name="T78" fmla="*/ 162 w 512"/>
              <a:gd name="T79" fmla="*/ 348 h 512"/>
              <a:gd name="T80" fmla="*/ 206 w 512"/>
              <a:gd name="T81" fmla="*/ 335 h 512"/>
              <a:gd name="T82" fmla="*/ 224 w 512"/>
              <a:gd name="T83" fmla="*/ 266 h 512"/>
              <a:gd name="T84" fmla="*/ 288 w 512"/>
              <a:gd name="T85" fmla="*/ 266 h 512"/>
              <a:gd name="T86" fmla="*/ 298 w 512"/>
              <a:gd name="T87" fmla="*/ 298 h 512"/>
              <a:gd name="T88" fmla="*/ 341 w 512"/>
              <a:gd name="T89" fmla="*/ 320 h 512"/>
              <a:gd name="T90" fmla="*/ 373 w 512"/>
              <a:gd name="T91" fmla="*/ 3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30" y="96"/>
                </a:moveTo>
                <a:cubicBezTo>
                  <a:pt x="342" y="96"/>
                  <a:pt x="351" y="105"/>
                  <a:pt x="351" y="117"/>
                </a:cubicBezTo>
                <a:cubicBezTo>
                  <a:pt x="351" y="129"/>
                  <a:pt x="342" y="138"/>
                  <a:pt x="330" y="138"/>
                </a:cubicBezTo>
                <a:cubicBezTo>
                  <a:pt x="319" y="138"/>
                  <a:pt x="309" y="129"/>
                  <a:pt x="309" y="117"/>
                </a:cubicBezTo>
                <a:cubicBezTo>
                  <a:pt x="309" y="105"/>
                  <a:pt x="319" y="96"/>
                  <a:pt x="330" y="96"/>
                </a:cubicBezTo>
                <a:close/>
                <a:moveTo>
                  <a:pt x="330" y="171"/>
                </a:moveTo>
                <a:cubicBezTo>
                  <a:pt x="342" y="171"/>
                  <a:pt x="351" y="180"/>
                  <a:pt x="351" y="192"/>
                </a:cubicBezTo>
                <a:cubicBezTo>
                  <a:pt x="351" y="203"/>
                  <a:pt x="342" y="213"/>
                  <a:pt x="330" y="213"/>
                </a:cubicBezTo>
                <a:cubicBezTo>
                  <a:pt x="319" y="213"/>
                  <a:pt x="309" y="203"/>
                  <a:pt x="309" y="192"/>
                </a:cubicBezTo>
                <a:cubicBezTo>
                  <a:pt x="309" y="180"/>
                  <a:pt x="319" y="171"/>
                  <a:pt x="330" y="171"/>
                </a:cubicBezTo>
                <a:close/>
                <a:moveTo>
                  <a:pt x="330" y="245"/>
                </a:moveTo>
                <a:cubicBezTo>
                  <a:pt x="342" y="245"/>
                  <a:pt x="351" y="255"/>
                  <a:pt x="351" y="266"/>
                </a:cubicBezTo>
                <a:cubicBezTo>
                  <a:pt x="351" y="278"/>
                  <a:pt x="342" y="287"/>
                  <a:pt x="330" y="287"/>
                </a:cubicBezTo>
                <a:cubicBezTo>
                  <a:pt x="319" y="287"/>
                  <a:pt x="309" y="278"/>
                  <a:pt x="309" y="266"/>
                </a:cubicBezTo>
                <a:cubicBezTo>
                  <a:pt x="309" y="255"/>
                  <a:pt x="319" y="245"/>
                  <a:pt x="330" y="245"/>
                </a:cubicBezTo>
                <a:close/>
                <a:moveTo>
                  <a:pt x="256" y="96"/>
                </a:moveTo>
                <a:cubicBezTo>
                  <a:pt x="267" y="96"/>
                  <a:pt x="277" y="105"/>
                  <a:pt x="277" y="117"/>
                </a:cubicBezTo>
                <a:cubicBezTo>
                  <a:pt x="277" y="129"/>
                  <a:pt x="267" y="138"/>
                  <a:pt x="256" y="138"/>
                </a:cubicBezTo>
                <a:cubicBezTo>
                  <a:pt x="244" y="138"/>
                  <a:pt x="235" y="129"/>
                  <a:pt x="235" y="117"/>
                </a:cubicBezTo>
                <a:cubicBezTo>
                  <a:pt x="235" y="105"/>
                  <a:pt x="244" y="96"/>
                  <a:pt x="256" y="96"/>
                </a:cubicBezTo>
                <a:close/>
                <a:moveTo>
                  <a:pt x="256" y="171"/>
                </a:moveTo>
                <a:cubicBezTo>
                  <a:pt x="267" y="171"/>
                  <a:pt x="277" y="180"/>
                  <a:pt x="277" y="192"/>
                </a:cubicBezTo>
                <a:cubicBezTo>
                  <a:pt x="277" y="203"/>
                  <a:pt x="267" y="213"/>
                  <a:pt x="256" y="213"/>
                </a:cubicBezTo>
                <a:cubicBezTo>
                  <a:pt x="244" y="213"/>
                  <a:pt x="235" y="203"/>
                  <a:pt x="235" y="192"/>
                </a:cubicBezTo>
                <a:cubicBezTo>
                  <a:pt x="235" y="180"/>
                  <a:pt x="244" y="171"/>
                  <a:pt x="256" y="171"/>
                </a:cubicBezTo>
                <a:close/>
                <a:moveTo>
                  <a:pt x="181" y="96"/>
                </a:moveTo>
                <a:cubicBezTo>
                  <a:pt x="193" y="96"/>
                  <a:pt x="202" y="105"/>
                  <a:pt x="202" y="117"/>
                </a:cubicBezTo>
                <a:cubicBezTo>
                  <a:pt x="202" y="129"/>
                  <a:pt x="193" y="138"/>
                  <a:pt x="181" y="138"/>
                </a:cubicBezTo>
                <a:cubicBezTo>
                  <a:pt x="169" y="138"/>
                  <a:pt x="160" y="129"/>
                  <a:pt x="160" y="117"/>
                </a:cubicBezTo>
                <a:cubicBezTo>
                  <a:pt x="160" y="105"/>
                  <a:pt x="169" y="96"/>
                  <a:pt x="181" y="96"/>
                </a:cubicBezTo>
                <a:close/>
                <a:moveTo>
                  <a:pt x="181" y="171"/>
                </a:moveTo>
                <a:cubicBezTo>
                  <a:pt x="193" y="171"/>
                  <a:pt x="202" y="180"/>
                  <a:pt x="202" y="192"/>
                </a:cubicBezTo>
                <a:cubicBezTo>
                  <a:pt x="202" y="203"/>
                  <a:pt x="193" y="213"/>
                  <a:pt x="181" y="213"/>
                </a:cubicBezTo>
                <a:cubicBezTo>
                  <a:pt x="169" y="213"/>
                  <a:pt x="160" y="203"/>
                  <a:pt x="160" y="192"/>
                </a:cubicBezTo>
                <a:cubicBezTo>
                  <a:pt x="160" y="180"/>
                  <a:pt x="169" y="171"/>
                  <a:pt x="181" y="171"/>
                </a:cubicBezTo>
                <a:close/>
                <a:moveTo>
                  <a:pt x="181" y="245"/>
                </a:moveTo>
                <a:cubicBezTo>
                  <a:pt x="193" y="245"/>
                  <a:pt x="202" y="255"/>
                  <a:pt x="202" y="266"/>
                </a:cubicBezTo>
                <a:cubicBezTo>
                  <a:pt x="202" y="278"/>
                  <a:pt x="193" y="287"/>
                  <a:pt x="181" y="287"/>
                </a:cubicBezTo>
                <a:cubicBezTo>
                  <a:pt x="169" y="287"/>
                  <a:pt x="160" y="278"/>
                  <a:pt x="160" y="266"/>
                </a:cubicBezTo>
                <a:cubicBezTo>
                  <a:pt x="160" y="255"/>
                  <a:pt x="169" y="245"/>
                  <a:pt x="181" y="245"/>
                </a:cubicBezTo>
                <a:close/>
                <a:moveTo>
                  <a:pt x="373" y="373"/>
                </a:moveTo>
                <a:cubicBezTo>
                  <a:pt x="373" y="379"/>
                  <a:pt x="368" y="384"/>
                  <a:pt x="362" y="384"/>
                </a:cubicBezTo>
                <a:cubicBezTo>
                  <a:pt x="356" y="384"/>
                  <a:pt x="352" y="379"/>
                  <a:pt x="352" y="373"/>
                </a:cubicBezTo>
                <a:cubicBezTo>
                  <a:pt x="352" y="352"/>
                  <a:pt x="352" y="352"/>
                  <a:pt x="352" y="352"/>
                </a:cubicBezTo>
                <a:cubicBezTo>
                  <a:pt x="352" y="346"/>
                  <a:pt x="347" y="341"/>
                  <a:pt x="341" y="341"/>
                </a:cubicBezTo>
                <a:cubicBezTo>
                  <a:pt x="335" y="341"/>
                  <a:pt x="330" y="346"/>
                  <a:pt x="330" y="352"/>
                </a:cubicBezTo>
                <a:cubicBezTo>
                  <a:pt x="330" y="362"/>
                  <a:pt x="330" y="362"/>
                  <a:pt x="330" y="362"/>
                </a:cubicBezTo>
                <a:cubicBezTo>
                  <a:pt x="330" y="368"/>
                  <a:pt x="326" y="373"/>
                  <a:pt x="320" y="373"/>
                </a:cubicBezTo>
                <a:cubicBezTo>
                  <a:pt x="314" y="373"/>
                  <a:pt x="309" y="368"/>
                  <a:pt x="309" y="362"/>
                </a:cubicBezTo>
                <a:cubicBezTo>
                  <a:pt x="309" y="330"/>
                  <a:pt x="309" y="330"/>
                  <a:pt x="309" y="330"/>
                </a:cubicBezTo>
                <a:cubicBezTo>
                  <a:pt x="309" y="324"/>
                  <a:pt x="304" y="320"/>
                  <a:pt x="298" y="320"/>
                </a:cubicBezTo>
                <a:cubicBezTo>
                  <a:pt x="292" y="320"/>
                  <a:pt x="288" y="324"/>
                  <a:pt x="288" y="330"/>
                </a:cubicBezTo>
                <a:cubicBezTo>
                  <a:pt x="288" y="362"/>
                  <a:pt x="288" y="362"/>
                  <a:pt x="288" y="362"/>
                </a:cubicBezTo>
                <a:cubicBezTo>
                  <a:pt x="288" y="368"/>
                  <a:pt x="283" y="373"/>
                  <a:pt x="277" y="373"/>
                </a:cubicBezTo>
                <a:cubicBezTo>
                  <a:pt x="271" y="373"/>
                  <a:pt x="266" y="368"/>
                  <a:pt x="266" y="362"/>
                </a:cubicBezTo>
                <a:cubicBezTo>
                  <a:pt x="266" y="266"/>
                  <a:pt x="266" y="266"/>
                  <a:pt x="266" y="266"/>
                </a:cubicBezTo>
                <a:cubicBezTo>
                  <a:pt x="266" y="260"/>
                  <a:pt x="262" y="256"/>
                  <a:pt x="256" y="256"/>
                </a:cubicBezTo>
                <a:cubicBezTo>
                  <a:pt x="250" y="256"/>
                  <a:pt x="245" y="260"/>
                  <a:pt x="245" y="266"/>
                </a:cubicBezTo>
                <a:cubicBezTo>
                  <a:pt x="245" y="394"/>
                  <a:pt x="245" y="394"/>
                  <a:pt x="245" y="394"/>
                </a:cubicBezTo>
                <a:cubicBezTo>
                  <a:pt x="245" y="395"/>
                  <a:pt x="245" y="395"/>
                  <a:pt x="245" y="396"/>
                </a:cubicBezTo>
                <a:cubicBezTo>
                  <a:pt x="246" y="401"/>
                  <a:pt x="244" y="406"/>
                  <a:pt x="239" y="408"/>
                </a:cubicBezTo>
                <a:cubicBezTo>
                  <a:pt x="234" y="410"/>
                  <a:pt x="227" y="408"/>
                  <a:pt x="225" y="403"/>
                </a:cubicBezTo>
                <a:cubicBezTo>
                  <a:pt x="210" y="371"/>
                  <a:pt x="210" y="371"/>
                  <a:pt x="210" y="371"/>
                </a:cubicBezTo>
                <a:cubicBezTo>
                  <a:pt x="207" y="365"/>
                  <a:pt x="203" y="358"/>
                  <a:pt x="195" y="354"/>
                </a:cubicBezTo>
                <a:cubicBezTo>
                  <a:pt x="193" y="353"/>
                  <a:pt x="190" y="351"/>
                  <a:pt x="188" y="352"/>
                </a:cubicBezTo>
                <a:cubicBezTo>
                  <a:pt x="188" y="352"/>
                  <a:pt x="187" y="352"/>
                  <a:pt x="186" y="353"/>
                </a:cubicBezTo>
                <a:cubicBezTo>
                  <a:pt x="183" y="353"/>
                  <a:pt x="182" y="355"/>
                  <a:pt x="182" y="356"/>
                </a:cubicBezTo>
                <a:cubicBezTo>
                  <a:pt x="180" y="360"/>
                  <a:pt x="181" y="368"/>
                  <a:pt x="188" y="379"/>
                </a:cubicBezTo>
                <a:cubicBezTo>
                  <a:pt x="188" y="379"/>
                  <a:pt x="189" y="379"/>
                  <a:pt x="189" y="380"/>
                </a:cubicBezTo>
                <a:cubicBezTo>
                  <a:pt x="198" y="401"/>
                  <a:pt x="198" y="401"/>
                  <a:pt x="198" y="401"/>
                </a:cubicBezTo>
                <a:cubicBezTo>
                  <a:pt x="201" y="406"/>
                  <a:pt x="199" y="412"/>
                  <a:pt x="193" y="415"/>
                </a:cubicBezTo>
                <a:cubicBezTo>
                  <a:pt x="192" y="415"/>
                  <a:pt x="190" y="416"/>
                  <a:pt x="189" y="416"/>
                </a:cubicBezTo>
                <a:cubicBezTo>
                  <a:pt x="185" y="416"/>
                  <a:pt x="181" y="413"/>
                  <a:pt x="179" y="410"/>
                </a:cubicBezTo>
                <a:cubicBezTo>
                  <a:pt x="170" y="389"/>
                  <a:pt x="170" y="389"/>
                  <a:pt x="170" y="389"/>
                </a:cubicBezTo>
                <a:cubicBezTo>
                  <a:pt x="160" y="374"/>
                  <a:pt x="157" y="359"/>
                  <a:pt x="162" y="348"/>
                </a:cubicBezTo>
                <a:cubicBezTo>
                  <a:pt x="165" y="340"/>
                  <a:pt x="172" y="334"/>
                  <a:pt x="180" y="332"/>
                </a:cubicBezTo>
                <a:cubicBezTo>
                  <a:pt x="188" y="329"/>
                  <a:pt x="197" y="330"/>
                  <a:pt x="206" y="335"/>
                </a:cubicBezTo>
                <a:cubicBezTo>
                  <a:pt x="213" y="339"/>
                  <a:pt x="218" y="345"/>
                  <a:pt x="224" y="352"/>
                </a:cubicBezTo>
                <a:cubicBezTo>
                  <a:pt x="224" y="266"/>
                  <a:pt x="224" y="266"/>
                  <a:pt x="224" y="266"/>
                </a:cubicBezTo>
                <a:cubicBezTo>
                  <a:pt x="224" y="249"/>
                  <a:pt x="238" y="234"/>
                  <a:pt x="256" y="234"/>
                </a:cubicBezTo>
                <a:cubicBezTo>
                  <a:pt x="273" y="234"/>
                  <a:pt x="288" y="249"/>
                  <a:pt x="288" y="266"/>
                </a:cubicBezTo>
                <a:cubicBezTo>
                  <a:pt x="288" y="300"/>
                  <a:pt x="288" y="300"/>
                  <a:pt x="288" y="300"/>
                </a:cubicBezTo>
                <a:cubicBezTo>
                  <a:pt x="292" y="299"/>
                  <a:pt x="295" y="298"/>
                  <a:pt x="298" y="298"/>
                </a:cubicBezTo>
                <a:cubicBezTo>
                  <a:pt x="313" y="298"/>
                  <a:pt x="325" y="308"/>
                  <a:pt x="329" y="322"/>
                </a:cubicBezTo>
                <a:cubicBezTo>
                  <a:pt x="333" y="321"/>
                  <a:pt x="337" y="320"/>
                  <a:pt x="341" y="320"/>
                </a:cubicBezTo>
                <a:cubicBezTo>
                  <a:pt x="359" y="320"/>
                  <a:pt x="373" y="334"/>
                  <a:pt x="373" y="352"/>
                </a:cubicBezTo>
                <a:lnTo>
                  <a:pt x="373" y="3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3" name="Freeform 141">
            <a:extLst>
              <a:ext uri="{FF2B5EF4-FFF2-40B4-BE49-F238E27FC236}">
                <a16:creationId xmlns:a16="http://schemas.microsoft.com/office/drawing/2014/main" id="{FB09B614-8530-433E-9B4E-A364B358211B}"/>
              </a:ext>
            </a:extLst>
          </p:cNvPr>
          <p:cNvSpPr>
            <a:spLocks noChangeAspect="1" noEditPoints="1"/>
          </p:cNvSpPr>
          <p:nvPr/>
        </p:nvSpPr>
        <p:spPr bwMode="auto">
          <a:xfrm>
            <a:off x="2572320" y="3962088"/>
            <a:ext cx="800814" cy="800814"/>
          </a:xfrm>
          <a:custGeom>
            <a:avLst/>
            <a:gdLst>
              <a:gd name="T0" fmla="*/ 341 w 512"/>
              <a:gd name="T1" fmla="*/ 330 h 512"/>
              <a:gd name="T2" fmla="*/ 138 w 512"/>
              <a:gd name="T3" fmla="*/ 224 h 512"/>
              <a:gd name="T4" fmla="*/ 224 w 512"/>
              <a:gd name="T5" fmla="*/ 248 h 512"/>
              <a:gd name="T6" fmla="*/ 240 w 512"/>
              <a:gd name="T7" fmla="*/ 234 h 512"/>
              <a:gd name="T8" fmla="*/ 247 w 512"/>
              <a:gd name="T9" fmla="*/ 242 h 512"/>
              <a:gd name="T10" fmla="*/ 264 w 512"/>
              <a:gd name="T11" fmla="*/ 259 h 512"/>
              <a:gd name="T12" fmla="*/ 244 w 512"/>
              <a:gd name="T13" fmla="*/ 254 h 512"/>
              <a:gd name="T14" fmla="*/ 234 w 512"/>
              <a:gd name="T15" fmla="*/ 260 h 512"/>
              <a:gd name="T16" fmla="*/ 240 w 512"/>
              <a:gd name="T17" fmla="*/ 267 h 512"/>
              <a:gd name="T18" fmla="*/ 261 w 512"/>
              <a:gd name="T19" fmla="*/ 276 h 512"/>
              <a:gd name="T20" fmla="*/ 269 w 512"/>
              <a:gd name="T21" fmla="*/ 290 h 512"/>
              <a:gd name="T22" fmla="*/ 247 w 512"/>
              <a:gd name="T23" fmla="*/ 309 h 512"/>
              <a:gd name="T24" fmla="*/ 240 w 512"/>
              <a:gd name="T25" fmla="*/ 320 h 512"/>
              <a:gd name="T26" fmla="*/ 218 w 512"/>
              <a:gd name="T27" fmla="*/ 305 h 512"/>
              <a:gd name="T28" fmla="*/ 229 w 512"/>
              <a:gd name="T29" fmla="*/ 295 h 512"/>
              <a:gd name="T30" fmla="*/ 244 w 512"/>
              <a:gd name="T31" fmla="*/ 297 h 512"/>
              <a:gd name="T32" fmla="*/ 254 w 512"/>
              <a:gd name="T33" fmla="*/ 291 h 512"/>
              <a:gd name="T34" fmla="*/ 247 w 512"/>
              <a:gd name="T35" fmla="*/ 284 h 512"/>
              <a:gd name="T36" fmla="*/ 237 w 512"/>
              <a:gd name="T37" fmla="*/ 280 h 512"/>
              <a:gd name="T38" fmla="*/ 218 w 512"/>
              <a:gd name="T39" fmla="*/ 260 h 512"/>
              <a:gd name="T40" fmla="*/ 181 w 512"/>
              <a:gd name="T41" fmla="*/ 181 h 512"/>
              <a:gd name="T42" fmla="*/ 384 w 512"/>
              <a:gd name="T43" fmla="*/ 288 h 512"/>
              <a:gd name="T44" fmla="*/ 362 w 512"/>
              <a:gd name="T45" fmla="*/ 213 h 512"/>
              <a:gd name="T46" fmla="*/ 181 w 512"/>
              <a:gd name="T47" fmla="*/ 202 h 512"/>
              <a:gd name="T48" fmla="*/ 256 w 512"/>
              <a:gd name="T49" fmla="*/ 0 h 512"/>
              <a:gd name="T50" fmla="*/ 256 w 512"/>
              <a:gd name="T51" fmla="*/ 512 h 512"/>
              <a:gd name="T52" fmla="*/ 256 w 512"/>
              <a:gd name="T53" fmla="*/ 0 h 512"/>
              <a:gd name="T54" fmla="*/ 394 w 512"/>
              <a:gd name="T55" fmla="*/ 309 h 512"/>
              <a:gd name="T56" fmla="*/ 362 w 512"/>
              <a:gd name="T57" fmla="*/ 341 h 512"/>
              <a:gd name="T58" fmla="*/ 128 w 512"/>
              <a:gd name="T59" fmla="*/ 352 h 512"/>
              <a:gd name="T60" fmla="*/ 117 w 512"/>
              <a:gd name="T61" fmla="*/ 213 h 512"/>
              <a:gd name="T62" fmla="*/ 160 w 512"/>
              <a:gd name="T63" fmla="*/ 202 h 512"/>
              <a:gd name="T64" fmla="*/ 170 w 512"/>
              <a:gd name="T65" fmla="*/ 160 h 512"/>
              <a:gd name="T66" fmla="*/ 405 w 512"/>
              <a:gd name="T67"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330"/>
                </a:moveTo>
                <a:cubicBezTo>
                  <a:pt x="341" y="330"/>
                  <a:pt x="341" y="330"/>
                  <a:pt x="341" y="330"/>
                </a:cubicBezTo>
                <a:cubicBezTo>
                  <a:pt x="341" y="224"/>
                  <a:pt x="341" y="224"/>
                  <a:pt x="341" y="224"/>
                </a:cubicBezTo>
                <a:cubicBezTo>
                  <a:pt x="138" y="224"/>
                  <a:pt x="138" y="224"/>
                  <a:pt x="138" y="224"/>
                </a:cubicBezTo>
                <a:lnTo>
                  <a:pt x="138" y="330"/>
                </a:lnTo>
                <a:close/>
                <a:moveTo>
                  <a:pt x="224" y="248"/>
                </a:moveTo>
                <a:cubicBezTo>
                  <a:pt x="228" y="245"/>
                  <a:pt x="233" y="243"/>
                  <a:pt x="240" y="242"/>
                </a:cubicBezTo>
                <a:cubicBezTo>
                  <a:pt x="240" y="234"/>
                  <a:pt x="240" y="234"/>
                  <a:pt x="240" y="234"/>
                </a:cubicBezTo>
                <a:cubicBezTo>
                  <a:pt x="247" y="234"/>
                  <a:pt x="247" y="234"/>
                  <a:pt x="247" y="234"/>
                </a:cubicBezTo>
                <a:cubicBezTo>
                  <a:pt x="247" y="242"/>
                  <a:pt x="247" y="242"/>
                  <a:pt x="247" y="242"/>
                </a:cubicBezTo>
                <a:cubicBezTo>
                  <a:pt x="255" y="242"/>
                  <a:pt x="262" y="244"/>
                  <a:pt x="268" y="247"/>
                </a:cubicBezTo>
                <a:cubicBezTo>
                  <a:pt x="264" y="259"/>
                  <a:pt x="264" y="259"/>
                  <a:pt x="264" y="259"/>
                </a:cubicBezTo>
                <a:cubicBezTo>
                  <a:pt x="258" y="256"/>
                  <a:pt x="253" y="255"/>
                  <a:pt x="247" y="255"/>
                </a:cubicBezTo>
                <a:cubicBezTo>
                  <a:pt x="247" y="255"/>
                  <a:pt x="246" y="254"/>
                  <a:pt x="244" y="254"/>
                </a:cubicBezTo>
                <a:cubicBezTo>
                  <a:pt x="242" y="254"/>
                  <a:pt x="240" y="255"/>
                  <a:pt x="240" y="255"/>
                </a:cubicBezTo>
                <a:cubicBezTo>
                  <a:pt x="236" y="255"/>
                  <a:pt x="234" y="257"/>
                  <a:pt x="234" y="260"/>
                </a:cubicBezTo>
                <a:cubicBezTo>
                  <a:pt x="234" y="262"/>
                  <a:pt x="234" y="263"/>
                  <a:pt x="235" y="264"/>
                </a:cubicBezTo>
                <a:cubicBezTo>
                  <a:pt x="236" y="265"/>
                  <a:pt x="238" y="266"/>
                  <a:pt x="240" y="267"/>
                </a:cubicBezTo>
                <a:cubicBezTo>
                  <a:pt x="247" y="270"/>
                  <a:pt x="247" y="270"/>
                  <a:pt x="247" y="270"/>
                </a:cubicBezTo>
                <a:cubicBezTo>
                  <a:pt x="254" y="272"/>
                  <a:pt x="259" y="274"/>
                  <a:pt x="261" y="276"/>
                </a:cubicBezTo>
                <a:cubicBezTo>
                  <a:pt x="264" y="278"/>
                  <a:pt x="266" y="280"/>
                  <a:pt x="268" y="282"/>
                </a:cubicBezTo>
                <a:cubicBezTo>
                  <a:pt x="269" y="285"/>
                  <a:pt x="269" y="287"/>
                  <a:pt x="269" y="290"/>
                </a:cubicBezTo>
                <a:cubicBezTo>
                  <a:pt x="269" y="296"/>
                  <a:pt x="268" y="300"/>
                  <a:pt x="264" y="303"/>
                </a:cubicBezTo>
                <a:cubicBezTo>
                  <a:pt x="260" y="307"/>
                  <a:pt x="254" y="309"/>
                  <a:pt x="247" y="309"/>
                </a:cubicBezTo>
                <a:cubicBezTo>
                  <a:pt x="247" y="320"/>
                  <a:pt x="247" y="320"/>
                  <a:pt x="247" y="320"/>
                </a:cubicBezTo>
                <a:cubicBezTo>
                  <a:pt x="240" y="320"/>
                  <a:pt x="240" y="320"/>
                  <a:pt x="240" y="320"/>
                </a:cubicBezTo>
                <a:cubicBezTo>
                  <a:pt x="240" y="309"/>
                  <a:pt x="240" y="309"/>
                  <a:pt x="240" y="309"/>
                </a:cubicBezTo>
                <a:cubicBezTo>
                  <a:pt x="232" y="309"/>
                  <a:pt x="225" y="308"/>
                  <a:pt x="218" y="305"/>
                </a:cubicBezTo>
                <a:cubicBezTo>
                  <a:pt x="218" y="292"/>
                  <a:pt x="218" y="292"/>
                  <a:pt x="218" y="292"/>
                </a:cubicBezTo>
                <a:cubicBezTo>
                  <a:pt x="221" y="293"/>
                  <a:pt x="225" y="294"/>
                  <a:pt x="229" y="295"/>
                </a:cubicBezTo>
                <a:cubicBezTo>
                  <a:pt x="233" y="297"/>
                  <a:pt x="237" y="297"/>
                  <a:pt x="240" y="297"/>
                </a:cubicBezTo>
                <a:cubicBezTo>
                  <a:pt x="240" y="297"/>
                  <a:pt x="242" y="297"/>
                  <a:pt x="244" y="297"/>
                </a:cubicBezTo>
                <a:cubicBezTo>
                  <a:pt x="246" y="297"/>
                  <a:pt x="247" y="297"/>
                  <a:pt x="247" y="297"/>
                </a:cubicBezTo>
                <a:cubicBezTo>
                  <a:pt x="252" y="296"/>
                  <a:pt x="254" y="294"/>
                  <a:pt x="254" y="291"/>
                </a:cubicBezTo>
                <a:cubicBezTo>
                  <a:pt x="254" y="290"/>
                  <a:pt x="254" y="288"/>
                  <a:pt x="252" y="287"/>
                </a:cubicBezTo>
                <a:cubicBezTo>
                  <a:pt x="251" y="286"/>
                  <a:pt x="250" y="285"/>
                  <a:pt x="247" y="284"/>
                </a:cubicBezTo>
                <a:cubicBezTo>
                  <a:pt x="240" y="282"/>
                  <a:pt x="240" y="282"/>
                  <a:pt x="240" y="282"/>
                </a:cubicBezTo>
                <a:cubicBezTo>
                  <a:pt x="237" y="280"/>
                  <a:pt x="237" y="280"/>
                  <a:pt x="237" y="280"/>
                </a:cubicBezTo>
                <a:cubicBezTo>
                  <a:pt x="230" y="278"/>
                  <a:pt x="225" y="275"/>
                  <a:pt x="222" y="272"/>
                </a:cubicBezTo>
                <a:cubicBezTo>
                  <a:pt x="220" y="269"/>
                  <a:pt x="218" y="265"/>
                  <a:pt x="218" y="260"/>
                </a:cubicBezTo>
                <a:cubicBezTo>
                  <a:pt x="218" y="255"/>
                  <a:pt x="220" y="251"/>
                  <a:pt x="224" y="248"/>
                </a:cubicBezTo>
                <a:close/>
                <a:moveTo>
                  <a:pt x="181" y="181"/>
                </a:moveTo>
                <a:cubicBezTo>
                  <a:pt x="384" y="181"/>
                  <a:pt x="384" y="181"/>
                  <a:pt x="384" y="181"/>
                </a:cubicBezTo>
                <a:cubicBezTo>
                  <a:pt x="384" y="288"/>
                  <a:pt x="384" y="288"/>
                  <a:pt x="384" y="288"/>
                </a:cubicBezTo>
                <a:cubicBezTo>
                  <a:pt x="362" y="288"/>
                  <a:pt x="362" y="288"/>
                  <a:pt x="362" y="288"/>
                </a:cubicBezTo>
                <a:cubicBezTo>
                  <a:pt x="362" y="213"/>
                  <a:pt x="362" y="213"/>
                  <a:pt x="362" y="213"/>
                </a:cubicBezTo>
                <a:cubicBezTo>
                  <a:pt x="362" y="207"/>
                  <a:pt x="358" y="202"/>
                  <a:pt x="352" y="202"/>
                </a:cubicBezTo>
                <a:cubicBezTo>
                  <a:pt x="181" y="202"/>
                  <a:pt x="181" y="202"/>
                  <a:pt x="181" y="202"/>
                </a:cubicBezTo>
                <a:lnTo>
                  <a:pt x="181" y="181"/>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98"/>
                </a:moveTo>
                <a:cubicBezTo>
                  <a:pt x="405" y="304"/>
                  <a:pt x="400" y="309"/>
                  <a:pt x="394" y="309"/>
                </a:cubicBezTo>
                <a:cubicBezTo>
                  <a:pt x="362" y="309"/>
                  <a:pt x="362" y="309"/>
                  <a:pt x="362" y="309"/>
                </a:cubicBezTo>
                <a:cubicBezTo>
                  <a:pt x="362" y="341"/>
                  <a:pt x="362" y="341"/>
                  <a:pt x="362" y="341"/>
                </a:cubicBezTo>
                <a:cubicBezTo>
                  <a:pt x="362" y="347"/>
                  <a:pt x="358" y="352"/>
                  <a:pt x="352" y="352"/>
                </a:cubicBezTo>
                <a:cubicBezTo>
                  <a:pt x="128" y="352"/>
                  <a:pt x="128" y="352"/>
                  <a:pt x="128" y="352"/>
                </a:cubicBezTo>
                <a:cubicBezTo>
                  <a:pt x="122" y="352"/>
                  <a:pt x="117" y="347"/>
                  <a:pt x="117" y="341"/>
                </a:cubicBezTo>
                <a:cubicBezTo>
                  <a:pt x="117" y="213"/>
                  <a:pt x="117" y="213"/>
                  <a:pt x="117" y="213"/>
                </a:cubicBezTo>
                <a:cubicBezTo>
                  <a:pt x="117" y="207"/>
                  <a:pt x="122" y="202"/>
                  <a:pt x="128" y="202"/>
                </a:cubicBezTo>
                <a:cubicBezTo>
                  <a:pt x="160" y="202"/>
                  <a:pt x="160" y="202"/>
                  <a:pt x="160" y="202"/>
                </a:cubicBezTo>
                <a:cubicBezTo>
                  <a:pt x="160" y="170"/>
                  <a:pt x="160" y="170"/>
                  <a:pt x="160" y="170"/>
                </a:cubicBezTo>
                <a:cubicBezTo>
                  <a:pt x="160" y="164"/>
                  <a:pt x="164" y="160"/>
                  <a:pt x="170" y="160"/>
                </a:cubicBezTo>
                <a:cubicBezTo>
                  <a:pt x="394" y="160"/>
                  <a:pt x="394" y="160"/>
                  <a:pt x="394" y="160"/>
                </a:cubicBezTo>
                <a:cubicBezTo>
                  <a:pt x="400" y="160"/>
                  <a:pt x="405" y="164"/>
                  <a:pt x="405" y="170"/>
                </a:cubicBezTo>
                <a:lnTo>
                  <a:pt x="405" y="2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5" name="Freeform 688">
            <a:extLst>
              <a:ext uri="{FF2B5EF4-FFF2-40B4-BE49-F238E27FC236}">
                <a16:creationId xmlns:a16="http://schemas.microsoft.com/office/drawing/2014/main" id="{A8737D38-B42D-49C8-912C-F5FBDDD09729}"/>
              </a:ext>
            </a:extLst>
          </p:cNvPr>
          <p:cNvSpPr>
            <a:spLocks noChangeAspect="1" noEditPoints="1"/>
          </p:cNvSpPr>
          <p:nvPr/>
        </p:nvSpPr>
        <p:spPr bwMode="auto">
          <a:xfrm>
            <a:off x="6306701" y="3004702"/>
            <a:ext cx="805269" cy="80526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17 w 512"/>
              <a:gd name="T11" fmla="*/ 280 h 512"/>
              <a:gd name="T12" fmla="*/ 96 w 512"/>
              <a:gd name="T13" fmla="*/ 194 h 512"/>
              <a:gd name="T14" fmla="*/ 98 w 512"/>
              <a:gd name="T15" fmla="*/ 185 h 512"/>
              <a:gd name="T16" fmla="*/ 106 w 512"/>
              <a:gd name="T17" fmla="*/ 181 h 512"/>
              <a:gd name="T18" fmla="*/ 309 w 512"/>
              <a:gd name="T19" fmla="*/ 181 h 512"/>
              <a:gd name="T20" fmla="*/ 320 w 512"/>
              <a:gd name="T21" fmla="*/ 192 h 512"/>
              <a:gd name="T22" fmla="*/ 309 w 512"/>
              <a:gd name="T23" fmla="*/ 202 h 512"/>
              <a:gd name="T24" fmla="*/ 120 w 512"/>
              <a:gd name="T25" fmla="*/ 202 h 512"/>
              <a:gd name="T26" fmla="*/ 136 w 512"/>
              <a:gd name="T27" fmla="*/ 266 h 512"/>
              <a:gd name="T28" fmla="*/ 288 w 512"/>
              <a:gd name="T29" fmla="*/ 266 h 512"/>
              <a:gd name="T30" fmla="*/ 298 w 512"/>
              <a:gd name="T31" fmla="*/ 277 h 512"/>
              <a:gd name="T32" fmla="*/ 288 w 512"/>
              <a:gd name="T33" fmla="*/ 288 h 512"/>
              <a:gd name="T34" fmla="*/ 128 w 512"/>
              <a:gd name="T35" fmla="*/ 288 h 512"/>
              <a:gd name="T36" fmla="*/ 117 w 512"/>
              <a:gd name="T37" fmla="*/ 280 h 512"/>
              <a:gd name="T38" fmla="*/ 309 w 512"/>
              <a:gd name="T39" fmla="*/ 234 h 512"/>
              <a:gd name="T40" fmla="*/ 298 w 512"/>
              <a:gd name="T41" fmla="*/ 245 h 512"/>
              <a:gd name="T42" fmla="*/ 160 w 512"/>
              <a:gd name="T43" fmla="*/ 245 h 512"/>
              <a:gd name="T44" fmla="*/ 149 w 512"/>
              <a:gd name="T45" fmla="*/ 234 h 512"/>
              <a:gd name="T46" fmla="*/ 160 w 512"/>
              <a:gd name="T47" fmla="*/ 224 h 512"/>
              <a:gd name="T48" fmla="*/ 298 w 512"/>
              <a:gd name="T49" fmla="*/ 224 h 512"/>
              <a:gd name="T50" fmla="*/ 309 w 512"/>
              <a:gd name="T51" fmla="*/ 234 h 512"/>
              <a:gd name="T52" fmla="*/ 170 w 512"/>
              <a:gd name="T53" fmla="*/ 394 h 512"/>
              <a:gd name="T54" fmla="*/ 149 w 512"/>
              <a:gd name="T55" fmla="*/ 373 h 512"/>
              <a:gd name="T56" fmla="*/ 170 w 512"/>
              <a:gd name="T57" fmla="*/ 352 h 512"/>
              <a:gd name="T58" fmla="*/ 192 w 512"/>
              <a:gd name="T59" fmla="*/ 373 h 512"/>
              <a:gd name="T60" fmla="*/ 170 w 512"/>
              <a:gd name="T61" fmla="*/ 394 h 512"/>
              <a:gd name="T62" fmla="*/ 309 w 512"/>
              <a:gd name="T63" fmla="*/ 394 h 512"/>
              <a:gd name="T64" fmla="*/ 288 w 512"/>
              <a:gd name="T65" fmla="*/ 373 h 512"/>
              <a:gd name="T66" fmla="*/ 309 w 512"/>
              <a:gd name="T67" fmla="*/ 352 h 512"/>
              <a:gd name="T68" fmla="*/ 330 w 512"/>
              <a:gd name="T69" fmla="*/ 373 h 512"/>
              <a:gd name="T70" fmla="*/ 309 w 512"/>
              <a:gd name="T71" fmla="*/ 394 h 512"/>
              <a:gd name="T72" fmla="*/ 408 w 512"/>
              <a:gd name="T73" fmla="*/ 159 h 512"/>
              <a:gd name="T74" fmla="*/ 371 w 512"/>
              <a:gd name="T75" fmla="*/ 168 h 512"/>
              <a:gd name="T76" fmla="*/ 341 w 512"/>
              <a:gd name="T77" fmla="*/ 322 h 512"/>
              <a:gd name="T78" fmla="*/ 330 w 512"/>
              <a:gd name="T79" fmla="*/ 330 h 512"/>
              <a:gd name="T80" fmla="*/ 330 w 512"/>
              <a:gd name="T81" fmla="*/ 330 h 512"/>
              <a:gd name="T82" fmla="*/ 330 w 512"/>
              <a:gd name="T83" fmla="*/ 330 h 512"/>
              <a:gd name="T84" fmla="*/ 149 w 512"/>
              <a:gd name="T85" fmla="*/ 330 h 512"/>
              <a:gd name="T86" fmla="*/ 138 w 512"/>
              <a:gd name="T87" fmla="*/ 320 h 512"/>
              <a:gd name="T88" fmla="*/ 149 w 512"/>
              <a:gd name="T89" fmla="*/ 309 h 512"/>
              <a:gd name="T90" fmla="*/ 322 w 512"/>
              <a:gd name="T91" fmla="*/ 309 h 512"/>
              <a:gd name="T92" fmla="*/ 352 w 512"/>
              <a:gd name="T93" fmla="*/ 158 h 512"/>
              <a:gd name="T94" fmla="*/ 360 w 512"/>
              <a:gd name="T95" fmla="*/ 149 h 512"/>
              <a:gd name="T96" fmla="*/ 402 w 512"/>
              <a:gd name="T97" fmla="*/ 139 h 512"/>
              <a:gd name="T98" fmla="*/ 415 w 512"/>
              <a:gd name="T99" fmla="*/ 146 h 512"/>
              <a:gd name="T100" fmla="*/ 408 w 512"/>
              <a:gd name="T101" fmla="*/ 15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280"/>
                </a:moveTo>
                <a:cubicBezTo>
                  <a:pt x="96" y="194"/>
                  <a:pt x="96" y="194"/>
                  <a:pt x="96" y="194"/>
                </a:cubicBezTo>
                <a:cubicBezTo>
                  <a:pt x="95" y="191"/>
                  <a:pt x="96" y="188"/>
                  <a:pt x="98" y="185"/>
                </a:cubicBezTo>
                <a:cubicBezTo>
                  <a:pt x="100" y="183"/>
                  <a:pt x="103" y="181"/>
                  <a:pt x="106" y="181"/>
                </a:cubicBezTo>
                <a:cubicBezTo>
                  <a:pt x="309" y="181"/>
                  <a:pt x="309" y="181"/>
                  <a:pt x="309" y="181"/>
                </a:cubicBezTo>
                <a:cubicBezTo>
                  <a:pt x="315" y="181"/>
                  <a:pt x="320" y="186"/>
                  <a:pt x="320" y="192"/>
                </a:cubicBezTo>
                <a:cubicBezTo>
                  <a:pt x="320" y="198"/>
                  <a:pt x="315" y="202"/>
                  <a:pt x="309" y="202"/>
                </a:cubicBezTo>
                <a:cubicBezTo>
                  <a:pt x="120" y="202"/>
                  <a:pt x="120" y="202"/>
                  <a:pt x="120" y="202"/>
                </a:cubicBezTo>
                <a:cubicBezTo>
                  <a:pt x="136" y="266"/>
                  <a:pt x="136" y="266"/>
                  <a:pt x="136" y="266"/>
                </a:cubicBezTo>
                <a:cubicBezTo>
                  <a:pt x="288" y="266"/>
                  <a:pt x="288" y="266"/>
                  <a:pt x="288" y="266"/>
                </a:cubicBezTo>
                <a:cubicBezTo>
                  <a:pt x="294" y="266"/>
                  <a:pt x="298" y="271"/>
                  <a:pt x="298" y="277"/>
                </a:cubicBezTo>
                <a:cubicBezTo>
                  <a:pt x="298" y="283"/>
                  <a:pt x="294" y="288"/>
                  <a:pt x="288" y="288"/>
                </a:cubicBezTo>
                <a:cubicBezTo>
                  <a:pt x="128" y="288"/>
                  <a:pt x="128" y="288"/>
                  <a:pt x="128" y="288"/>
                </a:cubicBezTo>
                <a:cubicBezTo>
                  <a:pt x="123" y="288"/>
                  <a:pt x="119" y="284"/>
                  <a:pt x="117" y="280"/>
                </a:cubicBezTo>
                <a:close/>
                <a:moveTo>
                  <a:pt x="309" y="234"/>
                </a:moveTo>
                <a:cubicBezTo>
                  <a:pt x="309" y="240"/>
                  <a:pt x="304" y="245"/>
                  <a:pt x="298" y="245"/>
                </a:cubicBezTo>
                <a:cubicBezTo>
                  <a:pt x="160" y="245"/>
                  <a:pt x="160" y="245"/>
                  <a:pt x="160" y="245"/>
                </a:cubicBezTo>
                <a:cubicBezTo>
                  <a:pt x="154" y="245"/>
                  <a:pt x="149" y="240"/>
                  <a:pt x="149" y="234"/>
                </a:cubicBezTo>
                <a:cubicBezTo>
                  <a:pt x="149" y="228"/>
                  <a:pt x="154" y="224"/>
                  <a:pt x="160" y="224"/>
                </a:cubicBezTo>
                <a:cubicBezTo>
                  <a:pt x="298" y="224"/>
                  <a:pt x="298" y="224"/>
                  <a:pt x="298" y="224"/>
                </a:cubicBezTo>
                <a:cubicBezTo>
                  <a:pt x="304" y="224"/>
                  <a:pt x="309" y="228"/>
                  <a:pt x="309" y="234"/>
                </a:cubicBezTo>
                <a:close/>
                <a:moveTo>
                  <a:pt x="170" y="394"/>
                </a:moveTo>
                <a:cubicBezTo>
                  <a:pt x="159" y="394"/>
                  <a:pt x="149" y="385"/>
                  <a:pt x="149" y="373"/>
                </a:cubicBezTo>
                <a:cubicBezTo>
                  <a:pt x="149" y="361"/>
                  <a:pt x="159" y="352"/>
                  <a:pt x="170" y="352"/>
                </a:cubicBezTo>
                <a:cubicBezTo>
                  <a:pt x="182" y="352"/>
                  <a:pt x="192" y="361"/>
                  <a:pt x="192" y="373"/>
                </a:cubicBezTo>
                <a:cubicBezTo>
                  <a:pt x="192" y="385"/>
                  <a:pt x="182" y="394"/>
                  <a:pt x="170" y="394"/>
                </a:cubicBezTo>
                <a:close/>
                <a:moveTo>
                  <a:pt x="309" y="394"/>
                </a:moveTo>
                <a:cubicBezTo>
                  <a:pt x="297" y="394"/>
                  <a:pt x="288" y="385"/>
                  <a:pt x="288" y="373"/>
                </a:cubicBezTo>
                <a:cubicBezTo>
                  <a:pt x="288" y="361"/>
                  <a:pt x="297" y="352"/>
                  <a:pt x="309" y="352"/>
                </a:cubicBezTo>
                <a:cubicBezTo>
                  <a:pt x="321" y="352"/>
                  <a:pt x="330" y="361"/>
                  <a:pt x="330" y="373"/>
                </a:cubicBezTo>
                <a:cubicBezTo>
                  <a:pt x="330" y="385"/>
                  <a:pt x="321" y="394"/>
                  <a:pt x="309" y="394"/>
                </a:cubicBezTo>
                <a:close/>
                <a:moveTo>
                  <a:pt x="408" y="159"/>
                </a:moveTo>
                <a:cubicBezTo>
                  <a:pt x="371" y="168"/>
                  <a:pt x="371" y="168"/>
                  <a:pt x="371" y="168"/>
                </a:cubicBezTo>
                <a:cubicBezTo>
                  <a:pt x="341" y="322"/>
                  <a:pt x="341" y="322"/>
                  <a:pt x="341" y="322"/>
                </a:cubicBezTo>
                <a:cubicBezTo>
                  <a:pt x="340" y="327"/>
                  <a:pt x="335" y="330"/>
                  <a:pt x="330" y="330"/>
                </a:cubicBezTo>
                <a:cubicBezTo>
                  <a:pt x="330" y="330"/>
                  <a:pt x="330" y="330"/>
                  <a:pt x="330" y="330"/>
                </a:cubicBezTo>
                <a:cubicBezTo>
                  <a:pt x="330" y="330"/>
                  <a:pt x="330" y="330"/>
                  <a:pt x="330" y="330"/>
                </a:cubicBezTo>
                <a:cubicBezTo>
                  <a:pt x="149" y="330"/>
                  <a:pt x="149" y="330"/>
                  <a:pt x="149" y="330"/>
                </a:cubicBezTo>
                <a:cubicBezTo>
                  <a:pt x="143" y="330"/>
                  <a:pt x="138" y="326"/>
                  <a:pt x="138" y="320"/>
                </a:cubicBezTo>
                <a:cubicBezTo>
                  <a:pt x="138" y="314"/>
                  <a:pt x="143" y="309"/>
                  <a:pt x="149" y="309"/>
                </a:cubicBezTo>
                <a:cubicBezTo>
                  <a:pt x="322" y="309"/>
                  <a:pt x="322" y="309"/>
                  <a:pt x="322" y="309"/>
                </a:cubicBezTo>
                <a:cubicBezTo>
                  <a:pt x="352" y="158"/>
                  <a:pt x="352" y="158"/>
                  <a:pt x="352" y="158"/>
                </a:cubicBezTo>
                <a:cubicBezTo>
                  <a:pt x="353" y="154"/>
                  <a:pt x="356" y="150"/>
                  <a:pt x="360" y="149"/>
                </a:cubicBezTo>
                <a:cubicBezTo>
                  <a:pt x="402" y="139"/>
                  <a:pt x="402" y="139"/>
                  <a:pt x="402" y="139"/>
                </a:cubicBezTo>
                <a:cubicBezTo>
                  <a:pt x="408" y="137"/>
                  <a:pt x="414" y="141"/>
                  <a:pt x="415" y="146"/>
                </a:cubicBezTo>
                <a:cubicBezTo>
                  <a:pt x="417" y="152"/>
                  <a:pt x="413" y="158"/>
                  <a:pt x="408" y="1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7" name="Freeform 232">
            <a:extLst>
              <a:ext uri="{FF2B5EF4-FFF2-40B4-BE49-F238E27FC236}">
                <a16:creationId xmlns:a16="http://schemas.microsoft.com/office/drawing/2014/main" id="{ECDADA50-8B51-4872-A676-8A944973870B}"/>
              </a:ext>
            </a:extLst>
          </p:cNvPr>
          <p:cNvSpPr>
            <a:spLocks noChangeAspect="1" noEditPoints="1"/>
          </p:cNvSpPr>
          <p:nvPr/>
        </p:nvSpPr>
        <p:spPr bwMode="auto">
          <a:xfrm>
            <a:off x="2570093" y="2012157"/>
            <a:ext cx="805269" cy="805269"/>
          </a:xfrm>
          <a:custGeom>
            <a:avLst/>
            <a:gdLst>
              <a:gd name="T0" fmla="*/ 247 w 512"/>
              <a:gd name="T1" fmla="*/ 278 h 512"/>
              <a:gd name="T2" fmla="*/ 323 w 512"/>
              <a:gd name="T3" fmla="*/ 219 h 512"/>
              <a:gd name="T4" fmla="*/ 264 w 512"/>
              <a:gd name="T5" fmla="*/ 295 h 512"/>
              <a:gd name="T6" fmla="*/ 256 w 512"/>
              <a:gd name="T7" fmla="*/ 298 h 512"/>
              <a:gd name="T8" fmla="*/ 256 w 512"/>
              <a:gd name="T9" fmla="*/ 298 h 512"/>
              <a:gd name="T10" fmla="*/ 247 w 512"/>
              <a:gd name="T11" fmla="*/ 295 h 512"/>
              <a:gd name="T12" fmla="*/ 243 w 512"/>
              <a:gd name="T13" fmla="*/ 286 h 512"/>
              <a:gd name="T14" fmla="*/ 247 w 512"/>
              <a:gd name="T15" fmla="*/ 27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416 w 512"/>
              <a:gd name="T27" fmla="*/ 288 h 512"/>
              <a:gd name="T28" fmla="*/ 378 w 512"/>
              <a:gd name="T29" fmla="*/ 184 h 512"/>
              <a:gd name="T30" fmla="*/ 392 w 512"/>
              <a:gd name="T31" fmla="*/ 166 h 512"/>
              <a:gd name="T32" fmla="*/ 391 w 512"/>
              <a:gd name="T33" fmla="*/ 152 h 512"/>
              <a:gd name="T34" fmla="*/ 377 w 512"/>
              <a:gd name="T35" fmla="*/ 151 h 512"/>
              <a:gd name="T36" fmla="*/ 359 w 512"/>
              <a:gd name="T37" fmla="*/ 165 h 512"/>
              <a:gd name="T38" fmla="*/ 256 w 512"/>
              <a:gd name="T39" fmla="*/ 128 h 512"/>
              <a:gd name="T40" fmla="*/ 96 w 512"/>
              <a:gd name="T41" fmla="*/ 288 h 512"/>
              <a:gd name="T42" fmla="*/ 106 w 512"/>
              <a:gd name="T43" fmla="*/ 298 h 512"/>
              <a:gd name="T44" fmla="*/ 117 w 512"/>
              <a:gd name="T45" fmla="*/ 288 h 512"/>
              <a:gd name="T46" fmla="*/ 256 w 512"/>
              <a:gd name="T47" fmla="*/ 149 h 512"/>
              <a:gd name="T48" fmla="*/ 341 w 512"/>
              <a:gd name="T49" fmla="*/ 179 h 512"/>
              <a:gd name="T50" fmla="*/ 233 w 512"/>
              <a:gd name="T51" fmla="*/ 261 h 512"/>
              <a:gd name="T52" fmla="*/ 232 w 512"/>
              <a:gd name="T53" fmla="*/ 262 h 512"/>
              <a:gd name="T54" fmla="*/ 222 w 512"/>
              <a:gd name="T55" fmla="*/ 286 h 512"/>
              <a:gd name="T56" fmla="*/ 232 w 512"/>
              <a:gd name="T57" fmla="*/ 310 h 512"/>
              <a:gd name="T58" fmla="*/ 256 w 512"/>
              <a:gd name="T59" fmla="*/ 320 h 512"/>
              <a:gd name="T60" fmla="*/ 256 w 512"/>
              <a:gd name="T61" fmla="*/ 320 h 512"/>
              <a:gd name="T62" fmla="*/ 279 w 512"/>
              <a:gd name="T63" fmla="*/ 310 h 512"/>
              <a:gd name="T64" fmla="*/ 280 w 512"/>
              <a:gd name="T65" fmla="*/ 309 h 512"/>
              <a:gd name="T66" fmla="*/ 364 w 512"/>
              <a:gd name="T67" fmla="*/ 202 h 512"/>
              <a:gd name="T68" fmla="*/ 394 w 512"/>
              <a:gd name="T69" fmla="*/ 288 h 512"/>
              <a:gd name="T70" fmla="*/ 405 w 512"/>
              <a:gd name="T71" fmla="*/ 298 h 512"/>
              <a:gd name="T72" fmla="*/ 416 w 512"/>
              <a:gd name="T73" fmla="*/ 28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47" y="278"/>
                </a:moveTo>
                <a:cubicBezTo>
                  <a:pt x="323" y="219"/>
                  <a:pt x="323" y="219"/>
                  <a:pt x="323" y="219"/>
                </a:cubicBezTo>
                <a:cubicBezTo>
                  <a:pt x="264" y="295"/>
                  <a:pt x="264" y="295"/>
                  <a:pt x="264" y="295"/>
                </a:cubicBezTo>
                <a:cubicBezTo>
                  <a:pt x="262" y="297"/>
                  <a:pt x="259" y="298"/>
                  <a:pt x="256" y="298"/>
                </a:cubicBezTo>
                <a:cubicBezTo>
                  <a:pt x="256" y="298"/>
                  <a:pt x="256" y="298"/>
                  <a:pt x="256" y="298"/>
                </a:cubicBezTo>
                <a:cubicBezTo>
                  <a:pt x="252" y="298"/>
                  <a:pt x="249" y="297"/>
                  <a:pt x="247" y="295"/>
                </a:cubicBezTo>
                <a:cubicBezTo>
                  <a:pt x="245" y="292"/>
                  <a:pt x="243" y="289"/>
                  <a:pt x="243" y="286"/>
                </a:cubicBezTo>
                <a:cubicBezTo>
                  <a:pt x="243" y="283"/>
                  <a:pt x="245" y="280"/>
                  <a:pt x="247" y="27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8"/>
                </a:moveTo>
                <a:cubicBezTo>
                  <a:pt x="416" y="248"/>
                  <a:pt x="401" y="212"/>
                  <a:pt x="378" y="184"/>
                </a:cubicBezTo>
                <a:cubicBezTo>
                  <a:pt x="392" y="166"/>
                  <a:pt x="392" y="166"/>
                  <a:pt x="392" y="166"/>
                </a:cubicBezTo>
                <a:cubicBezTo>
                  <a:pt x="395" y="162"/>
                  <a:pt x="395" y="156"/>
                  <a:pt x="391" y="152"/>
                </a:cubicBezTo>
                <a:cubicBezTo>
                  <a:pt x="387" y="148"/>
                  <a:pt x="381" y="148"/>
                  <a:pt x="377" y="151"/>
                </a:cubicBezTo>
                <a:cubicBezTo>
                  <a:pt x="359" y="165"/>
                  <a:pt x="359" y="165"/>
                  <a:pt x="359" y="165"/>
                </a:cubicBezTo>
                <a:cubicBezTo>
                  <a:pt x="331" y="142"/>
                  <a:pt x="295" y="128"/>
                  <a:pt x="256" y="128"/>
                </a:cubicBezTo>
                <a:cubicBezTo>
                  <a:pt x="167" y="128"/>
                  <a:pt x="96" y="199"/>
                  <a:pt x="96" y="288"/>
                </a:cubicBezTo>
                <a:cubicBezTo>
                  <a:pt x="96" y="294"/>
                  <a:pt x="100" y="298"/>
                  <a:pt x="106" y="298"/>
                </a:cubicBezTo>
                <a:cubicBezTo>
                  <a:pt x="112" y="298"/>
                  <a:pt x="117" y="294"/>
                  <a:pt x="117" y="288"/>
                </a:cubicBezTo>
                <a:cubicBezTo>
                  <a:pt x="117" y="211"/>
                  <a:pt x="179" y="149"/>
                  <a:pt x="256" y="149"/>
                </a:cubicBezTo>
                <a:cubicBezTo>
                  <a:pt x="288" y="149"/>
                  <a:pt x="318" y="160"/>
                  <a:pt x="341" y="179"/>
                </a:cubicBezTo>
                <a:cubicBezTo>
                  <a:pt x="233" y="261"/>
                  <a:pt x="233" y="261"/>
                  <a:pt x="233" y="261"/>
                </a:cubicBezTo>
                <a:cubicBezTo>
                  <a:pt x="233" y="262"/>
                  <a:pt x="232" y="262"/>
                  <a:pt x="232" y="262"/>
                </a:cubicBezTo>
                <a:cubicBezTo>
                  <a:pt x="226" y="269"/>
                  <a:pt x="222" y="277"/>
                  <a:pt x="222" y="286"/>
                </a:cubicBezTo>
                <a:cubicBezTo>
                  <a:pt x="222" y="295"/>
                  <a:pt x="226" y="303"/>
                  <a:pt x="232" y="310"/>
                </a:cubicBezTo>
                <a:cubicBezTo>
                  <a:pt x="238" y="316"/>
                  <a:pt x="247" y="320"/>
                  <a:pt x="256" y="320"/>
                </a:cubicBezTo>
                <a:cubicBezTo>
                  <a:pt x="256" y="320"/>
                  <a:pt x="256" y="320"/>
                  <a:pt x="256" y="320"/>
                </a:cubicBezTo>
                <a:cubicBezTo>
                  <a:pt x="265" y="320"/>
                  <a:pt x="273" y="316"/>
                  <a:pt x="279" y="310"/>
                </a:cubicBezTo>
                <a:cubicBezTo>
                  <a:pt x="280" y="310"/>
                  <a:pt x="280" y="309"/>
                  <a:pt x="280" y="309"/>
                </a:cubicBezTo>
                <a:cubicBezTo>
                  <a:pt x="364" y="202"/>
                  <a:pt x="364" y="202"/>
                  <a:pt x="364" y="202"/>
                </a:cubicBezTo>
                <a:cubicBezTo>
                  <a:pt x="383" y="225"/>
                  <a:pt x="394" y="255"/>
                  <a:pt x="394" y="288"/>
                </a:cubicBezTo>
                <a:cubicBezTo>
                  <a:pt x="394" y="294"/>
                  <a:pt x="399" y="298"/>
                  <a:pt x="405" y="298"/>
                </a:cubicBezTo>
                <a:cubicBezTo>
                  <a:pt x="411" y="298"/>
                  <a:pt x="416" y="294"/>
                  <a:pt x="416" y="28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 name="Rectangle 1"/>
          <p:cNvSpPr/>
          <p:nvPr/>
        </p:nvSpPr>
        <p:spPr>
          <a:xfrm>
            <a:off x="7912699" y="2192082"/>
            <a:ext cx="2462181" cy="4290405"/>
          </a:xfrm>
          <a:prstGeom prst="rect">
            <a:avLst/>
          </a:prstGeom>
        </p:spPr>
        <p:txBody>
          <a:bodyPr wrap="square">
            <a:spAutoFit/>
          </a:bodyPr>
          <a:lstStyle/>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Informes </a:t>
            </a:r>
            <a:r>
              <a:rPr lang="es-ES" sz="1600" kern="0" dirty="0" smtClean="0">
                <a:solidFill>
                  <a:prstClr val="black"/>
                </a:solidFill>
                <a:latin typeface="Calibri" panose="020F0502020204030204" pitchFamily="34" charset="0"/>
                <a:cs typeface="Calibri" panose="020F0502020204030204" pitchFamily="34" charset="0"/>
                <a:sym typeface="Arial"/>
              </a:rPr>
              <a:t>Financieros</a:t>
            </a: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Utilidades</a:t>
            </a: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Licencia</a:t>
            </a: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Importación</a:t>
            </a: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Nómina</a:t>
            </a:r>
            <a:endParaRPr lang="es-ES" sz="1600" kern="0" dirty="0">
              <a:solidFill>
                <a:prstClr val="black"/>
              </a:solidFill>
              <a:latin typeface="Calibri" panose="020F0502020204030204" pitchFamily="34" charset="0"/>
              <a:cs typeface="Calibri" panose="020F0502020204030204" pitchFamily="34" charset="0"/>
              <a:sym typeface="Arial"/>
            </a:endParaRPr>
          </a:p>
        </p:txBody>
      </p:sp>
      <p:sp>
        <p:nvSpPr>
          <p:cNvPr id="4" name="Rectangle 3"/>
          <p:cNvSpPr/>
          <p:nvPr/>
        </p:nvSpPr>
        <p:spPr>
          <a:xfrm>
            <a:off x="4225781" y="2192082"/>
            <a:ext cx="1736920" cy="4778231"/>
          </a:xfrm>
          <a:prstGeom prst="rect">
            <a:avLst/>
          </a:prstGeom>
        </p:spPr>
        <p:txBody>
          <a:bodyPr wrap="square">
            <a:spAutoFit/>
          </a:bodyPr>
          <a:lstStyle/>
          <a:p>
            <a:pPr>
              <a:lnSpc>
                <a:spcPct val="120000"/>
              </a:lnSpc>
              <a:spcAft>
                <a:spcPts val="1500"/>
              </a:spcAft>
            </a:pPr>
            <a:r>
              <a:rPr lang="es-ES" sz="1600" kern="0" dirty="0">
                <a:solidFill>
                  <a:prstClr val="black"/>
                </a:solidFill>
                <a:latin typeface="Calibri" panose="020F0502020204030204" pitchFamily="34" charset="0"/>
                <a:cs typeface="Calibri" panose="020F0502020204030204" pitchFamily="34" charset="0"/>
                <a:sym typeface="Arial"/>
              </a:rPr>
              <a:t>Socio de Negocio</a:t>
            </a: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a:solidFill>
                  <a:prstClr val="black"/>
                </a:solidFill>
                <a:latin typeface="Calibri" panose="020F0502020204030204" pitchFamily="34" charset="0"/>
                <a:cs typeface="Calibri" panose="020F0502020204030204" pitchFamily="34" charset="0"/>
                <a:sym typeface="Arial"/>
              </a:rPr>
              <a:t>Compras </a:t>
            </a:r>
            <a:endParaRPr lang="es-ES" sz="1600" kern="0" dirty="0" smtClean="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a:solidFill>
                  <a:prstClr val="black"/>
                </a:solidFill>
                <a:latin typeface="Calibri" panose="020F0502020204030204" pitchFamily="34" charset="0"/>
                <a:cs typeface="Calibri" panose="020F0502020204030204" pitchFamily="34" charset="0"/>
                <a:sym typeface="Arial"/>
              </a:rPr>
              <a:t>Inventarios</a:t>
            </a: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a:solidFill>
                  <a:prstClr val="black"/>
                </a:solidFill>
                <a:latin typeface="Calibri" panose="020F0502020204030204" pitchFamily="34" charset="0"/>
                <a:cs typeface="Calibri" panose="020F0502020204030204" pitchFamily="34" charset="0"/>
                <a:sym typeface="Arial"/>
              </a:rPr>
              <a:t>Informes </a:t>
            </a:r>
            <a:r>
              <a:rPr lang="es-ES" sz="1600" kern="0" dirty="0">
                <a:solidFill>
                  <a:prstClr val="black"/>
                </a:solidFill>
                <a:latin typeface="Calibri" panose="020F0502020204030204" pitchFamily="34" charset="0"/>
                <a:cs typeface="Calibri" panose="020F0502020204030204" pitchFamily="34" charset="0"/>
                <a:sym typeface="Arial"/>
              </a:rPr>
              <a:t>F</a:t>
            </a:r>
            <a:r>
              <a:rPr lang="es-ES" sz="1600" kern="0" dirty="0" smtClean="0">
                <a:solidFill>
                  <a:prstClr val="black"/>
                </a:solidFill>
                <a:latin typeface="Calibri" panose="020F0502020204030204" pitchFamily="34" charset="0"/>
                <a:cs typeface="Calibri" panose="020F0502020204030204" pitchFamily="34" charset="0"/>
                <a:sym typeface="Arial"/>
              </a:rPr>
              <a:t>iscales</a:t>
            </a:r>
          </a:p>
          <a:p>
            <a:pPr>
              <a:lnSpc>
                <a:spcPct val="120000"/>
              </a:lnSpc>
              <a:spcAft>
                <a:spcPts val="1500"/>
              </a:spcAft>
            </a:pP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1500"/>
              </a:spcAft>
            </a:pPr>
            <a:r>
              <a:rPr lang="es-ES" sz="1600" kern="0" dirty="0" smtClean="0">
                <a:solidFill>
                  <a:prstClr val="black"/>
                </a:solidFill>
                <a:latin typeface="Calibri" panose="020F0502020204030204" pitchFamily="34" charset="0"/>
                <a:cs typeface="Calibri" panose="020F0502020204030204" pitchFamily="34" charset="0"/>
                <a:sym typeface="Arial"/>
              </a:rPr>
              <a:t>Producción</a:t>
            </a:r>
            <a:endParaRPr lang="es-ES" sz="1600" kern="0" dirty="0">
              <a:solidFill>
                <a:prstClr val="black"/>
              </a:solidFill>
              <a:latin typeface="Calibri" panose="020F0502020204030204" pitchFamily="34" charset="0"/>
              <a:cs typeface="Calibri" panose="020F0502020204030204" pitchFamily="34" charset="0"/>
              <a:sym typeface="Arial"/>
            </a:endParaRPr>
          </a:p>
          <a:p>
            <a:pPr>
              <a:lnSpc>
                <a:spcPct val="120000"/>
              </a:lnSpc>
              <a:spcAft>
                <a:spcPts val="600"/>
              </a:spcAft>
            </a:pPr>
            <a:endParaRPr lang="es-ES" sz="1600" kern="0" dirty="0">
              <a:solidFill>
                <a:prstClr val="black"/>
              </a:solidFill>
              <a:latin typeface="Calibri" panose="020F0502020204030204" pitchFamily="34" charset="0"/>
              <a:cs typeface="Calibri" panose="020F0502020204030204" pitchFamily="34" charset="0"/>
              <a:sym typeface="Arial"/>
            </a:endParaRP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
        <p:nvSpPr>
          <p:cNvPr id="38" name="Freeform 575"/>
          <p:cNvSpPr>
            <a:spLocks noChangeAspect="1" noEditPoints="1"/>
          </p:cNvSpPr>
          <p:nvPr/>
        </p:nvSpPr>
        <p:spPr bwMode="auto">
          <a:xfrm>
            <a:off x="6329422" y="5883569"/>
            <a:ext cx="781498" cy="824275"/>
          </a:xfrm>
          <a:custGeom>
            <a:avLst/>
            <a:gdLst>
              <a:gd name="T0" fmla="*/ 213 w 512"/>
              <a:gd name="T1" fmla="*/ 265 h 512"/>
              <a:gd name="T2" fmla="*/ 283 w 512"/>
              <a:gd name="T3" fmla="*/ 312 h 512"/>
              <a:gd name="T4" fmla="*/ 278 w 512"/>
              <a:gd name="T5" fmla="*/ 352 h 512"/>
              <a:gd name="T6" fmla="*/ 213 w 512"/>
              <a:gd name="T7" fmla="*/ 352 h 512"/>
              <a:gd name="T8" fmla="*/ 213 w 512"/>
              <a:gd name="T9" fmla="*/ 265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347 w 512"/>
              <a:gd name="T21" fmla="*/ 117 h 512"/>
              <a:gd name="T22" fmla="*/ 355 w 512"/>
              <a:gd name="T23" fmla="*/ 135 h 512"/>
              <a:gd name="T24" fmla="*/ 355 w 512"/>
              <a:gd name="T25" fmla="*/ 141 h 512"/>
              <a:gd name="T26" fmla="*/ 355 w 512"/>
              <a:gd name="T27" fmla="*/ 156 h 512"/>
              <a:gd name="T28" fmla="*/ 362 w 512"/>
              <a:gd name="T29" fmla="*/ 160 h 512"/>
              <a:gd name="T30" fmla="*/ 370 w 512"/>
              <a:gd name="T31" fmla="*/ 157 h 512"/>
              <a:gd name="T32" fmla="*/ 378 w 512"/>
              <a:gd name="T33" fmla="*/ 138 h 512"/>
              <a:gd name="T34" fmla="*/ 370 w 512"/>
              <a:gd name="T35" fmla="*/ 120 h 512"/>
              <a:gd name="T36" fmla="*/ 370 w 512"/>
              <a:gd name="T37" fmla="*/ 114 h 512"/>
              <a:gd name="T38" fmla="*/ 370 w 512"/>
              <a:gd name="T39" fmla="*/ 99 h 512"/>
              <a:gd name="T40" fmla="*/ 355 w 512"/>
              <a:gd name="T41" fmla="*/ 99 h 512"/>
              <a:gd name="T42" fmla="*/ 347 w 512"/>
              <a:gd name="T43" fmla="*/ 117 h 512"/>
              <a:gd name="T44" fmla="*/ 304 w 512"/>
              <a:gd name="T45" fmla="*/ 117 h 512"/>
              <a:gd name="T46" fmla="*/ 312 w 512"/>
              <a:gd name="T47" fmla="*/ 135 h 512"/>
              <a:gd name="T48" fmla="*/ 312 w 512"/>
              <a:gd name="T49" fmla="*/ 141 h 512"/>
              <a:gd name="T50" fmla="*/ 312 w 512"/>
              <a:gd name="T51" fmla="*/ 156 h 512"/>
              <a:gd name="T52" fmla="*/ 320 w 512"/>
              <a:gd name="T53" fmla="*/ 160 h 512"/>
              <a:gd name="T54" fmla="*/ 327 w 512"/>
              <a:gd name="T55" fmla="*/ 157 h 512"/>
              <a:gd name="T56" fmla="*/ 335 w 512"/>
              <a:gd name="T57" fmla="*/ 138 h 512"/>
              <a:gd name="T58" fmla="*/ 327 w 512"/>
              <a:gd name="T59" fmla="*/ 120 h 512"/>
              <a:gd name="T60" fmla="*/ 327 w 512"/>
              <a:gd name="T61" fmla="*/ 114 h 512"/>
              <a:gd name="T62" fmla="*/ 327 w 512"/>
              <a:gd name="T63" fmla="*/ 99 h 512"/>
              <a:gd name="T64" fmla="*/ 312 w 512"/>
              <a:gd name="T65" fmla="*/ 99 h 512"/>
              <a:gd name="T66" fmla="*/ 304 w 512"/>
              <a:gd name="T67" fmla="*/ 117 h 512"/>
              <a:gd name="T68" fmla="*/ 415 w 512"/>
              <a:gd name="T69" fmla="*/ 360 h 512"/>
              <a:gd name="T70" fmla="*/ 383 w 512"/>
              <a:gd name="T71" fmla="*/ 190 h 512"/>
              <a:gd name="T72" fmla="*/ 373 w 512"/>
              <a:gd name="T73" fmla="*/ 181 h 512"/>
              <a:gd name="T74" fmla="*/ 309 w 512"/>
              <a:gd name="T75" fmla="*/ 181 h 512"/>
              <a:gd name="T76" fmla="*/ 298 w 512"/>
              <a:gd name="T77" fmla="*/ 190 h 512"/>
              <a:gd name="T78" fmla="*/ 286 w 512"/>
              <a:gd name="T79" fmla="*/ 288 h 512"/>
              <a:gd name="T80" fmla="*/ 208 w 512"/>
              <a:gd name="T81" fmla="*/ 236 h 512"/>
              <a:gd name="T82" fmla="*/ 197 w 512"/>
              <a:gd name="T83" fmla="*/ 236 h 512"/>
              <a:gd name="T84" fmla="*/ 192 w 512"/>
              <a:gd name="T85" fmla="*/ 245 h 512"/>
              <a:gd name="T86" fmla="*/ 192 w 512"/>
              <a:gd name="T87" fmla="*/ 289 h 512"/>
              <a:gd name="T88" fmla="*/ 112 w 512"/>
              <a:gd name="T89" fmla="*/ 236 h 512"/>
              <a:gd name="T90" fmla="*/ 101 w 512"/>
              <a:gd name="T91" fmla="*/ 236 h 512"/>
              <a:gd name="T92" fmla="*/ 96 w 512"/>
              <a:gd name="T93" fmla="*/ 245 h 512"/>
              <a:gd name="T94" fmla="*/ 96 w 512"/>
              <a:gd name="T95" fmla="*/ 362 h 512"/>
              <a:gd name="T96" fmla="*/ 106 w 512"/>
              <a:gd name="T97" fmla="*/ 373 h 512"/>
              <a:gd name="T98" fmla="*/ 405 w 512"/>
              <a:gd name="T99" fmla="*/ 373 h 512"/>
              <a:gd name="T100" fmla="*/ 413 w 512"/>
              <a:gd name="T101" fmla="*/ 369 h 512"/>
              <a:gd name="T102" fmla="*/ 415 w 512"/>
              <a:gd name="T103" fmla="*/ 360 h 512"/>
              <a:gd name="T104" fmla="*/ 117 w 512"/>
              <a:gd name="T105" fmla="*/ 352 h 512"/>
              <a:gd name="T106" fmla="*/ 192 w 512"/>
              <a:gd name="T107" fmla="*/ 352 h 512"/>
              <a:gd name="T108" fmla="*/ 192 w 512"/>
              <a:gd name="T109" fmla="*/ 315 h 512"/>
              <a:gd name="T110" fmla="*/ 117 w 512"/>
              <a:gd name="T111" fmla="*/ 265 h 512"/>
              <a:gd name="T112" fmla="*/ 117 w 512"/>
              <a:gd name="T113" fmla="*/ 352 h 512"/>
              <a:gd name="T114" fmla="*/ 318 w 512"/>
              <a:gd name="T115" fmla="*/ 202 h 512"/>
              <a:gd name="T116" fmla="*/ 300 w 512"/>
              <a:gd name="T117" fmla="*/ 352 h 512"/>
              <a:gd name="T118" fmla="*/ 392 w 512"/>
              <a:gd name="T119" fmla="*/ 352 h 512"/>
              <a:gd name="T120" fmla="*/ 364 w 512"/>
              <a:gd name="T121" fmla="*/ 202 h 512"/>
              <a:gd name="T122" fmla="*/ 318 w 512"/>
              <a:gd name="T123"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213" y="265"/>
                </a:moveTo>
                <a:cubicBezTo>
                  <a:pt x="283" y="312"/>
                  <a:pt x="283" y="312"/>
                  <a:pt x="283" y="312"/>
                </a:cubicBezTo>
                <a:cubicBezTo>
                  <a:pt x="278" y="352"/>
                  <a:pt x="278" y="352"/>
                  <a:pt x="278" y="352"/>
                </a:cubicBezTo>
                <a:cubicBezTo>
                  <a:pt x="213" y="352"/>
                  <a:pt x="213" y="352"/>
                  <a:pt x="213" y="352"/>
                </a:cubicBezTo>
                <a:lnTo>
                  <a:pt x="213" y="26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47" y="117"/>
                </a:moveTo>
                <a:cubicBezTo>
                  <a:pt x="347" y="122"/>
                  <a:pt x="348" y="129"/>
                  <a:pt x="355" y="135"/>
                </a:cubicBezTo>
                <a:cubicBezTo>
                  <a:pt x="356" y="136"/>
                  <a:pt x="358" y="138"/>
                  <a:pt x="355" y="141"/>
                </a:cubicBezTo>
                <a:cubicBezTo>
                  <a:pt x="351" y="145"/>
                  <a:pt x="351" y="152"/>
                  <a:pt x="355" y="156"/>
                </a:cubicBezTo>
                <a:cubicBezTo>
                  <a:pt x="357" y="159"/>
                  <a:pt x="360" y="160"/>
                  <a:pt x="362" y="160"/>
                </a:cubicBezTo>
                <a:cubicBezTo>
                  <a:pt x="365" y="160"/>
                  <a:pt x="368" y="159"/>
                  <a:pt x="370" y="157"/>
                </a:cubicBezTo>
                <a:cubicBezTo>
                  <a:pt x="371" y="155"/>
                  <a:pt x="378" y="148"/>
                  <a:pt x="378" y="138"/>
                </a:cubicBezTo>
                <a:cubicBezTo>
                  <a:pt x="378" y="134"/>
                  <a:pt x="377" y="127"/>
                  <a:pt x="370" y="120"/>
                </a:cubicBezTo>
                <a:cubicBezTo>
                  <a:pt x="369" y="119"/>
                  <a:pt x="367" y="117"/>
                  <a:pt x="370" y="114"/>
                </a:cubicBezTo>
                <a:cubicBezTo>
                  <a:pt x="374" y="110"/>
                  <a:pt x="374" y="103"/>
                  <a:pt x="370" y="99"/>
                </a:cubicBezTo>
                <a:cubicBezTo>
                  <a:pt x="366" y="95"/>
                  <a:pt x="359" y="95"/>
                  <a:pt x="355" y="99"/>
                </a:cubicBezTo>
                <a:cubicBezTo>
                  <a:pt x="354" y="100"/>
                  <a:pt x="347" y="107"/>
                  <a:pt x="347" y="117"/>
                </a:cubicBezTo>
                <a:close/>
                <a:moveTo>
                  <a:pt x="304" y="117"/>
                </a:moveTo>
                <a:cubicBezTo>
                  <a:pt x="304" y="122"/>
                  <a:pt x="306" y="129"/>
                  <a:pt x="312" y="135"/>
                </a:cubicBezTo>
                <a:cubicBezTo>
                  <a:pt x="313" y="136"/>
                  <a:pt x="315" y="138"/>
                  <a:pt x="312" y="141"/>
                </a:cubicBezTo>
                <a:cubicBezTo>
                  <a:pt x="308" y="145"/>
                  <a:pt x="308" y="152"/>
                  <a:pt x="312" y="156"/>
                </a:cubicBezTo>
                <a:cubicBezTo>
                  <a:pt x="314" y="159"/>
                  <a:pt x="317" y="160"/>
                  <a:pt x="320" y="160"/>
                </a:cubicBezTo>
                <a:cubicBezTo>
                  <a:pt x="322" y="160"/>
                  <a:pt x="325" y="159"/>
                  <a:pt x="327" y="157"/>
                </a:cubicBezTo>
                <a:cubicBezTo>
                  <a:pt x="328" y="155"/>
                  <a:pt x="335" y="148"/>
                  <a:pt x="335" y="138"/>
                </a:cubicBezTo>
                <a:cubicBezTo>
                  <a:pt x="335" y="134"/>
                  <a:pt x="334" y="127"/>
                  <a:pt x="327" y="120"/>
                </a:cubicBezTo>
                <a:cubicBezTo>
                  <a:pt x="326" y="119"/>
                  <a:pt x="324" y="117"/>
                  <a:pt x="327" y="114"/>
                </a:cubicBezTo>
                <a:cubicBezTo>
                  <a:pt x="331" y="110"/>
                  <a:pt x="331" y="103"/>
                  <a:pt x="327" y="99"/>
                </a:cubicBezTo>
                <a:cubicBezTo>
                  <a:pt x="323" y="95"/>
                  <a:pt x="316" y="95"/>
                  <a:pt x="312" y="99"/>
                </a:cubicBezTo>
                <a:cubicBezTo>
                  <a:pt x="311" y="100"/>
                  <a:pt x="304" y="107"/>
                  <a:pt x="304" y="117"/>
                </a:cubicBezTo>
                <a:close/>
                <a:moveTo>
                  <a:pt x="415" y="360"/>
                </a:moveTo>
                <a:cubicBezTo>
                  <a:pt x="383" y="190"/>
                  <a:pt x="383" y="190"/>
                  <a:pt x="383" y="190"/>
                </a:cubicBezTo>
                <a:cubicBezTo>
                  <a:pt x="383" y="185"/>
                  <a:pt x="378" y="181"/>
                  <a:pt x="373" y="181"/>
                </a:cubicBezTo>
                <a:cubicBezTo>
                  <a:pt x="309" y="181"/>
                  <a:pt x="309" y="181"/>
                  <a:pt x="309" y="181"/>
                </a:cubicBezTo>
                <a:cubicBezTo>
                  <a:pt x="304" y="181"/>
                  <a:pt x="299" y="185"/>
                  <a:pt x="298" y="190"/>
                </a:cubicBezTo>
                <a:cubicBezTo>
                  <a:pt x="286" y="288"/>
                  <a:pt x="286" y="288"/>
                  <a:pt x="286" y="288"/>
                </a:cubicBezTo>
                <a:cubicBezTo>
                  <a:pt x="208" y="236"/>
                  <a:pt x="208" y="236"/>
                  <a:pt x="208" y="236"/>
                </a:cubicBezTo>
                <a:cubicBezTo>
                  <a:pt x="205" y="234"/>
                  <a:pt x="201" y="234"/>
                  <a:pt x="197" y="236"/>
                </a:cubicBezTo>
                <a:cubicBezTo>
                  <a:pt x="194" y="237"/>
                  <a:pt x="192" y="241"/>
                  <a:pt x="192" y="245"/>
                </a:cubicBezTo>
                <a:cubicBezTo>
                  <a:pt x="192" y="289"/>
                  <a:pt x="192" y="289"/>
                  <a:pt x="192" y="289"/>
                </a:cubicBezTo>
                <a:cubicBezTo>
                  <a:pt x="112" y="236"/>
                  <a:pt x="112" y="236"/>
                  <a:pt x="112" y="236"/>
                </a:cubicBezTo>
                <a:cubicBezTo>
                  <a:pt x="109" y="234"/>
                  <a:pt x="105" y="234"/>
                  <a:pt x="101" y="236"/>
                </a:cubicBezTo>
                <a:cubicBezTo>
                  <a:pt x="98" y="237"/>
                  <a:pt x="96" y="241"/>
                  <a:pt x="96" y="245"/>
                </a:cubicBezTo>
                <a:cubicBezTo>
                  <a:pt x="96" y="362"/>
                  <a:pt x="96" y="362"/>
                  <a:pt x="96" y="362"/>
                </a:cubicBezTo>
                <a:cubicBezTo>
                  <a:pt x="96" y="368"/>
                  <a:pt x="100" y="373"/>
                  <a:pt x="106" y="373"/>
                </a:cubicBezTo>
                <a:cubicBezTo>
                  <a:pt x="405" y="373"/>
                  <a:pt x="405" y="373"/>
                  <a:pt x="405" y="373"/>
                </a:cubicBezTo>
                <a:cubicBezTo>
                  <a:pt x="408" y="373"/>
                  <a:pt x="411" y="372"/>
                  <a:pt x="413" y="369"/>
                </a:cubicBezTo>
                <a:cubicBezTo>
                  <a:pt x="415" y="367"/>
                  <a:pt x="416" y="363"/>
                  <a:pt x="415" y="360"/>
                </a:cubicBezTo>
                <a:close/>
                <a:moveTo>
                  <a:pt x="117" y="352"/>
                </a:moveTo>
                <a:cubicBezTo>
                  <a:pt x="192" y="352"/>
                  <a:pt x="192" y="352"/>
                  <a:pt x="192" y="352"/>
                </a:cubicBezTo>
                <a:cubicBezTo>
                  <a:pt x="192" y="315"/>
                  <a:pt x="192" y="315"/>
                  <a:pt x="192" y="315"/>
                </a:cubicBezTo>
                <a:cubicBezTo>
                  <a:pt x="117" y="265"/>
                  <a:pt x="117" y="265"/>
                  <a:pt x="117" y="265"/>
                </a:cubicBezTo>
                <a:lnTo>
                  <a:pt x="117" y="352"/>
                </a:lnTo>
                <a:close/>
                <a:moveTo>
                  <a:pt x="318" y="202"/>
                </a:moveTo>
                <a:cubicBezTo>
                  <a:pt x="300" y="352"/>
                  <a:pt x="300" y="352"/>
                  <a:pt x="300" y="352"/>
                </a:cubicBezTo>
                <a:cubicBezTo>
                  <a:pt x="392" y="352"/>
                  <a:pt x="392" y="352"/>
                  <a:pt x="392" y="352"/>
                </a:cubicBezTo>
                <a:cubicBezTo>
                  <a:pt x="364" y="202"/>
                  <a:pt x="364" y="202"/>
                  <a:pt x="364" y="202"/>
                </a:cubicBezTo>
                <a:lnTo>
                  <a:pt x="318" y="202"/>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grpSp>
        <p:nvGrpSpPr>
          <p:cNvPr id="40" name="Group 828"/>
          <p:cNvGrpSpPr>
            <a:grpSpLocks noChangeAspect="1"/>
          </p:cNvGrpSpPr>
          <p:nvPr/>
        </p:nvGrpSpPr>
        <p:grpSpPr bwMode="auto">
          <a:xfrm>
            <a:off x="10391726" y="5915865"/>
            <a:ext cx="800223" cy="797877"/>
            <a:chOff x="5042" y="3019"/>
            <a:chExt cx="341" cy="340"/>
          </a:xfrm>
          <a:solidFill>
            <a:schemeClr val="accent5"/>
          </a:solidFill>
        </p:grpSpPr>
        <p:sp>
          <p:nvSpPr>
            <p:cNvPr id="41" name="Freeform 829"/>
            <p:cNvSpPr>
              <a:spLocks noEditPoints="1"/>
            </p:cNvSpPr>
            <p:nvPr/>
          </p:nvSpPr>
          <p:spPr bwMode="auto">
            <a:xfrm>
              <a:off x="5226" y="3139"/>
              <a:ext cx="72" cy="156"/>
            </a:xfrm>
            <a:custGeom>
              <a:avLst/>
              <a:gdLst>
                <a:gd name="T0" fmla="*/ 74 w 107"/>
                <a:gd name="T1" fmla="*/ 8 h 235"/>
                <a:gd name="T2" fmla="*/ 64 w 107"/>
                <a:gd name="T3" fmla="*/ 0 h 235"/>
                <a:gd name="T4" fmla="*/ 43 w 107"/>
                <a:gd name="T5" fmla="*/ 0 h 235"/>
                <a:gd name="T6" fmla="*/ 32 w 107"/>
                <a:gd name="T7" fmla="*/ 8 h 235"/>
                <a:gd name="T8" fmla="*/ 0 w 107"/>
                <a:gd name="T9" fmla="*/ 136 h 235"/>
                <a:gd name="T10" fmla="*/ 2 w 107"/>
                <a:gd name="T11" fmla="*/ 145 h 235"/>
                <a:gd name="T12" fmla="*/ 11 w 107"/>
                <a:gd name="T13" fmla="*/ 149 h 235"/>
                <a:gd name="T14" fmla="*/ 21 w 107"/>
                <a:gd name="T15" fmla="*/ 149 h 235"/>
                <a:gd name="T16" fmla="*/ 21 w 107"/>
                <a:gd name="T17" fmla="*/ 224 h 235"/>
                <a:gd name="T18" fmla="*/ 32 w 107"/>
                <a:gd name="T19" fmla="*/ 235 h 235"/>
                <a:gd name="T20" fmla="*/ 43 w 107"/>
                <a:gd name="T21" fmla="*/ 224 h 235"/>
                <a:gd name="T22" fmla="*/ 43 w 107"/>
                <a:gd name="T23" fmla="*/ 149 h 235"/>
                <a:gd name="T24" fmla="*/ 64 w 107"/>
                <a:gd name="T25" fmla="*/ 149 h 235"/>
                <a:gd name="T26" fmla="*/ 64 w 107"/>
                <a:gd name="T27" fmla="*/ 224 h 235"/>
                <a:gd name="T28" fmla="*/ 75 w 107"/>
                <a:gd name="T29" fmla="*/ 235 h 235"/>
                <a:gd name="T30" fmla="*/ 85 w 107"/>
                <a:gd name="T31" fmla="*/ 224 h 235"/>
                <a:gd name="T32" fmla="*/ 85 w 107"/>
                <a:gd name="T33" fmla="*/ 149 h 235"/>
                <a:gd name="T34" fmla="*/ 96 w 107"/>
                <a:gd name="T35" fmla="*/ 149 h 235"/>
                <a:gd name="T36" fmla="*/ 104 w 107"/>
                <a:gd name="T37" fmla="*/ 145 h 235"/>
                <a:gd name="T38" fmla="*/ 106 w 107"/>
                <a:gd name="T39" fmla="*/ 136 h 235"/>
                <a:gd name="T40" fmla="*/ 74 w 107"/>
                <a:gd name="T41" fmla="*/ 8 h 235"/>
                <a:gd name="T42" fmla="*/ 51 w 107"/>
                <a:gd name="T43" fmla="*/ 21 h 235"/>
                <a:gd name="T44" fmla="*/ 56 w 107"/>
                <a:gd name="T45" fmla="*/ 21 h 235"/>
                <a:gd name="T46" fmla="*/ 82 w 107"/>
                <a:gd name="T47" fmla="*/ 128 h 235"/>
                <a:gd name="T48" fmla="*/ 24 w 107"/>
                <a:gd name="T49" fmla="*/ 128 h 235"/>
                <a:gd name="T50" fmla="*/ 51 w 107"/>
                <a:gd name="T51"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235">
                  <a:moveTo>
                    <a:pt x="74" y="8"/>
                  </a:moveTo>
                  <a:cubicBezTo>
                    <a:pt x="73" y="3"/>
                    <a:pt x="69" y="0"/>
                    <a:pt x="64" y="0"/>
                  </a:cubicBezTo>
                  <a:cubicBezTo>
                    <a:pt x="43" y="0"/>
                    <a:pt x="43" y="0"/>
                    <a:pt x="43" y="0"/>
                  </a:cubicBezTo>
                  <a:cubicBezTo>
                    <a:pt x="38" y="0"/>
                    <a:pt x="34" y="3"/>
                    <a:pt x="32" y="8"/>
                  </a:cubicBezTo>
                  <a:cubicBezTo>
                    <a:pt x="0" y="136"/>
                    <a:pt x="0" y="136"/>
                    <a:pt x="0" y="136"/>
                  </a:cubicBezTo>
                  <a:cubicBezTo>
                    <a:pt x="0" y="139"/>
                    <a:pt x="0" y="143"/>
                    <a:pt x="2" y="145"/>
                  </a:cubicBezTo>
                  <a:cubicBezTo>
                    <a:pt x="4" y="148"/>
                    <a:pt x="7" y="149"/>
                    <a:pt x="11" y="149"/>
                  </a:cubicBezTo>
                  <a:cubicBezTo>
                    <a:pt x="21" y="149"/>
                    <a:pt x="21" y="149"/>
                    <a:pt x="21" y="149"/>
                  </a:cubicBezTo>
                  <a:cubicBezTo>
                    <a:pt x="21" y="224"/>
                    <a:pt x="21" y="224"/>
                    <a:pt x="21" y="224"/>
                  </a:cubicBezTo>
                  <a:cubicBezTo>
                    <a:pt x="21" y="230"/>
                    <a:pt x="26" y="235"/>
                    <a:pt x="32" y="235"/>
                  </a:cubicBezTo>
                  <a:cubicBezTo>
                    <a:pt x="38" y="235"/>
                    <a:pt x="43" y="230"/>
                    <a:pt x="43" y="224"/>
                  </a:cubicBezTo>
                  <a:cubicBezTo>
                    <a:pt x="43" y="149"/>
                    <a:pt x="43" y="149"/>
                    <a:pt x="43" y="149"/>
                  </a:cubicBezTo>
                  <a:cubicBezTo>
                    <a:pt x="64" y="149"/>
                    <a:pt x="64" y="149"/>
                    <a:pt x="64" y="149"/>
                  </a:cubicBezTo>
                  <a:cubicBezTo>
                    <a:pt x="64" y="224"/>
                    <a:pt x="64" y="224"/>
                    <a:pt x="64" y="224"/>
                  </a:cubicBezTo>
                  <a:cubicBezTo>
                    <a:pt x="64" y="230"/>
                    <a:pt x="69" y="235"/>
                    <a:pt x="75" y="235"/>
                  </a:cubicBezTo>
                  <a:cubicBezTo>
                    <a:pt x="81" y="235"/>
                    <a:pt x="85" y="230"/>
                    <a:pt x="85" y="224"/>
                  </a:cubicBezTo>
                  <a:cubicBezTo>
                    <a:pt x="85" y="149"/>
                    <a:pt x="85" y="149"/>
                    <a:pt x="85" y="149"/>
                  </a:cubicBezTo>
                  <a:cubicBezTo>
                    <a:pt x="96" y="149"/>
                    <a:pt x="96" y="149"/>
                    <a:pt x="96" y="149"/>
                  </a:cubicBezTo>
                  <a:cubicBezTo>
                    <a:pt x="99" y="149"/>
                    <a:pt x="102" y="148"/>
                    <a:pt x="104" y="145"/>
                  </a:cubicBezTo>
                  <a:cubicBezTo>
                    <a:pt x="106" y="143"/>
                    <a:pt x="107" y="139"/>
                    <a:pt x="106" y="136"/>
                  </a:cubicBezTo>
                  <a:lnTo>
                    <a:pt x="74" y="8"/>
                  </a:lnTo>
                  <a:close/>
                  <a:moveTo>
                    <a:pt x="51" y="21"/>
                  </a:moveTo>
                  <a:cubicBezTo>
                    <a:pt x="56" y="21"/>
                    <a:pt x="56" y="21"/>
                    <a:pt x="56" y="21"/>
                  </a:cubicBezTo>
                  <a:cubicBezTo>
                    <a:pt x="82" y="128"/>
                    <a:pt x="82" y="128"/>
                    <a:pt x="82" y="128"/>
                  </a:cubicBezTo>
                  <a:cubicBezTo>
                    <a:pt x="24" y="128"/>
                    <a:pt x="24" y="128"/>
                    <a:pt x="24" y="128"/>
                  </a:cubicBezTo>
                  <a:lnTo>
                    <a:pt x="51"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830"/>
            <p:cNvSpPr>
              <a:spLocks noEditPoints="1"/>
            </p:cNvSpPr>
            <p:nvPr/>
          </p:nvSpPr>
          <p:spPr bwMode="auto">
            <a:xfrm>
              <a:off x="5240"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831"/>
            <p:cNvSpPr>
              <a:spLocks noEditPoints="1"/>
            </p:cNvSpPr>
            <p:nvPr/>
          </p:nvSpPr>
          <p:spPr bwMode="auto">
            <a:xfrm>
              <a:off x="5127" y="3139"/>
              <a:ext cx="71" cy="156"/>
            </a:xfrm>
            <a:custGeom>
              <a:avLst/>
              <a:gdLst>
                <a:gd name="T0" fmla="*/ 96 w 106"/>
                <a:gd name="T1" fmla="*/ 0 h 235"/>
                <a:gd name="T2" fmla="*/ 10 w 106"/>
                <a:gd name="T3" fmla="*/ 0 h 235"/>
                <a:gd name="T4" fmla="*/ 0 w 106"/>
                <a:gd name="T5" fmla="*/ 11 h 235"/>
                <a:gd name="T6" fmla="*/ 0 w 106"/>
                <a:gd name="T7" fmla="*/ 117 h 235"/>
                <a:gd name="T8" fmla="*/ 10 w 106"/>
                <a:gd name="T9" fmla="*/ 128 h 235"/>
                <a:gd name="T10" fmla="*/ 21 w 106"/>
                <a:gd name="T11" fmla="*/ 128 h 235"/>
                <a:gd name="T12" fmla="*/ 21 w 106"/>
                <a:gd name="T13" fmla="*/ 224 h 235"/>
                <a:gd name="T14" fmla="*/ 32 w 106"/>
                <a:gd name="T15" fmla="*/ 235 h 235"/>
                <a:gd name="T16" fmla="*/ 42 w 106"/>
                <a:gd name="T17" fmla="*/ 224 h 235"/>
                <a:gd name="T18" fmla="*/ 42 w 106"/>
                <a:gd name="T19" fmla="*/ 128 h 235"/>
                <a:gd name="T20" fmla="*/ 64 w 106"/>
                <a:gd name="T21" fmla="*/ 128 h 235"/>
                <a:gd name="T22" fmla="*/ 64 w 106"/>
                <a:gd name="T23" fmla="*/ 224 h 235"/>
                <a:gd name="T24" fmla="*/ 74 w 106"/>
                <a:gd name="T25" fmla="*/ 235 h 235"/>
                <a:gd name="T26" fmla="*/ 85 w 106"/>
                <a:gd name="T27" fmla="*/ 224 h 235"/>
                <a:gd name="T28" fmla="*/ 85 w 106"/>
                <a:gd name="T29" fmla="*/ 128 h 235"/>
                <a:gd name="T30" fmla="*/ 96 w 106"/>
                <a:gd name="T31" fmla="*/ 128 h 235"/>
                <a:gd name="T32" fmla="*/ 106 w 106"/>
                <a:gd name="T33" fmla="*/ 117 h 235"/>
                <a:gd name="T34" fmla="*/ 106 w 106"/>
                <a:gd name="T35" fmla="*/ 11 h 235"/>
                <a:gd name="T36" fmla="*/ 96 w 106"/>
                <a:gd name="T37" fmla="*/ 0 h 235"/>
                <a:gd name="T38" fmla="*/ 85 w 106"/>
                <a:gd name="T39" fmla="*/ 107 h 235"/>
                <a:gd name="T40" fmla="*/ 21 w 106"/>
                <a:gd name="T41" fmla="*/ 107 h 235"/>
                <a:gd name="T42" fmla="*/ 21 w 106"/>
                <a:gd name="T43" fmla="*/ 21 h 235"/>
                <a:gd name="T44" fmla="*/ 85 w 106"/>
                <a:gd name="T45" fmla="*/ 21 h 235"/>
                <a:gd name="T46" fmla="*/ 85 w 106"/>
                <a:gd name="T47" fmla="*/ 10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235">
                  <a:moveTo>
                    <a:pt x="96" y="0"/>
                  </a:moveTo>
                  <a:cubicBezTo>
                    <a:pt x="10" y="0"/>
                    <a:pt x="10" y="0"/>
                    <a:pt x="10" y="0"/>
                  </a:cubicBezTo>
                  <a:cubicBezTo>
                    <a:pt x="4" y="0"/>
                    <a:pt x="0" y="5"/>
                    <a:pt x="0" y="11"/>
                  </a:cubicBezTo>
                  <a:cubicBezTo>
                    <a:pt x="0" y="117"/>
                    <a:pt x="0" y="117"/>
                    <a:pt x="0" y="117"/>
                  </a:cubicBezTo>
                  <a:cubicBezTo>
                    <a:pt x="0" y="123"/>
                    <a:pt x="4" y="128"/>
                    <a:pt x="10" y="128"/>
                  </a:cubicBezTo>
                  <a:cubicBezTo>
                    <a:pt x="21" y="128"/>
                    <a:pt x="21" y="128"/>
                    <a:pt x="21" y="128"/>
                  </a:cubicBezTo>
                  <a:cubicBezTo>
                    <a:pt x="21" y="224"/>
                    <a:pt x="21" y="224"/>
                    <a:pt x="21" y="224"/>
                  </a:cubicBezTo>
                  <a:cubicBezTo>
                    <a:pt x="21" y="230"/>
                    <a:pt x="26" y="235"/>
                    <a:pt x="32" y="235"/>
                  </a:cubicBezTo>
                  <a:cubicBezTo>
                    <a:pt x="38" y="235"/>
                    <a:pt x="42" y="230"/>
                    <a:pt x="42" y="224"/>
                  </a:cubicBezTo>
                  <a:cubicBezTo>
                    <a:pt x="42" y="128"/>
                    <a:pt x="42" y="128"/>
                    <a:pt x="42" y="128"/>
                  </a:cubicBezTo>
                  <a:cubicBezTo>
                    <a:pt x="64" y="128"/>
                    <a:pt x="64" y="128"/>
                    <a:pt x="64" y="128"/>
                  </a:cubicBezTo>
                  <a:cubicBezTo>
                    <a:pt x="64" y="224"/>
                    <a:pt x="64" y="224"/>
                    <a:pt x="64" y="224"/>
                  </a:cubicBezTo>
                  <a:cubicBezTo>
                    <a:pt x="64" y="230"/>
                    <a:pt x="68" y="235"/>
                    <a:pt x="74" y="235"/>
                  </a:cubicBezTo>
                  <a:cubicBezTo>
                    <a:pt x="80" y="235"/>
                    <a:pt x="85" y="230"/>
                    <a:pt x="85" y="224"/>
                  </a:cubicBezTo>
                  <a:cubicBezTo>
                    <a:pt x="85" y="128"/>
                    <a:pt x="85" y="128"/>
                    <a:pt x="85" y="128"/>
                  </a:cubicBezTo>
                  <a:cubicBezTo>
                    <a:pt x="96" y="128"/>
                    <a:pt x="96" y="128"/>
                    <a:pt x="96" y="128"/>
                  </a:cubicBezTo>
                  <a:cubicBezTo>
                    <a:pt x="102" y="128"/>
                    <a:pt x="106" y="123"/>
                    <a:pt x="106" y="117"/>
                  </a:cubicBezTo>
                  <a:cubicBezTo>
                    <a:pt x="106" y="11"/>
                    <a:pt x="106" y="11"/>
                    <a:pt x="106" y="11"/>
                  </a:cubicBezTo>
                  <a:cubicBezTo>
                    <a:pt x="106" y="5"/>
                    <a:pt x="102" y="0"/>
                    <a:pt x="96" y="0"/>
                  </a:cubicBezTo>
                  <a:close/>
                  <a:moveTo>
                    <a:pt x="85" y="107"/>
                  </a:moveTo>
                  <a:cubicBezTo>
                    <a:pt x="21" y="107"/>
                    <a:pt x="21" y="107"/>
                    <a:pt x="21" y="107"/>
                  </a:cubicBezTo>
                  <a:cubicBezTo>
                    <a:pt x="21" y="21"/>
                    <a:pt x="21" y="21"/>
                    <a:pt x="21" y="21"/>
                  </a:cubicBezTo>
                  <a:cubicBezTo>
                    <a:pt x="85" y="21"/>
                    <a:pt x="85" y="21"/>
                    <a:pt x="85" y="21"/>
                  </a:cubicBezTo>
                  <a:lnTo>
                    <a:pt x="85"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832"/>
            <p:cNvSpPr>
              <a:spLocks noEditPoints="1"/>
            </p:cNvSpPr>
            <p:nvPr/>
          </p:nvSpPr>
          <p:spPr bwMode="auto">
            <a:xfrm>
              <a:off x="5141"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833"/>
            <p:cNvSpPr>
              <a:spLocks noEditPoints="1"/>
            </p:cNvSpPr>
            <p:nvPr/>
          </p:nvSpPr>
          <p:spPr bwMode="auto">
            <a:xfrm>
              <a:off x="5042" y="3019"/>
              <a:ext cx="341"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5" name="Rectangle 4"/>
          <p:cNvSpPr/>
          <p:nvPr/>
        </p:nvSpPr>
        <p:spPr>
          <a:xfrm>
            <a:off x="410056" y="2192082"/>
            <a:ext cx="1881205" cy="4511494"/>
          </a:xfrm>
          <a:prstGeom prst="rect">
            <a:avLst/>
          </a:prstGeom>
          <a:solidFill>
            <a:schemeClr val="tx2">
              <a:lumMod val="10000"/>
              <a:lumOff val="9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1" name="TextBox 50"/>
          <p:cNvSpPr txBox="1"/>
          <p:nvPr/>
        </p:nvSpPr>
        <p:spPr>
          <a:xfrm>
            <a:off x="604020" y="2192082"/>
            <a:ext cx="1789453" cy="4290405"/>
          </a:xfrm>
          <a:prstGeom prst="rect">
            <a:avLst/>
          </a:prstGeom>
        </p:spPr>
        <p:txBody>
          <a:bodyPr wrap="square">
            <a:spAutoFit/>
          </a:bodyPr>
          <a:lstStyle>
            <a:defPPr>
              <a:defRPr lang="en-US"/>
            </a:defPPr>
            <a:lvl1pPr>
              <a:lnSpc>
                <a:spcPct val="120000"/>
              </a:lnSpc>
              <a:spcAft>
                <a:spcPts val="600"/>
              </a:spcAft>
              <a:defRPr sz="1600" kern="0">
                <a:solidFill>
                  <a:prstClr val="black"/>
                </a:solidFill>
                <a:latin typeface="Calibri" panose="020F0502020204030204" pitchFamily="34" charset="0"/>
                <a:cs typeface="Calibri" panose="020F0502020204030204" pitchFamily="34" charset="0"/>
              </a:defRPr>
            </a:lvl1pPr>
          </a:lstStyle>
          <a:p>
            <a:pPr>
              <a:spcAft>
                <a:spcPts val="1500"/>
              </a:spcAft>
            </a:pPr>
            <a:r>
              <a:rPr lang="es-ES" dirty="0">
                <a:sym typeface="Arial"/>
              </a:rPr>
              <a:t>Gestión</a:t>
            </a:r>
          </a:p>
          <a:p>
            <a:pPr>
              <a:spcAft>
                <a:spcPts val="1500"/>
              </a:spcAft>
            </a:pPr>
            <a:endParaRPr lang="es-ES" dirty="0" smtClean="0">
              <a:sym typeface="Arial"/>
            </a:endParaRPr>
          </a:p>
          <a:p>
            <a:pPr>
              <a:spcAft>
                <a:spcPts val="1500"/>
              </a:spcAft>
            </a:pPr>
            <a:r>
              <a:rPr lang="es-ES" dirty="0" smtClean="0">
                <a:sym typeface="Arial"/>
              </a:rPr>
              <a:t>Finanzas</a:t>
            </a:r>
            <a:endParaRPr lang="es-ES" dirty="0">
              <a:sym typeface="Arial"/>
            </a:endParaRPr>
          </a:p>
          <a:p>
            <a:pPr>
              <a:spcAft>
                <a:spcPts val="1500"/>
              </a:spcAft>
            </a:pPr>
            <a:endParaRPr lang="es-ES" dirty="0" smtClean="0">
              <a:sym typeface="Arial"/>
            </a:endParaRPr>
          </a:p>
          <a:p>
            <a:pPr>
              <a:spcAft>
                <a:spcPts val="1500"/>
              </a:spcAft>
            </a:pPr>
            <a:r>
              <a:rPr lang="es-ES" dirty="0" smtClean="0">
                <a:sym typeface="Arial"/>
              </a:rPr>
              <a:t>Ventas</a:t>
            </a:r>
            <a:endParaRPr lang="es-ES" dirty="0">
              <a:sym typeface="Arial"/>
            </a:endParaRPr>
          </a:p>
          <a:p>
            <a:pPr>
              <a:spcAft>
                <a:spcPts val="1500"/>
              </a:spcAft>
            </a:pPr>
            <a:endParaRPr lang="es-ES" dirty="0">
              <a:sym typeface="Arial"/>
            </a:endParaRPr>
          </a:p>
          <a:p>
            <a:pPr>
              <a:spcAft>
                <a:spcPts val="1500"/>
              </a:spcAft>
            </a:pPr>
            <a:r>
              <a:rPr lang="es-ES" dirty="0">
                <a:sym typeface="Arial"/>
              </a:rPr>
              <a:t>Gestión de </a:t>
            </a:r>
            <a:r>
              <a:rPr lang="es-ES" dirty="0">
                <a:sym typeface="Arial"/>
              </a:rPr>
              <a:t>B</a:t>
            </a:r>
            <a:r>
              <a:rPr lang="es-ES" dirty="0" smtClean="0">
                <a:sym typeface="Arial"/>
              </a:rPr>
              <a:t>ancos</a:t>
            </a:r>
          </a:p>
          <a:p>
            <a:pPr>
              <a:spcAft>
                <a:spcPts val="1500"/>
              </a:spcAft>
            </a:pPr>
            <a:endParaRPr lang="es-ES" dirty="0">
              <a:sym typeface="Arial"/>
            </a:endParaRPr>
          </a:p>
          <a:p>
            <a:pPr>
              <a:spcAft>
                <a:spcPts val="1500"/>
              </a:spcAft>
            </a:pPr>
            <a:r>
              <a:rPr lang="es-ES" dirty="0" smtClean="0">
                <a:sym typeface="Arial"/>
              </a:rPr>
              <a:t>Activo Fijo</a:t>
            </a:r>
            <a:endParaRPr lang="es-ES" dirty="0">
              <a:sym typeface="Arial"/>
            </a:endParaRPr>
          </a:p>
        </p:txBody>
      </p:sp>
      <p:grpSp>
        <p:nvGrpSpPr>
          <p:cNvPr id="59" name="Group 917"/>
          <p:cNvGrpSpPr>
            <a:grpSpLocks noChangeAspect="1"/>
          </p:cNvGrpSpPr>
          <p:nvPr/>
        </p:nvGrpSpPr>
        <p:grpSpPr bwMode="auto">
          <a:xfrm>
            <a:off x="6271624" y="2033105"/>
            <a:ext cx="853722" cy="804368"/>
            <a:chOff x="2725" y="3572"/>
            <a:chExt cx="340" cy="340"/>
          </a:xfrm>
          <a:solidFill>
            <a:schemeClr val="accent4"/>
          </a:solidFill>
        </p:grpSpPr>
        <p:sp>
          <p:nvSpPr>
            <p:cNvPr id="60" name="Freeform 918"/>
            <p:cNvSpPr>
              <a:spLocks noEditPoints="1"/>
            </p:cNvSpPr>
            <p:nvPr/>
          </p:nvSpPr>
          <p:spPr bwMode="auto">
            <a:xfrm>
              <a:off x="2789" y="3664"/>
              <a:ext cx="212" cy="156"/>
            </a:xfrm>
            <a:custGeom>
              <a:avLst/>
              <a:gdLst>
                <a:gd name="T0" fmla="*/ 266 w 320"/>
                <a:gd name="T1" fmla="*/ 235 h 235"/>
                <a:gd name="T2" fmla="*/ 10 w 320"/>
                <a:gd name="T3" fmla="*/ 235 h 235"/>
                <a:gd name="T4" fmla="*/ 0 w 320"/>
                <a:gd name="T5" fmla="*/ 224 h 235"/>
                <a:gd name="T6" fmla="*/ 0 w 320"/>
                <a:gd name="T7" fmla="*/ 54 h 235"/>
                <a:gd name="T8" fmla="*/ 10 w 320"/>
                <a:gd name="T9" fmla="*/ 43 h 235"/>
                <a:gd name="T10" fmla="*/ 85 w 320"/>
                <a:gd name="T11" fmla="*/ 43 h 235"/>
                <a:gd name="T12" fmla="*/ 95 w 320"/>
                <a:gd name="T13" fmla="*/ 49 h 235"/>
                <a:gd name="T14" fmla="*/ 102 w 320"/>
                <a:gd name="T15" fmla="*/ 64 h 235"/>
                <a:gd name="T16" fmla="*/ 266 w 320"/>
                <a:gd name="T17" fmla="*/ 64 h 235"/>
                <a:gd name="T18" fmla="*/ 277 w 320"/>
                <a:gd name="T19" fmla="*/ 75 h 235"/>
                <a:gd name="T20" fmla="*/ 277 w 320"/>
                <a:gd name="T21" fmla="*/ 224 h 235"/>
                <a:gd name="T22" fmla="*/ 266 w 320"/>
                <a:gd name="T23" fmla="*/ 235 h 235"/>
                <a:gd name="T24" fmla="*/ 21 w 320"/>
                <a:gd name="T25" fmla="*/ 214 h 235"/>
                <a:gd name="T26" fmla="*/ 256 w 320"/>
                <a:gd name="T27" fmla="*/ 214 h 235"/>
                <a:gd name="T28" fmla="*/ 256 w 320"/>
                <a:gd name="T29" fmla="*/ 86 h 235"/>
                <a:gd name="T30" fmla="*/ 96 w 320"/>
                <a:gd name="T31" fmla="*/ 86 h 235"/>
                <a:gd name="T32" fmla="*/ 86 w 320"/>
                <a:gd name="T33" fmla="*/ 80 h 235"/>
                <a:gd name="T34" fmla="*/ 78 w 320"/>
                <a:gd name="T35" fmla="*/ 64 h 235"/>
                <a:gd name="T36" fmla="*/ 21 w 320"/>
                <a:gd name="T37" fmla="*/ 64 h 235"/>
                <a:gd name="T38" fmla="*/ 21 w 320"/>
                <a:gd name="T39" fmla="*/ 214 h 235"/>
                <a:gd name="T40" fmla="*/ 320 w 320"/>
                <a:gd name="T41" fmla="*/ 182 h 235"/>
                <a:gd name="T42" fmla="*/ 320 w 320"/>
                <a:gd name="T43" fmla="*/ 32 h 235"/>
                <a:gd name="T44" fmla="*/ 309 w 320"/>
                <a:gd name="T45" fmla="*/ 22 h 235"/>
                <a:gd name="T46" fmla="*/ 145 w 320"/>
                <a:gd name="T47" fmla="*/ 22 h 235"/>
                <a:gd name="T48" fmla="*/ 137 w 320"/>
                <a:gd name="T49" fmla="*/ 6 h 235"/>
                <a:gd name="T50" fmla="*/ 128 w 320"/>
                <a:gd name="T51" fmla="*/ 0 h 235"/>
                <a:gd name="T52" fmla="*/ 53 w 320"/>
                <a:gd name="T53" fmla="*/ 0 h 235"/>
                <a:gd name="T54" fmla="*/ 42 w 320"/>
                <a:gd name="T55" fmla="*/ 11 h 235"/>
                <a:gd name="T56" fmla="*/ 53 w 320"/>
                <a:gd name="T57" fmla="*/ 22 h 235"/>
                <a:gd name="T58" fmla="*/ 121 w 320"/>
                <a:gd name="T59" fmla="*/ 22 h 235"/>
                <a:gd name="T60" fmla="*/ 129 w 320"/>
                <a:gd name="T61" fmla="*/ 37 h 235"/>
                <a:gd name="T62" fmla="*/ 138 w 320"/>
                <a:gd name="T63" fmla="*/ 43 h 235"/>
                <a:gd name="T64" fmla="*/ 298 w 320"/>
                <a:gd name="T65" fmla="*/ 43 h 235"/>
                <a:gd name="T66" fmla="*/ 298 w 320"/>
                <a:gd name="T67" fmla="*/ 182 h 235"/>
                <a:gd name="T68" fmla="*/ 309 w 320"/>
                <a:gd name="T69" fmla="*/ 192 h 235"/>
                <a:gd name="T70" fmla="*/ 320 w 320"/>
                <a:gd name="T71" fmla="*/ 1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235">
                  <a:moveTo>
                    <a:pt x="266" y="235"/>
                  </a:moveTo>
                  <a:cubicBezTo>
                    <a:pt x="10" y="235"/>
                    <a:pt x="10" y="235"/>
                    <a:pt x="10" y="235"/>
                  </a:cubicBezTo>
                  <a:cubicBezTo>
                    <a:pt x="4" y="235"/>
                    <a:pt x="0" y="230"/>
                    <a:pt x="0" y="224"/>
                  </a:cubicBezTo>
                  <a:cubicBezTo>
                    <a:pt x="0" y="54"/>
                    <a:pt x="0" y="54"/>
                    <a:pt x="0" y="54"/>
                  </a:cubicBezTo>
                  <a:cubicBezTo>
                    <a:pt x="0" y="48"/>
                    <a:pt x="4" y="43"/>
                    <a:pt x="10" y="43"/>
                  </a:cubicBezTo>
                  <a:cubicBezTo>
                    <a:pt x="85" y="43"/>
                    <a:pt x="85" y="43"/>
                    <a:pt x="85" y="43"/>
                  </a:cubicBezTo>
                  <a:cubicBezTo>
                    <a:pt x="89" y="43"/>
                    <a:pt x="93" y="45"/>
                    <a:pt x="95" y="49"/>
                  </a:cubicBezTo>
                  <a:cubicBezTo>
                    <a:pt x="102" y="64"/>
                    <a:pt x="102" y="64"/>
                    <a:pt x="102" y="64"/>
                  </a:cubicBezTo>
                  <a:cubicBezTo>
                    <a:pt x="266" y="64"/>
                    <a:pt x="266" y="64"/>
                    <a:pt x="266" y="64"/>
                  </a:cubicBezTo>
                  <a:cubicBezTo>
                    <a:pt x="272" y="64"/>
                    <a:pt x="277" y="69"/>
                    <a:pt x="277" y="75"/>
                  </a:cubicBezTo>
                  <a:cubicBezTo>
                    <a:pt x="277" y="224"/>
                    <a:pt x="277" y="224"/>
                    <a:pt x="277" y="224"/>
                  </a:cubicBezTo>
                  <a:cubicBezTo>
                    <a:pt x="277" y="230"/>
                    <a:pt x="272" y="235"/>
                    <a:pt x="266" y="235"/>
                  </a:cubicBezTo>
                  <a:close/>
                  <a:moveTo>
                    <a:pt x="21" y="214"/>
                  </a:moveTo>
                  <a:cubicBezTo>
                    <a:pt x="256" y="214"/>
                    <a:pt x="256" y="214"/>
                    <a:pt x="256" y="214"/>
                  </a:cubicBezTo>
                  <a:cubicBezTo>
                    <a:pt x="256" y="86"/>
                    <a:pt x="256" y="86"/>
                    <a:pt x="256" y="86"/>
                  </a:cubicBezTo>
                  <a:cubicBezTo>
                    <a:pt x="96" y="86"/>
                    <a:pt x="96" y="86"/>
                    <a:pt x="96" y="86"/>
                  </a:cubicBezTo>
                  <a:cubicBezTo>
                    <a:pt x="92" y="86"/>
                    <a:pt x="88" y="83"/>
                    <a:pt x="86" y="80"/>
                  </a:cubicBezTo>
                  <a:cubicBezTo>
                    <a:pt x="78" y="64"/>
                    <a:pt x="78" y="64"/>
                    <a:pt x="78" y="64"/>
                  </a:cubicBezTo>
                  <a:cubicBezTo>
                    <a:pt x="21" y="64"/>
                    <a:pt x="21" y="64"/>
                    <a:pt x="21" y="64"/>
                  </a:cubicBezTo>
                  <a:lnTo>
                    <a:pt x="21" y="214"/>
                  </a:lnTo>
                  <a:close/>
                  <a:moveTo>
                    <a:pt x="320" y="182"/>
                  </a:moveTo>
                  <a:cubicBezTo>
                    <a:pt x="320" y="32"/>
                    <a:pt x="320" y="32"/>
                    <a:pt x="320" y="32"/>
                  </a:cubicBezTo>
                  <a:cubicBezTo>
                    <a:pt x="320" y="26"/>
                    <a:pt x="315" y="22"/>
                    <a:pt x="309" y="22"/>
                  </a:cubicBezTo>
                  <a:cubicBezTo>
                    <a:pt x="145" y="22"/>
                    <a:pt x="145" y="22"/>
                    <a:pt x="145" y="22"/>
                  </a:cubicBezTo>
                  <a:cubicBezTo>
                    <a:pt x="137" y="6"/>
                    <a:pt x="137" y="6"/>
                    <a:pt x="137" y="6"/>
                  </a:cubicBezTo>
                  <a:cubicBezTo>
                    <a:pt x="135" y="3"/>
                    <a:pt x="132" y="0"/>
                    <a:pt x="128" y="0"/>
                  </a:cubicBezTo>
                  <a:cubicBezTo>
                    <a:pt x="53" y="0"/>
                    <a:pt x="53" y="0"/>
                    <a:pt x="53" y="0"/>
                  </a:cubicBezTo>
                  <a:cubicBezTo>
                    <a:pt x="47" y="0"/>
                    <a:pt x="42" y="5"/>
                    <a:pt x="42" y="11"/>
                  </a:cubicBezTo>
                  <a:cubicBezTo>
                    <a:pt x="42" y="17"/>
                    <a:pt x="47" y="22"/>
                    <a:pt x="53" y="22"/>
                  </a:cubicBezTo>
                  <a:cubicBezTo>
                    <a:pt x="121" y="22"/>
                    <a:pt x="121" y="22"/>
                    <a:pt x="121" y="22"/>
                  </a:cubicBezTo>
                  <a:cubicBezTo>
                    <a:pt x="129" y="37"/>
                    <a:pt x="129" y="37"/>
                    <a:pt x="129" y="37"/>
                  </a:cubicBezTo>
                  <a:cubicBezTo>
                    <a:pt x="131" y="41"/>
                    <a:pt x="134" y="43"/>
                    <a:pt x="138" y="43"/>
                  </a:cubicBezTo>
                  <a:cubicBezTo>
                    <a:pt x="298" y="43"/>
                    <a:pt x="298" y="43"/>
                    <a:pt x="298" y="43"/>
                  </a:cubicBezTo>
                  <a:cubicBezTo>
                    <a:pt x="298" y="182"/>
                    <a:pt x="298" y="182"/>
                    <a:pt x="298" y="182"/>
                  </a:cubicBezTo>
                  <a:cubicBezTo>
                    <a:pt x="298" y="188"/>
                    <a:pt x="303" y="192"/>
                    <a:pt x="309" y="192"/>
                  </a:cubicBezTo>
                  <a:cubicBezTo>
                    <a:pt x="315" y="192"/>
                    <a:pt x="320" y="188"/>
                    <a:pt x="320" y="18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919"/>
            <p:cNvSpPr>
              <a:spLocks noEditPoints="1"/>
            </p:cNvSpPr>
            <p:nvPr/>
          </p:nvSpPr>
          <p:spPr bwMode="auto">
            <a:xfrm>
              <a:off x="2725" y="357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5" name="Group 309"/>
          <p:cNvGrpSpPr>
            <a:grpSpLocks noChangeAspect="1"/>
          </p:cNvGrpSpPr>
          <p:nvPr/>
        </p:nvGrpSpPr>
        <p:grpSpPr bwMode="auto">
          <a:xfrm>
            <a:off x="10378091" y="4956386"/>
            <a:ext cx="817645" cy="815248"/>
            <a:chOff x="6585" y="1193"/>
            <a:chExt cx="341" cy="340"/>
          </a:xfrm>
          <a:solidFill>
            <a:schemeClr val="accent6"/>
          </a:solidFill>
        </p:grpSpPr>
        <p:sp>
          <p:nvSpPr>
            <p:cNvPr id="66" name="Freeform 310"/>
            <p:cNvSpPr>
              <a:spLocks noEditPoints="1"/>
            </p:cNvSpPr>
            <p:nvPr/>
          </p:nvSpPr>
          <p:spPr bwMode="auto">
            <a:xfrm>
              <a:off x="6648" y="1264"/>
              <a:ext cx="206" cy="205"/>
            </a:xfrm>
            <a:custGeom>
              <a:avLst/>
              <a:gdLst>
                <a:gd name="T0" fmla="*/ 117 w 309"/>
                <a:gd name="T1" fmla="*/ 309 h 309"/>
                <a:gd name="T2" fmla="*/ 116 w 309"/>
                <a:gd name="T3" fmla="*/ 309 h 309"/>
                <a:gd name="T4" fmla="*/ 108 w 309"/>
                <a:gd name="T5" fmla="*/ 304 h 309"/>
                <a:gd name="T6" fmla="*/ 68 w 309"/>
                <a:gd name="T7" fmla="*/ 242 h 309"/>
                <a:gd name="T8" fmla="*/ 5 w 309"/>
                <a:gd name="T9" fmla="*/ 201 h 309"/>
                <a:gd name="T10" fmla="*/ 1 w 309"/>
                <a:gd name="T11" fmla="*/ 194 h 309"/>
                <a:gd name="T12" fmla="*/ 4 w 309"/>
                <a:gd name="T13" fmla="*/ 185 h 309"/>
                <a:gd name="T14" fmla="*/ 26 w 309"/>
                <a:gd name="T15" fmla="*/ 163 h 309"/>
                <a:gd name="T16" fmla="*/ 37 w 309"/>
                <a:gd name="T17" fmla="*/ 161 h 309"/>
                <a:gd name="T18" fmla="*/ 84 w 309"/>
                <a:gd name="T19" fmla="*/ 180 h 309"/>
                <a:gd name="T20" fmla="*/ 121 w 309"/>
                <a:gd name="T21" fmla="*/ 143 h 309"/>
                <a:gd name="T22" fmla="*/ 17 w 309"/>
                <a:gd name="T23" fmla="*/ 86 h 309"/>
                <a:gd name="T24" fmla="*/ 11 w 309"/>
                <a:gd name="T25" fmla="*/ 78 h 309"/>
                <a:gd name="T26" fmla="*/ 14 w 309"/>
                <a:gd name="T27" fmla="*/ 69 h 309"/>
                <a:gd name="T28" fmla="*/ 37 w 309"/>
                <a:gd name="T29" fmla="*/ 46 h 309"/>
                <a:gd name="T30" fmla="*/ 48 w 309"/>
                <a:gd name="T31" fmla="*/ 43 h 309"/>
                <a:gd name="T32" fmla="*/ 177 w 309"/>
                <a:gd name="T33" fmla="*/ 87 h 309"/>
                <a:gd name="T34" fmla="*/ 233 w 309"/>
                <a:gd name="T35" fmla="*/ 31 h 309"/>
                <a:gd name="T36" fmla="*/ 234 w 309"/>
                <a:gd name="T37" fmla="*/ 30 h 309"/>
                <a:gd name="T38" fmla="*/ 294 w 309"/>
                <a:gd name="T39" fmla="*/ 16 h 309"/>
                <a:gd name="T40" fmla="*/ 279 w 309"/>
                <a:gd name="T41" fmla="*/ 75 h 309"/>
                <a:gd name="T42" fmla="*/ 278 w 309"/>
                <a:gd name="T43" fmla="*/ 76 h 309"/>
                <a:gd name="T44" fmla="*/ 223 w 309"/>
                <a:gd name="T45" fmla="*/ 132 h 309"/>
                <a:gd name="T46" fmla="*/ 266 w 309"/>
                <a:gd name="T47" fmla="*/ 261 h 309"/>
                <a:gd name="T48" fmla="*/ 263 w 309"/>
                <a:gd name="T49" fmla="*/ 272 h 309"/>
                <a:gd name="T50" fmla="*/ 241 w 309"/>
                <a:gd name="T51" fmla="*/ 295 h 309"/>
                <a:gd name="T52" fmla="*/ 232 w 309"/>
                <a:gd name="T53" fmla="*/ 298 h 309"/>
                <a:gd name="T54" fmla="*/ 224 w 309"/>
                <a:gd name="T55" fmla="*/ 292 h 309"/>
                <a:gd name="T56" fmla="*/ 167 w 309"/>
                <a:gd name="T57" fmla="*/ 188 h 309"/>
                <a:gd name="T58" fmla="*/ 130 w 309"/>
                <a:gd name="T59" fmla="*/ 225 h 309"/>
                <a:gd name="T60" fmla="*/ 149 w 309"/>
                <a:gd name="T61" fmla="*/ 272 h 309"/>
                <a:gd name="T62" fmla="*/ 146 w 309"/>
                <a:gd name="T63" fmla="*/ 284 h 309"/>
                <a:gd name="T64" fmla="*/ 124 w 309"/>
                <a:gd name="T65" fmla="*/ 306 h 309"/>
                <a:gd name="T66" fmla="*/ 117 w 309"/>
                <a:gd name="T67" fmla="*/ 309 h 309"/>
                <a:gd name="T68" fmla="*/ 28 w 309"/>
                <a:gd name="T69" fmla="*/ 191 h 309"/>
                <a:gd name="T70" fmla="*/ 81 w 309"/>
                <a:gd name="T71" fmla="*/ 225 h 309"/>
                <a:gd name="T72" fmla="*/ 84 w 309"/>
                <a:gd name="T73" fmla="*/ 228 h 309"/>
                <a:gd name="T74" fmla="*/ 119 w 309"/>
                <a:gd name="T75" fmla="*/ 281 h 309"/>
                <a:gd name="T76" fmla="*/ 126 w 309"/>
                <a:gd name="T77" fmla="*/ 274 h 309"/>
                <a:gd name="T78" fmla="*/ 107 w 309"/>
                <a:gd name="T79" fmla="*/ 226 h 309"/>
                <a:gd name="T80" fmla="*/ 110 w 309"/>
                <a:gd name="T81" fmla="*/ 215 h 309"/>
                <a:gd name="T82" fmla="*/ 161 w 309"/>
                <a:gd name="T83" fmla="*/ 163 h 309"/>
                <a:gd name="T84" fmla="*/ 171 w 309"/>
                <a:gd name="T85" fmla="*/ 160 h 309"/>
                <a:gd name="T86" fmla="*/ 178 w 309"/>
                <a:gd name="T87" fmla="*/ 165 h 309"/>
                <a:gd name="T88" fmla="*/ 236 w 309"/>
                <a:gd name="T89" fmla="*/ 270 h 309"/>
                <a:gd name="T90" fmla="*/ 244 w 309"/>
                <a:gd name="T91" fmla="*/ 262 h 309"/>
                <a:gd name="T92" fmla="*/ 200 w 309"/>
                <a:gd name="T93" fmla="*/ 132 h 309"/>
                <a:gd name="T94" fmla="*/ 203 w 309"/>
                <a:gd name="T95" fmla="*/ 121 h 309"/>
                <a:gd name="T96" fmla="*/ 263 w 309"/>
                <a:gd name="T97" fmla="*/ 62 h 309"/>
                <a:gd name="T98" fmla="*/ 278 w 309"/>
                <a:gd name="T99" fmla="*/ 31 h 309"/>
                <a:gd name="T100" fmla="*/ 248 w 309"/>
                <a:gd name="T101" fmla="*/ 47 h 309"/>
                <a:gd name="T102" fmla="*/ 188 w 309"/>
                <a:gd name="T103" fmla="*/ 106 h 309"/>
                <a:gd name="T104" fmla="*/ 177 w 309"/>
                <a:gd name="T105" fmla="*/ 109 h 309"/>
                <a:gd name="T106" fmla="*/ 47 w 309"/>
                <a:gd name="T107" fmla="*/ 66 h 309"/>
                <a:gd name="T108" fmla="*/ 40 w 309"/>
                <a:gd name="T109" fmla="*/ 74 h 309"/>
                <a:gd name="T110" fmla="*/ 144 w 309"/>
                <a:gd name="T111" fmla="*/ 131 h 309"/>
                <a:gd name="T112" fmla="*/ 149 w 309"/>
                <a:gd name="T113" fmla="*/ 139 h 309"/>
                <a:gd name="T114" fmla="*/ 146 w 309"/>
                <a:gd name="T115" fmla="*/ 148 h 309"/>
                <a:gd name="T116" fmla="*/ 94 w 309"/>
                <a:gd name="T117" fmla="*/ 200 h 309"/>
                <a:gd name="T118" fmla="*/ 83 w 309"/>
                <a:gd name="T119" fmla="*/ 202 h 309"/>
                <a:gd name="T120" fmla="*/ 36 w 309"/>
                <a:gd name="T121" fmla="*/ 183 h 309"/>
                <a:gd name="T122" fmla="*/ 28 w 309"/>
                <a:gd name="T123" fmla="*/ 19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9" h="309">
                  <a:moveTo>
                    <a:pt x="117" y="309"/>
                  </a:moveTo>
                  <a:cubicBezTo>
                    <a:pt x="117" y="309"/>
                    <a:pt x="116" y="309"/>
                    <a:pt x="116" y="309"/>
                  </a:cubicBezTo>
                  <a:cubicBezTo>
                    <a:pt x="113" y="308"/>
                    <a:pt x="110" y="307"/>
                    <a:pt x="108" y="304"/>
                  </a:cubicBezTo>
                  <a:cubicBezTo>
                    <a:pt x="68" y="242"/>
                    <a:pt x="68" y="242"/>
                    <a:pt x="68" y="242"/>
                  </a:cubicBezTo>
                  <a:cubicBezTo>
                    <a:pt x="5" y="201"/>
                    <a:pt x="5" y="201"/>
                    <a:pt x="5" y="201"/>
                  </a:cubicBezTo>
                  <a:cubicBezTo>
                    <a:pt x="3" y="200"/>
                    <a:pt x="1" y="197"/>
                    <a:pt x="1" y="194"/>
                  </a:cubicBezTo>
                  <a:cubicBezTo>
                    <a:pt x="0" y="190"/>
                    <a:pt x="1" y="187"/>
                    <a:pt x="4" y="185"/>
                  </a:cubicBezTo>
                  <a:cubicBezTo>
                    <a:pt x="26" y="163"/>
                    <a:pt x="26" y="163"/>
                    <a:pt x="26" y="163"/>
                  </a:cubicBezTo>
                  <a:cubicBezTo>
                    <a:pt x="29" y="160"/>
                    <a:pt x="33" y="159"/>
                    <a:pt x="37" y="161"/>
                  </a:cubicBezTo>
                  <a:cubicBezTo>
                    <a:pt x="84" y="180"/>
                    <a:pt x="84" y="180"/>
                    <a:pt x="84" y="180"/>
                  </a:cubicBezTo>
                  <a:cubicBezTo>
                    <a:pt x="121" y="143"/>
                    <a:pt x="121" y="143"/>
                    <a:pt x="121" y="143"/>
                  </a:cubicBezTo>
                  <a:cubicBezTo>
                    <a:pt x="17" y="86"/>
                    <a:pt x="17" y="86"/>
                    <a:pt x="17" y="86"/>
                  </a:cubicBezTo>
                  <a:cubicBezTo>
                    <a:pt x="14" y="84"/>
                    <a:pt x="12" y="81"/>
                    <a:pt x="11" y="78"/>
                  </a:cubicBezTo>
                  <a:cubicBezTo>
                    <a:pt x="11" y="74"/>
                    <a:pt x="12" y="71"/>
                    <a:pt x="14" y="69"/>
                  </a:cubicBezTo>
                  <a:cubicBezTo>
                    <a:pt x="37" y="46"/>
                    <a:pt x="37" y="46"/>
                    <a:pt x="37" y="46"/>
                  </a:cubicBezTo>
                  <a:cubicBezTo>
                    <a:pt x="40" y="43"/>
                    <a:pt x="44" y="42"/>
                    <a:pt x="48" y="43"/>
                  </a:cubicBezTo>
                  <a:cubicBezTo>
                    <a:pt x="177" y="87"/>
                    <a:pt x="177" y="87"/>
                    <a:pt x="177" y="87"/>
                  </a:cubicBezTo>
                  <a:cubicBezTo>
                    <a:pt x="233" y="31"/>
                    <a:pt x="233" y="31"/>
                    <a:pt x="233" y="31"/>
                  </a:cubicBezTo>
                  <a:cubicBezTo>
                    <a:pt x="233" y="31"/>
                    <a:pt x="234" y="30"/>
                    <a:pt x="234" y="30"/>
                  </a:cubicBezTo>
                  <a:cubicBezTo>
                    <a:pt x="247" y="20"/>
                    <a:pt x="278" y="0"/>
                    <a:pt x="294" y="16"/>
                  </a:cubicBezTo>
                  <a:cubicBezTo>
                    <a:pt x="309" y="32"/>
                    <a:pt x="289" y="63"/>
                    <a:pt x="279" y="75"/>
                  </a:cubicBezTo>
                  <a:cubicBezTo>
                    <a:pt x="279" y="75"/>
                    <a:pt x="279" y="76"/>
                    <a:pt x="278" y="76"/>
                  </a:cubicBezTo>
                  <a:cubicBezTo>
                    <a:pt x="223" y="132"/>
                    <a:pt x="223" y="132"/>
                    <a:pt x="223" y="132"/>
                  </a:cubicBezTo>
                  <a:cubicBezTo>
                    <a:pt x="266" y="261"/>
                    <a:pt x="266" y="261"/>
                    <a:pt x="266" y="261"/>
                  </a:cubicBezTo>
                  <a:cubicBezTo>
                    <a:pt x="267" y="265"/>
                    <a:pt x="266" y="269"/>
                    <a:pt x="263" y="272"/>
                  </a:cubicBezTo>
                  <a:cubicBezTo>
                    <a:pt x="241" y="295"/>
                    <a:pt x="241" y="295"/>
                    <a:pt x="241" y="295"/>
                  </a:cubicBezTo>
                  <a:cubicBezTo>
                    <a:pt x="238" y="297"/>
                    <a:pt x="235" y="298"/>
                    <a:pt x="232" y="298"/>
                  </a:cubicBezTo>
                  <a:cubicBezTo>
                    <a:pt x="228" y="297"/>
                    <a:pt x="225" y="295"/>
                    <a:pt x="224" y="292"/>
                  </a:cubicBezTo>
                  <a:cubicBezTo>
                    <a:pt x="167" y="188"/>
                    <a:pt x="167" y="188"/>
                    <a:pt x="167" y="188"/>
                  </a:cubicBezTo>
                  <a:cubicBezTo>
                    <a:pt x="130" y="225"/>
                    <a:pt x="130" y="225"/>
                    <a:pt x="130" y="225"/>
                  </a:cubicBezTo>
                  <a:cubicBezTo>
                    <a:pt x="149" y="272"/>
                    <a:pt x="149" y="272"/>
                    <a:pt x="149" y="272"/>
                  </a:cubicBezTo>
                  <a:cubicBezTo>
                    <a:pt x="150" y="276"/>
                    <a:pt x="149" y="281"/>
                    <a:pt x="146" y="284"/>
                  </a:cubicBezTo>
                  <a:cubicBezTo>
                    <a:pt x="124" y="306"/>
                    <a:pt x="124" y="306"/>
                    <a:pt x="124" y="306"/>
                  </a:cubicBezTo>
                  <a:cubicBezTo>
                    <a:pt x="122" y="308"/>
                    <a:pt x="120" y="309"/>
                    <a:pt x="117" y="309"/>
                  </a:cubicBezTo>
                  <a:close/>
                  <a:moveTo>
                    <a:pt x="28" y="191"/>
                  </a:moveTo>
                  <a:cubicBezTo>
                    <a:pt x="81" y="225"/>
                    <a:pt x="81" y="225"/>
                    <a:pt x="81" y="225"/>
                  </a:cubicBezTo>
                  <a:cubicBezTo>
                    <a:pt x="82" y="226"/>
                    <a:pt x="84" y="227"/>
                    <a:pt x="84" y="228"/>
                  </a:cubicBezTo>
                  <a:cubicBezTo>
                    <a:pt x="119" y="281"/>
                    <a:pt x="119" y="281"/>
                    <a:pt x="119" y="281"/>
                  </a:cubicBezTo>
                  <a:cubicBezTo>
                    <a:pt x="126" y="274"/>
                    <a:pt x="126" y="274"/>
                    <a:pt x="126" y="274"/>
                  </a:cubicBezTo>
                  <a:cubicBezTo>
                    <a:pt x="107" y="226"/>
                    <a:pt x="107" y="226"/>
                    <a:pt x="107" y="226"/>
                  </a:cubicBezTo>
                  <a:cubicBezTo>
                    <a:pt x="106" y="222"/>
                    <a:pt x="107" y="218"/>
                    <a:pt x="110" y="215"/>
                  </a:cubicBezTo>
                  <a:cubicBezTo>
                    <a:pt x="161" y="163"/>
                    <a:pt x="161" y="163"/>
                    <a:pt x="161" y="163"/>
                  </a:cubicBezTo>
                  <a:cubicBezTo>
                    <a:pt x="164" y="161"/>
                    <a:pt x="167" y="159"/>
                    <a:pt x="171" y="160"/>
                  </a:cubicBezTo>
                  <a:cubicBezTo>
                    <a:pt x="174" y="160"/>
                    <a:pt x="177" y="162"/>
                    <a:pt x="178" y="165"/>
                  </a:cubicBezTo>
                  <a:cubicBezTo>
                    <a:pt x="236" y="270"/>
                    <a:pt x="236" y="270"/>
                    <a:pt x="236" y="270"/>
                  </a:cubicBezTo>
                  <a:cubicBezTo>
                    <a:pt x="244" y="262"/>
                    <a:pt x="244" y="262"/>
                    <a:pt x="244" y="262"/>
                  </a:cubicBezTo>
                  <a:cubicBezTo>
                    <a:pt x="200" y="132"/>
                    <a:pt x="200" y="132"/>
                    <a:pt x="200" y="132"/>
                  </a:cubicBezTo>
                  <a:cubicBezTo>
                    <a:pt x="199" y="129"/>
                    <a:pt x="200" y="124"/>
                    <a:pt x="203" y="121"/>
                  </a:cubicBezTo>
                  <a:cubicBezTo>
                    <a:pt x="263" y="62"/>
                    <a:pt x="263" y="62"/>
                    <a:pt x="263" y="62"/>
                  </a:cubicBezTo>
                  <a:cubicBezTo>
                    <a:pt x="271" y="50"/>
                    <a:pt x="278" y="37"/>
                    <a:pt x="278" y="31"/>
                  </a:cubicBezTo>
                  <a:cubicBezTo>
                    <a:pt x="273" y="31"/>
                    <a:pt x="259" y="38"/>
                    <a:pt x="248" y="47"/>
                  </a:cubicBezTo>
                  <a:cubicBezTo>
                    <a:pt x="188" y="106"/>
                    <a:pt x="188" y="106"/>
                    <a:pt x="188" y="106"/>
                  </a:cubicBezTo>
                  <a:cubicBezTo>
                    <a:pt x="185" y="109"/>
                    <a:pt x="181" y="110"/>
                    <a:pt x="177" y="109"/>
                  </a:cubicBezTo>
                  <a:cubicBezTo>
                    <a:pt x="47" y="66"/>
                    <a:pt x="47" y="66"/>
                    <a:pt x="47" y="66"/>
                  </a:cubicBezTo>
                  <a:cubicBezTo>
                    <a:pt x="40" y="74"/>
                    <a:pt x="40" y="74"/>
                    <a:pt x="40" y="74"/>
                  </a:cubicBezTo>
                  <a:cubicBezTo>
                    <a:pt x="144" y="131"/>
                    <a:pt x="144" y="131"/>
                    <a:pt x="144" y="131"/>
                  </a:cubicBezTo>
                  <a:cubicBezTo>
                    <a:pt x="147" y="133"/>
                    <a:pt x="149" y="135"/>
                    <a:pt x="149" y="139"/>
                  </a:cubicBezTo>
                  <a:cubicBezTo>
                    <a:pt x="150" y="142"/>
                    <a:pt x="149" y="145"/>
                    <a:pt x="146" y="148"/>
                  </a:cubicBezTo>
                  <a:cubicBezTo>
                    <a:pt x="94" y="200"/>
                    <a:pt x="94" y="200"/>
                    <a:pt x="94" y="200"/>
                  </a:cubicBezTo>
                  <a:cubicBezTo>
                    <a:pt x="91" y="203"/>
                    <a:pt x="87" y="204"/>
                    <a:pt x="83" y="202"/>
                  </a:cubicBezTo>
                  <a:cubicBezTo>
                    <a:pt x="36" y="183"/>
                    <a:pt x="36" y="183"/>
                    <a:pt x="36" y="183"/>
                  </a:cubicBezTo>
                  <a:lnTo>
                    <a:pt x="28" y="1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311"/>
            <p:cNvSpPr>
              <a:spLocks noEditPoints="1"/>
            </p:cNvSpPr>
            <p:nvPr/>
          </p:nvSpPr>
          <p:spPr bwMode="auto">
            <a:xfrm>
              <a:off x="6585" y="119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68" name="Freeform 933"/>
          <p:cNvSpPr>
            <a:spLocks noChangeAspect="1" noEditPoints="1"/>
          </p:cNvSpPr>
          <p:nvPr/>
        </p:nvSpPr>
        <p:spPr bwMode="auto">
          <a:xfrm>
            <a:off x="2579359" y="5880299"/>
            <a:ext cx="822283" cy="822283"/>
          </a:xfrm>
          <a:custGeom>
            <a:avLst/>
            <a:gdLst>
              <a:gd name="T0" fmla="*/ 288 w 512"/>
              <a:gd name="T1" fmla="*/ 373 h 512"/>
              <a:gd name="T2" fmla="*/ 288 w 512"/>
              <a:gd name="T3" fmla="*/ 352 h 512"/>
              <a:gd name="T4" fmla="*/ 170 w 512"/>
              <a:gd name="T5" fmla="*/ 352 h 512"/>
              <a:gd name="T6" fmla="*/ 170 w 512"/>
              <a:gd name="T7" fmla="*/ 373 h 512"/>
              <a:gd name="T8" fmla="*/ 170 w 512"/>
              <a:gd name="T9" fmla="*/ 352 h 512"/>
              <a:gd name="T10" fmla="*/ 256 w 512"/>
              <a:gd name="T11" fmla="*/ 512 h 512"/>
              <a:gd name="T12" fmla="*/ 256 w 512"/>
              <a:gd name="T13" fmla="*/ 0 h 512"/>
              <a:gd name="T14" fmla="*/ 405 w 512"/>
              <a:gd name="T15" fmla="*/ 362 h 512"/>
              <a:gd name="T16" fmla="*/ 341 w 512"/>
              <a:gd name="T17" fmla="*/ 352 h 512"/>
              <a:gd name="T18" fmla="*/ 341 w 512"/>
              <a:gd name="T19" fmla="*/ 160 h 512"/>
              <a:gd name="T20" fmla="*/ 320 w 512"/>
              <a:gd name="T21" fmla="*/ 160 h 512"/>
              <a:gd name="T22" fmla="*/ 306 w 512"/>
              <a:gd name="T23" fmla="*/ 298 h 512"/>
              <a:gd name="T24" fmla="*/ 245 w 512"/>
              <a:gd name="T25" fmla="*/ 161 h 512"/>
              <a:gd name="T26" fmla="*/ 174 w 512"/>
              <a:gd name="T27" fmla="*/ 163 h 512"/>
              <a:gd name="T28" fmla="*/ 170 w 512"/>
              <a:gd name="T29" fmla="*/ 266 h 512"/>
              <a:gd name="T30" fmla="*/ 106 w 512"/>
              <a:gd name="T31" fmla="*/ 277 h 512"/>
              <a:gd name="T32" fmla="*/ 117 w 512"/>
              <a:gd name="T33" fmla="*/ 373 h 512"/>
              <a:gd name="T34" fmla="*/ 170 w 512"/>
              <a:gd name="T35" fmla="*/ 394 h 512"/>
              <a:gd name="T36" fmla="*/ 258 w 512"/>
              <a:gd name="T37" fmla="*/ 373 h 512"/>
              <a:gd name="T38" fmla="*/ 318 w 512"/>
              <a:gd name="T39" fmla="*/ 373 h 512"/>
              <a:gd name="T40" fmla="*/ 330 w 512"/>
              <a:gd name="T41" fmla="*/ 373 h 512"/>
              <a:gd name="T42" fmla="*/ 405 w 512"/>
              <a:gd name="T43" fmla="*/ 362 h 512"/>
              <a:gd name="T44" fmla="*/ 189 w 512"/>
              <a:gd name="T45" fmla="*/ 288 h 512"/>
              <a:gd name="T46" fmla="*/ 128 w 512"/>
              <a:gd name="T47" fmla="*/ 352 h 512"/>
              <a:gd name="T48" fmla="*/ 170 w 512"/>
              <a:gd name="T49" fmla="*/ 330 h 512"/>
              <a:gd name="T50" fmla="*/ 258 w 512"/>
              <a:gd name="T51" fmla="*/ 352 h 512"/>
              <a:gd name="T52" fmla="*/ 318 w 512"/>
              <a:gd name="T53" fmla="*/ 352 h 512"/>
              <a:gd name="T54" fmla="*/ 320 w 512"/>
              <a:gd name="T55" fmla="*/ 320 h 512"/>
              <a:gd name="T56" fmla="*/ 240 w 512"/>
              <a:gd name="T57" fmla="*/ 318 h 512"/>
              <a:gd name="T58" fmla="*/ 283 w 512"/>
              <a:gd name="T59" fmla="*/ 298 h 512"/>
              <a:gd name="T60" fmla="*/ 192 w 512"/>
              <a:gd name="T61" fmla="*/ 181 h 512"/>
              <a:gd name="T62" fmla="*/ 197 w 512"/>
              <a:gd name="T63"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98" y="362"/>
                </a:moveTo>
                <a:cubicBezTo>
                  <a:pt x="298" y="368"/>
                  <a:pt x="294" y="373"/>
                  <a:pt x="288" y="373"/>
                </a:cubicBezTo>
                <a:cubicBezTo>
                  <a:pt x="282" y="373"/>
                  <a:pt x="277" y="368"/>
                  <a:pt x="277" y="362"/>
                </a:cubicBezTo>
                <a:cubicBezTo>
                  <a:pt x="277" y="356"/>
                  <a:pt x="282" y="352"/>
                  <a:pt x="288" y="352"/>
                </a:cubicBezTo>
                <a:cubicBezTo>
                  <a:pt x="294" y="352"/>
                  <a:pt x="298" y="356"/>
                  <a:pt x="298" y="362"/>
                </a:cubicBezTo>
                <a:close/>
                <a:moveTo>
                  <a:pt x="170" y="352"/>
                </a:moveTo>
                <a:cubicBezTo>
                  <a:pt x="164" y="352"/>
                  <a:pt x="160" y="356"/>
                  <a:pt x="160" y="362"/>
                </a:cubicBezTo>
                <a:cubicBezTo>
                  <a:pt x="160" y="368"/>
                  <a:pt x="164" y="373"/>
                  <a:pt x="170" y="373"/>
                </a:cubicBezTo>
                <a:cubicBezTo>
                  <a:pt x="176" y="373"/>
                  <a:pt x="181" y="368"/>
                  <a:pt x="181" y="362"/>
                </a:cubicBezTo>
                <a:cubicBezTo>
                  <a:pt x="181" y="356"/>
                  <a:pt x="176" y="352"/>
                  <a:pt x="170" y="352"/>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362"/>
                </a:moveTo>
                <a:cubicBezTo>
                  <a:pt x="405" y="356"/>
                  <a:pt x="400" y="352"/>
                  <a:pt x="394" y="352"/>
                </a:cubicBezTo>
                <a:cubicBezTo>
                  <a:pt x="341" y="352"/>
                  <a:pt x="341" y="352"/>
                  <a:pt x="341" y="352"/>
                </a:cubicBezTo>
                <a:cubicBezTo>
                  <a:pt x="341" y="309"/>
                  <a:pt x="341" y="309"/>
                  <a:pt x="341" y="309"/>
                </a:cubicBezTo>
                <a:cubicBezTo>
                  <a:pt x="341" y="160"/>
                  <a:pt x="341" y="160"/>
                  <a:pt x="341" y="160"/>
                </a:cubicBezTo>
                <a:cubicBezTo>
                  <a:pt x="341" y="154"/>
                  <a:pt x="336" y="149"/>
                  <a:pt x="330" y="149"/>
                </a:cubicBezTo>
                <a:cubicBezTo>
                  <a:pt x="324" y="149"/>
                  <a:pt x="320" y="154"/>
                  <a:pt x="320" y="160"/>
                </a:cubicBezTo>
                <a:cubicBezTo>
                  <a:pt x="320" y="298"/>
                  <a:pt x="320" y="298"/>
                  <a:pt x="320" y="298"/>
                </a:cubicBezTo>
                <a:cubicBezTo>
                  <a:pt x="306" y="298"/>
                  <a:pt x="306" y="298"/>
                  <a:pt x="306" y="298"/>
                </a:cubicBezTo>
                <a:cubicBezTo>
                  <a:pt x="255" y="167"/>
                  <a:pt x="255" y="167"/>
                  <a:pt x="255" y="167"/>
                </a:cubicBezTo>
                <a:cubicBezTo>
                  <a:pt x="253" y="163"/>
                  <a:pt x="250" y="161"/>
                  <a:pt x="245" y="161"/>
                </a:cubicBezTo>
                <a:cubicBezTo>
                  <a:pt x="181" y="160"/>
                  <a:pt x="181" y="160"/>
                  <a:pt x="181" y="160"/>
                </a:cubicBezTo>
                <a:cubicBezTo>
                  <a:pt x="178" y="160"/>
                  <a:pt x="176" y="161"/>
                  <a:pt x="174" y="163"/>
                </a:cubicBezTo>
                <a:cubicBezTo>
                  <a:pt x="171" y="165"/>
                  <a:pt x="170" y="167"/>
                  <a:pt x="170" y="170"/>
                </a:cubicBezTo>
                <a:cubicBezTo>
                  <a:pt x="170" y="266"/>
                  <a:pt x="170" y="266"/>
                  <a:pt x="170" y="266"/>
                </a:cubicBezTo>
                <a:cubicBezTo>
                  <a:pt x="117" y="266"/>
                  <a:pt x="117" y="266"/>
                  <a:pt x="117" y="266"/>
                </a:cubicBezTo>
                <a:cubicBezTo>
                  <a:pt x="111" y="266"/>
                  <a:pt x="106" y="271"/>
                  <a:pt x="106" y="277"/>
                </a:cubicBezTo>
                <a:cubicBezTo>
                  <a:pt x="106" y="362"/>
                  <a:pt x="106" y="362"/>
                  <a:pt x="106" y="362"/>
                </a:cubicBezTo>
                <a:cubicBezTo>
                  <a:pt x="106" y="368"/>
                  <a:pt x="111" y="373"/>
                  <a:pt x="117" y="373"/>
                </a:cubicBezTo>
                <a:cubicBezTo>
                  <a:pt x="140" y="373"/>
                  <a:pt x="140" y="373"/>
                  <a:pt x="140" y="373"/>
                </a:cubicBezTo>
                <a:cubicBezTo>
                  <a:pt x="145" y="385"/>
                  <a:pt x="156" y="394"/>
                  <a:pt x="170" y="394"/>
                </a:cubicBezTo>
                <a:cubicBezTo>
                  <a:pt x="184" y="394"/>
                  <a:pt x="196" y="385"/>
                  <a:pt x="200" y="373"/>
                </a:cubicBezTo>
                <a:cubicBezTo>
                  <a:pt x="258" y="373"/>
                  <a:pt x="258" y="373"/>
                  <a:pt x="258" y="373"/>
                </a:cubicBezTo>
                <a:cubicBezTo>
                  <a:pt x="262" y="385"/>
                  <a:pt x="274" y="394"/>
                  <a:pt x="288" y="394"/>
                </a:cubicBezTo>
                <a:cubicBezTo>
                  <a:pt x="302" y="394"/>
                  <a:pt x="314" y="385"/>
                  <a:pt x="318" y="373"/>
                </a:cubicBezTo>
                <a:cubicBezTo>
                  <a:pt x="318" y="373"/>
                  <a:pt x="319" y="373"/>
                  <a:pt x="320" y="373"/>
                </a:cubicBezTo>
                <a:cubicBezTo>
                  <a:pt x="330" y="373"/>
                  <a:pt x="330" y="373"/>
                  <a:pt x="330" y="373"/>
                </a:cubicBezTo>
                <a:cubicBezTo>
                  <a:pt x="394" y="373"/>
                  <a:pt x="394" y="373"/>
                  <a:pt x="394" y="373"/>
                </a:cubicBezTo>
                <a:cubicBezTo>
                  <a:pt x="400" y="373"/>
                  <a:pt x="405" y="368"/>
                  <a:pt x="405" y="362"/>
                </a:cubicBezTo>
                <a:close/>
                <a:moveTo>
                  <a:pt x="240" y="318"/>
                </a:moveTo>
                <a:cubicBezTo>
                  <a:pt x="189" y="288"/>
                  <a:pt x="189" y="288"/>
                  <a:pt x="189" y="288"/>
                </a:cubicBezTo>
                <a:cubicBezTo>
                  <a:pt x="128" y="288"/>
                  <a:pt x="128" y="288"/>
                  <a:pt x="128" y="288"/>
                </a:cubicBezTo>
                <a:cubicBezTo>
                  <a:pt x="128" y="352"/>
                  <a:pt x="128" y="352"/>
                  <a:pt x="128" y="352"/>
                </a:cubicBezTo>
                <a:cubicBezTo>
                  <a:pt x="140" y="352"/>
                  <a:pt x="140" y="352"/>
                  <a:pt x="140" y="352"/>
                </a:cubicBezTo>
                <a:cubicBezTo>
                  <a:pt x="145" y="339"/>
                  <a:pt x="156" y="330"/>
                  <a:pt x="170" y="330"/>
                </a:cubicBezTo>
                <a:cubicBezTo>
                  <a:pt x="184" y="330"/>
                  <a:pt x="196" y="339"/>
                  <a:pt x="200" y="352"/>
                </a:cubicBezTo>
                <a:cubicBezTo>
                  <a:pt x="258" y="352"/>
                  <a:pt x="258" y="352"/>
                  <a:pt x="258" y="352"/>
                </a:cubicBezTo>
                <a:cubicBezTo>
                  <a:pt x="262" y="339"/>
                  <a:pt x="274" y="330"/>
                  <a:pt x="288" y="330"/>
                </a:cubicBezTo>
                <a:cubicBezTo>
                  <a:pt x="302" y="330"/>
                  <a:pt x="313" y="339"/>
                  <a:pt x="318" y="352"/>
                </a:cubicBezTo>
                <a:cubicBezTo>
                  <a:pt x="318" y="352"/>
                  <a:pt x="318" y="352"/>
                  <a:pt x="320" y="352"/>
                </a:cubicBezTo>
                <a:cubicBezTo>
                  <a:pt x="320" y="320"/>
                  <a:pt x="320" y="320"/>
                  <a:pt x="320" y="320"/>
                </a:cubicBezTo>
                <a:cubicBezTo>
                  <a:pt x="245" y="320"/>
                  <a:pt x="245" y="320"/>
                  <a:pt x="245" y="320"/>
                </a:cubicBezTo>
                <a:cubicBezTo>
                  <a:pt x="243" y="320"/>
                  <a:pt x="241" y="319"/>
                  <a:pt x="240" y="318"/>
                </a:cubicBezTo>
                <a:close/>
                <a:moveTo>
                  <a:pt x="248" y="298"/>
                </a:moveTo>
                <a:cubicBezTo>
                  <a:pt x="283" y="298"/>
                  <a:pt x="283" y="298"/>
                  <a:pt x="283" y="298"/>
                </a:cubicBezTo>
                <a:cubicBezTo>
                  <a:pt x="238" y="182"/>
                  <a:pt x="238" y="182"/>
                  <a:pt x="238" y="182"/>
                </a:cubicBezTo>
                <a:cubicBezTo>
                  <a:pt x="192" y="181"/>
                  <a:pt x="192" y="181"/>
                  <a:pt x="192" y="181"/>
                </a:cubicBezTo>
                <a:cubicBezTo>
                  <a:pt x="192" y="266"/>
                  <a:pt x="192" y="266"/>
                  <a:pt x="192" y="266"/>
                </a:cubicBezTo>
                <a:cubicBezTo>
                  <a:pt x="193" y="266"/>
                  <a:pt x="195" y="267"/>
                  <a:pt x="197" y="268"/>
                </a:cubicBezTo>
                <a:lnTo>
                  <a:pt x="248" y="2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64227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Placeholder 5"/>
          <p:cNvSpPr>
            <a:spLocks noGrp="1"/>
          </p:cNvSpPr>
          <p:nvPr>
            <p:ph type="body" sz="quarter" idx="13"/>
          </p:nvPr>
        </p:nvSpPr>
        <p:spPr>
          <a:xfrm>
            <a:off x="486060" y="773543"/>
            <a:ext cx="11252200" cy="708107"/>
          </a:xfrm>
        </p:spPr>
        <p:txBody>
          <a:bodyPr/>
          <a:lstStyle/>
          <a:p>
            <a:r>
              <a:rPr lang="es-VE" sz="1600" dirty="0" smtClean="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rPr>
              <a:t>El módulo de gestión ofrece diversas herramientas para el control y configuración del sistema. En este modulo se definen las configuraciones requeridas para operar el software, la gestión y permisologia de los usuarios y demás información primaria para el correcto funcionamiento del mismo. </a:t>
            </a:r>
            <a:endParaRPr lang="es-VE" sz="1600" dirty="0">
              <a:solidFill>
                <a:schemeClr val="tx1">
                  <a:lumMod val="65000"/>
                  <a:lumOff val="35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7" name="Text Placeholder 8"/>
          <p:cNvSpPr txBox="1">
            <a:spLocks/>
          </p:cNvSpPr>
          <p:nvPr/>
        </p:nvSpPr>
        <p:spPr>
          <a:xfrm>
            <a:off x="393700" y="1768992"/>
            <a:ext cx="7137399" cy="288408"/>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4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a:solidFill>
                  <a:schemeClr val="tx1"/>
                </a:solidFill>
                <a:latin typeface="+mn-lt"/>
                <a:ea typeface="+mn-ea"/>
                <a:cs typeface="+mn-cs"/>
              </a:defRPr>
            </a:lvl5pPr>
            <a:lvl6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4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4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defTabSz="914377">
              <a:defRPr/>
            </a:pPr>
            <a:r>
              <a:rPr lang="es-419" sz="1600" dirty="0" smtClean="0">
                <a:latin typeface="Verdana"/>
              </a:rPr>
              <a:t>Gestión</a:t>
            </a:r>
            <a:endParaRPr lang="es-419" sz="1600" dirty="0">
              <a:latin typeface="Verdana"/>
            </a:endParaRPr>
          </a:p>
        </p:txBody>
      </p:sp>
      <p:sp>
        <p:nvSpPr>
          <p:cNvPr id="52" name="Slide Number Placeholder 4"/>
          <p:cNvSpPr txBox="1">
            <a:spLocks/>
          </p:cNvSpPr>
          <p:nvPr/>
        </p:nvSpPr>
        <p:spPr>
          <a:xfrm>
            <a:off x="11539945" y="6436862"/>
            <a:ext cx="763077" cy="25200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95CC1D26-A9BD-4BDE-BDD9-08EDBAE96860}" type="slidenum">
              <a:rPr lang="es-VE" sz="80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pPr/>
              <a:t>9</a:t>
            </a:fld>
            <a:endParaRPr lang="es-VE" sz="8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itle 3"/>
          <p:cNvSpPr txBox="1">
            <a:spLocks/>
          </p:cNvSpPr>
          <p:nvPr/>
        </p:nvSpPr>
        <p:spPr>
          <a:xfrm>
            <a:off x="392400" y="365126"/>
            <a:ext cx="11252200" cy="333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altLang="es-MX" sz="2400" b="1" dirty="0" smtClean="0">
                <a:latin typeface="Verdana" panose="020B0604030504040204" pitchFamily="34" charset="0"/>
                <a:ea typeface="Verdana" panose="020B0604030504040204" pitchFamily="34" charset="0"/>
                <a:cs typeface="Verdana" panose="020B0604030504040204" pitchFamily="34" charset="0"/>
              </a:rPr>
              <a:t>Módulos</a:t>
            </a:r>
            <a:endParaRPr lang="es-MX" altLang="es-MX" sz="2400" b="1" dirty="0">
              <a:latin typeface="Verdana" panose="020B0604030504040204" pitchFamily="34" charset="0"/>
              <a:ea typeface="Verdana" panose="020B0604030504040204" pitchFamily="34" charset="0"/>
              <a:cs typeface="Verdana" panose="020B0604030504040204" pitchFamily="34" charset="0"/>
            </a:endParaRPr>
          </a:p>
        </p:txBody>
      </p:sp>
      <p:sp>
        <p:nvSpPr>
          <p:cNvPr id="87" name="Freeform 232">
            <a:extLst>
              <a:ext uri="{FF2B5EF4-FFF2-40B4-BE49-F238E27FC236}">
                <a16:creationId xmlns:a16="http://schemas.microsoft.com/office/drawing/2014/main" id="{ECDADA50-8B51-4872-A676-8A944973870B}"/>
              </a:ext>
            </a:extLst>
          </p:cNvPr>
          <p:cNvSpPr>
            <a:spLocks noChangeAspect="1" noEditPoints="1"/>
          </p:cNvSpPr>
          <p:nvPr/>
        </p:nvSpPr>
        <p:spPr bwMode="auto">
          <a:xfrm>
            <a:off x="462058" y="2215077"/>
            <a:ext cx="805269" cy="805269"/>
          </a:xfrm>
          <a:custGeom>
            <a:avLst/>
            <a:gdLst>
              <a:gd name="T0" fmla="*/ 247 w 512"/>
              <a:gd name="T1" fmla="*/ 278 h 512"/>
              <a:gd name="T2" fmla="*/ 323 w 512"/>
              <a:gd name="T3" fmla="*/ 219 h 512"/>
              <a:gd name="T4" fmla="*/ 264 w 512"/>
              <a:gd name="T5" fmla="*/ 295 h 512"/>
              <a:gd name="T6" fmla="*/ 256 w 512"/>
              <a:gd name="T7" fmla="*/ 298 h 512"/>
              <a:gd name="T8" fmla="*/ 256 w 512"/>
              <a:gd name="T9" fmla="*/ 298 h 512"/>
              <a:gd name="T10" fmla="*/ 247 w 512"/>
              <a:gd name="T11" fmla="*/ 295 h 512"/>
              <a:gd name="T12" fmla="*/ 243 w 512"/>
              <a:gd name="T13" fmla="*/ 286 h 512"/>
              <a:gd name="T14" fmla="*/ 247 w 512"/>
              <a:gd name="T15" fmla="*/ 27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416 w 512"/>
              <a:gd name="T27" fmla="*/ 288 h 512"/>
              <a:gd name="T28" fmla="*/ 378 w 512"/>
              <a:gd name="T29" fmla="*/ 184 h 512"/>
              <a:gd name="T30" fmla="*/ 392 w 512"/>
              <a:gd name="T31" fmla="*/ 166 h 512"/>
              <a:gd name="T32" fmla="*/ 391 w 512"/>
              <a:gd name="T33" fmla="*/ 152 h 512"/>
              <a:gd name="T34" fmla="*/ 377 w 512"/>
              <a:gd name="T35" fmla="*/ 151 h 512"/>
              <a:gd name="T36" fmla="*/ 359 w 512"/>
              <a:gd name="T37" fmla="*/ 165 h 512"/>
              <a:gd name="T38" fmla="*/ 256 w 512"/>
              <a:gd name="T39" fmla="*/ 128 h 512"/>
              <a:gd name="T40" fmla="*/ 96 w 512"/>
              <a:gd name="T41" fmla="*/ 288 h 512"/>
              <a:gd name="T42" fmla="*/ 106 w 512"/>
              <a:gd name="T43" fmla="*/ 298 h 512"/>
              <a:gd name="T44" fmla="*/ 117 w 512"/>
              <a:gd name="T45" fmla="*/ 288 h 512"/>
              <a:gd name="T46" fmla="*/ 256 w 512"/>
              <a:gd name="T47" fmla="*/ 149 h 512"/>
              <a:gd name="T48" fmla="*/ 341 w 512"/>
              <a:gd name="T49" fmla="*/ 179 h 512"/>
              <a:gd name="T50" fmla="*/ 233 w 512"/>
              <a:gd name="T51" fmla="*/ 261 h 512"/>
              <a:gd name="T52" fmla="*/ 232 w 512"/>
              <a:gd name="T53" fmla="*/ 262 h 512"/>
              <a:gd name="T54" fmla="*/ 222 w 512"/>
              <a:gd name="T55" fmla="*/ 286 h 512"/>
              <a:gd name="T56" fmla="*/ 232 w 512"/>
              <a:gd name="T57" fmla="*/ 310 h 512"/>
              <a:gd name="T58" fmla="*/ 256 w 512"/>
              <a:gd name="T59" fmla="*/ 320 h 512"/>
              <a:gd name="T60" fmla="*/ 256 w 512"/>
              <a:gd name="T61" fmla="*/ 320 h 512"/>
              <a:gd name="T62" fmla="*/ 279 w 512"/>
              <a:gd name="T63" fmla="*/ 310 h 512"/>
              <a:gd name="T64" fmla="*/ 280 w 512"/>
              <a:gd name="T65" fmla="*/ 309 h 512"/>
              <a:gd name="T66" fmla="*/ 364 w 512"/>
              <a:gd name="T67" fmla="*/ 202 h 512"/>
              <a:gd name="T68" fmla="*/ 394 w 512"/>
              <a:gd name="T69" fmla="*/ 288 h 512"/>
              <a:gd name="T70" fmla="*/ 405 w 512"/>
              <a:gd name="T71" fmla="*/ 298 h 512"/>
              <a:gd name="T72" fmla="*/ 416 w 512"/>
              <a:gd name="T73" fmla="*/ 28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47" y="278"/>
                </a:moveTo>
                <a:cubicBezTo>
                  <a:pt x="323" y="219"/>
                  <a:pt x="323" y="219"/>
                  <a:pt x="323" y="219"/>
                </a:cubicBezTo>
                <a:cubicBezTo>
                  <a:pt x="264" y="295"/>
                  <a:pt x="264" y="295"/>
                  <a:pt x="264" y="295"/>
                </a:cubicBezTo>
                <a:cubicBezTo>
                  <a:pt x="262" y="297"/>
                  <a:pt x="259" y="298"/>
                  <a:pt x="256" y="298"/>
                </a:cubicBezTo>
                <a:cubicBezTo>
                  <a:pt x="256" y="298"/>
                  <a:pt x="256" y="298"/>
                  <a:pt x="256" y="298"/>
                </a:cubicBezTo>
                <a:cubicBezTo>
                  <a:pt x="252" y="298"/>
                  <a:pt x="249" y="297"/>
                  <a:pt x="247" y="295"/>
                </a:cubicBezTo>
                <a:cubicBezTo>
                  <a:pt x="245" y="292"/>
                  <a:pt x="243" y="289"/>
                  <a:pt x="243" y="286"/>
                </a:cubicBezTo>
                <a:cubicBezTo>
                  <a:pt x="243" y="283"/>
                  <a:pt x="245" y="280"/>
                  <a:pt x="247" y="27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8"/>
                </a:moveTo>
                <a:cubicBezTo>
                  <a:pt x="416" y="248"/>
                  <a:pt x="401" y="212"/>
                  <a:pt x="378" y="184"/>
                </a:cubicBezTo>
                <a:cubicBezTo>
                  <a:pt x="392" y="166"/>
                  <a:pt x="392" y="166"/>
                  <a:pt x="392" y="166"/>
                </a:cubicBezTo>
                <a:cubicBezTo>
                  <a:pt x="395" y="162"/>
                  <a:pt x="395" y="156"/>
                  <a:pt x="391" y="152"/>
                </a:cubicBezTo>
                <a:cubicBezTo>
                  <a:pt x="387" y="148"/>
                  <a:pt x="381" y="148"/>
                  <a:pt x="377" y="151"/>
                </a:cubicBezTo>
                <a:cubicBezTo>
                  <a:pt x="359" y="165"/>
                  <a:pt x="359" y="165"/>
                  <a:pt x="359" y="165"/>
                </a:cubicBezTo>
                <a:cubicBezTo>
                  <a:pt x="331" y="142"/>
                  <a:pt x="295" y="128"/>
                  <a:pt x="256" y="128"/>
                </a:cubicBezTo>
                <a:cubicBezTo>
                  <a:pt x="167" y="128"/>
                  <a:pt x="96" y="199"/>
                  <a:pt x="96" y="288"/>
                </a:cubicBezTo>
                <a:cubicBezTo>
                  <a:pt x="96" y="294"/>
                  <a:pt x="100" y="298"/>
                  <a:pt x="106" y="298"/>
                </a:cubicBezTo>
                <a:cubicBezTo>
                  <a:pt x="112" y="298"/>
                  <a:pt x="117" y="294"/>
                  <a:pt x="117" y="288"/>
                </a:cubicBezTo>
                <a:cubicBezTo>
                  <a:pt x="117" y="211"/>
                  <a:pt x="179" y="149"/>
                  <a:pt x="256" y="149"/>
                </a:cubicBezTo>
                <a:cubicBezTo>
                  <a:pt x="288" y="149"/>
                  <a:pt x="318" y="160"/>
                  <a:pt x="341" y="179"/>
                </a:cubicBezTo>
                <a:cubicBezTo>
                  <a:pt x="233" y="261"/>
                  <a:pt x="233" y="261"/>
                  <a:pt x="233" y="261"/>
                </a:cubicBezTo>
                <a:cubicBezTo>
                  <a:pt x="233" y="262"/>
                  <a:pt x="232" y="262"/>
                  <a:pt x="232" y="262"/>
                </a:cubicBezTo>
                <a:cubicBezTo>
                  <a:pt x="226" y="269"/>
                  <a:pt x="222" y="277"/>
                  <a:pt x="222" y="286"/>
                </a:cubicBezTo>
                <a:cubicBezTo>
                  <a:pt x="222" y="295"/>
                  <a:pt x="226" y="303"/>
                  <a:pt x="232" y="310"/>
                </a:cubicBezTo>
                <a:cubicBezTo>
                  <a:pt x="238" y="316"/>
                  <a:pt x="247" y="320"/>
                  <a:pt x="256" y="320"/>
                </a:cubicBezTo>
                <a:cubicBezTo>
                  <a:pt x="256" y="320"/>
                  <a:pt x="256" y="320"/>
                  <a:pt x="256" y="320"/>
                </a:cubicBezTo>
                <a:cubicBezTo>
                  <a:pt x="265" y="320"/>
                  <a:pt x="273" y="316"/>
                  <a:pt x="279" y="310"/>
                </a:cubicBezTo>
                <a:cubicBezTo>
                  <a:pt x="280" y="310"/>
                  <a:pt x="280" y="309"/>
                  <a:pt x="280" y="309"/>
                </a:cubicBezTo>
                <a:cubicBezTo>
                  <a:pt x="364" y="202"/>
                  <a:pt x="364" y="202"/>
                  <a:pt x="364" y="202"/>
                </a:cubicBezTo>
                <a:cubicBezTo>
                  <a:pt x="383" y="225"/>
                  <a:pt x="394" y="255"/>
                  <a:pt x="394" y="288"/>
                </a:cubicBezTo>
                <a:cubicBezTo>
                  <a:pt x="394" y="294"/>
                  <a:pt x="399" y="298"/>
                  <a:pt x="405" y="298"/>
                </a:cubicBezTo>
                <a:cubicBezTo>
                  <a:pt x="411" y="298"/>
                  <a:pt x="416" y="294"/>
                  <a:pt x="416" y="28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GB" dirty="0"/>
          </a:p>
        </p:txBody>
      </p:sp>
      <p:grpSp>
        <p:nvGrpSpPr>
          <p:cNvPr id="6" name="Group 5"/>
          <p:cNvGrpSpPr/>
          <p:nvPr/>
        </p:nvGrpSpPr>
        <p:grpSpPr>
          <a:xfrm>
            <a:off x="1989910" y="2344742"/>
            <a:ext cx="8959930" cy="4012349"/>
            <a:chOff x="2211583" y="2410832"/>
            <a:chExt cx="8959930" cy="4012349"/>
          </a:xfrm>
        </p:grpSpPr>
        <p:grpSp>
          <p:nvGrpSpPr>
            <p:cNvPr id="3" name="Group 2"/>
            <p:cNvGrpSpPr/>
            <p:nvPr/>
          </p:nvGrpSpPr>
          <p:grpSpPr>
            <a:xfrm>
              <a:off x="2211583" y="2410832"/>
              <a:ext cx="5159038" cy="3975723"/>
              <a:chOff x="3375362" y="785224"/>
              <a:chExt cx="8050282" cy="5861113"/>
            </a:xfrm>
          </p:grpSpPr>
          <p:grpSp>
            <p:nvGrpSpPr>
              <p:cNvPr id="56" name="Group 55"/>
              <p:cNvGrpSpPr/>
              <p:nvPr/>
            </p:nvGrpSpPr>
            <p:grpSpPr>
              <a:xfrm>
                <a:off x="3578213" y="1000982"/>
                <a:ext cx="7847431" cy="5435880"/>
                <a:chOff x="958366" y="982450"/>
                <a:chExt cx="7847431" cy="5435880"/>
              </a:xfrm>
            </p:grpSpPr>
            <p:sp>
              <p:nvSpPr>
                <p:cNvPr id="57" name="Oval 56"/>
                <p:cNvSpPr/>
                <p:nvPr/>
              </p:nvSpPr>
              <p:spPr bwMode="gray">
                <a:xfrm>
                  <a:off x="3601232" y="1032891"/>
                  <a:ext cx="5204565" cy="5204565"/>
                </a:xfrm>
                <a:prstGeom prst="ellipse">
                  <a:avLst/>
                </a:prstGeom>
                <a:noFill/>
                <a:ln w="317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sp>
              <p:nvSpPr>
                <p:cNvPr id="58" name="Rectangle 57"/>
                <p:cNvSpPr/>
                <p:nvPr/>
              </p:nvSpPr>
              <p:spPr bwMode="gray">
                <a:xfrm>
                  <a:off x="958366" y="982450"/>
                  <a:ext cx="5060516" cy="5435880"/>
                </a:xfrm>
                <a:prstGeom prst="rect">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grpSp>
          <p:grpSp>
            <p:nvGrpSpPr>
              <p:cNvPr id="60" name="Group 59"/>
              <p:cNvGrpSpPr/>
              <p:nvPr/>
            </p:nvGrpSpPr>
            <p:grpSpPr>
              <a:xfrm>
                <a:off x="5818157" y="785224"/>
                <a:ext cx="2908129" cy="683204"/>
                <a:chOff x="3198310" y="766692"/>
                <a:chExt cx="2908129" cy="683204"/>
              </a:xfrm>
            </p:grpSpPr>
            <p:sp>
              <p:nvSpPr>
                <p:cNvPr id="64" name="Rectangle 63"/>
                <p:cNvSpPr/>
                <p:nvPr/>
              </p:nvSpPr>
              <p:spPr bwMode="gray">
                <a:xfrm>
                  <a:off x="3942427" y="841715"/>
                  <a:ext cx="2164012" cy="608181"/>
                </a:xfrm>
                <a:prstGeom prst="rect">
                  <a:avLst/>
                </a:prstGeom>
                <a:solidFill>
                  <a:srgbClr val="43B02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Tipo</a:t>
                  </a:r>
                  <a:r>
                    <a:rPr kumimoji="0" lang="en-US" sz="1200" b="1" i="0" u="none" strike="noStrike" kern="1200" cap="none" spc="0" normalizeH="0" baseline="0" noProof="0" dirty="0" smtClean="0">
                      <a:ln>
                        <a:noFill/>
                      </a:ln>
                      <a:solidFill>
                        <a:schemeClr val="bg1"/>
                      </a:solidFill>
                      <a:effectLst/>
                      <a:uLnTx/>
                      <a:uFillTx/>
                      <a:ea typeface="+mn-ea"/>
                      <a:cs typeface="+mn-cs"/>
                    </a:rPr>
                    <a:t> de </a:t>
                  </a:r>
                  <a:r>
                    <a:rPr kumimoji="0" lang="en-US" sz="1200" b="1" i="0" u="none" strike="noStrike" kern="1200" cap="none" spc="0" normalizeH="0" baseline="0" noProof="0" dirty="0" err="1" smtClean="0">
                      <a:ln>
                        <a:noFill/>
                      </a:ln>
                      <a:solidFill>
                        <a:schemeClr val="bg1"/>
                      </a:solidFill>
                      <a:effectLst/>
                      <a:uLnTx/>
                      <a:uFillTx/>
                      <a:ea typeface="+mn-ea"/>
                      <a:cs typeface="+mn-cs"/>
                    </a:rPr>
                    <a:t>Cambio</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65" name="TextBox 64"/>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01</a:t>
                  </a:r>
                </a:p>
              </p:txBody>
            </p:sp>
          </p:grpSp>
          <p:grpSp>
            <p:nvGrpSpPr>
              <p:cNvPr id="66" name="Group 65"/>
              <p:cNvGrpSpPr/>
              <p:nvPr/>
            </p:nvGrpSpPr>
            <p:grpSpPr>
              <a:xfrm>
                <a:off x="3955738" y="1820806"/>
                <a:ext cx="2908129" cy="683204"/>
                <a:chOff x="3198310" y="766692"/>
                <a:chExt cx="2908129" cy="683204"/>
              </a:xfrm>
            </p:grpSpPr>
            <p:sp>
              <p:nvSpPr>
                <p:cNvPr id="67" name="Rectangle 66"/>
                <p:cNvSpPr/>
                <p:nvPr/>
              </p:nvSpPr>
              <p:spPr bwMode="gray">
                <a:xfrm>
                  <a:off x="3942427" y="841715"/>
                  <a:ext cx="2164012" cy="608181"/>
                </a:xfrm>
                <a:prstGeom prst="rect">
                  <a:avLst/>
                </a:prstGeom>
                <a:solidFill>
                  <a:srgbClr val="009A44"/>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Seleccionar</a:t>
                  </a:r>
                  <a:r>
                    <a:rPr kumimoji="0" lang="en-US" sz="1200" b="1" i="0" u="none" strike="noStrike" kern="1200" cap="none" spc="0" normalizeH="0" baseline="0" noProof="0" dirty="0" smtClean="0">
                      <a:ln>
                        <a:noFill/>
                      </a:ln>
                      <a:solidFill>
                        <a:schemeClr val="bg1"/>
                      </a:solidFill>
                      <a:effectLst/>
                      <a:uLnTx/>
                      <a:uFillTx/>
                      <a:ea typeface="+mn-ea"/>
                      <a:cs typeface="+mn-cs"/>
                    </a:rPr>
                    <a:t> </a:t>
                  </a:r>
                  <a:r>
                    <a:rPr kumimoji="0" lang="en-US" sz="1200" b="1" i="0" u="none" strike="noStrike" kern="1200" cap="none" spc="0" normalizeH="0" baseline="0" noProof="0" dirty="0" err="1" smtClean="0">
                      <a:ln>
                        <a:noFill/>
                      </a:ln>
                      <a:solidFill>
                        <a:schemeClr val="bg1"/>
                      </a:solidFill>
                      <a:effectLst/>
                      <a:uLnTx/>
                      <a:uFillTx/>
                      <a:ea typeface="+mn-ea"/>
                      <a:cs typeface="+mn-cs"/>
                    </a:rPr>
                    <a:t>Sociedad</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68" name="TextBox 67"/>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02</a:t>
                  </a:r>
                </a:p>
              </p:txBody>
            </p:sp>
          </p:grpSp>
          <p:grpSp>
            <p:nvGrpSpPr>
              <p:cNvPr id="69" name="Group 68"/>
              <p:cNvGrpSpPr/>
              <p:nvPr/>
            </p:nvGrpSpPr>
            <p:grpSpPr>
              <a:xfrm>
                <a:off x="3415255" y="2856388"/>
                <a:ext cx="2908129" cy="683204"/>
                <a:chOff x="3198310" y="766692"/>
                <a:chExt cx="2908129" cy="683204"/>
              </a:xfrm>
            </p:grpSpPr>
            <p:sp>
              <p:nvSpPr>
                <p:cNvPr id="70" name="Rectangle 69"/>
                <p:cNvSpPr/>
                <p:nvPr/>
              </p:nvSpPr>
              <p:spPr bwMode="gray">
                <a:xfrm>
                  <a:off x="3942427" y="841715"/>
                  <a:ext cx="2164012" cy="608181"/>
                </a:xfrm>
                <a:prstGeom prst="rect">
                  <a:avLst/>
                </a:prstGeom>
                <a:solidFill>
                  <a:srgbClr val="0097A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Detalles</a:t>
                  </a:r>
                  <a:r>
                    <a:rPr kumimoji="0" lang="en-US" sz="1200" b="1" i="0" u="none" strike="noStrike" kern="1200" cap="none" spc="0" normalizeH="0" baseline="0" noProof="0" dirty="0" smtClean="0">
                      <a:ln>
                        <a:noFill/>
                      </a:ln>
                      <a:solidFill>
                        <a:schemeClr val="bg1"/>
                      </a:solidFill>
                      <a:effectLst/>
                      <a:uLnTx/>
                      <a:uFillTx/>
                      <a:ea typeface="+mn-ea"/>
                      <a:cs typeface="+mn-cs"/>
                    </a:rPr>
                    <a:t> de </a:t>
                  </a:r>
                  <a:r>
                    <a:rPr kumimoji="0" lang="en-US" sz="1200" b="1" i="0" u="none" strike="noStrike" kern="1200" cap="none" spc="0" normalizeH="0" baseline="0" noProof="0" dirty="0" err="1" smtClean="0">
                      <a:ln>
                        <a:noFill/>
                      </a:ln>
                      <a:solidFill>
                        <a:schemeClr val="bg1"/>
                      </a:solidFill>
                      <a:effectLst/>
                      <a:uLnTx/>
                      <a:uFillTx/>
                      <a:ea typeface="+mn-ea"/>
                      <a:cs typeface="+mn-cs"/>
                    </a:rPr>
                    <a:t>Sociedad</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71" name="TextBox 70"/>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03</a:t>
                  </a:r>
                </a:p>
              </p:txBody>
            </p:sp>
          </p:grpSp>
          <p:grpSp>
            <p:nvGrpSpPr>
              <p:cNvPr id="72" name="Group 71"/>
              <p:cNvGrpSpPr/>
              <p:nvPr/>
            </p:nvGrpSpPr>
            <p:grpSpPr>
              <a:xfrm>
                <a:off x="3375362" y="3891970"/>
                <a:ext cx="2908129" cy="683204"/>
                <a:chOff x="3198310" y="766692"/>
                <a:chExt cx="2908129" cy="683204"/>
              </a:xfrm>
            </p:grpSpPr>
            <p:sp>
              <p:nvSpPr>
                <p:cNvPr id="73" name="Rectangle 72"/>
                <p:cNvSpPr/>
                <p:nvPr/>
              </p:nvSpPr>
              <p:spPr bwMode="gray">
                <a:xfrm>
                  <a:off x="3942427" y="841715"/>
                  <a:ext cx="2164012" cy="608181"/>
                </a:xfrm>
                <a:prstGeom prst="rect">
                  <a:avLst/>
                </a:prstGeom>
                <a:solidFill>
                  <a:srgbClr val="00768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Determinación</a:t>
                  </a:r>
                  <a:r>
                    <a:rPr kumimoji="0" lang="en-US" sz="1200" b="1" i="0" u="none" strike="noStrike" kern="1200" cap="none" spc="0" normalizeH="0" baseline="0" noProof="0" dirty="0" smtClean="0">
                      <a:ln>
                        <a:noFill/>
                      </a:ln>
                      <a:solidFill>
                        <a:schemeClr val="bg1"/>
                      </a:solidFill>
                      <a:effectLst/>
                      <a:uLnTx/>
                      <a:uFillTx/>
                      <a:ea typeface="+mn-ea"/>
                      <a:cs typeface="+mn-cs"/>
                    </a:rPr>
                    <a:t> de Mayor</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74" name="TextBox 73"/>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04</a:t>
                  </a:r>
                </a:p>
              </p:txBody>
            </p:sp>
          </p:grpSp>
          <p:grpSp>
            <p:nvGrpSpPr>
              <p:cNvPr id="75" name="Group 74"/>
              <p:cNvGrpSpPr/>
              <p:nvPr/>
            </p:nvGrpSpPr>
            <p:grpSpPr>
              <a:xfrm>
                <a:off x="3950713" y="4927552"/>
                <a:ext cx="2908129" cy="683204"/>
                <a:chOff x="3198310" y="766692"/>
                <a:chExt cx="2908129" cy="683204"/>
              </a:xfrm>
            </p:grpSpPr>
            <p:sp>
              <p:nvSpPr>
                <p:cNvPr id="90" name="Rectangle 89"/>
                <p:cNvSpPr/>
                <p:nvPr/>
              </p:nvSpPr>
              <p:spPr bwMode="gray">
                <a:xfrm>
                  <a:off x="3942427" y="841715"/>
                  <a:ext cx="2164012" cy="608181"/>
                </a:xfrm>
                <a:prstGeom prst="rect">
                  <a:avLst/>
                </a:prstGeom>
                <a:solidFill>
                  <a:srgbClr val="004F5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Períodos</a:t>
                  </a:r>
                  <a:r>
                    <a:rPr kumimoji="0" lang="en-US" sz="1200" b="1" i="0" u="none" strike="noStrike" kern="1200" cap="none" spc="0" normalizeH="0" baseline="0" noProof="0" dirty="0" smtClean="0">
                      <a:ln>
                        <a:noFill/>
                      </a:ln>
                      <a:solidFill>
                        <a:schemeClr val="bg1"/>
                      </a:solidFill>
                      <a:effectLst/>
                      <a:uLnTx/>
                      <a:uFillTx/>
                      <a:ea typeface="+mn-ea"/>
                      <a:cs typeface="+mn-cs"/>
                    </a:rPr>
                    <a:t> </a:t>
                  </a:r>
                  <a:r>
                    <a:rPr kumimoji="0" lang="en-US" sz="1200" b="1" i="0" u="none" strike="noStrike" kern="1200" cap="none" spc="0" normalizeH="0" baseline="0" noProof="0" dirty="0" err="1" smtClean="0">
                      <a:ln>
                        <a:noFill/>
                      </a:ln>
                      <a:solidFill>
                        <a:schemeClr val="bg1"/>
                      </a:solidFill>
                      <a:effectLst/>
                      <a:uLnTx/>
                      <a:uFillTx/>
                      <a:ea typeface="+mn-ea"/>
                      <a:cs typeface="+mn-cs"/>
                    </a:rPr>
                    <a:t>Contables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91" name="TextBox 90"/>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05</a:t>
                  </a:r>
                </a:p>
              </p:txBody>
            </p:sp>
          </p:grpSp>
          <p:grpSp>
            <p:nvGrpSpPr>
              <p:cNvPr id="92" name="Group 91"/>
              <p:cNvGrpSpPr/>
              <p:nvPr/>
            </p:nvGrpSpPr>
            <p:grpSpPr>
              <a:xfrm>
                <a:off x="5820247" y="5963133"/>
                <a:ext cx="2908129" cy="683204"/>
                <a:chOff x="3198310" y="766692"/>
                <a:chExt cx="2908129" cy="683204"/>
              </a:xfrm>
            </p:grpSpPr>
            <p:sp>
              <p:nvSpPr>
                <p:cNvPr id="93" name="Rectangle 92"/>
                <p:cNvSpPr/>
                <p:nvPr/>
              </p:nvSpPr>
              <p:spPr bwMode="gray">
                <a:xfrm>
                  <a:off x="3942427" y="841715"/>
                  <a:ext cx="2164012" cy="608181"/>
                </a:xfrm>
                <a:prstGeom prst="rect">
                  <a:avLst/>
                </a:prstGeom>
                <a:solidFill>
                  <a:srgbClr val="005587"/>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Usuarios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94" name="TextBox 93"/>
                <p:cNvSpPr txBox="1"/>
                <p:nvPr/>
              </p:nvSpPr>
              <p:spPr>
                <a:xfrm>
                  <a:off x="3198310" y="766692"/>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a:ln>
                        <a:noFill/>
                      </a:ln>
                      <a:effectLst/>
                      <a:uLnTx/>
                      <a:uFillTx/>
                      <a:latin typeface="Calibri Light"/>
                      <a:ea typeface="+mn-ea"/>
                      <a:cs typeface="+mn-cs"/>
                    </a:rPr>
                    <a:t>06</a:t>
                  </a:r>
                </a:p>
              </p:txBody>
            </p:sp>
          </p:grpSp>
        </p:grpSp>
        <p:grpSp>
          <p:nvGrpSpPr>
            <p:cNvPr id="95" name="Group 94"/>
            <p:cNvGrpSpPr/>
            <p:nvPr/>
          </p:nvGrpSpPr>
          <p:grpSpPr>
            <a:xfrm rot="10800000">
              <a:off x="5957059" y="2410834"/>
              <a:ext cx="5214454" cy="4012347"/>
              <a:chOff x="3288890" y="656018"/>
              <a:chExt cx="8136754" cy="5915107"/>
            </a:xfrm>
          </p:grpSpPr>
          <p:grpSp>
            <p:nvGrpSpPr>
              <p:cNvPr id="96" name="Group 95"/>
              <p:cNvGrpSpPr/>
              <p:nvPr/>
            </p:nvGrpSpPr>
            <p:grpSpPr>
              <a:xfrm>
                <a:off x="3578213" y="1000982"/>
                <a:ext cx="7847431" cy="5435880"/>
                <a:chOff x="958366" y="982450"/>
                <a:chExt cx="7847431" cy="5435880"/>
              </a:xfrm>
            </p:grpSpPr>
            <p:sp>
              <p:nvSpPr>
                <p:cNvPr id="116" name="Oval 115"/>
                <p:cNvSpPr/>
                <p:nvPr/>
              </p:nvSpPr>
              <p:spPr bwMode="gray">
                <a:xfrm>
                  <a:off x="3601232" y="1032891"/>
                  <a:ext cx="5204565" cy="5204565"/>
                </a:xfrm>
                <a:prstGeom prst="ellipse">
                  <a:avLst/>
                </a:prstGeom>
                <a:noFill/>
                <a:ln w="317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sp>
              <p:nvSpPr>
                <p:cNvPr id="117" name="Rectangle 116"/>
                <p:cNvSpPr/>
                <p:nvPr/>
              </p:nvSpPr>
              <p:spPr bwMode="gray">
                <a:xfrm>
                  <a:off x="958366" y="982450"/>
                  <a:ext cx="5060516" cy="5435880"/>
                </a:xfrm>
                <a:prstGeom prst="rect">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dirty="0">
                    <a:ln>
                      <a:noFill/>
                    </a:ln>
                    <a:effectLst/>
                    <a:uLnTx/>
                    <a:uFillTx/>
                    <a:latin typeface="Calibri Light"/>
                    <a:ea typeface="+mn-ea"/>
                    <a:cs typeface="+mn-cs"/>
                  </a:endParaRPr>
                </a:p>
              </p:txBody>
            </p:sp>
          </p:grpSp>
          <p:grpSp>
            <p:nvGrpSpPr>
              <p:cNvPr id="98" name="Group 97"/>
              <p:cNvGrpSpPr/>
              <p:nvPr/>
            </p:nvGrpSpPr>
            <p:grpSpPr>
              <a:xfrm>
                <a:off x="5731685" y="656018"/>
                <a:ext cx="2994602" cy="655504"/>
                <a:chOff x="3111838" y="637486"/>
                <a:chExt cx="2994602" cy="655504"/>
              </a:xfrm>
            </p:grpSpPr>
            <p:sp>
              <p:nvSpPr>
                <p:cNvPr id="114" name="Rectangle 113"/>
                <p:cNvSpPr/>
                <p:nvPr/>
              </p:nvSpPr>
              <p:spPr bwMode="gray">
                <a:xfrm flipV="1">
                  <a:off x="3942429" y="637486"/>
                  <a:ext cx="2164011" cy="608181"/>
                </a:xfrm>
                <a:prstGeom prst="rect">
                  <a:avLst/>
                </a:prstGeom>
                <a:solidFill>
                  <a:srgbClr val="43B02A"/>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Retención</a:t>
                  </a:r>
                  <a:r>
                    <a:rPr kumimoji="0" lang="en-US" sz="1200" b="1" i="0" u="none" strike="noStrike" kern="1200" cap="none" spc="0" normalizeH="0" baseline="0" noProof="0" dirty="0" smtClean="0">
                      <a:ln>
                        <a:noFill/>
                      </a:ln>
                      <a:solidFill>
                        <a:schemeClr val="bg1"/>
                      </a:solidFill>
                      <a:effectLst/>
                      <a:uLnTx/>
                      <a:uFillTx/>
                      <a:ea typeface="+mn-ea"/>
                      <a:cs typeface="+mn-cs"/>
                    </a:rPr>
                    <a:t> de </a:t>
                  </a:r>
                  <a:r>
                    <a:rPr kumimoji="0" lang="en-US" sz="1200" b="1" i="0" u="none" strike="noStrike" kern="1200" cap="none" spc="0" normalizeH="0" baseline="0" noProof="0" dirty="0" err="1" smtClean="0">
                      <a:ln>
                        <a:noFill/>
                      </a:ln>
                      <a:solidFill>
                        <a:schemeClr val="bg1"/>
                      </a:solidFill>
                      <a:effectLst/>
                      <a:uLnTx/>
                      <a:uFillTx/>
                      <a:ea typeface="+mn-ea"/>
                      <a:cs typeface="+mn-cs"/>
                    </a:rPr>
                    <a:t>Impuestos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15" name="TextBox 114"/>
                <p:cNvSpPr txBox="1"/>
                <p:nvPr/>
              </p:nvSpPr>
              <p:spPr>
                <a:xfrm rot="10800000">
                  <a:off x="3111838" y="657765"/>
                  <a:ext cx="805845" cy="63522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dirty="0">
                      <a:latin typeface="Calibri Light"/>
                    </a:rPr>
                    <a:t>1</a:t>
                  </a:r>
                  <a:r>
                    <a:rPr kumimoji="0" lang="en-US" sz="2800" b="0" i="0" u="none" strike="noStrike" kern="1200" cap="none" spc="0" normalizeH="0" baseline="0" noProof="0" dirty="0" smtClean="0">
                      <a:ln>
                        <a:noFill/>
                      </a:ln>
                      <a:effectLst/>
                      <a:uLnTx/>
                      <a:uFillTx/>
                      <a:latin typeface="Calibri Light"/>
                      <a:ea typeface="+mn-ea"/>
                      <a:cs typeface="+mn-cs"/>
                    </a:rPr>
                    <a:t>1</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0" name="Group 99"/>
              <p:cNvGrpSpPr/>
              <p:nvPr/>
            </p:nvGrpSpPr>
            <p:grpSpPr>
              <a:xfrm>
                <a:off x="3864242" y="2032741"/>
                <a:ext cx="2994601" cy="641885"/>
                <a:chOff x="3647297" y="-56955"/>
                <a:chExt cx="2994601" cy="641885"/>
              </a:xfrm>
            </p:grpSpPr>
            <p:sp>
              <p:nvSpPr>
                <p:cNvPr id="110" name="Rectangle 109"/>
                <p:cNvSpPr/>
                <p:nvPr/>
              </p:nvSpPr>
              <p:spPr bwMode="gray">
                <a:xfrm flipV="1">
                  <a:off x="4477887" y="-56955"/>
                  <a:ext cx="2164011" cy="608183"/>
                </a:xfrm>
                <a:prstGeom prst="rect">
                  <a:avLst/>
                </a:prstGeom>
                <a:solidFill>
                  <a:srgbClr val="0097A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Códigos</a:t>
                  </a:r>
                  <a:r>
                    <a:rPr kumimoji="0" lang="en-US" sz="1200" b="1" i="0" u="none" strike="noStrike" kern="1200" cap="none" spc="0" normalizeH="0" noProof="0" dirty="0" smtClean="0">
                      <a:ln>
                        <a:noFill/>
                      </a:ln>
                      <a:solidFill>
                        <a:schemeClr val="bg1"/>
                      </a:solidFill>
                      <a:effectLst/>
                      <a:uLnTx/>
                      <a:uFillTx/>
                      <a:ea typeface="+mn-ea"/>
                      <a:cs typeface="+mn-cs"/>
                    </a:rPr>
                    <a:t> </a:t>
                  </a:r>
                  <a:r>
                    <a:rPr kumimoji="0" lang="en-US" sz="1200" b="1" i="0" u="none" strike="noStrike" kern="1200" cap="none" spc="0" normalizeH="0" noProof="0" dirty="0" err="1" smtClean="0">
                      <a:ln>
                        <a:noFill/>
                      </a:ln>
                      <a:solidFill>
                        <a:schemeClr val="bg1"/>
                      </a:solidFill>
                      <a:effectLst/>
                      <a:uLnTx/>
                      <a:uFillTx/>
                      <a:ea typeface="+mn-ea"/>
                      <a:cs typeface="+mn-cs"/>
                    </a:rPr>
                    <a:t>Fiscales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11" name="TextBox 110"/>
                <p:cNvSpPr txBox="1"/>
                <p:nvPr/>
              </p:nvSpPr>
              <p:spPr>
                <a:xfrm rot="10800000">
                  <a:off x="3647297" y="-50292"/>
                  <a:ext cx="805844" cy="6352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2800" dirty="0" smtClean="0">
                      <a:latin typeface="Calibri Light"/>
                    </a:rPr>
                    <a:t>10</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1" name="Group 100"/>
              <p:cNvGrpSpPr/>
              <p:nvPr/>
            </p:nvGrpSpPr>
            <p:grpSpPr>
              <a:xfrm>
                <a:off x="3288890" y="3347321"/>
                <a:ext cx="2994602" cy="642370"/>
                <a:chOff x="3111838" y="222043"/>
                <a:chExt cx="2994602" cy="642370"/>
              </a:xfrm>
            </p:grpSpPr>
            <p:sp>
              <p:nvSpPr>
                <p:cNvPr id="108" name="Rectangle 107"/>
                <p:cNvSpPr/>
                <p:nvPr/>
              </p:nvSpPr>
              <p:spPr bwMode="gray">
                <a:xfrm flipV="1">
                  <a:off x="3942429" y="256231"/>
                  <a:ext cx="2164011" cy="608182"/>
                </a:xfrm>
                <a:prstGeom prst="rect">
                  <a:avLst/>
                </a:prstGeom>
                <a:solidFill>
                  <a:srgbClr val="007680"/>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Clases</a:t>
                  </a:r>
                  <a:r>
                    <a:rPr kumimoji="0" lang="en-US" sz="1200" b="1" i="0" u="none" strike="noStrike" kern="1200" cap="none" spc="0" normalizeH="0" baseline="0" noProof="0" dirty="0" smtClean="0">
                      <a:ln>
                        <a:noFill/>
                      </a:ln>
                      <a:solidFill>
                        <a:schemeClr val="bg1"/>
                      </a:solidFill>
                      <a:effectLst/>
                      <a:uLnTx/>
                      <a:uFillTx/>
                      <a:ea typeface="+mn-ea"/>
                      <a:cs typeface="+mn-cs"/>
                    </a:rPr>
                    <a:t> de </a:t>
                  </a:r>
                  <a:r>
                    <a:rPr kumimoji="0" lang="en-US" sz="1200" b="1" i="0" u="none" strike="noStrike" kern="1200" cap="none" spc="0" normalizeH="0" baseline="0" noProof="0" dirty="0" err="1" smtClean="0">
                      <a:ln>
                        <a:noFill/>
                      </a:ln>
                      <a:solidFill>
                        <a:schemeClr val="bg1"/>
                      </a:solidFill>
                      <a:effectLst/>
                      <a:uLnTx/>
                      <a:uFillTx/>
                      <a:ea typeface="+mn-ea"/>
                      <a:cs typeface="+mn-cs"/>
                    </a:rPr>
                    <a:t>Impuestos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09" name="TextBox 108"/>
                <p:cNvSpPr txBox="1"/>
                <p:nvPr/>
              </p:nvSpPr>
              <p:spPr>
                <a:xfrm rot="10800000">
                  <a:off x="3111838" y="222043"/>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smtClean="0">
                      <a:ln>
                        <a:noFill/>
                      </a:ln>
                      <a:effectLst/>
                      <a:uLnTx/>
                      <a:uFillTx/>
                      <a:latin typeface="Calibri Light"/>
                      <a:ea typeface="+mn-ea"/>
                      <a:cs typeface="+mn-cs"/>
                    </a:rPr>
                    <a:t>09</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2" name="Group 101"/>
              <p:cNvGrpSpPr/>
              <p:nvPr/>
            </p:nvGrpSpPr>
            <p:grpSpPr>
              <a:xfrm>
                <a:off x="3864241" y="4798345"/>
                <a:ext cx="2994602" cy="641888"/>
                <a:chOff x="3111838" y="637485"/>
                <a:chExt cx="2994602" cy="641888"/>
              </a:xfrm>
            </p:grpSpPr>
            <p:sp>
              <p:nvSpPr>
                <p:cNvPr id="106" name="Rectangle 105"/>
                <p:cNvSpPr/>
                <p:nvPr/>
              </p:nvSpPr>
              <p:spPr bwMode="gray">
                <a:xfrm flipV="1">
                  <a:off x="3942429" y="637485"/>
                  <a:ext cx="2164011" cy="608182"/>
                </a:xfrm>
                <a:prstGeom prst="rect">
                  <a:avLst/>
                </a:prstGeom>
                <a:solidFill>
                  <a:srgbClr val="004F5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Nro</a:t>
                  </a:r>
                  <a:r>
                    <a:rPr kumimoji="0" lang="en-US" sz="1200" b="1" i="0" u="none" strike="noStrike" kern="1200" cap="none" spc="0" normalizeH="0" baseline="0" noProof="0" dirty="0" smtClean="0">
                      <a:ln>
                        <a:noFill/>
                      </a:ln>
                      <a:solidFill>
                        <a:schemeClr val="bg1"/>
                      </a:solidFill>
                      <a:effectLst/>
                      <a:uLnTx/>
                      <a:uFillTx/>
                      <a:ea typeface="+mn-ea"/>
                      <a:cs typeface="+mn-cs"/>
                    </a:rPr>
                    <a:t>. </a:t>
                  </a:r>
                  <a:r>
                    <a:rPr kumimoji="0" lang="en-US" sz="1200" b="1" i="0" u="none" strike="noStrike" kern="1200" cap="none" spc="0" normalizeH="0" baseline="0" noProof="0" dirty="0" err="1" smtClean="0">
                      <a:ln>
                        <a:noFill/>
                      </a:ln>
                      <a:solidFill>
                        <a:schemeClr val="bg1"/>
                      </a:solidFill>
                      <a:effectLst/>
                      <a:uLnTx/>
                      <a:uFillTx/>
                      <a:ea typeface="+mn-ea"/>
                      <a:cs typeface="+mn-cs"/>
                    </a:rPr>
                    <a:t>Comprobantes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07" name="TextBox 106"/>
                <p:cNvSpPr txBox="1"/>
                <p:nvPr/>
              </p:nvSpPr>
              <p:spPr>
                <a:xfrm rot="10800000">
                  <a:off x="3111838" y="644149"/>
                  <a:ext cx="805845" cy="6352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smtClean="0">
                      <a:ln>
                        <a:noFill/>
                      </a:ln>
                      <a:effectLst/>
                      <a:uLnTx/>
                      <a:uFillTx/>
                      <a:latin typeface="Calibri Light"/>
                      <a:ea typeface="+mn-ea"/>
                      <a:cs typeface="+mn-cs"/>
                    </a:rPr>
                    <a:t>08</a:t>
                  </a:r>
                  <a:endParaRPr kumimoji="0" lang="en-US" sz="2800" b="0" i="0" u="none" strike="noStrike" kern="1200" cap="none" spc="0" normalizeH="0" baseline="0" noProof="0" dirty="0">
                    <a:ln>
                      <a:noFill/>
                    </a:ln>
                    <a:effectLst/>
                    <a:uLnTx/>
                    <a:uFillTx/>
                    <a:latin typeface="Calibri Light"/>
                    <a:ea typeface="+mn-ea"/>
                    <a:cs typeface="+mn-cs"/>
                  </a:endParaRPr>
                </a:p>
              </p:txBody>
            </p:sp>
          </p:grpSp>
          <p:grpSp>
            <p:nvGrpSpPr>
              <p:cNvPr id="103" name="Group 102"/>
              <p:cNvGrpSpPr/>
              <p:nvPr/>
            </p:nvGrpSpPr>
            <p:grpSpPr>
              <a:xfrm>
                <a:off x="5733775" y="5833926"/>
                <a:ext cx="2994602" cy="737199"/>
                <a:chOff x="3111838" y="637485"/>
                <a:chExt cx="2994602" cy="737199"/>
              </a:xfrm>
            </p:grpSpPr>
            <p:sp>
              <p:nvSpPr>
                <p:cNvPr id="104" name="Rectangle 103"/>
                <p:cNvSpPr/>
                <p:nvPr/>
              </p:nvSpPr>
              <p:spPr bwMode="gray">
                <a:xfrm flipV="1">
                  <a:off x="3942429" y="637485"/>
                  <a:ext cx="2164011" cy="608182"/>
                </a:xfrm>
                <a:prstGeom prst="rect">
                  <a:avLst/>
                </a:prstGeom>
                <a:solidFill>
                  <a:srgbClr val="005587"/>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bg1"/>
                      </a:solidFill>
                      <a:effectLst/>
                      <a:uLnTx/>
                      <a:uFillTx/>
                      <a:ea typeface="+mn-ea"/>
                      <a:cs typeface="+mn-cs"/>
                    </a:rPr>
                    <a:t>Monedas</a:t>
                  </a:r>
                  <a:endParaRPr kumimoji="0" lang="en-US" sz="1200" b="1" i="0" u="none" strike="noStrike" kern="1200" cap="none" spc="0" normalizeH="0" baseline="0" noProof="0" dirty="0">
                    <a:ln>
                      <a:noFill/>
                    </a:ln>
                    <a:solidFill>
                      <a:schemeClr val="bg1"/>
                    </a:solidFill>
                    <a:effectLst/>
                    <a:uLnTx/>
                    <a:uFillTx/>
                    <a:ea typeface="+mn-ea"/>
                    <a:cs typeface="+mn-cs"/>
                  </a:endParaRPr>
                </a:p>
              </p:txBody>
            </p:sp>
            <p:sp>
              <p:nvSpPr>
                <p:cNvPr id="105" name="TextBox 104"/>
                <p:cNvSpPr txBox="1"/>
                <p:nvPr/>
              </p:nvSpPr>
              <p:spPr>
                <a:xfrm rot="10800000">
                  <a:off x="3111838" y="739459"/>
                  <a:ext cx="805844" cy="63522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2800" b="0" i="0" u="none" strike="noStrike" kern="1200" cap="none" spc="0" normalizeH="0" baseline="0" noProof="0" dirty="0" smtClean="0">
                      <a:ln>
                        <a:noFill/>
                      </a:ln>
                      <a:effectLst/>
                      <a:uLnTx/>
                      <a:uFillTx/>
                      <a:latin typeface="Calibri Light"/>
                      <a:ea typeface="+mn-ea"/>
                      <a:cs typeface="+mn-cs"/>
                    </a:rPr>
                    <a:t>07</a:t>
                  </a:r>
                  <a:endParaRPr kumimoji="0" lang="en-US" sz="2800" b="0" i="0" u="none" strike="noStrike" kern="1200" cap="none" spc="0" normalizeH="0" baseline="0" noProof="0" dirty="0">
                    <a:ln>
                      <a:noFill/>
                    </a:ln>
                    <a:effectLst/>
                    <a:uLnTx/>
                    <a:uFillTx/>
                    <a:latin typeface="Calibri Light"/>
                    <a:ea typeface="+mn-ea"/>
                    <a:cs typeface="+mn-cs"/>
                  </a:endParaRPr>
                </a:p>
              </p:txBody>
            </p:sp>
          </p:grpSp>
        </p:grpSp>
      </p:gr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68" y="6350898"/>
            <a:ext cx="3098527" cy="352678"/>
          </a:xfrm>
          <a:prstGeom prst="rect">
            <a:avLst/>
          </a:prstGeom>
        </p:spPr>
      </p:pic>
    </p:spTree>
    <p:extLst>
      <p:ext uri="{BB962C8B-B14F-4D97-AF65-F5344CB8AC3E}">
        <p14:creationId xmlns:p14="http://schemas.microsoft.com/office/powerpoint/2010/main" val="225390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8&quot; unique_id=&quot;10126&quot;&gt;&lt;/object&gt;&lt;object type=&quot;2&quot; unique_id=&quot;10127&quot;&gt;&lt;object type=&quot;3&quot; unique_id=&quot;14269&quot;&gt;&lt;property id=&quot;20148&quot; value=&quot;5&quot;/&gt;&lt;property id=&quot;20300&quot; value=&quot;Slide 3&quot;/&gt;&lt;property id=&quot;20307&quot; value=&quot;262&quot;/&gt;&lt;/object&gt;&lt;object type=&quot;3&quot; unique_id=&quot;14408&quot;&gt;&lt;property id=&quot;20148&quot; value=&quot;5&quot;/&gt;&lt;property id=&quot;20300&quot; value=&quot;Slide 2&quot;/&gt;&lt;property id=&quot;20307&quot; value=&quot;266&quot;/&gt;&lt;/object&gt;&lt;object type=&quot;3&quot; unique_id=&quot;14414&quot;&gt;&lt;property id=&quot;20148&quot; value=&quot;5&quot;/&gt;&lt;property id=&quot;20300&quot; value=&quot;Slide 1&quot;/&gt;&lt;property id=&quot;20307&quot; value=&quot;267&quot;/&gt;&lt;/object&gt;&lt;/object&gt;&lt;/object&gt;&lt;/database&gt;"/>
  <p:tag name="SECTOMILLISECCONVERTED" val="1"/>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lantilla_ Power Point_ Presentaciones en Pantalla">
  <a:themeElements>
    <a:clrScheme name="Custom 98">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57575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2 Slides">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 Deloitte_16_9_Onscreen_Dynamic" id="{233224E4-B556-DB4A-BB5F-456AD962D47A}" vid="{EEF797E3-93FD-3144-B017-07C87BDCB7B9}"/>
    </a:ext>
  </a:extLst>
</a:theme>
</file>

<file path=ppt/theme/theme3.xml><?xml version="1.0" encoding="utf-8"?>
<a:theme xmlns:a="http://schemas.openxmlformats.org/drawingml/2006/main" name="Office Theme">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Deloitte new">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49433</TotalTime>
  <Words>2331</Words>
  <Application>Microsoft Office PowerPoint</Application>
  <PresentationFormat>Widescreen</PresentationFormat>
  <Paragraphs>460</Paragraphs>
  <Slides>33</Slides>
  <Notes>21</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8" baseType="lpstr">
      <vt:lpstr>ＭＳ Ｐゴシック</vt:lpstr>
      <vt:lpstr>Arial</vt:lpstr>
      <vt:lpstr>Calibri</vt:lpstr>
      <vt:lpstr>Calibri Light</vt:lpstr>
      <vt:lpstr>Gotham Book</vt:lpstr>
      <vt:lpstr>Myriad Pro SemiExt</vt:lpstr>
      <vt:lpstr>Open Sans</vt:lpstr>
      <vt:lpstr>黑体</vt:lpstr>
      <vt:lpstr>Times New Roman</vt:lpstr>
      <vt:lpstr>Verdana</vt:lpstr>
      <vt:lpstr>Wingdings 2</vt:lpstr>
      <vt:lpstr>ヒラギノ角ゴ ProN W3</vt:lpstr>
      <vt:lpstr>Plantilla_ Power Point_ Presentaciones en Pantalla</vt:lpstr>
      <vt:lpstr>2_2 Slides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eficiente de inventario</dc:title>
  <dc:creator>Rodriguez, Gabriela Elena (LATCO - Caracas)</dc:creator>
  <cp:lastModifiedBy>Amara, Jeison Leandro</cp:lastModifiedBy>
  <cp:revision>1653</cp:revision>
  <dcterms:created xsi:type="dcterms:W3CDTF">2014-09-03T19:58:51Z</dcterms:created>
  <dcterms:modified xsi:type="dcterms:W3CDTF">2021-01-06T17:25:12Z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www.skabelondesign.com</vt:lpwstr>
  </property>
</Properties>
</file>