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61" r:id="rId5"/>
    <p:sldId id="267" r:id="rId6"/>
    <p:sldId id="268" r:id="rId7"/>
    <p:sldId id="270" r:id="rId8"/>
    <p:sldId id="258" r:id="rId9"/>
    <p:sldId id="262" r:id="rId10"/>
    <p:sldId id="271" r:id="rId11"/>
    <p:sldId id="266" r:id="rId12"/>
    <p:sldId id="273" r:id="rId13"/>
    <p:sldId id="272" r:id="rId14"/>
    <p:sldId id="275" r:id="rId15"/>
    <p:sldId id="276" r:id="rId16"/>
    <p:sldId id="277" r:id="rId17"/>
    <p:sldId id="278" r:id="rId18"/>
    <p:sldId id="264" r:id="rId19"/>
    <p:sldId id="274" r:id="rId20"/>
    <p:sldId id="279"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D44"/>
    <a:srgbClr val="D3A90F"/>
    <a:srgbClr val="003F4C"/>
    <a:srgbClr val="1D3A00"/>
    <a:srgbClr val="5EEC3C"/>
    <a:srgbClr val="990099"/>
    <a:srgbClr val="CC0099"/>
    <a:srgbClr val="FE9202"/>
    <a:srgbClr val="007033"/>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3"/>
  </p:normalViewPr>
  <p:slideViewPr>
    <p:cSldViewPr>
      <p:cViewPr varScale="1">
        <p:scale>
          <a:sx n="139" d="100"/>
          <a:sy n="139" d="100"/>
        </p:scale>
        <p:origin x="176" y="35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9451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61331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117507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61775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962689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O"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183676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19</a:t>
            </a:fld>
            <a:endParaRPr lang="en-US"/>
          </a:p>
        </p:txBody>
      </p:sp>
    </p:spTree>
    <p:extLst>
      <p:ext uri="{BB962C8B-B14F-4D97-AF65-F5344CB8AC3E}">
        <p14:creationId xmlns:p14="http://schemas.microsoft.com/office/powerpoint/2010/main" val="2191868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2441596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35011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69" y="2877160"/>
            <a:ext cx="8398775" cy="1374345"/>
          </a:xfrm>
        </p:spPr>
        <p:txBody>
          <a:bodyPr>
            <a:normAutofit/>
          </a:bodyPr>
          <a:lstStyle>
            <a:lvl1pPr marL="0" indent="0" algn="l">
              <a:buNone/>
              <a:defRPr sz="2800" b="0" i="0">
                <a:solidFill>
                  <a:srgbClr val="F2CD4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044700"/>
            <a:ext cx="6260906" cy="3511061"/>
          </a:xfrm>
        </p:spPr>
        <p:txBody>
          <a:bodyPr/>
          <a:lstStyle>
            <a:lvl1pPr>
              <a:defRPr sz="280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433880"/>
            <a:ext cx="8093365" cy="610820"/>
          </a:xfrm>
        </p:spPr>
        <p:txBody>
          <a:bodyPr>
            <a:normAutofit/>
          </a:bodyPr>
          <a:lstStyle>
            <a:lvl1pPr algn="l">
              <a:defRPr sz="3600" baseline="0">
                <a:solidFill>
                  <a:srgbClr val="F2CD44"/>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2">
                    <a:lumMod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2">
                    <a:lumMod val="10000"/>
                  </a:schemeClr>
                </a:solidFill>
              </a:defRPr>
            </a:lvl1pPr>
            <a:lvl2pPr algn="ctr">
              <a:defRPr sz="2000">
                <a:solidFill>
                  <a:schemeClr val="bg2">
                    <a:lumMod val="10000"/>
                  </a:schemeClr>
                </a:solidFill>
              </a:defRPr>
            </a:lvl2pPr>
            <a:lvl3pPr algn="ctr">
              <a:defRPr sz="1800">
                <a:solidFill>
                  <a:schemeClr val="bg2">
                    <a:lumMod val="10000"/>
                  </a:schemeClr>
                </a:solidFill>
              </a:defRPr>
            </a:lvl3pPr>
            <a:lvl4pPr algn="ctr">
              <a:defRPr sz="1600">
                <a:solidFill>
                  <a:schemeClr val="bg2">
                    <a:lumMod val="10000"/>
                  </a:schemeClr>
                </a:solidFill>
              </a:defRPr>
            </a:lvl4pPr>
            <a:lvl5pPr algn="ctr">
              <a:defRPr sz="1600">
                <a:solidFill>
                  <a:schemeClr val="bg2">
                    <a:lumMod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1/29/23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26.png"/><Relationship Id="rId2" Type="http://schemas.openxmlformats.org/officeDocument/2006/relationships/image" Target="../media/image14.jpe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739290"/>
            <a:ext cx="5039265" cy="1374345"/>
          </a:xfrm>
        </p:spPr>
        <p:txBody>
          <a:bodyPr>
            <a:normAutofit/>
          </a:bodyPr>
          <a:lstStyle/>
          <a:p>
            <a:r>
              <a:rPr lang="en-US" sz="2400" b="1" dirty="0">
                <a:effectLst/>
                <a:latin typeface="LinBiolinumTB"/>
              </a:rPr>
              <a:t>Cryptocurrencies forecasting  approach based on ARIMA,</a:t>
            </a:r>
            <a:br>
              <a:rPr lang="en-US" sz="2400" b="1" dirty="0">
                <a:effectLst/>
                <a:latin typeface="LinBiolinumTB"/>
              </a:rPr>
            </a:br>
            <a:r>
              <a:rPr lang="en-US" sz="2400" b="1" dirty="0">
                <a:effectLst/>
                <a:latin typeface="LinBiolinumTB"/>
              </a:rPr>
              <a:t>ANN and technical analysis indicators </a:t>
            </a:r>
            <a:endParaRPr lang="en-US" sz="4400" b="1" dirty="0"/>
          </a:p>
        </p:txBody>
      </p:sp>
      <p:sp>
        <p:nvSpPr>
          <p:cNvPr id="3" name="Subtitle 2"/>
          <p:cNvSpPr>
            <a:spLocks noGrp="1"/>
          </p:cNvSpPr>
          <p:nvPr>
            <p:ph type="subTitle" idx="1"/>
          </p:nvPr>
        </p:nvSpPr>
        <p:spPr>
          <a:xfrm>
            <a:off x="143555" y="2106103"/>
            <a:ext cx="8398775" cy="1374345"/>
          </a:xfrm>
        </p:spPr>
        <p:txBody>
          <a:bodyPr/>
          <a:lstStyle/>
          <a:p>
            <a:r>
              <a:rPr lang="en-US" dirty="0"/>
              <a:t>Jeison Roa</a:t>
            </a:r>
          </a:p>
        </p:txBody>
      </p:sp>
      <p:pic>
        <p:nvPicPr>
          <p:cNvPr id="5" name="Picture 4" descr="Text&#10;&#10;Description automatically generated">
            <a:extLst>
              <a:ext uri="{FF2B5EF4-FFF2-40B4-BE49-F238E27FC236}">
                <a16:creationId xmlns:a16="http://schemas.microsoft.com/office/drawing/2014/main" id="{D3A6DE78-BC43-EBDC-528C-034CBEAF8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786" y="4386383"/>
            <a:ext cx="1679755" cy="655514"/>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8CC1F-8B0C-0B56-2EAD-EBC2EB3B1005}"/>
              </a:ext>
            </a:extLst>
          </p:cNvPr>
          <p:cNvSpPr txBox="1"/>
          <p:nvPr/>
        </p:nvSpPr>
        <p:spPr>
          <a:xfrm>
            <a:off x="3493008" y="2624328"/>
            <a:ext cx="2056717" cy="369332"/>
          </a:xfrm>
          <a:prstGeom prst="rect">
            <a:avLst/>
          </a:prstGeom>
          <a:noFill/>
        </p:spPr>
        <p:txBody>
          <a:bodyPr wrap="none" rtlCol="0">
            <a:spAutoFit/>
          </a:bodyPr>
          <a:lstStyle/>
          <a:p>
            <a:r>
              <a:rPr lang="en-CO" dirty="0"/>
              <a:t>ARIMA NOTEBOOKS</a:t>
            </a:r>
          </a:p>
        </p:txBody>
      </p:sp>
    </p:spTree>
    <p:extLst>
      <p:ext uri="{BB962C8B-B14F-4D97-AF65-F5344CB8AC3E}">
        <p14:creationId xmlns:p14="http://schemas.microsoft.com/office/powerpoint/2010/main" val="196606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46A6-B2D8-54D0-E08D-D2B728A2BD49}"/>
              </a:ext>
            </a:extLst>
          </p:cNvPr>
          <p:cNvSpPr>
            <a:spLocks noGrp="1"/>
          </p:cNvSpPr>
          <p:nvPr>
            <p:ph type="title"/>
          </p:nvPr>
        </p:nvSpPr>
        <p:spPr/>
        <p:txBody>
          <a:bodyPr>
            <a:normAutofit fontScale="90000"/>
          </a:bodyPr>
          <a:lstStyle/>
          <a:p>
            <a:r>
              <a:rPr lang="en-CO" dirty="0"/>
              <a:t>LSTM ANN</a:t>
            </a:r>
          </a:p>
        </p:txBody>
      </p:sp>
      <p:sp>
        <p:nvSpPr>
          <p:cNvPr id="3" name="Content Placeholder 2">
            <a:extLst>
              <a:ext uri="{FF2B5EF4-FFF2-40B4-BE49-F238E27FC236}">
                <a16:creationId xmlns:a16="http://schemas.microsoft.com/office/drawing/2014/main" id="{2655C818-F5D8-3244-B72E-BDBF8F93D749}"/>
              </a:ext>
            </a:extLst>
          </p:cNvPr>
          <p:cNvSpPr>
            <a:spLocks noGrp="1"/>
          </p:cNvSpPr>
          <p:nvPr>
            <p:ph idx="1"/>
          </p:nvPr>
        </p:nvSpPr>
        <p:spPr/>
        <p:txBody>
          <a:bodyPr>
            <a:normAutofit fontScale="70000" lnSpcReduction="20000"/>
          </a:bodyPr>
          <a:lstStyle/>
          <a:p>
            <a:r>
              <a:rPr lang="en-US" dirty="0"/>
              <a:t>The name of LSTM refers to the analogy that a standard RNN has both "long-term memory" and "short-term memory". The connection weights and biases in the network change once per episode of training, analogous to how physiological changes in synaptic strengths store long-term memories; the activation patterns in the network change once per time-step, analogous to how the moment-to-moment change in electric firing patterns in the brain store short-term memories. The LSTM architecture aims to provide a short-term memory for RNN that can last thousands of timesteps, thus "long short-term memory"</a:t>
            </a:r>
            <a:endParaRPr lang="en-CO" dirty="0"/>
          </a:p>
        </p:txBody>
      </p:sp>
    </p:spTree>
    <p:extLst>
      <p:ext uri="{BB962C8B-B14F-4D97-AF65-F5344CB8AC3E}">
        <p14:creationId xmlns:p14="http://schemas.microsoft.com/office/powerpoint/2010/main" val="235782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46A6-B2D8-54D0-E08D-D2B728A2BD49}"/>
              </a:ext>
            </a:extLst>
          </p:cNvPr>
          <p:cNvSpPr>
            <a:spLocks noGrp="1"/>
          </p:cNvSpPr>
          <p:nvPr>
            <p:ph type="title"/>
          </p:nvPr>
        </p:nvSpPr>
        <p:spPr/>
        <p:txBody>
          <a:bodyPr>
            <a:normAutofit fontScale="90000"/>
          </a:bodyPr>
          <a:lstStyle/>
          <a:p>
            <a:r>
              <a:rPr lang="en-CO" dirty="0"/>
              <a:t>LSTM ANN</a:t>
            </a:r>
          </a:p>
        </p:txBody>
      </p:sp>
      <p:pic>
        <p:nvPicPr>
          <p:cNvPr id="11266" name="Picture 2">
            <a:extLst>
              <a:ext uri="{FF2B5EF4-FFF2-40B4-BE49-F238E27FC236}">
                <a16:creationId xmlns:a16="http://schemas.microsoft.com/office/drawing/2014/main" id="{98B99A31-11C3-D9E7-D4B3-8DBEAF48E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996923"/>
            <a:ext cx="5497380" cy="375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4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46A6-B2D8-54D0-E08D-D2B728A2BD49}"/>
              </a:ext>
            </a:extLst>
          </p:cNvPr>
          <p:cNvSpPr>
            <a:spLocks noGrp="1"/>
          </p:cNvSpPr>
          <p:nvPr>
            <p:ph type="title"/>
          </p:nvPr>
        </p:nvSpPr>
        <p:spPr/>
        <p:txBody>
          <a:bodyPr>
            <a:normAutofit fontScale="90000"/>
          </a:bodyPr>
          <a:lstStyle/>
          <a:p>
            <a:r>
              <a:rPr lang="en-CO" dirty="0"/>
              <a:t>Why LSTM?</a:t>
            </a:r>
          </a:p>
        </p:txBody>
      </p:sp>
      <p:sp>
        <p:nvSpPr>
          <p:cNvPr id="3" name="Content Placeholder 2">
            <a:extLst>
              <a:ext uri="{FF2B5EF4-FFF2-40B4-BE49-F238E27FC236}">
                <a16:creationId xmlns:a16="http://schemas.microsoft.com/office/drawing/2014/main" id="{2655C818-F5D8-3244-B72E-BDBF8F93D749}"/>
              </a:ext>
            </a:extLst>
          </p:cNvPr>
          <p:cNvSpPr>
            <a:spLocks noGrp="1"/>
          </p:cNvSpPr>
          <p:nvPr>
            <p:ph idx="1"/>
          </p:nvPr>
        </p:nvSpPr>
        <p:spPr/>
        <p:txBody>
          <a:bodyPr>
            <a:normAutofit/>
          </a:bodyPr>
          <a:lstStyle/>
          <a:p>
            <a:r>
              <a:rPr lang="en-US" dirty="0"/>
              <a:t>Good:  RNNs can keep track of arbitrary long-term dependencies in the input sequences. </a:t>
            </a:r>
          </a:p>
          <a:p>
            <a:r>
              <a:rPr lang="en-US" dirty="0"/>
              <a:t>Bad: </a:t>
            </a:r>
            <a:r>
              <a:rPr lang="en-US" b="0" i="0" dirty="0">
                <a:solidFill>
                  <a:srgbClr val="202122"/>
                </a:solidFill>
                <a:effectLst/>
                <a:latin typeface="Arial" panose="020B0604020202020204" pitchFamily="34" charset="0"/>
              </a:rPr>
              <a:t>LSTM networks can still suffer from the exploding gradient problem.</a:t>
            </a:r>
            <a:endParaRPr lang="en-CO" dirty="0"/>
          </a:p>
        </p:txBody>
      </p:sp>
    </p:spTree>
    <p:extLst>
      <p:ext uri="{BB962C8B-B14F-4D97-AF65-F5344CB8AC3E}">
        <p14:creationId xmlns:p14="http://schemas.microsoft.com/office/powerpoint/2010/main" val="350479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LSTM ARCHITECTURE</a:t>
            </a:r>
          </a:p>
        </p:txBody>
      </p:sp>
      <p:pic>
        <p:nvPicPr>
          <p:cNvPr id="5" name="Picture 4" descr="Chart, bar chart&#10;&#10;Description automatically generated">
            <a:extLst>
              <a:ext uri="{FF2B5EF4-FFF2-40B4-BE49-F238E27FC236}">
                <a16:creationId xmlns:a16="http://schemas.microsoft.com/office/drawing/2014/main" id="{EE9D96D4-E198-3D14-D91E-037A55642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00" y="1350110"/>
            <a:ext cx="6462697" cy="3522170"/>
          </a:xfrm>
          <a:prstGeom prst="rect">
            <a:avLst/>
          </a:prstGeom>
        </p:spPr>
      </p:pic>
    </p:spTree>
    <p:extLst>
      <p:ext uri="{BB962C8B-B14F-4D97-AF65-F5344CB8AC3E}">
        <p14:creationId xmlns:p14="http://schemas.microsoft.com/office/powerpoint/2010/main" val="112315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STOCHASTIC OSCILLATOR</a:t>
            </a:r>
          </a:p>
        </p:txBody>
      </p:sp>
      <p:sp>
        <p:nvSpPr>
          <p:cNvPr id="2" name="TextBox 1">
            <a:extLst>
              <a:ext uri="{FF2B5EF4-FFF2-40B4-BE49-F238E27FC236}">
                <a16:creationId xmlns:a16="http://schemas.microsoft.com/office/drawing/2014/main" id="{1C7E9CC9-4124-3D96-9F5B-F62E3AEFC13E}"/>
              </a:ext>
            </a:extLst>
          </p:cNvPr>
          <p:cNvSpPr txBox="1"/>
          <p:nvPr/>
        </p:nvSpPr>
        <p:spPr>
          <a:xfrm>
            <a:off x="296260" y="1502815"/>
            <a:ext cx="55840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Stochastic Oscillator is a momentum indicator that shows the location of the close relative to the high-low range over a set number of periods. </a:t>
            </a:r>
          </a:p>
          <a:p>
            <a:pPr marL="285750" indent="-285750">
              <a:buFont typeface="Arial" panose="020B0604020202020204" pitchFamily="34" charset="0"/>
              <a:buChar char="•"/>
            </a:pPr>
            <a:r>
              <a:rPr lang="en-US" dirty="0"/>
              <a:t>The indicator can range from 0 to 100.</a:t>
            </a:r>
          </a:p>
          <a:p>
            <a:pPr marL="285750" indent="-285750">
              <a:buFont typeface="Arial" panose="020B0604020202020204" pitchFamily="34" charset="0"/>
              <a:buChar char="•"/>
            </a:pPr>
            <a:r>
              <a:rPr lang="en-US" dirty="0"/>
              <a:t>The closing price tends to close near the high in an uptrend and near the low in a downtrend.</a:t>
            </a:r>
          </a:p>
          <a:p>
            <a:pPr marL="285750" indent="-285750">
              <a:buFont typeface="Arial" panose="020B0604020202020204" pitchFamily="34" charset="0"/>
              <a:buChar char="•"/>
            </a:pPr>
            <a:r>
              <a:rPr lang="en-US" dirty="0"/>
              <a:t>If the closing price then slips away from the high or the low, then momentum is slowing. </a:t>
            </a:r>
          </a:p>
          <a:p>
            <a:pPr marL="285750" indent="-285750">
              <a:buFont typeface="Arial" panose="020B0604020202020204" pitchFamily="34" charset="0"/>
              <a:buChar char="•"/>
            </a:pPr>
            <a:r>
              <a:rPr lang="en-US" dirty="0"/>
              <a:t>Stochastics are most effective in broad trading ranges or slow moving trends. </a:t>
            </a:r>
          </a:p>
          <a:p>
            <a:endParaRPr lang="en-CO" dirty="0"/>
          </a:p>
        </p:txBody>
      </p:sp>
      <p:pic>
        <p:nvPicPr>
          <p:cNvPr id="13314" name="Picture 2" descr="python - Stochastic indicator formula - Stack Overflow">
            <a:extLst>
              <a:ext uri="{FF2B5EF4-FFF2-40B4-BE49-F238E27FC236}">
                <a16:creationId xmlns:a16="http://schemas.microsoft.com/office/drawing/2014/main" id="{71DCF822-43F2-241F-A491-D4E8F3CBA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337" y="2113635"/>
            <a:ext cx="3230745" cy="1980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97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RSI OSCILLATOR</a:t>
            </a:r>
          </a:p>
        </p:txBody>
      </p:sp>
      <p:sp>
        <p:nvSpPr>
          <p:cNvPr id="2" name="TextBox 1">
            <a:extLst>
              <a:ext uri="{FF2B5EF4-FFF2-40B4-BE49-F238E27FC236}">
                <a16:creationId xmlns:a16="http://schemas.microsoft.com/office/drawing/2014/main" id="{1C7E9CC9-4124-3D96-9F5B-F62E3AEFC13E}"/>
              </a:ext>
            </a:extLst>
          </p:cNvPr>
          <p:cNvSpPr txBox="1"/>
          <p:nvPr/>
        </p:nvSpPr>
        <p:spPr>
          <a:xfrm>
            <a:off x="296260" y="1502815"/>
            <a:ext cx="534467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relative strength index (RSI) is a momentum indicator used in technical analysis. RSI measures the speed and magnitude of a security's recent price changes to evaluate overvalued or undervalued conditions in the price of that security.</a:t>
            </a:r>
          </a:p>
          <a:p>
            <a:pPr marL="285750" indent="-285750">
              <a:buFont typeface="Arial" panose="020B0604020202020204" pitchFamily="34" charset="0"/>
              <a:buChar char="•"/>
            </a:pPr>
            <a:r>
              <a:rPr lang="en-US" dirty="0"/>
              <a:t>The RSI is displayed as an oscillator (a line graph) on a scale of zero to 100.</a:t>
            </a:r>
          </a:p>
          <a:p>
            <a:endParaRPr lang="en-US" dirty="0"/>
          </a:p>
          <a:p>
            <a:r>
              <a:rPr lang="en-US" dirty="0"/>
              <a:t>The indicator was developed by J. Welles Wilder Jr. and introduced in his seminal 1978 book, New Concepts in Technical Trading Systems.</a:t>
            </a:r>
          </a:p>
          <a:p>
            <a:endParaRPr lang="en-CO" dirty="0"/>
          </a:p>
        </p:txBody>
      </p:sp>
      <p:pic>
        <p:nvPicPr>
          <p:cNvPr id="15364" name="Picture 4" descr="How to calculate the Relative Strength Index (RSI) | Nullbeans.com">
            <a:extLst>
              <a:ext uri="{FF2B5EF4-FFF2-40B4-BE49-F238E27FC236}">
                <a16:creationId xmlns:a16="http://schemas.microsoft.com/office/drawing/2014/main" id="{16865CB8-D834-3447-5D1C-6E14F181EC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682"/>
          <a:stretch/>
        </p:blipFill>
        <p:spPr bwMode="auto">
          <a:xfrm>
            <a:off x="5838447" y="2248620"/>
            <a:ext cx="3296413" cy="164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9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PRICE RATE OF CHANGE</a:t>
            </a:r>
          </a:p>
        </p:txBody>
      </p:sp>
      <p:sp>
        <p:nvSpPr>
          <p:cNvPr id="2" name="TextBox 1">
            <a:extLst>
              <a:ext uri="{FF2B5EF4-FFF2-40B4-BE49-F238E27FC236}">
                <a16:creationId xmlns:a16="http://schemas.microsoft.com/office/drawing/2014/main" id="{1C7E9CC9-4124-3D96-9F5B-F62E3AEFC13E}"/>
              </a:ext>
            </a:extLst>
          </p:cNvPr>
          <p:cNvSpPr txBox="1"/>
          <p:nvPr/>
        </p:nvSpPr>
        <p:spPr>
          <a:xfrm>
            <a:off x="296260" y="1502815"/>
            <a:ext cx="534467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Price Rate of Change (ROC) is a momentum-based technical indicator that measures the percentage change in price between the current price and the price a certain number of periods ago. </a:t>
            </a:r>
          </a:p>
          <a:p>
            <a:pPr marL="285750" indent="-285750">
              <a:buFont typeface="Arial" panose="020B0604020202020204" pitchFamily="34" charset="0"/>
              <a:buChar char="•"/>
            </a:pPr>
            <a:r>
              <a:rPr lang="en-US" dirty="0"/>
              <a:t>The ROC indicator is plotted against zero, with the indicator moving upwards into positive territory if price changes are to the upside, and moving into negative territory if price changes are to the downside.</a:t>
            </a:r>
          </a:p>
          <a:p>
            <a:pPr marL="285750" indent="-285750">
              <a:buFont typeface="Arial" panose="020B0604020202020204" pitchFamily="34" charset="0"/>
              <a:buChar char="•"/>
            </a:pPr>
            <a:r>
              <a:rPr lang="en-US" dirty="0"/>
              <a:t>The indicator can be used to spot divergences, overbought and oversold conditions, and centerline crossovers.</a:t>
            </a:r>
          </a:p>
          <a:p>
            <a:endParaRPr lang="en-CO" dirty="0"/>
          </a:p>
        </p:txBody>
      </p:sp>
      <p:pic>
        <p:nvPicPr>
          <p:cNvPr id="5" name="Picture 4" descr="Text&#10;&#10;Description automatically generated with medium confidence">
            <a:extLst>
              <a:ext uri="{FF2B5EF4-FFF2-40B4-BE49-F238E27FC236}">
                <a16:creationId xmlns:a16="http://schemas.microsoft.com/office/drawing/2014/main" id="{9BF91354-A002-B813-99D5-036760AF0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901" y="2698851"/>
            <a:ext cx="3787099" cy="547269"/>
          </a:xfrm>
          <a:prstGeom prst="rect">
            <a:avLst/>
          </a:prstGeom>
        </p:spPr>
      </p:pic>
    </p:spTree>
    <p:extLst>
      <p:ext uri="{BB962C8B-B14F-4D97-AF65-F5344CB8AC3E}">
        <p14:creationId xmlns:p14="http://schemas.microsoft.com/office/powerpoint/2010/main" val="422877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LSTM ANN IMPLEMENTATION</a:t>
            </a:r>
          </a:p>
        </p:txBody>
      </p:sp>
      <p:pic>
        <p:nvPicPr>
          <p:cNvPr id="3076" name="Picture 4" descr="Python - Wikiversity">
            <a:extLst>
              <a:ext uri="{FF2B5EF4-FFF2-40B4-BE49-F238E27FC236}">
                <a16:creationId xmlns:a16="http://schemas.microsoft.com/office/drawing/2014/main" id="{648C8318-40CF-5F8C-392D-983572639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644" y="1882479"/>
            <a:ext cx="1067415" cy="10674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umPy - Wikipedia">
            <a:extLst>
              <a:ext uri="{FF2B5EF4-FFF2-40B4-BE49-F238E27FC236}">
                <a16:creationId xmlns:a16="http://schemas.microsoft.com/office/drawing/2014/main" id="{21A15786-5F70-B4E1-25B1-EEEBB4840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401" y="1850761"/>
            <a:ext cx="1374345" cy="61537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atplotlib Tutorial - javatpoint">
            <a:extLst>
              <a:ext uri="{FF2B5EF4-FFF2-40B4-BE49-F238E27FC236}">
                <a16:creationId xmlns:a16="http://schemas.microsoft.com/office/drawing/2014/main" id="{6E56F946-8196-46F7-7731-8BDEF79AB0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3230" y="1882479"/>
            <a:ext cx="1117295" cy="111729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andas (software) - Wikipedia">
            <a:extLst>
              <a:ext uri="{FF2B5EF4-FFF2-40B4-BE49-F238E27FC236}">
                <a16:creationId xmlns:a16="http://schemas.microsoft.com/office/drawing/2014/main" id="{099F49C9-E7BB-AB32-B4E2-AF6EEBABCD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3838" y="2441127"/>
            <a:ext cx="1619470" cy="65604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ciPy and NumPy - Full Stack Python">
            <a:extLst>
              <a:ext uri="{FF2B5EF4-FFF2-40B4-BE49-F238E27FC236}">
                <a16:creationId xmlns:a16="http://schemas.microsoft.com/office/drawing/2014/main" id="{5450766C-789D-BAA8-EC93-1C562B62B9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0537" y="1753295"/>
            <a:ext cx="1111470" cy="44021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ensorFlow - Wikipedia">
            <a:extLst>
              <a:ext uri="{FF2B5EF4-FFF2-40B4-BE49-F238E27FC236}">
                <a16:creationId xmlns:a16="http://schemas.microsoft.com/office/drawing/2014/main" id="{F5188A4C-29AB-8503-3381-2E6F11CE5E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7204" y="2280471"/>
            <a:ext cx="1374345" cy="8803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asons to Choose PyTorch for Deep Learning | by Claire D. Costa | Towards  Data Science">
            <a:extLst>
              <a:ext uri="{FF2B5EF4-FFF2-40B4-BE49-F238E27FC236}">
                <a16:creationId xmlns:a16="http://schemas.microsoft.com/office/drawing/2014/main" id="{20CB88DC-EB35-AC52-6D22-B339740D74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272" y="2550695"/>
            <a:ext cx="1111470" cy="5557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5D12DDB-E6CD-C90A-B0F3-01AD1857E7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9785" y="3589939"/>
            <a:ext cx="7289195" cy="607433"/>
          </a:xfrm>
          <a:prstGeom prst="rect">
            <a:avLst/>
          </a:prstGeom>
        </p:spPr>
      </p:pic>
    </p:spTree>
    <p:extLst>
      <p:ext uri="{BB962C8B-B14F-4D97-AF65-F5344CB8AC3E}">
        <p14:creationId xmlns:p14="http://schemas.microsoft.com/office/powerpoint/2010/main" val="340445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8CC1F-8B0C-0B56-2EAD-EBC2EB3B1005}"/>
              </a:ext>
            </a:extLst>
          </p:cNvPr>
          <p:cNvSpPr txBox="1"/>
          <p:nvPr/>
        </p:nvSpPr>
        <p:spPr>
          <a:xfrm>
            <a:off x="3493008" y="2624328"/>
            <a:ext cx="1922065" cy="369332"/>
          </a:xfrm>
          <a:prstGeom prst="rect">
            <a:avLst/>
          </a:prstGeom>
          <a:noFill/>
        </p:spPr>
        <p:txBody>
          <a:bodyPr wrap="none" rtlCol="0">
            <a:spAutoFit/>
          </a:bodyPr>
          <a:lstStyle/>
          <a:p>
            <a:r>
              <a:rPr lang="en-CO" dirty="0"/>
              <a:t>LSTM NOTEBOOKS</a:t>
            </a:r>
          </a:p>
        </p:txBody>
      </p:sp>
    </p:spTree>
    <p:extLst>
      <p:ext uri="{BB962C8B-B14F-4D97-AF65-F5344CB8AC3E}">
        <p14:creationId xmlns:p14="http://schemas.microsoft.com/office/powerpoint/2010/main" val="155017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a:t>
            </a:r>
          </a:p>
        </p:txBody>
      </p:sp>
      <p:sp>
        <p:nvSpPr>
          <p:cNvPr id="3" name="Content Placeholder 2"/>
          <p:cNvSpPr>
            <a:spLocks noGrp="1"/>
          </p:cNvSpPr>
          <p:nvPr>
            <p:ph idx="1"/>
          </p:nvPr>
        </p:nvSpPr>
        <p:spPr/>
        <p:txBody>
          <a:bodyPr>
            <a:normAutofit/>
          </a:bodyPr>
          <a:lstStyle/>
          <a:p>
            <a:r>
              <a:rPr lang="en-US" dirty="0"/>
              <a:t>Crypto Time Series </a:t>
            </a:r>
          </a:p>
          <a:p>
            <a:r>
              <a:rPr lang="en-US" dirty="0"/>
              <a:t>ARIMA</a:t>
            </a:r>
          </a:p>
          <a:p>
            <a:r>
              <a:rPr lang="en-US" dirty="0"/>
              <a:t>ARIMA Implementation</a:t>
            </a:r>
          </a:p>
          <a:p>
            <a:r>
              <a:rPr lang="en-US" dirty="0"/>
              <a:t>Hardware and Time</a:t>
            </a:r>
          </a:p>
          <a:p>
            <a:r>
              <a:rPr lang="en-US" dirty="0"/>
              <a:t>LSTM ANN</a:t>
            </a:r>
          </a:p>
          <a:p>
            <a:r>
              <a:rPr lang="en-US" dirty="0"/>
              <a:t>LSTM Implementation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45537F-DF5D-20A5-7463-497F37AF9944}"/>
              </a:ext>
            </a:extLst>
          </p:cNvPr>
          <p:cNvSpPr txBox="1"/>
          <p:nvPr/>
        </p:nvSpPr>
        <p:spPr>
          <a:xfrm>
            <a:off x="2892245" y="2419045"/>
            <a:ext cx="4585716" cy="923330"/>
          </a:xfrm>
          <a:prstGeom prst="rect">
            <a:avLst/>
          </a:prstGeom>
          <a:noFill/>
        </p:spPr>
        <p:txBody>
          <a:bodyPr wrap="square">
            <a:spAutoFit/>
          </a:bodyPr>
          <a:lstStyle/>
          <a:p>
            <a:r>
              <a:rPr lang="en-CO" sz="5400" dirty="0"/>
              <a:t>Thank you!!</a:t>
            </a:r>
          </a:p>
        </p:txBody>
      </p:sp>
    </p:spTree>
    <p:extLst>
      <p:ext uri="{BB962C8B-B14F-4D97-AF65-F5344CB8AC3E}">
        <p14:creationId xmlns:p14="http://schemas.microsoft.com/office/powerpoint/2010/main" val="36478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Crypto Time Series</a:t>
            </a:r>
          </a:p>
        </p:txBody>
      </p:sp>
      <p:sp>
        <p:nvSpPr>
          <p:cNvPr id="5" name="Content Placeholder 4"/>
          <p:cNvSpPr>
            <a:spLocks noGrp="1"/>
          </p:cNvSpPr>
          <p:nvPr>
            <p:ph idx="1"/>
          </p:nvPr>
        </p:nvSpPr>
        <p:spPr/>
        <p:txBody>
          <a:bodyPr/>
          <a:lstStyle/>
          <a:p>
            <a:r>
              <a:rPr lang="en-US" dirty="0"/>
              <a:t>High volatility</a:t>
            </a:r>
          </a:p>
          <a:p>
            <a:r>
              <a:rPr lang="en-US" dirty="0"/>
              <a:t>Non Linear</a:t>
            </a:r>
          </a:p>
          <a:p>
            <a:r>
              <a:rPr lang="en-US" dirty="0"/>
              <a:t>Dependency on exogenous variables (Political, economical)</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Datasets</a:t>
            </a:r>
          </a:p>
        </p:txBody>
      </p:sp>
      <p:sp>
        <p:nvSpPr>
          <p:cNvPr id="5" name="Content Placeholder 4"/>
          <p:cNvSpPr>
            <a:spLocks noGrp="1"/>
          </p:cNvSpPr>
          <p:nvPr>
            <p:ph idx="1"/>
          </p:nvPr>
        </p:nvSpPr>
        <p:spPr/>
        <p:txBody>
          <a:bodyPr>
            <a:normAutofit/>
          </a:bodyPr>
          <a:lstStyle/>
          <a:p>
            <a:pPr marL="0" indent="0">
              <a:buNone/>
            </a:pPr>
            <a:r>
              <a:rPr lang="en-US" sz="2400" dirty="0" err="1"/>
              <a:t>Bitstamp</a:t>
            </a:r>
            <a:r>
              <a:rPr lang="en-US" sz="2400" dirty="0"/>
              <a:t> data from Nov 2020 / Nov 2022 (Open Value for ARIMA) (All Columns for LSTM). BTC/USD and XRP/USD</a:t>
            </a:r>
          </a:p>
          <a:p>
            <a:pPr marL="0" indent="0">
              <a:buNone/>
            </a:pPr>
            <a:r>
              <a:rPr lang="en-US" sz="2400" dirty="0"/>
              <a:t>Source: </a:t>
            </a:r>
            <a:r>
              <a:rPr lang="en-US" sz="2400" dirty="0" err="1"/>
              <a:t>Bitstamp</a:t>
            </a:r>
            <a:r>
              <a:rPr lang="en-US" sz="2400" dirty="0"/>
              <a:t> is a cryptocurrency exchange based in Luxembourg. It allows trading between fiat currency, bitcoin and other cryptocurrencies. </a:t>
            </a:r>
          </a:p>
        </p:txBody>
      </p:sp>
      <p:pic>
        <p:nvPicPr>
          <p:cNvPr id="1028" name="Picture 4" descr="Bitstamp - Wikipedia">
            <a:extLst>
              <a:ext uri="{FF2B5EF4-FFF2-40B4-BE49-F238E27FC236}">
                <a16:creationId xmlns:a16="http://schemas.microsoft.com/office/drawing/2014/main" id="{FD030819-F10E-A198-FA23-8B7EBC92F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114" y="3463745"/>
            <a:ext cx="1679755" cy="167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9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70FD-F393-8783-00E0-5E238A1F12F9}"/>
              </a:ext>
            </a:extLst>
          </p:cNvPr>
          <p:cNvSpPr>
            <a:spLocks noGrp="1"/>
          </p:cNvSpPr>
          <p:nvPr>
            <p:ph type="title"/>
          </p:nvPr>
        </p:nvSpPr>
        <p:spPr/>
        <p:txBody>
          <a:bodyPr>
            <a:normAutofit fontScale="90000"/>
          </a:bodyPr>
          <a:lstStyle/>
          <a:p>
            <a:r>
              <a:rPr lang="en-CO" dirty="0"/>
              <a:t>ARIMA</a:t>
            </a:r>
          </a:p>
        </p:txBody>
      </p:sp>
      <p:sp>
        <p:nvSpPr>
          <p:cNvPr id="3" name="Content Placeholder 2">
            <a:extLst>
              <a:ext uri="{FF2B5EF4-FFF2-40B4-BE49-F238E27FC236}">
                <a16:creationId xmlns:a16="http://schemas.microsoft.com/office/drawing/2014/main" id="{C712F5F7-A9EA-9923-6570-ADAC21888D18}"/>
              </a:ext>
            </a:extLst>
          </p:cNvPr>
          <p:cNvSpPr>
            <a:spLocks noGrp="1"/>
          </p:cNvSpPr>
          <p:nvPr>
            <p:ph idx="1"/>
          </p:nvPr>
        </p:nvSpPr>
        <p:spPr/>
        <p:txBody>
          <a:bodyPr>
            <a:normAutofit/>
          </a:bodyPr>
          <a:lstStyle/>
          <a:p>
            <a:r>
              <a:rPr lang="en-US" b="0" i="0" dirty="0">
                <a:solidFill>
                  <a:srgbClr val="111111"/>
                </a:solidFill>
                <a:effectLst/>
                <a:latin typeface="SourceSansPro"/>
              </a:rPr>
              <a:t>An autoregressive integrated moving average, is a statistical analysis model that uses </a:t>
            </a:r>
            <a:r>
              <a:rPr lang="en-US" b="0" i="0" u="sng" dirty="0">
                <a:solidFill>
                  <a:srgbClr val="2C40D0"/>
                </a:solidFill>
                <a:effectLst/>
                <a:latin typeface="SourceSansPro"/>
              </a:rPr>
              <a:t>time series data</a:t>
            </a:r>
            <a:r>
              <a:rPr lang="en-US" b="0" i="0" dirty="0">
                <a:solidFill>
                  <a:srgbClr val="111111"/>
                </a:solidFill>
                <a:effectLst/>
                <a:latin typeface="SourceSansPro"/>
              </a:rPr>
              <a:t> to either better understand the data set or to predict future trends. </a:t>
            </a:r>
            <a:endParaRPr lang="en-CO" dirty="0"/>
          </a:p>
        </p:txBody>
      </p:sp>
      <p:pic>
        <p:nvPicPr>
          <p:cNvPr id="6146" name="Picture 2" descr="Time Series Prediction and Forecasting for Prognosis - MATLAB &amp; Simulink">
            <a:extLst>
              <a:ext uri="{FF2B5EF4-FFF2-40B4-BE49-F238E27FC236}">
                <a16:creationId xmlns:a16="http://schemas.microsoft.com/office/drawing/2014/main" id="{EE878BEE-255F-6D71-B47E-CC3FD5DEB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885" y="3029865"/>
            <a:ext cx="2818180" cy="211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65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70FD-F393-8783-00E0-5E238A1F12F9}"/>
              </a:ext>
            </a:extLst>
          </p:cNvPr>
          <p:cNvSpPr>
            <a:spLocks noGrp="1"/>
          </p:cNvSpPr>
          <p:nvPr>
            <p:ph type="title"/>
          </p:nvPr>
        </p:nvSpPr>
        <p:spPr/>
        <p:txBody>
          <a:bodyPr>
            <a:normAutofit fontScale="90000"/>
          </a:bodyPr>
          <a:lstStyle/>
          <a:p>
            <a:r>
              <a:rPr lang="en-CO" dirty="0"/>
              <a:t>ARIMA</a:t>
            </a:r>
          </a:p>
        </p:txBody>
      </p:sp>
      <p:sp>
        <p:nvSpPr>
          <p:cNvPr id="3" name="Content Placeholder 2">
            <a:extLst>
              <a:ext uri="{FF2B5EF4-FFF2-40B4-BE49-F238E27FC236}">
                <a16:creationId xmlns:a16="http://schemas.microsoft.com/office/drawing/2014/main" id="{C712F5F7-A9EA-9923-6570-ADAC21888D18}"/>
              </a:ext>
            </a:extLst>
          </p:cNvPr>
          <p:cNvSpPr>
            <a:spLocks noGrp="1"/>
          </p:cNvSpPr>
          <p:nvPr>
            <p:ph idx="1"/>
          </p:nvPr>
        </p:nvSpPr>
        <p:spPr/>
        <p:txBody>
          <a:bodyPr>
            <a:normAutofit/>
          </a:bodyPr>
          <a:lstStyle/>
          <a:p>
            <a:r>
              <a:rPr lang="en-US" sz="1800" dirty="0"/>
              <a:t>Autoregression (AR): refers to a model that shows a changing variable that regresses on its own lagged, or prior, values.</a:t>
            </a:r>
          </a:p>
          <a:p>
            <a:r>
              <a:rPr lang="en-US" sz="1800" dirty="0"/>
              <a:t>Integrated (I): represents the differencing of raw observations to allow the time series to become stationary (i.e., data values are replaced by the difference between the data values and the previous values).</a:t>
            </a:r>
          </a:p>
          <a:p>
            <a:r>
              <a:rPr lang="en-US" sz="1800" dirty="0"/>
              <a:t>Moving average (MA):  incorporates the dependency between an observation and a residual error from a moving average model applied to lagged observations.</a:t>
            </a:r>
          </a:p>
        </p:txBody>
      </p:sp>
      <p:pic>
        <p:nvPicPr>
          <p:cNvPr id="7172" name="Picture 4" descr="Trend following system">
            <a:extLst>
              <a:ext uri="{FF2B5EF4-FFF2-40B4-BE49-F238E27FC236}">
                <a16:creationId xmlns:a16="http://schemas.microsoft.com/office/drawing/2014/main" id="{B32EA04F-0BA2-CE10-0A6F-0D6A07108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230" y="3487980"/>
            <a:ext cx="2287776" cy="150236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RIMA simplified.. A simplistic explanation to the most… | by Abhishek  Rajbhoj | Towards Data Science">
            <a:extLst>
              <a:ext uri="{FF2B5EF4-FFF2-40B4-BE49-F238E27FC236}">
                <a16:creationId xmlns:a16="http://schemas.microsoft.com/office/drawing/2014/main" id="{4C3D6848-FEDF-9030-D6C4-CBC426DA6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60" y="3702987"/>
            <a:ext cx="5039265" cy="116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29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70FD-F393-8783-00E0-5E238A1F12F9}"/>
              </a:ext>
            </a:extLst>
          </p:cNvPr>
          <p:cNvSpPr>
            <a:spLocks noGrp="1"/>
          </p:cNvSpPr>
          <p:nvPr>
            <p:ph type="title"/>
          </p:nvPr>
        </p:nvSpPr>
        <p:spPr/>
        <p:txBody>
          <a:bodyPr>
            <a:normAutofit fontScale="90000"/>
          </a:bodyPr>
          <a:lstStyle/>
          <a:p>
            <a:r>
              <a:rPr lang="en-CO" dirty="0"/>
              <a:t>Pre-Processing</a:t>
            </a:r>
          </a:p>
        </p:txBody>
      </p:sp>
      <p:pic>
        <p:nvPicPr>
          <p:cNvPr id="5" name="Picture 4" descr="Diagram&#10;&#10;Description automatically generated">
            <a:extLst>
              <a:ext uri="{FF2B5EF4-FFF2-40B4-BE49-F238E27FC236}">
                <a16:creationId xmlns:a16="http://schemas.microsoft.com/office/drawing/2014/main" id="{7CC2EB1D-59F9-EC22-4406-902944493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360" y="328120"/>
            <a:ext cx="2984500" cy="4381500"/>
          </a:xfrm>
          <a:prstGeom prst="rect">
            <a:avLst/>
          </a:prstGeom>
        </p:spPr>
      </p:pic>
      <p:pic>
        <p:nvPicPr>
          <p:cNvPr id="9218" name="Picture 2" descr="Seasonal decomposition of your time-series — pmdarima 2.0.2 documentation">
            <a:extLst>
              <a:ext uri="{FF2B5EF4-FFF2-40B4-BE49-F238E27FC236}">
                <a16:creationId xmlns:a16="http://schemas.microsoft.com/office/drawing/2014/main" id="{AF7BECDC-DA8F-BF77-9AFF-AE5A6AD7C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15" y="135011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66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ARIMA IMPLEMENTATION</a:t>
            </a:r>
          </a:p>
        </p:txBody>
      </p:sp>
      <p:pic>
        <p:nvPicPr>
          <p:cNvPr id="12" name="Picture 11">
            <a:extLst>
              <a:ext uri="{FF2B5EF4-FFF2-40B4-BE49-F238E27FC236}">
                <a16:creationId xmlns:a16="http://schemas.microsoft.com/office/drawing/2014/main" id="{BA33F396-9140-F92D-F6F9-ED7B2159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72" y="3559300"/>
            <a:ext cx="7737053" cy="610820"/>
          </a:xfrm>
          <a:prstGeom prst="rect">
            <a:avLst/>
          </a:prstGeom>
        </p:spPr>
      </p:pic>
      <p:pic>
        <p:nvPicPr>
          <p:cNvPr id="3074" name="Picture 2" descr="Statsmodel - VESOLV">
            <a:extLst>
              <a:ext uri="{FF2B5EF4-FFF2-40B4-BE49-F238E27FC236}">
                <a16:creationId xmlns:a16="http://schemas.microsoft.com/office/drawing/2014/main" id="{68F8752E-8FE3-489F-BF87-E252AE093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268" y="1806859"/>
            <a:ext cx="186690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ython - Wikiversity">
            <a:extLst>
              <a:ext uri="{FF2B5EF4-FFF2-40B4-BE49-F238E27FC236}">
                <a16:creationId xmlns:a16="http://schemas.microsoft.com/office/drawing/2014/main" id="{648C8318-40CF-5F8C-392D-983572639C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44" y="1882479"/>
            <a:ext cx="1067415" cy="10674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umPy - Wikipedia">
            <a:extLst>
              <a:ext uri="{FF2B5EF4-FFF2-40B4-BE49-F238E27FC236}">
                <a16:creationId xmlns:a16="http://schemas.microsoft.com/office/drawing/2014/main" id="{21A15786-5F70-B4E1-25B1-EEEBB48403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401" y="1850761"/>
            <a:ext cx="1374345" cy="61537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atplotlib Tutorial - javatpoint">
            <a:extLst>
              <a:ext uri="{FF2B5EF4-FFF2-40B4-BE49-F238E27FC236}">
                <a16:creationId xmlns:a16="http://schemas.microsoft.com/office/drawing/2014/main" id="{6E56F946-8196-46F7-7731-8BDEF79AB0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3230" y="1882479"/>
            <a:ext cx="1117295" cy="111729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andas (software) - Wikipedia">
            <a:extLst>
              <a:ext uri="{FF2B5EF4-FFF2-40B4-BE49-F238E27FC236}">
                <a16:creationId xmlns:a16="http://schemas.microsoft.com/office/drawing/2014/main" id="{099F49C9-E7BB-AB32-B4E2-AF6EEBABCD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3838" y="2441127"/>
            <a:ext cx="1619470" cy="65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Used Hardware</a:t>
            </a:r>
          </a:p>
        </p:txBody>
      </p:sp>
      <p:sp>
        <p:nvSpPr>
          <p:cNvPr id="5" name="Content Placeholder 4"/>
          <p:cNvSpPr>
            <a:spLocks noGrp="1"/>
          </p:cNvSpPr>
          <p:nvPr>
            <p:ph idx="1"/>
          </p:nvPr>
        </p:nvSpPr>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Macbook</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 2,9 GHz 6-Core Intel Core i9, 32 GB Ram</a:t>
            </a:r>
            <a:endParaRPr lang="en-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OS: Ventura</a:t>
            </a:r>
            <a:endParaRPr lang="en-CO"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Google Collab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 backend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Times: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10 Minutes for each LSTM architecture.</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2 Minutes for each ARIMA model.</a:t>
            </a:r>
          </a:p>
          <a:p>
            <a:pPr lvl="1"/>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C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242" name="Picture 2" descr="Project Jupyter - Wikipedia">
            <a:extLst>
              <a:ext uri="{FF2B5EF4-FFF2-40B4-BE49-F238E27FC236}">
                <a16:creationId xmlns:a16="http://schemas.microsoft.com/office/drawing/2014/main" id="{F4D84988-A22B-91A9-B942-74384B281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70" y="3182570"/>
            <a:ext cx="1386425" cy="161305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ow to connect Google Colab to your local computer with Jupyter Notebook -  Ruslan Magana Vsevolodovna">
            <a:extLst>
              <a:ext uri="{FF2B5EF4-FFF2-40B4-BE49-F238E27FC236}">
                <a16:creationId xmlns:a16="http://schemas.microsoft.com/office/drawing/2014/main" id="{5E8719D1-2D8D-E5F6-AEE5-DB6593F2D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410" y="3214331"/>
            <a:ext cx="3499180" cy="149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5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Words>
  <Application>Microsoft Macintosh PowerPoint</Application>
  <PresentationFormat>On-screen Show (16:9)</PresentationFormat>
  <Paragraphs>67</Paragraphs>
  <Slides>20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LinBiolinumTB</vt:lpstr>
      <vt:lpstr>SourceSansPro</vt:lpstr>
      <vt:lpstr>Office Theme</vt:lpstr>
      <vt:lpstr>Cryptocurrencies forecasting  approach based on ARIMA, ANN and technical analysis indicators </vt:lpstr>
      <vt:lpstr>Overview</vt:lpstr>
      <vt:lpstr>Crypto Time Series</vt:lpstr>
      <vt:lpstr>Datasets</vt:lpstr>
      <vt:lpstr>ARIMA</vt:lpstr>
      <vt:lpstr>ARIMA</vt:lpstr>
      <vt:lpstr>Pre-Processing</vt:lpstr>
      <vt:lpstr>ARIMA IMPLEMENTATION</vt:lpstr>
      <vt:lpstr>Used Hardware</vt:lpstr>
      <vt:lpstr>PowerPoint Presentation</vt:lpstr>
      <vt:lpstr>LSTM ANN</vt:lpstr>
      <vt:lpstr>LSTM ANN</vt:lpstr>
      <vt:lpstr>Why LSTM?</vt:lpstr>
      <vt:lpstr>LSTM ARCHITECTURE</vt:lpstr>
      <vt:lpstr>STOCHASTIC OSCILLATOR</vt:lpstr>
      <vt:lpstr>RSI OSCILLATOR</vt:lpstr>
      <vt:lpstr>PRICE RATE OF CHANGE</vt:lpstr>
      <vt:lpstr>LSTM ANN IMPLEMENTATION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2023-01-29T22:51:45Z</dcterms:modified>
</cp:coreProperties>
</file>