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7" r:id="rId10"/>
    <p:sldId id="266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18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972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907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9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12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20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41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9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68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958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2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9567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10/18/21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6271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61" r:id="rId6"/>
    <p:sldLayoutId id="2147483756" r:id="rId7"/>
    <p:sldLayoutId id="2147483757" r:id="rId8"/>
    <p:sldLayoutId id="2147483758" r:id="rId9"/>
    <p:sldLayoutId id="2147483760" r:id="rId10"/>
    <p:sldLayoutId id="214748375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FE74E104-78A8-4DFA-9782-03C75DE1B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1747BCEA-D77E-4BD6-8954-C64996AB7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76D563F6-B8F0-406F-A032-1E478CA25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34482" y="-2"/>
            <a:ext cx="9957519" cy="6858002"/>
          </a:xfrm>
          <a:custGeom>
            <a:avLst/>
            <a:gdLst>
              <a:gd name="connsiteX0" fmla="*/ 6878624 w 9957519"/>
              <a:gd name="connsiteY0" fmla="*/ 0 h 6858000"/>
              <a:gd name="connsiteX1" fmla="*/ 9957519 w 9957519"/>
              <a:gd name="connsiteY1" fmla="*/ 0 h 6858000"/>
              <a:gd name="connsiteX2" fmla="*/ 9957519 w 9957519"/>
              <a:gd name="connsiteY2" fmla="*/ 1557082 h 6858000"/>
              <a:gd name="connsiteX3" fmla="*/ 9957518 w 9957519"/>
              <a:gd name="connsiteY3" fmla="*/ 1557083 h 6858000"/>
              <a:gd name="connsiteX4" fmla="*/ 9957518 w 9957519"/>
              <a:gd name="connsiteY4" fmla="*/ 6858000 h 6858000"/>
              <a:gd name="connsiteX5" fmla="*/ 8318421 w 9957519"/>
              <a:gd name="connsiteY5" fmla="*/ 6858000 h 6858000"/>
              <a:gd name="connsiteX6" fmla="*/ 6213394 w 9957519"/>
              <a:gd name="connsiteY6" fmla="*/ 6858000 h 6858000"/>
              <a:gd name="connsiteX7" fmla="*/ 5311608 w 9957519"/>
              <a:gd name="connsiteY7" fmla="*/ 6858000 h 6858000"/>
              <a:gd name="connsiteX8" fmla="*/ 4574297 w 9957519"/>
              <a:gd name="connsiteY8" fmla="*/ 6858000 h 6858000"/>
              <a:gd name="connsiteX9" fmla="*/ 868032 w 9957519"/>
              <a:gd name="connsiteY9" fmla="*/ 6858000 h 6858000"/>
              <a:gd name="connsiteX10" fmla="*/ 0 w 9957519"/>
              <a:gd name="connsiteY10" fmla="*/ 0 h 6858000"/>
              <a:gd name="connsiteX11" fmla="*/ 6878624 w 9957519"/>
              <a:gd name="connsiteY11" fmla="*/ 0 h 6858000"/>
              <a:gd name="connsiteX12" fmla="*/ 0 w 9957519"/>
              <a:gd name="connsiteY12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957519" h="6858000">
                <a:moveTo>
                  <a:pt x="6878624" y="0"/>
                </a:moveTo>
                <a:lnTo>
                  <a:pt x="9957519" y="0"/>
                </a:lnTo>
                <a:lnTo>
                  <a:pt x="9957519" y="1557082"/>
                </a:lnTo>
                <a:lnTo>
                  <a:pt x="9957518" y="1557083"/>
                </a:lnTo>
                <a:lnTo>
                  <a:pt x="9957518" y="6858000"/>
                </a:lnTo>
                <a:lnTo>
                  <a:pt x="8318421" y="6858000"/>
                </a:lnTo>
                <a:lnTo>
                  <a:pt x="6213394" y="6858000"/>
                </a:lnTo>
                <a:lnTo>
                  <a:pt x="5311608" y="6858000"/>
                </a:lnTo>
                <a:lnTo>
                  <a:pt x="4574297" y="6858000"/>
                </a:lnTo>
                <a:lnTo>
                  <a:pt x="868032" y="6858000"/>
                </a:lnTo>
                <a:close/>
                <a:moveTo>
                  <a:pt x="0" y="0"/>
                </a:moveTo>
                <a:lnTo>
                  <a:pt x="6878624" y="0"/>
                </a:ln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73FD80-8DCA-C74B-8EDF-6257EFA09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4953000" cy="2713170"/>
          </a:xfrm>
        </p:spPr>
        <p:txBody>
          <a:bodyPr>
            <a:normAutofit/>
          </a:bodyPr>
          <a:lstStyle/>
          <a:p>
            <a:r>
              <a:rPr lang="en-CO"/>
              <a:t>Big Data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DD0E90-E752-1E41-919A-1DCB35577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227755"/>
            <a:ext cx="2787216" cy="1593735"/>
          </a:xfrm>
        </p:spPr>
        <p:txBody>
          <a:bodyPr anchor="b">
            <a:normAutofit/>
          </a:bodyPr>
          <a:lstStyle/>
          <a:p>
            <a:r>
              <a:rPr lang="en-CO"/>
              <a:t>Jeison Roa</a:t>
            </a:r>
          </a:p>
          <a:p>
            <a:r>
              <a:rPr lang="en-CO"/>
              <a:t>Armando Benavides</a:t>
            </a:r>
          </a:p>
          <a:p>
            <a:r>
              <a:rPr lang="en-CO"/>
              <a:t>Lemlem Fereia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E7155D-82BD-43EA-8906-5365CC9C4D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772"/>
          <a:stretch/>
        </p:blipFill>
        <p:spPr>
          <a:xfrm>
            <a:off x="7209011" y="2992896"/>
            <a:ext cx="4339521" cy="244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25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C0004-AEEE-9B43-91A1-22ABDB4EA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78540"/>
            <a:ext cx="9905999" cy="1360898"/>
          </a:xfrm>
        </p:spPr>
        <p:txBody>
          <a:bodyPr/>
          <a:lstStyle/>
          <a:p>
            <a:r>
              <a:rPr lang="en-CO" dirty="0"/>
              <a:t>Empirical Comparison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40686FFA-EC77-C648-A4FB-CE4130A08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049" y="1739438"/>
            <a:ext cx="7835900" cy="409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179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C0004-AEEE-9B43-91A1-22ABDB4EA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78540"/>
            <a:ext cx="9905999" cy="1360898"/>
          </a:xfrm>
        </p:spPr>
        <p:txBody>
          <a:bodyPr/>
          <a:lstStyle/>
          <a:p>
            <a:r>
              <a:rPr lang="en-CO" dirty="0"/>
              <a:t>Empirical Comparison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ACAC79D2-45C3-B146-8475-8E592905F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150" y="1739438"/>
            <a:ext cx="6969086" cy="409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157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aletta lunga incandescente tra scale opache più corte">
            <a:extLst>
              <a:ext uri="{FF2B5EF4-FFF2-40B4-BE49-F238E27FC236}">
                <a16:creationId xmlns:a16="http://schemas.microsoft.com/office/drawing/2014/main" id="{6243C649-215A-4C33-8EAC-A5911C8079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00"/>
          <a:stretch/>
        </p:blipFill>
        <p:spPr>
          <a:xfrm>
            <a:off x="20" y="-3"/>
            <a:ext cx="12191979" cy="68580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820CED-1B07-564C-8CCA-21852AA7B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81101"/>
            <a:ext cx="4953000" cy="22478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cap="all" spc="300">
                <a:solidFill>
                  <a:srgbClr val="FFFFFF"/>
                </a:solidFill>
              </a:rPr>
              <a:t>Spark - Scala</a:t>
            </a:r>
          </a:p>
        </p:txBody>
      </p:sp>
    </p:spTree>
    <p:extLst>
      <p:ext uri="{BB962C8B-B14F-4D97-AF65-F5344CB8AC3E}">
        <p14:creationId xmlns:p14="http://schemas.microsoft.com/office/powerpoint/2010/main" val="1430180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97042-174E-AC4F-90CF-E2FDB9F99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Importing Data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4FE50158-FD6A-A540-AE5F-8239BD24DB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2813544"/>
            <a:ext cx="9906000" cy="2604100"/>
          </a:xfrm>
        </p:spPr>
      </p:pic>
    </p:spTree>
    <p:extLst>
      <p:ext uri="{BB962C8B-B14F-4D97-AF65-F5344CB8AC3E}">
        <p14:creationId xmlns:p14="http://schemas.microsoft.com/office/powerpoint/2010/main" val="3032995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97042-174E-AC4F-90CF-E2FDB9F99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Sampling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0FE31830-6FAA-7445-99FB-C4314179C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500" y="2564195"/>
            <a:ext cx="10259000" cy="231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969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97042-174E-AC4F-90CF-E2FDB9F99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831" y="884766"/>
            <a:ext cx="9905999" cy="1360898"/>
          </a:xfrm>
        </p:spPr>
        <p:txBody>
          <a:bodyPr/>
          <a:lstStyle/>
          <a:p>
            <a:r>
              <a:rPr lang="en-CO" dirty="0"/>
              <a:t>Iterate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0777DAA-40F8-BB42-9F4C-F8B9E1D6A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998" y="2349696"/>
            <a:ext cx="8085667" cy="362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870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0105F5E-5B61-4F51-927C-5B28DB7D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1BF472D-922F-4673-A4FE-0FC2B18B0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17267" cy="6858000"/>
          </a:xfrm>
          <a:custGeom>
            <a:avLst/>
            <a:gdLst>
              <a:gd name="connsiteX0" fmla="*/ 0 w 11317267"/>
              <a:gd name="connsiteY0" fmla="*/ 0 h 6858000"/>
              <a:gd name="connsiteX1" fmla="*/ 11317267 w 11317267"/>
              <a:gd name="connsiteY1" fmla="*/ 0 h 6858000"/>
              <a:gd name="connsiteX2" fmla="*/ 5306679 w 11317267"/>
              <a:gd name="connsiteY2" fmla="*/ 6857996 h 6858000"/>
              <a:gd name="connsiteX3" fmla="*/ 5306677 w 11317267"/>
              <a:gd name="connsiteY3" fmla="*/ 6857998 h 6858000"/>
              <a:gd name="connsiteX4" fmla="*/ 5306675 w 11317267"/>
              <a:gd name="connsiteY4" fmla="*/ 6858000 h 6858000"/>
              <a:gd name="connsiteX5" fmla="*/ 0 w 11317267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17267" h="6858000">
                <a:moveTo>
                  <a:pt x="0" y="0"/>
                </a:moveTo>
                <a:lnTo>
                  <a:pt x="11317267" y="0"/>
                </a:lnTo>
                <a:lnTo>
                  <a:pt x="5306679" y="6857996"/>
                </a:lnTo>
                <a:cubicBezTo>
                  <a:pt x="5306679" y="6857997"/>
                  <a:pt x="5306677" y="6857997"/>
                  <a:pt x="5306677" y="6857998"/>
                </a:cubicBezTo>
                <a:lnTo>
                  <a:pt x="530667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22B04E-F85F-4D48-98E1-00A9C2367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891" y="1061686"/>
            <a:ext cx="6939044" cy="27890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cap="all" spc="300"/>
              <a:t>Thanks</a:t>
            </a:r>
          </a:p>
        </p:txBody>
      </p:sp>
      <p:pic>
        <p:nvPicPr>
          <p:cNvPr id="25" name="Graphic 5" descr="Smiling Face with No Fill">
            <a:extLst>
              <a:ext uri="{FF2B5EF4-FFF2-40B4-BE49-F238E27FC236}">
                <a16:creationId xmlns:a16="http://schemas.microsoft.com/office/drawing/2014/main" id="{3CBDD4BC-0289-4B17-BB60-56CFF206A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29002" y="34290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842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C0004-AEEE-9B43-91A1-22ABDB4EA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78540"/>
            <a:ext cx="9905999" cy="1360898"/>
          </a:xfrm>
        </p:spPr>
        <p:txBody>
          <a:bodyPr/>
          <a:lstStyle/>
          <a:p>
            <a:r>
              <a:rPr lang="en-CO" dirty="0"/>
              <a:t>Pairs Algorithm – Pseudo code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2A772-21E8-2B46-AEB5-61E2A72D64D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93485" y="1619887"/>
            <a:ext cx="8372061" cy="3922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Mapper()&gt;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method map(</a:t>
            </a:r>
            <a:r>
              <a:rPr lang="en-US" dirty="0" err="1"/>
              <a:t>docid</a:t>
            </a:r>
            <a:r>
              <a:rPr lang="en-US" dirty="0"/>
              <a:t> id, doc d)</a:t>
            </a:r>
          </a:p>
          <a:p>
            <a:pPr marL="0" indent="0">
              <a:buNone/>
            </a:pPr>
            <a:r>
              <a:rPr lang="en-US" dirty="0"/>
              <a:t>     for all term u in record r do 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/>
              <a:t>             for all neighbor v in Window(u) do  </a:t>
            </a:r>
          </a:p>
          <a:p>
            <a:pPr marL="0" indent="0">
              <a:buNone/>
            </a:pPr>
            <a:r>
              <a:rPr lang="en-US" dirty="0"/>
              <a:t>	Emit(Pair(u, v), 1)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ea typeface="+mn-lt"/>
                <a:cs typeface="+mn-lt"/>
              </a:rPr>
              <a:t>Emit(Pair(u, *), 1)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D6027C-7357-994E-BEC9-08FE173F47BE}"/>
              </a:ext>
            </a:extLst>
          </p:cNvPr>
          <p:cNvSpPr txBox="1"/>
          <p:nvPr/>
        </p:nvSpPr>
        <p:spPr>
          <a:xfrm>
            <a:off x="6587961" y="1619887"/>
            <a:ext cx="5110553" cy="44012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Reducer()&gt;</a:t>
            </a:r>
            <a:endParaRPr lang="en-US" sz="2000" dirty="0"/>
          </a:p>
          <a:p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method initialize()</a:t>
            </a:r>
          </a:p>
          <a:p>
            <a:r>
              <a:rPr lang="en-US" sz="2000" dirty="0">
                <a:cs typeface="Calibri"/>
              </a:rPr>
              <a:t>     sum = 0</a:t>
            </a:r>
          </a:p>
          <a:p>
            <a:endParaRPr lang="en-US" sz="2000" dirty="0"/>
          </a:p>
          <a:p>
            <a:r>
              <a:rPr lang="en-US" sz="2000" dirty="0"/>
              <a:t>method reduce(Pair (</a:t>
            </a:r>
            <a:r>
              <a:rPr lang="en-US" sz="2000" dirty="0" err="1"/>
              <a:t>u,v</a:t>
            </a:r>
            <a:r>
              <a:rPr lang="en-US" sz="2000" dirty="0"/>
              <a:t>), Integer values [c1, c2, ...])</a:t>
            </a:r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     count = 0</a:t>
            </a:r>
          </a:p>
          <a:p>
            <a:r>
              <a:rPr lang="en-US" sz="2000" dirty="0"/>
              <a:t>     for all c in values do</a:t>
            </a:r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          count = count + c</a:t>
            </a:r>
          </a:p>
          <a:p>
            <a:r>
              <a:rPr lang="en-US" sz="2000" dirty="0">
                <a:cs typeface="Calibri"/>
              </a:rPr>
              <a:t>     if(v  == "*")</a:t>
            </a:r>
          </a:p>
          <a:p>
            <a:r>
              <a:rPr lang="en-US" sz="2000" dirty="0">
                <a:cs typeface="Calibri"/>
              </a:rPr>
              <a:t>          sum = count</a:t>
            </a:r>
          </a:p>
          <a:p>
            <a:r>
              <a:rPr lang="en-US" sz="2000" dirty="0">
                <a:cs typeface="Calibri"/>
              </a:rPr>
              <a:t>     else</a:t>
            </a:r>
          </a:p>
          <a:p>
            <a:r>
              <a:rPr lang="en-US" sz="2000" dirty="0">
                <a:cs typeface="Calibri"/>
              </a:rPr>
              <a:t>          Emit( (</a:t>
            </a:r>
            <a:r>
              <a:rPr lang="en-US" sz="2000" dirty="0" err="1">
                <a:cs typeface="Calibri"/>
              </a:rPr>
              <a:t>u,v</a:t>
            </a:r>
            <a:r>
              <a:rPr lang="en-US" sz="2000" dirty="0">
                <a:cs typeface="Calibri"/>
              </a:rPr>
              <a:t>), count/sum )</a:t>
            </a:r>
          </a:p>
        </p:txBody>
      </p:sp>
    </p:spTree>
    <p:extLst>
      <p:ext uri="{BB962C8B-B14F-4D97-AF65-F5344CB8AC3E}">
        <p14:creationId xmlns:p14="http://schemas.microsoft.com/office/powerpoint/2010/main" val="2641616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C0004-AEEE-9B43-91A1-22ABDB4EA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78540"/>
            <a:ext cx="9905999" cy="1360898"/>
          </a:xfrm>
        </p:spPr>
        <p:txBody>
          <a:bodyPr/>
          <a:lstStyle/>
          <a:p>
            <a:r>
              <a:rPr lang="en-CO" dirty="0"/>
              <a:t>Pairs Algorithm – Mapper</a:t>
            </a:r>
          </a:p>
        </p:txBody>
      </p:sp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427116C-6A4A-CC40-8DA9-360A670F8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50" y="1644650"/>
            <a:ext cx="109093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539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C0004-AEEE-9B43-91A1-22ABDB4EA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78540"/>
            <a:ext cx="9905999" cy="1360898"/>
          </a:xfrm>
        </p:spPr>
        <p:txBody>
          <a:bodyPr/>
          <a:lstStyle/>
          <a:p>
            <a:r>
              <a:rPr lang="en-CO" dirty="0"/>
              <a:t>Pairs Algorithm – Reducer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7DAF209C-0A78-0D41-AF19-3C2E8E16B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567" y="1828456"/>
            <a:ext cx="6989233" cy="411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431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C0004-AEEE-9B43-91A1-22ABDB4EA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78540"/>
            <a:ext cx="9905999" cy="1360898"/>
          </a:xfrm>
        </p:spPr>
        <p:txBody>
          <a:bodyPr/>
          <a:lstStyle/>
          <a:p>
            <a:r>
              <a:rPr lang="en-CO" dirty="0"/>
              <a:t>Stripes Approach– Pseudo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600E73-19B9-9342-9E22-AE172E15E6BA}"/>
              </a:ext>
            </a:extLst>
          </p:cNvPr>
          <p:cNvSpPr txBox="1"/>
          <p:nvPr/>
        </p:nvSpPr>
        <p:spPr>
          <a:xfrm>
            <a:off x="864653" y="1538328"/>
            <a:ext cx="5110553" cy="480131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Mapper()&gt;</a:t>
            </a:r>
          </a:p>
          <a:p>
            <a:endParaRPr lang="en-US" dirty="0"/>
          </a:p>
          <a:p>
            <a:r>
              <a:rPr lang="en-US" dirty="0"/>
              <a:t>method map(</a:t>
            </a:r>
            <a:r>
              <a:rPr lang="en-US" dirty="0" err="1"/>
              <a:t>docid</a:t>
            </a:r>
            <a:r>
              <a:rPr lang="en-US" dirty="0"/>
              <a:t> id, doc d)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/>
              <a:t>    for all term u in record r do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/>
              <a:t>        H = new </a:t>
            </a:r>
            <a:r>
              <a:rPr lang="en-US" dirty="0" err="1"/>
              <a:t>AssociativeArray</a:t>
            </a:r>
            <a:r>
              <a:rPr lang="en-US" dirty="0"/>
              <a:t>()</a:t>
            </a:r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  <a:p>
            <a:r>
              <a:rPr lang="en-US" dirty="0"/>
              <a:t>        for all v in Window(u) do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/>
              <a:t>              if v not in H do</a:t>
            </a:r>
            <a:endParaRPr lang="en-US" dirty="0">
              <a:cs typeface="Calibri"/>
            </a:endParaRPr>
          </a:p>
          <a:p>
            <a:r>
              <a:rPr lang="en-US" dirty="0"/>
              <a:t>                    H{v} = 1;</a:t>
            </a:r>
            <a:endParaRPr lang="en-US" dirty="0">
              <a:cs typeface="Calibri" panose="020F0502020204030204"/>
            </a:endParaRPr>
          </a:p>
          <a:p>
            <a:r>
              <a:rPr lang="en-US" dirty="0"/>
              <a:t>              e</a:t>
            </a:r>
            <a:r>
              <a:rPr lang="pl-PL" dirty="0" err="1"/>
              <a:t>lse</a:t>
            </a:r>
            <a:r>
              <a:rPr lang="pl-PL" dirty="0"/>
              <a:t> do</a:t>
            </a:r>
            <a:endParaRPr lang="en-US" dirty="0">
              <a:cs typeface="Calibri"/>
            </a:endParaRPr>
          </a:p>
          <a:p>
            <a:r>
              <a:rPr lang="en-US" dirty="0"/>
              <a:t>                    </a:t>
            </a:r>
            <a:r>
              <a:rPr lang="en-US" dirty="0">
                <a:ea typeface="+mn-lt"/>
                <a:cs typeface="+mn-lt"/>
              </a:rPr>
              <a:t>H{v} = H{v} + 1;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/>
              <a:t>        </a:t>
            </a:r>
            <a:r>
              <a:rPr lang="pl-PL" dirty="0" err="1"/>
              <a:t>Emit</a:t>
            </a:r>
            <a:r>
              <a:rPr lang="pl-PL" dirty="0"/>
              <a:t>(u, H);</a:t>
            </a:r>
            <a:endParaRPr lang="pl-PL" dirty="0">
              <a:cs typeface="Calibri"/>
            </a:endParaRP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2F718B-3393-EC45-91FD-2FD4EFFC7EDD}"/>
              </a:ext>
            </a:extLst>
          </p:cNvPr>
          <p:cNvSpPr txBox="1"/>
          <p:nvPr/>
        </p:nvSpPr>
        <p:spPr>
          <a:xfrm>
            <a:off x="6468691" y="1538328"/>
            <a:ext cx="5110553" cy="36933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Reducer()&gt;</a:t>
            </a:r>
          </a:p>
          <a:p>
            <a:endParaRPr lang="en-US" dirty="0"/>
          </a:p>
          <a:p>
            <a:r>
              <a:rPr lang="en-US" dirty="0"/>
              <a:t>method reduce(term u, Stripe H [H1, H2, …])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        Hf = new </a:t>
            </a:r>
            <a:r>
              <a:rPr lang="en-US" dirty="0" err="1"/>
              <a:t>AssociativeArray</a:t>
            </a:r>
            <a:r>
              <a:rPr lang="en-US" dirty="0"/>
              <a:t>()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        for all h in H do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              Hf = Hf + h     //element-wise addition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>
                <a:cs typeface="Calibri"/>
              </a:rPr>
              <a:t>       s = sum(Hf)          //sum all elements in Hf</a:t>
            </a:r>
          </a:p>
          <a:p>
            <a:endParaRPr lang="en-US" dirty="0"/>
          </a:p>
          <a:p>
            <a:r>
              <a:rPr lang="en-US" dirty="0"/>
              <a:t>        Emit(key, Hf / s);  //divide all elements by s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274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C0004-AEEE-9B43-91A1-22ABDB4EA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78540"/>
            <a:ext cx="9905999" cy="1360898"/>
          </a:xfrm>
        </p:spPr>
        <p:txBody>
          <a:bodyPr/>
          <a:lstStyle/>
          <a:p>
            <a:r>
              <a:rPr lang="en-CO" dirty="0"/>
              <a:t>Pairs Algorithm – Mapper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2C69C2F6-0030-1E4F-8AAC-CAF324F38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366" y="1739438"/>
            <a:ext cx="8775700" cy="417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895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C0004-AEEE-9B43-91A1-22ABDB4EA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78540"/>
            <a:ext cx="9905999" cy="1360898"/>
          </a:xfrm>
        </p:spPr>
        <p:txBody>
          <a:bodyPr/>
          <a:lstStyle/>
          <a:p>
            <a:r>
              <a:rPr lang="en-CO" dirty="0"/>
              <a:t>Pairs Algorithm – Reducer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5783C51-B14A-AC4D-9779-A39B9BC70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533" y="1404883"/>
            <a:ext cx="6002867" cy="464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983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C0004-AEEE-9B43-91A1-22ABDB4EA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78540"/>
            <a:ext cx="9905999" cy="1360898"/>
          </a:xfrm>
        </p:spPr>
        <p:txBody>
          <a:bodyPr/>
          <a:lstStyle/>
          <a:p>
            <a:r>
              <a:rPr lang="en-CO" dirty="0"/>
              <a:t>Empirical Comparison</a:t>
            </a:r>
          </a:p>
        </p:txBody>
      </p:sp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8C1C3065-7391-2A4E-819C-7A579BDD9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0" y="1739438"/>
            <a:ext cx="7050617" cy="396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76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C0004-AEEE-9B43-91A1-22ABDB4EA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78540"/>
            <a:ext cx="9905999" cy="1360898"/>
          </a:xfrm>
        </p:spPr>
        <p:txBody>
          <a:bodyPr/>
          <a:lstStyle/>
          <a:p>
            <a:r>
              <a:rPr lang="en-CO" dirty="0"/>
              <a:t>Empirical Comparison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E1824469-3EFE-0245-A93F-B60DF30F5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339" y="1608666"/>
            <a:ext cx="7741319" cy="436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570093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Regatta Yellow">
      <a:dk1>
        <a:sysClr val="windowText" lastClr="000000"/>
      </a:dk1>
      <a:lt1>
        <a:sysClr val="window" lastClr="FFFFFF"/>
      </a:lt1>
      <a:dk2>
        <a:srgbClr val="181C30"/>
      </a:dk2>
      <a:lt2>
        <a:srgbClr val="C8E1F4"/>
      </a:lt2>
      <a:accent1>
        <a:srgbClr val="217ED3"/>
      </a:accent1>
      <a:accent2>
        <a:srgbClr val="B92525"/>
      </a:accent2>
      <a:accent3>
        <a:srgbClr val="18558C"/>
      </a:accent3>
      <a:accent4>
        <a:srgbClr val="1D8B35"/>
      </a:accent4>
      <a:accent5>
        <a:srgbClr val="EA75AA"/>
      </a:accent5>
      <a:accent6>
        <a:srgbClr val="F5A700"/>
      </a:accent6>
      <a:hlink>
        <a:srgbClr val="DB0000"/>
      </a:hlink>
      <a:folHlink>
        <a:srgbClr val="066BB6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</TotalTime>
  <Words>312</Words>
  <Application>Microsoft Macintosh PowerPoint</Application>
  <PresentationFormat>Widescreen</PresentationFormat>
  <Paragraphs>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Walbaum Display</vt:lpstr>
      <vt:lpstr>RegattaVTI</vt:lpstr>
      <vt:lpstr>Big Data Final Project</vt:lpstr>
      <vt:lpstr>Pairs Algorithm – Pseudo code</vt:lpstr>
      <vt:lpstr>Pairs Algorithm – Mapper</vt:lpstr>
      <vt:lpstr>Pairs Algorithm – Reducer</vt:lpstr>
      <vt:lpstr>Stripes Approach– Pseudo code</vt:lpstr>
      <vt:lpstr>Pairs Algorithm – Mapper</vt:lpstr>
      <vt:lpstr>Pairs Algorithm – Reducer</vt:lpstr>
      <vt:lpstr>Empirical Comparison</vt:lpstr>
      <vt:lpstr>Empirical Comparison</vt:lpstr>
      <vt:lpstr>Empirical Comparison</vt:lpstr>
      <vt:lpstr>Empirical Comparison</vt:lpstr>
      <vt:lpstr>Spark - Scala</vt:lpstr>
      <vt:lpstr>Importing Data</vt:lpstr>
      <vt:lpstr>Sampling</vt:lpstr>
      <vt:lpstr>Iterate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Final Project</dc:title>
  <dc:creator>Jeison Ivan Roa Mora</dc:creator>
  <cp:lastModifiedBy>Jeison Ivan Roa Mora</cp:lastModifiedBy>
  <cp:revision>5</cp:revision>
  <dcterms:created xsi:type="dcterms:W3CDTF">2021-10-18T06:03:46Z</dcterms:created>
  <dcterms:modified xsi:type="dcterms:W3CDTF">2021-10-18T08:24:30Z</dcterms:modified>
</cp:coreProperties>
</file>