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2" d="100"/>
          <a:sy n="42" d="100"/>
        </p:scale>
        <p:origin x="48" y="9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E4AC7E6-C68C-4F87-BB89-295454C1B908}" type="datetimeFigureOut">
              <a:rPr lang="id-ID" smtClean="0"/>
              <a:t>09/11/2024</a:t>
            </a:fld>
            <a:endParaRPr lang="id-ID"/>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id-ID"/>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C93E0CB-65A9-427C-9799-10F1D9F4103A}" type="slidenum">
              <a:rPr lang="id-ID" smtClean="0"/>
              <a:t>‹#›</a:t>
            </a:fld>
            <a:endParaRPr lang="id-ID"/>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1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4AC7E6-C68C-4F87-BB89-295454C1B908}" type="datetimeFigureOut">
              <a:rPr lang="id-ID" smtClean="0"/>
              <a:t>09/11/2024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C93E0CB-65A9-427C-9799-10F1D9F4103A}" type="slidenum">
              <a:rPr lang="id-ID" smtClean="0"/>
              <a:t>‹#›</a:t>
            </a:fld>
            <a:endParaRPr lang="id-ID"/>
          </a:p>
        </p:txBody>
      </p:sp>
    </p:spTree>
    <p:extLst>
      <p:ext uri="{BB962C8B-B14F-4D97-AF65-F5344CB8AC3E}">
        <p14:creationId xmlns:p14="http://schemas.microsoft.com/office/powerpoint/2010/main" val="133251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4AC7E6-C68C-4F87-BB89-295454C1B908}" type="datetimeFigureOut">
              <a:rPr lang="id-ID" smtClean="0"/>
              <a:t>09/11/2024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C93E0CB-65A9-427C-9799-10F1D9F4103A}" type="slidenum">
              <a:rPr lang="id-ID" smtClean="0"/>
              <a:t>‹#›</a:t>
            </a:fld>
            <a:endParaRPr lang="id-ID"/>
          </a:p>
        </p:txBody>
      </p:sp>
    </p:spTree>
    <p:extLst>
      <p:ext uri="{BB962C8B-B14F-4D97-AF65-F5344CB8AC3E}">
        <p14:creationId xmlns:p14="http://schemas.microsoft.com/office/powerpoint/2010/main" val="361038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4AC7E6-C68C-4F87-BB89-295454C1B908}" type="datetimeFigureOut">
              <a:rPr lang="id-ID" smtClean="0"/>
              <a:t>09/11/2024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C93E0CB-65A9-427C-9799-10F1D9F4103A}" type="slidenum">
              <a:rPr lang="id-ID" smtClean="0"/>
              <a:t>‹#›</a:t>
            </a:fld>
            <a:endParaRPr lang="id-ID"/>
          </a:p>
        </p:txBody>
      </p:sp>
    </p:spTree>
    <p:extLst>
      <p:ext uri="{BB962C8B-B14F-4D97-AF65-F5344CB8AC3E}">
        <p14:creationId xmlns:p14="http://schemas.microsoft.com/office/powerpoint/2010/main" val="3784515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4AC7E6-C68C-4F87-BB89-295454C1B908}" type="datetimeFigureOut">
              <a:rPr lang="id-ID" smtClean="0"/>
              <a:t>09/11/2024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C93E0CB-65A9-427C-9799-10F1D9F4103A}" type="slidenum">
              <a:rPr lang="id-ID" smtClean="0"/>
              <a:t>‹#›</a:t>
            </a:fld>
            <a:endParaRPr lang="id-ID"/>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61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4AC7E6-C68C-4F87-BB89-295454C1B908}" type="datetimeFigureOut">
              <a:rPr lang="id-ID" smtClean="0"/>
              <a:t>09/11/2024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C93E0CB-65A9-427C-9799-10F1D9F4103A}" type="slidenum">
              <a:rPr lang="id-ID" smtClean="0"/>
              <a:t>‹#›</a:t>
            </a:fld>
            <a:endParaRPr lang="id-ID"/>
          </a:p>
        </p:txBody>
      </p:sp>
    </p:spTree>
    <p:extLst>
      <p:ext uri="{BB962C8B-B14F-4D97-AF65-F5344CB8AC3E}">
        <p14:creationId xmlns:p14="http://schemas.microsoft.com/office/powerpoint/2010/main" val="378261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4AC7E6-C68C-4F87-BB89-295454C1B908}" type="datetimeFigureOut">
              <a:rPr lang="id-ID" smtClean="0"/>
              <a:t>09/11/2024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C93E0CB-65A9-427C-9799-10F1D9F4103A}" type="slidenum">
              <a:rPr lang="id-ID" smtClean="0"/>
              <a:t>‹#›</a:t>
            </a:fld>
            <a:endParaRPr lang="id-ID"/>
          </a:p>
        </p:txBody>
      </p:sp>
    </p:spTree>
    <p:extLst>
      <p:ext uri="{BB962C8B-B14F-4D97-AF65-F5344CB8AC3E}">
        <p14:creationId xmlns:p14="http://schemas.microsoft.com/office/powerpoint/2010/main" val="122801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4AC7E6-C68C-4F87-BB89-295454C1B908}" type="datetimeFigureOut">
              <a:rPr lang="id-ID" smtClean="0"/>
              <a:t>09/11/2024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C93E0CB-65A9-427C-9799-10F1D9F4103A}" type="slidenum">
              <a:rPr lang="id-ID" smtClean="0"/>
              <a:t>‹#›</a:t>
            </a:fld>
            <a:endParaRPr lang="id-ID"/>
          </a:p>
        </p:txBody>
      </p:sp>
    </p:spTree>
    <p:extLst>
      <p:ext uri="{BB962C8B-B14F-4D97-AF65-F5344CB8AC3E}">
        <p14:creationId xmlns:p14="http://schemas.microsoft.com/office/powerpoint/2010/main" val="342217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AC7E6-C68C-4F87-BB89-295454C1B908}" type="datetimeFigureOut">
              <a:rPr lang="id-ID" smtClean="0"/>
              <a:t>09/11/2024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C93E0CB-65A9-427C-9799-10F1D9F4103A}" type="slidenum">
              <a:rPr lang="id-ID" smtClean="0"/>
              <a:t>‹#›</a:t>
            </a:fld>
            <a:endParaRPr lang="id-ID"/>
          </a:p>
        </p:txBody>
      </p:sp>
    </p:spTree>
    <p:extLst>
      <p:ext uri="{BB962C8B-B14F-4D97-AF65-F5344CB8AC3E}">
        <p14:creationId xmlns:p14="http://schemas.microsoft.com/office/powerpoint/2010/main" val="246060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4AC7E6-C68C-4F87-BB89-295454C1B908}" type="datetimeFigureOut">
              <a:rPr lang="id-ID" smtClean="0"/>
              <a:t>09/11/2024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C93E0CB-65A9-427C-9799-10F1D9F4103A}" type="slidenum">
              <a:rPr lang="id-ID" smtClean="0"/>
              <a:t>‹#›</a:t>
            </a:fld>
            <a:endParaRPr lang="id-ID"/>
          </a:p>
        </p:txBody>
      </p:sp>
    </p:spTree>
    <p:extLst>
      <p:ext uri="{BB962C8B-B14F-4D97-AF65-F5344CB8AC3E}">
        <p14:creationId xmlns:p14="http://schemas.microsoft.com/office/powerpoint/2010/main" val="49412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4AC7E6-C68C-4F87-BB89-295454C1B908}" type="datetimeFigureOut">
              <a:rPr lang="id-ID" smtClean="0"/>
              <a:t>09/11/2024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C93E0CB-65A9-427C-9799-10F1D9F4103A}" type="slidenum">
              <a:rPr lang="id-ID" smtClean="0"/>
              <a:t>‹#›</a:t>
            </a:fld>
            <a:endParaRPr lang="id-ID"/>
          </a:p>
        </p:txBody>
      </p:sp>
    </p:spTree>
    <p:extLst>
      <p:ext uri="{BB962C8B-B14F-4D97-AF65-F5344CB8AC3E}">
        <p14:creationId xmlns:p14="http://schemas.microsoft.com/office/powerpoint/2010/main" val="63292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E4AC7E6-C68C-4F87-BB89-295454C1B908}" type="datetimeFigureOut">
              <a:rPr lang="id-ID" smtClean="0"/>
              <a:t>09/11/2024</a:t>
            </a:fld>
            <a:endParaRPr lang="id-ID"/>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id-ID"/>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AC93E0CB-65A9-427C-9799-10F1D9F4103A}" type="slidenum">
              <a:rPr lang="id-ID" smtClean="0"/>
              <a:t>‹#›</a:t>
            </a:fld>
            <a:endParaRPr lang="id-ID"/>
          </a:p>
        </p:txBody>
      </p:sp>
    </p:spTree>
    <p:extLst>
      <p:ext uri="{BB962C8B-B14F-4D97-AF65-F5344CB8AC3E}">
        <p14:creationId xmlns:p14="http://schemas.microsoft.com/office/powerpoint/2010/main" val="131801070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9821-07AF-A2D0-AE7A-F78D06D0B022}"/>
              </a:ext>
            </a:extLst>
          </p:cNvPr>
          <p:cNvSpPr>
            <a:spLocks noGrp="1"/>
          </p:cNvSpPr>
          <p:nvPr>
            <p:ph type="ctrTitle"/>
          </p:nvPr>
        </p:nvSpPr>
        <p:spPr/>
        <p:txBody>
          <a:bodyPr>
            <a:normAutofit/>
          </a:bodyPr>
          <a:lstStyle/>
          <a:p>
            <a:r>
              <a:rPr lang="en-US" sz="5400" dirty="0"/>
              <a:t>Logistic regression: Systemic Crisis Prediction</a:t>
            </a:r>
            <a:endParaRPr lang="id-ID" sz="5400" dirty="0"/>
          </a:p>
        </p:txBody>
      </p:sp>
      <p:sp>
        <p:nvSpPr>
          <p:cNvPr id="3" name="Subtitle 2">
            <a:extLst>
              <a:ext uri="{FF2B5EF4-FFF2-40B4-BE49-F238E27FC236}">
                <a16:creationId xmlns:a16="http://schemas.microsoft.com/office/drawing/2014/main" id="{6DBCB81F-3BCB-EB77-7A5F-EA3A574AF5E8}"/>
              </a:ext>
            </a:extLst>
          </p:cNvPr>
          <p:cNvSpPr>
            <a:spLocks noGrp="1"/>
          </p:cNvSpPr>
          <p:nvPr>
            <p:ph type="subTitle" idx="1"/>
          </p:nvPr>
        </p:nvSpPr>
        <p:spPr>
          <a:xfrm>
            <a:off x="867811" y="3981928"/>
            <a:ext cx="10451298" cy="1388165"/>
          </a:xfrm>
        </p:spPr>
        <p:txBody>
          <a:bodyPr>
            <a:normAutofit/>
          </a:bodyPr>
          <a:lstStyle/>
          <a:p>
            <a:r>
              <a:rPr lang="en-US" sz="2400" dirty="0">
                <a:latin typeface="Aptos" panose="020B0004020202020204" pitchFamily="34" charset="0"/>
              </a:rPr>
              <a:t>Data on Economic and Financial crises in 13 African Countries (1860 to 2014)</a:t>
            </a:r>
            <a:endParaRPr lang="id-ID" sz="2400" dirty="0">
              <a:latin typeface="Aptos" panose="020B0004020202020204" pitchFamily="34" charset="0"/>
            </a:endParaRPr>
          </a:p>
        </p:txBody>
      </p:sp>
    </p:spTree>
    <p:extLst>
      <p:ext uri="{BB962C8B-B14F-4D97-AF65-F5344CB8AC3E}">
        <p14:creationId xmlns:p14="http://schemas.microsoft.com/office/powerpoint/2010/main" val="211013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328179-8B6A-C8E1-2069-FD8E06B50084}"/>
              </a:ext>
            </a:extLst>
          </p:cNvPr>
          <p:cNvSpPr txBox="1"/>
          <p:nvPr/>
        </p:nvSpPr>
        <p:spPr>
          <a:xfrm>
            <a:off x="978568" y="850232"/>
            <a:ext cx="10250906" cy="923330"/>
          </a:xfrm>
          <a:prstGeom prst="rect">
            <a:avLst/>
          </a:prstGeom>
          <a:noFill/>
          <a:ln>
            <a:solidFill>
              <a:schemeClr val="accent1"/>
            </a:solidFill>
          </a:ln>
        </p:spPr>
        <p:txBody>
          <a:bodyPr wrap="square" rtlCol="0">
            <a:spAutoFit/>
          </a:bodyPr>
          <a:lstStyle/>
          <a:p>
            <a:r>
              <a:rPr lang="en-US" dirty="0">
                <a:latin typeface="Aptos" panose="020B0004020202020204" pitchFamily="34" charset="0"/>
              </a:rPr>
              <a:t>to predict the occurrence of a systemic crisis from the variables Banking Crisis, Domestic Debt in Default, Sovereign External Debt Default, Currency Crisis, Inflation Crisis that occurred in 13 African Countries (1860 to 2014).</a:t>
            </a:r>
            <a:endParaRPr lang="id-ID" dirty="0">
              <a:latin typeface="Aptos" panose="020B0004020202020204" pitchFamily="34" charset="0"/>
            </a:endParaRPr>
          </a:p>
        </p:txBody>
      </p:sp>
      <p:sp>
        <p:nvSpPr>
          <p:cNvPr id="6" name="TextBox 5">
            <a:extLst>
              <a:ext uri="{FF2B5EF4-FFF2-40B4-BE49-F238E27FC236}">
                <a16:creationId xmlns:a16="http://schemas.microsoft.com/office/drawing/2014/main" id="{C450CC6C-4607-8380-8444-FC3D57A2F65B}"/>
              </a:ext>
            </a:extLst>
          </p:cNvPr>
          <p:cNvSpPr txBox="1"/>
          <p:nvPr/>
        </p:nvSpPr>
        <p:spPr>
          <a:xfrm>
            <a:off x="962526" y="2865120"/>
            <a:ext cx="10250906" cy="2862322"/>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dirty="0">
                <a:latin typeface="Aptos" panose="020B0004020202020204" pitchFamily="34" charset="0"/>
              </a:rPr>
              <a:t>Systemic Crisis is a financial crisis that affects the entire financial system.</a:t>
            </a:r>
          </a:p>
          <a:p>
            <a:pPr marL="285750" indent="-285750">
              <a:buFont typeface="Arial" panose="020B0604020202020204" pitchFamily="34" charset="0"/>
              <a:buChar char="•"/>
            </a:pPr>
            <a:r>
              <a:rPr lang="en-US" dirty="0">
                <a:latin typeface="Aptos" panose="020B0004020202020204" pitchFamily="34" charset="0"/>
              </a:rPr>
              <a:t>Banking Crisis is a condition in which the banking system of a country or region experiences serious disruption resulting in the inability of banks to carry out their basic functions, namely providing financial services such as loans, savings, and liquidity to the public and businesses.</a:t>
            </a:r>
          </a:p>
          <a:p>
            <a:pPr marL="285750" indent="-285750">
              <a:buFont typeface="Arial" panose="020B0604020202020204" pitchFamily="34" charset="0"/>
              <a:buChar char="•"/>
            </a:pPr>
            <a:r>
              <a:rPr lang="en-US" dirty="0">
                <a:latin typeface="Aptos" panose="020B0004020202020204" pitchFamily="34" charset="0"/>
              </a:rPr>
              <a:t>Domestic Debt in Default is a failure to pay domestic debt. Domestic debt is issued by the government in local currency.</a:t>
            </a:r>
          </a:p>
          <a:p>
            <a:pPr marL="285750" indent="-285750">
              <a:buFont typeface="Arial" panose="020B0604020202020204" pitchFamily="34" charset="0"/>
              <a:buChar char="•"/>
            </a:pPr>
            <a:r>
              <a:rPr lang="en-US" dirty="0">
                <a:latin typeface="Aptos" panose="020B0004020202020204" pitchFamily="34" charset="0"/>
              </a:rPr>
              <a:t>Sovereign External Debt Default is a failure to pay foreign debt. Foreign debt is issued by the government in foreign currency.</a:t>
            </a:r>
          </a:p>
          <a:p>
            <a:pPr marL="285750" indent="-285750">
              <a:buFont typeface="Arial" panose="020B0604020202020204" pitchFamily="34" charset="0"/>
              <a:buChar char="•"/>
            </a:pPr>
            <a:r>
              <a:rPr lang="en-US" dirty="0">
                <a:latin typeface="Aptos" panose="020B0004020202020204" pitchFamily="34" charset="0"/>
              </a:rPr>
              <a:t>Currency Crisis is a country's currency experiencing a sharp and sudden decline in value.</a:t>
            </a:r>
          </a:p>
          <a:p>
            <a:pPr marL="285750" indent="-285750">
              <a:buFont typeface="Arial" panose="020B0604020202020204" pitchFamily="34" charset="0"/>
              <a:buChar char="•"/>
            </a:pPr>
            <a:r>
              <a:rPr lang="en-US" dirty="0">
                <a:latin typeface="Aptos" panose="020B0004020202020204" pitchFamily="34" charset="0"/>
              </a:rPr>
              <a:t>Inflation Crisis is a rapid and high increase in the price of goods and services on a continuous basis.</a:t>
            </a:r>
            <a:endParaRPr lang="id-ID" dirty="0">
              <a:latin typeface="Aptos" panose="020B0004020202020204" pitchFamily="34" charset="0"/>
            </a:endParaRPr>
          </a:p>
        </p:txBody>
      </p:sp>
      <p:sp>
        <p:nvSpPr>
          <p:cNvPr id="7" name="TextBox 6">
            <a:extLst>
              <a:ext uri="{FF2B5EF4-FFF2-40B4-BE49-F238E27FC236}">
                <a16:creationId xmlns:a16="http://schemas.microsoft.com/office/drawing/2014/main" id="{C098EDA8-8522-D279-C321-5077B1671CA5}"/>
              </a:ext>
            </a:extLst>
          </p:cNvPr>
          <p:cNvSpPr txBox="1"/>
          <p:nvPr/>
        </p:nvSpPr>
        <p:spPr>
          <a:xfrm>
            <a:off x="962526" y="528481"/>
            <a:ext cx="1363579" cy="369332"/>
          </a:xfrm>
          <a:prstGeom prst="rect">
            <a:avLst/>
          </a:prstGeom>
          <a:solidFill>
            <a:schemeClr val="accent1"/>
          </a:solidFill>
          <a:ln>
            <a:noFill/>
          </a:ln>
        </p:spPr>
        <p:txBody>
          <a:bodyPr wrap="square" rtlCol="0">
            <a:spAutoFit/>
          </a:bodyPr>
          <a:lstStyle/>
          <a:p>
            <a:pPr algn="ctr"/>
            <a:r>
              <a:rPr lang="en-US" b="1" dirty="0">
                <a:solidFill>
                  <a:schemeClr val="bg1"/>
                </a:solidFill>
                <a:latin typeface="Aptos" panose="020B0004020202020204" pitchFamily="34" charset="0"/>
              </a:rPr>
              <a:t>Objective</a:t>
            </a:r>
            <a:endParaRPr lang="id-ID" b="1" dirty="0">
              <a:solidFill>
                <a:schemeClr val="bg1"/>
              </a:solidFill>
              <a:latin typeface="Aptos" panose="020B0004020202020204" pitchFamily="34" charset="0"/>
            </a:endParaRPr>
          </a:p>
        </p:txBody>
      </p:sp>
      <p:sp>
        <p:nvSpPr>
          <p:cNvPr id="8" name="TextBox 7">
            <a:extLst>
              <a:ext uri="{FF2B5EF4-FFF2-40B4-BE49-F238E27FC236}">
                <a16:creationId xmlns:a16="http://schemas.microsoft.com/office/drawing/2014/main" id="{3865DEB0-E55F-D502-FCD2-04C02190E1EE}"/>
              </a:ext>
            </a:extLst>
          </p:cNvPr>
          <p:cNvSpPr txBox="1"/>
          <p:nvPr/>
        </p:nvSpPr>
        <p:spPr>
          <a:xfrm>
            <a:off x="969424" y="2569015"/>
            <a:ext cx="2253916" cy="369332"/>
          </a:xfrm>
          <a:prstGeom prst="rect">
            <a:avLst/>
          </a:prstGeom>
          <a:solidFill>
            <a:schemeClr val="accent1"/>
          </a:solidFill>
          <a:ln>
            <a:noFill/>
          </a:ln>
        </p:spPr>
        <p:txBody>
          <a:bodyPr wrap="square" rtlCol="0">
            <a:spAutoFit/>
          </a:bodyPr>
          <a:lstStyle/>
          <a:p>
            <a:pPr algn="ctr"/>
            <a:r>
              <a:rPr lang="en-US" b="1" dirty="0">
                <a:solidFill>
                  <a:schemeClr val="bg1"/>
                </a:solidFill>
                <a:latin typeface="Aptos" panose="020B0004020202020204" pitchFamily="34" charset="0"/>
              </a:rPr>
              <a:t>Features Definition</a:t>
            </a:r>
            <a:endParaRPr lang="id-ID" b="1" dirty="0">
              <a:solidFill>
                <a:schemeClr val="bg1"/>
              </a:solidFill>
              <a:latin typeface="Aptos" panose="020B0004020202020204" pitchFamily="34" charset="0"/>
            </a:endParaRPr>
          </a:p>
        </p:txBody>
      </p:sp>
    </p:spTree>
    <p:extLst>
      <p:ext uri="{BB962C8B-B14F-4D97-AF65-F5344CB8AC3E}">
        <p14:creationId xmlns:p14="http://schemas.microsoft.com/office/powerpoint/2010/main" val="317510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0828-70C5-4B6D-8F6C-DC6E5974C74D}"/>
              </a:ext>
            </a:extLst>
          </p:cNvPr>
          <p:cNvSpPr>
            <a:spLocks noGrp="1"/>
          </p:cNvSpPr>
          <p:nvPr>
            <p:ph type="title"/>
          </p:nvPr>
        </p:nvSpPr>
        <p:spPr>
          <a:xfrm>
            <a:off x="3465095" y="465221"/>
            <a:ext cx="4922520" cy="561474"/>
          </a:xfrm>
        </p:spPr>
        <p:txBody>
          <a:bodyPr>
            <a:normAutofit fontScale="90000"/>
          </a:bodyPr>
          <a:lstStyle/>
          <a:p>
            <a:pPr algn="ctr"/>
            <a:r>
              <a:rPr lang="en-US" dirty="0">
                <a:latin typeface="Aptos" panose="020B0004020202020204" pitchFamily="34" charset="0"/>
              </a:rPr>
              <a:t>Data Understanding</a:t>
            </a:r>
            <a:endParaRPr lang="id-ID" dirty="0">
              <a:latin typeface="Aptos" panose="020B0004020202020204" pitchFamily="34" charset="0"/>
            </a:endParaRPr>
          </a:p>
        </p:txBody>
      </p:sp>
      <p:pic>
        <p:nvPicPr>
          <p:cNvPr id="5" name="Picture 4">
            <a:extLst>
              <a:ext uri="{FF2B5EF4-FFF2-40B4-BE49-F238E27FC236}">
                <a16:creationId xmlns:a16="http://schemas.microsoft.com/office/drawing/2014/main" id="{232C19BD-6A2B-6A29-F5B7-CB9C11878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671" y="1605422"/>
            <a:ext cx="4526847" cy="4602871"/>
          </a:xfrm>
          <a:prstGeom prst="rect">
            <a:avLst/>
          </a:prstGeom>
        </p:spPr>
      </p:pic>
      <p:pic>
        <p:nvPicPr>
          <p:cNvPr id="9" name="Picture 8">
            <a:extLst>
              <a:ext uri="{FF2B5EF4-FFF2-40B4-BE49-F238E27FC236}">
                <a16:creationId xmlns:a16="http://schemas.microsoft.com/office/drawing/2014/main" id="{DC7DA4EC-429A-DFB2-39FE-20E7A508A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197" y="1605422"/>
            <a:ext cx="4019650" cy="4330157"/>
          </a:xfrm>
          <a:prstGeom prst="rect">
            <a:avLst/>
          </a:prstGeom>
        </p:spPr>
      </p:pic>
    </p:spTree>
    <p:extLst>
      <p:ext uri="{BB962C8B-B14F-4D97-AF65-F5344CB8AC3E}">
        <p14:creationId xmlns:p14="http://schemas.microsoft.com/office/powerpoint/2010/main" val="47745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5C161-DEBD-3D9C-F4D4-1C9D6F40C1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7D9BC4-C0BD-02C6-DCFD-E7A62049F7A9}"/>
              </a:ext>
            </a:extLst>
          </p:cNvPr>
          <p:cNvSpPr>
            <a:spLocks noGrp="1"/>
          </p:cNvSpPr>
          <p:nvPr>
            <p:ph type="title"/>
          </p:nvPr>
        </p:nvSpPr>
        <p:spPr>
          <a:xfrm>
            <a:off x="3465095" y="465221"/>
            <a:ext cx="4922520" cy="561474"/>
          </a:xfrm>
        </p:spPr>
        <p:txBody>
          <a:bodyPr>
            <a:normAutofit fontScale="90000"/>
          </a:bodyPr>
          <a:lstStyle/>
          <a:p>
            <a:pPr algn="ctr"/>
            <a:r>
              <a:rPr lang="en-US" dirty="0">
                <a:latin typeface="Aptos" panose="020B0004020202020204" pitchFamily="34" charset="0"/>
              </a:rPr>
              <a:t>Data Preparation</a:t>
            </a:r>
            <a:endParaRPr lang="id-ID" dirty="0">
              <a:latin typeface="Aptos" panose="020B0004020202020204" pitchFamily="34" charset="0"/>
            </a:endParaRPr>
          </a:p>
        </p:txBody>
      </p:sp>
      <p:pic>
        <p:nvPicPr>
          <p:cNvPr id="4" name="Picture 3">
            <a:extLst>
              <a:ext uri="{FF2B5EF4-FFF2-40B4-BE49-F238E27FC236}">
                <a16:creationId xmlns:a16="http://schemas.microsoft.com/office/drawing/2014/main" id="{E3E6EEE1-1CD4-992B-134B-52BB3F47D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805" y="1249498"/>
            <a:ext cx="3406940" cy="4350646"/>
          </a:xfrm>
          <a:prstGeom prst="rect">
            <a:avLst/>
          </a:prstGeom>
        </p:spPr>
      </p:pic>
      <p:pic>
        <p:nvPicPr>
          <p:cNvPr id="7" name="Picture 6">
            <a:extLst>
              <a:ext uri="{FF2B5EF4-FFF2-40B4-BE49-F238E27FC236}">
                <a16:creationId xmlns:a16="http://schemas.microsoft.com/office/drawing/2014/main" id="{358F292D-5092-42FC-138E-8FE8ED0C9818}"/>
              </a:ext>
            </a:extLst>
          </p:cNvPr>
          <p:cNvPicPr>
            <a:picLocks noChangeAspect="1"/>
          </p:cNvPicPr>
          <p:nvPr/>
        </p:nvPicPr>
        <p:blipFill>
          <a:blip r:embed="rId3">
            <a:extLst>
              <a:ext uri="{28A0092B-C50C-407E-A947-70E740481C1C}">
                <a14:useLocalDpi xmlns:a14="http://schemas.microsoft.com/office/drawing/2010/main" val="0"/>
              </a:ext>
            </a:extLst>
          </a:blip>
          <a:srcRect b="72483"/>
          <a:stretch/>
        </p:blipFill>
        <p:spPr>
          <a:xfrm>
            <a:off x="5224057" y="1238418"/>
            <a:ext cx="5811546" cy="1710815"/>
          </a:xfrm>
          <a:prstGeom prst="rect">
            <a:avLst/>
          </a:prstGeom>
        </p:spPr>
      </p:pic>
      <p:pic>
        <p:nvPicPr>
          <p:cNvPr id="10" name="Picture 9">
            <a:extLst>
              <a:ext uri="{FF2B5EF4-FFF2-40B4-BE49-F238E27FC236}">
                <a16:creationId xmlns:a16="http://schemas.microsoft.com/office/drawing/2014/main" id="{02B483ED-E58F-0926-C6FA-E1776BBA0B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9865" y="3824058"/>
            <a:ext cx="6415495" cy="2006987"/>
          </a:xfrm>
          <a:prstGeom prst="rect">
            <a:avLst/>
          </a:prstGeom>
        </p:spPr>
      </p:pic>
      <p:sp>
        <p:nvSpPr>
          <p:cNvPr id="11" name="TextBox 10">
            <a:extLst>
              <a:ext uri="{FF2B5EF4-FFF2-40B4-BE49-F238E27FC236}">
                <a16:creationId xmlns:a16="http://schemas.microsoft.com/office/drawing/2014/main" id="{DAC0EBA3-03B5-FA26-5B65-1F3C04140156}"/>
              </a:ext>
            </a:extLst>
          </p:cNvPr>
          <p:cNvSpPr txBox="1"/>
          <p:nvPr/>
        </p:nvSpPr>
        <p:spPr>
          <a:xfrm>
            <a:off x="1311845" y="5822947"/>
            <a:ext cx="2876107" cy="338554"/>
          </a:xfrm>
          <a:prstGeom prst="rect">
            <a:avLst/>
          </a:prstGeom>
          <a:solidFill>
            <a:schemeClr val="accent1"/>
          </a:solidFill>
          <a:ln>
            <a:noFill/>
          </a:ln>
        </p:spPr>
        <p:txBody>
          <a:bodyPr wrap="square" rtlCol="0">
            <a:spAutoFit/>
          </a:bodyPr>
          <a:lstStyle/>
          <a:p>
            <a:r>
              <a:rPr lang="en-US" sz="1600" dirty="0">
                <a:solidFill>
                  <a:schemeClr val="bg1"/>
                </a:solidFill>
                <a:latin typeface="Aptos" panose="020B0004020202020204" pitchFamily="34" charset="0"/>
              </a:rPr>
              <a:t>Data doesn’t have null value</a:t>
            </a:r>
            <a:endParaRPr lang="id-ID" sz="1600" dirty="0">
              <a:solidFill>
                <a:schemeClr val="bg1"/>
              </a:solidFill>
              <a:latin typeface="Aptos" panose="020B0004020202020204" pitchFamily="34" charset="0"/>
            </a:endParaRPr>
          </a:p>
        </p:txBody>
      </p:sp>
      <p:sp>
        <p:nvSpPr>
          <p:cNvPr id="13" name="TextBox 12">
            <a:extLst>
              <a:ext uri="{FF2B5EF4-FFF2-40B4-BE49-F238E27FC236}">
                <a16:creationId xmlns:a16="http://schemas.microsoft.com/office/drawing/2014/main" id="{B93C70E7-32B5-10CC-9EBC-D773B191FA1B}"/>
              </a:ext>
            </a:extLst>
          </p:cNvPr>
          <p:cNvSpPr txBox="1"/>
          <p:nvPr/>
        </p:nvSpPr>
        <p:spPr>
          <a:xfrm>
            <a:off x="6096000" y="2868568"/>
            <a:ext cx="4844993" cy="338554"/>
          </a:xfrm>
          <a:prstGeom prst="rect">
            <a:avLst/>
          </a:prstGeom>
          <a:solidFill>
            <a:schemeClr val="accent1"/>
          </a:solidFill>
          <a:ln>
            <a:noFill/>
          </a:ln>
        </p:spPr>
        <p:txBody>
          <a:bodyPr wrap="square" rtlCol="0">
            <a:spAutoFit/>
          </a:bodyPr>
          <a:lstStyle/>
          <a:p>
            <a:r>
              <a:rPr lang="en-US" sz="1600" dirty="0">
                <a:solidFill>
                  <a:schemeClr val="bg1"/>
                </a:solidFill>
                <a:latin typeface="Aptos" panose="020B0004020202020204" pitchFamily="34" charset="0"/>
              </a:rPr>
              <a:t>There are a small number of outliers, so drop the row</a:t>
            </a:r>
            <a:endParaRPr lang="id-ID" sz="1600" dirty="0">
              <a:solidFill>
                <a:schemeClr val="bg1"/>
              </a:solidFill>
              <a:latin typeface="Aptos" panose="020B0004020202020204" pitchFamily="34" charset="0"/>
            </a:endParaRPr>
          </a:p>
        </p:txBody>
      </p:sp>
      <p:sp>
        <p:nvSpPr>
          <p:cNvPr id="14" name="TextBox 13">
            <a:extLst>
              <a:ext uri="{FF2B5EF4-FFF2-40B4-BE49-F238E27FC236}">
                <a16:creationId xmlns:a16="http://schemas.microsoft.com/office/drawing/2014/main" id="{E99996D0-BA52-F477-5507-01AC01298D4B}"/>
              </a:ext>
            </a:extLst>
          </p:cNvPr>
          <p:cNvSpPr txBox="1"/>
          <p:nvPr/>
        </p:nvSpPr>
        <p:spPr>
          <a:xfrm>
            <a:off x="5965117" y="5831045"/>
            <a:ext cx="5172275" cy="338554"/>
          </a:xfrm>
          <a:prstGeom prst="rect">
            <a:avLst/>
          </a:prstGeom>
          <a:solidFill>
            <a:schemeClr val="accent1"/>
          </a:solidFill>
          <a:ln>
            <a:noFill/>
          </a:ln>
        </p:spPr>
        <p:txBody>
          <a:bodyPr wrap="square" rtlCol="0">
            <a:spAutoFit/>
          </a:bodyPr>
          <a:lstStyle/>
          <a:p>
            <a:r>
              <a:rPr lang="en-US" sz="1600" dirty="0">
                <a:solidFill>
                  <a:schemeClr val="bg1"/>
                </a:solidFill>
                <a:latin typeface="Aptos" panose="020B0004020202020204" pitchFamily="34" charset="0"/>
              </a:rPr>
              <a:t>Change the value of each column to numeric data type</a:t>
            </a:r>
            <a:endParaRPr lang="id-ID" sz="1600" dirty="0">
              <a:solidFill>
                <a:schemeClr val="bg1"/>
              </a:solidFill>
              <a:latin typeface="Aptos" panose="020B0004020202020204" pitchFamily="34" charset="0"/>
            </a:endParaRPr>
          </a:p>
        </p:txBody>
      </p:sp>
    </p:spTree>
    <p:extLst>
      <p:ext uri="{BB962C8B-B14F-4D97-AF65-F5344CB8AC3E}">
        <p14:creationId xmlns:p14="http://schemas.microsoft.com/office/powerpoint/2010/main" val="230633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56F01-2DE9-5CFE-4DC4-55F8192E33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348C3E-9A49-ED63-1642-47B0CEA49064}"/>
              </a:ext>
            </a:extLst>
          </p:cNvPr>
          <p:cNvSpPr>
            <a:spLocks noGrp="1"/>
          </p:cNvSpPr>
          <p:nvPr>
            <p:ph type="title"/>
          </p:nvPr>
        </p:nvSpPr>
        <p:spPr>
          <a:xfrm>
            <a:off x="3465095" y="465221"/>
            <a:ext cx="4922520" cy="561474"/>
          </a:xfrm>
        </p:spPr>
        <p:txBody>
          <a:bodyPr>
            <a:normAutofit fontScale="90000"/>
          </a:bodyPr>
          <a:lstStyle/>
          <a:p>
            <a:pPr algn="ctr"/>
            <a:r>
              <a:rPr lang="en-US" dirty="0">
                <a:latin typeface="Aptos" panose="020B0004020202020204" pitchFamily="34" charset="0"/>
              </a:rPr>
              <a:t>Modeling</a:t>
            </a:r>
            <a:endParaRPr lang="id-ID" dirty="0">
              <a:latin typeface="Aptos" panose="020B0004020202020204" pitchFamily="34" charset="0"/>
            </a:endParaRPr>
          </a:p>
        </p:txBody>
      </p:sp>
      <p:pic>
        <p:nvPicPr>
          <p:cNvPr id="8" name="Picture 7">
            <a:extLst>
              <a:ext uri="{FF2B5EF4-FFF2-40B4-BE49-F238E27FC236}">
                <a16:creationId xmlns:a16="http://schemas.microsoft.com/office/drawing/2014/main" id="{7076BAD7-268D-96F3-4B96-58ECAB2CC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5" y="1026695"/>
            <a:ext cx="5171693" cy="3819843"/>
          </a:xfrm>
          <a:prstGeom prst="rect">
            <a:avLst/>
          </a:prstGeom>
        </p:spPr>
      </p:pic>
      <p:pic>
        <p:nvPicPr>
          <p:cNvPr id="11" name="Picture 10">
            <a:extLst>
              <a:ext uri="{FF2B5EF4-FFF2-40B4-BE49-F238E27FC236}">
                <a16:creationId xmlns:a16="http://schemas.microsoft.com/office/drawing/2014/main" id="{3C2AC4D6-262A-9E1A-D65C-F6C072043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2064" y="805474"/>
            <a:ext cx="4291295" cy="4579014"/>
          </a:xfrm>
          <a:prstGeom prst="rect">
            <a:avLst/>
          </a:prstGeom>
        </p:spPr>
      </p:pic>
      <p:sp>
        <p:nvSpPr>
          <p:cNvPr id="12" name="TextBox 11">
            <a:extLst>
              <a:ext uri="{FF2B5EF4-FFF2-40B4-BE49-F238E27FC236}">
                <a16:creationId xmlns:a16="http://schemas.microsoft.com/office/drawing/2014/main" id="{CCA43786-FC6A-4147-9342-988DBFB45FC2}"/>
              </a:ext>
            </a:extLst>
          </p:cNvPr>
          <p:cNvSpPr txBox="1"/>
          <p:nvPr/>
        </p:nvSpPr>
        <p:spPr>
          <a:xfrm>
            <a:off x="1012416" y="5384488"/>
            <a:ext cx="5452391" cy="584775"/>
          </a:xfrm>
          <a:prstGeom prst="rect">
            <a:avLst/>
          </a:prstGeom>
          <a:solidFill>
            <a:schemeClr val="accent1"/>
          </a:solidFill>
          <a:ln>
            <a:noFill/>
          </a:ln>
        </p:spPr>
        <p:txBody>
          <a:bodyPr wrap="square" rtlCol="0">
            <a:spAutoFit/>
          </a:bodyPr>
          <a:lstStyle/>
          <a:p>
            <a:r>
              <a:rPr lang="en-US" sz="1600" dirty="0">
                <a:solidFill>
                  <a:schemeClr val="bg1"/>
                </a:solidFill>
                <a:latin typeface="Aptos" panose="020B0004020202020204" pitchFamily="34" charset="0"/>
              </a:rPr>
              <a:t>Imbalanced data needs to be balanced so that the value of the dependent variable has a balanced proportion.</a:t>
            </a:r>
            <a:endParaRPr lang="id-ID" sz="1600" dirty="0">
              <a:solidFill>
                <a:schemeClr val="bg1"/>
              </a:solidFill>
              <a:latin typeface="Aptos" panose="020B0004020202020204" pitchFamily="34" charset="0"/>
            </a:endParaRPr>
          </a:p>
        </p:txBody>
      </p:sp>
      <p:pic>
        <p:nvPicPr>
          <p:cNvPr id="14" name="Picture 13">
            <a:extLst>
              <a:ext uri="{FF2B5EF4-FFF2-40B4-BE49-F238E27FC236}">
                <a16:creationId xmlns:a16="http://schemas.microsoft.com/office/drawing/2014/main" id="{79B3534D-E6C2-1115-C8E0-B3EAB4B3A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2064" y="5533103"/>
            <a:ext cx="3330902" cy="1038846"/>
          </a:xfrm>
          <a:prstGeom prst="rect">
            <a:avLst/>
          </a:prstGeom>
        </p:spPr>
      </p:pic>
    </p:spTree>
    <p:extLst>
      <p:ext uri="{BB962C8B-B14F-4D97-AF65-F5344CB8AC3E}">
        <p14:creationId xmlns:p14="http://schemas.microsoft.com/office/powerpoint/2010/main" val="337271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EC161-5F98-508D-122D-8120C98CCD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70C40C-F3FB-DED2-CDF5-E543A49085A5}"/>
              </a:ext>
            </a:extLst>
          </p:cNvPr>
          <p:cNvSpPr>
            <a:spLocks noGrp="1"/>
          </p:cNvSpPr>
          <p:nvPr>
            <p:ph type="title"/>
          </p:nvPr>
        </p:nvSpPr>
        <p:spPr>
          <a:xfrm>
            <a:off x="3465095" y="465221"/>
            <a:ext cx="4922520" cy="561474"/>
          </a:xfrm>
        </p:spPr>
        <p:txBody>
          <a:bodyPr>
            <a:normAutofit fontScale="90000"/>
          </a:bodyPr>
          <a:lstStyle/>
          <a:p>
            <a:pPr algn="ctr"/>
            <a:r>
              <a:rPr lang="en-US" dirty="0">
                <a:latin typeface="Aptos" panose="020B0004020202020204" pitchFamily="34" charset="0"/>
              </a:rPr>
              <a:t>Modeling</a:t>
            </a:r>
            <a:endParaRPr lang="id-ID" dirty="0">
              <a:latin typeface="Aptos" panose="020B0004020202020204" pitchFamily="34" charset="0"/>
            </a:endParaRPr>
          </a:p>
        </p:txBody>
      </p:sp>
      <p:pic>
        <p:nvPicPr>
          <p:cNvPr id="7" name="Picture 6">
            <a:extLst>
              <a:ext uri="{FF2B5EF4-FFF2-40B4-BE49-F238E27FC236}">
                <a16:creationId xmlns:a16="http://schemas.microsoft.com/office/drawing/2014/main" id="{948BA33A-BDE5-6711-79EA-E378237CB33C}"/>
              </a:ext>
            </a:extLst>
          </p:cNvPr>
          <p:cNvPicPr>
            <a:picLocks noChangeAspect="1"/>
          </p:cNvPicPr>
          <p:nvPr/>
        </p:nvPicPr>
        <p:blipFill>
          <a:blip r:embed="rId2">
            <a:extLst>
              <a:ext uri="{28A0092B-C50C-407E-A947-70E740481C1C}">
                <a14:useLocalDpi xmlns:a14="http://schemas.microsoft.com/office/drawing/2010/main" val="0"/>
              </a:ext>
            </a:extLst>
          </a:blip>
          <a:srcRect b="35709"/>
          <a:stretch/>
        </p:blipFill>
        <p:spPr>
          <a:xfrm>
            <a:off x="482750" y="1682734"/>
            <a:ext cx="5613250" cy="3492532"/>
          </a:xfrm>
          <a:prstGeom prst="rect">
            <a:avLst/>
          </a:prstGeom>
        </p:spPr>
      </p:pic>
      <p:pic>
        <p:nvPicPr>
          <p:cNvPr id="10" name="Picture 9">
            <a:extLst>
              <a:ext uri="{FF2B5EF4-FFF2-40B4-BE49-F238E27FC236}">
                <a16:creationId xmlns:a16="http://schemas.microsoft.com/office/drawing/2014/main" id="{2ADBCA38-D0B6-10F6-0D1C-8FFD8BF08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632" y="1791593"/>
            <a:ext cx="4503810" cy="2461473"/>
          </a:xfrm>
          <a:prstGeom prst="rect">
            <a:avLst/>
          </a:prstGeom>
        </p:spPr>
      </p:pic>
      <p:sp>
        <p:nvSpPr>
          <p:cNvPr id="11" name="TextBox 10">
            <a:extLst>
              <a:ext uri="{FF2B5EF4-FFF2-40B4-BE49-F238E27FC236}">
                <a16:creationId xmlns:a16="http://schemas.microsoft.com/office/drawing/2014/main" id="{B8CC6661-7BD8-B5B3-4B02-B4CBE6F886C4}"/>
              </a:ext>
            </a:extLst>
          </p:cNvPr>
          <p:cNvSpPr txBox="1"/>
          <p:nvPr/>
        </p:nvSpPr>
        <p:spPr>
          <a:xfrm>
            <a:off x="2149080" y="5375344"/>
            <a:ext cx="7893840" cy="830997"/>
          </a:xfrm>
          <a:prstGeom prst="rect">
            <a:avLst/>
          </a:prstGeom>
          <a:solidFill>
            <a:schemeClr val="accent1"/>
          </a:solidFill>
          <a:ln>
            <a:noFill/>
          </a:ln>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ptos" panose="020B0004020202020204" pitchFamily="34" charset="0"/>
              </a:rPr>
              <a:t>Accuracy of logistic regression classifier on test set: 0.97</a:t>
            </a:r>
          </a:p>
          <a:p>
            <a:pPr marL="285750" indent="-285750">
              <a:buFont typeface="Arial" panose="020B0604020202020204" pitchFamily="34" charset="0"/>
              <a:buChar char="•"/>
            </a:pPr>
            <a:r>
              <a:rPr lang="en-US" sz="1600" dirty="0">
                <a:solidFill>
                  <a:schemeClr val="bg1"/>
                </a:solidFill>
                <a:latin typeface="Aptos" panose="020B0004020202020204" pitchFamily="34" charset="0"/>
              </a:rPr>
              <a:t>Confusion Matrix result telling us that we have 286+23 correct predictions and 3+5 incorrect predictions.</a:t>
            </a:r>
            <a:endParaRPr lang="id-ID" sz="1600" dirty="0">
              <a:solidFill>
                <a:schemeClr val="bg1"/>
              </a:solidFill>
              <a:latin typeface="Aptos" panose="020B0004020202020204" pitchFamily="34" charset="0"/>
            </a:endParaRPr>
          </a:p>
        </p:txBody>
      </p:sp>
    </p:spTree>
    <p:extLst>
      <p:ext uri="{BB962C8B-B14F-4D97-AF65-F5344CB8AC3E}">
        <p14:creationId xmlns:p14="http://schemas.microsoft.com/office/powerpoint/2010/main" val="36071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F5A61-9E8B-B9BE-A7DF-9AB87199E9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65DDFB-9959-B280-72AE-FD4C737AE006}"/>
              </a:ext>
            </a:extLst>
          </p:cNvPr>
          <p:cNvSpPr>
            <a:spLocks noGrp="1"/>
          </p:cNvSpPr>
          <p:nvPr>
            <p:ph type="title"/>
          </p:nvPr>
        </p:nvSpPr>
        <p:spPr>
          <a:xfrm>
            <a:off x="3465095" y="465221"/>
            <a:ext cx="4922520" cy="561474"/>
          </a:xfrm>
        </p:spPr>
        <p:txBody>
          <a:bodyPr>
            <a:normAutofit fontScale="90000"/>
          </a:bodyPr>
          <a:lstStyle/>
          <a:p>
            <a:pPr algn="ctr"/>
            <a:r>
              <a:rPr lang="en-US" dirty="0">
                <a:latin typeface="Aptos" panose="020B0004020202020204" pitchFamily="34" charset="0"/>
              </a:rPr>
              <a:t>Modeling</a:t>
            </a:r>
            <a:endParaRPr lang="id-ID" dirty="0">
              <a:latin typeface="Aptos" panose="020B0004020202020204" pitchFamily="34" charset="0"/>
            </a:endParaRPr>
          </a:p>
        </p:txBody>
      </p:sp>
      <p:pic>
        <p:nvPicPr>
          <p:cNvPr id="4" name="Picture 3">
            <a:extLst>
              <a:ext uri="{FF2B5EF4-FFF2-40B4-BE49-F238E27FC236}">
                <a16:creationId xmlns:a16="http://schemas.microsoft.com/office/drawing/2014/main" id="{3398A604-0E4F-047E-444E-2A82AC168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03" y="1284571"/>
            <a:ext cx="6230041" cy="3545433"/>
          </a:xfrm>
          <a:prstGeom prst="rect">
            <a:avLst/>
          </a:prstGeom>
        </p:spPr>
      </p:pic>
      <p:pic>
        <p:nvPicPr>
          <p:cNvPr id="6" name="Picture 5">
            <a:extLst>
              <a:ext uri="{FF2B5EF4-FFF2-40B4-BE49-F238E27FC236}">
                <a16:creationId xmlns:a16="http://schemas.microsoft.com/office/drawing/2014/main" id="{EF52A212-A4E2-EF92-1686-6EE8E8BCB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544" y="1284571"/>
            <a:ext cx="4810915" cy="3703641"/>
          </a:xfrm>
          <a:prstGeom prst="rect">
            <a:avLst/>
          </a:prstGeom>
        </p:spPr>
      </p:pic>
      <p:sp>
        <p:nvSpPr>
          <p:cNvPr id="8" name="TextBox 7">
            <a:extLst>
              <a:ext uri="{FF2B5EF4-FFF2-40B4-BE49-F238E27FC236}">
                <a16:creationId xmlns:a16="http://schemas.microsoft.com/office/drawing/2014/main" id="{617E15C3-1499-80D8-2882-8BC85CD8A862}"/>
              </a:ext>
            </a:extLst>
          </p:cNvPr>
          <p:cNvSpPr txBox="1"/>
          <p:nvPr/>
        </p:nvSpPr>
        <p:spPr>
          <a:xfrm>
            <a:off x="2591209" y="5404152"/>
            <a:ext cx="5787912" cy="338554"/>
          </a:xfrm>
          <a:prstGeom prst="rect">
            <a:avLst/>
          </a:prstGeom>
          <a:solidFill>
            <a:schemeClr val="accent1"/>
          </a:solidFill>
          <a:ln>
            <a:noFill/>
          </a:ln>
        </p:spPr>
        <p:txBody>
          <a:bodyPr wrap="square" rtlCol="0">
            <a:spAutoFit/>
          </a:bodyPr>
          <a:lstStyle/>
          <a:p>
            <a:r>
              <a:rPr lang="en-US" sz="1600" dirty="0">
                <a:solidFill>
                  <a:schemeClr val="bg1"/>
                </a:solidFill>
                <a:latin typeface="Aptos" panose="020B0004020202020204" pitchFamily="34" charset="0"/>
              </a:rPr>
              <a:t>The model successfully separates positive and negative well.</a:t>
            </a:r>
            <a:endParaRPr lang="id-ID" sz="1600" dirty="0">
              <a:solidFill>
                <a:schemeClr val="bg1"/>
              </a:solidFill>
              <a:latin typeface="Aptos" panose="020B0004020202020204" pitchFamily="34" charset="0"/>
            </a:endParaRPr>
          </a:p>
        </p:txBody>
      </p:sp>
    </p:spTree>
    <p:extLst>
      <p:ext uri="{BB962C8B-B14F-4D97-AF65-F5344CB8AC3E}">
        <p14:creationId xmlns:p14="http://schemas.microsoft.com/office/powerpoint/2010/main" val="208203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519AF-A2B2-4245-1DA7-FD823FB91E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F98A6-C1C9-C403-B222-08D8B2958F0A}"/>
              </a:ext>
            </a:extLst>
          </p:cNvPr>
          <p:cNvSpPr>
            <a:spLocks noGrp="1"/>
          </p:cNvSpPr>
          <p:nvPr>
            <p:ph type="title"/>
          </p:nvPr>
        </p:nvSpPr>
        <p:spPr>
          <a:xfrm>
            <a:off x="3465095" y="465221"/>
            <a:ext cx="4922520" cy="561474"/>
          </a:xfrm>
        </p:spPr>
        <p:txBody>
          <a:bodyPr>
            <a:normAutofit fontScale="90000"/>
          </a:bodyPr>
          <a:lstStyle/>
          <a:p>
            <a:pPr algn="ctr"/>
            <a:r>
              <a:rPr lang="en-US" dirty="0">
                <a:latin typeface="Aptos" panose="020B0004020202020204" pitchFamily="34" charset="0"/>
              </a:rPr>
              <a:t>Modeling</a:t>
            </a:r>
            <a:endParaRPr lang="id-ID" dirty="0">
              <a:latin typeface="Aptos" panose="020B0004020202020204" pitchFamily="34" charset="0"/>
            </a:endParaRPr>
          </a:p>
        </p:txBody>
      </p:sp>
      <p:pic>
        <p:nvPicPr>
          <p:cNvPr id="5" name="Picture 4">
            <a:extLst>
              <a:ext uri="{FF2B5EF4-FFF2-40B4-BE49-F238E27FC236}">
                <a16:creationId xmlns:a16="http://schemas.microsoft.com/office/drawing/2014/main" id="{991C5B80-A4AF-0364-487D-821B3475A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48" y="1523920"/>
            <a:ext cx="5446724" cy="3468704"/>
          </a:xfrm>
          <a:prstGeom prst="rect">
            <a:avLst/>
          </a:prstGeom>
        </p:spPr>
      </p:pic>
      <p:pic>
        <p:nvPicPr>
          <p:cNvPr id="9" name="Picture 8">
            <a:extLst>
              <a:ext uri="{FF2B5EF4-FFF2-40B4-BE49-F238E27FC236}">
                <a16:creationId xmlns:a16="http://schemas.microsoft.com/office/drawing/2014/main" id="{FD6EC1C3-E2C8-EA87-3F7A-F529DDB16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92225"/>
            <a:ext cx="5585497" cy="2926080"/>
          </a:xfrm>
          <a:prstGeom prst="rect">
            <a:avLst/>
          </a:prstGeom>
        </p:spPr>
      </p:pic>
    </p:spTree>
    <p:extLst>
      <p:ext uri="{BB962C8B-B14F-4D97-AF65-F5344CB8AC3E}">
        <p14:creationId xmlns:p14="http://schemas.microsoft.com/office/powerpoint/2010/main" val="90704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BA86F-BF51-8A7D-A40F-32FEE5E04A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24B9BD-3788-679B-02B0-D43A02995F3F}"/>
              </a:ext>
            </a:extLst>
          </p:cNvPr>
          <p:cNvSpPr>
            <a:spLocks noGrp="1"/>
          </p:cNvSpPr>
          <p:nvPr>
            <p:ph type="title"/>
          </p:nvPr>
        </p:nvSpPr>
        <p:spPr>
          <a:xfrm>
            <a:off x="3465095" y="465221"/>
            <a:ext cx="4922520" cy="561474"/>
          </a:xfrm>
        </p:spPr>
        <p:txBody>
          <a:bodyPr>
            <a:normAutofit fontScale="90000"/>
          </a:bodyPr>
          <a:lstStyle/>
          <a:p>
            <a:pPr algn="ctr"/>
            <a:r>
              <a:rPr lang="en-US" dirty="0">
                <a:latin typeface="Aptos" panose="020B0004020202020204" pitchFamily="34" charset="0"/>
              </a:rPr>
              <a:t>Conclusion</a:t>
            </a:r>
            <a:endParaRPr lang="id-ID" dirty="0">
              <a:latin typeface="Aptos" panose="020B0004020202020204" pitchFamily="34" charset="0"/>
            </a:endParaRPr>
          </a:p>
        </p:txBody>
      </p:sp>
      <p:pic>
        <p:nvPicPr>
          <p:cNvPr id="4" name="Picture 3">
            <a:extLst>
              <a:ext uri="{FF2B5EF4-FFF2-40B4-BE49-F238E27FC236}">
                <a16:creationId xmlns:a16="http://schemas.microsoft.com/office/drawing/2014/main" id="{25924B46-7948-A50B-3E24-D56747DA4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344" y="1382947"/>
            <a:ext cx="6885687" cy="2220901"/>
          </a:xfrm>
          <a:prstGeom prst="rect">
            <a:avLst/>
          </a:prstGeom>
        </p:spPr>
      </p:pic>
      <p:sp>
        <p:nvSpPr>
          <p:cNvPr id="6" name="TextBox 5">
            <a:extLst>
              <a:ext uri="{FF2B5EF4-FFF2-40B4-BE49-F238E27FC236}">
                <a16:creationId xmlns:a16="http://schemas.microsoft.com/office/drawing/2014/main" id="{FB822AC4-E852-2ADB-C624-D301CD310A17}"/>
              </a:ext>
            </a:extLst>
          </p:cNvPr>
          <p:cNvSpPr txBox="1"/>
          <p:nvPr/>
        </p:nvSpPr>
        <p:spPr>
          <a:xfrm>
            <a:off x="1887120" y="4052663"/>
            <a:ext cx="8930231" cy="1323439"/>
          </a:xfrm>
          <a:prstGeom prst="rect">
            <a:avLst/>
          </a:prstGeom>
          <a:solidFill>
            <a:schemeClr val="accent1"/>
          </a:solidFill>
          <a:ln>
            <a:noFill/>
          </a:ln>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ptos" panose="020B0004020202020204" pitchFamily="34" charset="0"/>
              </a:rPr>
              <a:t>From the results above, it can be seen that if sovereign external debt default increases by one unit, it will increase the probability of a systemic crisis by around 122.51%, assuming other variables are constant. An increase in foreign debt significantly increases the chance of a systemic crisis.</a:t>
            </a:r>
          </a:p>
          <a:p>
            <a:pPr marL="285750" indent="-285750">
              <a:buFont typeface="Arial" panose="020B0604020202020204" pitchFamily="34" charset="0"/>
              <a:buChar char="•"/>
            </a:pPr>
            <a:r>
              <a:rPr lang="en-US" sz="1600" dirty="0">
                <a:solidFill>
                  <a:schemeClr val="bg1"/>
                </a:solidFill>
                <a:latin typeface="Aptos" panose="020B0004020202020204" pitchFamily="34" charset="0"/>
              </a:rPr>
              <a:t>Likewise, the influence of other variables on the possibility of a systemic crisis occurring</a:t>
            </a:r>
          </a:p>
        </p:txBody>
      </p:sp>
    </p:spTree>
    <p:extLst>
      <p:ext uri="{BB962C8B-B14F-4D97-AF65-F5344CB8AC3E}">
        <p14:creationId xmlns:p14="http://schemas.microsoft.com/office/powerpoint/2010/main" val="1085871911"/>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351</TotalTime>
  <Words>365</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Corbel</vt:lpstr>
      <vt:lpstr>Basis</vt:lpstr>
      <vt:lpstr>Logistic regression: Systemic Crisis Prediction</vt:lpstr>
      <vt:lpstr>PowerPoint Presentation</vt:lpstr>
      <vt:lpstr>Data Understanding</vt:lpstr>
      <vt:lpstr>Data Preparation</vt:lpstr>
      <vt:lpstr>Modeling</vt:lpstr>
      <vt:lpstr>Modeling</vt:lpstr>
      <vt:lpstr>Modeling</vt:lpstr>
      <vt:lpstr>Modeling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Zainab Laily</dc:creator>
  <cp:lastModifiedBy>Zainab Laily</cp:lastModifiedBy>
  <cp:revision>1</cp:revision>
  <dcterms:created xsi:type="dcterms:W3CDTF">2024-11-09T01:38:49Z</dcterms:created>
  <dcterms:modified xsi:type="dcterms:W3CDTF">2024-11-09T07:29:51Z</dcterms:modified>
</cp:coreProperties>
</file>