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32" d="100"/>
          <a:sy n="32" d="100"/>
        </p:scale>
        <p:origin x="82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809F-E1F8-448A-ADFC-69DC45DF1635}" type="datetimeFigureOut">
              <a:rPr lang="id-ID" smtClean="0"/>
              <a:t>27/11/2024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533F-B8B8-4E41-82E0-9123179699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241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809F-E1F8-448A-ADFC-69DC45DF1635}" type="datetimeFigureOut">
              <a:rPr lang="id-ID" smtClean="0"/>
              <a:t>27/11/2024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533F-B8B8-4E41-82E0-9123179699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594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809F-E1F8-448A-ADFC-69DC45DF1635}" type="datetimeFigureOut">
              <a:rPr lang="id-ID" smtClean="0"/>
              <a:t>27/11/2024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533F-B8B8-4E41-82E0-9123179699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883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809F-E1F8-448A-ADFC-69DC45DF1635}" type="datetimeFigureOut">
              <a:rPr lang="id-ID" smtClean="0"/>
              <a:t>27/11/2024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533F-B8B8-4E41-82E0-9123179699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889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809F-E1F8-448A-ADFC-69DC45DF1635}" type="datetimeFigureOut">
              <a:rPr lang="id-ID" smtClean="0"/>
              <a:t>27/11/2024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533F-B8B8-4E41-82E0-9123179699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6364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809F-E1F8-448A-ADFC-69DC45DF1635}" type="datetimeFigureOut">
              <a:rPr lang="id-ID" smtClean="0"/>
              <a:t>27/11/2024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533F-B8B8-4E41-82E0-9123179699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224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809F-E1F8-448A-ADFC-69DC45DF1635}" type="datetimeFigureOut">
              <a:rPr lang="id-ID" smtClean="0"/>
              <a:t>27/11/2024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533F-B8B8-4E41-82E0-9123179699E0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4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809F-E1F8-448A-ADFC-69DC45DF1635}" type="datetimeFigureOut">
              <a:rPr lang="id-ID" smtClean="0"/>
              <a:t>27/11/2024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533F-B8B8-4E41-82E0-9123179699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820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809F-E1F8-448A-ADFC-69DC45DF1635}" type="datetimeFigureOut">
              <a:rPr lang="id-ID" smtClean="0"/>
              <a:t>27/11/2024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533F-B8B8-4E41-82E0-9123179699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258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809F-E1F8-448A-ADFC-69DC45DF1635}" type="datetimeFigureOut">
              <a:rPr lang="id-ID" smtClean="0"/>
              <a:t>27/11/2024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533F-B8B8-4E41-82E0-9123179699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948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EC809F-E1F8-448A-ADFC-69DC45DF1635}" type="datetimeFigureOut">
              <a:rPr lang="id-ID" smtClean="0"/>
              <a:t>27/11/2024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533F-B8B8-4E41-82E0-9123179699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532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EC809F-E1F8-448A-ADFC-69DC45DF1635}" type="datetimeFigureOut">
              <a:rPr lang="id-ID" smtClean="0"/>
              <a:t>27/11/2024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CBC533F-B8B8-4E41-82E0-9123179699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451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FCB2-0F21-C3D9-CAEA-0B35A9565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616" y="2505456"/>
            <a:ext cx="9436768" cy="1645920"/>
          </a:xfrm>
        </p:spPr>
        <p:txBody>
          <a:bodyPr/>
          <a:lstStyle/>
          <a:p>
            <a:r>
              <a:rPr lang="en-US" dirty="0"/>
              <a:t>Credit Customer Segmentation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D655E-59F3-4CD6-6970-A04DB0E0D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8626" y="4328481"/>
            <a:ext cx="6801612" cy="1239894"/>
          </a:xfrm>
        </p:spPr>
        <p:txBody>
          <a:bodyPr>
            <a:normAutofit/>
          </a:bodyPr>
          <a:lstStyle/>
          <a:p>
            <a:r>
              <a:rPr lang="en-US" sz="3600" dirty="0"/>
              <a:t>With </a:t>
            </a:r>
            <a:r>
              <a:rPr lang="en-US" sz="3600" dirty="0" err="1"/>
              <a:t>KMeans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251483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4629F-0EDA-339B-A594-D9F0C4EFE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3D30-9BB5-3B1B-5330-E0002359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894" y="387176"/>
            <a:ext cx="5653559" cy="59941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 with </a:t>
            </a:r>
            <a:r>
              <a:rPr lang="en-US" dirty="0" err="1"/>
              <a:t>kmeans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75BB7-F693-E0AB-4186-97640777C0AC}"/>
              </a:ext>
            </a:extLst>
          </p:cNvPr>
          <p:cNvSpPr txBox="1"/>
          <p:nvPr/>
        </p:nvSpPr>
        <p:spPr>
          <a:xfrm>
            <a:off x="580846" y="1179094"/>
            <a:ext cx="485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silhouette graph for 3 clusters in order to visually depict fit of each point within its own cluster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21BA2E-ED0A-5DE7-8F37-B146E27C92DC}"/>
              </a:ext>
            </a:extLst>
          </p:cNvPr>
          <p:cNvSpPr txBox="1"/>
          <p:nvPr/>
        </p:nvSpPr>
        <p:spPr>
          <a:xfrm>
            <a:off x="291510" y="6079952"/>
            <a:ext cx="11608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Tx/>
              <a:buChar char="-"/>
            </a:pPr>
            <a:r>
              <a:rPr lang="en-US" b="0" i="0" dirty="0">
                <a:effectLst/>
                <a:latin typeface="system-ui"/>
              </a:rPr>
              <a:t>The plot above shows three clusters formed. The second and third clusters show relatively clear cluster separation, but not so clear in the first cluster.</a:t>
            </a:r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6A637-3908-77BF-3233-C80E17818AFF}"/>
              </a:ext>
            </a:extLst>
          </p:cNvPr>
          <p:cNvSpPr txBox="1"/>
          <p:nvPr/>
        </p:nvSpPr>
        <p:spPr>
          <a:xfrm>
            <a:off x="7111308" y="1179094"/>
            <a:ext cx="485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showing clusters on the scatter plot.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9320F-F888-CF4A-5FB1-406A709E1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3" y="2017931"/>
            <a:ext cx="5467197" cy="36048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529D30-1CC6-C6D9-7FFE-149FEC78F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59" y="1585755"/>
            <a:ext cx="4685224" cy="446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1449D-01D4-3A1B-8460-123EAB6C8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DFA4-33B3-2B9A-F66F-0E36742F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894" y="387176"/>
            <a:ext cx="5653559" cy="59941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 with </a:t>
            </a:r>
            <a:r>
              <a:rPr lang="en-US" dirty="0" err="1"/>
              <a:t>kmeans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99A92-2974-5649-3104-07E3E76167E0}"/>
              </a:ext>
            </a:extLst>
          </p:cNvPr>
          <p:cNvSpPr txBox="1"/>
          <p:nvPr/>
        </p:nvSpPr>
        <p:spPr>
          <a:xfrm>
            <a:off x="3407624" y="1275347"/>
            <a:ext cx="485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Summary</a:t>
            </a:r>
            <a:endParaRPr lang="id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4ED38-95F6-0EC2-F808-3940F017FA91}"/>
              </a:ext>
            </a:extLst>
          </p:cNvPr>
          <p:cNvSpPr txBox="1"/>
          <p:nvPr/>
        </p:nvSpPr>
        <p:spPr>
          <a:xfrm>
            <a:off x="2240662" y="5035794"/>
            <a:ext cx="11608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Tx/>
              <a:buChar char="-"/>
            </a:pPr>
            <a:r>
              <a:rPr lang="en-US" b="0" i="0" dirty="0">
                <a:effectLst/>
                <a:latin typeface="system-ui"/>
              </a:rPr>
              <a:t>Cluster 0 – lower mean of credit amount, short duration, older customers</a:t>
            </a:r>
          </a:p>
          <a:p>
            <a:pPr marL="285750" indent="-285750" algn="l" fontAlgn="base">
              <a:buFontTx/>
              <a:buChar char="-"/>
            </a:pPr>
            <a:r>
              <a:rPr lang="en-US" b="0" i="0" dirty="0">
                <a:effectLst/>
                <a:latin typeface="system-ui"/>
              </a:rPr>
              <a:t>Cluster 1 – high mean of credit amount, long duration, middle-aged customers</a:t>
            </a:r>
          </a:p>
          <a:p>
            <a:pPr marL="285750" indent="-285750" algn="l" fontAlgn="base">
              <a:buFontTx/>
              <a:buChar char="-"/>
            </a:pPr>
            <a:r>
              <a:rPr lang="en-US" b="0" i="0" dirty="0">
                <a:effectLst/>
                <a:latin typeface="system-ui"/>
              </a:rPr>
              <a:t>Cluster 2 - lower mean of credit amount, short duration, young customers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D2823-66FC-229C-9398-AD2AE4397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24" y="1823060"/>
            <a:ext cx="5014970" cy="283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6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7D459-790B-7946-BF14-06E9A6CA7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0FC9-30B7-D6CA-0E2A-8E4E3CEC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060" y="433741"/>
            <a:ext cx="7820527" cy="415896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 with Affinity Propagation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F1308-B7B1-0673-E17C-4EC2889C45C8}"/>
              </a:ext>
            </a:extLst>
          </p:cNvPr>
          <p:cNvSpPr txBox="1"/>
          <p:nvPr/>
        </p:nvSpPr>
        <p:spPr>
          <a:xfrm>
            <a:off x="583020" y="1058778"/>
            <a:ext cx="11608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ystem-ui"/>
              </a:rPr>
              <a:t>In this algorithm there are two relevant parameters: preference and dumping. That is, we do not specify the number of clusters at the beginning, the algorithm itself chooses the number. I will fix dumping and check the number of clusters based on the preference parameter.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A9D3F-B186-3CF6-49D7-1E21A5FFA602}"/>
              </a:ext>
            </a:extLst>
          </p:cNvPr>
          <p:cNvSpPr txBox="1"/>
          <p:nvPr/>
        </p:nvSpPr>
        <p:spPr>
          <a:xfrm>
            <a:off x="291510" y="5882684"/>
            <a:ext cx="11608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Tx/>
              <a:buChar char="-"/>
            </a:pPr>
            <a:r>
              <a:rPr lang="en-US" b="0" i="0" dirty="0">
                <a:effectLst/>
                <a:latin typeface="system-ui"/>
              </a:rPr>
              <a:t>As the preference parameter value decreases, the number of clusters also decreases and the level for very small preference values. I will use the four cluster option.</a:t>
            </a:r>
            <a:endParaRPr lang="id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27D7B1-D564-3CD5-5427-99DA15397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18" y="2520052"/>
            <a:ext cx="4612770" cy="32601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DC6C7A-C03B-7C49-6033-CF5839539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797" y="1882158"/>
            <a:ext cx="4115194" cy="3898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FBD858-FE4F-4C45-A3AF-ABB54663DD7E}"/>
              </a:ext>
            </a:extLst>
          </p:cNvPr>
          <p:cNvSpPr txBox="1"/>
          <p:nvPr/>
        </p:nvSpPr>
        <p:spPr>
          <a:xfrm>
            <a:off x="1428018" y="2088941"/>
            <a:ext cx="5457768" cy="37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0" i="0" dirty="0">
                <a:effectLst/>
                <a:latin typeface="system-ui"/>
              </a:rPr>
              <a:t>evaluate the influence of preference parameters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639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2B405-150B-ABAD-35E4-63DD9E1DD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0123-1595-E5CA-A613-AFA1184A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041" y="467907"/>
            <a:ext cx="8349917" cy="511700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 with Affinity Propagation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96B4E-1A4E-8E42-76A9-367249CD0FFA}"/>
              </a:ext>
            </a:extLst>
          </p:cNvPr>
          <p:cNvSpPr txBox="1"/>
          <p:nvPr/>
        </p:nvSpPr>
        <p:spPr>
          <a:xfrm>
            <a:off x="3407624" y="1275347"/>
            <a:ext cx="485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Summary</a:t>
            </a:r>
            <a:endParaRPr lang="id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5050B-9537-BA17-3D3E-A65F5E2D82B5}"/>
              </a:ext>
            </a:extLst>
          </p:cNvPr>
          <p:cNvSpPr txBox="1"/>
          <p:nvPr/>
        </p:nvSpPr>
        <p:spPr>
          <a:xfrm>
            <a:off x="2240662" y="5270595"/>
            <a:ext cx="11608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Tx/>
              <a:buChar char="-"/>
            </a:pPr>
            <a:r>
              <a:rPr lang="en-US" b="0" i="0" dirty="0">
                <a:effectLst/>
                <a:latin typeface="system-ui"/>
              </a:rPr>
              <a:t>Cluster 0 – high mean of credit amount, long duration, younger customers</a:t>
            </a:r>
          </a:p>
          <a:p>
            <a:pPr marL="285750" indent="-285750" algn="l" fontAlgn="base">
              <a:buFontTx/>
              <a:buChar char="-"/>
            </a:pPr>
            <a:r>
              <a:rPr lang="en-US" b="0" i="0" dirty="0">
                <a:effectLst/>
                <a:latin typeface="system-ui"/>
              </a:rPr>
              <a:t>Cluster 1 – low mean of credit amount, short duration, younger customers</a:t>
            </a:r>
          </a:p>
          <a:p>
            <a:pPr marL="285750" indent="-285750" algn="l" fontAlgn="base">
              <a:buFontTx/>
              <a:buChar char="-"/>
            </a:pPr>
            <a:r>
              <a:rPr lang="en-US" b="0" i="0" dirty="0">
                <a:effectLst/>
                <a:latin typeface="system-ui"/>
              </a:rPr>
              <a:t>Cluster 2 - low mean of credit amount, short duration, older customers</a:t>
            </a:r>
          </a:p>
          <a:p>
            <a:pPr marL="285750" indent="-285750" algn="l" fontAlgn="base">
              <a:buFontTx/>
              <a:buChar char="-"/>
            </a:pPr>
            <a:r>
              <a:rPr lang="en-US" b="0" i="0" dirty="0">
                <a:effectLst/>
                <a:latin typeface="system-ui"/>
              </a:rPr>
              <a:t>Cluster 3 - high mean of credit amount, middle-time duration, older customers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55E164-D551-ACFD-9BE0-7E554975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782" y="1907425"/>
            <a:ext cx="4330435" cy="29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4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D028-5A0C-CF4D-336B-8C5D7891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209" y="323008"/>
            <a:ext cx="4891559" cy="53971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understanding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E5144-545A-75F3-E6B1-85D00DCEE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00"/>
          <a:stretch/>
        </p:blipFill>
        <p:spPr>
          <a:xfrm>
            <a:off x="434172" y="1313910"/>
            <a:ext cx="5853904" cy="21150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9DB6C0-9578-3AF9-B0CE-774C936FE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44" r="53111"/>
          <a:stretch/>
        </p:blipFill>
        <p:spPr>
          <a:xfrm>
            <a:off x="434172" y="3994690"/>
            <a:ext cx="2204158" cy="20987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E99762-18BE-3D06-61FA-4984400942E8}"/>
              </a:ext>
            </a:extLst>
          </p:cNvPr>
          <p:cNvSpPr txBox="1"/>
          <p:nvPr/>
        </p:nvSpPr>
        <p:spPr>
          <a:xfrm>
            <a:off x="434172" y="3527179"/>
            <a:ext cx="597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the first column (0) because it only contains the index.</a:t>
            </a:r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A6BD6-524A-7B9B-115D-32A9B786E3ED}"/>
              </a:ext>
            </a:extLst>
          </p:cNvPr>
          <p:cNvSpPr txBox="1"/>
          <p:nvPr/>
        </p:nvSpPr>
        <p:spPr>
          <a:xfrm>
            <a:off x="434172" y="6350326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Checking Null value</a:t>
            </a:r>
            <a:endParaRPr lang="id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575D79-4371-7D8C-14D0-843B6FC06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064" y="1134021"/>
            <a:ext cx="1699407" cy="55249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4714F6-AC5A-BF7B-FD1F-48E40B4C5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09" y="4112089"/>
            <a:ext cx="2697714" cy="19813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171FBB-595B-2517-6DEB-2472E89AD6D6}"/>
              </a:ext>
            </a:extLst>
          </p:cNvPr>
          <p:cNvSpPr txBox="1"/>
          <p:nvPr/>
        </p:nvSpPr>
        <p:spPr>
          <a:xfrm>
            <a:off x="3244952" y="6350326"/>
            <a:ext cx="158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Info</a:t>
            </a:r>
            <a:endParaRPr lang="id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1A6A0C-C70D-E767-3B28-DC64E6BCFA4C}"/>
              </a:ext>
            </a:extLst>
          </p:cNvPr>
          <p:cNvSpPr txBox="1"/>
          <p:nvPr/>
        </p:nvSpPr>
        <p:spPr>
          <a:xfrm>
            <a:off x="9016250" y="1313910"/>
            <a:ext cx="239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value categories every column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7664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2E4BB-53AB-D6CD-646A-F287483ED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0E6A-91B5-E0E4-2C70-08EB609B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347" y="210713"/>
            <a:ext cx="6319305" cy="6876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Explonatory</a:t>
            </a:r>
            <a:r>
              <a:rPr lang="en-US" dirty="0"/>
              <a:t> data analysis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99D80-F547-916F-92F6-B3EDA1299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1"/>
          <a:stretch/>
        </p:blipFill>
        <p:spPr>
          <a:xfrm>
            <a:off x="1166040" y="980111"/>
            <a:ext cx="4311276" cy="4296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83AD4A-EAEA-0ED8-4BF9-BD569EC5C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94" y="1015709"/>
            <a:ext cx="4464298" cy="4296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7033CC-4363-527D-F53B-9BBF3D842A7A}"/>
              </a:ext>
            </a:extLst>
          </p:cNvPr>
          <p:cNvSpPr txBox="1"/>
          <p:nvPr/>
        </p:nvSpPr>
        <p:spPr>
          <a:xfrm>
            <a:off x="446292" y="5429658"/>
            <a:ext cx="6319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Tx/>
              <a:buChar char="-"/>
            </a:pPr>
            <a:r>
              <a:rPr lang="en-US" sz="1600" b="0" i="0" dirty="0">
                <a:effectLst/>
                <a:latin typeface="inherit"/>
              </a:rPr>
              <a:t>For the results of duration and credit amount on age, there is no significant correlation for both men and women.</a:t>
            </a:r>
          </a:p>
          <a:p>
            <a:pPr marL="285750" indent="-285750" algn="l" fontAlgn="base">
              <a:buFontTx/>
              <a:buChar char="-"/>
            </a:pPr>
            <a:r>
              <a:rPr lang="en-US" sz="1600" b="0" i="0" dirty="0">
                <a:effectLst/>
                <a:latin typeface="inherit"/>
              </a:rPr>
              <a:t>While for the duration on the credit amount, there is a pattern that for smaller credit amounts, the duration tends to be shorter.</a:t>
            </a:r>
          </a:p>
          <a:p>
            <a:pPr marL="285750" indent="-285750" algn="l" fontAlgn="base">
              <a:buFontTx/>
              <a:buChar char="-"/>
            </a:pPr>
            <a:r>
              <a:rPr lang="en-US" sz="1600" b="0" i="0" dirty="0">
                <a:effectLst/>
                <a:latin typeface="inherit"/>
              </a:rPr>
              <a:t>Furthermore, using linear correlation to further confirm 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A7DB95-7688-AE9F-937C-EC7AD68F40F8}"/>
              </a:ext>
            </a:extLst>
          </p:cNvPr>
          <p:cNvSpPr txBox="1"/>
          <p:nvPr/>
        </p:nvSpPr>
        <p:spPr>
          <a:xfrm>
            <a:off x="6900694" y="5429658"/>
            <a:ext cx="4824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Tx/>
              <a:buChar char="-"/>
            </a:pPr>
            <a:r>
              <a:rPr lang="en-US" sz="1600" b="0" i="0" dirty="0">
                <a:effectLst/>
                <a:latin typeface="system-ui"/>
              </a:rPr>
              <a:t>Pearson r showing 0.62 means that there is a strong correlation between duration and credit amount.</a:t>
            </a:r>
            <a:endParaRPr lang="en-US" sz="1600" b="0" i="0" dirty="0"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9056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A4800-18CA-C5E0-6B96-FC063083D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D328-5B4F-05CD-8BC7-E7265C43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347" y="210713"/>
            <a:ext cx="6319305" cy="6876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Explonatory</a:t>
            </a:r>
            <a:r>
              <a:rPr lang="en-US" dirty="0"/>
              <a:t> data analysis</a:t>
            </a:r>
            <a:endParaRPr lang="id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62F5D-7D8F-6B22-39C9-EE5C87AD33CB}"/>
              </a:ext>
            </a:extLst>
          </p:cNvPr>
          <p:cNvSpPr txBox="1"/>
          <p:nvPr/>
        </p:nvSpPr>
        <p:spPr>
          <a:xfrm>
            <a:off x="726124" y="5129248"/>
            <a:ext cx="4845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Tx/>
              <a:buChar char="-"/>
            </a:pPr>
            <a:r>
              <a:rPr lang="en-US" sz="1600" b="0" i="0" dirty="0">
                <a:effectLst/>
                <a:latin typeface="system-ui"/>
              </a:rPr>
              <a:t>There is no significant difference between male and female credit owners</a:t>
            </a:r>
            <a:endParaRPr lang="en-US" sz="1600" b="0" i="0" dirty="0">
              <a:effectLst/>
              <a:latin typeface="inheri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00FAD-C156-ACA9-B918-A00068C6A167}"/>
              </a:ext>
            </a:extLst>
          </p:cNvPr>
          <p:cNvSpPr txBox="1"/>
          <p:nvPr/>
        </p:nvSpPr>
        <p:spPr>
          <a:xfrm>
            <a:off x="6843401" y="5137270"/>
            <a:ext cx="4824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600" b="0" i="0" dirty="0">
                <a:effectLst/>
                <a:latin typeface="inherit"/>
              </a:rPr>
              <a:t>There is no significant difference between the categories of housing credit owners.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94BA3-538F-2743-5767-00397F4C3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92" y="2101336"/>
            <a:ext cx="5798481" cy="2655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2C7829-89C1-D0BB-ECFD-ECE3FB5C0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99" y="2123572"/>
            <a:ext cx="5779150" cy="261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A8C6A-75EA-699A-B47D-D51177336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6EA5-54A9-7BAF-D74B-0F9A0F3A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347" y="210713"/>
            <a:ext cx="6319305" cy="6876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Explonatory</a:t>
            </a:r>
            <a:r>
              <a:rPr lang="en-US" dirty="0"/>
              <a:t> data analysis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5D39E-F6BE-FE52-B0C5-6CB633535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0" y="1544601"/>
            <a:ext cx="5735770" cy="3334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88AFD-D385-6C0F-2B48-2F969D6AA0DF}"/>
              </a:ext>
            </a:extLst>
          </p:cNvPr>
          <p:cNvSpPr txBox="1"/>
          <p:nvPr/>
        </p:nvSpPr>
        <p:spPr>
          <a:xfrm>
            <a:off x="1541958" y="1117261"/>
            <a:ext cx="278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purpose of credit usage</a:t>
            </a:r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9BCB8-7BD2-436A-19AE-F063478A6F2E}"/>
              </a:ext>
            </a:extLst>
          </p:cNvPr>
          <p:cNvSpPr txBox="1"/>
          <p:nvPr/>
        </p:nvSpPr>
        <p:spPr>
          <a:xfrm>
            <a:off x="265892" y="5035926"/>
            <a:ext cx="5735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0" i="0" dirty="0">
                <a:effectLst/>
                <a:latin typeface="inherit"/>
              </a:rPr>
              <a:t>The </a:t>
            </a:r>
            <a:r>
              <a:rPr lang="en-US" b="0" i="0" dirty="0" err="1">
                <a:effectLst/>
                <a:latin typeface="inherit"/>
              </a:rPr>
              <a:t>barplot</a:t>
            </a:r>
            <a:r>
              <a:rPr lang="en-US" b="0" i="0" dirty="0">
                <a:effectLst/>
                <a:latin typeface="inherit"/>
              </a:rPr>
              <a:t> shows that credit is mostly used for cars and TV/Radio.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85AD6-2723-E563-3BC8-AF7398F3A791}"/>
              </a:ext>
            </a:extLst>
          </p:cNvPr>
          <p:cNvSpPr txBox="1"/>
          <p:nvPr/>
        </p:nvSpPr>
        <p:spPr>
          <a:xfrm>
            <a:off x="6571584" y="1203891"/>
            <a:ext cx="536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amount based on purpose for each sex category</a:t>
            </a:r>
            <a:endParaRPr lang="id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D7424D-6C67-F215-5DA4-C23222C1F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84" y="1808804"/>
            <a:ext cx="5368136" cy="30706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17B710-DD37-76EB-8DFF-A7F54B816DD6}"/>
              </a:ext>
            </a:extLst>
          </p:cNvPr>
          <p:cNvSpPr txBox="1"/>
          <p:nvPr/>
        </p:nvSpPr>
        <p:spPr>
          <a:xfrm>
            <a:off x="6571584" y="5051335"/>
            <a:ext cx="5735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0" i="0" dirty="0">
                <a:effectLst/>
                <a:latin typeface="system-ui"/>
              </a:rPr>
              <a:t>The largest credit amount is used for vacation/others, while the smallest credit amount is used for domestic appliances.</a:t>
            </a:r>
            <a:endParaRPr lang="en-US" b="0" i="0" dirty="0"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9239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8FFF1-9508-14CD-F49F-893994C41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D741-A7E5-F6FF-2FE7-7467E6EA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347" y="210713"/>
            <a:ext cx="6319305" cy="6876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Explonatory</a:t>
            </a:r>
            <a:r>
              <a:rPr lang="en-US" dirty="0"/>
              <a:t> data analysis</a:t>
            </a: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88D1F-451D-0BAC-8F92-3B56A0928D47}"/>
              </a:ext>
            </a:extLst>
          </p:cNvPr>
          <p:cNvSpPr txBox="1"/>
          <p:nvPr/>
        </p:nvSpPr>
        <p:spPr>
          <a:xfrm>
            <a:off x="483147" y="1202065"/>
            <a:ext cx="530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duration based on purpose for each sex category</a:t>
            </a:r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9CAC2-8F97-371E-BC9F-B23F9E3E0701}"/>
              </a:ext>
            </a:extLst>
          </p:cNvPr>
          <p:cNvSpPr txBox="1"/>
          <p:nvPr/>
        </p:nvSpPr>
        <p:spPr>
          <a:xfrm>
            <a:off x="265892" y="5035926"/>
            <a:ext cx="5735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0" i="0" dirty="0">
                <a:effectLst/>
                <a:latin typeface="system-ui"/>
              </a:rPr>
              <a:t>The longest credit duration is used for vacation/others for female but not for male.</a:t>
            </a:r>
            <a:endParaRPr lang="en-US" b="0" i="0" dirty="0">
              <a:effectLst/>
              <a:latin typeface="inheri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F900B2-B76C-12AC-AD30-5DDDE2A669D8}"/>
              </a:ext>
            </a:extLst>
          </p:cNvPr>
          <p:cNvSpPr txBox="1"/>
          <p:nvPr/>
        </p:nvSpPr>
        <p:spPr>
          <a:xfrm>
            <a:off x="6368483" y="1168915"/>
            <a:ext cx="577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credit amount based on housing for each sex category</a:t>
            </a:r>
            <a:endParaRPr lang="id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BA59D2-24C6-297A-3B58-29D6218C39EE}"/>
              </a:ext>
            </a:extLst>
          </p:cNvPr>
          <p:cNvSpPr txBox="1"/>
          <p:nvPr/>
        </p:nvSpPr>
        <p:spPr>
          <a:xfrm>
            <a:off x="6302402" y="5042754"/>
            <a:ext cx="5735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0" i="0" dirty="0">
                <a:effectLst/>
                <a:latin typeface="inherit"/>
              </a:rPr>
              <a:t>There is no significant difference for women and men for credit amount based on housing category.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A1CF9C-A271-76B7-4AC9-2EA86082F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0" y="1573223"/>
            <a:ext cx="5647200" cy="3306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3DDA1B-E2A1-C556-33D3-0F6592D52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02" y="1538247"/>
            <a:ext cx="5647201" cy="33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9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D69D6-379F-ACE4-7466-BD5E7CF2F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A740-8E67-6A55-CCD4-F145A2A4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347" y="210713"/>
            <a:ext cx="6319305" cy="6876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Explonatory</a:t>
            </a:r>
            <a:r>
              <a:rPr lang="en-US" dirty="0"/>
              <a:t> data analysis</a:t>
            </a: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893AB-3A6B-2374-91C5-2F15AF80A2FC}"/>
              </a:ext>
            </a:extLst>
          </p:cNvPr>
          <p:cNvSpPr txBox="1"/>
          <p:nvPr/>
        </p:nvSpPr>
        <p:spPr>
          <a:xfrm>
            <a:off x="483147" y="1202065"/>
            <a:ext cx="489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amount based on job for each sex category</a:t>
            </a:r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B1231F-A94B-74B0-C10F-2A4FF4026C95}"/>
              </a:ext>
            </a:extLst>
          </p:cNvPr>
          <p:cNvSpPr txBox="1"/>
          <p:nvPr/>
        </p:nvSpPr>
        <p:spPr>
          <a:xfrm>
            <a:off x="787260" y="5215000"/>
            <a:ext cx="1140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0" i="0" dirty="0">
                <a:effectLst/>
                <a:latin typeface="system-ui"/>
              </a:rPr>
              <a:t>Both male and female whose jobs are in category 3 or highly skilled tend to have slightly more credit amounts and longer durations.</a:t>
            </a:r>
            <a:endParaRPr lang="en-US" b="0" i="0" dirty="0">
              <a:effectLst/>
              <a:latin typeface="inheri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C0EB7B-ABF0-BB5B-06C8-6FD397ACC714}"/>
              </a:ext>
            </a:extLst>
          </p:cNvPr>
          <p:cNvSpPr txBox="1"/>
          <p:nvPr/>
        </p:nvSpPr>
        <p:spPr>
          <a:xfrm>
            <a:off x="6368483" y="1168915"/>
            <a:ext cx="483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duration based on job for each sex category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AA110-3F97-59DC-29D1-A7C82F4C6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75" y="1639539"/>
            <a:ext cx="5681487" cy="3328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2A76FC-E4D4-31F3-0ABB-56557589E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60" y="1626378"/>
            <a:ext cx="5635665" cy="33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3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F250-0C20-4A68-2011-002E7D71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894" y="387176"/>
            <a:ext cx="5653559" cy="59941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 with </a:t>
            </a:r>
            <a:r>
              <a:rPr lang="en-US" dirty="0" err="1"/>
              <a:t>kmeans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CE6CC-887E-9AC4-E6FF-6E0E55A2CC2F}"/>
              </a:ext>
            </a:extLst>
          </p:cNvPr>
          <p:cNvSpPr txBox="1"/>
          <p:nvPr/>
        </p:nvSpPr>
        <p:spPr>
          <a:xfrm>
            <a:off x="2045368" y="1155031"/>
            <a:ext cx="1104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Selecting columns for </a:t>
            </a:r>
            <a:r>
              <a:rPr lang="en-US" dirty="0" err="1"/>
              <a:t>clusterisation</a:t>
            </a:r>
            <a:r>
              <a:rPr lang="en-US" dirty="0"/>
              <a:t> with </a:t>
            </a:r>
            <a:r>
              <a:rPr lang="en-US" dirty="0" err="1"/>
              <a:t>Kmeans</a:t>
            </a:r>
            <a:r>
              <a:rPr lang="en-US" dirty="0"/>
              <a:t> = ["</a:t>
            </a:r>
            <a:r>
              <a:rPr lang="en-US" dirty="0" err="1"/>
              <a:t>Age","Credit</a:t>
            </a:r>
            <a:r>
              <a:rPr lang="en-US" dirty="0"/>
              <a:t> amount", "Duration"]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7ED3C-6167-09F1-8918-561A51436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68" y="1726013"/>
            <a:ext cx="4456985" cy="4322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A5D1B2-E5E1-206D-29E8-E9686C758E9B}"/>
              </a:ext>
            </a:extLst>
          </p:cNvPr>
          <p:cNvSpPr txBox="1"/>
          <p:nvPr/>
        </p:nvSpPr>
        <p:spPr>
          <a:xfrm>
            <a:off x="196855" y="6147659"/>
            <a:ext cx="711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ystem-ui"/>
              </a:rPr>
              <a:t>The histogram plot result above is right-skewed. To produce better results, it is necessary to remove the skewed with logarithmic transformation.</a:t>
            </a: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ACAF13-C472-5F35-C1BC-5BB23A9F5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613" y="1726013"/>
            <a:ext cx="4456985" cy="42897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87BD13-5C0E-44AB-4177-BDDD80DE98B5}"/>
              </a:ext>
            </a:extLst>
          </p:cNvPr>
          <p:cNvSpPr txBox="1"/>
          <p:nvPr/>
        </p:nvSpPr>
        <p:spPr>
          <a:xfrm>
            <a:off x="7664116" y="6089186"/>
            <a:ext cx="3748482" cy="38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ystem-ui"/>
              </a:rPr>
              <a:t>The Skewness has been eliminated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7256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DB064-8A46-9FDC-B677-D6E636EC7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DA83-8306-7044-CC04-F6EB8054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894" y="387176"/>
            <a:ext cx="5653559" cy="59941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 with </a:t>
            </a:r>
            <a:r>
              <a:rPr lang="en-US" dirty="0" err="1"/>
              <a:t>kmeans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25557F-6F88-7287-1D53-F17DA790464C}"/>
              </a:ext>
            </a:extLst>
          </p:cNvPr>
          <p:cNvSpPr txBox="1"/>
          <p:nvPr/>
        </p:nvSpPr>
        <p:spPr>
          <a:xfrm>
            <a:off x="1241903" y="1179094"/>
            <a:ext cx="485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Centering and Scaling with check how inertia changes for various numbers of clusters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C9206-71F0-DB20-7621-65078CD2D160}"/>
              </a:ext>
            </a:extLst>
          </p:cNvPr>
          <p:cNvSpPr txBox="1"/>
          <p:nvPr/>
        </p:nvSpPr>
        <p:spPr>
          <a:xfrm>
            <a:off x="109778" y="5681204"/>
            <a:ext cx="7118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Tx/>
              <a:buChar char="-"/>
            </a:pPr>
            <a:r>
              <a:rPr lang="en-US" b="0" i="0" dirty="0">
                <a:effectLst/>
                <a:latin typeface="inherit"/>
              </a:rPr>
              <a:t>Inertia decrease with increasing number of clusters</a:t>
            </a:r>
          </a:p>
          <a:p>
            <a:pPr marL="285750" indent="-285750" algn="l" fontAlgn="base">
              <a:buFontTx/>
              <a:buChar char="-"/>
            </a:pPr>
            <a:r>
              <a:rPr lang="en-US" b="0" i="0" dirty="0">
                <a:effectLst/>
                <a:latin typeface="inherit"/>
              </a:rPr>
              <a:t>this method provides an assessment of cluster separation and placement of observations within their respective clusters.</a:t>
            </a:r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DE22C-4C76-6BF7-7A7C-8A65A7FA1C79}"/>
              </a:ext>
            </a:extLst>
          </p:cNvPr>
          <p:cNvSpPr txBox="1"/>
          <p:nvPr/>
        </p:nvSpPr>
        <p:spPr>
          <a:xfrm>
            <a:off x="6757060" y="5066034"/>
            <a:ext cx="503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ystem-ui"/>
              </a:rPr>
              <a:t>The highest scores are for clusters 2 and 3 and are relatively insensitive to seed.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51131-7349-3C3C-EAC1-885BABDCB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46" y="1945741"/>
            <a:ext cx="4854096" cy="3569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0759E-AB75-3303-0AD1-E71530FC45BF}"/>
              </a:ext>
            </a:extLst>
          </p:cNvPr>
          <p:cNvSpPr txBox="1"/>
          <p:nvPr/>
        </p:nvSpPr>
        <p:spPr>
          <a:xfrm>
            <a:off x="7111308" y="1179094"/>
            <a:ext cx="485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selecting the best parameters for the K-Means model based on the Silhouette Score</a:t>
            </a:r>
            <a:endParaRPr lang="id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43C0DF-5287-C5B0-3543-4DBA5431D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920" y="2134115"/>
            <a:ext cx="6167485" cy="270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3913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70</TotalTime>
  <Words>661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inherit</vt:lpstr>
      <vt:lpstr>system-ui</vt:lpstr>
      <vt:lpstr>Parcel</vt:lpstr>
      <vt:lpstr>Credit Customer Segmentation</vt:lpstr>
      <vt:lpstr>Data understanding</vt:lpstr>
      <vt:lpstr>Explonatory data analysis</vt:lpstr>
      <vt:lpstr>Explonatory data analysis</vt:lpstr>
      <vt:lpstr>Explonatory data analysis</vt:lpstr>
      <vt:lpstr>Explonatory data analysis</vt:lpstr>
      <vt:lpstr>Explonatory data analysis</vt:lpstr>
      <vt:lpstr>Clustering with kmeans</vt:lpstr>
      <vt:lpstr>Clustering with kmeans</vt:lpstr>
      <vt:lpstr>Clustering with kmeans</vt:lpstr>
      <vt:lpstr>Clustering with kmeans</vt:lpstr>
      <vt:lpstr>Clustering with Affinity Propagation</vt:lpstr>
      <vt:lpstr>Clustering with Affinity Propagation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Zainab Laily</dc:creator>
  <cp:lastModifiedBy>Zainab Laily</cp:lastModifiedBy>
  <cp:revision>1</cp:revision>
  <dcterms:created xsi:type="dcterms:W3CDTF">2024-11-27T01:22:39Z</dcterms:created>
  <dcterms:modified xsi:type="dcterms:W3CDTF">2024-11-27T02:32:50Z</dcterms:modified>
</cp:coreProperties>
</file>