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7" r:id="rId2"/>
    <p:sldId id="260" r:id="rId3"/>
    <p:sldId id="269" r:id="rId4"/>
    <p:sldId id="266" r:id="rId5"/>
    <p:sldId id="271" r:id="rId6"/>
    <p:sldId id="272" r:id="rId7"/>
    <p:sldId id="273" r:id="rId8"/>
    <p:sldId id="296" r:id="rId9"/>
    <p:sldId id="297" r:id="rId10"/>
    <p:sldId id="274" r:id="rId11"/>
    <p:sldId id="275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68" r:id="rId20"/>
    <p:sldId id="282" r:id="rId21"/>
    <p:sldId id="295" r:id="rId22"/>
    <p:sldId id="283" r:id="rId23"/>
    <p:sldId id="284" r:id="rId24"/>
    <p:sldId id="285" r:id="rId25"/>
    <p:sldId id="298" r:id="rId26"/>
    <p:sldId id="286" r:id="rId27"/>
    <p:sldId id="287" r:id="rId28"/>
    <p:sldId id="288" r:id="rId29"/>
    <p:sldId id="289" r:id="rId30"/>
    <p:sldId id="290" r:id="rId31"/>
    <p:sldId id="291" r:id="rId32"/>
    <p:sldId id="299" r:id="rId33"/>
    <p:sldId id="313" r:id="rId34"/>
    <p:sldId id="300" r:id="rId35"/>
    <p:sldId id="301" r:id="rId36"/>
    <p:sldId id="311" r:id="rId37"/>
    <p:sldId id="312" r:id="rId38"/>
    <p:sldId id="302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92" r:id="rId47"/>
    <p:sldId id="293" r:id="rId48"/>
    <p:sldId id="294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29D"/>
    <a:srgbClr val="2A2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99" autoAdjust="0"/>
    <p:restoredTop sz="94663"/>
  </p:normalViewPr>
  <p:slideViewPr>
    <p:cSldViewPr snapToGrid="0">
      <p:cViewPr>
        <p:scale>
          <a:sx n="85" d="100"/>
          <a:sy n="85" d="100"/>
        </p:scale>
        <p:origin x="15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0DED4-498F-CA49-8F97-DCD5258FE83A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64892-F3FE-224A-A63C-BBDDBDBA6E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799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64892-F3FE-224A-A63C-BBDDBDBA6EA6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1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5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5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1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3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0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0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C9ECC7E7-7BC5-4F1C-B1A7-15EADC9667C2}"/>
              </a:ext>
            </a:extLst>
          </p:cNvPr>
          <p:cNvSpPr/>
          <p:nvPr/>
        </p:nvSpPr>
        <p:spPr>
          <a:xfrm rot="10800000" flipV="1">
            <a:off x="5077701" y="1203804"/>
            <a:ext cx="2036598" cy="1944859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9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haroni" panose="02010803020104030203" pitchFamily="2" charset="-79"/>
              </a:rPr>
              <a:t>Term Project </a:t>
            </a:r>
            <a:r>
              <a:rPr lang="ko-KR" altLang="en-US" sz="17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haroni" panose="02010803020104030203" pitchFamily="2" charset="-79"/>
              </a:rPr>
              <a:t>업데이트</a:t>
            </a:r>
            <a:endParaRPr lang="en-US" altLang="ko-KR" sz="17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367222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코로나 </a:t>
            </a:r>
            <a:r>
              <a:rPr lang="ko-KR" altLang="en-US" sz="3200" b="1" kern="0" dirty="0" err="1">
                <a:solidFill>
                  <a:prstClr val="white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펜데믹</a:t>
            </a:r>
            <a:r>
              <a:rPr lang="ko-KR" altLang="en-US" sz="3200" b="1" kern="0" dirty="0">
                <a:solidFill>
                  <a:prstClr val="white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이후 </a:t>
            </a:r>
            <a:r>
              <a:rPr lang="ko-KR" altLang="en-US" sz="3200" b="1" kern="0" dirty="0" err="1">
                <a:solidFill>
                  <a:prstClr val="white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비트코인의</a:t>
            </a:r>
            <a:r>
              <a:rPr lang="ko-KR" altLang="en-US" sz="3200" b="1" kern="0" dirty="0">
                <a:solidFill>
                  <a:prstClr val="white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가격 변동성 결정 요인</a:t>
            </a:r>
            <a:endParaRPr lang="en-US" altLang="ko-KR" sz="1600" b="1" kern="0" dirty="0">
              <a:solidFill>
                <a:prstClr val="white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AEDC93-584C-C448-A91A-09DE4D4C5387}"/>
              </a:ext>
            </a:extLst>
          </p:cNvPr>
          <p:cNvSpPr/>
          <p:nvPr/>
        </p:nvSpPr>
        <p:spPr>
          <a:xfrm>
            <a:off x="4534061" y="5766624"/>
            <a:ext cx="7657939" cy="123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lang="en-US" altLang="ko-KR" sz="2000" kern="0" dirty="0" err="1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Ph.D</a:t>
            </a:r>
            <a:r>
              <a:rPr lang="ko-KR" altLang="en-US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</a:t>
            </a:r>
            <a:r>
              <a:rPr lang="en-US" altLang="ko-KR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  <a:r>
              <a:rPr lang="ko-KR" altLang="en-US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000" kern="0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2000" kern="0" dirty="0" err="1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김희연</a:t>
            </a:r>
            <a:r>
              <a:rPr lang="en-US" altLang="ko-KR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이병재</a:t>
            </a:r>
            <a:r>
              <a:rPr lang="en-US" altLang="ko-KR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kern="0" dirty="0" err="1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임하린</a:t>
            </a:r>
            <a:r>
              <a:rPr lang="en-US" altLang="ko-KR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전은지</a:t>
            </a:r>
            <a:r>
              <a:rPr lang="en-US" altLang="ko-KR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kern="0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최민태</a:t>
            </a:r>
            <a:endParaRPr lang="en-US" altLang="ko-KR" sz="2000" kern="0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r" latinLnBrk="0">
              <a:lnSpc>
                <a:spcPct val="150000"/>
              </a:lnSpc>
              <a:defRPr/>
            </a:pPr>
            <a:endParaRPr lang="en-US" altLang="ko-KR" sz="1100" kern="0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15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Introduction / RQ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D0CFA761-D2C1-7942-9A9F-8B62BB19B6AB}"/>
              </a:ext>
            </a:extLst>
          </p:cNvPr>
          <p:cNvSpPr/>
          <p:nvPr/>
        </p:nvSpPr>
        <p:spPr>
          <a:xfrm>
            <a:off x="863825" y="1119847"/>
            <a:ext cx="3226912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Research Question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24E68F9-9BD7-A34F-95E2-C1A499A4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807" y="3065184"/>
            <a:ext cx="10321636" cy="1458119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32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kumimoji="1" lang="ko-KR" altLang="en-US" sz="3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변동성은 어떠한 요인들에 의해 형성되는가</a:t>
            </a:r>
            <a:r>
              <a:rPr kumimoji="1" lang="en-US" altLang="ko-KR" sz="3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130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Introduction / RQ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D0CFA761-D2C1-7942-9A9F-8B62BB19B6AB}"/>
              </a:ext>
            </a:extLst>
          </p:cNvPr>
          <p:cNvSpPr/>
          <p:nvPr/>
        </p:nvSpPr>
        <p:spPr>
          <a:xfrm>
            <a:off x="863825" y="1119847"/>
            <a:ext cx="3226912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Research Question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16BBCDA9-BE81-D241-B1D4-F3AA6E1A7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518"/>
            <a:ext cx="10515600" cy="505235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kumimoji="1"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유동성 급증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 </a:t>
            </a:r>
            <a:r>
              <a:rPr kumimoji="1"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대체 자산 선호 현상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위상 부각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비트코인은 금융계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대기업 등에서 결제 수단으로 편입하는 등 점점 더 제도권 안으로 들어오려는 움직임을 보임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코로나로 인한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위상 변화는 비트코인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 상승 랠리와 관련이 있을 것  코로나 전후의 비트코인 가격 변동성 결정요인 비교가 필요함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코로나로 인해 비트코인 가격 변동성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결정요인의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어떤 점이 변화했는지 분석하고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변화가 있다면 그것에 맞추어 지금 시대의 비트코인 가치에 대한 분석 필요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비트코인이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일반적인 자산처럼 수요공급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경제변수 등에 의해 영향을 받는다면 화폐로서의 기능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가치저장 및 지급결제 수단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 가능성이 높음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심리적 요인에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변동성이 크게 영향을 받는다면 화폐로서의 효용성이 떨어질 것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실물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명목화폐를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대체하거나 보완하기 위해 중앙은행이 직접 발행하는 디지털화폐인 </a:t>
            </a:r>
            <a:r>
              <a:rPr kumimoji="1" lang="en-US" altLang="ko-KR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CBDC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공존 가능성도 판단해볼 수 있음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결정요인 분석을 통해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미래의 비트코인 쓰임새와 가치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예상해볼 수 있음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4DC7E3-3EA3-3149-9224-5119C57F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043" y="1009446"/>
            <a:ext cx="6408923" cy="823070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18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kumimoji="1"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변동성은 어떠한 요인들에 의해 형성되는가</a:t>
            </a:r>
            <a:r>
              <a:rPr kumimoji="1" lang="en-US" altLang="ko-KR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637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 Review / RG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1A9A5C93-0731-499E-8737-3BC48EDD5BDE}"/>
              </a:ext>
            </a:extLst>
          </p:cNvPr>
          <p:cNvSpPr/>
          <p:nvPr/>
        </p:nvSpPr>
        <p:spPr>
          <a:xfrm>
            <a:off x="3106441" y="2393753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35459-1C2E-4164-BA55-E29E3DC87DE1}"/>
              </a:ext>
            </a:extLst>
          </p:cNvPr>
          <p:cNvSpPr/>
          <p:nvPr/>
        </p:nvSpPr>
        <p:spPr>
          <a:xfrm>
            <a:off x="5170669" y="4927106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25653D-696C-D745-B517-A5E3D9BA9980}"/>
              </a:ext>
            </a:extLst>
          </p:cNvPr>
          <p:cNvSpPr/>
          <p:nvPr/>
        </p:nvSpPr>
        <p:spPr>
          <a:xfrm>
            <a:off x="6290575" y="2952327"/>
            <a:ext cx="4134653" cy="130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</a:t>
            </a:r>
            <a:r>
              <a:rPr lang="en-US" altLang="ko-KR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 Review</a:t>
            </a: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이론적 연구</a:t>
            </a:r>
            <a:endParaRPr lang="en-US" altLang="ko-KR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</a:t>
            </a:r>
            <a:r>
              <a:rPr lang="en-US" altLang="ko-KR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 Review –</a:t>
            </a: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 기반 연구</a:t>
            </a:r>
            <a:endParaRPr lang="en-US" altLang="ko-KR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</a:t>
            </a:r>
            <a:r>
              <a:rPr lang="en-US" altLang="ko-KR" b="1" dirty="0" err="1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Reseach</a:t>
            </a: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Gap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5EFEFD-A588-F144-BA6E-A2CEA537BF52}"/>
              </a:ext>
            </a:extLst>
          </p:cNvPr>
          <p:cNvSpPr/>
          <p:nvPr/>
        </p:nvSpPr>
        <p:spPr>
          <a:xfrm>
            <a:off x="3234652" y="3445754"/>
            <a:ext cx="239248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 Review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6093B-0869-2F43-9BAC-CF1EB810C999}"/>
              </a:ext>
            </a:extLst>
          </p:cNvPr>
          <p:cNvSpPr/>
          <p:nvPr/>
        </p:nvSpPr>
        <p:spPr>
          <a:xfrm>
            <a:off x="3431442" y="3967147"/>
            <a:ext cx="199890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Research</a:t>
            </a:r>
            <a:r>
              <a:rPr lang="ko-KR" altLang="en-US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Gap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E52E35-2E78-F741-8735-D915DB91F843}"/>
              </a:ext>
            </a:extLst>
          </p:cNvPr>
          <p:cNvSpPr/>
          <p:nvPr/>
        </p:nvSpPr>
        <p:spPr>
          <a:xfrm>
            <a:off x="3215180" y="2551022"/>
            <a:ext cx="239248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60F05E89-720A-2543-B9BB-95E7906B772E}"/>
              </a:ext>
            </a:extLst>
          </p:cNvPr>
          <p:cNvSpPr>
            <a:spLocks/>
          </p:cNvSpPr>
          <p:nvPr/>
        </p:nvSpPr>
        <p:spPr bwMode="auto">
          <a:xfrm>
            <a:off x="4184823" y="2656866"/>
            <a:ext cx="447775" cy="59092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5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 Review / RG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09EA72CB-3CB2-C345-985E-32E77358C6D2}"/>
              </a:ext>
            </a:extLst>
          </p:cNvPr>
          <p:cNvSpPr/>
          <p:nvPr/>
        </p:nvSpPr>
        <p:spPr>
          <a:xfrm>
            <a:off x="863825" y="1119847"/>
            <a:ext cx="4827494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Review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이론적 연구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17519843-9B05-9B45-82A8-4A690C0DB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576685"/>
              </p:ext>
            </p:extLst>
          </p:nvPr>
        </p:nvGraphicFramePr>
        <p:xfrm>
          <a:off x="833844" y="1759810"/>
          <a:ext cx="10515600" cy="4729007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363798">
                  <a:extLst>
                    <a:ext uri="{9D8B030D-6E8A-4147-A177-3AD203B41FA5}">
                      <a16:colId xmlns:a16="http://schemas.microsoft.com/office/drawing/2014/main" val="3166083455"/>
                    </a:ext>
                  </a:extLst>
                </a:gridCol>
                <a:gridCol w="6151802">
                  <a:extLst>
                    <a:ext uri="{9D8B030D-6E8A-4147-A177-3AD203B41FA5}">
                      <a16:colId xmlns:a16="http://schemas.microsoft.com/office/drawing/2014/main" val="572042242"/>
                    </a:ext>
                  </a:extLst>
                </a:gridCol>
              </a:tblGrid>
              <a:tr h="44717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선행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연구</a:t>
                      </a:r>
                      <a:endParaRPr lang="ko-Kore-KR" altLang="en-US" b="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요약</a:t>
                      </a:r>
                      <a:endParaRPr lang="ko-Kore-KR" altLang="en-US" b="0" i="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0504"/>
                  </a:ext>
                </a:extLst>
              </a:tr>
              <a:tr h="1782566">
                <a:tc>
                  <a:txBody>
                    <a:bodyPr/>
                    <a:lstStyle/>
                    <a:p>
                      <a:pPr algn="ctr"/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 가격의 결정요인</a:t>
                      </a:r>
                      <a:r>
                        <a:rPr lang="en-US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</a:p>
                    <a:p>
                      <a:pPr algn="ctr"/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한국시장에 대한 실증분석</a:t>
                      </a:r>
                      <a:r>
                        <a:rPr lang="ko-Kore-KR" altLang="ko-Kore-KR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en-US" altLang="ko-Kore-KR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br>
                        <a:rPr lang="en-US" altLang="ko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이기광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조수지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민경수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양철원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(2019),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한국증권학회지</a:t>
                      </a:r>
                      <a:endParaRPr lang="en-US" altLang="ko-Kore-KR" sz="14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최근 활발하게 논의되고 있는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암호화폐가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실물화폐와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유사한 기능을 할 수 있는지에 대한 연구로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비트코인의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가격결정요인이 일반적인 수요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공급변수나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거시경제변수보다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심리변수에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더 강한 영향을 받고 있다고 분석하였다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</a:p>
                    <a:p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비트코인에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대한 사회적 논의가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재점화된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계기인 비트코인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2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차 상승 시기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즉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2020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년 후반 이전에 쓰여진 논문이므로 지금 시점에서의 가격결정요인에 대해 다시금 분석할 필요가 있을 것이다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ko-Kore-KR" altLang="ko-Kore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509816"/>
                  </a:ext>
                </a:extLst>
              </a:tr>
              <a:tr h="2499268">
                <a:tc>
                  <a:txBody>
                    <a:bodyPr/>
                    <a:lstStyle/>
                    <a:p>
                      <a:pPr algn="ctr"/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</a:t>
                      </a:r>
                      <a:r>
                        <a:rPr lang="en-US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2</a:t>
                      </a:r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차 </a:t>
                      </a:r>
                      <a:r>
                        <a:rPr lang="ko-KR" altLang="ko-Kore-KR" sz="18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상승랠리와</a:t>
                      </a:r>
                      <a:endParaRPr lang="en-US" altLang="ko-KR" sz="18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미 달러화 기축통화 위상</a:t>
                      </a:r>
                      <a:r>
                        <a:rPr lang="ko-Kore-KR" altLang="ko-Kore-KR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en-US" altLang="ko-Kore-KR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endParaRPr lang="en-US" altLang="ko-KR" sz="14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한국금융연구원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(2021),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KIF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금융브리프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 등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암호화폐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보유 의향이 증가하는 이유는 절대적으로 높아진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정부채무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수준과 지속적인 재정수지 악화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투자나 가치저장 수단 및 지급결제 수단으로서의 수용성 확대이다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코로나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19 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사태로 인해 미국의 재정수지 및 미 달러화가 누리는 패권적 위상이 약화되어 비트코인 등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선호 성향이 강화될 것으로 보이며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일각에서는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암호화폐를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전통적인 안전자산인 금과 유사한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대체자산이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될 것으로 간주하고 있다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또한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미 달러화 접근성이 제약되어 있는 국가에서 국제교역 결제통화로서 사용하는 움직임이 나타나고 있고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간편결제서비스회사의 관련 사업 계획 발표로 인해 </a:t>
                      </a:r>
                      <a:r>
                        <a:rPr lang="ko-KR" altLang="ko-Kore-KR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비트코인의</a:t>
                      </a:r>
                      <a:r>
                        <a:rPr lang="ko-KR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위상이 부각되고 있다</a:t>
                      </a:r>
                      <a:r>
                        <a:rPr lang="en-US" altLang="ko-Kore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ko-Kore-KR" altLang="ko-Kore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737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56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 Review / RG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09EA72CB-3CB2-C345-985E-32E77358C6D2}"/>
              </a:ext>
            </a:extLst>
          </p:cNvPr>
          <p:cNvSpPr/>
          <p:nvPr/>
        </p:nvSpPr>
        <p:spPr>
          <a:xfrm>
            <a:off x="863825" y="1119847"/>
            <a:ext cx="4827494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Review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이론적 연구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EB1334E-9E74-DB4D-BFD1-60AA99941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712223"/>
              </p:ext>
            </p:extLst>
          </p:nvPr>
        </p:nvGraphicFramePr>
        <p:xfrm>
          <a:off x="849886" y="1774741"/>
          <a:ext cx="10515600" cy="440968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251503">
                  <a:extLst>
                    <a:ext uri="{9D8B030D-6E8A-4147-A177-3AD203B41FA5}">
                      <a16:colId xmlns:a16="http://schemas.microsoft.com/office/drawing/2014/main" val="3166083455"/>
                    </a:ext>
                  </a:extLst>
                </a:gridCol>
                <a:gridCol w="6264097">
                  <a:extLst>
                    <a:ext uri="{9D8B030D-6E8A-4147-A177-3AD203B41FA5}">
                      <a16:colId xmlns:a16="http://schemas.microsoft.com/office/drawing/2014/main" val="572042242"/>
                    </a:ext>
                  </a:extLst>
                </a:gridCol>
              </a:tblGrid>
              <a:tr h="40747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선행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연구</a:t>
                      </a:r>
                      <a:endParaRPr lang="ko-Kore-KR" altLang="en-US" b="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요약</a:t>
                      </a:r>
                      <a:endParaRPr lang="ko-Kore-KR" altLang="en-US" b="0" i="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0504"/>
                  </a:ext>
                </a:extLst>
              </a:tr>
              <a:tr h="1188939">
                <a:tc>
                  <a:txBody>
                    <a:bodyPr/>
                    <a:lstStyle/>
                    <a:p>
                      <a:pPr algn="ctr"/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</a:t>
                      </a:r>
                      <a:r>
                        <a:rPr lang="en-US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새로운 통화인가</a:t>
                      </a:r>
                      <a:endParaRPr lang="en-US" altLang="ko-KR" sz="18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새로운 지급결제시스템인가</a:t>
                      </a:r>
                      <a:endParaRPr lang="en-US" altLang="ko-KR" sz="18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endParaRPr lang="en-US" altLang="ko-KR" sz="14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이광상</a:t>
                      </a:r>
                      <a:r>
                        <a:rPr lang="en-US" altLang="ko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(2018),</a:t>
                      </a: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주간금융브리프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ko-Kore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비트코인은 극심한 가격 변동성으로 인한 안정성 문제</a:t>
                      </a: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ko-Kore-KR" sz="13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거래건수의</a:t>
                      </a:r>
                      <a:r>
                        <a:rPr lang="ko-KR" altLang="ko-Kore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급증 및 </a:t>
                      </a:r>
                      <a:r>
                        <a:rPr lang="ko-KR" altLang="ko-Kore-KR" sz="13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블록용량</a:t>
                      </a:r>
                      <a:r>
                        <a:rPr lang="ko-KR" altLang="ko-Kore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제한에 따른 효율성 감소 등의 문제로 인해 기존의 </a:t>
                      </a:r>
                      <a:r>
                        <a:rPr lang="ko-KR" altLang="ko-Kore-KR" sz="13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법정통화를</a:t>
                      </a:r>
                      <a:r>
                        <a:rPr lang="ko-KR" altLang="ko-Kore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대체할 수 있다는 의견은 설득력이 낮아지고 있다</a:t>
                      </a: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r>
                        <a:rPr lang="ko-KR" altLang="ko-Kore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그러나 은행이나 송금전문업체에 비해 여전히 절대적으로 낮은 수수료가 부과되며</a:t>
                      </a: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ko-Kore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자산과 통화의 경계가 불명확해지고 있는 상황에서 비트코인 등의 </a:t>
                      </a:r>
                      <a:r>
                        <a:rPr lang="ko-KR" altLang="ko-Kore-KR" sz="13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가상통화는</a:t>
                      </a:r>
                      <a:r>
                        <a:rPr lang="ko-KR" altLang="ko-Kore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경제적이고 높은 기술혁신 잠재력을 가진 새로운 지급결제시스템으로 인식할 수 있다</a:t>
                      </a:r>
                      <a:r>
                        <a:rPr lang="en-US" altLang="ko-Kore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ko-Kore-KR" altLang="ko-Kore-KR" sz="13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ore-KR" altLang="en-US" sz="13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509816"/>
                  </a:ext>
                </a:extLst>
              </a:tr>
              <a:tr h="1624325">
                <a:tc>
                  <a:txBody>
                    <a:bodyPr/>
                    <a:lstStyle/>
                    <a:p>
                      <a:pPr algn="ctr"/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 시장의 변동성과</a:t>
                      </a:r>
                      <a:endParaRPr lang="en-US" altLang="ko-KR" sz="18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전통 금융시장과의 관계</a:t>
                      </a:r>
                      <a:r>
                        <a:rPr lang="ko-Kore-KR" altLang="ko-Kore-KR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en-US" altLang="ko-Kore-KR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endParaRPr lang="en-US" altLang="ko-KR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허인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(2019),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시장경제연구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본 논문에서는 비트코인 변동성이 전통 금융상품의 변동성에 어떤 영향을 미치는지 살펴보고 있다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주가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금리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상품시장의 변동성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채권 금리의 변동성은 비트코인 수익률의 변동성과 연관이 없었다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미국 주가지수 수익률의 변동성은 비트코인 시장의 변동성과 유의미한 양의 상관관계가 있었다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유가 변동성은 비트코인 변동성과 음의 상관관계가 있었다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이러한 분석 결과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아직까지 비트코인 시장의 변동성이 금융시장의 불안을 가져오는 요인이라고 보기는 힘들지만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앞으로 금융시장의 불안을 먼저 감지하는 역할을 할 가능성이 보인다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따라서 비트코인 가상화폐 시장을 완전히 무시할 수 없다는 것이다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endParaRPr lang="ko-Kore-KR" altLang="en-US" sz="13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737372"/>
                  </a:ext>
                </a:extLst>
              </a:tr>
              <a:tr h="1188939">
                <a:tc>
                  <a:txBody>
                    <a:bodyPr/>
                    <a:lstStyle/>
                    <a:p>
                      <a:pPr algn="ctr"/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</a:t>
                      </a:r>
                      <a:r>
                        <a:rPr lang="en-US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디지털화폐의 한계</a:t>
                      </a:r>
                      <a:endParaRPr lang="en-US" altLang="ko-KR" sz="18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endParaRPr lang="en-US" altLang="ko-KR" sz="14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장천</a:t>
                      </a:r>
                      <a:r>
                        <a:rPr lang="en-US" altLang="ko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(2018),</a:t>
                      </a: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성균차이나브리프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그리고 그로 대변되는 디지털화폐를 어떻게 이해해야 하며 발전 전망은 어떻게 볼 것인가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?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화폐의 </a:t>
                      </a:r>
                      <a:r>
                        <a:rPr lang="ko-KR" altLang="en-US" sz="13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본질성과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3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비트코인의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기본적인 특성에 대한 이해를 통해 이러한 의문들을 해소한다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화폐 가치의 안정에 대한 갈등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화폐당국의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자본에 대한 관리와 자본의 자유로운 흐름 대립 등의 배경 하에 현행 화폐 체계에 변화의 징조가 일어났다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그러나 </a:t>
                      </a:r>
                      <a:r>
                        <a:rPr lang="ko-KR" altLang="en-US" sz="13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비트코인의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익명성과 같은 자연적인 특성은 현대 </a:t>
                      </a:r>
                      <a:r>
                        <a:rPr lang="ko-KR" altLang="en-US" sz="13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경제체계가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화폐에 기대하는 일부 요구사항을 충족시킬 수 없다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endParaRPr lang="en-US" altLang="ko-KR" sz="1300" b="0" i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09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 Review / RG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09EA72CB-3CB2-C345-985E-32E77358C6D2}"/>
              </a:ext>
            </a:extLst>
          </p:cNvPr>
          <p:cNvSpPr/>
          <p:nvPr/>
        </p:nvSpPr>
        <p:spPr>
          <a:xfrm>
            <a:off x="863825" y="1119847"/>
            <a:ext cx="5257800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Review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 기반 연구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69E9B188-7734-B341-B5E6-112CF49B4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829994"/>
              </p:ext>
            </p:extLst>
          </p:nvPr>
        </p:nvGraphicFramePr>
        <p:xfrm>
          <a:off x="863825" y="1758700"/>
          <a:ext cx="10515600" cy="50190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364115">
                  <a:extLst>
                    <a:ext uri="{9D8B030D-6E8A-4147-A177-3AD203B41FA5}">
                      <a16:colId xmlns:a16="http://schemas.microsoft.com/office/drawing/2014/main" val="3166083455"/>
                    </a:ext>
                  </a:extLst>
                </a:gridCol>
                <a:gridCol w="6151485">
                  <a:extLst>
                    <a:ext uri="{9D8B030D-6E8A-4147-A177-3AD203B41FA5}">
                      <a16:colId xmlns:a16="http://schemas.microsoft.com/office/drawing/2014/main" val="57204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선행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연구</a:t>
                      </a:r>
                      <a:endParaRPr lang="ko-Kore-KR" altLang="en-US" b="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요약</a:t>
                      </a:r>
                      <a:endParaRPr lang="ko-Kore-KR" altLang="en-US" b="0" i="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ko-Kore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 수용 결정 요인에 관한 연구</a:t>
                      </a:r>
                      <a:endParaRPr lang="en-US" altLang="ko-KR" sz="18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endParaRPr lang="en-US" altLang="ko-KR" sz="14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3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김석환</a:t>
                      </a:r>
                      <a:r>
                        <a:rPr lang="en-US" altLang="ko-KR" sz="13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3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신은정</a:t>
                      </a:r>
                      <a:r>
                        <a:rPr lang="en-US" altLang="ko-KR" sz="13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3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배성영</a:t>
                      </a:r>
                      <a:r>
                        <a:rPr lang="en-US" altLang="ko-KR" sz="13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3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강형구</a:t>
                      </a:r>
                      <a:r>
                        <a:rPr lang="en-US" altLang="ko-KR" sz="13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3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3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(2018),</a:t>
                      </a:r>
                      <a:r>
                        <a:rPr lang="ko-KR" altLang="en-US" sz="13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인터넷전자상거래연구</a:t>
                      </a:r>
                      <a:r>
                        <a:rPr lang="ko-Kore-KR" altLang="ko-Kore-KR" sz="135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ore-KR" altLang="en-US" sz="135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요약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가상화폐의 출현이 야기한 금융시장의 급격한 변화가 금융 이용자들에게 미치는 영향을 인지하고 분석을 시도하였다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</a:p>
                    <a:p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예상 요소들을 인지된 위험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 </a:t>
                      </a:r>
                      <a:r>
                        <a:rPr lang="ko-KR" altLang="en-US" sz="13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기대특성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사용자 특성으로 나누고 약 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580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명의 사람들을 대상으로 진행된 </a:t>
                      </a:r>
                      <a:r>
                        <a:rPr lang="ko-KR" altLang="en-US" sz="1300" b="1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설문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을 실시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1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구조 방정식 모형</a:t>
                      </a:r>
                      <a:r>
                        <a:rPr lang="en-US" altLang="ko-KR" sz="1300" b="1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en" altLang="ko-KR" sz="1300" b="1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SEM)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과 같은 모형을 통해 변수들을 분석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</a:p>
                    <a:p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한계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대부분의 변수가 특별한 차이 없이 유의함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 부족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측정 오차에 대한 한계점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연구 당시 전문가 집단의 부족에 따른 인과 관계 설정 부족</a:t>
                      </a:r>
                      <a:r>
                        <a:rPr lang="en-US" altLang="ko-KR" sz="13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endParaRPr lang="en-US" altLang="ko-KR" sz="1300" b="0" i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3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 가격 변화에 관한 실증 분석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en-US" altLang="ko-KR" sz="18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소비자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산업</a:t>
                      </a: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그리고 </a:t>
                      </a:r>
                      <a:r>
                        <a:rPr lang="ko-KR" altLang="en-US" sz="1800" b="0" kern="1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거시변수를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중심으로</a:t>
                      </a:r>
                      <a:endParaRPr lang="en-US" altLang="ko-KR" sz="18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 latinLnBrk="1"/>
                      <a:endParaRPr lang="en-US" altLang="ko-KR" sz="14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4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이준식</a:t>
                      </a:r>
                      <a:r>
                        <a:rPr lang="en-US" altLang="ko-KR" sz="14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김건우</a:t>
                      </a:r>
                      <a:r>
                        <a:rPr lang="en-US" altLang="ko-KR" sz="14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kern="1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박도형</a:t>
                      </a:r>
                      <a:r>
                        <a:rPr lang="en-US" altLang="ko-KR" sz="14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(2018),</a:t>
                      </a:r>
                      <a:r>
                        <a:rPr lang="ko-KR" altLang="en-US" sz="14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지능정보연구</a:t>
                      </a:r>
                      <a:endParaRPr lang="ko-Kore-KR" sz="1400" b="0" i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(요약) 2012.11.-2012.10.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시계열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데이터를 수집, 비트코인 가격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변화량에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영향을 미치는 요인에 대해 총 8개의 가설을 수립, 9개의 변수(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소비자변수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랜섬웨어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등 키워드 검색 트래픽),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산업변수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(GPU, VRAM 등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가격변화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),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거시변수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(미국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달러지수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변화량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텍사스 원유 가격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변화량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등))에 대해 검증</a:t>
                      </a:r>
                      <a:endParaRPr lang="ko-Kore-KR" sz="14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l" latinLnBrk="0"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(연구 방법)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시계열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회귀분석 방법,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단위근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검정.</a:t>
                      </a:r>
                      <a:endParaRPr lang="ko-Kore-KR" sz="14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l" latinLnBrk="0"/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(한계)</a:t>
                      </a:r>
                      <a:endParaRPr lang="ko-Kore-KR" sz="14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l" latinLnBrk="0"/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시계열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데이터에 대한 안정화 절차에 의해 비트코인 종가와 관련 독립 변수가 가진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트렌드성을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직접적으로 반영 불가.</a:t>
                      </a:r>
                      <a:endParaRPr lang="ko-Kore-KR" sz="14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l" latinLnBrk="0"/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 소비자 변수, </a:t>
                      </a:r>
                      <a:r>
                        <a:rPr lang="ko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산업변수</a:t>
                      </a:r>
                      <a:r>
                        <a:rPr lang="ko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거시 변수 측면 외적인 변수들이 비트코인 가격 변화에 미치는 영향이 존재.</a:t>
                      </a:r>
                      <a:endParaRPr lang="ko-Kore-KR" sz="1400" b="0" i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85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LSTM </a:t>
                      </a:r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기반 </a:t>
                      </a:r>
                      <a:r>
                        <a:rPr lang="ko-KR" altLang="en-US" sz="18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감성분석을</a:t>
                      </a:r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이용한</a:t>
                      </a:r>
                      <a:endParaRPr lang="en-US" altLang="ko-KR" sz="18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 가격 등락 예측 </a:t>
                      </a:r>
                      <a:endParaRPr lang="en-US" altLang="ko-KR" sz="18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강민규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김보선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신무곤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백의준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김명섭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(2020),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en-US" altLang="ko-KR" sz="13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한국통신학회 학술대회 논문집</a:t>
                      </a:r>
                      <a:endParaRPr lang="ko-Kore-KR" altLang="en-US" sz="13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ko-Kore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(요약) </a:t>
                      </a:r>
                      <a:r>
                        <a:rPr lang="ko-KR" altLang="ko-Kore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비트코인의</a:t>
                      </a:r>
                      <a:r>
                        <a:rPr lang="ko-KR" altLang="ko-Kore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ko-Kore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가격등락</a:t>
                      </a:r>
                      <a:r>
                        <a:rPr lang="ko-KR" altLang="ko-Kore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예측을 </a:t>
                      </a:r>
                      <a:r>
                        <a:rPr lang="ko-KR" altLang="ko-Kore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목표로하며</a:t>
                      </a:r>
                      <a:r>
                        <a:rPr lang="ko-KR" altLang="ko-Kore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ko-Kore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가격예측을</a:t>
                      </a:r>
                      <a:r>
                        <a:rPr lang="ko-KR" altLang="ko-Kore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위한 데이터로 전날의 비트코인 관련 기사들을 이용</a:t>
                      </a:r>
                      <a:r>
                        <a:rPr lang="en-US" altLang="ko-Kore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endParaRPr lang="ko-Kore-KR" altLang="ko-Kore-KR" sz="14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just" latinLnBrk="1"/>
                      <a:r>
                        <a:rPr lang="ko-KR" altLang="ko-Kore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(연구 방법) </a:t>
                      </a:r>
                      <a:r>
                        <a:rPr lang="ko-KR" altLang="ko-Kore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감성분석</a:t>
                      </a:r>
                      <a:r>
                        <a:rPr lang="ko-KR" altLang="ko-Kore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ko-Kore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딥러닝</a:t>
                      </a:r>
                      <a:r>
                        <a:rPr lang="ko-KR" altLang="ko-Kore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(LSTM)</a:t>
                      </a:r>
                      <a:endParaRPr lang="ko-Kore-KR" altLang="ko-Kore-KR" sz="14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ko-Kore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(한계) 하나의 변수(검색 추이)</a:t>
                      </a:r>
                      <a:r>
                        <a:rPr lang="ko-KR" altLang="ko-Kore-KR" sz="140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를</a:t>
                      </a:r>
                      <a:r>
                        <a:rPr lang="ko-KR" altLang="ko-Kore-KR" sz="140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활용하였으며, 상위 언론사 4개의 기사만 활용.</a:t>
                      </a:r>
                      <a:r>
                        <a:rPr lang="ko-Kore-KR" altLang="ko-Kore-KR" sz="14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en-US" altLang="ko-KR" sz="1400" b="0" i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5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12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 Review / RG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09EA72CB-3CB2-C345-985E-32E77358C6D2}"/>
              </a:ext>
            </a:extLst>
          </p:cNvPr>
          <p:cNvSpPr/>
          <p:nvPr/>
        </p:nvSpPr>
        <p:spPr>
          <a:xfrm>
            <a:off x="863825" y="1119847"/>
            <a:ext cx="5257800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Review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 기반 연구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B5C8D34-1701-A14B-B109-EB644C55F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794249"/>
              </p:ext>
            </p:extLst>
          </p:nvPr>
        </p:nvGraphicFramePr>
        <p:xfrm>
          <a:off x="863825" y="1953080"/>
          <a:ext cx="10515600" cy="4116206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333817">
                  <a:extLst>
                    <a:ext uri="{9D8B030D-6E8A-4147-A177-3AD203B41FA5}">
                      <a16:colId xmlns:a16="http://schemas.microsoft.com/office/drawing/2014/main" val="3166083455"/>
                    </a:ext>
                  </a:extLst>
                </a:gridCol>
                <a:gridCol w="6181783">
                  <a:extLst>
                    <a:ext uri="{9D8B030D-6E8A-4147-A177-3AD203B41FA5}">
                      <a16:colId xmlns:a16="http://schemas.microsoft.com/office/drawing/2014/main" val="572042242"/>
                    </a:ext>
                  </a:extLst>
                </a:gridCol>
              </a:tblGrid>
              <a:tr h="41850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선행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연구</a:t>
                      </a:r>
                      <a:endParaRPr lang="ko-Kore-KR" altLang="en-US" b="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요약</a:t>
                      </a:r>
                      <a:endParaRPr lang="ko-Kore-KR" altLang="en-US" b="0" i="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0504"/>
                  </a:ext>
                </a:extLst>
              </a:tr>
              <a:tr h="2098233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블록체인기반 </a:t>
                      </a:r>
                      <a:r>
                        <a:rPr lang="ko-KR" sz="1800" b="0" kern="1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가상화폐의</a:t>
                      </a:r>
                      <a:r>
                        <a:rPr lang="ko-KR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군중 쏠림 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행</a:t>
                      </a:r>
                      <a:r>
                        <a:rPr lang="ko-KR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태에 </a:t>
                      </a:r>
                      <a:endParaRPr lang="en-US" altLang="ko-KR" sz="18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대한</a:t>
                      </a:r>
                      <a:r>
                        <a:rPr lang="ko-KR" altLang="en-US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sz="18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빅데이터 분석 연구</a:t>
                      </a:r>
                      <a:endParaRPr lang="en-US" altLang="ko-KR" sz="18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 latinLnBrk="1"/>
                      <a:endParaRPr lang="en-US" altLang="ko-KR" sz="1400" b="0" i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sz="1400" b="0" i="0" kern="1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김연종</a:t>
                      </a:r>
                      <a:r>
                        <a:rPr lang="en-US" altLang="ko-KR" sz="1400" b="0" i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400" b="0" i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박상혁</a:t>
                      </a:r>
                      <a:r>
                        <a:rPr lang="en-US" altLang="ko-KR" sz="1400" b="0" i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400" b="0" i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0" i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(2019),</a:t>
                      </a:r>
                      <a:r>
                        <a:rPr lang="ko-KR" altLang="en-US" sz="1400" b="0" i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한국경영정보학회</a:t>
                      </a:r>
                      <a:endParaRPr lang="ko-Kore-KR" sz="1400" b="0" i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요약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구조화 이론에 기반하여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군중쏠림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현상 분석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거래데이터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(2011.09.-2019.04. 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기간 동안의 비트코인 투자거래자료를 </a:t>
                      </a:r>
                      <a:r>
                        <a:rPr lang="en-US" altLang="ko-KR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bitcoincharts.com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에서 수집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.)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기반의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추세변화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검색사이트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구글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네이버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의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검색어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출현빈도를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 정보의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확산추이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대중매체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인터넷 신문 및 방송사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의 관련기사 및 글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출현빈도를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 정보의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확산추이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시점별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키워드변화를 통한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출현빈도의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변화추이를 제공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가상화폐에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대한 정보들이 지속적으로 확산되고 있음을 제시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2011.09.-2019.04. 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기간 동안의 비트코인 투자거래자료를 </a:t>
                      </a:r>
                      <a:r>
                        <a:rPr lang="en-US" altLang="ko-KR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bitcoincharts.com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에서 수집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endParaRPr lang="en-US" altLang="ko-KR" sz="1450" b="0" i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509816"/>
                  </a:ext>
                </a:extLst>
              </a:tr>
              <a:tr h="159947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인터넷 매체가 </a:t>
                      </a:r>
                      <a:r>
                        <a:rPr lang="ko-KR" altLang="en-US" sz="18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</a:t>
                      </a:r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가격에 미치는</a:t>
                      </a:r>
                      <a:endParaRPr lang="en-US" altLang="ko-KR" sz="18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8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영향에 관한 연구 </a:t>
                      </a:r>
                      <a:endParaRPr lang="en-US" altLang="ko-KR" sz="18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endParaRPr lang="en-US" altLang="ko-KR" sz="1400" b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정성엽</a:t>
                      </a:r>
                      <a:r>
                        <a:rPr lang="en-US" altLang="ko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정윤원</a:t>
                      </a:r>
                      <a:r>
                        <a:rPr lang="en-US" altLang="ko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(2018),</a:t>
                      </a: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한국통신학회 학술대회논문집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요약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인터넷에 발생하는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뉴스들이 실제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가상화폐에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어떤 영향을 끼치는지 알아보기 위한 분석 진행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‘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‘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비트코인’과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관련한 네이버 뉴스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후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가상화폐와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관련된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감성사전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구축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범용감성사전과의 예측 성능 비교 진행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</a:p>
                    <a:p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연구 방법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감성분석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감성사전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구축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감성지수를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활용한 지표를 사용하여 예측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</a:p>
                    <a:p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한계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비트코인에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대해서만 분석을 진행하였으며 뉴스 데이터만 수집하여 </a:t>
                      </a:r>
                      <a:r>
                        <a:rPr lang="ko-KR" altLang="en-US" sz="145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감성사전</a:t>
                      </a:r>
                      <a:r>
                        <a:rPr lang="ko-KR" altLang="en-US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구축</a:t>
                      </a:r>
                      <a:r>
                        <a:rPr lang="en-US" altLang="ko-KR" sz="145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 </a:t>
                      </a:r>
                      <a:endParaRPr lang="en-US" altLang="ko-KR" sz="1450" b="0" i="0" kern="12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737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15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 Review / RG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09EA72CB-3CB2-C345-985E-32E77358C6D2}"/>
              </a:ext>
            </a:extLst>
          </p:cNvPr>
          <p:cNvSpPr/>
          <p:nvPr/>
        </p:nvSpPr>
        <p:spPr>
          <a:xfrm>
            <a:off x="863825" y="1119847"/>
            <a:ext cx="5257800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Review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 기반 연구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5172A11E-9368-E14D-978A-7F26856C7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574281"/>
              </p:ext>
            </p:extLst>
          </p:nvPr>
        </p:nvGraphicFramePr>
        <p:xfrm>
          <a:off x="509666" y="1757355"/>
          <a:ext cx="11377534" cy="500460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456418">
                  <a:extLst>
                    <a:ext uri="{9D8B030D-6E8A-4147-A177-3AD203B41FA5}">
                      <a16:colId xmlns:a16="http://schemas.microsoft.com/office/drawing/2014/main" val="3166083455"/>
                    </a:ext>
                  </a:extLst>
                </a:gridCol>
                <a:gridCol w="6921116">
                  <a:extLst>
                    <a:ext uri="{9D8B030D-6E8A-4147-A177-3AD203B41FA5}">
                      <a16:colId xmlns:a16="http://schemas.microsoft.com/office/drawing/2014/main" val="572042242"/>
                    </a:ext>
                  </a:extLst>
                </a:gridCol>
              </a:tblGrid>
              <a:tr h="38221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선행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연구</a:t>
                      </a:r>
                      <a:endParaRPr lang="ko-Kore-KR" altLang="en-US" b="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5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요약</a:t>
                      </a:r>
                      <a:endParaRPr lang="ko-Kore-KR" altLang="en-US" sz="1450" b="0" i="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0504"/>
                  </a:ext>
                </a:extLst>
              </a:tr>
              <a:tr h="1019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정보의 질과 정보 </a:t>
                      </a:r>
                      <a:r>
                        <a:rPr lang="ko-KR" altLang="en-US" sz="1600" b="0" kern="1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비대칭성을</a:t>
                      </a:r>
                      <a:r>
                        <a:rPr lang="ko-KR" altLang="en-US" sz="1600" b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 비트코인 시장의 효율성 분석 및 변동성 예측에 관한 연구 </a:t>
                      </a:r>
                      <a:endParaRPr lang="en-US" altLang="ko-KR" sz="1600" b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 latinLnBrk="1"/>
                      <a:endParaRPr lang="en-US" altLang="ko-KR" sz="1200" b="0" i="0" kern="10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sz="1200" b="0" i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박상언</a:t>
                      </a:r>
                      <a:r>
                        <a:rPr lang="en-US" altLang="ko-KR" sz="1200" b="0" i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200" b="0" i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i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(2017),</a:t>
                      </a:r>
                      <a:r>
                        <a:rPr lang="ko-KR" altLang="en-US" sz="1200" b="0" i="0" kern="1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 중견연구자지원사업 연구과제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1.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변동성 예측을 위해 데이터 마이닝 기법인 랜덤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포레스트에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b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시계열자료 분석을 위해 널리 사용되는 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GARCH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모형을 결합함으로써 기존 계량경제모델의 한계점을 극복함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</a:p>
                    <a:p>
                      <a:pPr algn="l" latinLnBrk="0"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  <a:tab pos="1600200" algn="l"/>
                          <a:tab pos="1828800" algn="l"/>
                          <a:tab pos="2057400" algn="l"/>
                          <a:tab pos="2286000" algn="l"/>
                          <a:tab pos="2514600" algn="l"/>
                          <a:tab pos="2743200" algn="l"/>
                          <a:tab pos="2971800" algn="l"/>
                          <a:tab pos="3200400" algn="l"/>
                          <a:tab pos="3429000" algn="l"/>
                          <a:tab pos="3657600" algn="l"/>
                          <a:tab pos="3886200" algn="l"/>
                          <a:tab pos="4114800" algn="l"/>
                          <a:tab pos="4343400" algn="l"/>
                          <a:tab pos="4572000" algn="l"/>
                          <a:tab pos="4800600" algn="l"/>
                          <a:tab pos="5029200" algn="l"/>
                          <a:tab pos="5257800" algn="l"/>
                          <a:tab pos="5486400" algn="l"/>
                          <a:tab pos="5715000" algn="l"/>
                          <a:tab pos="5943600" algn="l"/>
                          <a:tab pos="6172200" algn="l"/>
                          <a:tab pos="6400800" algn="l"/>
                          <a:tab pos="6629400" algn="l"/>
                          <a:tab pos="6858000" algn="l"/>
                          <a:tab pos="7086600" algn="l"/>
                          <a:tab pos="7315200" algn="l"/>
                        </a:tabLst>
                      </a:pP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2.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GARCH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모델 분석을 통해 도출된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파라미터의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추정치를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랜덤포레스트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모형의 변수로 활용해 변동성을 예측함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endParaRPr lang="en-US" altLang="ko-KR" sz="1280" b="0" i="0" kern="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맑은 고딕" panose="020B0503020000020004" pitchFamily="34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2509816"/>
                  </a:ext>
                </a:extLst>
              </a:tr>
              <a:tr h="6688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Exchange Market Liquidity Prediction with the K-Nearest Neighbor Approach</a:t>
                      </a:r>
                    </a:p>
                    <a:p>
                      <a:pPr algn="ctr"/>
                      <a:r>
                        <a:rPr lang="en-US" altLang="en-US" sz="12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Cortez K, Rodriguez-Garcia </a:t>
                      </a:r>
                      <a:r>
                        <a:rPr lang="en-US" altLang="en-US" sz="12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MdP</a:t>
                      </a:r>
                      <a:r>
                        <a:rPr lang="en-US" altLang="en-US" sz="12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altLang="en-US" sz="1200" b="0" kern="120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Mongrut</a:t>
                      </a:r>
                      <a:r>
                        <a:rPr lang="en-US" altLang="en-US" sz="1200" b="0" kern="120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S, (2018), Mathematics</a:t>
                      </a:r>
                      <a:endParaRPr lang="ko-Kore-KR" altLang="en-US" sz="12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및 신용 지폐의 유입량 예측을 위한 </a:t>
                      </a:r>
                      <a:r>
                        <a:rPr lang="en-US" altLang="ko-KR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knn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ARMA, GARCH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모형의 성능 비교</a:t>
                      </a:r>
                      <a:endParaRPr lang="en-US" altLang="ko-KR" sz="1280" b="0" kern="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l" latinLnBrk="0"/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한계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머신러닝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등의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비모수적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방법을 사용할 필요성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제시 </a:t>
                      </a:r>
                      <a:endParaRPr lang="ko-KR" altLang="en-US" sz="1280" b="0" i="0" kern="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737372"/>
                  </a:ext>
                </a:extLst>
              </a:tr>
              <a:tr h="19301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 가격 등락 예측을 위한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딥러닝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모델 연구 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서윤범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(2017),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단국대학교 석사학위논문</a:t>
                      </a:r>
                      <a:endParaRPr lang="ko-Kore-KR" altLang="en-US" sz="12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1.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주식시장에서 많이 사용되는 기술적 지표로 변환하여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입력변수로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사용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이동평균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(moving average),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볼린저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밴드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(Bollinger band),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상대강도지수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(relative </a:t>
                      </a:r>
                      <a:r>
                        <a:rPr lang="en-US" altLang="ko-KR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strengthindex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RSI),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이동평균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수렴확산지수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(moving average convergence divergence, MACD),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스토캐스틱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오실레이터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en-US" altLang="ko-KR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stochasticoscillator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</a:p>
                    <a:p>
                      <a:pPr algn="l" latinLnBrk="0"/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2.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RNN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기반의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인공신경망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위주로 분석 진행 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(MLP, basic RNN, LSTM, GRU,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양방향 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RNN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등 이용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</a:p>
                    <a:p>
                      <a:pPr algn="l" latinLnBrk="0"/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3.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LDA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토픽 모델링 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-&gt;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긍정적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부정적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무관함 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가지 토픽으로 구분</a:t>
                      </a:r>
                    </a:p>
                    <a:p>
                      <a:pPr algn="l" latinLnBrk="0"/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비트코인 가격 변동 분류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오른다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내린다</a:t>
                      </a:r>
                      <a:endParaRPr lang="en-US" altLang="ko-KR" sz="1280" b="0" kern="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l" latinLnBrk="0"/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한계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비트코인은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시계열 간의 연관성을 이용한 분석이 쉽지 않음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가격 관련 데이터 뿐 아니라 정치적 상황이나 실시간 의견 관련 데이터 추가 필요</a:t>
                      </a:r>
                      <a:endParaRPr lang="ko-KR" altLang="en-US" sz="1280" b="0" i="0" kern="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193569"/>
                  </a:ext>
                </a:extLst>
              </a:tr>
              <a:tr h="910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What Drives </a:t>
                      </a:r>
                      <a:r>
                        <a:rPr lang="en-US" altLang="ko-Kore-KR" sz="16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Bitcon</a:t>
                      </a:r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Volatility?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Hans </a:t>
                      </a:r>
                      <a:r>
                        <a:rPr lang="en-US" altLang="en-US" sz="12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Bystrom</a:t>
                      </a:r>
                      <a:r>
                        <a:rPr lang="en-US" altLang="en-US" sz="12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Dominika </a:t>
                      </a:r>
                      <a:r>
                        <a:rPr lang="en-US" altLang="en-US" sz="12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Krygier</a:t>
                      </a:r>
                      <a:r>
                        <a:rPr lang="en-US" altLang="en-US" sz="12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(2018), Lund University, Working Paper</a:t>
                      </a:r>
                      <a:endParaRPr lang="ko-Kore-KR" altLang="en-US" sz="12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1.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금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USD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변동성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S&amp;P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변동성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구글 트렌드 지수 등을 </a:t>
                      </a:r>
                      <a:r>
                        <a:rPr lang="ko-KR" altLang="en-US" sz="1280" b="0" kern="0" dirty="0" err="1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입력변수로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사용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 가격을 종속변수로 사용</a:t>
                      </a:r>
                    </a:p>
                    <a:p>
                      <a:pPr algn="l" latinLnBrk="0"/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2.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OLS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회귀</a:t>
                      </a:r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VAR(Vector Auto Regression), RFA(Response Function Analysis) 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분석을 수행</a:t>
                      </a:r>
                    </a:p>
                    <a:p>
                      <a:pPr algn="l" latinLnBrk="0"/>
                      <a:r>
                        <a:rPr lang="en-US" altLang="ko-KR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3.</a:t>
                      </a:r>
                      <a:r>
                        <a:rPr lang="ko-KR" altLang="en-US" sz="1280" b="0" kern="0" dirty="0">
                          <a:solidFill>
                            <a:schemeClr val="bg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심리적 요인이 가장 큰 요인이라는 결론 도출</a:t>
                      </a:r>
                      <a:endParaRPr lang="ko-KR" altLang="en-US" sz="1280" b="0" i="0" kern="0" dirty="0">
                        <a:solidFill>
                          <a:schemeClr val="bg1"/>
                        </a:solidFill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705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22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 Review / RG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사각형: 둥근 모서리 29">
            <a:extLst>
              <a:ext uri="{FF2B5EF4-FFF2-40B4-BE49-F238E27FC236}">
                <a16:creationId xmlns:a16="http://schemas.microsoft.com/office/drawing/2014/main" id="{77AF1538-BD59-864D-A0D5-F2DE5D5064D6}"/>
              </a:ext>
            </a:extLst>
          </p:cNvPr>
          <p:cNvSpPr/>
          <p:nvPr/>
        </p:nvSpPr>
        <p:spPr>
          <a:xfrm>
            <a:off x="863825" y="1119847"/>
            <a:ext cx="2809817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Research Gap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D509A566-2687-8543-A80C-B41896E1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198"/>
            <a:ext cx="10515600" cy="5052356"/>
          </a:xfrm>
        </p:spPr>
        <p:txBody>
          <a:bodyPr anchor="ctr">
            <a:normAutofit fontScale="92500"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en-US" altLang="ko-KR" sz="19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</a:t>
            </a:r>
            <a:r>
              <a:rPr lang="ko-KR" altLang="en-US" sz="19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시기적 측면</a:t>
            </a:r>
            <a:endParaRPr lang="en-US" altLang="ko-KR" sz="19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대부분의 선행 연구들은 </a:t>
            </a:r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비트코인에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대한 사회적 논의가 </a:t>
            </a:r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재점화된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계기인 비트코인 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 상승 시기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2020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후반 이전에 쓰여진 논문</a:t>
            </a:r>
            <a:b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지금 시점에서의 가격 변동성 결정요인과 그 의미에 대해 다시금 분석할 필요가 있음</a:t>
            </a:r>
            <a:endParaRPr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전후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비트코인 가격 변동성 결정요인을 비교한 연구는 없었음 </a:t>
            </a:r>
            <a:b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새로운 시대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언택트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에서의 </a:t>
            </a:r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가치를 분석할 수 있음</a:t>
            </a:r>
            <a:b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ko-KR" altLang="en-US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ko-KR" sz="19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</a:t>
            </a:r>
            <a:r>
              <a:rPr lang="ko-KR" altLang="en-US" sz="19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방법적 측면</a:t>
            </a:r>
          </a:p>
          <a:p>
            <a:pPr latinLnBrk="0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가격예측과 시계열 분석 위주의 연구가 다수였으며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SNS</a:t>
            </a:r>
            <a:r>
              <a:rPr lang="ko-KR" altLang="en-US" sz="16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 커뮤니티 데이터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통한 심리적 요인을 파악한 연구는 없었음 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구글 트렌드를 활용한 연구는 존재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b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 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 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기법을 사용하여 분석한 연구보다 다양한 변수들을 사용한 후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분류 정확도를 높일 수 있는 다양한 방법론을 시도해볼 것이다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b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또한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변수가 </a:t>
            </a:r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변동률에 얼마만큼의 영향을 주는지를 알기 위해 변수 중요도 등을 파악하고자 한다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44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1A9A5C93-0731-499E-8737-3BC48EDD5BDE}"/>
              </a:ext>
            </a:extLst>
          </p:cNvPr>
          <p:cNvSpPr/>
          <p:nvPr/>
        </p:nvSpPr>
        <p:spPr>
          <a:xfrm>
            <a:off x="3106441" y="2393753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35459-1C2E-4164-BA55-E29E3DC87DE1}"/>
              </a:ext>
            </a:extLst>
          </p:cNvPr>
          <p:cNvSpPr/>
          <p:nvPr/>
        </p:nvSpPr>
        <p:spPr>
          <a:xfrm>
            <a:off x="5170669" y="4927106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25653D-696C-D745-B517-A5E3D9BA9980}"/>
              </a:ext>
            </a:extLst>
          </p:cNvPr>
          <p:cNvSpPr/>
          <p:nvPr/>
        </p:nvSpPr>
        <p:spPr>
          <a:xfrm>
            <a:off x="6290575" y="1911363"/>
            <a:ext cx="4134653" cy="301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</a:t>
            </a:r>
            <a:r>
              <a:rPr lang="en-US" altLang="ko-KR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:</a:t>
            </a: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전처리 및 모델링</a:t>
            </a:r>
            <a:endParaRPr lang="en-US" altLang="ko-KR" sz="16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</a:t>
            </a:r>
            <a:r>
              <a:rPr lang="en-US" altLang="ko-KR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 :</a:t>
            </a: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종속 변수</a:t>
            </a:r>
            <a:endParaRPr lang="en-US" altLang="ko-KR" sz="16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</a:t>
            </a:r>
            <a:r>
              <a:rPr lang="en-US" altLang="ko-KR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</a:t>
            </a: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독립 변수</a:t>
            </a:r>
            <a:endParaRPr lang="en-US" altLang="ko-KR" sz="16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심리적 요인</a:t>
            </a:r>
            <a:endParaRPr lang="en-US" altLang="ko-KR" sz="12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수요공급 요인</a:t>
            </a:r>
            <a:endParaRPr lang="en-US" altLang="ko-KR" sz="12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거시경제 요인</a:t>
            </a:r>
            <a:endParaRPr lang="en-US" altLang="ko-KR" sz="12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2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정치적 요인</a:t>
            </a:r>
            <a:endParaRPr lang="en-US" altLang="ko-KR" sz="12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</a:t>
            </a:r>
            <a:r>
              <a:rPr lang="en-US" altLang="ko-KR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 : </a:t>
            </a: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</a:t>
            </a:r>
            <a:endParaRPr lang="en-US" altLang="ko-KR" sz="16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</a:t>
            </a:r>
            <a:r>
              <a:rPr lang="en-US" altLang="ko-KR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: </a:t>
            </a: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정형</a:t>
            </a:r>
            <a:r>
              <a:rPr lang="en-US" altLang="ko-KR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비정형</a:t>
            </a:r>
            <a:r>
              <a:rPr lang="en-US" altLang="ko-KR" sz="16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5EFEFD-A588-F144-BA6E-A2CEA537BF52}"/>
              </a:ext>
            </a:extLst>
          </p:cNvPr>
          <p:cNvSpPr/>
          <p:nvPr/>
        </p:nvSpPr>
        <p:spPr>
          <a:xfrm>
            <a:off x="3234652" y="3445754"/>
            <a:ext cx="239248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6093B-0869-2F43-9BAC-CF1EB810C999}"/>
              </a:ext>
            </a:extLst>
          </p:cNvPr>
          <p:cNvSpPr/>
          <p:nvPr/>
        </p:nvSpPr>
        <p:spPr>
          <a:xfrm>
            <a:off x="3331497" y="3967147"/>
            <a:ext cx="2198797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E52E35-2E78-F741-8735-D915DB91F843}"/>
              </a:ext>
            </a:extLst>
          </p:cNvPr>
          <p:cNvSpPr/>
          <p:nvPr/>
        </p:nvSpPr>
        <p:spPr>
          <a:xfrm>
            <a:off x="3215180" y="2551022"/>
            <a:ext cx="239248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60F05E89-720A-2543-B9BB-95E7906B772E}"/>
              </a:ext>
            </a:extLst>
          </p:cNvPr>
          <p:cNvSpPr>
            <a:spLocks/>
          </p:cNvSpPr>
          <p:nvPr/>
        </p:nvSpPr>
        <p:spPr bwMode="auto">
          <a:xfrm>
            <a:off x="4184823" y="2656866"/>
            <a:ext cx="447775" cy="59092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6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목차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	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1A9A5C93-0731-499E-8737-3BC48EDD5BDE}"/>
              </a:ext>
            </a:extLst>
          </p:cNvPr>
          <p:cNvSpPr/>
          <p:nvPr/>
        </p:nvSpPr>
        <p:spPr>
          <a:xfrm>
            <a:off x="992827" y="2348782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자유형: 도형 20">
            <a:extLst>
              <a:ext uri="{FF2B5EF4-FFF2-40B4-BE49-F238E27FC236}">
                <a16:creationId xmlns:a16="http://schemas.microsoft.com/office/drawing/2014/main" id="{09DADAF7-8D72-414B-85B3-5828DFD4BE01}"/>
              </a:ext>
            </a:extLst>
          </p:cNvPr>
          <p:cNvSpPr/>
          <p:nvPr/>
        </p:nvSpPr>
        <p:spPr>
          <a:xfrm>
            <a:off x="4056593" y="2348781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자유형: 도형 21">
            <a:extLst>
              <a:ext uri="{FF2B5EF4-FFF2-40B4-BE49-F238E27FC236}">
                <a16:creationId xmlns:a16="http://schemas.microsoft.com/office/drawing/2014/main" id="{EA687439-77FA-4EDD-8908-49E4AE42E12D}"/>
              </a:ext>
            </a:extLst>
          </p:cNvPr>
          <p:cNvSpPr/>
          <p:nvPr/>
        </p:nvSpPr>
        <p:spPr>
          <a:xfrm rot="10800000">
            <a:off x="6825269" y="2348780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rgbClr val="F39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621B-531F-400C-8E6C-66F27D86137B}"/>
              </a:ext>
            </a:extLst>
          </p:cNvPr>
          <p:cNvSpPr/>
          <p:nvPr/>
        </p:nvSpPr>
        <p:spPr>
          <a:xfrm>
            <a:off x="1121038" y="3445753"/>
            <a:ext cx="239248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A0BBE2-B0EC-423F-B15F-FB0E2BCA7B2C}"/>
              </a:ext>
            </a:extLst>
          </p:cNvPr>
          <p:cNvSpPr/>
          <p:nvPr/>
        </p:nvSpPr>
        <p:spPr>
          <a:xfrm>
            <a:off x="1317828" y="3967146"/>
            <a:ext cx="199890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Research</a:t>
            </a:r>
            <a:r>
              <a:rPr lang="ko-KR" altLang="en-US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Question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35459-1C2E-4164-BA55-E29E3DC87DE1}"/>
              </a:ext>
            </a:extLst>
          </p:cNvPr>
          <p:cNvSpPr/>
          <p:nvPr/>
        </p:nvSpPr>
        <p:spPr>
          <a:xfrm>
            <a:off x="3057055" y="4882135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5FA9A98-5006-4889-8053-AC0E6771D088}"/>
              </a:ext>
            </a:extLst>
          </p:cNvPr>
          <p:cNvSpPr/>
          <p:nvPr/>
        </p:nvSpPr>
        <p:spPr>
          <a:xfrm>
            <a:off x="3945816" y="2294994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BF5106E-03F3-43BB-B28D-A17AB88480E0}"/>
              </a:ext>
            </a:extLst>
          </p:cNvPr>
          <p:cNvSpPr/>
          <p:nvPr/>
        </p:nvSpPr>
        <p:spPr>
          <a:xfrm>
            <a:off x="5647236" y="4882135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522896A-F8FF-4CC1-BB49-FA2636D4DDCB}"/>
              </a:ext>
            </a:extLst>
          </p:cNvPr>
          <p:cNvSpPr/>
          <p:nvPr/>
        </p:nvSpPr>
        <p:spPr>
          <a:xfrm>
            <a:off x="8348593" y="4889252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6CA5F6B-D215-4487-8AD6-E6E9F04B2EB2}"/>
              </a:ext>
            </a:extLst>
          </p:cNvPr>
          <p:cNvSpPr/>
          <p:nvPr/>
        </p:nvSpPr>
        <p:spPr>
          <a:xfrm>
            <a:off x="6667642" y="2294994"/>
            <a:ext cx="178096" cy="178096"/>
          </a:xfrm>
          <a:prstGeom prst="ellipse">
            <a:avLst/>
          </a:prstGeom>
          <a:solidFill>
            <a:srgbClr val="F3929D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1CE7DB-BC01-49A5-97B0-7F5AE427EDBE}"/>
              </a:ext>
            </a:extLst>
          </p:cNvPr>
          <p:cNvSpPr/>
          <p:nvPr/>
        </p:nvSpPr>
        <p:spPr>
          <a:xfrm>
            <a:off x="9268907" y="2307626"/>
            <a:ext cx="178096" cy="178096"/>
          </a:xfrm>
          <a:prstGeom prst="ellipse">
            <a:avLst/>
          </a:prstGeom>
          <a:solidFill>
            <a:srgbClr val="F3929D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D08762-187F-40A1-8A8B-EC571BC7044B}"/>
              </a:ext>
            </a:extLst>
          </p:cNvPr>
          <p:cNvSpPr/>
          <p:nvPr/>
        </p:nvSpPr>
        <p:spPr>
          <a:xfrm>
            <a:off x="9348983" y="3719583"/>
            <a:ext cx="199890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References</a:t>
            </a:r>
            <a:endParaRPr lang="ko-KR" altLang="en-US" sz="1500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3FAAF8-C40D-6349-AFD5-7E20859EC3D3}"/>
              </a:ext>
            </a:extLst>
          </p:cNvPr>
          <p:cNvSpPr/>
          <p:nvPr/>
        </p:nvSpPr>
        <p:spPr>
          <a:xfrm>
            <a:off x="3688990" y="3445753"/>
            <a:ext cx="239248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Literature Review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8B1ED2-6C69-4540-BDF7-E15A152DEF5C}"/>
              </a:ext>
            </a:extLst>
          </p:cNvPr>
          <p:cNvSpPr/>
          <p:nvPr/>
        </p:nvSpPr>
        <p:spPr>
          <a:xfrm>
            <a:off x="3885780" y="3967146"/>
            <a:ext cx="199890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Research</a:t>
            </a:r>
            <a:r>
              <a:rPr lang="ko-KR" altLang="en-US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Gap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EF4E10-875A-7B4D-AEB9-1CCE894DD9F0}"/>
              </a:ext>
            </a:extLst>
          </p:cNvPr>
          <p:cNvSpPr/>
          <p:nvPr/>
        </p:nvSpPr>
        <p:spPr>
          <a:xfrm>
            <a:off x="6380391" y="3462581"/>
            <a:ext cx="239248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3EB0F8-041D-0247-B355-8A37ABEA3A7B}"/>
              </a:ext>
            </a:extLst>
          </p:cNvPr>
          <p:cNvSpPr/>
          <p:nvPr/>
        </p:nvSpPr>
        <p:spPr>
          <a:xfrm>
            <a:off x="6193829" y="4028864"/>
            <a:ext cx="2765609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09F239-0DF9-9D45-BD15-7EC4FE511A2B}"/>
              </a:ext>
            </a:extLst>
          </p:cNvPr>
          <p:cNvSpPr/>
          <p:nvPr/>
        </p:nvSpPr>
        <p:spPr>
          <a:xfrm>
            <a:off x="1101566" y="2506051"/>
            <a:ext cx="239248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1B3D9F10-C80E-E444-81B9-0885F4AA86D6}"/>
              </a:ext>
            </a:extLst>
          </p:cNvPr>
          <p:cNvSpPr>
            <a:spLocks/>
          </p:cNvSpPr>
          <p:nvPr/>
        </p:nvSpPr>
        <p:spPr bwMode="auto">
          <a:xfrm>
            <a:off x="2071209" y="2611895"/>
            <a:ext cx="447775" cy="59092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D3A09158-57A6-8A48-BFB2-029185379173}"/>
              </a:ext>
            </a:extLst>
          </p:cNvPr>
          <p:cNvSpPr>
            <a:spLocks/>
          </p:cNvSpPr>
          <p:nvPr/>
        </p:nvSpPr>
        <p:spPr bwMode="auto">
          <a:xfrm>
            <a:off x="4661345" y="2611895"/>
            <a:ext cx="447775" cy="59092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0F165780-AA6F-2948-891A-092705514E46}"/>
              </a:ext>
            </a:extLst>
          </p:cNvPr>
          <p:cNvSpPr>
            <a:spLocks/>
          </p:cNvSpPr>
          <p:nvPr/>
        </p:nvSpPr>
        <p:spPr bwMode="auto">
          <a:xfrm>
            <a:off x="7352745" y="2611895"/>
            <a:ext cx="447775" cy="59092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FD087D-0EB3-3A47-A19D-6C2B5178F0CA}"/>
              </a:ext>
            </a:extLst>
          </p:cNvPr>
          <p:cNvSpPr/>
          <p:nvPr/>
        </p:nvSpPr>
        <p:spPr>
          <a:xfrm>
            <a:off x="3685563" y="2491061"/>
            <a:ext cx="239248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1C340D-F84E-E44D-89FD-85C950C1CB04}"/>
              </a:ext>
            </a:extLst>
          </p:cNvPr>
          <p:cNvSpPr/>
          <p:nvPr/>
        </p:nvSpPr>
        <p:spPr>
          <a:xfrm>
            <a:off x="6392743" y="2492858"/>
            <a:ext cx="239248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CF05F2E3-0046-BC4E-B02F-D2017731641F}"/>
              </a:ext>
            </a:extLst>
          </p:cNvPr>
          <p:cNvSpPr>
            <a:spLocks/>
          </p:cNvSpPr>
          <p:nvPr/>
        </p:nvSpPr>
        <p:spPr bwMode="auto">
          <a:xfrm>
            <a:off x="10101817" y="2634508"/>
            <a:ext cx="447775" cy="59092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12F5F4-C71F-CF4D-8A76-58BDB165BE57}"/>
              </a:ext>
            </a:extLst>
          </p:cNvPr>
          <p:cNvSpPr/>
          <p:nvPr/>
        </p:nvSpPr>
        <p:spPr>
          <a:xfrm>
            <a:off x="9141815" y="2575431"/>
            <a:ext cx="239248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CBF36-5072-4E4C-B297-26814DC6187B}"/>
              </a:ext>
            </a:extLst>
          </p:cNvPr>
          <p:cNvSpPr/>
          <p:nvPr/>
        </p:nvSpPr>
        <p:spPr>
          <a:xfrm>
            <a:off x="1138182" y="5798233"/>
            <a:ext cx="6386023" cy="640884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APPLE SD GOTHICNEO EXTRABOLD" panose="02000300000000000000" pitchFamily="2" charset="-127"/>
                <a:ea typeface="APPLE SD GOTHICNEO EXTRABOLD" panose="02000300000000000000" pitchFamily="2" charset="-127"/>
              </a:rPr>
              <a:t>* Updated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Introduction, Literature Review, Methodology, Data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26E63C-0EC9-7140-88C1-23EEE2912C62}"/>
              </a:ext>
            </a:extLst>
          </p:cNvPr>
          <p:cNvSpPr/>
          <p:nvPr/>
        </p:nvSpPr>
        <p:spPr>
          <a:xfrm>
            <a:off x="6778223" y="3536374"/>
            <a:ext cx="1621526" cy="290620"/>
          </a:xfrm>
          <a:prstGeom prst="rect">
            <a:avLst/>
          </a:prstGeom>
          <a:noFill/>
          <a:ln w="50800">
            <a:solidFill>
              <a:srgbClr val="F4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580BD55-E51D-1E4D-AD15-D46AC8D75B41}"/>
              </a:ext>
            </a:extLst>
          </p:cNvPr>
          <p:cNvSpPr/>
          <p:nvPr/>
        </p:nvSpPr>
        <p:spPr>
          <a:xfrm>
            <a:off x="6774348" y="4123002"/>
            <a:ext cx="1621526" cy="290620"/>
          </a:xfrm>
          <a:prstGeom prst="rect">
            <a:avLst/>
          </a:prstGeom>
          <a:noFill/>
          <a:ln w="50800">
            <a:solidFill>
              <a:srgbClr val="F4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C28389-1AAD-EE4C-9ADC-15D13BA2FF42}"/>
              </a:ext>
            </a:extLst>
          </p:cNvPr>
          <p:cNvSpPr/>
          <p:nvPr/>
        </p:nvSpPr>
        <p:spPr>
          <a:xfrm>
            <a:off x="4064664" y="3542556"/>
            <a:ext cx="1621526" cy="290620"/>
          </a:xfrm>
          <a:prstGeom prst="rect">
            <a:avLst/>
          </a:prstGeom>
          <a:noFill/>
          <a:ln w="50800">
            <a:solidFill>
              <a:srgbClr val="F4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060B50-ED91-8A42-8C1A-E33C54B852EA}"/>
              </a:ext>
            </a:extLst>
          </p:cNvPr>
          <p:cNvSpPr/>
          <p:nvPr/>
        </p:nvSpPr>
        <p:spPr>
          <a:xfrm>
            <a:off x="1487117" y="3536374"/>
            <a:ext cx="1621526" cy="290620"/>
          </a:xfrm>
          <a:prstGeom prst="rect">
            <a:avLst/>
          </a:prstGeom>
          <a:noFill/>
          <a:ln w="50800">
            <a:solidFill>
              <a:srgbClr val="F4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4A4341-28B6-DF41-9991-A5B677B217C0}"/>
              </a:ext>
            </a:extLst>
          </p:cNvPr>
          <p:cNvSpPr/>
          <p:nvPr/>
        </p:nvSpPr>
        <p:spPr>
          <a:xfrm>
            <a:off x="1138182" y="6393398"/>
            <a:ext cx="6708644" cy="45719"/>
          </a:xfrm>
          <a:prstGeom prst="rect">
            <a:avLst/>
          </a:prstGeom>
          <a:noFill/>
          <a:ln w="50800">
            <a:solidFill>
              <a:srgbClr val="F4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8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4827494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 및 모델링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E4C291B5-D0BD-0640-AC7E-E75B5616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25" y="1773687"/>
            <a:ext cx="10515600" cy="1325563"/>
          </a:xfrm>
        </p:spPr>
        <p:txBody>
          <a:bodyPr anchor="ctr">
            <a:normAutofit/>
          </a:bodyPr>
          <a:lstStyle/>
          <a:p>
            <a:pPr latinLnBrk="0"/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가격에 영향을 미치는 여러 요인을 심리적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수요공급적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거시경제적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정치적 측면에서 분석하고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안정적인 가치 척도 및 지불 편의성이라는 기초적 기능을 가진 미래 화폐로서의 가치를 가질 수 있는가를 고찰해보고자 한다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EE1F88C-9DED-5E4B-8809-32ED461D6BD1}"/>
              </a:ext>
            </a:extLst>
          </p:cNvPr>
          <p:cNvGrpSpPr/>
          <p:nvPr/>
        </p:nvGrpSpPr>
        <p:grpSpPr>
          <a:xfrm>
            <a:off x="271646" y="3685309"/>
            <a:ext cx="11727850" cy="362913"/>
            <a:chOff x="464150" y="3212976"/>
            <a:chExt cx="7415552" cy="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3461DD9-31B8-E941-A954-CC5C39BC5985}"/>
                </a:ext>
              </a:extLst>
            </p:cNvPr>
            <p:cNvCxnSpPr/>
            <p:nvPr/>
          </p:nvCxnSpPr>
          <p:spPr>
            <a:xfrm>
              <a:off x="464150" y="3212976"/>
              <a:ext cx="7412402" cy="0"/>
            </a:xfrm>
            <a:prstGeom prst="straightConnector1">
              <a:avLst/>
            </a:prstGeom>
            <a:ln w="57150">
              <a:solidFill>
                <a:srgbClr val="FCEE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84C729E-4426-904B-A07A-360FF24DFA87}"/>
                </a:ext>
              </a:extLst>
            </p:cNvPr>
            <p:cNvCxnSpPr/>
            <p:nvPr/>
          </p:nvCxnSpPr>
          <p:spPr>
            <a:xfrm>
              <a:off x="4192737" y="3212976"/>
              <a:ext cx="3686965" cy="0"/>
            </a:xfrm>
            <a:prstGeom prst="straightConnector1">
              <a:avLst/>
            </a:prstGeom>
            <a:ln w="57150">
              <a:solidFill>
                <a:srgbClr val="FEA8B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260D29-7C62-0149-A4F2-6FD58F804EBA}"/>
              </a:ext>
            </a:extLst>
          </p:cNvPr>
          <p:cNvSpPr txBox="1"/>
          <p:nvPr/>
        </p:nvSpPr>
        <p:spPr>
          <a:xfrm>
            <a:off x="2690585" y="3085145"/>
            <a:ext cx="196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lang="ko-KR" altLang="en-US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</a:t>
            </a:r>
            <a:r>
              <a:rPr lang="en-US" altLang="ko-KR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endParaRPr lang="ko-KR" altLang="en-US" sz="2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CE0E75-081B-6842-93D0-2D9FE72582C5}"/>
              </a:ext>
            </a:extLst>
          </p:cNvPr>
          <p:cNvSpPr txBox="1"/>
          <p:nvPr/>
        </p:nvSpPr>
        <p:spPr>
          <a:xfrm>
            <a:off x="8331454" y="3095928"/>
            <a:ext cx="196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lang="ko-KR" altLang="en-US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</a:t>
            </a:r>
            <a:r>
              <a:rPr lang="en-US" altLang="ko-KR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endParaRPr lang="ko-KR" altLang="en-US" sz="2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A85B4D-2FE2-5F49-8FB9-A104D94767D4}"/>
              </a:ext>
            </a:extLst>
          </p:cNvPr>
          <p:cNvSpPr txBox="1"/>
          <p:nvPr/>
        </p:nvSpPr>
        <p:spPr>
          <a:xfrm>
            <a:off x="774092" y="3917376"/>
            <a:ext cx="4896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타겟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변수는 변동성 값을 내림차순 한 후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0-25%: 0, 25-50%: 1, 50-75%: 2, 75%-100%: 3</a:t>
            </a:r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구분해서 진행한다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매우 다양한 변수를 사용하기 때문에</a:t>
            </a:r>
            <a:endParaRPr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차원의 저주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같은 문제가 발생할 수 있다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FA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PCA 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등과 같은 변수 추출 방법과 </a:t>
            </a:r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라쏘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엘라스틱넷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등과 같은 변수 선택 방법들 중 적절히 활용하여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차원을 축소시킬 것이다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62E23A-6E70-1044-9B62-204639FE4A1E}"/>
              </a:ext>
            </a:extLst>
          </p:cNvPr>
          <p:cNvSpPr txBox="1"/>
          <p:nvPr/>
        </p:nvSpPr>
        <p:spPr>
          <a:xfrm>
            <a:off x="6352283" y="3917376"/>
            <a:ext cx="5378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감성 분석을 통해 소비자 심리에 따라 변동성이 어떻게 변하는지 파악할 것이다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분류를 예측하는 것만큼이나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어떤 변수가 결과에 영향을 많이 주었는지를 파악하는 것이 중요하다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결과 해석이 직관적이고 변수 중요도를 확인할 수 있는 </a:t>
            </a:r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소프트맥스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회귀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다항 </a:t>
            </a:r>
            <a:r>
              <a:rPr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로지스틱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회귀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</a:t>
            </a:r>
            <a:r>
              <a:rPr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의사결정나무 등의 방식을 활용하여 분석을 진행할 것이다</a:t>
            </a:r>
            <a:r>
              <a:rPr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08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4827494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 및 모델링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4BC29FD2-5756-0546-A207-F26C22F7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25" y="2073704"/>
            <a:ext cx="10515600" cy="2461429"/>
          </a:xfrm>
        </p:spPr>
        <p:txBody>
          <a:bodyPr anchor="ctr">
            <a:normAutofit/>
          </a:bodyPr>
          <a:lstStyle/>
          <a:p>
            <a:pPr latinLnBrk="0"/>
            <a:r>
              <a:rPr lang="ko-KR" altLang="en-US" sz="24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소프트맥스</a:t>
            </a:r>
            <a:r>
              <a:rPr lang="ko-KR" altLang="en-US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회귀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Softmax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Regression)</a:t>
            </a:r>
          </a:p>
          <a:p>
            <a:pPr marL="0" indent="0" latinLnBrk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데이터가 특정 클래스에 속할지를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사이의 연속적인 확률로 예측하는 회귀 알고리즘이다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확률에 기반하여 특정 데이터가 어떤 클래스에 속할지를 결정하게 되고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궁극적으로 분류 문제를 풀게 된다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indent="0" latinLnBrk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소프트맥스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회귀는 다중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로지스틱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회귀 모형으로 확률의 총합이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되는 아이디어를 다중 클래스 분류 문제에 적용한 것이다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이는 각 클래스마다 소수 확률을 할당함으로써 분류 문제를 풀게 된다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indent="0" latinLnBrk="0">
              <a:buNone/>
            </a:pP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103D21FB-7180-7240-B2EF-463E0756C77E}"/>
              </a:ext>
            </a:extLst>
          </p:cNvPr>
          <p:cNvSpPr txBox="1">
            <a:spLocks/>
          </p:cNvSpPr>
          <p:nvPr/>
        </p:nvSpPr>
        <p:spPr>
          <a:xfrm>
            <a:off x="863825" y="4086989"/>
            <a:ext cx="10515600" cy="2461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의사결정나무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(Decision Tree)</a:t>
            </a:r>
          </a:p>
          <a:p>
            <a:pPr marL="0" indent="0" latinLnBrk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의사결정나무 모형은 각 데이터들이 가진 속성들로부터 패턴을 찾아내서 분류 문제를 수행할 수 있도록 하는 모델이다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의사결정 규칙을 나무 구조로 나타내어 분류하며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나무 모형의 크기는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과적합되지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않도록 합리적 기준에 의해 적당히 조절되어야 한다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15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4827494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 및 모델링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내용 개체 틀 3">
                <a:extLst>
                  <a:ext uri="{FF2B5EF4-FFF2-40B4-BE49-F238E27FC236}">
                    <a16:creationId xmlns:a16="http://schemas.microsoft.com/office/drawing/2014/main" id="{AA07D6BC-1DB2-F047-8520-A65DEB591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825" y="1830913"/>
                <a:ext cx="10515600" cy="494687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ko-KR" sz="1800" b="1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1.</a:t>
                </a:r>
                <a:r>
                  <a:rPr lang="ko-KR" altLang="en-US" sz="1800" b="1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ko-KR" altLang="en-US" sz="1800" b="1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감성분석</a:t>
                </a:r>
                <a:r>
                  <a:rPr lang="ko-KR" altLang="en-US" sz="1800" b="1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활용 방안</a:t>
                </a:r>
                <a:endParaRPr lang="en-US" altLang="ko-KR" sz="18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ko-Kore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우선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기사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/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커뮤니티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/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유명인의 영향으로 구분하여 각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변수별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소셜 점수를 산출한다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이 때 소셜 점수를 산출하는 방법은 다음과 같다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(1)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변동성의 척도를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0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점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~3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점으로 구분하여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변동성이 높을 경우 긍정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(+),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낮을 경우 부정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(-)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으로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구분한다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(2)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해당 일자에 나온 텍스트 내 각 단어들의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긍부정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점수를 산출한다</a:t>
                </a:r>
                <a:b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(3)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각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날짜별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평균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긍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/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부정 점수를 사용하여 소셜 점수를 계산한다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그 식은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ore-KR" altLang="en-US" sz="160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이다</a:t>
                </a:r>
                <a:r>
                  <a:rPr lang="en-US" altLang="ko-Kore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en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(Pt: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긍정점수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lang="en" altLang="ko-KR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Nt</a:t>
                </a:r>
                <a:r>
                  <a:rPr lang="en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부정점수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  <a:endParaRPr lang="en-US" altLang="ko-Kore-KR" sz="160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ko-KR" sz="1900" b="1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2.</a:t>
                </a:r>
                <a:r>
                  <a:rPr lang="ko-KR" altLang="en-US" sz="1900" b="1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최종 모델</a:t>
                </a:r>
                <a:endParaRPr lang="en-US" altLang="ko-KR" sz="19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ko-Kore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본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주제의 분석 목적은 미래 예측이 아닌 결과 해석에 초점이 있기 때문에 결과의 해석이 어려운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딥러닝과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같은 블랙박스 알고리즘이 아닌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결과 해석이 직관적이고 유용한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소프트맥스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회귀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다항 </a:t>
                </a:r>
                <a:r>
                  <a:rPr lang="ko-KR" altLang="en-US" sz="1600" dirty="0" err="1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로지스틱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회귀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),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의사결정나무 모형을 사용할 것이다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  <a:endParaRPr lang="ko-Kore-KR" altLang="en-US" sz="1600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15" name="내용 개체 틀 3">
                <a:extLst>
                  <a:ext uri="{FF2B5EF4-FFF2-40B4-BE49-F238E27FC236}">
                    <a16:creationId xmlns:a16="http://schemas.microsoft.com/office/drawing/2014/main" id="{AA07D6BC-1DB2-F047-8520-A65DEB591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825" y="1830913"/>
                <a:ext cx="10515600" cy="4946877"/>
              </a:xfr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64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4" y="1119847"/>
            <a:ext cx="5023629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</a:t>
            </a:r>
            <a:r>
              <a:rPr lang="en-US" altLang="ko-KR" sz="16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 설정 및 자료 </a:t>
            </a:r>
            <a:r>
              <a:rPr lang="ko-KR" altLang="en-US" sz="1600" b="1" dirty="0" err="1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수집처</a:t>
            </a:r>
            <a:r>
              <a:rPr lang="en-US" altLang="ko-KR" sz="16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종속 변수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8393372A-5064-6142-9000-305745C2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44" y="2431705"/>
            <a:ext cx="10515600" cy="3450827"/>
          </a:xfrm>
        </p:spPr>
        <p:txBody>
          <a:bodyPr anchor="ctr">
            <a:normAutofit/>
          </a:bodyPr>
          <a:lstStyle/>
          <a:p>
            <a:pPr latinLnBrk="0"/>
            <a:r>
              <a:rPr lang="ko-KR" altLang="ko-Kore-KR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 가격</a:t>
            </a:r>
            <a:r>
              <a:rPr lang="ko-KR" altLang="en-US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일일 변동성을 </a:t>
            </a:r>
            <a:r>
              <a:rPr lang="ko-KR" altLang="en-US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범주화한</a:t>
            </a:r>
            <a:r>
              <a:rPr lang="ko-KR" altLang="en-US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</a:t>
            </a:r>
            <a:r>
              <a:rPr lang="en-US" altLang="ko-Kore-KR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marL="0" indent="0" latinLnBrk="0"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*변동성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원화 가격 기준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변동률</a:t>
            </a: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이후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변동성 값을 내림차순하여</a:t>
            </a: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비율에 따라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클래스로 분류</a:t>
            </a: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br>
              <a:rPr lang="en-US" altLang="ko-KR" sz="2000" i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2000" i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*데이터 출처 </a:t>
            </a:r>
            <a:r>
              <a:rPr lang="en-US" altLang="ko-KR" sz="2000" i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i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i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인베스팅</a:t>
            </a:r>
            <a:r>
              <a:rPr lang="ko-KR" altLang="en-US" sz="2000" i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닷컴</a:t>
            </a:r>
            <a:r>
              <a:rPr lang="en-US" altLang="ko-KR" sz="1600" i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ore-KR" sz="1600" i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http://</a:t>
            </a:r>
            <a:r>
              <a:rPr lang="en-US" altLang="ko-Kore-KR" sz="1600" i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investing.com</a:t>
            </a:r>
            <a:r>
              <a:rPr lang="en-US" altLang="ko-Kore-KR" sz="1600" i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en-US" altLang="ko-KR" sz="1600" i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ore-KR" altLang="ko-Kore-KR" sz="2000" i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05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4" y="1119847"/>
            <a:ext cx="5023629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</a:t>
            </a:r>
            <a:r>
              <a:rPr lang="en-US" altLang="ko-KR" sz="16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 설정 및 자료 </a:t>
            </a:r>
            <a:r>
              <a:rPr lang="ko-KR" altLang="en-US" sz="1600" b="1" dirty="0" err="1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수집처</a:t>
            </a:r>
            <a:r>
              <a:rPr lang="en-US" altLang="ko-KR" sz="16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독립 변수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C573501E-D5C9-5F48-BBCD-988B5797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44" y="1936991"/>
            <a:ext cx="10515600" cy="4175501"/>
          </a:xfrm>
        </p:spPr>
        <p:txBody>
          <a:bodyPr anchor="ctr">
            <a:normAutofit/>
          </a:bodyPr>
          <a:lstStyle/>
          <a:p>
            <a:pPr marL="0" indent="0" latinLnBrk="0">
              <a:buNone/>
            </a:pP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크게 </a:t>
            </a: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가지로 나눌 수 있다</a:t>
            </a: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latinLnBrk="0"/>
            <a:endParaRPr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심리적 변수</a:t>
            </a:r>
            <a:endParaRPr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수요공급 변수</a:t>
            </a:r>
            <a:endParaRPr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3)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거시경제 변수</a:t>
            </a:r>
            <a:endParaRPr lang="en-US" altLang="ko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4)</a:t>
            </a:r>
            <a:r>
              <a:rPr lang="ko-KR" altLang="en-US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정치적 변수</a:t>
            </a:r>
            <a:endParaRPr lang="ko-Kore-KR" altLang="ko-Kore-KR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46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4" y="1119847"/>
            <a:ext cx="6721199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</a:t>
            </a:r>
            <a:r>
              <a:rPr lang="en-US" altLang="ko-KR" sz="16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 설정 및 자료 </a:t>
            </a:r>
            <a:r>
              <a:rPr lang="ko-KR" altLang="en-US" sz="1600" b="1" dirty="0" err="1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수집처</a:t>
            </a:r>
            <a:r>
              <a:rPr lang="en-US" altLang="ko-KR" sz="16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독립 변수 사용 근거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C573501E-D5C9-5F48-BBCD-988B5797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44" y="1936991"/>
            <a:ext cx="10515600" cy="4673671"/>
          </a:xfrm>
        </p:spPr>
        <p:txBody>
          <a:bodyPr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먼저 각 변수의 구성 요소 나열 전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아래 변수들을 사용하고자 하는 근거를 제시한다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b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latinLnBrk="0">
              <a:buAutoNum type="arabicParenR"/>
            </a:pP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심리적 변수</a:t>
            </a: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기존의 금융시장 변수 외에도 투자자의 심리적 변수를 포괄하여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기관보다 개인에 편중된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가상화폐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시장에서 대중의 관심이 실제로 가격에 반영되는지 파악하고자 함</a:t>
            </a: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0" indent="0" latinLnBrk="0">
              <a:buNone/>
            </a:pP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</a:t>
            </a: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수요공급 변수</a:t>
            </a:r>
            <a:r>
              <a:rPr lang="en-US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3)</a:t>
            </a: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거시경제 변수</a:t>
            </a: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기존의 금융시장 변수를 독립변수로 활용하여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시장이 실물 경제와 유의미한 관계가 있는지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투자 대안으로서 기존의 주식시장과 같은 금융시장을 대체할 수 있을지 등을 확인하고자 함</a:t>
            </a: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4)</a:t>
            </a: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정치적 변수</a:t>
            </a: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아직 사회적 합의가 많이 이루어지지 않은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가상화폐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시장에서 각종 규제 및 법안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국가 금융 권위자들의 입장 표명 등이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가상화폐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가격 변동성에 얼마나 영향을 미치는지 확인하고자 함</a:t>
            </a:r>
            <a:endParaRPr lang="ko-Kore-KR" altLang="ko-Kore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576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4" y="1119847"/>
            <a:ext cx="2360639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심리적 변수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F0D468DD-D12F-2945-9F1D-A25C8E05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44" y="2372882"/>
            <a:ext cx="10515600" cy="285192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심리적 요인 변수에서는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감성분석을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진행하고자 한다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암호화폐의 변동성에 따라 어떠한 단어가 많이 사용되었는지를 분석하여 어떤 단어가 긍정적인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변동성에 양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(+)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영향을 주는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의미의 단어인지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어떤 단어가 부정적인 의미의 단어인지를 판별하고자 한다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2018.08 ~ 2021.04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기간동안 일 단위 뉴스기사 제목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커뮤니티 글 제목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구글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네이버 트렌드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유명인의 트위터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활용하고자 한다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843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4" y="1119847"/>
            <a:ext cx="2360639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심리적 변수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5900EF64-50FF-7C4E-84E2-BFF836F0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17455"/>
              </p:ext>
            </p:extLst>
          </p:nvPr>
        </p:nvGraphicFramePr>
        <p:xfrm>
          <a:off x="367600" y="1825492"/>
          <a:ext cx="11508049" cy="4764696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966150">
                  <a:extLst>
                    <a:ext uri="{9D8B030D-6E8A-4147-A177-3AD203B41FA5}">
                      <a16:colId xmlns:a16="http://schemas.microsoft.com/office/drawing/2014/main" val="1349177841"/>
                    </a:ext>
                  </a:extLst>
                </a:gridCol>
                <a:gridCol w="1640348">
                  <a:extLst>
                    <a:ext uri="{9D8B030D-6E8A-4147-A177-3AD203B41FA5}">
                      <a16:colId xmlns:a16="http://schemas.microsoft.com/office/drawing/2014/main" val="3356096098"/>
                    </a:ext>
                  </a:extLst>
                </a:gridCol>
                <a:gridCol w="2300517">
                  <a:extLst>
                    <a:ext uri="{9D8B030D-6E8A-4147-A177-3AD203B41FA5}">
                      <a16:colId xmlns:a16="http://schemas.microsoft.com/office/drawing/2014/main" val="3283738217"/>
                    </a:ext>
                  </a:extLst>
                </a:gridCol>
                <a:gridCol w="2300517">
                  <a:extLst>
                    <a:ext uri="{9D8B030D-6E8A-4147-A177-3AD203B41FA5}">
                      <a16:colId xmlns:a16="http://schemas.microsoft.com/office/drawing/2014/main" val="3479189145"/>
                    </a:ext>
                  </a:extLst>
                </a:gridCol>
                <a:gridCol w="2300517">
                  <a:extLst>
                    <a:ext uri="{9D8B030D-6E8A-4147-A177-3AD203B41FA5}">
                      <a16:colId xmlns:a16="http://schemas.microsoft.com/office/drawing/2014/main" val="1826528585"/>
                    </a:ext>
                  </a:extLst>
                </a:gridCol>
              </a:tblGrid>
              <a:tr h="45605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변수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출처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단위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가능 범위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수집 여부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18858"/>
                  </a:ext>
                </a:extLst>
              </a:tr>
              <a:tr h="10190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네이버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뉴스기사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암호화폐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비트코인 검색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990.01.01~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986895"/>
                  </a:ext>
                </a:extLst>
              </a:tr>
              <a:tr h="101904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구글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트렌드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암호화폐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비트코인 검색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Google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004.01.01~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782485"/>
                  </a:ext>
                </a:extLst>
              </a:tr>
              <a:tr h="4076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갤러리 인기글 제목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디시인사이드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013.11.11~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01570"/>
                  </a:ext>
                </a:extLst>
              </a:tr>
              <a:tr h="4076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머니넷</a:t>
                      </a:r>
                      <a:r>
                        <a:rPr lang="ko-KR" altLang="en-US" b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베스트게시판 제목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머니넷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016.05.25~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669452"/>
                  </a:ext>
                </a:extLst>
              </a:tr>
              <a:tr h="4076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머니넷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일반게시판 제목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머니넷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018.01.19~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295348"/>
                  </a:ext>
                </a:extLst>
              </a:tr>
              <a:tr h="40761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위의 게시판 글들의 본문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디시인사이드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머니넷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2018.01.19~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예정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907728"/>
                  </a:ext>
                </a:extLst>
              </a:tr>
              <a:tr h="40761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엘론머스크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트위터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트위터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009.06~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72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64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2E19A7F-0C3B-F443-9A0E-1263A1B56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85990"/>
              </p:ext>
            </p:extLst>
          </p:nvPr>
        </p:nvGraphicFramePr>
        <p:xfrm>
          <a:off x="578732" y="1735057"/>
          <a:ext cx="11085785" cy="49631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231873">
                  <a:extLst>
                    <a:ext uri="{9D8B030D-6E8A-4147-A177-3AD203B41FA5}">
                      <a16:colId xmlns:a16="http://schemas.microsoft.com/office/drawing/2014/main" val="1349177841"/>
                    </a:ext>
                  </a:extLst>
                </a:gridCol>
                <a:gridCol w="2213478">
                  <a:extLst>
                    <a:ext uri="{9D8B030D-6E8A-4147-A177-3AD203B41FA5}">
                      <a16:colId xmlns:a16="http://schemas.microsoft.com/office/drawing/2014/main" val="3356096098"/>
                    </a:ext>
                  </a:extLst>
                </a:gridCol>
                <a:gridCol w="2213478">
                  <a:extLst>
                    <a:ext uri="{9D8B030D-6E8A-4147-A177-3AD203B41FA5}">
                      <a16:colId xmlns:a16="http://schemas.microsoft.com/office/drawing/2014/main" val="3283738217"/>
                    </a:ext>
                  </a:extLst>
                </a:gridCol>
                <a:gridCol w="2213478">
                  <a:extLst>
                    <a:ext uri="{9D8B030D-6E8A-4147-A177-3AD203B41FA5}">
                      <a16:colId xmlns:a16="http://schemas.microsoft.com/office/drawing/2014/main" val="3479189145"/>
                    </a:ext>
                  </a:extLst>
                </a:gridCol>
                <a:gridCol w="2213478">
                  <a:extLst>
                    <a:ext uri="{9D8B030D-6E8A-4147-A177-3AD203B41FA5}">
                      <a16:colId xmlns:a16="http://schemas.microsoft.com/office/drawing/2014/main" val="1826528585"/>
                    </a:ext>
                  </a:extLst>
                </a:gridCol>
              </a:tblGrid>
              <a:tr h="258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변수</a:t>
                      </a:r>
                      <a:endParaRPr lang="ko-Kore-KR" altLang="en-US" sz="18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출처</a:t>
                      </a:r>
                      <a:endParaRPr lang="ko-Kore-KR" altLang="en-US" sz="18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단위</a:t>
                      </a:r>
                      <a:endParaRPr lang="ko-Kore-KR" altLang="en-US" sz="18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가능 범위</a:t>
                      </a:r>
                      <a:endParaRPr lang="ko-Kore-KR" altLang="en-US" sz="18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수집 여부</a:t>
                      </a:r>
                      <a:endParaRPr lang="en-US" altLang="ko-KR" sz="18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1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미국 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S&amp;P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Yahoo Finance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2000.09.18 -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수집 완료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en-US" altLang="ko-Kore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csv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9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미국 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Dow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Yahoo Finance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2002.04.05 -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수집 완료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en-US" altLang="ko-Kore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csv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7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미국 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Nasdaq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Yahoo Finance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2000.09.18 -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수집 완료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en-US" altLang="ko-Kore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csv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09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KOSPI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Investing.com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1981.05.01 -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수집 완료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en-US" altLang="ko-Kore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csv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0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KOSDAQ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Investing.com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2001.01.01 -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수집 완료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en-US" altLang="ko-Kore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csv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6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관련 기업 주가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삼성전자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1996.06.25 -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29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관련 기업 주가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kumimoji="1" lang="en-US" altLang="ko-KR" sz="14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sk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하이닉스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1996.12.26 -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72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관련 기업 주가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kumimoji="1" lang="ko-KR" altLang="en-US" sz="14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유진테크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2006.01.17 -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22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관련 기업 주가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에이디테크놀로지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2014.12.16 -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관련 기업 주가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kumimoji="1" lang="ko-KR" altLang="en-US" sz="14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오션브릿지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2016.12.01 -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38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관련 기업 주가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kumimoji="1" lang="ko-KR" altLang="en-US" sz="140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솔브레인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2020.08.06 -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8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관련 기업 주가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원익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IPS)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r>
                        <a:rPr kumimoji="1" lang="en-US" altLang="ko-KR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 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2016.05.02 - </a:t>
                      </a:r>
                      <a:r>
                        <a:rPr kumimoji="1"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sz="1400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838754"/>
                  </a:ext>
                </a:extLst>
              </a:tr>
            </a:tbl>
          </a:graphicData>
        </a:graphic>
      </p:graphicFrame>
      <p:sp>
        <p:nvSpPr>
          <p:cNvPr id="7" name="사각형: 둥근 모서리 29">
            <a:extLst>
              <a:ext uri="{FF2B5EF4-FFF2-40B4-BE49-F238E27FC236}">
                <a16:creationId xmlns:a16="http://schemas.microsoft.com/office/drawing/2014/main" id="{08515D48-70B1-0B4B-9B52-29CDF50290D1}"/>
              </a:ext>
            </a:extLst>
          </p:cNvPr>
          <p:cNvSpPr/>
          <p:nvPr/>
        </p:nvSpPr>
        <p:spPr>
          <a:xfrm>
            <a:off x="863824" y="1119847"/>
            <a:ext cx="2777734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수요공급 변수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956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4" y="1119847"/>
            <a:ext cx="2777734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3)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거시경제 변수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78697B6E-DABA-7540-97D1-1EC9AB0A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44" y="1908631"/>
            <a:ext cx="10515600" cy="475354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거시경제 변수는 국내총생산량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국민소득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물가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실업 등으로 경제 상황을 전반적으로 알려주는 각종 경제지표이다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투자 연구에서 널리 활용되어온 거시경제 변수는 비트코인 가격 </a:t>
            </a:r>
            <a:r>
              <a:rPr kumimoji="1" lang="ko-KR" altLang="en-US" sz="16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변화량에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또한 영향을 줄 것으로 생각한다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본 연구에서 또한 환율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미국 달러 지수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 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석유 가격 등을 포함한 약 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가지의 거시경제 변수를 활용하고자 한다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</a:pPr>
            <a:endParaRPr kumimoji="1"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ko-KR" altLang="en-US" sz="16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60000"/>
              </a:lnSpc>
            </a:pP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국내 산업생산지수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국내 소비자물가지수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국내 실업률은 일별이 아닌 월별 데이터이고 단기적으로는 큰 폭의 변화가 나타나기 쉽지 않고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월간 변화율 등이 크게 의미를 가지지 못하기 때문에 사용하지 않기로 결정하였다</a:t>
            </a:r>
            <a:r>
              <a:rPr kumimoji="1" lang="en-US" altLang="ko-KR" sz="16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CC4082-8A4C-7343-9889-28B4BE261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5240"/>
              </p:ext>
            </p:extLst>
          </p:nvPr>
        </p:nvGraphicFramePr>
        <p:xfrm>
          <a:off x="540868" y="3099227"/>
          <a:ext cx="11101552" cy="25908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247640">
                  <a:extLst>
                    <a:ext uri="{9D8B030D-6E8A-4147-A177-3AD203B41FA5}">
                      <a16:colId xmlns:a16="http://schemas.microsoft.com/office/drawing/2014/main" val="1349177841"/>
                    </a:ext>
                  </a:extLst>
                </a:gridCol>
                <a:gridCol w="2213478">
                  <a:extLst>
                    <a:ext uri="{9D8B030D-6E8A-4147-A177-3AD203B41FA5}">
                      <a16:colId xmlns:a16="http://schemas.microsoft.com/office/drawing/2014/main" val="3356096098"/>
                    </a:ext>
                  </a:extLst>
                </a:gridCol>
                <a:gridCol w="2213478">
                  <a:extLst>
                    <a:ext uri="{9D8B030D-6E8A-4147-A177-3AD203B41FA5}">
                      <a16:colId xmlns:a16="http://schemas.microsoft.com/office/drawing/2014/main" val="3283738217"/>
                    </a:ext>
                  </a:extLst>
                </a:gridCol>
                <a:gridCol w="2213478">
                  <a:extLst>
                    <a:ext uri="{9D8B030D-6E8A-4147-A177-3AD203B41FA5}">
                      <a16:colId xmlns:a16="http://schemas.microsoft.com/office/drawing/2014/main" val="3479189145"/>
                    </a:ext>
                  </a:extLst>
                </a:gridCol>
                <a:gridCol w="2213478">
                  <a:extLst>
                    <a:ext uri="{9D8B030D-6E8A-4147-A177-3AD203B41FA5}">
                      <a16:colId xmlns:a16="http://schemas.microsoft.com/office/drawing/2014/main" val="1826528585"/>
                    </a:ext>
                  </a:extLst>
                </a:gridCol>
              </a:tblGrid>
              <a:tr h="3559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변수</a:t>
                      </a:r>
                      <a:endParaRPr lang="ko-Kore-KR" altLang="en-US" sz="18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출처</a:t>
                      </a:r>
                      <a:endParaRPr lang="ko-Kore-KR" altLang="en-US" sz="18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단위</a:t>
                      </a:r>
                      <a:endParaRPr lang="ko-Kore-KR" altLang="en-US" sz="18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8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가능 범위</a:t>
                      </a:r>
                      <a:endParaRPr lang="ko-Kore-KR" altLang="en-US" sz="18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수집 여부</a:t>
                      </a:r>
                      <a:endParaRPr lang="ko-Kore-KR" altLang="en-US" sz="18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1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환율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Investing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2000.09.18 - </a:t>
                      </a:r>
                      <a:r>
                        <a:rPr kumimoji="1"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수집 완료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en-US" altLang="ko-Kore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csv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9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미국 달러 지수 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Investing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2002.04.05 - </a:t>
                      </a:r>
                      <a:r>
                        <a:rPr kumimoji="1"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수집 완료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</a:t>
                      </a:r>
                      <a:r>
                        <a:rPr lang="en-US" altLang="ko-Kore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csv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)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7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석유 가격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r>
                        <a:rPr lang="en-US" altLang="ko-Kore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2000.09.18 - </a:t>
                      </a:r>
                      <a:r>
                        <a:rPr kumimoji="1"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09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 가격 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r>
                        <a:rPr lang="en-US" altLang="ko-Kore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1981.05.01 - </a:t>
                      </a:r>
                      <a:r>
                        <a:rPr kumimoji="1"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80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은 가격 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r>
                        <a:rPr kumimoji="1"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kumimoji="1"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2001.01.01 - </a:t>
                      </a:r>
                      <a:r>
                        <a:rPr kumimoji="1"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6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구리 가격 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Naver</a:t>
                      </a:r>
                      <a:r>
                        <a:rPr kumimoji="1"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kumimoji="1"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 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일단위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1996.06.25 - </a:t>
                      </a:r>
                      <a:r>
                        <a:rPr kumimoji="1"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현재 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크롤링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완료</a:t>
                      </a:r>
                      <a:endParaRPr lang="ko-Kore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29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15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1A9A5C93-0731-499E-8737-3BC48EDD5BDE}"/>
              </a:ext>
            </a:extLst>
          </p:cNvPr>
          <p:cNvSpPr/>
          <p:nvPr/>
        </p:nvSpPr>
        <p:spPr>
          <a:xfrm>
            <a:off x="3106441" y="2393753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67621B-531F-400C-8E6C-66F27D86137B}"/>
              </a:ext>
            </a:extLst>
          </p:cNvPr>
          <p:cNvSpPr/>
          <p:nvPr/>
        </p:nvSpPr>
        <p:spPr>
          <a:xfrm>
            <a:off x="3234652" y="3460744"/>
            <a:ext cx="239248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A0BBE2-B0EC-423F-B15F-FB0E2BCA7B2C}"/>
              </a:ext>
            </a:extLst>
          </p:cNvPr>
          <p:cNvSpPr/>
          <p:nvPr/>
        </p:nvSpPr>
        <p:spPr>
          <a:xfrm>
            <a:off x="3431442" y="3982137"/>
            <a:ext cx="199890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Research</a:t>
            </a:r>
            <a:r>
              <a:rPr lang="ko-KR" altLang="en-US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Question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35459-1C2E-4164-BA55-E29E3DC87DE1}"/>
              </a:ext>
            </a:extLst>
          </p:cNvPr>
          <p:cNvSpPr/>
          <p:nvPr/>
        </p:nvSpPr>
        <p:spPr>
          <a:xfrm>
            <a:off x="5170669" y="4927106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09F239-0DF9-9D45-BD15-7EC4FE511A2B}"/>
              </a:ext>
            </a:extLst>
          </p:cNvPr>
          <p:cNvSpPr/>
          <p:nvPr/>
        </p:nvSpPr>
        <p:spPr>
          <a:xfrm>
            <a:off x="3215180" y="2551022"/>
            <a:ext cx="239248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1B3D9F10-C80E-E444-81B9-0885F4AA86D6}"/>
              </a:ext>
            </a:extLst>
          </p:cNvPr>
          <p:cNvSpPr>
            <a:spLocks/>
          </p:cNvSpPr>
          <p:nvPr/>
        </p:nvSpPr>
        <p:spPr bwMode="auto">
          <a:xfrm>
            <a:off x="4184823" y="2656866"/>
            <a:ext cx="447775" cy="59092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25653D-696C-D745-B517-A5E3D9BA9980}"/>
              </a:ext>
            </a:extLst>
          </p:cNvPr>
          <p:cNvSpPr/>
          <p:nvPr/>
        </p:nvSpPr>
        <p:spPr>
          <a:xfrm>
            <a:off x="6268521" y="2358202"/>
            <a:ext cx="4134653" cy="254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비트코인</a:t>
            </a:r>
            <a:endParaRPr lang="en-US" altLang="ko-KR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</a:t>
            </a:r>
            <a:r>
              <a:rPr lang="ko-KR" altLang="en-US" b="1" dirty="0" err="1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부상</a:t>
            </a:r>
            <a:endParaRPr lang="en-US" altLang="ko-KR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자산시장에서의 </a:t>
            </a:r>
            <a:r>
              <a:rPr lang="ko-KR" altLang="en-US" b="1" dirty="0" err="1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역할</a:t>
            </a:r>
            <a:endParaRPr lang="en-US" altLang="ko-KR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현재 </a:t>
            </a:r>
            <a:r>
              <a:rPr lang="ko-KR" altLang="en-US" b="1" dirty="0" err="1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사회적 위치 </a:t>
            </a:r>
            <a:endParaRPr lang="en-US" altLang="ko-KR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비트코인 분석의 필요성</a:t>
            </a:r>
            <a:endParaRPr lang="en-US" altLang="ko-KR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🏳️ </a:t>
            </a:r>
            <a:r>
              <a:rPr lang="en-US" altLang="ko-KR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Research</a:t>
            </a:r>
            <a:r>
              <a:rPr lang="ko-KR" altLang="en-US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Question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FA639E-85EC-BE46-8724-ECCA3850E6CA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Introduction / RQ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</p:spTree>
    <p:extLst>
      <p:ext uri="{BB962C8B-B14F-4D97-AF65-F5344CB8AC3E}">
        <p14:creationId xmlns:p14="http://schemas.microsoft.com/office/powerpoint/2010/main" val="1475559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4" y="1119847"/>
            <a:ext cx="2777734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4)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정치적 변수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37EF349F-7BDC-2E4B-B842-3C53140E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995"/>
            <a:ext cx="10515600" cy="505235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정치적 변수는 다른 변수들과는 다르게 간헐적으로 발생하기 때문에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시계열화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정량적인 분석을 시행할 수 없다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하지만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2018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 박상기 전 법무부 장관 비트코인 거래소 폐쇄 언급 이후 비트코인 가격이 최고점 대비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77%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하락하는 등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정부 부처 및 국가 주요 인물의 발언이 가격 변동성에 큰 영향을 미치기 때문에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정치적 변수들도 분석 참고용으로 편입하는 방법을 선택했다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각각의 사건들 전후로 얼만큼의 변동성이 발생했는지를 개별적으로 조사하여 분석 결과 도출에 활용하고자 한다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</a:pP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정치적 변수는 아래와 같은 기준으로 선정했다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각종 관련 법안 제정 및 시행</a:t>
            </a: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국가 금융 권위자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한국은행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미국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Fed)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국가 권위자의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언급</a:t>
            </a: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기간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2018.08 ~ 2021.04</a:t>
            </a:r>
            <a:endParaRPr lang="ko-KR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59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4" y="1119847"/>
            <a:ext cx="2777734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4)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정치적 변수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0B1291B1-DB42-904D-B3BA-4AA54FB46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81112"/>
              </p:ext>
            </p:extLst>
          </p:nvPr>
        </p:nvGraphicFramePr>
        <p:xfrm>
          <a:off x="477825" y="1809577"/>
          <a:ext cx="11460940" cy="487885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87359">
                  <a:extLst>
                    <a:ext uri="{9D8B030D-6E8A-4147-A177-3AD203B41FA5}">
                      <a16:colId xmlns:a16="http://schemas.microsoft.com/office/drawing/2014/main" val="4086797307"/>
                    </a:ext>
                  </a:extLst>
                </a:gridCol>
                <a:gridCol w="9259299">
                  <a:extLst>
                    <a:ext uri="{9D8B030D-6E8A-4147-A177-3AD203B41FA5}">
                      <a16:colId xmlns:a16="http://schemas.microsoft.com/office/drawing/2014/main" val="3256124310"/>
                    </a:ext>
                  </a:extLst>
                </a:gridCol>
                <a:gridCol w="1714282">
                  <a:extLst>
                    <a:ext uri="{9D8B030D-6E8A-4147-A177-3AD203B41FA5}">
                      <a16:colId xmlns:a16="http://schemas.microsoft.com/office/drawing/2014/main" val="1522878216"/>
                    </a:ext>
                  </a:extLst>
                </a:gridCol>
              </a:tblGrid>
              <a:tr h="344704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변수</a:t>
                      </a:r>
                      <a:endParaRPr lang="ko-KR" altLang="en-US" b="0" i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날짜</a:t>
                      </a:r>
                      <a:endParaRPr lang="ko-KR" altLang="en-US" b="0" i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65516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미국 오하이오 주 비트코인 납세 허용</a:t>
                      </a:r>
                      <a:endParaRPr lang="ko-KR" altLang="en-US" sz="1400" b="0" i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2018/11/25</a:t>
                      </a:r>
                      <a:endParaRPr lang="en-US" altLang="ko-KR" sz="1400" b="0" i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64047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홍남기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부총리 겸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기획재정부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장관 후보자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“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 제도화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정부 반대 않는다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”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2018/12/04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53848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시진핑 중국 국가주석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“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블록체인이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주는 기회를 잘 활용해야 한다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”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2019/10/24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1944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금융세제 개편 계획 발표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기획재정부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암호화폐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과세 추진 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2019/12/08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27402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기획재정부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세법개정안 발표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가상자산에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대한 과세 규정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2020/07/22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98636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년 세법 개정 후속 시행령 개정안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가상자산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과세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2022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년 시행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2021/01/06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059933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자넷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옐런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미국 재무부 장관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“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비트코인은 거래를 수행하기에 극도로 비효율적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”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2021/02/22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59840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이주열 한국은행 총재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“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비트코인은 태생적으로 내재가치가 없다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”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2021/02/23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58365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이주열 한국은행 총재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“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암호자산은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지급수단이나 가치저장수단 기능에 제약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”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2021/03/24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13901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특금법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시행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처음으로 법률로써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가상자산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 정의됨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2021/03/25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09245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11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제롬 파월 미국 연방준비제도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(Fed)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의장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: “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가상화폐는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정말로 투기를 위한 수단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”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2021/04/14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22974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이주열 한국은행 총재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“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비트코인에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대한 내 입장은 변화가 없다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”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2021/04/15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4364"/>
                  </a:ext>
                </a:extLst>
              </a:tr>
              <a:tr h="30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국회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고강도 대책 마련 언급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“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가상화폐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과열에 강도 높은 대책이 필요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”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2021/04/21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657550"/>
                  </a:ext>
                </a:extLst>
              </a:tr>
              <a:tr h="50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14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은성수 금융위원장의 초강경 발언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: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“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특금법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위반하는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암호화폐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거래소 전부 폐쇄될 것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2021/04/22</a:t>
                      </a:r>
                      <a:endParaRPr lang="ko-KR" alt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71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307952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4BC29FD2-5756-0546-A207-F26C22F7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25" y="1775514"/>
            <a:ext cx="10515600" cy="4948363"/>
          </a:xfrm>
        </p:spPr>
        <p:txBody>
          <a:bodyPr anchor="ctr">
            <a:normAutofit fontScale="85000" lnSpcReduction="20000"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23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크롤링</a:t>
            </a:r>
            <a:r>
              <a:rPr lang="ko-KR" altLang="en-US" sz="23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완료</a:t>
            </a:r>
            <a:endParaRPr lang="en-US" altLang="ko-KR" sz="23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제안서의 종속변수</a:t>
            </a:r>
            <a:r>
              <a:rPr lang="en-US" altLang="ko-KR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독립변수</a:t>
            </a:r>
            <a:r>
              <a:rPr lang="en-US" altLang="ko-KR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심리적 변수</a:t>
            </a:r>
            <a:r>
              <a:rPr lang="en-US" altLang="ko-KR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수요공급 변수</a:t>
            </a:r>
            <a:r>
              <a:rPr lang="en-US" altLang="ko-KR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거시경제 변수</a:t>
            </a:r>
            <a:r>
              <a:rPr lang="en-US" altLang="ko-KR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정치적</a:t>
            </a:r>
            <a:r>
              <a:rPr lang="en-US" altLang="ko-KR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</a:t>
            </a:r>
            <a:r>
              <a:rPr lang="en-US" altLang="ko-KR" sz="2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lnSpc>
                <a:spcPct val="120000"/>
              </a:lnSpc>
              <a:buNone/>
            </a:pPr>
            <a:endParaRPr lang="en-US" altLang="ko-KR" sz="2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 </a:t>
            </a:r>
            <a:r>
              <a:rPr lang="ko-KR" altLang="en-US" sz="24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크롤링</a:t>
            </a:r>
            <a:endParaRPr lang="en-US" altLang="ko-KR" sz="2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수집한 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커뮤니티의 </a:t>
            </a:r>
            <a:r>
              <a:rPr lang="ko-KR" altLang="en-US" sz="2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게시글의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제목은 주로 함축된 </a:t>
            </a:r>
            <a:r>
              <a:rPr lang="ko-KR" altLang="en-US" sz="2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메세지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위주였기 때문에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본문 내용도 수집하기로 결정하여 추가 </a:t>
            </a:r>
            <a:r>
              <a:rPr lang="ko-KR" altLang="en-US" sz="2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크롤링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진행 중 </a:t>
            </a:r>
            <a:endParaRPr lang="en-US" altLang="ko-KR" sz="2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 latinLnBrk="0">
              <a:lnSpc>
                <a:spcPct val="120000"/>
              </a:lnSpc>
              <a:buNone/>
            </a:pPr>
            <a:endParaRPr lang="en-US" altLang="ko-KR" sz="2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데이터 분류</a:t>
            </a:r>
            <a:endParaRPr lang="en-US" altLang="ko-KR" sz="2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0" indent="0" latinLnBrk="0">
              <a:lnSpc>
                <a:spcPct val="12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독립변수를 데이터의 특성에 따라 정형 데이터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비정형 데이터로 나누어 분석함</a:t>
            </a:r>
            <a:endParaRPr lang="en-US" altLang="ko-KR" sz="2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457200" indent="-457200" latinLnBrk="0">
              <a:lnSpc>
                <a:spcPct val="120000"/>
              </a:lnSpc>
              <a:buAutoNum type="arabicParenBoth"/>
            </a:pPr>
            <a:r>
              <a:rPr lang="ko-KR" altLang="en-US" sz="2400" b="1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정형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데이터 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: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수요공급 변수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거시경제 변수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구글 트렌드 지수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심리적 변수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),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일론 </a:t>
            </a:r>
            <a:r>
              <a:rPr lang="ko-KR" altLang="en-US" sz="2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머스크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트위터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심리적 변수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더미화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),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정치적 변수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더미화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sz="2400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(2)</a:t>
            </a:r>
            <a:r>
              <a:rPr lang="ko-KR" altLang="en-US" sz="2400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</a:t>
            </a:r>
            <a:r>
              <a:rPr lang="ko-KR" altLang="en-US" sz="2400" b="1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비정형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데이터 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뉴스 기사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심리적 변수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),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커뮤티니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게시글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심리적 변수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1832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373815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591202"/>
            <a:ext cx="10515600" cy="538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20000"/>
              </a:lnSpc>
              <a:buNone/>
            </a:pP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정형 데이터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비정형 데이터의 각 분석 진행 사항을 </a:t>
            </a:r>
            <a:b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b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 전처리</a:t>
            </a:r>
            <a:b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</a:t>
            </a:r>
            <a:b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성능 비교</a:t>
            </a:r>
            <a:b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4.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향후 계획</a:t>
            </a:r>
            <a:b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b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2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나누어 설명할 것이다</a:t>
            </a: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b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-US" altLang="ko-KR" sz="2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610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591202"/>
            <a:ext cx="10515600" cy="538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20000"/>
              </a:lnSpc>
              <a:buNone/>
            </a:pPr>
            <a:r>
              <a:rPr lang="en-US" altLang="ko-KR" sz="2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2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ko-KR" altLang="ko-KR" sz="2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전처리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</a:t>
            </a:r>
            <a:r>
              <a:rPr lang="ko-KR" altLang="en-US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데이터셋을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JOIN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하기 위해 날짜 데이터 타입 동일하게 변환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</a:t>
            </a:r>
            <a:r>
              <a:rPr lang="ko-KR" altLang="en-US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변동률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원자재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종가와 변동률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4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X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주식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종가와 변동률과 거래량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7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X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일론머스크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트위터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합치기</a:t>
            </a:r>
            <a:b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일론머스크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데이터셋은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일론머스크가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트위터에 글을 올렸으면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1,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아니면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0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 변수를 생성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정치적 변수는 아직 수집 중이기 때문에 추후 추가할 예정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ko-KR" sz="1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(3)</a:t>
            </a:r>
            <a:r>
              <a:rPr lang="ko-KR" altLang="en-US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솔브레인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주식 데이터가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2020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8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월부터 있기 때문에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우리의 분석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기간은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2018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8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 2020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19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결측치가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너무 많아 제거</a:t>
            </a:r>
            <a:endParaRPr lang="en-US" altLang="ko-KR" sz="1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(4)</a:t>
            </a:r>
            <a:r>
              <a:rPr lang="ko-KR" altLang="en-US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타겟 변수인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변동 정도를 변동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%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변수의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분위수를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이용하여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3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범주로 나눔 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(5)</a:t>
            </a:r>
            <a:r>
              <a:rPr lang="ko-KR" altLang="en-US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분석을 위해 모든 변수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수치형으로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변환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(6)</a:t>
            </a:r>
            <a:r>
              <a:rPr lang="ko-KR" altLang="en-US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결측치가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있는 데이터 약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350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제거</a:t>
            </a:r>
            <a:b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→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비트코인과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달리 주식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원자재 등은 월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매일 존재하는 것이 아니기 때문에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결측치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많음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→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27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입력 변수와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타겟 변수로 이루어진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647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데이터 완성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→ 데이터에 비해 변수가 조금 많은 것 같아 추후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FA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PCA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고려</a:t>
            </a:r>
          </a:p>
        </p:txBody>
      </p:sp>
    </p:spTree>
    <p:extLst>
      <p:ext uri="{BB962C8B-B14F-4D97-AF65-F5344CB8AC3E}">
        <p14:creationId xmlns:p14="http://schemas.microsoft.com/office/powerpoint/2010/main" val="2564754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732897"/>
            <a:ext cx="10515600" cy="4974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ko-KR" sz="2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2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ko-KR" altLang="ko-KR" sz="2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Decision Tree Classifier 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 후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Train/test 8:2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분할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Decision Tree Classifier 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후 변수 중요도 확인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삼성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_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종가와 유진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_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거래량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 변동률이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0.082, 0.081, 0.068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가장 높았음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Max_depth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min_samples_split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파라미터들을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GridSearchCV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('</a:t>
            </a:r>
            <a:r>
              <a:rPr lang="en-US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max_depth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' : [4, 6, 8, 10, 12, 14], '</a:t>
            </a:r>
            <a:r>
              <a:rPr lang="en-US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min_samples_split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' : [8, 12, 16, 20, 24])</a:t>
            </a:r>
            <a:r>
              <a:rPr lang="ko-KR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이용하여 최적의 </a:t>
            </a:r>
            <a:r>
              <a:rPr lang="ko-KR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파라미터를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찾고 </a:t>
            </a:r>
            <a:r>
              <a:rPr lang="ko-KR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교차검증을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진행</a:t>
            </a:r>
            <a:b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→ 이 때의 정확도는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0.5337, </a:t>
            </a:r>
            <a:r>
              <a:rPr lang="en-US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max_depth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=6, </a:t>
            </a:r>
            <a:r>
              <a:rPr lang="en-US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min_samples_split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=16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ko-KR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004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732897"/>
            <a:ext cx="10515600" cy="2899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00000"/>
              </a:lnSpc>
              <a:buAutoNum type="arabicPeriod" startAt="3"/>
            </a:pPr>
            <a:r>
              <a:rPr lang="ko-KR" altLang="en-US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성능 비교</a:t>
            </a:r>
            <a:endParaRPr lang="en-US" altLang="ko-KR" sz="2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ko-KR" altLang="ko-KR" sz="2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별도 분리된 테스트 </a:t>
            </a:r>
            <a:r>
              <a:rPr lang="ko-KR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데이터셋의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정확도는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b="1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0.5231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</a:t>
            </a:r>
            <a:r>
              <a:rPr lang="ko-KR" altLang="ko-KR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과적합을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보이지 않고 잘 예측함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→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3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범주이므로 랜덤으로 예측할 경우 확률상 약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33%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정확도를 보일 것이다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본 팀의 모델은 정확도가 약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53%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endParaRPr lang="ko-KR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366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732896"/>
            <a:ext cx="10515600" cy="5125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00000"/>
              </a:lnSpc>
              <a:buAutoNum type="arabicPeriod" startAt="4"/>
            </a:pPr>
            <a:r>
              <a:rPr lang="ko-KR" altLang="en-US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향후 계획</a:t>
            </a:r>
            <a:endParaRPr lang="en-US" altLang="ko-KR" sz="2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0" indent="-457200">
              <a:lnSpc>
                <a:spcPct val="100000"/>
              </a:lnSpc>
              <a:buAutoNum type="arabicPeriod" startAt="4"/>
            </a:pPr>
            <a:endParaRPr lang="ko-KR" altLang="ko-KR" sz="1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 과정을 조금 더 진행하고 다양한 모델을 이용하여 정확도를 높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이기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 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모델의 신뢰성이 어느 정도 높아졌을 때 변수 중요도를 확인하여 어떤 변수가 변동성에 영향을 더 끼치는지 확인</a:t>
            </a: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window 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사이즈 고려하여 적용</a:t>
            </a: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(4)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비정형 데이터의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감성분석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완성 후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도출된 데이터를 추가하여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Decision Tree 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</a:t>
            </a: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(5)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위의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감성분석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등의 모든 변수가 다 준비되면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코로나 전후로 나눠서 분석 진행 예정</a:t>
            </a: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548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591202"/>
            <a:ext cx="10515600" cy="4478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비정형 데이터는 뉴스 기사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커뮤니티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게시글로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구성되어 있다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커뮤니티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게시글은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현재 제목만 수집되어 있어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본문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크롤링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완료 후 분석을 진행할 계획이다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따라서 뉴스 기사 분석만 진행하였다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b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0" indent="-457200">
              <a:lnSpc>
                <a:spcPct val="10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전처리 </a:t>
            </a: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</a:t>
            </a: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자동생성기사 제거</a:t>
            </a: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특수문자 및 숫자를 제거한 후 동일한 문장의 개수 비교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 이상 반복된 기사 확인해보고 자동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생성인 것 같아 제거</a:t>
            </a: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Tx/>
              <a:buChar char="-"/>
            </a:pPr>
            <a:endParaRPr lang="ko-KR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>
              <a:lnSpc>
                <a:spcPct val="100000"/>
              </a:lnSpc>
            </a:pPr>
            <a:endParaRPr lang="ko-KR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B95CDF4-0243-6D43-94FA-39BDDB37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92" y="2883582"/>
            <a:ext cx="4355680" cy="3770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"시 기준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) 비트코인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만원대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(%)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이더리움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만원": 5177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]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이더리움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월 일 시 기준 시세는 원  원": 3612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) 주요 종목 상승세 월 일 시 기준 비트코인은 ": 2801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"시 기준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이오스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원(%) 리플 원(%) 등": 2563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"시 기준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이더리움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클래식 시세는 최소 원 최대 ": 2540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시황] 비트코인 %↓ 비트코인캐시 %↓ 비트코인골드 % ": 2424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"시 기준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이더리움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클래식 시세는 최소 원 최대": 2412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시황] 비트코인 %↑ 비트코인캐시 %↑ 비트코인골드 % 이": 2362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) 기타 종목 상승세 월 일 시 기준 리플은 원(": 2323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"(월 일) 시 기준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최저가는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이더리움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원 비트코인 ": 2281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…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뉴스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]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비트코인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(%)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리플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(%)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질리카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(": 5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가상화폐뉴스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]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빗썸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라이트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코인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상승세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속에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현재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평균거래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기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": 5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가상화폐뉴스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]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빗썸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라이트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코인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하락세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속에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현재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": 5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시세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]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주요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오름세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비트코인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%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상승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": 5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시세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]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주요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하락세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비트코인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%↓": 5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)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기준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(%)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상승한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원에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": 5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뉴스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]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비트코인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(%)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리플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(%)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제로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": 5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뉴스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]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비트코인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(%)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리플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(%)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라이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": 5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뉴스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]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비트코인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(%)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리플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(%)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이오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": 5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암호화폐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가상화폐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)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기준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리플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하락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이오스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상승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퀀텀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상승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굴림체" panose="020B0609000101010101" pitchFamily="49" charset="-127"/>
              </a:rPr>
              <a:t>": 5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조간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브리핑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월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Courier New" panose="02070309020205020404" pitchFamily="49" charset="0"/>
              </a:rPr>
              <a:t>일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)": 5 </a:t>
            </a:r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64BC62AA-A8F8-054C-8FFD-437380B001F9}"/>
              </a:ext>
            </a:extLst>
          </p:cNvPr>
          <p:cNvSpPr txBox="1">
            <a:spLocks/>
          </p:cNvSpPr>
          <p:nvPr/>
        </p:nvSpPr>
        <p:spPr>
          <a:xfrm>
            <a:off x="5691319" y="5676470"/>
            <a:ext cx="2043498" cy="131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제거 예시  </a:t>
            </a:r>
            <a:r>
              <a:rPr lang="en-US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endParaRPr lang="ko-KR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55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591202"/>
            <a:ext cx="10515600" cy="374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비정형 데이터는 뉴스 기사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커뮤니티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게시글로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구성되어 있다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커뮤니티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게시글은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현재 제목만 수집되어 있어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본문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크롤링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완료 후 분석을 진행할 계획이다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따라서 뉴스 기사 분석만 진행하였다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b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0" indent="-457200">
              <a:lnSpc>
                <a:spcPct val="10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전처리 </a:t>
            </a: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</a:t>
            </a: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자동생성기사 제거</a:t>
            </a: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 이하 반복된 기사들은 </a:t>
            </a:r>
            <a:r>
              <a:rPr lang="ko-KR" altLang="en-US" sz="2000" b="1" dirty="0" err="1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정규표현식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제거</a:t>
            </a: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Tx/>
              <a:buChar char="-"/>
            </a:pPr>
            <a:endParaRPr lang="ko-KR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0">
              <a:lnSpc>
                <a:spcPct val="100000"/>
              </a:lnSpc>
            </a:pPr>
            <a:endParaRPr lang="ko-KR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64BC62AA-A8F8-054C-8FFD-437380B001F9}"/>
              </a:ext>
            </a:extLst>
          </p:cNvPr>
          <p:cNvSpPr txBox="1">
            <a:spLocks/>
          </p:cNvSpPr>
          <p:nvPr/>
        </p:nvSpPr>
        <p:spPr>
          <a:xfrm>
            <a:off x="5691319" y="5676470"/>
            <a:ext cx="2043498" cy="1315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ko-KR" altLang="en-US" sz="20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정규표현식</a:t>
            </a: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en-US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endParaRPr lang="ko-KR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5D19936-53CC-EB40-94FA-8E689650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15" y="2769418"/>
            <a:ext cx="428354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2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Introduction / RQ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D0CFA761-D2C1-7942-9A9F-8B62BB19B6AB}"/>
              </a:ext>
            </a:extLst>
          </p:cNvPr>
          <p:cNvSpPr/>
          <p:nvPr/>
        </p:nvSpPr>
        <p:spPr>
          <a:xfrm>
            <a:off x="863825" y="1119847"/>
            <a:ext cx="1815207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1" name="내용 개체 틀 4">
            <a:extLst>
              <a:ext uri="{FF2B5EF4-FFF2-40B4-BE49-F238E27FC236}">
                <a16:creationId xmlns:a16="http://schemas.microsoft.com/office/drawing/2014/main" id="{385522DE-DD05-A943-AB64-B3936E51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25" y="1805644"/>
            <a:ext cx="10638364" cy="505235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2009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나카모토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사토시라는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가명을 쓰는 프로그래머에 의해 개발됨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최대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발행량이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21,000,000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개로 제한됨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거래소에서 거래 가능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거래가 누구에게나 투명하게 공개되는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블록체인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형태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정부 발행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법정화폐는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물론 온라인 서비스에서 통용되는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게임머니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기존의 사이버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화폐와도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구분되는 특성을 가짐 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암호화된 코드 형태로 존재하며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실물로서의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가치는 전혀 없는 전형적인 명목 화폐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어떠한 정부 혹은 기관도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발행 및 운영에 관련되어 있지 않음</a:t>
            </a:r>
          </a:p>
          <a:p>
            <a:pPr>
              <a:lnSpc>
                <a:spcPct val="150000"/>
              </a:lnSpc>
            </a:pP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6" name="Picture 2" descr="비트코인 - 해시넷">
            <a:extLst>
              <a:ext uri="{FF2B5EF4-FFF2-40B4-BE49-F238E27FC236}">
                <a16:creationId xmlns:a16="http://schemas.microsoft.com/office/drawing/2014/main" id="{539A19F0-7074-B24E-A7CF-424EDFE6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76" y="900010"/>
            <a:ext cx="977774" cy="97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36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591202"/>
            <a:ext cx="10515600" cy="4478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0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전처리 </a:t>
            </a: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</a:t>
            </a:r>
            <a:r>
              <a:rPr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기타 전처리 및 병합</a:t>
            </a:r>
            <a:endParaRPr lang="en-US" altLang="ko-KR" sz="18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0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 데이터와 뉴스기사 데이터 병합 후</a:t>
            </a:r>
            <a:r>
              <a:rPr lang="en-US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뉴스 기사에서 감성 지수 산출</a:t>
            </a:r>
          </a:p>
          <a:p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 데이터의 </a:t>
            </a:r>
            <a:r>
              <a:rPr lang="en-US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변동 </a:t>
            </a:r>
            <a:r>
              <a:rPr lang="en-US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%’ </a:t>
            </a:r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변수를 </a:t>
            </a:r>
            <a:r>
              <a:rPr lang="en-US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ko-KR" altLang="ko-KR" sz="19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분위수에</a:t>
            </a:r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따라 </a:t>
            </a:r>
            <a:r>
              <a:rPr lang="en-US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[0, 1, 2, 3]</a:t>
            </a:r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분류로 구분</a:t>
            </a:r>
          </a:p>
          <a:p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때</a:t>
            </a:r>
            <a:r>
              <a:rPr lang="en-US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가지 후보를 사용했을 때 성능 비교를 위해 </a:t>
            </a:r>
            <a:r>
              <a:rPr lang="en-US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① </a:t>
            </a:r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변동성 크기 </a:t>
            </a:r>
            <a:r>
              <a:rPr lang="en-US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절댓값을 취한 후 분류</a:t>
            </a:r>
            <a:r>
              <a:rPr lang="en-US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② </a:t>
            </a:r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변동성 방향 </a:t>
            </a:r>
            <a:r>
              <a:rPr lang="en-US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부호를 변경하지 않고 분류</a:t>
            </a:r>
            <a:r>
              <a:rPr lang="en-US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ko-KR" sz="19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뉴스기사 데이터는 </a:t>
            </a:r>
            <a:r>
              <a:rPr lang="ko-KR" altLang="ko-KR" sz="19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날짜별</a:t>
            </a:r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글 개수에 영향을 받을 수 있으므로 동일한 날의 기사는 하나의 문장으로 변환</a:t>
            </a:r>
          </a:p>
          <a:p>
            <a:r>
              <a:rPr lang="ko-KR" altLang="ko-KR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날짜를 기준으로 비트코인 데이터와 뉴스기사 데이터 </a:t>
            </a:r>
            <a:r>
              <a:rPr lang="ko-KR" altLang="en-US" sz="19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병합</a:t>
            </a:r>
          </a:p>
        </p:txBody>
      </p:sp>
    </p:spTree>
    <p:extLst>
      <p:ext uri="{BB962C8B-B14F-4D97-AF65-F5344CB8AC3E}">
        <p14:creationId xmlns:p14="http://schemas.microsoft.com/office/powerpoint/2010/main" val="1235792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741102"/>
            <a:ext cx="10515600" cy="4478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모델링</a:t>
            </a: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(3)</a:t>
            </a:r>
            <a:r>
              <a:rPr lang="ko-KR" altLang="en-US" sz="17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7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 형태소 분석</a:t>
            </a:r>
          </a:p>
          <a:p>
            <a:pPr>
              <a:lnSpc>
                <a:spcPct val="120000"/>
              </a:lnSpc>
            </a:pPr>
            <a:r>
              <a:rPr lang="en-US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mecab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kkma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okt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kkaii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soynlp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rhino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 다양한 형태소 분석기가 존재하나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도메인에 따라 적합한 형태소 분석기가 다를 수 있음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ko-KR" sz="1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mecab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형태소 분석기는 시간 효율성과 예측 정확도 측면에서 우수한 성능을 보이며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 사전을 추가할 수 있으므로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mecab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사용하여 분석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이후 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 단어를 선정하여 이후 추가할 예정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ko-KR" sz="1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mecab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형태소 분석기는 외국어 형태소를 분석하지 못하므로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영어 단어에 대해서는 영어 형태소 분석기인 </a:t>
            </a:r>
            <a:r>
              <a:rPr lang="en-US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nltk</a:t>
            </a:r>
            <a:r>
              <a:rPr lang="ko-KR" altLang="ko-KR" sz="17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추가로 적용</a:t>
            </a:r>
          </a:p>
          <a:p>
            <a:pPr>
              <a:lnSpc>
                <a:spcPct val="120000"/>
              </a:lnSpc>
            </a:pP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현재까지는 명사 형태의 단어만 사용하였으나 이후 명사와 동사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형용사를 추출할 예정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</a:t>
            </a:r>
            <a:endParaRPr lang="en-US" altLang="ko-KR" sz="17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7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</a:t>
            </a:r>
            <a:r>
              <a:rPr lang="ko-KR" altLang="ko-KR" sz="17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형태소 분석 예시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endParaRPr lang="ko-KR" altLang="ko-KR" sz="17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E5148A-8B96-FD41-9884-E7B288A4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68" y="5524226"/>
            <a:ext cx="5552314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49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741101"/>
            <a:ext cx="10515600" cy="4794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모델링</a:t>
            </a: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(4)</a:t>
            </a:r>
            <a:r>
              <a:rPr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8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엘라스틱넷</a:t>
            </a:r>
            <a:r>
              <a:rPr lang="ko-KR" altLang="ko-KR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적용한 회귀분석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도메인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 목적에 따라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긍부정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단어가 다를 수 있음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변동성에 따라 긍정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부정을 구분하여 사용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-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변동성 ①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2, 3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positive; 0, 1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negative</a:t>
            </a:r>
            <a:endParaRPr lang="ko-KR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-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동성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② 0, 3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positive; 1, 2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negative</a:t>
            </a:r>
            <a:endParaRPr lang="ko-KR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train:test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set(7:3)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구분하여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긍부정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단어 분류의 성능 비교</a:t>
            </a: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tf-idf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임베딩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적용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엘라스틱넷을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활용한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로지스틱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회귀분석을 수행하여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 reduction (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중요한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term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추출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-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GridSearchCV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가장 적합한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-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회귀 계수가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+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 경우 긍정 단어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-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 경우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부정단어로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분류</a:t>
            </a:r>
          </a:p>
          <a:p>
            <a:pPr>
              <a:lnSpc>
                <a:spcPct val="100000"/>
              </a:lnSpc>
            </a:pP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변동성 분류 방식을 비교했을 때 ①의 경우가 미세한 차이로 우세하게 나왔으나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전처리나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기타 방식 변경할 경우 다른 결과가 나올 수도 있음 </a:t>
            </a:r>
          </a:p>
        </p:txBody>
      </p:sp>
    </p:spTree>
    <p:extLst>
      <p:ext uri="{BB962C8B-B14F-4D97-AF65-F5344CB8AC3E}">
        <p14:creationId xmlns:p14="http://schemas.microsoft.com/office/powerpoint/2010/main" val="4050693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2085871"/>
            <a:ext cx="10515600" cy="4794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</a:t>
            </a:r>
            <a:r>
              <a:rPr lang="ko-KR" altLang="en-US" sz="2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모델링</a:t>
            </a:r>
            <a:endParaRPr lang="en-US" altLang="ko-KR" sz="24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(5)</a:t>
            </a:r>
            <a:r>
              <a:rPr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ko-KR" altLang="en-US" sz="18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긍부정</a:t>
            </a:r>
            <a:r>
              <a:rPr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지수 산출</a:t>
            </a:r>
            <a:endParaRPr lang="en-US" altLang="ko-KR" sz="18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 논문을 참고하여 </a:t>
            </a:r>
            <a:r>
              <a:rPr lang="ko-KR" altLang="ko-KR" sz="1800" b="1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감성 지수 산출</a:t>
            </a:r>
            <a:r>
              <a:rPr lang="en-US" altLang="ko-KR" sz="1800" i="1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(=</a:t>
            </a:r>
            <a:r>
              <a:rPr lang="ko-KR" altLang="en-US" sz="1800" i="1" dirty="0" err="1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감성분석에</a:t>
            </a:r>
            <a:r>
              <a:rPr lang="ko-KR" altLang="en-US" sz="1800" i="1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대한 식</a:t>
            </a:r>
            <a:r>
              <a:rPr lang="en-US" altLang="ko-KR" sz="1800" i="1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ko-KR" sz="1800" i="1" dirty="0">
              <a:solidFill>
                <a:srgbClr val="F4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① 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머신 러닝 기반 소셜 빅데이터 분석을 이용한 금융자산 트레이딩 모델의 성능 향상에 관한 연구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2017</a:t>
            </a:r>
            <a:endParaRPr lang="ko-KR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Pt/(Pt-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Nt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): 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일의 긍정 감성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Pt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긍정 감성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Pt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부정 감성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Nt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뺀 값으로 나눈 값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② 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평점과 리뷰 텍스트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감성분석을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결합한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추천시스템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향상 방안 연구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2019</a:t>
            </a:r>
            <a:endParaRPr lang="ko-KR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(Pt-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Nt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)/(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Pt+Nt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): 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긍정 감성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Pt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부정 감성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Nt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차이를 전체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긍부정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감성으로 나눈 값</a:t>
            </a:r>
          </a:p>
          <a:p>
            <a:pPr>
              <a:lnSpc>
                <a:spcPct val="100000"/>
              </a:lnSpc>
            </a:pP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때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Pt, 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Nt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해당 일자의 기사에 사용된 긍정 부정 단어의 개수로 정의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                      </a:t>
            </a: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</a:t>
            </a:r>
            <a:r>
              <a:rPr lang="ko-KR" altLang="ko-KR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방법 </a:t>
            </a:r>
            <a:r>
              <a:rPr lang="en-US" altLang="ko-KR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①, ②</a:t>
            </a:r>
            <a:r>
              <a:rPr lang="ko-KR" altLang="ko-KR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따른 감성 지수 분포 예시</a:t>
            </a:r>
            <a:r>
              <a:rPr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추후 단어의 </a:t>
            </a:r>
            <a:r>
              <a:rPr lang="ko-KR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긍부정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지수 자체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연속적인 값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사용할 때의 결과와 비교할 예정</a:t>
            </a:r>
          </a:p>
          <a:p>
            <a:pPr>
              <a:lnSpc>
                <a:spcPct val="100000"/>
              </a:lnSpc>
            </a:pPr>
            <a:endParaRPr lang="ko-KR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B2EACB-7FAC-4940-BF80-066C1FEC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20" y="4979674"/>
            <a:ext cx="4684105" cy="154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24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741101"/>
            <a:ext cx="10515600" cy="4794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AutoNum type="arabicPeriod" startAt="3"/>
            </a:pPr>
            <a:r>
              <a:rPr lang="ko-KR" altLang="en-US" sz="2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성능 비교</a:t>
            </a:r>
            <a:endParaRPr lang="en-US" altLang="ko-KR" sz="22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20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감성 지수 산출 방법을 달리 하여 변동성의 크고 작음을 예측</a:t>
            </a: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69ABC96-3048-CA4F-92F1-8EFA89B2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81" y="2730959"/>
            <a:ext cx="6015182" cy="37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28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/ Data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5AF46E3F-3A51-294C-9EAF-AA73DFE74207}"/>
              </a:ext>
            </a:extLst>
          </p:cNvPr>
          <p:cNvSpPr/>
          <p:nvPr/>
        </p:nvSpPr>
        <p:spPr>
          <a:xfrm>
            <a:off x="863825" y="1119847"/>
            <a:ext cx="5956075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Methodology – 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상황 </a:t>
            </a:r>
            <a:r>
              <a:rPr lang="en-US" altLang="ko-KR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비정형 데이터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0F8C5FC-48C4-714D-B3B8-1C06AA7B1646}"/>
              </a:ext>
            </a:extLst>
          </p:cNvPr>
          <p:cNvSpPr txBox="1">
            <a:spLocks/>
          </p:cNvSpPr>
          <p:nvPr/>
        </p:nvSpPr>
        <p:spPr>
          <a:xfrm>
            <a:off x="863825" y="1741101"/>
            <a:ext cx="10515600" cy="4794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4.</a:t>
            </a:r>
            <a:r>
              <a:rPr lang="ko-KR" altLang="en-US" sz="2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향후 계획</a:t>
            </a:r>
            <a:endParaRPr lang="en-US" altLang="ko-KR" sz="22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사용자 사전 추가 후 형태소 분석</a:t>
            </a: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 상 가능할 시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비지도학습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 형태소 분석</a:t>
            </a: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(3)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감성 지수 산출 시 단어의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coefficients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자체로 사용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긍정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부정 두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class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사용 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성능 비교</a:t>
            </a:r>
            <a:r>
              <a:rPr lang="en-US" altLang="ko-KR" sz="20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381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References		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1A9A5C93-0731-499E-8737-3BC48EDD5BDE}"/>
              </a:ext>
            </a:extLst>
          </p:cNvPr>
          <p:cNvSpPr/>
          <p:nvPr/>
        </p:nvSpPr>
        <p:spPr>
          <a:xfrm>
            <a:off x="4662525" y="2393753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rgbClr val="F49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835459-1C2E-4164-BA55-E29E3DC87DE1}"/>
              </a:ext>
            </a:extLst>
          </p:cNvPr>
          <p:cNvSpPr/>
          <p:nvPr/>
        </p:nvSpPr>
        <p:spPr>
          <a:xfrm>
            <a:off x="6726753" y="4927106"/>
            <a:ext cx="178096" cy="178096"/>
          </a:xfrm>
          <a:prstGeom prst="ellipse">
            <a:avLst/>
          </a:prstGeom>
          <a:solidFill>
            <a:srgbClr val="F4929D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CCE390-437C-2245-8786-B70D6819ED09}"/>
              </a:ext>
            </a:extLst>
          </p:cNvPr>
          <p:cNvSpPr/>
          <p:nvPr/>
        </p:nvSpPr>
        <p:spPr>
          <a:xfrm>
            <a:off x="4981875" y="3751774"/>
            <a:ext cx="1998906" cy="40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References</a:t>
            </a:r>
            <a:endParaRPr lang="ko-KR" altLang="en-US" sz="1500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7DEBBC2F-52B2-E24F-999E-904F1EF8F29E}"/>
              </a:ext>
            </a:extLst>
          </p:cNvPr>
          <p:cNvSpPr>
            <a:spLocks/>
          </p:cNvSpPr>
          <p:nvPr/>
        </p:nvSpPr>
        <p:spPr bwMode="auto">
          <a:xfrm>
            <a:off x="5734709" y="2666699"/>
            <a:ext cx="447775" cy="59092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3018B2-AA0C-234E-985D-15A79FA156F4}"/>
              </a:ext>
            </a:extLst>
          </p:cNvPr>
          <p:cNvSpPr/>
          <p:nvPr/>
        </p:nvSpPr>
        <p:spPr>
          <a:xfrm>
            <a:off x="4774707" y="2607622"/>
            <a:ext cx="2392486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prstClr val="whit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1827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906D70-8914-044B-8578-A9BD3939BD3D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References		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15AC963C-A9A6-F54D-BD0D-0F79FE99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027"/>
            <a:ext cx="10515600" cy="505235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이기광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조수지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민경수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양철원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(2019). 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 가격의 결정요인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한국시장에 대한 실증분석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한국증권학회지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 48(4), 393-415.</a:t>
            </a:r>
          </a:p>
          <a:p>
            <a:pPr>
              <a:lnSpc>
                <a:spcPct val="17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한국금융연구원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(2021).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상승랠리와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미 달러화 기축통화 위상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KIF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금융브리프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30(2), 26-28.</a:t>
            </a:r>
          </a:p>
          <a:p>
            <a:pPr>
              <a:lnSpc>
                <a:spcPct val="170000"/>
              </a:lnSpc>
            </a:pP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이광상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(2018).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새로운 통화인가 새로운 지급결제시스템인가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?.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주간금융브리프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27(1), 18-19.</a:t>
            </a:r>
          </a:p>
          <a:p>
            <a:pPr>
              <a:lnSpc>
                <a:spcPct val="170000"/>
              </a:lnSpc>
            </a:pP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정성엽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정윤원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(2018). 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인터넷 매체가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가격에 미치는 영향에 관한 연구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한국통신학회 학술대회논문집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 (), 617-618.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Lee, J., Kim, K.-W., &amp; Park, D.-H. (2018).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 가격 변화에 관한 실증분석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소비자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산업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그리고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거시변수를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중심으로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지능정보연구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24(2), 195–220.</a:t>
            </a:r>
          </a:p>
          <a:p>
            <a:pPr>
              <a:lnSpc>
                <a:spcPct val="17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강민규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김보선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신무곤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백의준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김명섭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(2020). LSTM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감성분석을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이용한 비트코인 가격 등락 예측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한국통신학회 학술대회논문집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561-562.</a:t>
            </a:r>
          </a:p>
          <a:p>
            <a:pPr>
              <a:lnSpc>
                <a:spcPct val="17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박상언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(2017).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정보의 질과 정보 비대칭성을 통한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시장의 효율성 분석 및 변동성 예측에 관한 연구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중견연구자지원사업 연구과제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Cortez K, Rodríguez-García 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MdP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Mongrut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S.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(2021). Exchange Market Liquidity Prediction with the K-Nearest Neighbor Approach: Crypto vs. Fiat Currencies. Mathematics. 9(1):56.</a:t>
            </a:r>
          </a:p>
          <a:p>
            <a:pPr>
              <a:lnSpc>
                <a:spcPct val="170000"/>
              </a:lnSpc>
            </a:pP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서윤범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(2017).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비트코인 가격 등락 예측을 위한 </a:t>
            </a:r>
            <a:r>
              <a:rPr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 연구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단국대학교 석사학위논문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HANS BYSTROM AND DOMINIKA KRYGIER.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(2018).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Drives 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Bitcon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Volatility?.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Lund University, WORKING PAPER</a:t>
            </a:r>
            <a:endParaRPr lang="ko-KR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472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C9ECC7E7-7BC5-4F1C-B1A7-15EADC9667C2}"/>
              </a:ext>
            </a:extLst>
          </p:cNvPr>
          <p:cNvSpPr/>
          <p:nvPr/>
        </p:nvSpPr>
        <p:spPr>
          <a:xfrm rot="10800000" flipV="1">
            <a:off x="5077701" y="1203804"/>
            <a:ext cx="2036598" cy="1944859"/>
          </a:xfrm>
          <a:prstGeom prst="ellipse">
            <a:avLst/>
          </a:prstGeom>
          <a:noFill/>
          <a:ln w="381000">
            <a:gradFill flip="none" rotWithShape="1">
              <a:gsLst>
                <a:gs pos="35000">
                  <a:schemeClr val="bg1">
                    <a:alpha val="0"/>
                  </a:schemeClr>
                </a:gs>
                <a:gs pos="80000">
                  <a:schemeClr val="bg1">
                    <a:alpha val="9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haroni" panose="02010803020104030203" pitchFamily="2" charset="-79"/>
              </a:rPr>
              <a:t>Term Project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haroni" panose="02010803020104030203" pitchFamily="2" charset="-79"/>
              </a:rPr>
              <a:t>제안서</a:t>
            </a:r>
            <a:endParaRPr lang="en-US" altLang="ko-KR" sz="17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434599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감사합니다</a:t>
            </a:r>
            <a:r>
              <a:rPr lang="en-US" altLang="ko-KR" sz="3200" b="1" kern="0" dirty="0">
                <a:solidFill>
                  <a:prstClr val="white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.</a:t>
            </a:r>
            <a:endParaRPr lang="en-US" altLang="ko-KR" sz="1600" b="1" kern="0" dirty="0">
              <a:solidFill>
                <a:prstClr val="white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07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Introduction / RQ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D0CFA761-D2C1-7942-9A9F-8B62BB19B6AB}"/>
              </a:ext>
            </a:extLst>
          </p:cNvPr>
          <p:cNvSpPr/>
          <p:nvPr/>
        </p:nvSpPr>
        <p:spPr>
          <a:xfrm>
            <a:off x="863825" y="1119847"/>
            <a:ext cx="2761691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400" b="1" dirty="0" err="1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부상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92B50169-7B74-B841-AC1D-13530A52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44" y="1805644"/>
            <a:ext cx="10515600" cy="5052356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2020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초반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바이러스 공포가 확산되어 세계의 증시 및 거의 모든 자산 시장이 극심하게 요동침 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소비 심리와 투자 심리 급감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하지만 그 와중에도 굳건한 상승세를 탄 </a:t>
            </a:r>
            <a:r>
              <a:rPr kumimoji="1"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새로운 </a:t>
            </a:r>
            <a:r>
              <a:rPr kumimoji="1"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대체 자산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 부상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신종 코로나 바이러스 발원지였던 우한을 전면 봉쇄한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2020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23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이후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세계 증시가 다같이 하락하는 가운데 비트코인은 흔들림 없이 상승세를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이어나감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(Paul R. La Monica, “Bitcoin is soaring as investors panic about coronavirus”, &lt;CNN&gt;, 2020-02-03)</a:t>
            </a:r>
            <a:endParaRPr kumimoji="1" lang="ko-KR" altLang="en-US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이후 코로나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팬데믹으로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전세계 정부의 전례 없는 유동성 공급 및 시장 부양책으로 자산의 유동성이 기하급수적으로 상승 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(Keith Wade, “</a:t>
            </a:r>
            <a:r>
              <a:rPr kumimoji="1"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</a:t>
            </a: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</a:t>
            </a:r>
            <a:r>
              <a:rPr kumimoji="1"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세계 경제에 상흔을 남길 것인가</a:t>
            </a: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?”, &lt;</a:t>
            </a:r>
            <a:r>
              <a:rPr kumimoji="1" lang="en-US" altLang="ko-KR" sz="15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Schorders</a:t>
            </a: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&gt;, 2021-04-13)</a:t>
            </a:r>
            <a:endParaRPr kumimoji="1" lang="ko-KR" altLang="en-US" sz="15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코로나로 인해 집에 있는 시간이 많아지고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분야에 관심을 가지게 됨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박윤균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차창희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 '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집콕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'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족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族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도박에 빠졌다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매일경제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2020-06-25)</a:t>
            </a:r>
            <a:endParaRPr kumimoji="1" lang="ko-KR" altLang="en-US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유동성 홍수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장세로 인한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법정통화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가치 하락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2020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11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 이후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비트코인을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위시한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가상화폐는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역사적 상승 랠리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 중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(*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이전의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 상승 랠리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2017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김동환</a:t>
            </a: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돈 풀기에 비트코인 </a:t>
            </a: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만달러 돌파</a:t>
            </a: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”,</a:t>
            </a:r>
            <a:r>
              <a:rPr kumimoji="1"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kumimoji="1"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한겨레</a:t>
            </a: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&gt;,</a:t>
            </a:r>
            <a:r>
              <a:rPr kumimoji="1" lang="ko-KR" altLang="en-US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5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2020-12-17)</a:t>
            </a: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0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Introduction / RQ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D0CFA761-D2C1-7942-9A9F-8B62BB19B6AB}"/>
              </a:ext>
            </a:extLst>
          </p:cNvPr>
          <p:cNvSpPr/>
          <p:nvPr/>
        </p:nvSpPr>
        <p:spPr>
          <a:xfrm>
            <a:off x="863825" y="1119847"/>
            <a:ext cx="4827494" cy="5291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자산시장에서의 </a:t>
            </a:r>
            <a:r>
              <a:rPr lang="ko-KR" altLang="en-US" sz="2400" b="1" dirty="0" err="1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역할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4384DDD-12E2-CA4D-8AD3-8B1E613F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25" y="1808099"/>
            <a:ext cx="10515600" cy="505235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전세계적으로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비트코인이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주목받았던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2017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이후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 비트코인은 경제 불안정성이 높아졌을 때 안전한 도피처 역할을 하고 있다고 판단됨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(Blu Putnam, Erik Norland, “Bitcoin Economics”, &lt;CME Group&gt;, 2018-08-24)</a:t>
            </a:r>
            <a:endParaRPr kumimoji="1" lang="ko-KR" altLang="en-US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세계를 들썩인 지정학적 리스크인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2019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 미국과 중국간 무역 분쟁이 심화되었을 때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2020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 초 미국과 이란 사이 긴장감이 고조되었을 때 모두 전체 자산 중 </a:t>
            </a:r>
            <a:r>
              <a:rPr kumimoji="1"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가격은 독보적으로 상승하는 양상을 보였음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증시가 흔들릴 때 안전한 투자 피난처의 역할을 해오던 금의 역할을 </a:t>
            </a:r>
            <a:r>
              <a:rPr kumimoji="1" lang="ko-KR" altLang="en-US" sz="1800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암호화폐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일정 부분 대체하는 것으로도 해석 가능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김지윤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미중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무역분쟁 청신호에 힘 잃은 ‘비트코인’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 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금 따라가나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”, &lt;</a:t>
            </a:r>
            <a:r>
              <a:rPr kumimoji="1" lang="en-US" altLang="ko-KR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blockinpress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2019-10-16)</a:t>
            </a:r>
            <a:b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박병화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정치는 비트코인 가격 상승을 좌우한다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kumimoji="1" lang="en-US" altLang="ko-KR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Coinreaders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&gt;, 2019-08-06)</a:t>
            </a:r>
            <a:endParaRPr kumimoji="1" lang="ko-KR" altLang="en-US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코로나 사태에서의 상승은 이 도피성 자금들이 몰렸던 것으로 해석할 수 있음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팬데믹으로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스포츠 경기가 중단되어 거대한 스포츠 도박 자금까지 몰렸을 가능성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박윤균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차창희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 '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집콕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'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족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族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도박에 빠졌다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매일경제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2020-06-25)</a:t>
            </a:r>
            <a:endParaRPr kumimoji="1" lang="ko-KR" altLang="en-US" sz="1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19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Introduction / RQ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D0CFA761-D2C1-7942-9A9F-8B62BB19B6AB}"/>
              </a:ext>
            </a:extLst>
          </p:cNvPr>
          <p:cNvSpPr/>
          <p:nvPr/>
        </p:nvSpPr>
        <p:spPr>
          <a:xfrm>
            <a:off x="863825" y="1119847"/>
            <a:ext cx="3813106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 </a:t>
            </a:r>
            <a:r>
              <a:rPr lang="ko-KR" altLang="en-US" sz="2400" b="1" dirty="0" err="1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사회적 위치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DDD15A0-031B-BC47-8BFF-1D96CE0F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25" y="1501191"/>
            <a:ext cx="10515600" cy="505235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가치 저장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 </a:t>
            </a:r>
            <a:r>
              <a:rPr kumimoji="1" lang="ko-KR" altLang="en-US" sz="18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지급결제 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수단으로써의 위상이 부각되고 있음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 은행 및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자산운용사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각종 금융회사의 비트코인 관련사업 진출 및 서비스 개발 진행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3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(Hugh Son,</a:t>
            </a:r>
            <a:r>
              <a:rPr kumimoji="1" lang="ko-KR" altLang="en-US" sz="13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3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en" altLang="ko-KR" sz="13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Goldman Sachs is close to offering bitcoin and other digital assets to its wealth management clients</a:t>
            </a:r>
            <a:r>
              <a:rPr kumimoji="1" lang="en-US" altLang="ko-KR" sz="13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”,</a:t>
            </a:r>
            <a:r>
              <a:rPr kumimoji="1" lang="ko-KR" altLang="en-US" sz="13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kumimoji="1" lang="en-US" altLang="ko-KR" sz="13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&lt;CNBC&gt;,</a:t>
            </a:r>
            <a:r>
              <a:rPr kumimoji="1" lang="ko-KR" altLang="en-US" sz="13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3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2021-03-31)</a:t>
            </a:r>
            <a:endParaRPr kumimoji="1" lang="ko-KR" altLang="en-US" sz="13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테슬라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거대 기업도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비트코인을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자산으로써 적극 편입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박성규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테슬라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15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억 달러 규모 비트코인 매입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서울경제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2021-02-08)</a:t>
            </a:r>
            <a:endParaRPr kumimoji="1" lang="ko-KR" altLang="en-US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페이팔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자회사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벤모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간편결제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서비스 회사들이 비트코인 등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거래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결제 서비스 사업 진출 계획 발표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조하림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</a:t>
            </a:r>
            <a:r>
              <a:rPr kumimoji="1" lang="ko-KR" altLang="en-US" sz="14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페이팔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내년부터 비트코인 결제 허용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 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비자카드도 서비스 준비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조선일보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&gt;,</a:t>
            </a:r>
            <a:r>
              <a:rPr kumimoji="1" lang="ko-KR" altLang="en-US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2020-12-07)</a:t>
            </a:r>
            <a:endParaRPr kumimoji="1" lang="ko-KR" altLang="en-US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인터넷 보급 초기부터 현금과 같이 이용이 편리하면서 정부 및 금융기관의 추적이 불가능한 디지털 통화 도입 시도가 꾸준하게 이어져 왔지만 번번이 실패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부상으로 위와 같은 디지털 통화 수요를 충족 가능</a:t>
            </a: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75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Introduction / RQ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D0CFA761-D2C1-7942-9A9F-8B62BB19B6AB}"/>
              </a:ext>
            </a:extLst>
          </p:cNvPr>
          <p:cNvSpPr/>
          <p:nvPr/>
        </p:nvSpPr>
        <p:spPr>
          <a:xfrm>
            <a:off x="863825" y="1119847"/>
            <a:ext cx="3226912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 분석의 필요성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DDD15A0-031B-BC47-8BFF-1D96CE0F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25" y="1501191"/>
            <a:ext cx="10515600" cy="505235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암호화폐는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2021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한국 사회의 가장 큰 관심사 중 하나</a:t>
            </a: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2017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 광풍 당시 남녀노소 할 것 없이 투자에 나섰지만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2017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투기과열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긴급대책 이후 은행의 이용자 본인 확인 의무를 강화하여 미성년자의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거래가 금지되는 등의 정부 규제 강화로 광풍은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사그라들었으며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 결과로 수많은 참여자들은 손실을 입었음</a:t>
            </a: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잠잠하던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시장은 코로나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팬데믹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시기인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2020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유동성 홍수의 세계 장세를 타고 다시 급부상 중</a:t>
            </a: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하지만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대한 대중적인 관심에 비해 학술적 연구 및  대중의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시장논리 이해도가 기존 자산시장 대비 </a:t>
            </a:r>
            <a:r>
              <a:rPr kumimoji="1" lang="ko-KR" altLang="en-US" sz="1800" b="1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턱없이 부족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 실정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지난 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2017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년과 같은 광범위한 피해 발생 가능</a:t>
            </a: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11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B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BD41BC9-AB44-4F79-BDB3-73AEAC2802FC}"/>
              </a:ext>
            </a:extLst>
          </p:cNvPr>
          <p:cNvSpPr/>
          <p:nvPr/>
        </p:nvSpPr>
        <p:spPr>
          <a:xfrm>
            <a:off x="-4355" y="0"/>
            <a:ext cx="12191999" cy="668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3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Introduction / RQ</a:t>
            </a:r>
            <a:r>
              <a:rPr lang="en-US" altLang="ko-KR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		</a:t>
            </a:r>
            <a:r>
              <a:rPr lang="ko-KR" altLang="en-US" sz="1500" b="1" kern="0" dirty="0">
                <a:solidFill>
                  <a:srgbClr val="E7E6E6">
                    <a:lumMod val="25000"/>
                  </a:srgb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코로나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펜데믹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이후 </a:t>
            </a:r>
            <a:r>
              <a:rPr lang="ko-KR" altLang="en-US" sz="1500" b="1" i="1" kern="0" dirty="0" err="1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비트코인의</a:t>
            </a:r>
            <a:r>
              <a:rPr lang="ko-KR" altLang="en-US" sz="1500" b="1" i="1" kern="0" dirty="0">
                <a:solidFill>
                  <a:prstClr val="white">
                    <a:lumMod val="75000"/>
                  </a:prst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변동성 결정 요인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F9401F-B6FA-43C7-BB65-8FDBC226DDF8}"/>
              </a:ext>
            </a:extLst>
          </p:cNvPr>
          <p:cNvSpPr/>
          <p:nvPr/>
        </p:nvSpPr>
        <p:spPr>
          <a:xfrm>
            <a:off x="5691319" y="788714"/>
            <a:ext cx="430306" cy="36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D0CFA761-D2C1-7942-9A9F-8B62BB19B6AB}"/>
              </a:ext>
            </a:extLst>
          </p:cNvPr>
          <p:cNvSpPr/>
          <p:nvPr/>
        </p:nvSpPr>
        <p:spPr>
          <a:xfrm>
            <a:off x="863825" y="1119847"/>
            <a:ext cx="3226912" cy="5381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39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rgbClr val="F3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 분석의 필요성</a:t>
            </a:r>
            <a:endParaRPr lang="en-US" altLang="ko-KR" sz="2400" b="1" dirty="0">
              <a:solidFill>
                <a:srgbClr val="F3929D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DDD15A0-031B-BC47-8BFF-1D96CE0F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25" y="1666081"/>
            <a:ext cx="10515600" cy="505235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대한 이해</a:t>
            </a:r>
            <a:r>
              <a:rPr kumimoji="1" lang="ko-KR" altLang="en-US" sz="1800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b="1" dirty="0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부족</a:t>
            </a:r>
            <a:endParaRPr kumimoji="1" lang="en-US" altLang="ko-KR" sz="18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이렇게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시장에 대한 충분한 이해 및 분석이 뒷받침되지 않은 채 대중들이 시장에 참여한다면 가계 경제에 큰 악영향을 끼칠 수 있다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따라서 </a:t>
            </a: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가상화폐가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실물화페와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유사한 기능을 할 수 있을까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가상화폐가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투자 대안으로서 기존의 주식시장과 같은 금융시장을 대체할 수 있을까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가격이 실물 경제와 유의미한 상관관계가 있는가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b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혹은 이런 경제적 기능과는 전혀 관계없는 투기적 수단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즉 말그대로 가상의 물건에 불가한 것인가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등의 주제에 대한 심도 있는 분석이 이루어져야 대중들이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대한 가치를 충분히 인식한 채 시장에 참여할 수 있을 것이다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</a:t>
            </a:r>
            <a:r>
              <a:rPr kumimoji="1"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시장의 절반 가까이를 차지하는 최대 규모의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가상화폐인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b="1" dirty="0" err="1">
                <a:solidFill>
                  <a:srgbClr val="F4929D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비트코인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가격 결정 요인에 대한 이해를 통해 </a:t>
            </a:r>
            <a:r>
              <a:rPr kumimoji="1" lang="ko-KR" altLang="en-US" sz="180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가상화폐</a:t>
            </a:r>
            <a:r>
              <a:rPr kumimoji="1"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시장의 논리를 이해하는 것을 목표로 함</a:t>
            </a:r>
            <a:endParaRPr kumimoji="1"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534895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6642</Words>
  <Application>Microsoft Macintosh PowerPoint</Application>
  <PresentationFormat>와이드스크린</PresentationFormat>
  <Paragraphs>668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맑은 고딕</vt:lpstr>
      <vt:lpstr>Apple SD Gothic Neo</vt:lpstr>
      <vt:lpstr>Apple SD Gothic Neo Heavy</vt:lpstr>
      <vt:lpstr>APPLE SD GOTHICNEO EXTRABOLD</vt:lpstr>
      <vt:lpstr>Arial</vt:lpstr>
      <vt:lpstr>Cambria Math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비트코인의 가격 변동성은 어떠한 요인들에 의해 형성되는가?</vt:lpstr>
      <vt:lpstr>비트코인의 가격 변동성은 어떠한 요인들에 의해 형성되는가?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최민태</cp:lastModifiedBy>
  <cp:revision>58</cp:revision>
  <dcterms:created xsi:type="dcterms:W3CDTF">2021-04-21T15:11:39Z</dcterms:created>
  <dcterms:modified xsi:type="dcterms:W3CDTF">2021-05-22T08:56:04Z</dcterms:modified>
</cp:coreProperties>
</file>