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56" r:id="rId2"/>
    <p:sldId id="458" r:id="rId3"/>
    <p:sldId id="258" r:id="rId4"/>
    <p:sldId id="459" r:id="rId5"/>
    <p:sldId id="460" r:id="rId6"/>
    <p:sldId id="461" r:id="rId7"/>
    <p:sldId id="462" r:id="rId8"/>
    <p:sldId id="464" r:id="rId9"/>
    <p:sldId id="463" r:id="rId10"/>
    <p:sldId id="468" r:id="rId11"/>
    <p:sldId id="465" r:id="rId12"/>
    <p:sldId id="474" r:id="rId13"/>
    <p:sldId id="475" r:id="rId14"/>
    <p:sldId id="472" r:id="rId15"/>
    <p:sldId id="476" r:id="rId16"/>
    <p:sldId id="477" r:id="rId17"/>
    <p:sldId id="478" r:id="rId18"/>
    <p:sldId id="479" r:id="rId19"/>
    <p:sldId id="480" r:id="rId20"/>
    <p:sldId id="4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민태" initials="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68482"/>
    <a:srgbClr val="2ABEC8"/>
    <a:srgbClr val="2D4AAC"/>
    <a:srgbClr val="183284"/>
    <a:srgbClr val="2643AB"/>
    <a:srgbClr val="DCD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7" autoAdjust="0"/>
    <p:restoredTop sz="94607"/>
  </p:normalViewPr>
  <p:slideViewPr>
    <p:cSldViewPr snapToGrid="0">
      <p:cViewPr>
        <p:scale>
          <a:sx n="78" d="100"/>
          <a:sy n="78" d="100"/>
        </p:scale>
        <p:origin x="-1128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57CC5-7751-442D-B96E-CE5F0E410551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47627-A5C5-427C-AC76-570169C5EDC2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0" dirty="0">
              <a:latin typeface="HG꼬딕씨_Pro 60g" pitchFamily="18" charset="-127"/>
              <a:ea typeface="HG꼬딕씨_Pro 60g" pitchFamily="18" charset="-127"/>
            </a:rPr>
            <a:t>전처리</a:t>
          </a:r>
        </a:p>
      </dgm:t>
    </dgm:pt>
    <dgm:pt modelId="{F6922D52-1197-423F-98FB-9BF3CE9194FB}" type="parTrans" cxnId="{07857EFE-259C-427A-842A-5A51BDEB439B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0C534F17-F885-49CB-A108-D0F2BA4BF568}" type="sibTrans" cxnId="{07857EFE-259C-427A-842A-5A51BDEB439B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B461BA5F-A681-49DC-A019-CE5FC34357BA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0" i="0" dirty="0" err="1">
              <a:latin typeface="HG꼬딕씨_Pro 60g" pitchFamily="18" charset="-127"/>
              <a:ea typeface="HG꼬딕씨_Pro 60g" pitchFamily="18" charset="-127"/>
            </a:rPr>
            <a:t>임베딩</a:t>
          </a:r>
          <a:endParaRPr lang="ko-KR" altLang="en-US" b="0" i="0" dirty="0">
            <a:latin typeface="HG꼬딕씨_Pro 60g" pitchFamily="18" charset="-127"/>
            <a:ea typeface="HG꼬딕씨_Pro 60g" pitchFamily="18" charset="-127"/>
          </a:endParaRPr>
        </a:p>
      </dgm:t>
    </dgm:pt>
    <dgm:pt modelId="{53113CEA-2372-4FDA-9980-72E8E70FF5EF}" type="parTrans" cxnId="{B3F82CD3-0A39-4503-855A-5C9B85804502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F6351F47-F2A5-4B84-AF6A-BE64EEBA7B25}" type="sibTrans" cxnId="{B3F82CD3-0A39-4503-855A-5C9B85804502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8FE1AA71-A5C9-4E15-B82A-9A20FEDF6ACA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0" i="0" dirty="0" err="1">
              <a:latin typeface="HG꼬딕씨_Pro 60g" pitchFamily="18" charset="-127"/>
              <a:ea typeface="HG꼬딕씨_Pro 60g" pitchFamily="18" charset="-127"/>
            </a:rPr>
            <a:t>감성사전</a:t>
          </a:r>
          <a:r>
            <a:rPr lang="ko-KR" altLang="en-US" b="0" i="0" dirty="0">
              <a:latin typeface="HG꼬딕씨_Pro 60g" pitchFamily="18" charset="-127"/>
              <a:ea typeface="HG꼬딕씨_Pro 60g" pitchFamily="18" charset="-127"/>
            </a:rPr>
            <a:t> 구축</a:t>
          </a:r>
        </a:p>
      </dgm:t>
    </dgm:pt>
    <dgm:pt modelId="{C945198D-74B6-4B74-B241-DBC322788B60}" type="parTrans" cxnId="{3956FCDB-3DEE-49EE-8A58-A44C95F39CDB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91A7DD87-8A0B-471D-B421-EF4CC829D929}" type="sibTrans" cxnId="{3956FCDB-3DEE-49EE-8A58-A44C95F39CDB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149374C8-84A7-48B4-84E6-66144C94A0D5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0" i="0" dirty="0">
              <a:latin typeface="HG꼬딕씨_Pro 60g" pitchFamily="18" charset="-127"/>
              <a:ea typeface="HG꼬딕씨_Pro 60g" pitchFamily="18" charset="-127"/>
            </a:rPr>
            <a:t>사전 </a:t>
          </a:r>
          <a:r>
            <a:rPr lang="ko-KR" altLang="en-US" b="0" i="0" dirty="0" err="1">
              <a:latin typeface="HG꼬딕씨_Pro 60g" pitchFamily="18" charset="-127"/>
              <a:ea typeface="HG꼬딕씨_Pro 60g" pitchFamily="18" charset="-127"/>
            </a:rPr>
            <a:t>성능비교</a:t>
          </a:r>
          <a:endParaRPr lang="ko-KR" altLang="en-US" b="0" i="0" dirty="0">
            <a:latin typeface="HG꼬딕씨_Pro 60g" pitchFamily="18" charset="-127"/>
            <a:ea typeface="HG꼬딕씨_Pro 60g" pitchFamily="18" charset="-127"/>
          </a:endParaRPr>
        </a:p>
      </dgm:t>
    </dgm:pt>
    <dgm:pt modelId="{38D678A7-73A8-4D70-94CD-1236518F6C16}" type="parTrans" cxnId="{AE089FBA-6129-452E-B967-BE267DE13FE3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EF33D31A-3364-483E-85F8-F334D9149530}" type="sibTrans" cxnId="{AE089FBA-6129-452E-B967-BE267DE13FE3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7A796974-C601-4058-9BF8-9859CD694238}" type="pres">
      <dgm:prSet presAssocID="{DA257CC5-7751-442D-B96E-CE5F0E4105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F7BC8D-B8FF-4989-A11E-E69BE7D1BB05}" type="pres">
      <dgm:prSet presAssocID="{28447627-A5C5-427C-AC76-570169C5ED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563AFD-E6DD-4052-BC12-CBE6516B808A}" type="pres">
      <dgm:prSet presAssocID="{0C534F17-F885-49CB-A108-D0F2BA4BF568}" presName="parTxOnlySpace" presStyleCnt="0"/>
      <dgm:spPr/>
    </dgm:pt>
    <dgm:pt modelId="{FCA5F58F-E008-44BD-9E21-EEFB87AC01F5}" type="pres">
      <dgm:prSet presAssocID="{B461BA5F-A681-49DC-A019-CE5FC34357B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896EAB-1C15-49C0-8842-DADB8F43CF24}" type="pres">
      <dgm:prSet presAssocID="{F6351F47-F2A5-4B84-AF6A-BE64EEBA7B25}" presName="parTxOnlySpace" presStyleCnt="0"/>
      <dgm:spPr/>
    </dgm:pt>
    <dgm:pt modelId="{720D5037-56BF-4DF2-8612-15A44F99F457}" type="pres">
      <dgm:prSet presAssocID="{8FE1AA71-A5C9-4E15-B82A-9A20FEDF6AC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64BFA1-2477-425A-8AE7-00EF7F726018}" type="pres">
      <dgm:prSet presAssocID="{91A7DD87-8A0B-471D-B421-EF4CC829D929}" presName="parTxOnlySpace" presStyleCnt="0"/>
      <dgm:spPr/>
    </dgm:pt>
    <dgm:pt modelId="{B0B51F51-78D4-40A8-AF94-4A0B5AA7F3BB}" type="pres">
      <dgm:prSet presAssocID="{149374C8-84A7-48B4-84E6-66144C94A0D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90C0DF-3CC3-4FD1-B5B4-1B46EC6B5FC1}" type="presOf" srcId="{8FE1AA71-A5C9-4E15-B82A-9A20FEDF6ACA}" destId="{720D5037-56BF-4DF2-8612-15A44F99F457}" srcOrd="0" destOrd="0" presId="urn:microsoft.com/office/officeart/2005/8/layout/chevron1"/>
    <dgm:cxn modelId="{D9CE8A8D-47EE-40DD-9CAB-7E5D3FD5F032}" type="presOf" srcId="{149374C8-84A7-48B4-84E6-66144C94A0D5}" destId="{B0B51F51-78D4-40A8-AF94-4A0B5AA7F3BB}" srcOrd="0" destOrd="0" presId="urn:microsoft.com/office/officeart/2005/8/layout/chevron1"/>
    <dgm:cxn modelId="{A5EEFD91-AE46-4158-B2AC-CC761B25B94C}" type="presOf" srcId="{28447627-A5C5-427C-AC76-570169C5EDC2}" destId="{82F7BC8D-B8FF-4989-A11E-E69BE7D1BB05}" srcOrd="0" destOrd="0" presId="urn:microsoft.com/office/officeart/2005/8/layout/chevron1"/>
    <dgm:cxn modelId="{8C61AADB-6C0B-4F90-A3AC-C4BA4025BB0B}" type="presOf" srcId="{DA257CC5-7751-442D-B96E-CE5F0E410551}" destId="{7A796974-C601-4058-9BF8-9859CD694238}" srcOrd="0" destOrd="0" presId="urn:microsoft.com/office/officeart/2005/8/layout/chevron1"/>
    <dgm:cxn modelId="{4819501D-7423-49B0-97B8-C3EA7728A082}" type="presOf" srcId="{B461BA5F-A681-49DC-A019-CE5FC34357BA}" destId="{FCA5F58F-E008-44BD-9E21-EEFB87AC01F5}" srcOrd="0" destOrd="0" presId="urn:microsoft.com/office/officeart/2005/8/layout/chevron1"/>
    <dgm:cxn modelId="{07857EFE-259C-427A-842A-5A51BDEB439B}" srcId="{DA257CC5-7751-442D-B96E-CE5F0E410551}" destId="{28447627-A5C5-427C-AC76-570169C5EDC2}" srcOrd="0" destOrd="0" parTransId="{F6922D52-1197-423F-98FB-9BF3CE9194FB}" sibTransId="{0C534F17-F885-49CB-A108-D0F2BA4BF568}"/>
    <dgm:cxn modelId="{3956FCDB-3DEE-49EE-8A58-A44C95F39CDB}" srcId="{DA257CC5-7751-442D-B96E-CE5F0E410551}" destId="{8FE1AA71-A5C9-4E15-B82A-9A20FEDF6ACA}" srcOrd="2" destOrd="0" parTransId="{C945198D-74B6-4B74-B241-DBC322788B60}" sibTransId="{91A7DD87-8A0B-471D-B421-EF4CC829D929}"/>
    <dgm:cxn modelId="{AE089FBA-6129-452E-B967-BE267DE13FE3}" srcId="{DA257CC5-7751-442D-B96E-CE5F0E410551}" destId="{149374C8-84A7-48B4-84E6-66144C94A0D5}" srcOrd="3" destOrd="0" parTransId="{38D678A7-73A8-4D70-94CD-1236518F6C16}" sibTransId="{EF33D31A-3364-483E-85F8-F334D9149530}"/>
    <dgm:cxn modelId="{B3F82CD3-0A39-4503-855A-5C9B85804502}" srcId="{DA257CC5-7751-442D-B96E-CE5F0E410551}" destId="{B461BA5F-A681-49DC-A019-CE5FC34357BA}" srcOrd="1" destOrd="0" parTransId="{53113CEA-2372-4FDA-9980-72E8E70FF5EF}" sibTransId="{F6351F47-F2A5-4B84-AF6A-BE64EEBA7B25}"/>
    <dgm:cxn modelId="{9B79934F-E5D9-47F5-A854-0A0823099A0D}" type="presParOf" srcId="{7A796974-C601-4058-9BF8-9859CD694238}" destId="{82F7BC8D-B8FF-4989-A11E-E69BE7D1BB05}" srcOrd="0" destOrd="0" presId="urn:microsoft.com/office/officeart/2005/8/layout/chevron1"/>
    <dgm:cxn modelId="{53070E63-4D17-47A6-8D50-0E479B070E57}" type="presParOf" srcId="{7A796974-C601-4058-9BF8-9859CD694238}" destId="{67563AFD-E6DD-4052-BC12-CBE6516B808A}" srcOrd="1" destOrd="0" presId="urn:microsoft.com/office/officeart/2005/8/layout/chevron1"/>
    <dgm:cxn modelId="{AD71F292-12E5-418B-88E0-72C31F9F3E88}" type="presParOf" srcId="{7A796974-C601-4058-9BF8-9859CD694238}" destId="{FCA5F58F-E008-44BD-9E21-EEFB87AC01F5}" srcOrd="2" destOrd="0" presId="urn:microsoft.com/office/officeart/2005/8/layout/chevron1"/>
    <dgm:cxn modelId="{0B761609-0AC2-4BAE-8D4B-67CEDB8F05E1}" type="presParOf" srcId="{7A796974-C601-4058-9BF8-9859CD694238}" destId="{A7896EAB-1C15-49C0-8842-DADB8F43CF24}" srcOrd="3" destOrd="0" presId="urn:microsoft.com/office/officeart/2005/8/layout/chevron1"/>
    <dgm:cxn modelId="{BB3EEA64-DABA-44F3-8A77-0B16CB0DFACA}" type="presParOf" srcId="{7A796974-C601-4058-9BF8-9859CD694238}" destId="{720D5037-56BF-4DF2-8612-15A44F99F457}" srcOrd="4" destOrd="0" presId="urn:microsoft.com/office/officeart/2005/8/layout/chevron1"/>
    <dgm:cxn modelId="{8F004863-3F25-46F2-98C5-27A29B4CED8F}" type="presParOf" srcId="{7A796974-C601-4058-9BF8-9859CD694238}" destId="{E564BFA1-2477-425A-8AE7-00EF7F726018}" srcOrd="5" destOrd="0" presId="urn:microsoft.com/office/officeart/2005/8/layout/chevron1"/>
    <dgm:cxn modelId="{DD4E6538-1C2F-4A6B-955F-DBB65C80FC4D}" type="presParOf" srcId="{7A796974-C601-4058-9BF8-9859CD694238}" destId="{B0B51F51-78D4-40A8-AF94-4A0B5AA7F3BB}" srcOrd="6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57CC5-7751-442D-B96E-CE5F0E410551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447627-A5C5-427C-AC76-570169C5EDC2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0" dirty="0">
              <a:latin typeface="HG꼬딕씨_Pro 60g" pitchFamily="18" charset="-127"/>
              <a:ea typeface="HG꼬딕씨_Pro 60g" pitchFamily="18" charset="-127"/>
            </a:rPr>
            <a:t>변동성 크기 모델링</a:t>
          </a:r>
        </a:p>
      </dgm:t>
    </dgm:pt>
    <dgm:pt modelId="{F6922D52-1197-423F-98FB-9BF3CE9194FB}" type="parTrans" cxnId="{07857EFE-259C-427A-842A-5A51BDEB439B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0C534F17-F885-49CB-A108-D0F2BA4BF568}" type="sibTrans" cxnId="{07857EFE-259C-427A-842A-5A51BDEB439B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B461BA5F-A681-49DC-A019-CE5FC34357BA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0" dirty="0">
              <a:latin typeface="HG꼬딕씨_Pro 60g" pitchFamily="18" charset="-127"/>
              <a:ea typeface="HG꼬딕씨_Pro 60g" pitchFamily="18" charset="-127"/>
            </a:rPr>
            <a:t>알고리즘 적용</a:t>
          </a:r>
        </a:p>
      </dgm:t>
    </dgm:pt>
    <dgm:pt modelId="{53113CEA-2372-4FDA-9980-72E8E70FF5EF}" type="parTrans" cxnId="{B3F82CD3-0A39-4503-855A-5C9B85804502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F6351F47-F2A5-4B84-AF6A-BE64EEBA7B25}" type="sibTrans" cxnId="{B3F82CD3-0A39-4503-855A-5C9B85804502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8FE1AA71-A5C9-4E15-B82A-9A20FEDF6ACA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0" dirty="0">
              <a:latin typeface="HG꼬딕씨_Pro 60g" pitchFamily="18" charset="-127"/>
              <a:ea typeface="HG꼬딕씨_Pro 60g" pitchFamily="18" charset="-127"/>
            </a:rPr>
            <a:t>코로나 전후 모델링</a:t>
          </a:r>
        </a:p>
      </dgm:t>
    </dgm:pt>
    <dgm:pt modelId="{C945198D-74B6-4B74-B241-DBC322788B60}" type="parTrans" cxnId="{3956FCDB-3DEE-49EE-8A58-A44C95F39CDB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91A7DD87-8A0B-471D-B421-EF4CC829D929}" type="sibTrans" cxnId="{3956FCDB-3DEE-49EE-8A58-A44C95F39CDB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149374C8-84A7-48B4-84E6-66144C94A0D5}">
      <dgm:prSet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b="0" dirty="0">
              <a:latin typeface="HG꼬딕씨_Pro 60g" pitchFamily="18" charset="-127"/>
              <a:ea typeface="HG꼬딕씨_Pro 60g" pitchFamily="18" charset="-127"/>
            </a:rPr>
            <a:t>알고리즘 적용</a:t>
          </a:r>
        </a:p>
      </dgm:t>
    </dgm:pt>
    <dgm:pt modelId="{38D678A7-73A8-4D70-94CD-1236518F6C16}" type="parTrans" cxnId="{AE089FBA-6129-452E-B967-BE267DE13FE3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EF33D31A-3364-483E-85F8-F334D9149530}" type="sibTrans" cxnId="{AE089FBA-6129-452E-B967-BE267DE13FE3}">
      <dgm:prSet/>
      <dgm:spPr/>
      <dgm:t>
        <a:bodyPr/>
        <a:lstStyle/>
        <a:p>
          <a:pPr latinLnBrk="1"/>
          <a:endParaRPr lang="ko-KR" altLang="en-US" b="1">
            <a:latin typeface="Apple SD Gothic Neo" panose="02000300000000000000" pitchFamily="2" charset="-127"/>
            <a:ea typeface="Apple SD Gothic Neo" panose="02000300000000000000" pitchFamily="2" charset="-127"/>
          </a:endParaRPr>
        </a:p>
      </dgm:t>
    </dgm:pt>
    <dgm:pt modelId="{7A796974-C601-4058-9BF8-9859CD694238}" type="pres">
      <dgm:prSet presAssocID="{DA257CC5-7751-442D-B96E-CE5F0E4105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F7BC8D-B8FF-4989-A11E-E69BE7D1BB05}" type="pres">
      <dgm:prSet presAssocID="{28447627-A5C5-427C-AC76-570169C5ED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563AFD-E6DD-4052-BC12-CBE6516B808A}" type="pres">
      <dgm:prSet presAssocID="{0C534F17-F885-49CB-A108-D0F2BA4BF568}" presName="parTxOnlySpace" presStyleCnt="0"/>
      <dgm:spPr/>
    </dgm:pt>
    <dgm:pt modelId="{FCA5F58F-E008-44BD-9E21-EEFB87AC01F5}" type="pres">
      <dgm:prSet presAssocID="{B461BA5F-A681-49DC-A019-CE5FC34357B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896EAB-1C15-49C0-8842-DADB8F43CF24}" type="pres">
      <dgm:prSet presAssocID="{F6351F47-F2A5-4B84-AF6A-BE64EEBA7B25}" presName="parTxOnlySpace" presStyleCnt="0"/>
      <dgm:spPr/>
    </dgm:pt>
    <dgm:pt modelId="{720D5037-56BF-4DF2-8612-15A44F99F457}" type="pres">
      <dgm:prSet presAssocID="{8FE1AA71-A5C9-4E15-B82A-9A20FEDF6AC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64BFA1-2477-425A-8AE7-00EF7F726018}" type="pres">
      <dgm:prSet presAssocID="{91A7DD87-8A0B-471D-B421-EF4CC829D929}" presName="parTxOnlySpace" presStyleCnt="0"/>
      <dgm:spPr/>
    </dgm:pt>
    <dgm:pt modelId="{B0B51F51-78D4-40A8-AF94-4A0B5AA7F3BB}" type="pres">
      <dgm:prSet presAssocID="{149374C8-84A7-48B4-84E6-66144C94A0D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390C0DF-3CC3-4FD1-B5B4-1B46EC6B5FC1}" type="presOf" srcId="{8FE1AA71-A5C9-4E15-B82A-9A20FEDF6ACA}" destId="{720D5037-56BF-4DF2-8612-15A44F99F457}" srcOrd="0" destOrd="0" presId="urn:microsoft.com/office/officeart/2005/8/layout/chevron1"/>
    <dgm:cxn modelId="{D9CE8A8D-47EE-40DD-9CAB-7E5D3FD5F032}" type="presOf" srcId="{149374C8-84A7-48B4-84E6-66144C94A0D5}" destId="{B0B51F51-78D4-40A8-AF94-4A0B5AA7F3BB}" srcOrd="0" destOrd="0" presId="urn:microsoft.com/office/officeart/2005/8/layout/chevron1"/>
    <dgm:cxn modelId="{A5EEFD91-AE46-4158-B2AC-CC761B25B94C}" type="presOf" srcId="{28447627-A5C5-427C-AC76-570169C5EDC2}" destId="{82F7BC8D-B8FF-4989-A11E-E69BE7D1BB05}" srcOrd="0" destOrd="0" presId="urn:microsoft.com/office/officeart/2005/8/layout/chevron1"/>
    <dgm:cxn modelId="{8C61AADB-6C0B-4F90-A3AC-C4BA4025BB0B}" type="presOf" srcId="{DA257CC5-7751-442D-B96E-CE5F0E410551}" destId="{7A796974-C601-4058-9BF8-9859CD694238}" srcOrd="0" destOrd="0" presId="urn:microsoft.com/office/officeart/2005/8/layout/chevron1"/>
    <dgm:cxn modelId="{4819501D-7423-49B0-97B8-C3EA7728A082}" type="presOf" srcId="{B461BA5F-A681-49DC-A019-CE5FC34357BA}" destId="{FCA5F58F-E008-44BD-9E21-EEFB87AC01F5}" srcOrd="0" destOrd="0" presId="urn:microsoft.com/office/officeart/2005/8/layout/chevron1"/>
    <dgm:cxn modelId="{07857EFE-259C-427A-842A-5A51BDEB439B}" srcId="{DA257CC5-7751-442D-B96E-CE5F0E410551}" destId="{28447627-A5C5-427C-AC76-570169C5EDC2}" srcOrd="0" destOrd="0" parTransId="{F6922D52-1197-423F-98FB-9BF3CE9194FB}" sibTransId="{0C534F17-F885-49CB-A108-D0F2BA4BF568}"/>
    <dgm:cxn modelId="{3956FCDB-3DEE-49EE-8A58-A44C95F39CDB}" srcId="{DA257CC5-7751-442D-B96E-CE5F0E410551}" destId="{8FE1AA71-A5C9-4E15-B82A-9A20FEDF6ACA}" srcOrd="2" destOrd="0" parTransId="{C945198D-74B6-4B74-B241-DBC322788B60}" sibTransId="{91A7DD87-8A0B-471D-B421-EF4CC829D929}"/>
    <dgm:cxn modelId="{AE089FBA-6129-452E-B967-BE267DE13FE3}" srcId="{DA257CC5-7751-442D-B96E-CE5F0E410551}" destId="{149374C8-84A7-48B4-84E6-66144C94A0D5}" srcOrd="3" destOrd="0" parTransId="{38D678A7-73A8-4D70-94CD-1236518F6C16}" sibTransId="{EF33D31A-3364-483E-85F8-F334D9149530}"/>
    <dgm:cxn modelId="{B3F82CD3-0A39-4503-855A-5C9B85804502}" srcId="{DA257CC5-7751-442D-B96E-CE5F0E410551}" destId="{B461BA5F-A681-49DC-A019-CE5FC34357BA}" srcOrd="1" destOrd="0" parTransId="{53113CEA-2372-4FDA-9980-72E8E70FF5EF}" sibTransId="{F6351F47-F2A5-4B84-AF6A-BE64EEBA7B25}"/>
    <dgm:cxn modelId="{9B79934F-E5D9-47F5-A854-0A0823099A0D}" type="presParOf" srcId="{7A796974-C601-4058-9BF8-9859CD694238}" destId="{82F7BC8D-B8FF-4989-A11E-E69BE7D1BB05}" srcOrd="0" destOrd="0" presId="urn:microsoft.com/office/officeart/2005/8/layout/chevron1"/>
    <dgm:cxn modelId="{53070E63-4D17-47A6-8D50-0E479B070E57}" type="presParOf" srcId="{7A796974-C601-4058-9BF8-9859CD694238}" destId="{67563AFD-E6DD-4052-BC12-CBE6516B808A}" srcOrd="1" destOrd="0" presId="urn:microsoft.com/office/officeart/2005/8/layout/chevron1"/>
    <dgm:cxn modelId="{AD71F292-12E5-418B-88E0-72C31F9F3E88}" type="presParOf" srcId="{7A796974-C601-4058-9BF8-9859CD694238}" destId="{FCA5F58F-E008-44BD-9E21-EEFB87AC01F5}" srcOrd="2" destOrd="0" presId="urn:microsoft.com/office/officeart/2005/8/layout/chevron1"/>
    <dgm:cxn modelId="{0B761609-0AC2-4BAE-8D4B-67CEDB8F05E1}" type="presParOf" srcId="{7A796974-C601-4058-9BF8-9859CD694238}" destId="{A7896EAB-1C15-49C0-8842-DADB8F43CF24}" srcOrd="3" destOrd="0" presId="urn:microsoft.com/office/officeart/2005/8/layout/chevron1"/>
    <dgm:cxn modelId="{BB3EEA64-DABA-44F3-8A77-0B16CB0DFACA}" type="presParOf" srcId="{7A796974-C601-4058-9BF8-9859CD694238}" destId="{720D5037-56BF-4DF2-8612-15A44F99F457}" srcOrd="4" destOrd="0" presId="urn:microsoft.com/office/officeart/2005/8/layout/chevron1"/>
    <dgm:cxn modelId="{8F004863-3F25-46F2-98C5-27A29B4CED8F}" type="presParOf" srcId="{7A796974-C601-4058-9BF8-9859CD694238}" destId="{E564BFA1-2477-425A-8AE7-00EF7F726018}" srcOrd="5" destOrd="0" presId="urn:microsoft.com/office/officeart/2005/8/layout/chevron1"/>
    <dgm:cxn modelId="{DD4E6538-1C2F-4A6B-955F-DBB65C80FC4D}" type="presParOf" srcId="{7A796974-C601-4058-9BF8-9859CD694238}" destId="{B0B51F51-78D4-40A8-AF94-4A0B5AA7F3BB}" srcOrd="6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7BC8D-B8FF-4989-A11E-E69BE7D1BB05}">
      <dsp:nvSpPr>
        <dsp:cNvPr id="0" name=""/>
        <dsp:cNvSpPr/>
      </dsp:nvSpPr>
      <dsp:spPr>
        <a:xfrm>
          <a:off x="2377" y="0"/>
          <a:ext cx="1384223" cy="267929"/>
        </a:xfrm>
        <a:prstGeom prst="chevron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0" kern="1200" dirty="0">
              <a:latin typeface="HG꼬딕씨_Pro 60g" pitchFamily="18" charset="-127"/>
              <a:ea typeface="HG꼬딕씨_Pro 60g" pitchFamily="18" charset="-127"/>
            </a:rPr>
            <a:t>전처리</a:t>
          </a:r>
        </a:p>
      </dsp:txBody>
      <dsp:txXfrm>
        <a:off x="136342" y="0"/>
        <a:ext cx="1116294" cy="267929"/>
      </dsp:txXfrm>
    </dsp:sp>
    <dsp:sp modelId="{FCA5F58F-E008-44BD-9E21-EEFB87AC01F5}">
      <dsp:nvSpPr>
        <dsp:cNvPr id="0" name=""/>
        <dsp:cNvSpPr/>
      </dsp:nvSpPr>
      <dsp:spPr>
        <a:xfrm>
          <a:off x="1248179" y="0"/>
          <a:ext cx="1384223" cy="267929"/>
        </a:xfrm>
        <a:prstGeom prst="chevron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0" i="0" kern="1200" dirty="0" err="1">
              <a:latin typeface="HG꼬딕씨_Pro 60g" pitchFamily="18" charset="-127"/>
              <a:ea typeface="HG꼬딕씨_Pro 60g" pitchFamily="18" charset="-127"/>
            </a:rPr>
            <a:t>임베딩</a:t>
          </a:r>
          <a:endParaRPr lang="ko-KR" altLang="en-US" sz="1300" b="0" i="0" kern="1200" dirty="0">
            <a:latin typeface="HG꼬딕씨_Pro 60g" pitchFamily="18" charset="-127"/>
            <a:ea typeface="HG꼬딕씨_Pro 60g" pitchFamily="18" charset="-127"/>
          </a:endParaRPr>
        </a:p>
      </dsp:txBody>
      <dsp:txXfrm>
        <a:off x="1382144" y="0"/>
        <a:ext cx="1116294" cy="267929"/>
      </dsp:txXfrm>
    </dsp:sp>
    <dsp:sp modelId="{720D5037-56BF-4DF2-8612-15A44F99F457}">
      <dsp:nvSpPr>
        <dsp:cNvPr id="0" name=""/>
        <dsp:cNvSpPr/>
      </dsp:nvSpPr>
      <dsp:spPr>
        <a:xfrm>
          <a:off x="2493980" y="0"/>
          <a:ext cx="1384223" cy="267929"/>
        </a:xfrm>
        <a:prstGeom prst="chevron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0" i="0" kern="1200" dirty="0" err="1">
              <a:latin typeface="HG꼬딕씨_Pro 60g" pitchFamily="18" charset="-127"/>
              <a:ea typeface="HG꼬딕씨_Pro 60g" pitchFamily="18" charset="-127"/>
            </a:rPr>
            <a:t>감성사전</a:t>
          </a:r>
          <a:r>
            <a:rPr lang="ko-KR" altLang="en-US" sz="1300" b="0" i="0" kern="1200" dirty="0">
              <a:latin typeface="HG꼬딕씨_Pro 60g" pitchFamily="18" charset="-127"/>
              <a:ea typeface="HG꼬딕씨_Pro 60g" pitchFamily="18" charset="-127"/>
            </a:rPr>
            <a:t> 구축</a:t>
          </a:r>
        </a:p>
      </dsp:txBody>
      <dsp:txXfrm>
        <a:off x="2627945" y="0"/>
        <a:ext cx="1116294" cy="267929"/>
      </dsp:txXfrm>
    </dsp:sp>
    <dsp:sp modelId="{B0B51F51-78D4-40A8-AF94-4A0B5AA7F3BB}">
      <dsp:nvSpPr>
        <dsp:cNvPr id="0" name=""/>
        <dsp:cNvSpPr/>
      </dsp:nvSpPr>
      <dsp:spPr>
        <a:xfrm>
          <a:off x="3739782" y="0"/>
          <a:ext cx="1384223" cy="267929"/>
        </a:xfrm>
        <a:prstGeom prst="chevron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b="0" i="0" kern="1200" dirty="0">
              <a:latin typeface="HG꼬딕씨_Pro 60g" pitchFamily="18" charset="-127"/>
              <a:ea typeface="HG꼬딕씨_Pro 60g" pitchFamily="18" charset="-127"/>
            </a:rPr>
            <a:t>사전 </a:t>
          </a:r>
          <a:r>
            <a:rPr lang="ko-KR" altLang="en-US" sz="1300" b="0" i="0" kern="1200" dirty="0" err="1">
              <a:latin typeface="HG꼬딕씨_Pro 60g" pitchFamily="18" charset="-127"/>
              <a:ea typeface="HG꼬딕씨_Pro 60g" pitchFamily="18" charset="-127"/>
            </a:rPr>
            <a:t>성능비교</a:t>
          </a:r>
          <a:endParaRPr lang="ko-KR" altLang="en-US" sz="1300" b="0" i="0" kern="1200" dirty="0">
            <a:latin typeface="HG꼬딕씨_Pro 60g" pitchFamily="18" charset="-127"/>
            <a:ea typeface="HG꼬딕씨_Pro 60g" pitchFamily="18" charset="-127"/>
          </a:endParaRPr>
        </a:p>
      </dsp:txBody>
      <dsp:txXfrm>
        <a:off x="3873747" y="0"/>
        <a:ext cx="1116294" cy="267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7BC8D-B8FF-4989-A11E-E69BE7D1BB05}">
      <dsp:nvSpPr>
        <dsp:cNvPr id="0" name=""/>
        <dsp:cNvSpPr/>
      </dsp:nvSpPr>
      <dsp:spPr>
        <a:xfrm>
          <a:off x="2377" y="0"/>
          <a:ext cx="1384223" cy="267929"/>
        </a:xfrm>
        <a:prstGeom prst="chevron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dirty="0">
              <a:latin typeface="HG꼬딕씨_Pro 60g" pitchFamily="18" charset="-127"/>
              <a:ea typeface="HG꼬딕씨_Pro 60g" pitchFamily="18" charset="-127"/>
            </a:rPr>
            <a:t>변동성 크기 모델링</a:t>
          </a:r>
        </a:p>
      </dsp:txBody>
      <dsp:txXfrm>
        <a:off x="136342" y="0"/>
        <a:ext cx="1116294" cy="267929"/>
      </dsp:txXfrm>
    </dsp:sp>
    <dsp:sp modelId="{FCA5F58F-E008-44BD-9E21-EEFB87AC01F5}">
      <dsp:nvSpPr>
        <dsp:cNvPr id="0" name=""/>
        <dsp:cNvSpPr/>
      </dsp:nvSpPr>
      <dsp:spPr>
        <a:xfrm>
          <a:off x="1248179" y="0"/>
          <a:ext cx="1384223" cy="267929"/>
        </a:xfrm>
        <a:prstGeom prst="chevron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dirty="0">
              <a:latin typeface="HG꼬딕씨_Pro 60g" pitchFamily="18" charset="-127"/>
              <a:ea typeface="HG꼬딕씨_Pro 60g" pitchFamily="18" charset="-127"/>
            </a:rPr>
            <a:t>알고리즘 적용</a:t>
          </a:r>
        </a:p>
      </dsp:txBody>
      <dsp:txXfrm>
        <a:off x="1382144" y="0"/>
        <a:ext cx="1116294" cy="267929"/>
      </dsp:txXfrm>
    </dsp:sp>
    <dsp:sp modelId="{720D5037-56BF-4DF2-8612-15A44F99F457}">
      <dsp:nvSpPr>
        <dsp:cNvPr id="0" name=""/>
        <dsp:cNvSpPr/>
      </dsp:nvSpPr>
      <dsp:spPr>
        <a:xfrm>
          <a:off x="2493980" y="0"/>
          <a:ext cx="1384223" cy="267929"/>
        </a:xfrm>
        <a:prstGeom prst="chevron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dirty="0">
              <a:latin typeface="HG꼬딕씨_Pro 60g" pitchFamily="18" charset="-127"/>
              <a:ea typeface="HG꼬딕씨_Pro 60g" pitchFamily="18" charset="-127"/>
            </a:rPr>
            <a:t>코로나 전후 모델링</a:t>
          </a:r>
        </a:p>
      </dsp:txBody>
      <dsp:txXfrm>
        <a:off x="2627945" y="0"/>
        <a:ext cx="1116294" cy="267929"/>
      </dsp:txXfrm>
    </dsp:sp>
    <dsp:sp modelId="{B0B51F51-78D4-40A8-AF94-4A0B5AA7F3BB}">
      <dsp:nvSpPr>
        <dsp:cNvPr id="0" name=""/>
        <dsp:cNvSpPr/>
      </dsp:nvSpPr>
      <dsp:spPr>
        <a:xfrm>
          <a:off x="3739782" y="0"/>
          <a:ext cx="1384223" cy="267929"/>
        </a:xfrm>
        <a:prstGeom prst="chevron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kern="1200" dirty="0">
              <a:latin typeface="HG꼬딕씨_Pro 60g" pitchFamily="18" charset="-127"/>
              <a:ea typeface="HG꼬딕씨_Pro 60g" pitchFamily="18" charset="-127"/>
            </a:rPr>
            <a:t>알고리즘 적용</a:t>
          </a:r>
        </a:p>
      </dsp:txBody>
      <dsp:txXfrm>
        <a:off x="3873747" y="0"/>
        <a:ext cx="1116294" cy="267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D96CA-C625-7F4B-8F46-04E12A1B5FAC}" type="datetimeFigureOut">
              <a:rPr kumimoji="1" lang="ko-KR" altLang="en-US" smtClean="0"/>
              <a:t>2021-06-12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33BC-7C84-4E46-B2C2-B528F9E61D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30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 이미지는 </a:t>
            </a:r>
            <a:r>
              <a:rPr lang="ko-KR" altLang="en-US" dirty="0" err="1"/>
              <a:t>원하는대로</a:t>
            </a:r>
            <a:r>
              <a:rPr lang="ko-KR" altLang="en-US" dirty="0"/>
              <a:t> 해도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A32B4-75F9-4C44-9876-AF0E2B19F3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9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433BC-7C84-4E46-B2C2-B528F9E61DE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07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433BC-7C84-4E46-B2C2-B528F9E61DE5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73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D71D-F38A-404E-A65A-BC70B5676CA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3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3C4-2C0B-43FC-81E3-F95592FDCAA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0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1017-3788-48C4-AC51-CB0EE589A9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79BA-4838-4867-BF9B-C8344947B01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60" y="6356350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40F-CA4A-481F-B2C5-E8399FB6C0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059-D956-4376-A4BA-F168E26E144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5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E021-D818-46AE-8860-C828E419DB0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D8E7-C243-4F30-8478-C6DC62386D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0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BFF4-1AD6-4AA4-8927-D486D63733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E203-0E9A-4A6A-B2BF-935DC52650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5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7E30-2C0A-4A1A-BE44-FF4AE195A5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B319-6030-41F8-B104-9EA25DE2CE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7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12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.png"/><Relationship Id="rId5" Type="http://schemas.openxmlformats.org/officeDocument/2006/relationships/image" Target="../media/image39.png"/><Relationship Id="rId10" Type="http://schemas.openxmlformats.org/officeDocument/2006/relationships/image" Target="../media/image47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1.png"/><Relationship Id="rId7" Type="http://schemas.openxmlformats.org/officeDocument/2006/relationships/image" Target="../media/image51.png"/><Relationship Id="rId12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22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5.png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0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3.png"/><Relationship Id="rId4" Type="http://schemas.openxmlformats.org/officeDocument/2006/relationships/image" Target="../media/image68.png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2.png"/><Relationship Id="rId7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73.png"/><Relationship Id="rId9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image" Target="../media/image4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21F99EF-B8D2-44C0-A0C3-86EAAF3C41D8}"/>
              </a:ext>
            </a:extLst>
          </p:cNvPr>
          <p:cNvSpPr/>
          <p:nvPr/>
        </p:nvSpPr>
        <p:spPr>
          <a:xfrm>
            <a:off x="2999932" y="2468468"/>
            <a:ext cx="9223598" cy="1921066"/>
          </a:xfrm>
          <a:prstGeom prst="rect">
            <a:avLst/>
          </a:prstGeom>
          <a:solidFill>
            <a:srgbClr val="2643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pPr algn="ctr" latinLnBrk="0"/>
            <a:endParaRPr lang="en-US" altLang="ko-KR" sz="16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2EF247-D9CE-4CEF-9FDE-7EDE6967E16A}"/>
              </a:ext>
            </a:extLst>
          </p:cNvPr>
          <p:cNvSpPr txBox="1"/>
          <p:nvPr/>
        </p:nvSpPr>
        <p:spPr>
          <a:xfrm>
            <a:off x="6283354" y="3554407"/>
            <a:ext cx="57901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3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82148FE-6BF1-42D5-9174-45982D1D28EB}"/>
              </a:ext>
            </a:extLst>
          </p:cNvPr>
          <p:cNvSpPr/>
          <p:nvPr/>
        </p:nvSpPr>
        <p:spPr>
          <a:xfrm>
            <a:off x="0" y="2468467"/>
            <a:ext cx="1533461" cy="1921066"/>
          </a:xfrm>
          <a:prstGeom prst="rect">
            <a:avLst/>
          </a:prstGeom>
          <a:solidFill>
            <a:srgbClr val="DCDF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pPr algn="ctr" latinLnBrk="0"/>
            <a:endParaRPr lang="en-US" altLang="ko-KR" sz="16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79C400F4-D318-457A-93AE-3BBB7F477EC9}"/>
              </a:ext>
            </a:extLst>
          </p:cNvPr>
          <p:cNvSpPr/>
          <p:nvPr/>
        </p:nvSpPr>
        <p:spPr>
          <a:xfrm>
            <a:off x="1533462" y="2468467"/>
            <a:ext cx="1872401" cy="1921066"/>
          </a:xfrm>
          <a:prstGeom prst="rect">
            <a:avLst/>
          </a:prstGeom>
          <a:solidFill>
            <a:srgbClr val="2ABE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tlCol="0" anchor="ctr"/>
          <a:lstStyle/>
          <a:p>
            <a:pPr algn="ctr" latinLnBrk="0"/>
            <a:endParaRPr lang="en-US" altLang="ko-KR" sz="16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F3150AE-12CB-43F7-B7FD-4E7EC72CC7A1}"/>
              </a:ext>
            </a:extLst>
          </p:cNvPr>
          <p:cNvSpPr txBox="1"/>
          <p:nvPr/>
        </p:nvSpPr>
        <p:spPr>
          <a:xfrm>
            <a:off x="763201" y="3053154"/>
            <a:ext cx="11326709" cy="6473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3000" dirty="0">
                <a:solidFill>
                  <a:schemeClr val="bg1"/>
                </a:solidFill>
                <a:latin typeface="HG꼬딕씨_Pro 99g" pitchFamily="18" charset="-127"/>
                <a:ea typeface="HG꼬딕씨_Pro 99g" pitchFamily="18" charset="-127"/>
              </a:rPr>
              <a:t>코로나 </a:t>
            </a:r>
            <a:r>
              <a:rPr lang="ko-KR" altLang="en-US" sz="3000" dirty="0" err="1">
                <a:solidFill>
                  <a:schemeClr val="bg1"/>
                </a:solidFill>
                <a:latin typeface="HG꼬딕씨_Pro 99g" pitchFamily="18" charset="-127"/>
                <a:ea typeface="HG꼬딕씨_Pro 99g" pitchFamily="18" charset="-127"/>
              </a:rPr>
              <a:t>펜데믹</a:t>
            </a:r>
            <a:r>
              <a:rPr lang="ko-KR" altLang="en-US" sz="3000" dirty="0">
                <a:solidFill>
                  <a:schemeClr val="bg1"/>
                </a:solidFill>
                <a:latin typeface="HG꼬딕씨_Pro 99g" pitchFamily="18" charset="-127"/>
                <a:ea typeface="HG꼬딕씨_Pro 99g" pitchFamily="18" charset="-127"/>
              </a:rPr>
              <a:t> 이후 </a:t>
            </a:r>
            <a:r>
              <a:rPr lang="ko-KR" altLang="en-US" sz="3000" dirty="0" err="1">
                <a:solidFill>
                  <a:schemeClr val="bg1"/>
                </a:solidFill>
                <a:latin typeface="HG꼬딕씨_Pro 99g" pitchFamily="18" charset="-127"/>
                <a:ea typeface="HG꼬딕씨_Pro 99g" pitchFamily="18" charset="-127"/>
              </a:rPr>
              <a:t>비트코인의</a:t>
            </a:r>
            <a:r>
              <a:rPr lang="ko-KR" altLang="en-US" sz="3000" dirty="0">
                <a:solidFill>
                  <a:schemeClr val="bg1"/>
                </a:solidFill>
                <a:latin typeface="HG꼬딕씨_Pro 99g" pitchFamily="18" charset="-127"/>
                <a:ea typeface="HG꼬딕씨_Pro 99g" pitchFamily="18" charset="-127"/>
              </a:rPr>
              <a:t> 가격 변동성 결정 요인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C51ACA0-C950-4FEA-8C0F-59E137EA7F6F}"/>
              </a:ext>
            </a:extLst>
          </p:cNvPr>
          <p:cNvSpPr txBox="1"/>
          <p:nvPr/>
        </p:nvSpPr>
        <p:spPr>
          <a:xfrm>
            <a:off x="5884583" y="5095782"/>
            <a:ext cx="6311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b="1" dirty="0" err="1">
                <a:latin typeface="HG꼬딕씨_Pro 60g" pitchFamily="18" charset="-127"/>
                <a:ea typeface="HG꼬딕씨_Pro 60g" pitchFamily="18" charset="-127"/>
              </a:rPr>
              <a:t>Ph.D</a:t>
            </a:r>
            <a:r>
              <a:rPr lang="ko-KR" altLang="en-US" b="1" dirty="0">
                <a:latin typeface="HG꼬딕씨_Pro 60g" pitchFamily="18" charset="-127"/>
                <a:ea typeface="HG꼬딕씨_Pro 60g" pitchFamily="18" charset="-127"/>
              </a:rPr>
              <a:t> 조</a:t>
            </a:r>
            <a:endParaRPr lang="en-US" altLang="ko-KR" b="1" dirty="0">
              <a:latin typeface="HG꼬딕씨_Pro 60g" pitchFamily="18" charset="-127"/>
              <a:ea typeface="HG꼬딕씨_Pro 60g" pitchFamily="18" charset="-127"/>
            </a:endParaRPr>
          </a:p>
          <a:p>
            <a:pPr algn="r"/>
            <a:r>
              <a:rPr lang="en-US" altLang="ko-KR" dirty="0">
                <a:latin typeface="HG꼬딕씨_Pro 60g" pitchFamily="18" charset="-127"/>
                <a:ea typeface="HG꼬딕씨_Pro 60g" pitchFamily="18" charset="-127"/>
              </a:rPr>
              <a:t>2019147018  </a:t>
            </a:r>
            <a:r>
              <a:rPr lang="ko-KR" altLang="en-US" dirty="0" err="1">
                <a:latin typeface="HG꼬딕씨_Pro 60g" pitchFamily="18" charset="-127"/>
                <a:ea typeface="HG꼬딕씨_Pro 60g" pitchFamily="18" charset="-127"/>
              </a:rPr>
              <a:t>김희연</a:t>
            </a:r>
            <a:endParaRPr lang="en-US" altLang="ko-KR" dirty="0">
              <a:latin typeface="HG꼬딕씨_Pro 60g" pitchFamily="18" charset="-127"/>
              <a:ea typeface="HG꼬딕씨_Pro 60g" pitchFamily="18" charset="-127"/>
            </a:endParaRPr>
          </a:p>
          <a:p>
            <a:pPr algn="r"/>
            <a:r>
              <a:rPr lang="en-US" altLang="ko-KR" dirty="0">
                <a:latin typeface="HG꼬딕씨_Pro 60g" pitchFamily="18" charset="-127"/>
                <a:ea typeface="HG꼬딕씨_Pro 60g" pitchFamily="18" charset="-127"/>
              </a:rPr>
              <a:t>2016147038  </a:t>
            </a:r>
            <a:r>
              <a:rPr lang="ko-KR" altLang="en-US" dirty="0">
                <a:latin typeface="HG꼬딕씨_Pro 60g" pitchFamily="18" charset="-127"/>
                <a:ea typeface="HG꼬딕씨_Pro 60g" pitchFamily="18" charset="-127"/>
              </a:rPr>
              <a:t>이병재</a:t>
            </a:r>
            <a:endParaRPr lang="en-US" altLang="ko-KR" dirty="0">
              <a:latin typeface="HG꼬딕씨_Pro 60g" pitchFamily="18" charset="-127"/>
              <a:ea typeface="HG꼬딕씨_Pro 60g" pitchFamily="18" charset="-127"/>
            </a:endParaRPr>
          </a:p>
          <a:p>
            <a:pPr algn="r"/>
            <a:r>
              <a:rPr lang="en-US" altLang="ko-KR" dirty="0">
                <a:latin typeface="HG꼬딕씨_Pro 60g" pitchFamily="18" charset="-127"/>
                <a:ea typeface="HG꼬딕씨_Pro 60g" pitchFamily="18" charset="-127"/>
              </a:rPr>
              <a:t>2017251170  </a:t>
            </a:r>
            <a:r>
              <a:rPr lang="ko-KR" altLang="en-US" dirty="0" err="1">
                <a:latin typeface="HG꼬딕씨_Pro 60g" pitchFamily="18" charset="-127"/>
                <a:ea typeface="HG꼬딕씨_Pro 60g" pitchFamily="18" charset="-127"/>
              </a:rPr>
              <a:t>임하린</a:t>
            </a:r>
            <a:endParaRPr lang="en-US" altLang="ko-KR" dirty="0">
              <a:latin typeface="HG꼬딕씨_Pro 60g" pitchFamily="18" charset="-127"/>
              <a:ea typeface="HG꼬딕씨_Pro 60g" pitchFamily="18" charset="-127"/>
            </a:endParaRPr>
          </a:p>
          <a:p>
            <a:pPr algn="r"/>
            <a:r>
              <a:rPr lang="en-US" altLang="ko-KR" dirty="0">
                <a:latin typeface="HG꼬딕씨_Pro 60g" pitchFamily="18" charset="-127"/>
                <a:ea typeface="HG꼬딕씨_Pro 60g" pitchFamily="18" charset="-127"/>
              </a:rPr>
              <a:t>2017118010  </a:t>
            </a:r>
            <a:r>
              <a:rPr lang="ko-KR" altLang="en-US" dirty="0">
                <a:latin typeface="HG꼬딕씨_Pro 60g" pitchFamily="18" charset="-127"/>
                <a:ea typeface="HG꼬딕씨_Pro 60g" pitchFamily="18" charset="-127"/>
              </a:rPr>
              <a:t>전은지</a:t>
            </a:r>
            <a:endParaRPr lang="en-US" altLang="ko-KR" dirty="0">
              <a:latin typeface="HG꼬딕씨_Pro 60g" pitchFamily="18" charset="-127"/>
              <a:ea typeface="HG꼬딕씨_Pro 60g" pitchFamily="18" charset="-127"/>
            </a:endParaRPr>
          </a:p>
          <a:p>
            <a:pPr algn="r"/>
            <a:r>
              <a:rPr lang="en-US" altLang="ko-KR" dirty="0">
                <a:latin typeface="HG꼬딕씨_Pro 60g" pitchFamily="18" charset="-127"/>
                <a:ea typeface="HG꼬딕씨_Pro 60g" pitchFamily="18" charset="-127"/>
              </a:rPr>
              <a:t>2017122020 </a:t>
            </a:r>
            <a:r>
              <a:rPr lang="ko-KR" altLang="en-US" dirty="0">
                <a:latin typeface="HG꼬딕씨_Pro 60g" pitchFamily="18" charset="-127"/>
                <a:ea typeface="HG꼬딕씨_Pro 60g" pitchFamily="18" charset="-127"/>
              </a:rPr>
              <a:t>최민태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77C1D78-3687-450F-A79B-6C2F6B952CE9}"/>
              </a:ext>
            </a:extLst>
          </p:cNvPr>
          <p:cNvSpPr/>
          <p:nvPr/>
        </p:nvSpPr>
        <p:spPr>
          <a:xfrm>
            <a:off x="8283214" y="26670"/>
            <a:ext cx="3935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/>
            <a:r>
              <a:rPr lang="en-US" altLang="ko-KR" spc="-1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2021-1 Data Mi</a:t>
            </a:r>
            <a:r>
              <a:rPr lang="en-US" altLang="ko-KR" spc="-5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n</a:t>
            </a:r>
            <a:r>
              <a:rPr lang="en-US" altLang="ko-KR" spc="-1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ing</a:t>
            </a:r>
            <a:r>
              <a:rPr lang="en-US" altLang="ko-KR" spc="-2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 </a:t>
            </a:r>
            <a:r>
              <a:rPr lang="en-US" altLang="ko-KR" spc="-1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Th</a:t>
            </a:r>
            <a:r>
              <a:rPr lang="en-US" altLang="ko-KR" spc="-15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e</a:t>
            </a:r>
            <a:r>
              <a:rPr lang="en-US" altLang="ko-KR" spc="-1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o</a:t>
            </a:r>
            <a:r>
              <a:rPr lang="en-US" altLang="ko-KR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r</a:t>
            </a:r>
            <a:r>
              <a:rPr lang="en-US" altLang="ko-KR" spc="-1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y</a:t>
            </a:r>
            <a:r>
              <a:rPr lang="en-US" altLang="ko-KR" spc="2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 </a:t>
            </a:r>
            <a:r>
              <a:rPr lang="en-US" altLang="ko-KR" spc="-15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&amp;</a:t>
            </a:r>
            <a:r>
              <a:rPr lang="en-US" altLang="ko-KR" spc="-5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 </a:t>
            </a:r>
            <a:r>
              <a:rPr lang="en-US" altLang="ko-KR" spc="-15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A</a:t>
            </a:r>
            <a:r>
              <a:rPr lang="en-US" altLang="ko-KR" spc="-5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p</a:t>
            </a:r>
            <a:r>
              <a:rPr lang="en-US" altLang="ko-KR" spc="-1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pl</a:t>
            </a:r>
            <a:r>
              <a:rPr lang="en-US" altLang="ko-KR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i</a:t>
            </a:r>
            <a:r>
              <a:rPr lang="en-US" altLang="ko-KR" spc="-1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cation</a:t>
            </a:r>
          </a:p>
          <a:p>
            <a:pPr marL="12700"/>
            <a:r>
              <a:rPr lang="en-US" altLang="ko-KR" spc="-1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2021-1 </a:t>
            </a:r>
            <a:r>
              <a:rPr lang="ko-KR" altLang="en-US" spc="-10" dirty="0" err="1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데이터마이닝</a:t>
            </a:r>
            <a:r>
              <a:rPr lang="ko-KR" altLang="en-US" spc="-10" dirty="0">
                <a:solidFill>
                  <a:srgbClr val="A6A6A6"/>
                </a:solidFill>
                <a:latin typeface="HG꼬딕씨_Pro 80g" pitchFamily="18" charset="-127"/>
                <a:ea typeface="HG꼬딕씨_Pro 80g" pitchFamily="18" charset="-127"/>
                <a:cs typeface="나눔스퀘어 ExtraBold"/>
              </a:rPr>
              <a:t> 이론 및 응용</a:t>
            </a:r>
            <a:endParaRPr lang="en-US" altLang="ko-KR" spc="-10" dirty="0">
              <a:solidFill>
                <a:srgbClr val="A6A6A6"/>
              </a:solidFill>
              <a:latin typeface="HG꼬딕씨_Pro 80g" pitchFamily="18" charset="-127"/>
              <a:ea typeface="HG꼬딕씨_Pro 80g" pitchFamily="18" charset="-127"/>
              <a:cs typeface="나눔스퀘어 ExtraBold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="" xmlns:a16="http://schemas.microsoft.com/office/drawing/2014/main" id="{0FE65BE9-3CCE-4FE4-A079-61C247BFE00A}"/>
              </a:ext>
            </a:extLst>
          </p:cNvPr>
          <p:cNvSpPr/>
          <p:nvPr/>
        </p:nvSpPr>
        <p:spPr>
          <a:xfrm>
            <a:off x="-622" y="45720"/>
            <a:ext cx="2597066" cy="428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78B1FBD-4E6D-4DD0-8797-512EC03A763D}"/>
              </a:ext>
            </a:extLst>
          </p:cNvPr>
          <p:cNvSpPr txBox="1"/>
          <p:nvPr/>
        </p:nvSpPr>
        <p:spPr>
          <a:xfrm>
            <a:off x="-326212" y="6273036"/>
            <a:ext cx="1962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latin typeface="HG꼬딕씨_Pro 60g" pitchFamily="18" charset="-127"/>
                <a:ea typeface="HG꼬딕씨_Pro 60g" pitchFamily="18" charset="-127"/>
              </a:rPr>
              <a:t>지도교수 </a:t>
            </a:r>
            <a:r>
              <a:rPr lang="en-US" altLang="ko-KR" sz="160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600" dirty="0">
                <a:latin typeface="HG꼬딕씨_Pro 60g" pitchFamily="18" charset="-127"/>
                <a:ea typeface="HG꼬딕씨_Pro 60g" pitchFamily="18" charset="-127"/>
              </a:rPr>
              <a:t>손 소 영</a:t>
            </a:r>
            <a:endParaRPr lang="en-US" altLang="ko-KR" sz="1600" dirty="0">
              <a:latin typeface="HG꼬딕씨_Pro 60g" pitchFamily="18" charset="-127"/>
              <a:ea typeface="HG꼬딕씨_Pro 60g" pitchFamily="18" charset="-127"/>
            </a:endParaRPr>
          </a:p>
          <a:p>
            <a:pPr algn="r"/>
            <a:r>
              <a:rPr lang="ko-KR" altLang="en-US" sz="1600" dirty="0">
                <a:latin typeface="HG꼬딕씨_Pro 60g" pitchFamily="18" charset="-127"/>
                <a:ea typeface="HG꼬딕씨_Pro 60g" pitchFamily="18" charset="-127"/>
              </a:rPr>
              <a:t>조교 </a:t>
            </a:r>
            <a:r>
              <a:rPr lang="en-US" altLang="ko-KR" sz="160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600" dirty="0">
                <a:latin typeface="HG꼬딕씨_Pro 60g" pitchFamily="18" charset="-127"/>
                <a:ea typeface="HG꼬딕씨_Pro 60g" pitchFamily="18" charset="-127"/>
              </a:rPr>
              <a:t>우 현 우</a:t>
            </a:r>
            <a:endParaRPr lang="en-US" altLang="ko-KR" sz="1600" dirty="0">
              <a:latin typeface="HG꼬딕씨_Pro 60g" pitchFamily="18" charset="-127"/>
              <a:ea typeface="HG꼬딕씨_Pro 60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55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8F5311E1-3CA1-824D-938A-8CC0DDC70D90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2884052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8DB43BE-D7B8-7248-AD16-8BB1E6E2D410}"/>
              </a:ext>
            </a:extLst>
          </p:cNvPr>
          <p:cNvSpPr/>
          <p:nvPr/>
        </p:nvSpPr>
        <p:spPr>
          <a:xfrm>
            <a:off x="1045835" y="1152541"/>
            <a:ext cx="2293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종속변수</a:t>
            </a:r>
            <a:endParaRPr lang="en-US" altLang="ko-KR" dirty="0">
              <a:solidFill>
                <a:srgbClr val="40404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6AC6F5E-4D82-A843-8E50-BE9A509A36F1}"/>
              </a:ext>
            </a:extLst>
          </p:cNvPr>
          <p:cNvSpPr/>
          <p:nvPr/>
        </p:nvSpPr>
        <p:spPr>
          <a:xfrm>
            <a:off x="1683861" y="1456459"/>
            <a:ext cx="30616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비트코인의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가격 변동성 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(KRW 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기준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  <a:endParaRPr lang="en-US" altLang="ko-KR" sz="16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154F351-6FEA-4E47-B8DB-487F229CC5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12" y="1201319"/>
            <a:ext cx="302301" cy="30230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16B4122-0D98-A340-9D9A-4C36088DDB13}"/>
              </a:ext>
            </a:extLst>
          </p:cNvPr>
          <p:cNvGrpSpPr/>
          <p:nvPr/>
        </p:nvGrpSpPr>
        <p:grpSpPr>
          <a:xfrm>
            <a:off x="1224587" y="1995367"/>
            <a:ext cx="1451272" cy="369332"/>
            <a:chOff x="1183557" y="1519083"/>
            <a:chExt cx="1451272" cy="369332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C77C8809-CDD7-6242-885F-211589165C2F}"/>
                </a:ext>
              </a:extLst>
            </p:cNvPr>
            <p:cNvSpPr/>
            <p:nvPr/>
          </p:nvSpPr>
          <p:spPr>
            <a:xfrm>
              <a:off x="1616602" y="1519083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독립변수</a:t>
              </a:r>
              <a:endParaRPr lang="en-US" altLang="ko-KR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631AF4F2-8588-804B-8C71-0BD9FFAD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557" y="1552530"/>
              <a:ext cx="303229" cy="303229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CE6A5C4-BF3A-4E41-B89A-A6170125CA93}"/>
              </a:ext>
            </a:extLst>
          </p:cNvPr>
          <p:cNvGrpSpPr/>
          <p:nvPr/>
        </p:nvGrpSpPr>
        <p:grpSpPr>
          <a:xfrm>
            <a:off x="6414931" y="2823835"/>
            <a:ext cx="2144926" cy="369332"/>
            <a:chOff x="1678497" y="3548858"/>
            <a:chExt cx="2144926" cy="369332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D4E10F8A-CF87-A14C-9E61-83A4F2B89FB6}"/>
                </a:ext>
              </a:extLst>
            </p:cNvPr>
            <p:cNvSpPr/>
            <p:nvPr/>
          </p:nvSpPr>
          <p:spPr>
            <a:xfrm>
              <a:off x="2054429" y="3548858"/>
              <a:ext cx="1768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atin typeface="HG꼬딕씨_Pro 80g" pitchFamily="18" charset="-127"/>
                  <a:ea typeface="HG꼬딕씨_Pro 80g" pitchFamily="18" charset="-127"/>
                </a:rPr>
                <a:t>거시경제 변수</a:t>
              </a:r>
              <a:endParaRPr lang="en-US" altLang="ko-KR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4E0EFA0D-A3DB-2245-A4A2-89D0EEC26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497" y="3548858"/>
              <a:ext cx="338174" cy="338174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05D9A120-1DC2-5C4D-B1D7-FBC2F272FE32}"/>
              </a:ext>
            </a:extLst>
          </p:cNvPr>
          <p:cNvGrpSpPr/>
          <p:nvPr/>
        </p:nvGrpSpPr>
        <p:grpSpPr>
          <a:xfrm>
            <a:off x="6404551" y="4790537"/>
            <a:ext cx="1687510" cy="374640"/>
            <a:chOff x="1678497" y="4005756"/>
            <a:chExt cx="1687510" cy="374640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E791AC41-FF8D-0849-88C1-1FC2F21344E8}"/>
                </a:ext>
              </a:extLst>
            </p:cNvPr>
            <p:cNvSpPr/>
            <p:nvPr/>
          </p:nvSpPr>
          <p:spPr>
            <a:xfrm>
              <a:off x="2054429" y="4011064"/>
              <a:ext cx="1311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latin typeface="HG꼬딕씨_Pro 80g" pitchFamily="18" charset="-127"/>
                  <a:ea typeface="HG꼬딕씨_Pro 80g" pitchFamily="18" charset="-127"/>
                </a:rPr>
                <a:t>정치적 변수</a:t>
              </a:r>
              <a:endParaRPr lang="en-US" altLang="ko-KR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4FD1653D-2553-7847-9380-E0B64A6E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497" y="4005756"/>
              <a:ext cx="361539" cy="361539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213CD0B6-990A-1644-920F-C300BB09ED07}"/>
              </a:ext>
            </a:extLst>
          </p:cNvPr>
          <p:cNvGrpSpPr/>
          <p:nvPr/>
        </p:nvGrpSpPr>
        <p:grpSpPr>
          <a:xfrm>
            <a:off x="1747458" y="2821861"/>
            <a:ext cx="7331391" cy="1490629"/>
            <a:chOff x="898209" y="2588689"/>
            <a:chExt cx="7331391" cy="1490629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6D553827-D8DB-074F-B73D-6E1A7BDA074E}"/>
                </a:ext>
              </a:extLst>
            </p:cNvPr>
            <p:cNvSpPr/>
            <p:nvPr/>
          </p:nvSpPr>
          <p:spPr>
            <a:xfrm>
              <a:off x="3030478" y="2903666"/>
              <a:ext cx="5199122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3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Naver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latinLnBrk="0"/>
              <a:r>
                <a:rPr lang="en-US" altLang="ko-KR" sz="13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Naver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latinLnBrk="0"/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각 커뮤니티 게시판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6A8E92BD-9E8D-1447-B743-442D26446D39}"/>
                </a:ext>
              </a:extLst>
            </p:cNvPr>
            <p:cNvGrpSpPr/>
            <p:nvPr/>
          </p:nvGrpSpPr>
          <p:grpSpPr>
            <a:xfrm>
              <a:off x="898209" y="2588689"/>
              <a:ext cx="4331682" cy="1490629"/>
              <a:chOff x="898209" y="2588689"/>
              <a:chExt cx="4331682" cy="149062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99965130-FDCA-4F43-9656-303F4D61A695}"/>
                  </a:ext>
                </a:extLst>
              </p:cNvPr>
              <p:cNvGrpSpPr/>
              <p:nvPr/>
            </p:nvGrpSpPr>
            <p:grpSpPr>
              <a:xfrm>
                <a:off x="898209" y="2588689"/>
                <a:ext cx="2144926" cy="369332"/>
                <a:chOff x="1678497" y="2576497"/>
                <a:chExt cx="2144926" cy="369332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="" xmlns:a16="http://schemas.microsoft.com/office/drawing/2014/main" id="{EA1B28E3-7A59-E24B-AC6E-50A80B74E52D}"/>
                    </a:ext>
                  </a:extLst>
                </p:cNvPr>
                <p:cNvSpPr/>
                <p:nvPr/>
              </p:nvSpPr>
              <p:spPr>
                <a:xfrm>
                  <a:off x="2054429" y="2576497"/>
                  <a:ext cx="176899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 dirty="0">
                      <a:latin typeface="HG꼬딕씨_Pro 80g" pitchFamily="18" charset="-127"/>
                      <a:ea typeface="HG꼬딕씨_Pro 80g" pitchFamily="18" charset="-127"/>
                    </a:rPr>
                    <a:t>심리적 변수</a:t>
                  </a:r>
                  <a:endParaRPr lang="en-US" altLang="ko-KR" dirty="0">
                    <a:latin typeface="HG꼬딕씨_Pro 80g" pitchFamily="18" charset="-127"/>
                    <a:ea typeface="HG꼬딕씨_Pro 80g" pitchFamily="18" charset="-127"/>
                  </a:endParaRPr>
                </a:p>
              </p:txBody>
            </p:sp>
            <p:pic>
              <p:nvPicPr>
                <p:cNvPr id="64" name="그림 63">
                  <a:extLst>
                    <a:ext uri="{FF2B5EF4-FFF2-40B4-BE49-F238E27FC236}">
                      <a16:creationId xmlns="" xmlns:a16="http://schemas.microsoft.com/office/drawing/2014/main" id="{3DD99DBF-76D4-5E43-BE3D-9EBE176F29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8497" y="2590460"/>
                  <a:ext cx="338174" cy="338174"/>
                </a:xfrm>
                <a:prstGeom prst="rect">
                  <a:avLst/>
                </a:prstGeom>
              </p:spPr>
            </p:pic>
          </p:grp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A7975BBD-197D-3D4F-B279-73E5A1ECEFE4}"/>
                  </a:ext>
                </a:extLst>
              </p:cNvPr>
              <p:cNvSpPr/>
              <p:nvPr/>
            </p:nvSpPr>
            <p:spPr>
              <a:xfrm>
                <a:off x="1274141" y="2926272"/>
                <a:ext cx="1649371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altLang="ko-KR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1. </a:t>
                </a:r>
                <a:r>
                  <a:rPr lang="ko-KR" altLang="en-US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네이버 뉴스기사</a:t>
                </a:r>
                <a:endPara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endParaRPr>
              </a:p>
              <a:p>
                <a:pPr latinLnBrk="0"/>
                <a:r>
                  <a:rPr lang="en-US" altLang="ko-KR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2. </a:t>
                </a:r>
                <a:r>
                  <a:rPr lang="ko-KR" altLang="en-US" sz="1300" dirty="0" err="1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네이버</a:t>
                </a:r>
                <a:r>
                  <a:rPr lang="ko-KR" altLang="en-US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 </a:t>
                </a:r>
                <a:r>
                  <a:rPr lang="ko-KR" altLang="en-US" sz="1300" dirty="0" err="1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트렌드</a:t>
                </a:r>
                <a:r>
                  <a:rPr lang="ko-KR" altLang="en-US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 지수 </a:t>
                </a:r>
                <a:endPara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endParaRPr>
              </a:p>
              <a:p>
                <a:pPr latinLnBrk="0"/>
                <a:r>
                  <a:rPr lang="en-US" altLang="ko-KR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3. </a:t>
                </a:r>
                <a:r>
                  <a:rPr lang="ko-KR" altLang="en-US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커뮤니티 데이터 </a:t>
                </a:r>
                <a:r>
                  <a:rPr lang="en-US" altLang="ko-KR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/>
                </a:r>
                <a:br>
                  <a:rPr lang="en-US" altLang="ko-KR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</a:br>
                <a:endPara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endParaRPr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="" xmlns:a16="http://schemas.microsoft.com/office/drawing/2014/main" id="{7B0B55A8-E9EC-5F48-9CDB-3FF2DC51E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385" y="2917556"/>
                <a:ext cx="203318" cy="203318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="" xmlns:a16="http://schemas.microsoft.com/office/drawing/2014/main" id="{A8ECC3AF-62AA-AA42-84BC-3D96FA89B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8371" y="3136064"/>
                <a:ext cx="203318" cy="203318"/>
              </a:xfrm>
              <a:prstGeom prst="rect">
                <a:avLst/>
              </a:prstGeom>
            </p:spPr>
          </p:pic>
          <p:pic>
            <p:nvPicPr>
              <p:cNvPr id="81" name="그림 80">
                <a:extLst>
                  <a:ext uri="{FF2B5EF4-FFF2-40B4-BE49-F238E27FC236}">
                    <a16:creationId xmlns="" xmlns:a16="http://schemas.microsoft.com/office/drawing/2014/main" id="{EA9E1D0F-D99A-FC46-BBFC-3C65C4342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2857" y="3365206"/>
                <a:ext cx="203318" cy="203318"/>
              </a:xfrm>
              <a:prstGeom prst="rect">
                <a:avLst/>
              </a:prstGeom>
            </p:spPr>
          </p:pic>
          <p:pic>
            <p:nvPicPr>
              <p:cNvPr id="82" name="그림 81">
                <a:extLst>
                  <a:ext uri="{FF2B5EF4-FFF2-40B4-BE49-F238E27FC236}">
                    <a16:creationId xmlns="" xmlns:a16="http://schemas.microsoft.com/office/drawing/2014/main" id="{114A4C2B-D9F7-3A4A-8913-39FE2C706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4364" y="3807105"/>
                <a:ext cx="203318" cy="203318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AFE9420F-A649-F947-B66C-B7EFAF580B18}"/>
                  </a:ext>
                </a:extLst>
              </p:cNvPr>
              <p:cNvSpPr/>
              <p:nvPr/>
            </p:nvSpPr>
            <p:spPr>
              <a:xfrm>
                <a:off x="3041471" y="3786930"/>
                <a:ext cx="2188420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" altLang="ko-KR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https://</a:t>
                </a:r>
                <a:r>
                  <a:rPr lang="en" altLang="ko-KR" sz="1300" dirty="0" err="1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twitter.com</a:t>
                </a:r>
                <a:r>
                  <a:rPr lang="en" altLang="ko-KR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/</a:t>
                </a:r>
                <a:r>
                  <a:rPr lang="en" altLang="ko-KR" sz="1300" dirty="0" err="1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elonmusk</a:t>
                </a:r>
                <a:endPara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0C5967B-5708-5443-BEC8-848481145424}"/>
                  </a:ext>
                </a:extLst>
              </p:cNvPr>
              <p:cNvSpPr/>
              <p:nvPr/>
            </p:nvSpPr>
            <p:spPr>
              <a:xfrm>
                <a:off x="1279530" y="3770327"/>
                <a:ext cx="163378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ko-KR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4.</a:t>
                </a:r>
                <a:r>
                  <a:rPr lang="ko-KR" altLang="en-US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 </a:t>
                </a:r>
                <a:r>
                  <a:rPr lang="ko-KR" altLang="en-US" sz="1300" dirty="0" err="1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일론머스크</a:t>
                </a:r>
                <a:r>
                  <a:rPr lang="ko-KR" altLang="en-US" sz="1300" dirty="0">
                    <a:solidFill>
                      <a:srgbClr val="404040"/>
                    </a:solidFill>
                    <a:latin typeface="HG꼬딕씨_Pro 60g" pitchFamily="18" charset="-127"/>
                    <a:ea typeface="HG꼬딕씨_Pro 60g" pitchFamily="18" charset="-127"/>
                  </a:rPr>
                  <a:t> 트위터</a:t>
                </a:r>
                <a:endPara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5D90C78-619E-F447-BFA6-7536B413020B}"/>
              </a:ext>
            </a:extLst>
          </p:cNvPr>
          <p:cNvGrpSpPr/>
          <p:nvPr/>
        </p:nvGrpSpPr>
        <p:grpSpPr>
          <a:xfrm>
            <a:off x="1747458" y="4739718"/>
            <a:ext cx="5027003" cy="1772421"/>
            <a:chOff x="898209" y="4649421"/>
            <a:chExt cx="5027003" cy="1772421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462E9BEC-FFBD-2C4A-BC50-B372D51B37D2}"/>
                </a:ext>
              </a:extLst>
            </p:cNvPr>
            <p:cNvGrpSpPr/>
            <p:nvPr/>
          </p:nvGrpSpPr>
          <p:grpSpPr>
            <a:xfrm>
              <a:off x="898209" y="4649421"/>
              <a:ext cx="1900708" cy="369332"/>
              <a:chOff x="1678497" y="3079470"/>
              <a:chExt cx="1900708" cy="369332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BB449F49-DA0B-084D-9F11-393AD860DC77}"/>
                  </a:ext>
                </a:extLst>
              </p:cNvPr>
              <p:cNvSpPr/>
              <p:nvPr/>
            </p:nvSpPr>
            <p:spPr>
              <a:xfrm>
                <a:off x="2054429" y="3079470"/>
                <a:ext cx="1524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 dirty="0">
                    <a:latin typeface="HG꼬딕씨_Pro 80g" pitchFamily="18" charset="-127"/>
                    <a:ea typeface="HG꼬딕씨_Pro 80g" pitchFamily="18" charset="-127"/>
                  </a:rPr>
                  <a:t>수요공급 변수</a:t>
                </a:r>
                <a:endParaRPr lang="en-US" altLang="ko-KR" dirty="0"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="" xmlns:a16="http://schemas.microsoft.com/office/drawing/2014/main" id="{620712A2-4839-5840-AFA4-E52E2C5BD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8497" y="3083603"/>
                <a:ext cx="338174" cy="338174"/>
              </a:xfrm>
              <a:prstGeom prst="rect">
                <a:avLst/>
              </a:prstGeom>
            </p:spPr>
          </p:pic>
        </p:grp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9D3CD0E5-7C0D-E442-B382-3604A0872EAA}"/>
                </a:ext>
              </a:extLst>
            </p:cNvPr>
            <p:cNvSpPr/>
            <p:nvPr/>
          </p:nvSpPr>
          <p:spPr>
            <a:xfrm>
              <a:off x="1274141" y="5052848"/>
              <a:ext cx="1599565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1. 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미국 시장 지수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latinLnBrk="0"/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72273B76-F491-114E-8BC2-7C5F76279452}"/>
                </a:ext>
              </a:extLst>
            </p:cNvPr>
            <p:cNvSpPr/>
            <p:nvPr/>
          </p:nvSpPr>
          <p:spPr>
            <a:xfrm>
              <a:off x="3122189" y="5052848"/>
              <a:ext cx="2778739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Yahoo Finance </a:t>
              </a: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FC506B41-DF26-1746-99BA-848CB56D0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113" y="5097383"/>
              <a:ext cx="203318" cy="203318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C0128509-1C0C-FF4E-A342-497283324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619" y="5994484"/>
              <a:ext cx="203318" cy="203318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D2E9D75D-E6EE-AF4A-ABF3-DAEFDBD4428F}"/>
                </a:ext>
              </a:extLst>
            </p:cNvPr>
            <p:cNvSpPr/>
            <p:nvPr/>
          </p:nvSpPr>
          <p:spPr>
            <a:xfrm>
              <a:off x="1392458" y="5674647"/>
              <a:ext cx="159956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1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(KOSPI, KOSDAQ)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56E25206-CE1E-DB4B-8AF0-C03E1A837011}"/>
                </a:ext>
              </a:extLst>
            </p:cNvPr>
            <p:cNvSpPr/>
            <p:nvPr/>
          </p:nvSpPr>
          <p:spPr>
            <a:xfrm>
              <a:off x="1274655" y="5929399"/>
              <a:ext cx="175952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3. 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관련 국내 기업 주가</a:t>
              </a:r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/>
              </a:r>
              <a:b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</a:b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6DFD2A37-1037-0541-9305-CD456A19DFD1}"/>
                </a:ext>
              </a:extLst>
            </p:cNvPr>
            <p:cNvSpPr/>
            <p:nvPr/>
          </p:nvSpPr>
          <p:spPr>
            <a:xfrm>
              <a:off x="3146473" y="5944124"/>
              <a:ext cx="2778739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3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Naver</a:t>
              </a:r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금융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9CE8230E-9FE4-974E-9533-A6936A63C325}"/>
                </a:ext>
              </a:extLst>
            </p:cNvPr>
            <p:cNvSpPr/>
            <p:nvPr/>
          </p:nvSpPr>
          <p:spPr>
            <a:xfrm>
              <a:off x="1270866" y="5486636"/>
              <a:ext cx="357413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2. 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한국 시장 지수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latinLnBrk="0"/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3264727F-97E8-3E42-B1FC-BFE4786C7804}"/>
                </a:ext>
              </a:extLst>
            </p:cNvPr>
            <p:cNvSpPr/>
            <p:nvPr/>
          </p:nvSpPr>
          <p:spPr>
            <a:xfrm>
              <a:off x="3126334" y="5497431"/>
              <a:ext cx="2778739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3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Investing.com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="" xmlns:a16="http://schemas.microsoft.com/office/drawing/2014/main" id="{D8FA4D82-5D61-CA41-A7F8-4D92CA9F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258" y="5551491"/>
              <a:ext cx="203318" cy="203318"/>
            </a:xfrm>
            <a:prstGeom prst="rect">
              <a:avLst/>
            </a:prstGeom>
          </p:spPr>
        </p:pic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C1E96FB9-F2B8-0247-9449-488504790915}"/>
                </a:ext>
              </a:extLst>
            </p:cNvPr>
            <p:cNvSpPr/>
            <p:nvPr/>
          </p:nvSpPr>
          <p:spPr>
            <a:xfrm>
              <a:off x="1408452" y="5215130"/>
              <a:ext cx="159956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1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(S&amp;P, Dow, </a:t>
              </a:r>
              <a:r>
                <a:rPr lang="en-US" altLang="ko-KR" sz="1100" i="1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Nasdqaq</a:t>
              </a:r>
              <a:r>
                <a:rPr lang="en-US" altLang="ko-KR" sz="11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)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99653934-0F87-894D-B452-242D2F59AA5C}"/>
                </a:ext>
              </a:extLst>
            </p:cNvPr>
            <p:cNvSpPr/>
            <p:nvPr/>
          </p:nvSpPr>
          <p:spPr>
            <a:xfrm>
              <a:off x="1396918" y="6118360"/>
              <a:ext cx="159956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1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</a:t>
              </a:r>
              <a:r>
                <a:rPr lang="ko-KR" altLang="en-US" sz="1100" i="1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유진테크</a:t>
              </a:r>
              <a:r>
                <a:rPr lang="ko-KR" altLang="en-US" sz="11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외 </a:t>
              </a:r>
              <a:r>
                <a:rPr lang="en-US" altLang="ko-KR" sz="11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6</a:t>
              </a:r>
              <a:r>
                <a:rPr lang="ko-KR" altLang="en-US" sz="11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개 기업</a:t>
              </a:r>
              <a:r>
                <a:rPr lang="en-US" altLang="ko-KR" sz="11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)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1198FF7-77B8-8249-879F-64265C9375D6}"/>
              </a:ext>
            </a:extLst>
          </p:cNvPr>
          <p:cNvSpPr/>
          <p:nvPr/>
        </p:nvSpPr>
        <p:spPr>
          <a:xfrm>
            <a:off x="4987461" y="1479542"/>
            <a:ext cx="277873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3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Investing.com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3F390F00-42BB-2946-B714-020B4C974A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86" y="1541745"/>
            <a:ext cx="203318" cy="203318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5D9E089-D9EC-ED4A-A620-0E038D189F0C}"/>
              </a:ext>
            </a:extLst>
          </p:cNvPr>
          <p:cNvSpPr/>
          <p:nvPr/>
        </p:nvSpPr>
        <p:spPr>
          <a:xfrm>
            <a:off x="6814486" y="3299813"/>
            <a:ext cx="159956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1. 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환율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달러 인덱스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1C40917-22D2-F845-ACC0-5EB0D84BE491}"/>
              </a:ext>
            </a:extLst>
          </p:cNvPr>
          <p:cNvSpPr/>
          <p:nvPr/>
        </p:nvSpPr>
        <p:spPr>
          <a:xfrm>
            <a:off x="8662534" y="3299813"/>
            <a:ext cx="277873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3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Investing.com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ACBC2141-8F53-4745-B148-2319E0689C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58" y="3344348"/>
            <a:ext cx="203318" cy="203318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76162FEA-E71C-3E44-A4A6-C24720F365BE}"/>
              </a:ext>
            </a:extLst>
          </p:cNvPr>
          <p:cNvSpPr/>
          <p:nvPr/>
        </p:nvSpPr>
        <p:spPr>
          <a:xfrm>
            <a:off x="6932803" y="3759687"/>
            <a:ext cx="1599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석유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금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은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구리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5E87FEA3-85BD-1C48-95B7-434CD27EE9B3}"/>
              </a:ext>
            </a:extLst>
          </p:cNvPr>
          <p:cNvSpPr/>
          <p:nvPr/>
        </p:nvSpPr>
        <p:spPr>
          <a:xfrm>
            <a:off x="6818631" y="3563421"/>
            <a:ext cx="357413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2. 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국제 선물 시장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A025752A-B6F1-C046-897C-CD440D9BC58D}"/>
              </a:ext>
            </a:extLst>
          </p:cNvPr>
          <p:cNvSpPr/>
          <p:nvPr/>
        </p:nvSpPr>
        <p:spPr>
          <a:xfrm>
            <a:off x="8666679" y="3563421"/>
            <a:ext cx="277873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3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Naver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금융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="" xmlns:a16="http://schemas.microsoft.com/office/drawing/2014/main" id="{0EA834A3-645F-2042-AD69-38D2842D48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03" y="3607956"/>
            <a:ext cx="203318" cy="20331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3D802BE-FC15-DB41-8CD4-5E31BA9ABBF5}"/>
              </a:ext>
            </a:extLst>
          </p:cNvPr>
          <p:cNvSpPr/>
          <p:nvPr/>
        </p:nvSpPr>
        <p:spPr>
          <a:xfrm>
            <a:off x="6820101" y="4046477"/>
            <a:ext cx="48359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*국내 산업생산지수</a:t>
            </a:r>
            <a:r>
              <a:rPr kumimoji="1" lang="en-US" altLang="ko-KR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kumimoji="1" lang="ko-KR" altLang="en-US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국내 소비자물가지수</a:t>
            </a:r>
            <a:r>
              <a:rPr kumimoji="1" lang="en-US" altLang="ko-KR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kumimoji="1" lang="ko-KR" altLang="en-US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국내 실업률은 등은 사용하지 않음</a:t>
            </a:r>
            <a:endParaRPr kumimoji="1" lang="en-US" altLang="ko-KR" sz="11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일별이 아닌 월별 데이터이고 단기적으로는 큰 폭의 변화가 나타나기 쉽지 않음</a:t>
            </a:r>
            <a:endParaRPr kumimoji="1" lang="en-US" altLang="ko-KR" sz="11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월간 변화율 등이 크게 의미를 가지지 못함</a:t>
            </a:r>
            <a:endParaRPr kumimoji="1" lang="en-US" altLang="ko-KR" sz="11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98C2C6B-ED2E-E646-A5DB-F1280FC19DFE}"/>
              </a:ext>
            </a:extLst>
          </p:cNvPr>
          <p:cNvSpPr/>
          <p:nvPr/>
        </p:nvSpPr>
        <p:spPr>
          <a:xfrm>
            <a:off x="6824295" y="5251933"/>
            <a:ext cx="6096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1. 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각종 관련 법안 제정 및 시행</a:t>
            </a:r>
            <a:endParaRPr kumimoji="1"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marL="342900" indent="-342900">
              <a:buAutoNum type="arabicPeriod"/>
            </a:pPr>
            <a:endParaRPr kumimoji="1" lang="en-US" altLang="ko-KR" sz="8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2. 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국가 금융 권위자</a:t>
            </a:r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한국은행</a:t>
            </a:r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미국 </a:t>
            </a:r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Fed)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및 </a:t>
            </a:r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/>
            </a:r>
            <a:b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</a:br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   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국가 권위자의 가상화폐 언급</a:t>
            </a:r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등을 개별 조사 후 정리</a:t>
            </a:r>
            <a:endParaRPr kumimoji="1"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23B1386E-554E-C846-B233-A19B01EB0394}"/>
              </a:ext>
            </a:extLst>
          </p:cNvPr>
          <p:cNvSpPr/>
          <p:nvPr/>
        </p:nvSpPr>
        <p:spPr>
          <a:xfrm>
            <a:off x="2279807" y="4286362"/>
            <a:ext cx="4648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*커뮤니티 게시판은 무의미한 소모성 언급 등이 적고</a:t>
            </a:r>
            <a:r>
              <a:rPr kumimoji="1" lang="en-US" altLang="ko-KR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kumimoji="1" lang="ko-KR" altLang="en-US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endParaRPr kumimoji="1" lang="en-US" altLang="ko-KR" sz="11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r>
              <a:rPr kumimoji="1" lang="ko-KR" altLang="en-US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유의미한 수의 표본이 존재하는 사이트로 선정하였다</a:t>
            </a:r>
            <a:r>
              <a:rPr kumimoji="1" lang="en-US" altLang="ko-KR" sz="11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9A86B22-3B15-5141-A853-E64EF5C80763}"/>
              </a:ext>
            </a:extLst>
          </p:cNvPr>
          <p:cNvSpPr/>
          <p:nvPr/>
        </p:nvSpPr>
        <p:spPr>
          <a:xfrm>
            <a:off x="1667515" y="2354169"/>
            <a:ext cx="5833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카테고리 분류하여 설정한 변수를 다양한 </a:t>
            </a:r>
            <a:r>
              <a:rPr lang="ko-KR" altLang="en-US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수집처에서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크롤링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endParaRPr lang="en-US" altLang="ko-KR" sz="14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44" name="1/2 액자 143">
            <a:extLst>
              <a:ext uri="{FF2B5EF4-FFF2-40B4-BE49-F238E27FC236}">
                <a16:creationId xmlns="" xmlns:a16="http://schemas.microsoft.com/office/drawing/2014/main" id="{C1751A9D-A866-0447-AE27-8F73868FA512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45" name="1/2 액자 144">
            <a:extLst>
              <a:ext uri="{FF2B5EF4-FFF2-40B4-BE49-F238E27FC236}">
                <a16:creationId xmlns="" xmlns:a16="http://schemas.microsoft.com/office/drawing/2014/main" id="{1D8B042E-F397-974F-A076-CDB310E58D42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46" name="1/2 액자 145">
            <a:extLst>
              <a:ext uri="{FF2B5EF4-FFF2-40B4-BE49-F238E27FC236}">
                <a16:creationId xmlns="" xmlns:a16="http://schemas.microsoft.com/office/drawing/2014/main" id="{E72843A8-CBD4-234A-BC15-6864FA650E33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47" name="1/2 액자 146">
            <a:extLst>
              <a:ext uri="{FF2B5EF4-FFF2-40B4-BE49-F238E27FC236}">
                <a16:creationId xmlns="" xmlns:a16="http://schemas.microsoft.com/office/drawing/2014/main" id="{CECA2EB6-0733-6B4E-8C6C-8D8F6CB9E2EA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67BDB07B-C946-3441-8082-7ACDE676538A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HG꼬딕씨_Pro 80g" pitchFamily="18" charset="-127"/>
                <a:ea typeface="HG꼬딕씨_Pro 80g" pitchFamily="18" charset="-127"/>
              </a:rPr>
              <a:t>데이터 수집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AB64EA2F-5663-4044-ABD2-FA66C2D2C34B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35E2F3E8-6313-3A4C-9ECA-D7067B89F00B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감성분석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25035452-D33D-8546-858E-E44B875C5A6C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모델링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1E25D614-0180-7C4F-8A0B-EA5B7AB2C603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결과 도출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724000A2-71CF-134D-BABF-172FFE74F3B4}"/>
              </a:ext>
            </a:extLst>
          </p:cNvPr>
          <p:cNvGrpSpPr/>
          <p:nvPr/>
        </p:nvGrpSpPr>
        <p:grpSpPr>
          <a:xfrm>
            <a:off x="7404211" y="2225168"/>
            <a:ext cx="4642038" cy="461665"/>
            <a:chOff x="7397427" y="2176106"/>
            <a:chExt cx="4642038" cy="461665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5FD2DE39-B33F-364C-836D-A8EF7769E21F}"/>
                </a:ext>
              </a:extLst>
            </p:cNvPr>
            <p:cNvSpPr/>
            <p:nvPr/>
          </p:nvSpPr>
          <p:spPr>
            <a:xfrm>
              <a:off x="7732585" y="2176106"/>
              <a:ext cx="43068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가격 관련 변수 </a:t>
              </a:r>
              <a:r>
                <a:rPr lang="en-US" altLang="ko-KR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:</a:t>
              </a:r>
              <a:r>
                <a:rPr lang="ko-KR" altLang="en-US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종속변수와 동일하게 전날 대비 가격으로 통일했다</a:t>
              </a:r>
              <a:r>
                <a:rPr lang="en-US" altLang="ko-KR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br>
                <a:rPr lang="en-US" altLang="ko-KR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</a:br>
              <a:r>
                <a:rPr lang="ko-KR" altLang="en-US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심리적 변수 </a:t>
              </a:r>
              <a:r>
                <a:rPr lang="en-US" altLang="ko-KR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:</a:t>
              </a:r>
              <a:r>
                <a:rPr lang="ko-KR" altLang="en-US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전날의 값을 사용했다</a:t>
              </a:r>
              <a:r>
                <a:rPr lang="en-US" altLang="ko-KR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endPara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pic>
          <p:nvPicPr>
            <p:cNvPr id="153" name="그림 152">
              <a:extLst>
                <a:ext uri="{FF2B5EF4-FFF2-40B4-BE49-F238E27FC236}">
                  <a16:creationId xmlns="" xmlns:a16="http://schemas.microsoft.com/office/drawing/2014/main" id="{47E59775-1229-C843-A4FD-E5277A4C8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427" y="2249200"/>
              <a:ext cx="307431" cy="307431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C851F4B7-AF38-2449-A1DE-1EC42617AA98}"/>
              </a:ext>
            </a:extLst>
          </p:cNvPr>
          <p:cNvGrpSpPr/>
          <p:nvPr/>
        </p:nvGrpSpPr>
        <p:grpSpPr>
          <a:xfrm>
            <a:off x="6147834" y="1484533"/>
            <a:ext cx="6052623" cy="468563"/>
            <a:chOff x="5389843" y="1361647"/>
            <a:chExt cx="6052623" cy="468563"/>
          </a:xfrm>
        </p:grpSpPr>
        <p:sp>
          <p:nvSpPr>
            <p:cNvPr id="157" name="직사각형 156">
              <a:extLst>
                <a:ext uri="{FF2B5EF4-FFF2-40B4-BE49-F238E27FC236}">
                  <a16:creationId xmlns="" xmlns:a16="http://schemas.microsoft.com/office/drawing/2014/main" id="{EA7BA570-421F-6345-9D7F-C45D81CCB3A6}"/>
                </a:ext>
              </a:extLst>
            </p:cNvPr>
            <p:cNvSpPr/>
            <p:nvPr/>
          </p:nvSpPr>
          <p:spPr>
            <a:xfrm>
              <a:off x="5389843" y="1361647"/>
              <a:ext cx="57663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*변동성 </a:t>
              </a:r>
              <a:r>
                <a:rPr lang="en-US" altLang="ko-KR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:</a:t>
              </a:r>
              <a:r>
                <a:rPr lang="ko-KR" altLang="en-US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원화 가격 기준 </a:t>
              </a:r>
              <a:r>
                <a:rPr lang="ko-KR" altLang="en-US" sz="1200" i="1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비트코인의</a:t>
              </a:r>
              <a:r>
                <a:rPr lang="ko-KR" altLang="en-US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일일 변동률 </a:t>
              </a:r>
              <a:r>
                <a:rPr lang="en-US" altLang="ko-KR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(=</a:t>
              </a:r>
              <a:r>
                <a:rPr lang="ko-KR" altLang="en-US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en-US" altLang="ko-KR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</a:t>
              </a:r>
              <a:r>
                <a:rPr lang="ko-KR" altLang="en-US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전날 종가 </a:t>
              </a:r>
              <a:r>
                <a:rPr lang="en-US" altLang="ko-KR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–</a:t>
              </a:r>
              <a:r>
                <a:rPr lang="ko-KR" altLang="en-US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다음날 시가</a:t>
              </a:r>
              <a:r>
                <a:rPr lang="en-US" altLang="ko-KR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)</a:t>
              </a:r>
              <a:r>
                <a:rPr lang="ko-KR" altLang="en-US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en-US" altLang="ko-KR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/</a:t>
              </a:r>
              <a:r>
                <a:rPr lang="ko-KR" altLang="en-US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전날 종가</a:t>
              </a:r>
              <a:r>
                <a:rPr lang="en-US" altLang="ko-KR" sz="12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)</a:t>
              </a: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="" xmlns:a16="http://schemas.microsoft.com/office/drawing/2014/main" id="{9A8ED8FE-3DC7-4D4E-8848-FE80941BE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235" y="1589866"/>
              <a:ext cx="195889" cy="195889"/>
            </a:xfrm>
            <a:prstGeom prst="rect">
              <a:avLst/>
            </a:prstGeom>
          </p:spPr>
        </p:pic>
        <p:sp>
          <p:nvSpPr>
            <p:cNvPr id="159" name="직사각형 158">
              <a:extLst>
                <a:ext uri="{FF2B5EF4-FFF2-40B4-BE49-F238E27FC236}">
                  <a16:creationId xmlns="" xmlns:a16="http://schemas.microsoft.com/office/drawing/2014/main" id="{436E485F-CDD1-4A4C-9837-FF982A441173}"/>
                </a:ext>
              </a:extLst>
            </p:cNvPr>
            <p:cNvSpPr/>
            <p:nvPr/>
          </p:nvSpPr>
          <p:spPr>
            <a:xfrm>
              <a:off x="5780976" y="1553211"/>
              <a:ext cx="56614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“</a:t>
              </a:r>
              <a:r>
                <a:rPr lang="ko-KR" altLang="en-US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전날 대비</a:t>
              </a:r>
              <a:r>
                <a:rPr lang="en-US" altLang="ko-KR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”</a:t>
              </a:r>
              <a:r>
                <a:rPr lang="ko-KR" altLang="en-US" sz="12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변동성을 사용하여 전날의 영향을 제거</a:t>
              </a:r>
              <a:endPara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125914C-DCC7-154A-8E6E-7BFA0B63B0F4}"/>
              </a:ext>
            </a:extLst>
          </p:cNvPr>
          <p:cNvSpPr/>
          <p:nvPr/>
        </p:nvSpPr>
        <p:spPr>
          <a:xfrm>
            <a:off x="2275105" y="3792938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갤러리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인기글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머니넷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베스트게시판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머니넷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일반게시판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  <a:endParaRPr lang="en-US" altLang="ko-KR" sz="11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Methodology &amp; Data 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137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그림 137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4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630B5A6-BA19-804F-B985-56E6851D2F98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3646141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2CA84CC8-97E2-5F42-AB0C-101B25D09128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="" xmlns:a16="http://schemas.microsoft.com/office/drawing/2014/main" id="{EC79DA3A-C886-774C-A5C5-B209A687BE0E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="" xmlns:a16="http://schemas.microsoft.com/office/drawing/2014/main" id="{197C6D49-6043-1645-AA93-C162B9251F8C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8F70066C-8693-9646-9C82-41B612F25A7D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D2FF919-A840-AA43-ABD8-A9695B053AC5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수집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64596F5-C6EA-FE48-B2BE-EB0C824E5118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8118F9F-FE9A-2147-9F27-3AA5749B22DD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감성분석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07CFE8-8F1A-514E-A366-BBA1F88AF319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모델링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7385DF-F883-4D4B-8682-937209C02624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결과 도출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0D80D67D-D784-5540-A002-4768F5DCF5F2}"/>
              </a:ext>
            </a:extLst>
          </p:cNvPr>
          <p:cNvGrpSpPr/>
          <p:nvPr/>
        </p:nvGrpSpPr>
        <p:grpSpPr>
          <a:xfrm>
            <a:off x="7103299" y="1056248"/>
            <a:ext cx="2076936" cy="599095"/>
            <a:chOff x="7103299" y="1551548"/>
            <a:chExt cx="2076936" cy="599095"/>
          </a:xfrm>
        </p:grpSpPr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587FAE65-13F8-CB41-92BF-9FD8776A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299" y="1551548"/>
              <a:ext cx="599095" cy="599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DE0812CF-B604-2F40-9D76-481D42C06AA6}"/>
                </a:ext>
              </a:extLst>
            </p:cNvPr>
            <p:cNvSpPr/>
            <p:nvPr/>
          </p:nvSpPr>
          <p:spPr>
            <a:xfrm>
              <a:off x="7742021" y="1568018"/>
              <a:ext cx="14382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비정형 변수</a:t>
              </a:r>
            </a:p>
          </p:txBody>
        </p:sp>
      </p:grpSp>
      <p:pic>
        <p:nvPicPr>
          <p:cNvPr id="60" name="Picture 1" descr="page21image22758528">
            <a:extLst>
              <a:ext uri="{FF2B5EF4-FFF2-40B4-BE49-F238E27FC236}">
                <a16:creationId xmlns="" xmlns:a16="http://schemas.microsoft.com/office/drawing/2014/main" id="{1C511B43-95B2-EF43-8244-44428511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36" y="1283880"/>
            <a:ext cx="446257" cy="55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page21image22880896">
            <a:extLst>
              <a:ext uri="{FF2B5EF4-FFF2-40B4-BE49-F238E27FC236}">
                <a16:creationId xmlns="" xmlns:a16="http://schemas.microsoft.com/office/drawing/2014/main" id="{21DA43FB-19F3-2C46-8F5A-F0070CDC3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9" y="1283880"/>
            <a:ext cx="446258" cy="55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398009BE-E0FC-BC47-80D1-0544CA9B64F9}"/>
              </a:ext>
            </a:extLst>
          </p:cNvPr>
          <p:cNvGrpSpPr/>
          <p:nvPr/>
        </p:nvGrpSpPr>
        <p:grpSpPr>
          <a:xfrm>
            <a:off x="1534606" y="1063034"/>
            <a:ext cx="1733012" cy="599095"/>
            <a:chOff x="1534606" y="1637997"/>
            <a:chExt cx="1733012" cy="59909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E0742BA6-2892-AC4D-8B84-993194C9CDE6}"/>
                </a:ext>
              </a:extLst>
            </p:cNvPr>
            <p:cNvSpPr/>
            <p:nvPr/>
          </p:nvSpPr>
          <p:spPr>
            <a:xfrm>
              <a:off x="2098708" y="1654467"/>
              <a:ext cx="1168910" cy="508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정형 변수</a:t>
              </a:r>
              <a:endParaRPr lang="en-US" altLang="ko-KR" sz="20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7438D2A1-9340-E648-8E0C-02CFE93BD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606" y="1637997"/>
              <a:ext cx="599095" cy="599095"/>
            </a:xfrm>
            <a:prstGeom prst="rect">
              <a:avLst/>
            </a:prstGeom>
          </p:spPr>
        </p:pic>
      </p:grpSp>
      <p:pic>
        <p:nvPicPr>
          <p:cNvPr id="65" name="Picture 1" descr="page21image22758528">
            <a:extLst>
              <a:ext uri="{FF2B5EF4-FFF2-40B4-BE49-F238E27FC236}">
                <a16:creationId xmlns="" xmlns:a16="http://schemas.microsoft.com/office/drawing/2014/main" id="{D1F37DE6-8F5A-814A-B512-31CE7C2A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413" y="1283880"/>
            <a:ext cx="446257" cy="55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page21image22880896">
            <a:extLst>
              <a:ext uri="{FF2B5EF4-FFF2-40B4-BE49-F238E27FC236}">
                <a16:creationId xmlns="" xmlns:a16="http://schemas.microsoft.com/office/drawing/2014/main" id="{5E2B4237-6E6C-5942-94C8-D6275C8A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68" y="1283880"/>
            <a:ext cx="446258" cy="55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31D6C2F-1E2D-5149-AF6D-6178A03B917A}"/>
              </a:ext>
            </a:extLst>
          </p:cNvPr>
          <p:cNvSpPr/>
          <p:nvPr/>
        </p:nvSpPr>
        <p:spPr>
          <a:xfrm>
            <a:off x="1359819" y="168271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날짜와 변동률 조정 및 기타 전처리 진행  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84A14CA0-63CC-194C-BE4E-DB39B24F20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1" y="1702583"/>
            <a:ext cx="279483" cy="279483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7C3A5B6-DD8C-6141-8E9E-B3472410E825}"/>
              </a:ext>
            </a:extLst>
          </p:cNvPr>
          <p:cNvSpPr/>
          <p:nvPr/>
        </p:nvSpPr>
        <p:spPr>
          <a:xfrm>
            <a:off x="3061467" y="1260627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en-US" sz="14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종속 변수 포함</a:t>
            </a:r>
            <a:r>
              <a:rPr lang="en-US" altLang="ko-KR" sz="14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2C2643A3-6BB7-5E4C-BB14-50F66743E35A}"/>
              </a:ext>
            </a:extLst>
          </p:cNvPr>
          <p:cNvGrpSpPr/>
          <p:nvPr/>
        </p:nvGrpSpPr>
        <p:grpSpPr>
          <a:xfrm>
            <a:off x="1064588" y="2047138"/>
            <a:ext cx="5025006" cy="307777"/>
            <a:chOff x="1070993" y="3851613"/>
            <a:chExt cx="5025006" cy="307777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2629830C-BE0A-DD42-B008-A7FEB2E69B31}"/>
                </a:ext>
              </a:extLst>
            </p:cNvPr>
            <p:cNvSpPr/>
            <p:nvPr/>
          </p:nvSpPr>
          <p:spPr>
            <a:xfrm>
              <a:off x="1363240" y="3851613"/>
              <a:ext cx="47327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비트코인 변동률 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(0,1,2,3)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범주화 및 날짜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/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변동률로 묶음</a:t>
              </a: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9A693692-BD5E-B845-852D-B44E02722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993" y="3871486"/>
              <a:ext cx="279483" cy="279483"/>
            </a:xfrm>
            <a:prstGeom prst="rect">
              <a:avLst/>
            </a:prstGeom>
          </p:spPr>
        </p:pic>
      </p:grp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722E1780-0B2D-6849-8100-C46805F25125}"/>
              </a:ext>
            </a:extLst>
          </p:cNvPr>
          <p:cNvSpPr/>
          <p:nvPr/>
        </p:nvSpPr>
        <p:spPr>
          <a:xfrm>
            <a:off x="1358766" y="6452184"/>
            <a:ext cx="47327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200" dirty="0">
                <a:latin typeface="HG꼬딕씨_Pro 80g" pitchFamily="18" charset="-127"/>
                <a:ea typeface="HG꼬딕씨_Pro 80g" pitchFamily="18" charset="-127"/>
              </a:rPr>
              <a:t>(</a:t>
            </a:r>
            <a:r>
              <a:rPr lang="ko-KR" altLang="en-US" sz="1200" dirty="0" err="1">
                <a:latin typeface="HG꼬딕씨_Pro 80g" pitchFamily="18" charset="-127"/>
                <a:ea typeface="HG꼬딕씨_Pro 80g" pitchFamily="18" charset="-127"/>
              </a:rPr>
              <a:t>감성분석</a:t>
            </a:r>
            <a:r>
              <a:rPr lang="ko-KR" altLang="en-US" sz="1200" dirty="0">
                <a:latin typeface="HG꼬딕씨_Pro 80g" pitchFamily="18" charset="-127"/>
                <a:ea typeface="HG꼬딕씨_Pro 80g" pitchFamily="18" charset="-127"/>
              </a:rPr>
              <a:t> 이후</a:t>
            </a:r>
            <a:r>
              <a:rPr lang="en-US" altLang="ko-KR" sz="1200" dirty="0">
                <a:latin typeface="HG꼬딕씨_Pro 80g" pitchFamily="18" charset="-127"/>
                <a:ea typeface="HG꼬딕씨_Pro 80g" pitchFamily="18" charset="-127"/>
              </a:rPr>
              <a:t>)</a:t>
            </a:r>
            <a:r>
              <a:rPr lang="ko-KR" altLang="en-US" sz="1200" dirty="0"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ko-KR" altLang="en-US" sz="1200" dirty="0" err="1">
                <a:latin typeface="HG꼬딕씨_Pro 80g" pitchFamily="18" charset="-127"/>
                <a:ea typeface="HG꼬딕씨_Pro 80g" pitchFamily="18" charset="-127"/>
              </a:rPr>
              <a:t>감성분석</a:t>
            </a:r>
            <a:r>
              <a:rPr lang="ko-KR" altLang="en-US" sz="1200" dirty="0">
                <a:latin typeface="HG꼬딕씨_Pro 80g" pitchFamily="18" charset="-127"/>
                <a:ea typeface="HG꼬딕씨_Pro 80g" pitchFamily="18" charset="-127"/>
              </a:rPr>
              <a:t> 결과 포함 및 뉴스</a:t>
            </a:r>
            <a:r>
              <a:rPr lang="en-US" altLang="ko-KR" sz="1200" dirty="0">
                <a:latin typeface="HG꼬딕씨_Pro 80g" pitchFamily="18" charset="-127"/>
                <a:ea typeface="HG꼬딕씨_Pro 80g" pitchFamily="18" charset="-127"/>
              </a:rPr>
              <a:t>,</a:t>
            </a:r>
            <a:r>
              <a:rPr lang="ko-KR" altLang="en-US" sz="1200" dirty="0">
                <a:latin typeface="HG꼬딕씨_Pro 80g" pitchFamily="18" charset="-127"/>
                <a:ea typeface="HG꼬딕씨_Pro 80g" pitchFamily="18" charset="-127"/>
              </a:rPr>
              <a:t> 커뮤니티 글 개수 변수 추가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2B94477D-B8EE-7C4B-AAF5-5E41089E04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95" y="6449954"/>
            <a:ext cx="279483" cy="279483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09A0FBC9-7266-F04C-A8BC-7E7008A92F00}"/>
              </a:ext>
            </a:extLst>
          </p:cNvPr>
          <p:cNvSpPr/>
          <p:nvPr/>
        </p:nvSpPr>
        <p:spPr>
          <a:xfrm>
            <a:off x="6965601" y="169018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뉴스 기사 </a:t>
            </a:r>
            <a:r>
              <a:rPr lang="en-US" altLang="ko-KR" sz="1400" dirty="0">
                <a:latin typeface="HG꼬딕씨_Pro 80g" pitchFamily="18" charset="-127"/>
                <a:ea typeface="HG꼬딕씨_Pro 80g" pitchFamily="18" charset="-127"/>
              </a:rPr>
              <a:t>/</a:t>
            </a:r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 커뮤니티 데이터 구분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68A80A9E-961A-0C4E-8308-37F3B5138B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53" y="1722588"/>
            <a:ext cx="279483" cy="279483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51CEF48F-3869-6247-AB93-2B4386CE715C}"/>
              </a:ext>
            </a:extLst>
          </p:cNvPr>
          <p:cNvSpPr/>
          <p:nvPr/>
        </p:nvSpPr>
        <p:spPr>
          <a:xfrm>
            <a:off x="7025953" y="19805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뉴스 기사 데이터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객관적 사실 기반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일어난 사건에 초점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6A6D4887-4FB8-5C4D-9957-A26D8C3F53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73" y="2209310"/>
            <a:ext cx="246015" cy="246015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60D1573B-44C7-3549-B847-7C83E506DC48}"/>
              </a:ext>
            </a:extLst>
          </p:cNvPr>
          <p:cNvSpPr/>
          <p:nvPr/>
        </p:nvSpPr>
        <p:spPr>
          <a:xfrm>
            <a:off x="7025953" y="242213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커뮤니티 데이터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사람들의 의견 및 감정에 초점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A280D46F-561F-A34E-AD48-54F34CCB35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73" y="2662154"/>
            <a:ext cx="246015" cy="246015"/>
          </a:xfrm>
          <a:prstGeom prst="rect">
            <a:avLst/>
          </a:prstGeom>
        </p:spPr>
      </p:pic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967C4E3E-CAEC-F44D-A587-08F1995B1577}"/>
              </a:ext>
            </a:extLst>
          </p:cNvPr>
          <p:cNvSpPr/>
          <p:nvPr/>
        </p:nvSpPr>
        <p:spPr>
          <a:xfrm>
            <a:off x="7412650" y="265841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그날의 </a:t>
            </a:r>
            <a:r>
              <a:rPr lang="ko-KR" altLang="en-US" sz="12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언급량이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곧 관심도이므로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200" dirty="0" err="1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날짜별</a:t>
            </a:r>
            <a:r>
              <a:rPr lang="ko-KR" altLang="en-US" sz="12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 비율이 고려된 </a:t>
            </a:r>
            <a:r>
              <a:rPr lang="ko-KR" altLang="en-US" sz="1200" dirty="0" err="1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난수</a:t>
            </a:r>
            <a:r>
              <a:rPr lang="ko-KR" altLang="en-US" sz="12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 추출 진행</a:t>
            </a:r>
            <a:endParaRPr lang="en-US" altLang="ko-KR" sz="1200" dirty="0">
              <a:solidFill>
                <a:srgbClr val="40404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6A7F8FFC-8073-D248-B76A-10BFC13A7235}"/>
              </a:ext>
            </a:extLst>
          </p:cNvPr>
          <p:cNvSpPr/>
          <p:nvPr/>
        </p:nvSpPr>
        <p:spPr>
          <a:xfrm>
            <a:off x="7388556" y="220080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자동생성 기사는 제외함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88A5E63E-FE9D-DE48-A1F7-D8EC95B7ED8E}"/>
              </a:ext>
            </a:extLst>
          </p:cNvPr>
          <p:cNvSpPr/>
          <p:nvPr/>
        </p:nvSpPr>
        <p:spPr>
          <a:xfrm>
            <a:off x="6965601" y="302515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400" dirty="0" err="1">
                <a:latin typeface="HG꼬딕씨_Pro 80g" pitchFamily="18" charset="-127"/>
                <a:ea typeface="HG꼬딕씨_Pro 80g" pitchFamily="18" charset="-127"/>
              </a:rPr>
              <a:t>날짜별</a:t>
            </a:r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 텍스트를 한 문장으로 묶음</a:t>
            </a:r>
          </a:p>
        </p:txBody>
      </p:sp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D9E3D4B2-29FB-5B40-AD62-C79BD7A82D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53" y="3057552"/>
            <a:ext cx="279483" cy="279483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CED2B336-8D21-D444-93F4-15BE127EBE60}"/>
              </a:ext>
            </a:extLst>
          </p:cNvPr>
          <p:cNvSpPr/>
          <p:nvPr/>
        </p:nvSpPr>
        <p:spPr>
          <a:xfrm>
            <a:off x="6987853" y="328698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모든 문장 사용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문장의 개수도 변동성에 유의미한 차이를 줄 가능성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날짜 중복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X)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72D9E20E-5140-D54B-8C4E-DB57AB665401}"/>
              </a:ext>
            </a:extLst>
          </p:cNvPr>
          <p:cNvSpPr/>
          <p:nvPr/>
        </p:nvSpPr>
        <p:spPr>
          <a:xfrm>
            <a:off x="6965601" y="362113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중복 및 불필요한 텍스트 제거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3D07EFC2-14D6-D94C-9845-C448ACB242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53" y="3653536"/>
            <a:ext cx="279483" cy="279483"/>
          </a:xfrm>
          <a:prstGeom prst="rect">
            <a:avLst/>
          </a:prstGeom>
        </p:spPr>
      </p:pic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C8C4BDCB-291B-2444-8FBD-154F6A3A4020}"/>
              </a:ext>
            </a:extLst>
          </p:cNvPr>
          <p:cNvSpPr/>
          <p:nvPr/>
        </p:nvSpPr>
        <p:spPr>
          <a:xfrm>
            <a:off x="6982181" y="402693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특수문자 제거 및 영어 </a:t>
            </a:r>
            <a:r>
              <a:rPr lang="ko-KR" altLang="en-US" sz="1400" dirty="0" err="1">
                <a:latin typeface="HG꼬딕씨_Pro 80g" pitchFamily="18" charset="-127"/>
                <a:ea typeface="HG꼬딕씨_Pro 80g" pitchFamily="18" charset="-127"/>
              </a:rPr>
              <a:t>소문자화</a:t>
            </a:r>
            <a:r>
              <a:rPr lang="en-US" altLang="ko-KR" sz="1400" dirty="0">
                <a:latin typeface="HG꼬딕씨_Pro 80g" pitchFamily="18" charset="-127"/>
                <a:ea typeface="HG꼬딕씨_Pro 80g" pitchFamily="18" charset="-127"/>
              </a:rPr>
              <a:t>,</a:t>
            </a:r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 주요 단어 띄어쓰기 통일</a:t>
            </a:r>
          </a:p>
        </p:txBody>
      </p:sp>
      <p:pic>
        <p:nvPicPr>
          <p:cNvPr id="135" name="그림 134">
            <a:extLst>
              <a:ext uri="{FF2B5EF4-FFF2-40B4-BE49-F238E27FC236}">
                <a16:creationId xmlns="" xmlns:a16="http://schemas.microsoft.com/office/drawing/2014/main" id="{701A2A27-5D45-534F-9B3A-B3DA445700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33" y="4059334"/>
            <a:ext cx="279483" cy="279483"/>
          </a:xfrm>
          <a:prstGeom prst="rect">
            <a:avLst/>
          </a:prstGeom>
        </p:spPr>
      </p:pic>
      <p:sp>
        <p:nvSpPr>
          <p:cNvPr id="136" name="직사각형 135">
            <a:extLst>
              <a:ext uri="{FF2B5EF4-FFF2-40B4-BE49-F238E27FC236}">
                <a16:creationId xmlns="" xmlns:a16="http://schemas.microsoft.com/office/drawing/2014/main" id="{A79BC437-B044-F54D-8905-C521A5E614C8}"/>
              </a:ext>
            </a:extLst>
          </p:cNvPr>
          <p:cNvSpPr/>
          <p:nvPr/>
        </p:nvSpPr>
        <p:spPr>
          <a:xfrm>
            <a:off x="6991001" y="446257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형태소 분석 </a:t>
            </a:r>
            <a:r>
              <a:rPr lang="en-US" altLang="ko-KR" sz="1400" dirty="0">
                <a:latin typeface="HG꼬딕씨_Pro 80g" pitchFamily="18" charset="-127"/>
                <a:ea typeface="HG꼬딕씨_Pro 80g" pitchFamily="18" charset="-127"/>
              </a:rPr>
              <a:t>(</a:t>
            </a:r>
            <a:r>
              <a:rPr lang="en-US" altLang="ko-KR" sz="1400" dirty="0" err="1">
                <a:solidFill>
                  <a:srgbClr val="2ABEC8"/>
                </a:solidFill>
                <a:latin typeface="HG꼬딕씨_Pro 80g" pitchFamily="18" charset="-127"/>
                <a:ea typeface="HG꼬딕씨_Pro 80g" pitchFamily="18" charset="-127"/>
              </a:rPr>
              <a:t>Mecab</a:t>
            </a:r>
            <a:r>
              <a:rPr lang="en-US" altLang="ko-KR" sz="1400" dirty="0">
                <a:solidFill>
                  <a:srgbClr val="2ABEC8"/>
                </a:solidFill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형태소 분석기</a:t>
            </a:r>
            <a:r>
              <a:rPr lang="en-US" altLang="ko-KR" sz="1400" dirty="0">
                <a:latin typeface="HG꼬딕씨_Pro 80g" pitchFamily="18" charset="-127"/>
                <a:ea typeface="HG꼬딕씨_Pro 80g" pitchFamily="18" charset="-127"/>
              </a:rPr>
              <a:t>)</a:t>
            </a:r>
            <a:endParaRPr lang="ko-KR" altLang="en-US" sz="1400" dirty="0"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137" name="그림 136">
            <a:extLst>
              <a:ext uri="{FF2B5EF4-FFF2-40B4-BE49-F238E27FC236}">
                <a16:creationId xmlns="" xmlns:a16="http://schemas.microsoft.com/office/drawing/2014/main" id="{7CD07B7E-4609-DE4D-B4CB-603DBDBABF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3" y="4494976"/>
            <a:ext cx="279483" cy="279483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F564B13C-169C-B74E-9AE6-427EF3CF1F41}"/>
              </a:ext>
            </a:extLst>
          </p:cNvPr>
          <p:cNvSpPr/>
          <p:nvPr/>
        </p:nvSpPr>
        <p:spPr>
          <a:xfrm>
            <a:off x="7005925" y="47417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다른 형태소 분석기에 비해 시간 및 정확도 우수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사용 단어 중 유의미한 단어 정성적으로 선정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사용자 사전에 추가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(229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개 단어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</a:p>
          <a:p>
            <a:pPr latinLnBrk="0"/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ex) 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</a:t>
            </a: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2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업비트</a:t>
            </a: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2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후오비</a:t>
            </a: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2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에어드랍</a:t>
            </a: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2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하드포크</a:t>
            </a: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2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떡상</a:t>
            </a: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도지</a:t>
            </a: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2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투더문</a:t>
            </a: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2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존버</a:t>
            </a: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2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흑우</a:t>
            </a:r>
            <a:endParaRPr lang="en-US" altLang="ko-KR" sz="12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3295F2F0-9411-C74C-874A-BB29DE10C148}"/>
              </a:ext>
            </a:extLst>
          </p:cNvPr>
          <p:cNvSpPr/>
          <p:nvPr/>
        </p:nvSpPr>
        <p:spPr>
          <a:xfrm>
            <a:off x="6991001" y="546975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뉴스기사 전처리 </a:t>
            </a:r>
            <a:r>
              <a:rPr lang="en-US" altLang="ko-KR" sz="1400" dirty="0">
                <a:latin typeface="HG꼬딕씨_Pro 80g" pitchFamily="18" charset="-127"/>
                <a:ea typeface="HG꼬딕씨_Pro 80g" pitchFamily="18" charset="-127"/>
              </a:rPr>
              <a:t>(</a:t>
            </a:r>
            <a:r>
              <a:rPr lang="ko-KR" altLang="en-US" sz="1400" dirty="0">
                <a:solidFill>
                  <a:srgbClr val="2ABEC8"/>
                </a:solidFill>
                <a:latin typeface="HG꼬딕씨_Pro 80g" pitchFamily="18" charset="-127"/>
                <a:ea typeface="HG꼬딕씨_Pro 80g" pitchFamily="18" charset="-127"/>
              </a:rPr>
              <a:t>자동생성 기사 제거</a:t>
            </a:r>
            <a:r>
              <a:rPr lang="en-US" altLang="ko-KR" sz="1400" dirty="0">
                <a:latin typeface="HG꼬딕씨_Pro 80g" pitchFamily="18" charset="-127"/>
                <a:ea typeface="HG꼬딕씨_Pro 80g" pitchFamily="18" charset="-127"/>
              </a:rPr>
              <a:t>)</a:t>
            </a:r>
            <a:endParaRPr lang="ko-KR" altLang="en-US" sz="1400" dirty="0"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="" xmlns:a16="http://schemas.microsoft.com/office/drawing/2014/main" id="{62E3F375-EABF-384A-96B0-13465956D9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3" y="5502153"/>
            <a:ext cx="279483" cy="279483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EBF7A9EA-832B-0346-91CD-CBD2D9C79624}"/>
              </a:ext>
            </a:extLst>
          </p:cNvPr>
          <p:cNvSpPr/>
          <p:nvPr/>
        </p:nvSpPr>
        <p:spPr>
          <a:xfrm>
            <a:off x="7043345" y="575280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-5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회 이상 반복된 기사 제거</a:t>
            </a:r>
            <a:endParaRPr lang="en-US" altLang="ko-KR" sz="12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ex : </a:t>
            </a:r>
            <a:b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</a:br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-4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번 이하 반복 기사 중 </a:t>
            </a:r>
            <a:r>
              <a:rPr lang="ko-KR" altLang="en-US" sz="12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정규표현식</a:t>
            </a:r>
            <a:r>
              <a:rPr lang="ko-KR" altLang="en-US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사용하여 제거</a:t>
            </a:r>
            <a:endParaRPr lang="en-US" altLang="ko-KR" sz="12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en-US" altLang="ko-KR" sz="12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ex : </a:t>
            </a:r>
          </a:p>
          <a:p>
            <a:pPr latinLnBrk="0"/>
            <a:endParaRPr lang="en-US" altLang="ko-KR" sz="12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C61B67B6-3CFB-F541-8DD7-F881A86068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70" y="6005026"/>
            <a:ext cx="4016186" cy="16481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0FF9068C-37E9-E44F-9175-A5499CE1D0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88" y="6344582"/>
            <a:ext cx="4112975" cy="195856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8521C624-DA4D-CA43-8174-C1A6714C8F6F}"/>
              </a:ext>
            </a:extLst>
          </p:cNvPr>
          <p:cNvSpPr/>
          <p:nvPr/>
        </p:nvSpPr>
        <p:spPr>
          <a:xfrm>
            <a:off x="1350159" y="41323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타겟을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4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가지로 나누고 분석 목적에 따라 다르게 나누어 </a:t>
            </a:r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진행하였다</a:t>
            </a:r>
            <a:r>
              <a:rPr lang="en-US" altLang="ko-KR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/>
            </a:r>
            <a:b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</a:b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변동성의 방향 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0,1/2,3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&amp;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 변동성의 크기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0,3/1,2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DC7268B8-40E6-4E46-9449-0B2DF52B18AF}"/>
              </a:ext>
            </a:extLst>
          </p:cNvPr>
          <p:cNvSpPr/>
          <p:nvPr/>
        </p:nvSpPr>
        <p:spPr>
          <a:xfrm>
            <a:off x="1341839" y="459476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400" dirty="0">
                <a:latin typeface="HG꼬딕씨_Pro 80g" pitchFamily="18" charset="-127"/>
                <a:ea typeface="HG꼬딕씨_Pro 80g" pitchFamily="18" charset="-127"/>
              </a:rPr>
              <a:t>분포도 확인 후 구간 설정 </a:t>
            </a:r>
            <a:r>
              <a:rPr lang="en-US" altLang="ko-KR" sz="1150" dirty="0">
                <a:latin typeface="HG꼬딕씨_Pro 80g" pitchFamily="18" charset="-127"/>
                <a:ea typeface="HG꼬딕씨_Pro 80g" pitchFamily="18" charset="-127"/>
              </a:rPr>
              <a:t>(y&lt;-1.314, -1.314&lt;=y&lt;0, 0&lt;=y&lt;=1.7, y&gt;1.7)</a:t>
            </a:r>
          </a:p>
        </p:txBody>
      </p:sp>
      <p:pic>
        <p:nvPicPr>
          <p:cNvPr id="144" name="그림 143">
            <a:extLst>
              <a:ext uri="{FF2B5EF4-FFF2-40B4-BE49-F238E27FC236}">
                <a16:creationId xmlns="" xmlns:a16="http://schemas.microsoft.com/office/drawing/2014/main" id="{1E66AD7D-E7B2-9444-973B-087DB56CE4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1" y="4595590"/>
            <a:ext cx="279483" cy="27948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1E44F7A4-7FC3-6C4E-AD08-D19E436447E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45" y="4903472"/>
            <a:ext cx="2335583" cy="1547262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E05F3F4-9DC2-DC42-83B4-8F2E9211B32E}"/>
              </a:ext>
            </a:extLst>
          </p:cNvPr>
          <p:cNvSpPr/>
          <p:nvPr/>
        </p:nvSpPr>
        <p:spPr>
          <a:xfrm>
            <a:off x="3358637" y="5106062"/>
            <a:ext cx="3785136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 : 변동성이 크고 가격 감소</a:t>
            </a:r>
          </a:p>
          <a:p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 : 변동성이 작고 가격 감소</a:t>
            </a:r>
          </a:p>
          <a:p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 : 변동성이 작고 가격 증가</a:t>
            </a:r>
          </a:p>
          <a:p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3 : 변동성이 크고 가격 증가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Empirical Analysis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153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그림 153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4D84B2EB-6EAC-4695-9BEB-7E5A7C120589}"/>
              </a:ext>
            </a:extLst>
          </p:cNvPr>
          <p:cNvSpPr/>
          <p:nvPr/>
        </p:nvSpPr>
        <p:spPr>
          <a:xfrm>
            <a:off x="1359423" y="2342634"/>
            <a:ext cx="6096000" cy="180049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본 연구의 목적은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‘</a:t>
            </a:r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비트코인의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정밀한 </a:t>
            </a:r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예측</a:t>
            </a:r>
            <a:r>
              <a:rPr lang="en-US" altLang="ko-KR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’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 아닌 </a:t>
            </a:r>
            <a:endParaRPr lang="en-US" altLang="ko-KR" sz="1200" dirty="0" smtClean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en-US" altLang="ko-KR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‘</a:t>
            </a:r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변동에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유의한 영향을 미치는 요인 파악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’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이다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</a:t>
            </a:r>
            <a:endParaRPr lang="en-US" altLang="ko-KR" sz="1200" dirty="0" smtClean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따라서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다양한 경우를 설정하여 분석을 진행할 필요가 있다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</a:t>
            </a:r>
            <a:endParaRPr lang="en-US" altLang="ko-KR" sz="1200" dirty="0" smtClean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endParaRPr lang="en-US" altLang="ko-KR" sz="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이는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종속변수인 비트코인 변동성의 경우도 마찬가지로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endParaRPr lang="en-US" altLang="ko-KR" sz="1200" dirty="0" smtClean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다양한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독립변수들이 비트코인 변동성의 증감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(+,-)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에 영향을 미치는지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endParaRPr lang="en-US" altLang="ko-KR" sz="1200" dirty="0" smtClean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변동성의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절대적인 크기에 영향을 미치는지 파악하기 위해 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변동성의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방향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변동성의 크기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가지 케이스로 나누었다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</a:t>
            </a:r>
            <a:endParaRPr lang="en-US" altLang="ko-KR" sz="1200" dirty="0" smtClean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변동성의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증감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크기에 따라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0/1/2/3 4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가지로 분류하되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endParaRPr lang="en-US" altLang="ko-KR" sz="1200" dirty="0" smtClean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2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분석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목적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증감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/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크기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에 따라 그룹을 다르게 묶어서 분석 결과를 비교하였다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6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630B5A6-BA19-804F-B985-56E6851D2F98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3646141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2CA84CC8-97E2-5F42-AB0C-101B25D09128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="" xmlns:a16="http://schemas.microsoft.com/office/drawing/2014/main" id="{EC79DA3A-C886-774C-A5C5-B209A687BE0E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="" xmlns:a16="http://schemas.microsoft.com/office/drawing/2014/main" id="{197C6D49-6043-1645-AA93-C162B9251F8C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8F70066C-8693-9646-9C82-41B612F25A7D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D2FF919-A840-AA43-ABD8-A9695B053AC5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수집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64596F5-C6EA-FE48-B2BE-EB0C824E5118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8118F9F-FE9A-2147-9F27-3AA5749B22DD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  <a:latin typeface="HG꼬딕씨_Pro 60g" pitchFamily="18" charset="-127"/>
                <a:ea typeface="HG꼬딕씨_Pro 60g" pitchFamily="18" charset="-127"/>
              </a:rPr>
              <a:t>감성분석</a:t>
            </a:r>
            <a:endParaRPr kumimoji="1" lang="ko-KR" altLang="en-US" dirty="0">
              <a:solidFill>
                <a:schemeClr val="bg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07CFE8-8F1A-514E-A366-BBA1F88AF319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모델링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7385DF-F883-4D4B-8682-937209C02624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결과 도출</a:t>
            </a:r>
          </a:p>
        </p:txBody>
      </p:sp>
      <p:graphicFrame>
        <p:nvGraphicFramePr>
          <p:cNvPr id="44" name="다이어그램 43">
            <a:extLst>
              <a:ext uri="{FF2B5EF4-FFF2-40B4-BE49-F238E27FC236}">
                <a16:creationId xmlns="" xmlns:a16="http://schemas.microsoft.com/office/drawing/2014/main" id="{EFAC5320-E555-3F4F-9DE1-DF17A1CBB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081228"/>
              </p:ext>
            </p:extLst>
          </p:nvPr>
        </p:nvGraphicFramePr>
        <p:xfrm>
          <a:off x="3532808" y="1045353"/>
          <a:ext cx="5126384" cy="26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사각형: 둥근 모서리 29">
            <a:extLst>
              <a:ext uri="{FF2B5EF4-FFF2-40B4-BE49-F238E27FC236}">
                <a16:creationId xmlns="" xmlns:a16="http://schemas.microsoft.com/office/drawing/2014/main" id="{ECB14B4E-4F2E-5941-A9D1-1AE33A4C38F0}"/>
              </a:ext>
            </a:extLst>
          </p:cNvPr>
          <p:cNvSpPr/>
          <p:nvPr/>
        </p:nvSpPr>
        <p:spPr>
          <a:xfrm>
            <a:off x="5053166" y="1221929"/>
            <a:ext cx="2047329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100" dirty="0" err="1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감성분석</a:t>
            </a:r>
            <a:r>
              <a:rPr lang="ko-KR" altLang="en-US" sz="11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 프로세스</a:t>
            </a:r>
            <a:endParaRPr lang="en-US" altLang="ko-KR" sz="1100" dirty="0">
              <a:solidFill>
                <a:srgbClr val="40404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B0017BD3-5D12-0446-8A69-6DD7C6BF6866}"/>
              </a:ext>
            </a:extLst>
          </p:cNvPr>
          <p:cNvGrpSpPr/>
          <p:nvPr/>
        </p:nvGrpSpPr>
        <p:grpSpPr>
          <a:xfrm>
            <a:off x="2476638" y="1664743"/>
            <a:ext cx="1384223" cy="267929"/>
            <a:chOff x="1248179" y="0"/>
            <a:chExt cx="1384223" cy="267929"/>
          </a:xfrm>
          <a:scene3d>
            <a:camera prst="orthographicFront"/>
            <a:lightRig rig="flat" dir="t"/>
          </a:scene3d>
        </p:grpSpPr>
        <p:sp>
          <p:nvSpPr>
            <p:cNvPr id="56" name="갈매기형 수장[C] 55">
              <a:extLst>
                <a:ext uri="{FF2B5EF4-FFF2-40B4-BE49-F238E27FC236}">
                  <a16:creationId xmlns="" xmlns:a16="http://schemas.microsoft.com/office/drawing/2014/main" id="{79D13FB3-F742-4744-88F4-B4943308892F}"/>
                </a:ext>
              </a:extLst>
            </p:cNvPr>
            <p:cNvSpPr/>
            <p:nvPr/>
          </p:nvSpPr>
          <p:spPr>
            <a:xfrm>
              <a:off x="1248179" y="0"/>
              <a:ext cx="1384223" cy="267929"/>
            </a:xfrm>
            <a:prstGeom prst="chevron">
              <a:avLst/>
            </a:prstGeom>
            <a:solidFill>
              <a:schemeClr val="bg1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7" name="갈매기형 수장[C] 4">
              <a:extLst>
                <a:ext uri="{FF2B5EF4-FFF2-40B4-BE49-F238E27FC236}">
                  <a16:creationId xmlns="" xmlns:a16="http://schemas.microsoft.com/office/drawing/2014/main" id="{9AD3E225-E3D2-8F47-B720-426385169690}"/>
                </a:ext>
              </a:extLst>
            </p:cNvPr>
            <p:cNvSpPr txBox="1"/>
            <p:nvPr/>
          </p:nvSpPr>
          <p:spPr>
            <a:xfrm>
              <a:off x="1382144" y="0"/>
              <a:ext cx="1116294" cy="2679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 err="1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임베딩</a:t>
              </a:r>
              <a:endParaRPr lang="ko-KR" altLang="en-US" sz="1200" kern="12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94528168-3696-F149-984F-39947CA97F8F}"/>
              </a:ext>
            </a:extLst>
          </p:cNvPr>
          <p:cNvSpPr/>
          <p:nvPr/>
        </p:nvSpPr>
        <p:spPr>
          <a:xfrm>
            <a:off x="2376029" y="2037605"/>
            <a:ext cx="15854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400" dirty="0" err="1">
                <a:solidFill>
                  <a:srgbClr val="2D4AAC"/>
                </a:solidFill>
                <a:latin typeface="HG꼬딕씨_Pro 60g" pitchFamily="18" charset="-127"/>
                <a:ea typeface="HG꼬딕씨_Pro 60g" pitchFamily="18" charset="-127"/>
              </a:rPr>
              <a:t>Tf-Idf</a:t>
            </a:r>
            <a:r>
              <a:rPr lang="en-US" altLang="ko-KR" sz="1400" dirty="0">
                <a:solidFill>
                  <a:srgbClr val="2D4AAC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400" dirty="0" err="1">
                <a:solidFill>
                  <a:srgbClr val="2D4AAC"/>
                </a:solidFill>
                <a:latin typeface="HG꼬딕씨_Pro 60g" pitchFamily="18" charset="-127"/>
                <a:ea typeface="HG꼬딕씨_Pro 60g" pitchFamily="18" charset="-127"/>
              </a:rPr>
              <a:t>임베딩</a:t>
            </a:r>
            <a:r>
              <a:rPr lang="ko-KR" altLang="en-US" sz="1400" dirty="0">
                <a:solidFill>
                  <a:srgbClr val="2D4AAC"/>
                </a:solidFill>
                <a:latin typeface="HG꼬딕씨_Pro 60g" pitchFamily="18" charset="-127"/>
                <a:ea typeface="HG꼬딕씨_Pro 60g" pitchFamily="18" charset="-127"/>
              </a:rPr>
              <a:t> 사용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54046405-6A83-2C4E-89CD-05835AEDF8CF}"/>
              </a:ext>
            </a:extLst>
          </p:cNvPr>
          <p:cNvGrpSpPr/>
          <p:nvPr/>
        </p:nvGrpSpPr>
        <p:grpSpPr>
          <a:xfrm>
            <a:off x="1017383" y="2512144"/>
            <a:ext cx="6568429" cy="756545"/>
            <a:chOff x="359707" y="2289894"/>
            <a:chExt cx="6568429" cy="756545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A5BAC555-933F-E842-976B-A3CB35A62996}"/>
                </a:ext>
              </a:extLst>
            </p:cNvPr>
            <p:cNvSpPr/>
            <p:nvPr/>
          </p:nvSpPr>
          <p:spPr>
            <a:xfrm>
              <a:off x="832136" y="2289894"/>
              <a:ext cx="6096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ko-KR" sz="1200" dirty="0" err="1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가상화폐와</a:t>
              </a:r>
              <a:r>
                <a:rPr lang="ko-KR" altLang="ko-KR" sz="1200" dirty="0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 같이 검색어로 사용한 단어나 비트코인</a:t>
              </a:r>
              <a:r>
                <a:rPr lang="en-US" altLang="ko-KR" sz="1200" dirty="0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200" dirty="0" err="1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암호화폐</a:t>
              </a:r>
              <a:r>
                <a:rPr lang="ko-KR" altLang="ko-KR" sz="1200" dirty="0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 등 </a:t>
              </a:r>
              <a:endPara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endParaRPr>
            </a:p>
            <a:p>
              <a:r>
                <a:rPr lang="ko-KR" altLang="ko-KR" sz="1200" dirty="0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자주 등장하는 단어의 영향을 감소시키기 위함</a:t>
              </a:r>
              <a:r>
                <a:rPr lang="ko-KR" altLang="ko-KR" sz="1200" dirty="0"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ko-KR" altLang="en-US" sz="1200" dirty="0"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651C5055-65AE-274E-832E-3FDBB1C1723A}"/>
                </a:ext>
              </a:extLst>
            </p:cNvPr>
            <p:cNvSpPr/>
            <p:nvPr/>
          </p:nvSpPr>
          <p:spPr>
            <a:xfrm>
              <a:off x="359707" y="2769440"/>
              <a:ext cx="467384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ko-KR" altLang="ko-KR" sz="1200" kern="100" dirty="0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이 때</a:t>
              </a:r>
              <a:r>
                <a:rPr lang="en-US" altLang="ko-KR" sz="1200" kern="100" dirty="0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200" kern="100" dirty="0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날짜가 하나의 행</a:t>
              </a:r>
              <a:r>
                <a:rPr lang="en-US" altLang="ko-KR" sz="1200" kern="100" dirty="0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, </a:t>
              </a:r>
              <a:r>
                <a:rPr lang="ko-KR" altLang="ko-KR" sz="1200" kern="100" dirty="0">
                  <a:latin typeface="HG꼬딕씨_Pro 60g" pitchFamily="18" charset="-127"/>
                  <a:ea typeface="HG꼬딕씨_Pro 60g" pitchFamily="18" charset="-127"/>
                  <a:cs typeface="Times New Roman" panose="02020603050405020304" pitchFamily="18" charset="0"/>
                </a:rPr>
                <a:t>각 단어가 하나의 열을 이루는 행렬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B510AB7-9C0D-8A45-909D-FFFC331AE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877" y="2297149"/>
              <a:ext cx="190890" cy="19089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864E38D8-4282-5C48-A2B2-FFFE017FB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877" y="2765349"/>
              <a:ext cx="190890" cy="19089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751E4277-A937-4C45-B5FD-1965EABC271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70" y="2314377"/>
            <a:ext cx="4029593" cy="173485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D2301634-393C-D34B-9341-F5C7DB96BD55}"/>
              </a:ext>
            </a:extLst>
          </p:cNvPr>
          <p:cNvGrpSpPr/>
          <p:nvPr/>
        </p:nvGrpSpPr>
        <p:grpSpPr>
          <a:xfrm>
            <a:off x="2476638" y="3534942"/>
            <a:ext cx="1384223" cy="267929"/>
            <a:chOff x="1248179" y="0"/>
            <a:chExt cx="1384223" cy="267929"/>
          </a:xfrm>
          <a:scene3d>
            <a:camera prst="orthographicFront"/>
            <a:lightRig rig="flat" dir="t"/>
          </a:scene3d>
        </p:grpSpPr>
        <p:sp>
          <p:nvSpPr>
            <p:cNvPr id="63" name="갈매기형 수장[C] 62">
              <a:extLst>
                <a:ext uri="{FF2B5EF4-FFF2-40B4-BE49-F238E27FC236}">
                  <a16:creationId xmlns="" xmlns:a16="http://schemas.microsoft.com/office/drawing/2014/main" id="{32933354-ACC7-BE4B-9A54-1190614FF784}"/>
                </a:ext>
              </a:extLst>
            </p:cNvPr>
            <p:cNvSpPr/>
            <p:nvPr/>
          </p:nvSpPr>
          <p:spPr>
            <a:xfrm>
              <a:off x="1248179" y="0"/>
              <a:ext cx="1384223" cy="267929"/>
            </a:xfrm>
            <a:prstGeom prst="chevron">
              <a:avLst/>
            </a:prstGeom>
            <a:solidFill>
              <a:schemeClr val="bg1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4" name="갈매기형 수장[C] 4">
              <a:extLst>
                <a:ext uri="{FF2B5EF4-FFF2-40B4-BE49-F238E27FC236}">
                  <a16:creationId xmlns="" xmlns:a16="http://schemas.microsoft.com/office/drawing/2014/main" id="{05DC1440-484D-0C4C-9750-C695B534B3FA}"/>
                </a:ext>
              </a:extLst>
            </p:cNvPr>
            <p:cNvSpPr txBox="1"/>
            <p:nvPr/>
          </p:nvSpPr>
          <p:spPr>
            <a:xfrm>
              <a:off x="1382144" y="0"/>
              <a:ext cx="1116294" cy="2679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dirty="0" err="1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감성사전</a:t>
              </a:r>
              <a:r>
                <a:rPr lang="ko-KR" altLang="en-US" sz="12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 구축</a:t>
              </a:r>
              <a:endParaRPr lang="ko-KR" altLang="en-US" sz="1200" kern="12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E8825B3-D5A1-D244-B581-DCE6BA3023E1}"/>
              </a:ext>
            </a:extLst>
          </p:cNvPr>
          <p:cNvSpPr/>
          <p:nvPr/>
        </p:nvSpPr>
        <p:spPr>
          <a:xfrm>
            <a:off x="1470762" y="385517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도메인에 적합한 </a:t>
            </a:r>
            <a:r>
              <a:rPr lang="ko-KR" altLang="en-US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감성사전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구축 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200" dirty="0" err="1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엘라스틱넷</a:t>
            </a:r>
            <a:r>
              <a:rPr lang="ko-KR" altLang="en-US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을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적용한 회귀분석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13316348-62DB-8047-B99F-9ED2B8E32B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03" y="3862426"/>
            <a:ext cx="190890" cy="19089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965CD375-321D-2A4A-9A15-F7AE04124BBB}"/>
              </a:ext>
            </a:extLst>
          </p:cNvPr>
          <p:cNvSpPr/>
          <p:nvPr/>
        </p:nvSpPr>
        <p:spPr>
          <a:xfrm>
            <a:off x="1534262" y="45682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-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종속 변수 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변동성의 크기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방향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(0,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1)</a:t>
            </a:r>
          </a:p>
          <a:p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-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입력 변수 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각 단어</a:t>
            </a:r>
            <a:endParaRPr lang="en-US" altLang="ko-KR" sz="1200" dirty="0"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959285F-1FBC-CE45-A6B7-9107F28BE8DA}"/>
              </a:ext>
            </a:extLst>
          </p:cNvPr>
          <p:cNvSpPr/>
          <p:nvPr/>
        </p:nvSpPr>
        <p:spPr>
          <a:xfrm>
            <a:off x="932427" y="5002813"/>
            <a:ext cx="3785136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algn="just"/>
            <a: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-</a:t>
            </a:r>
            <a:r>
              <a:rPr lang="ko-KR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변동성</a:t>
            </a:r>
            <a:r>
              <a:rPr lang="ko-KR" altLang="en-US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방향</a:t>
            </a:r>
            <a: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: 2, 3 positive</a:t>
            </a:r>
            <a:r>
              <a:rPr lang="ko-KR" altLang="en-US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0, 1 negative</a:t>
            </a:r>
            <a:b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</a:br>
            <a: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-</a:t>
            </a:r>
            <a:r>
              <a:rPr lang="ko-KR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변동성 크기</a:t>
            </a:r>
            <a: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: 0, 3 positive</a:t>
            </a:r>
            <a:r>
              <a:rPr lang="ko-KR" altLang="en-US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/ 1, 2 negative</a:t>
            </a:r>
            <a:b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</a:br>
            <a:r>
              <a:rPr lang="en-US" altLang="ko-KR" sz="11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-</a:t>
            </a:r>
            <a:r>
              <a:rPr lang="ko-KR" altLang="ko-KR" sz="1100" dirty="0">
                <a:latin typeface="HG꼬딕씨_Pro 60g" pitchFamily="18" charset="-127"/>
                <a:ea typeface="HG꼬딕씨_Pro 60g" pitchFamily="18" charset="-127"/>
              </a:rPr>
              <a:t>변동성 방향</a:t>
            </a:r>
            <a:r>
              <a:rPr lang="ko-KR" altLang="en-US" sz="110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100" dirty="0">
                <a:latin typeface="HG꼬딕씨_Pro 60g" pitchFamily="18" charset="-127"/>
                <a:ea typeface="HG꼬딕씨_Pro 60g" pitchFamily="18" charset="-127"/>
              </a:rPr>
              <a:t>+</a:t>
            </a:r>
            <a:r>
              <a:rPr lang="ko-KR" altLang="en-US" sz="110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ko-KR" sz="1100" dirty="0">
                <a:latin typeface="HG꼬딕씨_Pro 60g" pitchFamily="18" charset="-127"/>
                <a:ea typeface="HG꼬딕씨_Pro 60g" pitchFamily="18" charset="-127"/>
              </a:rPr>
              <a:t>크기</a:t>
            </a:r>
            <a:r>
              <a:rPr lang="en-US" altLang="ko-KR" sz="1100" dirty="0">
                <a:latin typeface="HG꼬딕씨_Pro 60g" pitchFamily="18" charset="-127"/>
                <a:ea typeface="HG꼬딕씨_Pro 60g" pitchFamily="18" charset="-127"/>
              </a:rPr>
              <a:t>: 3 positive</a:t>
            </a:r>
            <a:r>
              <a:rPr lang="ko-KR" altLang="en-US" sz="110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100" dirty="0">
                <a:latin typeface="HG꼬딕씨_Pro 60g" pitchFamily="18" charset="-127"/>
                <a:ea typeface="HG꼬딕씨_Pro 60g" pitchFamily="18" charset="-127"/>
              </a:rPr>
              <a:t>/ 0 negative</a:t>
            </a:r>
            <a:endParaRPr lang="ko-KR" altLang="ko-KR" sz="1100" dirty="0">
              <a:latin typeface="HG꼬딕씨_Pro 60g" pitchFamily="18" charset="-127"/>
              <a:ea typeface="HG꼬딕씨_Pro 60g" pitchFamily="18" charset="-127"/>
            </a:endParaRPr>
          </a:p>
          <a:p>
            <a:pPr lvl="2" algn="just"/>
            <a:endParaRPr lang="ko-KR" altLang="ko-KR" sz="1100" kern="100" dirty="0"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4A68AB2-B1BC-DB4E-85C5-1A8697C94440}"/>
              </a:ext>
            </a:extLst>
          </p:cNvPr>
          <p:cNvSpPr/>
          <p:nvPr/>
        </p:nvSpPr>
        <p:spPr>
          <a:xfrm>
            <a:off x="1590621" y="411311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엘라스틱넷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많은 단어들 중 중요한 단어를 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selection (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회귀 계수가 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인 단어 제거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242ECD8B-BA23-1A48-9F2B-C570875AB7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97" y="4147996"/>
            <a:ext cx="190890" cy="190890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E39440B-A41C-2547-AA5B-E651A7ABA72E}"/>
              </a:ext>
            </a:extLst>
          </p:cNvPr>
          <p:cNvSpPr/>
          <p:nvPr/>
        </p:nvSpPr>
        <p:spPr>
          <a:xfrm>
            <a:off x="1605047" y="560169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Train : Test set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을 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7:3</a:t>
            </a:r>
            <a:r>
              <a:rPr lang="ko-KR" altLang="en-US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으로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구분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GridSearchCV</a:t>
            </a:r>
            <a:r>
              <a:rPr lang="ko-KR" altLang="en-US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를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통해 </a:t>
            </a:r>
            <a:endParaRPr lang="en-US" altLang="ko-KR" sz="1200" dirty="0"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적합한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Parameter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로 </a:t>
            </a:r>
            <a:r>
              <a:rPr lang="ko-KR" altLang="en-US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로지스틱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회귀 구성</a:t>
            </a:r>
            <a:endParaRPr lang="en-US" altLang="ko-KR" sz="1200" dirty="0"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B94C1915-AC74-9045-878B-7449EE0DC7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23" y="5665154"/>
            <a:ext cx="190890" cy="19089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1AF4A3EF-BF96-5044-968A-042DF6D3D7E9}"/>
              </a:ext>
            </a:extLst>
          </p:cNvPr>
          <p:cNvSpPr/>
          <p:nvPr/>
        </p:nvSpPr>
        <p:spPr>
          <a:xfrm>
            <a:off x="1611129" y="613648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회귀 계수에 따라 긍정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(+)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부정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(-)</a:t>
            </a:r>
            <a:r>
              <a:rPr lang="ko-KR" altLang="en-US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단어를 구분 </a:t>
            </a:r>
            <a:endParaRPr lang="en-US" altLang="ko-KR" sz="1200" dirty="0"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AA2852A-0DDE-FB41-9BB7-EED088B8B1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05" y="6199942"/>
            <a:ext cx="190890" cy="1908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21A6B46-63DE-6941-869C-58F20A5A20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87" y="4394921"/>
            <a:ext cx="4328461" cy="173485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4CC82015-0D22-0943-A961-65D40D7F0A53}"/>
              </a:ext>
            </a:extLst>
          </p:cNvPr>
          <p:cNvGrpSpPr/>
          <p:nvPr/>
        </p:nvGrpSpPr>
        <p:grpSpPr>
          <a:xfrm>
            <a:off x="8234419" y="2214508"/>
            <a:ext cx="1384223" cy="267929"/>
            <a:chOff x="3739782" y="0"/>
            <a:chExt cx="1384223" cy="267929"/>
          </a:xfrm>
          <a:scene3d>
            <a:camera prst="orthographicFront"/>
            <a:lightRig rig="flat" dir="t"/>
          </a:scene3d>
        </p:grpSpPr>
        <p:sp>
          <p:nvSpPr>
            <p:cNvPr id="80" name="갈매기형 수장[C] 79">
              <a:extLst>
                <a:ext uri="{FF2B5EF4-FFF2-40B4-BE49-F238E27FC236}">
                  <a16:creationId xmlns="" xmlns:a16="http://schemas.microsoft.com/office/drawing/2014/main" id="{911ACB6A-542C-3D43-8C66-13AAEA72248F}"/>
                </a:ext>
              </a:extLst>
            </p:cNvPr>
            <p:cNvSpPr/>
            <p:nvPr/>
          </p:nvSpPr>
          <p:spPr>
            <a:xfrm>
              <a:off x="3739782" y="0"/>
              <a:ext cx="1384223" cy="267929"/>
            </a:xfrm>
            <a:prstGeom prst="chevron">
              <a:avLst/>
            </a:prstGeom>
            <a:solidFill>
              <a:schemeClr val="bg1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1" name="갈매기형 수장[C] 4">
              <a:extLst>
                <a:ext uri="{FF2B5EF4-FFF2-40B4-BE49-F238E27FC236}">
                  <a16:creationId xmlns="" xmlns:a16="http://schemas.microsoft.com/office/drawing/2014/main" id="{26BD9B04-5734-1D43-A190-F50BC0A229A6}"/>
                </a:ext>
              </a:extLst>
            </p:cNvPr>
            <p:cNvSpPr txBox="1"/>
            <p:nvPr/>
          </p:nvSpPr>
          <p:spPr>
            <a:xfrm>
              <a:off x="3873747" y="0"/>
              <a:ext cx="1116294" cy="2679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kern="12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사전 </a:t>
              </a:r>
              <a:r>
                <a:rPr lang="ko-KR" altLang="en-US" sz="1200" kern="1200" dirty="0" err="1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성능비교</a:t>
              </a:r>
              <a:endParaRPr lang="ko-KR" altLang="en-US" sz="1200" kern="12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0ACFB38D-DD1E-D842-BD94-CA6923A51000}"/>
              </a:ext>
            </a:extLst>
          </p:cNvPr>
          <p:cNvSpPr/>
          <p:nvPr/>
        </p:nvSpPr>
        <p:spPr>
          <a:xfrm>
            <a:off x="7096609" y="2572753"/>
            <a:ext cx="6885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일자별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감성지수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긍정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1,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부정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0)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와 변동성의 크기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방향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크다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1,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작다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0/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상승세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1,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하락세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0)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을 비교하여 성능 평가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90D602C-3D41-8949-9BF5-EF05825CC0CC}"/>
              </a:ext>
            </a:extLst>
          </p:cNvPr>
          <p:cNvSpPr/>
          <p:nvPr/>
        </p:nvSpPr>
        <p:spPr>
          <a:xfrm>
            <a:off x="7181540" y="31002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형태소: 명사 VS </a:t>
            </a:r>
            <a:r>
              <a:rPr lang="ko-KR" altLang="en-US" sz="12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명사+형용사+동사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	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감성지수 산출의 대상(종속변수): 변동성의 크기 VS 변동성의 방향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/>
            </a:r>
            <a:b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</a:b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감성지수 산출 방식: </a:t>
            </a:r>
            <a:r>
              <a:rPr lang="ko-KR" altLang="en-US" sz="12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산출식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1 VS </a:t>
            </a:r>
            <a:r>
              <a:rPr lang="ko-KR" altLang="en-US" sz="12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산출식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2 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A20B2317-8F64-274D-B7A6-3AD6115BA2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50" y="2613158"/>
            <a:ext cx="190890" cy="19089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58CA2056-48DE-4B48-BF05-57BF5F753363}"/>
              </a:ext>
            </a:extLst>
          </p:cNvPr>
          <p:cNvSpPr/>
          <p:nvPr/>
        </p:nvSpPr>
        <p:spPr>
          <a:xfrm>
            <a:off x="7204754" y="508446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산출에 사용한 대상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단어의 개수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VS 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단어의 회귀계수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2368597F-6416-E247-B83B-D5E9AB3B53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4" y="3202983"/>
            <a:ext cx="190890" cy="19089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015E3154-56EA-FF45-8DD9-B7984852AF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4" y="3469683"/>
            <a:ext cx="190890" cy="19089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11169807-4D94-A84A-ADA1-D69AC2D34D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4" y="3749083"/>
            <a:ext cx="190890" cy="19089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E9ED1BA2-492E-B941-BB7C-E5CACF4BF58E}"/>
              </a:ext>
            </a:extLst>
          </p:cNvPr>
          <p:cNvSpPr/>
          <p:nvPr/>
        </p:nvSpPr>
        <p:spPr>
          <a:xfrm>
            <a:off x="7044625" y="4053673"/>
            <a:ext cx="1015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-</a:t>
            </a:r>
            <a:r>
              <a:rPr lang="ko-KR" altLang="en-US" sz="12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산출식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-</a:t>
            </a:r>
            <a:r>
              <a:rPr lang="ko-KR" altLang="en-US" sz="12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산출식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</a:t>
            </a:r>
            <a:r>
              <a:rPr lang="ko-KR" altLang="en-US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6FFEF64-EE10-CF48-89C8-D37ABCCDF3AC}"/>
              </a:ext>
            </a:extLst>
          </p:cNvPr>
          <p:cNvSpPr/>
          <p:nvPr/>
        </p:nvSpPr>
        <p:spPr>
          <a:xfrm>
            <a:off x="7751299" y="410208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200" kern="1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1200" kern="100" baseline="-250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/ (</a:t>
            </a:r>
            <a:r>
              <a:rPr lang="en-US" altLang="ko-KR" sz="1200" kern="1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1200" kern="100" baseline="-250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- </a:t>
            </a:r>
            <a:r>
              <a:rPr lang="en-US" altLang="ko-KR" sz="1200" kern="1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n</a:t>
            </a:r>
            <a:r>
              <a:rPr lang="en-US" altLang="ko-KR" sz="1200" kern="100" baseline="-250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) </a:t>
            </a:r>
            <a:r>
              <a:rPr lang="ko-KR" altLang="en-US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:</a:t>
            </a:r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특정 일의 긍정 감성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Pt</a:t>
            </a:r>
            <a:r>
              <a:rPr lang="ko-KR" altLang="ko-KR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를</a:t>
            </a:r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긍정 감성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Pt</a:t>
            </a:r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에서 </a:t>
            </a:r>
            <a:endParaRPr lang="en-US" altLang="ko-KR" sz="1200" dirty="0"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부정 감성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Nt</a:t>
            </a:r>
            <a:r>
              <a:rPr lang="ko-KR" altLang="ko-KR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를</a:t>
            </a:r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뺀 값으로 나눈 값 </a:t>
            </a:r>
            <a:endParaRPr lang="ko-KR" altLang="en-US" sz="1200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33199BA-DC07-7E45-B87D-4F201D5F4098}"/>
              </a:ext>
            </a:extLst>
          </p:cNvPr>
          <p:cNvSpPr/>
          <p:nvPr/>
        </p:nvSpPr>
        <p:spPr>
          <a:xfrm>
            <a:off x="7751299" y="462411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200" kern="1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1200" kern="100" baseline="-250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- </a:t>
            </a:r>
            <a:r>
              <a:rPr lang="en-US" altLang="ko-KR" sz="1200" kern="1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n</a:t>
            </a:r>
            <a:r>
              <a:rPr lang="en-US" altLang="ko-KR" sz="1200" kern="100" baseline="-250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) / (</a:t>
            </a:r>
            <a:r>
              <a:rPr lang="en-US" altLang="ko-KR" sz="1200" kern="1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1200" kern="100" baseline="-250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sz="1200" kern="1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n</a:t>
            </a:r>
            <a:r>
              <a:rPr lang="en-US" altLang="ko-KR" sz="1200" kern="100" baseline="-250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t</a:t>
            </a:r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긍정 감성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Pt</a:t>
            </a:r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와 </a:t>
            </a:r>
            <a:endParaRPr lang="en-US" altLang="ko-KR" sz="1200" dirty="0"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부정 감성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Nt</a:t>
            </a:r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의 차이를 전체 </a:t>
            </a:r>
            <a:r>
              <a:rPr lang="ko-KR" altLang="ko-KR" sz="12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긍</a:t>
            </a:r>
            <a:r>
              <a:rPr lang="en-US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·</a:t>
            </a:r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부정 감성으로 나눈 값</a:t>
            </a:r>
            <a:r>
              <a:rPr lang="ko-KR" altLang="ko-KR" sz="1200" dirty="0">
                <a:latin typeface="HG꼬딕씨_Pro 60g" pitchFamily="18" charset="-127"/>
                <a:ea typeface="HG꼬딕씨_Pro 60g" pitchFamily="18" charset="-127"/>
              </a:rPr>
              <a:t> </a:t>
            </a:r>
            <a:endParaRPr lang="ko-KR" altLang="en-US" sz="1200" dirty="0"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21909629-5279-874C-B231-8C76FFE615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53" y="5111900"/>
            <a:ext cx="190890" cy="19089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77A9687-F84D-D94E-8C77-E01386919EFC}"/>
              </a:ext>
            </a:extLst>
          </p:cNvPr>
          <p:cNvSpPr/>
          <p:nvPr/>
        </p:nvSpPr>
        <p:spPr>
          <a:xfrm>
            <a:off x="6570642" y="53635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ko-KR" altLang="en-US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*</a:t>
            </a:r>
            <a:r>
              <a:rPr lang="ko-KR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분자가 </a:t>
            </a:r>
            <a:r>
              <a:rPr lang="en-US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0</a:t>
            </a:r>
            <a:r>
              <a:rPr lang="ko-KR" altLang="ko-KR" sz="1200" i="1" kern="100" dirty="0" err="1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으로</a:t>
            </a:r>
            <a:r>
              <a:rPr lang="ko-KR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 되는 경우</a:t>
            </a:r>
            <a:r>
              <a:rPr lang="en-US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전날과 다음날의 평균 값을 </a:t>
            </a:r>
            <a:r>
              <a:rPr lang="ko-KR" altLang="en-US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사용</a:t>
            </a:r>
            <a:endParaRPr lang="en-US" altLang="ko-KR" sz="1200" i="1" kern="100" dirty="0"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  <a:p>
            <a:pPr lvl="1" algn="just"/>
            <a:r>
              <a:rPr lang="en-US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전날</a:t>
            </a:r>
            <a:r>
              <a:rPr lang="en-US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다음날과 관계가 있을 것이라 가정</a:t>
            </a:r>
            <a:r>
              <a:rPr lang="en-US" altLang="ko-KR" sz="1200" i="1" kern="100" dirty="0">
                <a:latin typeface="HG꼬딕씨_Pro 60g" pitchFamily="18" charset="-127"/>
                <a:ea typeface="HG꼬딕씨_Pro 60g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i="1" kern="100" dirty="0">
              <a:latin typeface="HG꼬딕씨_Pro 60g" pitchFamily="18" charset="-127"/>
              <a:ea typeface="HG꼬딕씨_Pro 60g" pitchFamily="18" charset="-127"/>
              <a:cs typeface="Times New Roman" panose="02020603050405020304" pitchFamily="18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Empirical Analysis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98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5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630B5A6-BA19-804F-B985-56E6851D2F98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3646141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2CA84CC8-97E2-5F42-AB0C-101B25D09128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="" xmlns:a16="http://schemas.microsoft.com/office/drawing/2014/main" id="{EC79DA3A-C886-774C-A5C5-B209A687BE0E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="" xmlns:a16="http://schemas.microsoft.com/office/drawing/2014/main" id="{197C6D49-6043-1645-AA93-C162B9251F8C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8F70066C-8693-9646-9C82-41B612F25A7D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D2FF919-A840-AA43-ABD8-A9695B053AC5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수집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64596F5-C6EA-FE48-B2BE-EB0C824E5118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8118F9F-FE9A-2147-9F27-3AA5749B22DD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  <a:latin typeface="HG꼬딕씨_Pro 80g" pitchFamily="18" charset="-127"/>
                <a:ea typeface="HG꼬딕씨_Pro 80g" pitchFamily="18" charset="-127"/>
              </a:rPr>
              <a:t>감성분석</a:t>
            </a:r>
            <a:endParaRPr kumimoji="1" lang="ko-KR" altLang="en-US" dirty="0">
              <a:solidFill>
                <a:schemeClr val="bg1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07CFE8-8F1A-514E-A366-BBA1F88AF319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모델링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7385DF-F883-4D4B-8682-937209C02624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결과 도출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1957CFFF-BA4E-854F-8E95-4358C884C303}"/>
              </a:ext>
            </a:extLst>
          </p:cNvPr>
          <p:cNvSpPr/>
          <p:nvPr/>
        </p:nvSpPr>
        <p:spPr>
          <a:xfrm>
            <a:off x="-1015934" y="1573279"/>
            <a:ext cx="93069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i="1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엘라스틱을</a:t>
            </a:r>
            <a:r>
              <a:rPr lang="ko-KR" altLang="en-US" sz="1600" i="1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적용한 회귀분석 결과</a:t>
            </a:r>
            <a:endParaRPr lang="en-US" altLang="ko-KR" sz="1600" i="1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EE5A6CF9-0E6E-2945-B504-6D7D4080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86702"/>
              </p:ext>
            </p:extLst>
          </p:nvPr>
        </p:nvGraphicFramePr>
        <p:xfrm>
          <a:off x="1742781" y="1944192"/>
          <a:ext cx="3722909" cy="219080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47638">
                  <a:extLst>
                    <a:ext uri="{9D8B030D-6E8A-4147-A177-3AD203B41FA5}">
                      <a16:colId xmlns="" xmlns:a16="http://schemas.microsoft.com/office/drawing/2014/main" val="1862484843"/>
                    </a:ext>
                  </a:extLst>
                </a:gridCol>
                <a:gridCol w="1521666">
                  <a:extLst>
                    <a:ext uri="{9D8B030D-6E8A-4147-A177-3AD203B41FA5}">
                      <a16:colId xmlns="" xmlns:a16="http://schemas.microsoft.com/office/drawing/2014/main" val="2851196023"/>
                    </a:ext>
                  </a:extLst>
                </a:gridCol>
                <a:gridCol w="753605">
                  <a:extLst>
                    <a:ext uri="{9D8B030D-6E8A-4147-A177-3AD203B41FA5}">
                      <a16:colId xmlns="" xmlns:a16="http://schemas.microsoft.com/office/drawing/2014/main" val="3991102938"/>
                    </a:ext>
                  </a:extLst>
                </a:gridCol>
              </a:tblGrid>
              <a:tr h="396782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형태소 분석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종속변수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선택된 </a:t>
                      </a:r>
                      <a:endParaRPr lang="en-US" alt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단어 수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extLst>
                  <a:ext uri="{0D108BD9-81ED-4DB2-BD59-A6C34878D82A}">
                    <a16:rowId xmlns="" xmlns:a16="http://schemas.microsoft.com/office/drawing/2014/main" val="2729026009"/>
                  </a:ext>
                </a:extLst>
              </a:tr>
              <a:tr h="291077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명사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크기</a:t>
                      </a:r>
                      <a:r>
                        <a:rPr lang="ko-KR" alt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 </a:t>
                      </a:r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alt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 </a:t>
                      </a:r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방향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42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extLst>
                  <a:ext uri="{0D108BD9-81ED-4DB2-BD59-A6C34878D82A}">
                    <a16:rowId xmlns="" xmlns:a16="http://schemas.microsoft.com/office/drawing/2014/main" val="2921341673"/>
                  </a:ext>
                </a:extLst>
              </a:tr>
              <a:tr h="299113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명사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크기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3421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extLst>
                  <a:ext uri="{0D108BD9-81ED-4DB2-BD59-A6C34878D82A}">
                    <a16:rowId xmlns="" xmlns:a16="http://schemas.microsoft.com/office/drawing/2014/main" val="162832165"/>
                  </a:ext>
                </a:extLst>
              </a:tr>
              <a:tr h="317844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명사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방향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3320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extLst>
                  <a:ext uri="{0D108BD9-81ED-4DB2-BD59-A6C34878D82A}">
                    <a16:rowId xmlns="" xmlns:a16="http://schemas.microsoft.com/office/drawing/2014/main" val="2550116950"/>
                  </a:ext>
                </a:extLst>
              </a:tr>
              <a:tr h="348116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명사</a:t>
                      </a:r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형용사</a:t>
                      </a:r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동사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크기</a:t>
                      </a:r>
                      <a:r>
                        <a:rPr lang="ko-KR" alt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 </a:t>
                      </a:r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alt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 </a:t>
                      </a:r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방향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41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extLst>
                  <a:ext uri="{0D108BD9-81ED-4DB2-BD59-A6C34878D82A}">
                    <a16:rowId xmlns="" xmlns:a16="http://schemas.microsoft.com/office/drawing/2014/main" val="2641223561"/>
                  </a:ext>
                </a:extLst>
              </a:tr>
              <a:tr h="239140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명사</a:t>
                      </a:r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형용사</a:t>
                      </a:r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동사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크기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3434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extLst>
                  <a:ext uri="{0D108BD9-81ED-4DB2-BD59-A6C34878D82A}">
                    <a16:rowId xmlns="" xmlns:a16="http://schemas.microsoft.com/office/drawing/2014/main" val="2980499964"/>
                  </a:ext>
                </a:extLst>
              </a:tr>
              <a:tr h="298736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명사</a:t>
                      </a:r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형용사</a:t>
                      </a:r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동사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방향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3309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28669" marR="28669" marT="0" marB="0" anchor="ctr"/>
                </a:tc>
                <a:extLst>
                  <a:ext uri="{0D108BD9-81ED-4DB2-BD59-A6C34878D82A}">
                    <a16:rowId xmlns="" xmlns:a16="http://schemas.microsoft.com/office/drawing/2014/main" val="400448236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91031F7C-72A7-1F46-92CC-D2DFCA0A6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275705"/>
              </p:ext>
            </p:extLst>
          </p:nvPr>
        </p:nvGraphicFramePr>
        <p:xfrm>
          <a:off x="6726311" y="2513742"/>
          <a:ext cx="5198412" cy="126579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96857">
                  <a:extLst>
                    <a:ext uri="{9D8B030D-6E8A-4147-A177-3AD203B41FA5}">
                      <a16:colId xmlns="" xmlns:a16="http://schemas.microsoft.com/office/drawing/2014/main" val="921496938"/>
                    </a:ext>
                  </a:extLst>
                </a:gridCol>
                <a:gridCol w="2301039">
                  <a:extLst>
                    <a:ext uri="{9D8B030D-6E8A-4147-A177-3AD203B41FA5}">
                      <a16:colId xmlns="" xmlns:a16="http://schemas.microsoft.com/office/drawing/2014/main" val="323096276"/>
                    </a:ext>
                  </a:extLst>
                </a:gridCol>
                <a:gridCol w="2300516">
                  <a:extLst>
                    <a:ext uri="{9D8B030D-6E8A-4147-A177-3AD203B41FA5}">
                      <a16:colId xmlns="" xmlns:a16="http://schemas.microsoft.com/office/drawing/2014/main" val="2769090825"/>
                    </a:ext>
                  </a:extLst>
                </a:gridCol>
              </a:tblGrid>
              <a:tr h="264276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</a:t>
                      </a:r>
                      <a:endParaRPr lang="ko-KR" sz="10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긍정 단어 예시</a:t>
                      </a:r>
                      <a:endParaRPr lang="ko-KR" sz="10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부정 단어 예시</a:t>
                      </a:r>
                      <a:endParaRPr lang="ko-KR" sz="10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433279148"/>
                  </a:ext>
                </a:extLst>
              </a:tr>
              <a:tr h="1001523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방향</a:t>
                      </a:r>
                      <a:endParaRPr lang="ko-KR" sz="10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상승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클라우드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자금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코드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취득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최고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시세 상승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가상화폐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 관련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우리기술투자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돌파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블록체인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…</a:t>
                      </a:r>
                      <a:endParaRPr lang="ko-KR" sz="13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300" b="0" kern="100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손정우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버핏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보이스 피싱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폭락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과세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골드만삭스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수사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가상화폐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 과세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신상 공개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</a:t>
                      </a:r>
                      <a:r>
                        <a:rPr lang="ko-KR" alt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피해액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</a:t>
                      </a:r>
                      <a:r>
                        <a:rPr lang="ko-KR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하락세</a:t>
                      </a:r>
                      <a:r>
                        <a:rPr lang="en-US" sz="13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, …</a:t>
                      </a:r>
                      <a:endParaRPr lang="ko-KR" sz="13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47963449"/>
                  </a:ext>
                </a:extLst>
              </a:tr>
            </a:tbl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C594B36-1D8D-E247-B8BE-4F400D62971B}"/>
              </a:ext>
            </a:extLst>
          </p:cNvPr>
          <p:cNvSpPr/>
          <p:nvPr/>
        </p:nvSpPr>
        <p:spPr>
          <a:xfrm>
            <a:off x="4857772" y="2045703"/>
            <a:ext cx="93069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i="1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긍정</a:t>
            </a:r>
            <a:r>
              <a:rPr lang="en-US" altLang="ko-KR" sz="1600" i="1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,</a:t>
            </a:r>
            <a:r>
              <a:rPr lang="ko-KR" altLang="en-US" sz="1600" i="1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부정 단어 </a:t>
            </a:r>
            <a:r>
              <a:rPr lang="en-US" altLang="ko-KR" sz="1600" i="1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–</a:t>
            </a:r>
            <a:r>
              <a:rPr lang="ko-KR" altLang="en-US" sz="1600" i="1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모델 중 하나 임의로 예시</a:t>
            </a:r>
            <a:endParaRPr lang="en-US" altLang="ko-KR" sz="1600" i="1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95" name="사각형: 둥근 모서리 29">
            <a:extLst>
              <a:ext uri="{FF2B5EF4-FFF2-40B4-BE49-F238E27FC236}">
                <a16:creationId xmlns="" xmlns:a16="http://schemas.microsoft.com/office/drawing/2014/main" id="{D85BCF9D-B8E7-0445-B03C-08F0379CBE6C}"/>
              </a:ext>
            </a:extLst>
          </p:cNvPr>
          <p:cNvSpPr/>
          <p:nvPr/>
        </p:nvSpPr>
        <p:spPr>
          <a:xfrm>
            <a:off x="708413" y="1110528"/>
            <a:ext cx="3190941" cy="361432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분석 결과 예시 </a:t>
            </a:r>
            <a:r>
              <a:rPr lang="en-US" altLang="ko-KR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–</a:t>
            </a:r>
            <a:r>
              <a:rPr lang="ko-KR" altLang="en-US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 뉴스기사</a:t>
            </a:r>
            <a:endParaRPr lang="en-US" altLang="ko-KR" dirty="0">
              <a:solidFill>
                <a:srgbClr val="2ABEC8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0EBBA2E5-B914-EC4D-AA92-8B898F6DE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46481"/>
              </p:ext>
            </p:extLst>
          </p:nvPr>
        </p:nvGraphicFramePr>
        <p:xfrm>
          <a:off x="3208056" y="4523037"/>
          <a:ext cx="5639184" cy="171519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719242935"/>
                    </a:ext>
                  </a:extLst>
                </a:gridCol>
                <a:gridCol w="1697319">
                  <a:extLst>
                    <a:ext uri="{9D8B030D-6E8A-4147-A177-3AD203B41FA5}">
                      <a16:colId xmlns="" xmlns:a16="http://schemas.microsoft.com/office/drawing/2014/main" val="486915327"/>
                    </a:ext>
                  </a:extLst>
                </a:gridCol>
                <a:gridCol w="651640">
                  <a:extLst>
                    <a:ext uri="{9D8B030D-6E8A-4147-A177-3AD203B41FA5}">
                      <a16:colId xmlns="" xmlns:a16="http://schemas.microsoft.com/office/drawing/2014/main" val="4277198792"/>
                    </a:ext>
                  </a:extLst>
                </a:gridCol>
                <a:gridCol w="766169">
                  <a:extLst>
                    <a:ext uri="{9D8B030D-6E8A-4147-A177-3AD203B41FA5}">
                      <a16:colId xmlns="" xmlns:a16="http://schemas.microsoft.com/office/drawing/2014/main" val="835169960"/>
                    </a:ext>
                  </a:extLst>
                </a:gridCol>
                <a:gridCol w="842947">
                  <a:extLst>
                    <a:ext uri="{9D8B030D-6E8A-4147-A177-3AD203B41FA5}">
                      <a16:colId xmlns="" xmlns:a16="http://schemas.microsoft.com/office/drawing/2014/main" val="3421240240"/>
                    </a:ext>
                  </a:extLst>
                </a:gridCol>
                <a:gridCol w="766709">
                  <a:extLst>
                    <a:ext uri="{9D8B030D-6E8A-4147-A177-3AD203B41FA5}">
                      <a16:colId xmlns="" xmlns:a16="http://schemas.microsoft.com/office/drawing/2014/main" val="2526587822"/>
                    </a:ext>
                  </a:extLst>
                </a:gridCol>
              </a:tblGrid>
              <a:tr h="24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형태소 분석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종속변수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산출식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계산 대상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F1 </a:t>
                      </a:r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스코어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정확도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07971169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명사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방향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산출식</a:t>
                      </a:r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1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단어 개수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0.785603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0.726547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470560498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 (</a:t>
                      </a:r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방향</a:t>
                      </a:r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)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241813083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명사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크기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산출식</a:t>
                      </a:r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1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단어 개수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0.718826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0.655689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17754840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 (</a:t>
                      </a:r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크기</a:t>
                      </a:r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)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872712946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명사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크기</a:t>
                      </a:r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방향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산출식</a:t>
                      </a:r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2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회귀계수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0.418126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0.436128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42513960"/>
                  </a:ext>
                </a:extLst>
              </a:tr>
              <a:tr h="245028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 (</a:t>
                      </a:r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변동성의 크기</a:t>
                      </a:r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+</a:t>
                      </a:r>
                      <a:r>
                        <a:rPr lang="ko-KR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방향</a:t>
                      </a:r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)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kern="100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…</a:t>
                      </a:r>
                      <a:endParaRPr lang="ko-KR" sz="1200" b="0" kern="100" dirty="0">
                        <a:effectLst/>
                        <a:latin typeface="HG꼬딕씨_Pro 60g" pitchFamily="18" charset="-127"/>
                        <a:ea typeface="HG꼬딕씨_Pro 60g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47516562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1086B66E-5407-4C48-BCAA-4FF7996A6E00}"/>
              </a:ext>
            </a:extLst>
          </p:cNvPr>
          <p:cNvSpPr/>
          <p:nvPr/>
        </p:nvSpPr>
        <p:spPr>
          <a:xfrm>
            <a:off x="1409303" y="4184483"/>
            <a:ext cx="93069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i="1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조합별 성능 평가</a:t>
            </a:r>
            <a:endParaRPr lang="en-US" altLang="ko-KR" sz="1600" i="1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8472A22F-B30C-2943-81C6-A447DBF1CE2C}"/>
              </a:ext>
            </a:extLst>
          </p:cNvPr>
          <p:cNvSpPr/>
          <p:nvPr/>
        </p:nvSpPr>
        <p:spPr>
          <a:xfrm>
            <a:off x="1819932" y="6451138"/>
            <a:ext cx="93069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종속변수마다 최고의 성능을 낸 조합별 감성지수 산출</a:t>
            </a:r>
            <a:endParaRPr lang="en-US" altLang="ko-KR" sz="1600" dirty="0"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94707A29-E774-E34D-A4EA-8207B4008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19" y="6496050"/>
            <a:ext cx="243808" cy="243808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BBBF0E25-5622-1C45-8841-0BA71CB341AD}"/>
              </a:ext>
            </a:extLst>
          </p:cNvPr>
          <p:cNvSpPr/>
          <p:nvPr/>
        </p:nvSpPr>
        <p:spPr>
          <a:xfrm>
            <a:off x="3350365" y="1204455"/>
            <a:ext cx="3588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*커뮤니티 데이터 결과 예시 생략</a:t>
            </a:r>
            <a:endParaRPr lang="en-US" altLang="ko-KR" sz="14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Empirical Analysis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60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630B5A6-BA19-804F-B985-56E6851D2F98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3646141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2CA84CC8-97E2-5F42-AB0C-101B25D09128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="" xmlns:a16="http://schemas.microsoft.com/office/drawing/2014/main" id="{EC79DA3A-C886-774C-A5C5-B209A687BE0E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="" xmlns:a16="http://schemas.microsoft.com/office/drawing/2014/main" id="{197C6D49-6043-1645-AA93-C162B9251F8C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8F70066C-8693-9646-9C82-41B612F25A7D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D2FF919-A840-AA43-ABD8-A9695B053AC5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수집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64596F5-C6EA-FE48-B2BE-EB0C824E5118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8118F9F-FE9A-2147-9F27-3AA5749B22DD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감성분석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07CFE8-8F1A-514E-A366-BBA1F88AF319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HG꼬딕씨_Pro 80g" pitchFamily="18" charset="-127"/>
                <a:ea typeface="HG꼬딕씨_Pro 80g" pitchFamily="18" charset="-127"/>
              </a:rPr>
              <a:t>모델링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7385DF-F883-4D4B-8682-937209C02624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결과 도출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AD8D288-0149-CA4E-B2B0-8949AC9A8B41}"/>
              </a:ext>
            </a:extLst>
          </p:cNvPr>
          <p:cNvSpPr/>
          <p:nvPr/>
        </p:nvSpPr>
        <p:spPr>
          <a:xfrm>
            <a:off x="1645455" y="1233299"/>
            <a:ext cx="9586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모델링 전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뉴스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커뮤니티 등의 텍스트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비정형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변수를 </a:t>
            </a:r>
            <a:r>
              <a:rPr lang="ko-KR" altLang="en-US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감성분석을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활용하여  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‘</a:t>
            </a:r>
            <a:r>
              <a:rPr lang="ko-KR" altLang="en-US" sz="1600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감성지수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’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파생변수를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생성하였다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AE2B32CD-2861-104E-957F-975D7EA39AB0}"/>
              </a:ext>
            </a:extLst>
          </p:cNvPr>
          <p:cNvSpPr/>
          <p:nvPr/>
        </p:nvSpPr>
        <p:spPr>
          <a:xfrm>
            <a:off x="1166145" y="1533753"/>
            <a:ext cx="1054481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이를 정형 변수에 포함하여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Random Forest, </a:t>
            </a:r>
            <a:r>
              <a:rPr lang="en-US" altLang="ko-KR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XGBoost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en-US" altLang="ko-KR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LightGBM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등을 활용한 모델링을 진행하였으며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순서는 아래와 같다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  <a:p>
            <a:pPr algn="ctr">
              <a:defRPr/>
            </a:pPr>
            <a:endParaRPr lang="en-US" altLang="ko-KR" sz="5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1)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전체 기간 모델링 진행</a:t>
            </a:r>
            <a:endParaRPr lang="en-US" altLang="ko-KR" sz="1600" dirty="0">
              <a:latin typeface="HG꼬딕씨_Pro 80g" pitchFamily="18" charset="-127"/>
              <a:ea typeface="HG꼬딕씨_Pro 80g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2)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코로나 전후 모델링 진행 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/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비교</a:t>
            </a:r>
            <a:endParaRPr lang="en-US" altLang="ko-KR" sz="1600" dirty="0"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25FB5F02-DAF0-B640-BF22-BAEA5F869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37" y="1535280"/>
            <a:ext cx="327446" cy="327446"/>
          </a:xfrm>
          <a:prstGeom prst="rect">
            <a:avLst/>
          </a:prstGeom>
        </p:spPr>
      </p:pic>
      <p:graphicFrame>
        <p:nvGraphicFramePr>
          <p:cNvPr id="59" name="다이어그램 58">
            <a:extLst>
              <a:ext uri="{FF2B5EF4-FFF2-40B4-BE49-F238E27FC236}">
                <a16:creationId xmlns="" xmlns:a16="http://schemas.microsoft.com/office/drawing/2014/main" id="{44783872-5520-E343-BC44-DD413589E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297246"/>
              </p:ext>
            </p:extLst>
          </p:nvPr>
        </p:nvGraphicFramePr>
        <p:xfrm>
          <a:off x="3805857" y="2402495"/>
          <a:ext cx="5126384" cy="26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4FC230C8-EA0B-7B4C-AD27-B7A64458A4AF}"/>
              </a:ext>
            </a:extLst>
          </p:cNvPr>
          <p:cNvGrpSpPr/>
          <p:nvPr/>
        </p:nvGrpSpPr>
        <p:grpSpPr>
          <a:xfrm>
            <a:off x="1373423" y="2769637"/>
            <a:ext cx="1994669" cy="267929"/>
            <a:chOff x="1178968" y="0"/>
            <a:chExt cx="1522645" cy="267929"/>
          </a:xfrm>
          <a:scene3d>
            <a:camera prst="orthographicFront"/>
            <a:lightRig rig="flat" dir="t"/>
          </a:scene3d>
        </p:grpSpPr>
        <p:sp>
          <p:nvSpPr>
            <p:cNvPr id="62" name="갈매기형 수장[C] 61">
              <a:extLst>
                <a:ext uri="{FF2B5EF4-FFF2-40B4-BE49-F238E27FC236}">
                  <a16:creationId xmlns="" xmlns:a16="http://schemas.microsoft.com/office/drawing/2014/main" id="{141F2B55-2F46-BF4E-8F6F-05ABD9EC8779}"/>
                </a:ext>
              </a:extLst>
            </p:cNvPr>
            <p:cNvSpPr/>
            <p:nvPr/>
          </p:nvSpPr>
          <p:spPr>
            <a:xfrm>
              <a:off x="1178968" y="0"/>
              <a:ext cx="1522645" cy="267929"/>
            </a:xfrm>
            <a:prstGeom prst="chevron">
              <a:avLst/>
            </a:prstGeom>
            <a:solidFill>
              <a:schemeClr val="bg1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3" name="갈매기형 수장[C] 4">
              <a:extLst>
                <a:ext uri="{FF2B5EF4-FFF2-40B4-BE49-F238E27FC236}">
                  <a16:creationId xmlns="" xmlns:a16="http://schemas.microsoft.com/office/drawing/2014/main" id="{F9EE01F9-DA58-E245-9571-873BE4453AEF}"/>
                </a:ext>
              </a:extLst>
            </p:cNvPr>
            <p:cNvSpPr txBox="1"/>
            <p:nvPr/>
          </p:nvSpPr>
          <p:spPr>
            <a:xfrm>
              <a:off x="1326330" y="0"/>
              <a:ext cx="1227923" cy="2679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변동성 크기 범주화</a:t>
              </a:r>
              <a:endParaRPr lang="en-US" altLang="ko-KR" sz="14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49D20AB-6F88-8A46-B61C-202A4BAE9EA8}"/>
              </a:ext>
            </a:extLst>
          </p:cNvPr>
          <p:cNvSpPr/>
          <p:nvPr/>
        </p:nvSpPr>
        <p:spPr>
          <a:xfrm>
            <a:off x="1132684" y="3149489"/>
            <a:ext cx="379325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1.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종속 변수 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변동성 예측을 위해 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변동이 큰 것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(0)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과 작은 것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(1)</a:t>
            </a:r>
            <a:r>
              <a:rPr lang="ko-KR" altLang="en-US" sz="13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으로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나눔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65" name="사각형: 둥근 모서리 29">
            <a:extLst>
              <a:ext uri="{FF2B5EF4-FFF2-40B4-BE49-F238E27FC236}">
                <a16:creationId xmlns="" xmlns:a16="http://schemas.microsoft.com/office/drawing/2014/main" id="{CC0F661A-D558-804B-AA85-3EF8D3D6FA50}"/>
              </a:ext>
            </a:extLst>
          </p:cNvPr>
          <p:cNvSpPr/>
          <p:nvPr/>
        </p:nvSpPr>
        <p:spPr>
          <a:xfrm>
            <a:off x="5288234" y="2600973"/>
            <a:ext cx="2047329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dirty="0" err="1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Emprical</a:t>
            </a:r>
            <a:r>
              <a:rPr lang="en-US" altLang="ko-KR" sz="11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 Analysis</a:t>
            </a:r>
            <a:r>
              <a:rPr lang="ko-KR" altLang="en-US" sz="11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 프로세스</a:t>
            </a:r>
            <a:endParaRPr lang="en-US" altLang="ko-KR" sz="1100" dirty="0">
              <a:solidFill>
                <a:srgbClr val="40404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538F831-CA33-764A-B91C-6192219D3355}"/>
              </a:ext>
            </a:extLst>
          </p:cNvPr>
          <p:cNvSpPr/>
          <p:nvPr/>
        </p:nvSpPr>
        <p:spPr>
          <a:xfrm>
            <a:off x="6576681" y="3532261"/>
            <a:ext cx="2136611" cy="153330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1. Decision Tree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2. Random Forest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3. </a:t>
            </a:r>
            <a:r>
              <a:rPr lang="en-US" altLang="ko-KR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XGBoost</a:t>
            </a:r>
            <a:endParaRPr lang="en-US" altLang="ko-KR" sz="16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4. </a:t>
            </a:r>
            <a:r>
              <a:rPr lang="en-US" altLang="ko-KR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LightGBM</a:t>
            </a:r>
            <a:endParaRPr lang="ko-KR" altLang="en-US" sz="16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BEC7A696-D936-714C-B05A-98F21D3869A5}"/>
              </a:ext>
            </a:extLst>
          </p:cNvPr>
          <p:cNvGrpSpPr/>
          <p:nvPr/>
        </p:nvGrpSpPr>
        <p:grpSpPr>
          <a:xfrm>
            <a:off x="6357683" y="3112805"/>
            <a:ext cx="1842401" cy="267929"/>
            <a:chOff x="1178968" y="0"/>
            <a:chExt cx="1522645" cy="267929"/>
          </a:xfrm>
          <a:scene3d>
            <a:camera prst="orthographicFront"/>
            <a:lightRig rig="flat" dir="t"/>
          </a:scene3d>
        </p:grpSpPr>
        <p:sp>
          <p:nvSpPr>
            <p:cNvPr id="68" name="갈매기형 수장[C] 67">
              <a:extLst>
                <a:ext uri="{FF2B5EF4-FFF2-40B4-BE49-F238E27FC236}">
                  <a16:creationId xmlns="" xmlns:a16="http://schemas.microsoft.com/office/drawing/2014/main" id="{9BE16195-2881-C843-BCAF-388C6439CCCD}"/>
                </a:ext>
              </a:extLst>
            </p:cNvPr>
            <p:cNvSpPr/>
            <p:nvPr/>
          </p:nvSpPr>
          <p:spPr>
            <a:xfrm>
              <a:off x="1178968" y="0"/>
              <a:ext cx="1522645" cy="267929"/>
            </a:xfrm>
            <a:prstGeom prst="chevron">
              <a:avLst/>
            </a:prstGeom>
            <a:solidFill>
              <a:schemeClr val="bg1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9" name="갈매기형 수장[C] 4">
              <a:extLst>
                <a:ext uri="{FF2B5EF4-FFF2-40B4-BE49-F238E27FC236}">
                  <a16:creationId xmlns="" xmlns:a16="http://schemas.microsoft.com/office/drawing/2014/main" id="{EF8FD699-467B-4340-B4D0-E3F0E23307CE}"/>
                </a:ext>
              </a:extLst>
            </p:cNvPr>
            <p:cNvSpPr txBox="1"/>
            <p:nvPr/>
          </p:nvSpPr>
          <p:spPr>
            <a:xfrm>
              <a:off x="1326330" y="0"/>
              <a:ext cx="1227923" cy="2679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알고리즘 적용</a:t>
              </a:r>
              <a:endParaRPr lang="en-US" altLang="ko-KR" sz="14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</p:grp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F539B2C3-DB45-1F45-8869-21DA8CA72DD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2" b="52935"/>
          <a:stretch/>
        </p:blipFill>
        <p:spPr>
          <a:xfrm>
            <a:off x="4101178" y="3045405"/>
            <a:ext cx="1278217" cy="53316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1E74C7D1-2811-E545-80D1-05A9DC42E8AA}"/>
              </a:ext>
            </a:extLst>
          </p:cNvPr>
          <p:cNvGrpSpPr/>
          <p:nvPr/>
        </p:nvGrpSpPr>
        <p:grpSpPr>
          <a:xfrm>
            <a:off x="5359210" y="5223677"/>
            <a:ext cx="4327960" cy="892175"/>
            <a:chOff x="691159" y="2127994"/>
            <a:chExt cx="4327960" cy="892175"/>
          </a:xfrm>
        </p:grpSpPr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2150352F-F3C3-8F46-A0F2-DAEE1F7E8A2D}"/>
                </a:ext>
              </a:extLst>
            </p:cNvPr>
            <p:cNvSpPr/>
            <p:nvPr/>
          </p:nvSpPr>
          <p:spPr>
            <a:xfrm>
              <a:off x="691159" y="2496949"/>
              <a:ext cx="43279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/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커뮤니티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/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뉴스 변동성 크기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&amp;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방향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/>
              </a:r>
              <a:b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</a:b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기사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커뮤니티 글 개수 등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82" name="사각형: 둥근 모서리 29">
              <a:extLst>
                <a:ext uri="{FF2B5EF4-FFF2-40B4-BE49-F238E27FC236}">
                  <a16:creationId xmlns="" xmlns:a16="http://schemas.microsoft.com/office/drawing/2014/main" id="{B50B7D8B-4A9F-924D-836F-5311E0C0DF64}"/>
                </a:ext>
              </a:extLst>
            </p:cNvPr>
            <p:cNvSpPr/>
            <p:nvPr/>
          </p:nvSpPr>
          <p:spPr>
            <a:xfrm>
              <a:off x="1831475" y="2127994"/>
              <a:ext cx="2047329" cy="36143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*추가된 변수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5992744-0481-884F-B72C-108ECDED29F5}"/>
              </a:ext>
            </a:extLst>
          </p:cNvPr>
          <p:cNvSpPr/>
          <p:nvPr/>
        </p:nvSpPr>
        <p:spPr>
          <a:xfrm>
            <a:off x="1258383" y="3889533"/>
            <a:ext cx="522691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1) 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비트코인의 변동성을 크기에 따라 구분했기 때문에 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다른 주식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원자재 데이터의 변동률도 절댓값 처리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en-US" altLang="ko-KR" sz="13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 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전후 관계를 명확히 하고 전날의 영향을 반영하기 위해 </a:t>
            </a:r>
            <a:r>
              <a:rPr lang="ko-KR" altLang="en-US" sz="13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감성변수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기사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/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커뮤니티 글 개수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트렌드지수는 하루 전날 값을 사용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en-US" altLang="ko-KR" sz="13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3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 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데이터 수가 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1,000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개가 안 되는 적은 상황이므로 </a:t>
            </a:r>
            <a:r>
              <a:rPr lang="en-US" altLang="ko-KR" sz="13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K-fold</a:t>
            </a:r>
            <a:r>
              <a:rPr lang="ko-KR" altLang="en-US" sz="13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CV 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방법 적용 </a:t>
            </a:r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(k=10)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40731B5-E7D0-8C47-898E-B034A51D5EAD}"/>
              </a:ext>
            </a:extLst>
          </p:cNvPr>
          <p:cNvSpPr/>
          <p:nvPr/>
        </p:nvSpPr>
        <p:spPr>
          <a:xfrm>
            <a:off x="753789" y="3638330"/>
            <a:ext cx="232416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2.</a:t>
            </a:r>
            <a:r>
              <a:rPr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데이터 추가 전처리</a:t>
            </a:r>
            <a:endParaRPr lang="en-US" altLang="ko-KR" sz="13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E1B3A382-BE40-E14C-AC88-237F3E6D1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88421"/>
              </p:ext>
            </p:extLst>
          </p:nvPr>
        </p:nvGraphicFramePr>
        <p:xfrm>
          <a:off x="8759886" y="3083942"/>
          <a:ext cx="2866398" cy="36736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46598">
                  <a:extLst>
                    <a:ext uri="{9D8B030D-6E8A-4147-A177-3AD203B41FA5}">
                      <a16:colId xmlns="" xmlns:a16="http://schemas.microsoft.com/office/drawing/2014/main" val="2119130822"/>
                    </a:ext>
                  </a:extLst>
                </a:gridCol>
                <a:gridCol w="706600">
                  <a:extLst>
                    <a:ext uri="{9D8B030D-6E8A-4147-A177-3AD203B41FA5}">
                      <a16:colId xmlns="" xmlns:a16="http://schemas.microsoft.com/office/drawing/2014/main" val="3250212247"/>
                    </a:ext>
                  </a:extLst>
                </a:gridCol>
                <a:gridCol w="706600">
                  <a:extLst>
                    <a:ext uri="{9D8B030D-6E8A-4147-A177-3AD203B41FA5}">
                      <a16:colId xmlns="" xmlns:a16="http://schemas.microsoft.com/office/drawing/2014/main" val="1639643322"/>
                    </a:ext>
                  </a:extLst>
                </a:gridCol>
                <a:gridCol w="706600">
                  <a:extLst>
                    <a:ext uri="{9D8B030D-6E8A-4147-A177-3AD203B41FA5}">
                      <a16:colId xmlns="" xmlns:a16="http://schemas.microsoft.com/office/drawing/2014/main" val="3601979077"/>
                    </a:ext>
                  </a:extLst>
                </a:gridCol>
              </a:tblGrid>
              <a:tr h="289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전체 기간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모델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valid acc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test acc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3264511784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dt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0.6149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0.5494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1326641683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rf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0.5988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0.6032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1810474454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xgb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0.6129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0.5714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536501449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lgbm</a:t>
                      </a:r>
                      <a:endParaRPr lang="en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0.5768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0.619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1754487215"/>
                  </a:ext>
                </a:extLst>
              </a:tr>
              <a:tr h="3028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코로나 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모델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valid acc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test acc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2476101812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dt</a:t>
                      </a:r>
                      <a:endParaRPr lang="en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0.5996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0.5362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3452083883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rf</a:t>
                      </a:r>
                      <a:endParaRPr lang="en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0.6179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0.5797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4039321988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xgb</a:t>
                      </a:r>
                      <a:endParaRPr lang="en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0.5844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0.6087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3271169901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lgbm</a:t>
                      </a:r>
                      <a:endParaRPr lang="en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0.6357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0.6232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2763482010"/>
                  </a:ext>
                </a:extLst>
              </a:tr>
              <a:tr h="2796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코로나 후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모델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valid acc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test acc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420257988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dt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0.632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0.5172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687736421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rf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0.6146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0.5172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2340922383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xgb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0.6101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0.6207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949279717"/>
                  </a:ext>
                </a:extLst>
              </a:tr>
              <a:tr h="233450"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300" u="none" strike="noStrike" dirty="0" err="1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lgbm</a:t>
                      </a:r>
                      <a:endParaRPr lang="en" sz="1300" b="0" i="0" u="none" strike="noStrike" dirty="0">
                        <a:solidFill>
                          <a:srgbClr val="000000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 smtClean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0.535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  <a:latin typeface="HG꼬딕씨_Pro 60g" pitchFamily="18" charset="-127"/>
                          <a:ea typeface="HG꼬딕씨_Pro 60g" pitchFamily="18" charset="-127"/>
                        </a:rPr>
                        <a:t>0.431</a:t>
                      </a:r>
                      <a:endParaRPr lang="en-US" altLang="ko-KR" sz="900" b="0" i="0" u="none" strike="noStrike" dirty="0">
                        <a:solidFill>
                          <a:srgbClr val="212121"/>
                        </a:solidFill>
                        <a:effectLst/>
                        <a:latin typeface="HG꼬딕씨_Pro 60g" pitchFamily="18" charset="-127"/>
                        <a:ea typeface="HG꼬딕씨_Pro 60g" pitchFamily="18" charset="-127"/>
                      </a:endParaRPr>
                    </a:p>
                  </a:txBody>
                  <a:tcPr marL="9525" marR="9525" marT="8659" marB="0" anchor="ctr"/>
                </a:tc>
                <a:extLst>
                  <a:ext uri="{0D108BD9-81ED-4DB2-BD59-A6C34878D82A}">
                    <a16:rowId xmlns="" xmlns:a16="http://schemas.microsoft.com/office/drawing/2014/main" val="958664784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E038C50-85D5-7B42-8866-5B19E2BCFFB2}"/>
              </a:ext>
            </a:extLst>
          </p:cNvPr>
          <p:cNvGrpSpPr/>
          <p:nvPr/>
        </p:nvGrpSpPr>
        <p:grpSpPr>
          <a:xfrm>
            <a:off x="9361619" y="2745317"/>
            <a:ext cx="1842401" cy="267929"/>
            <a:chOff x="1178968" y="0"/>
            <a:chExt cx="1522645" cy="267929"/>
          </a:xfrm>
          <a:scene3d>
            <a:camera prst="orthographicFront"/>
            <a:lightRig rig="flat" dir="t"/>
          </a:scene3d>
        </p:grpSpPr>
        <p:sp>
          <p:nvSpPr>
            <p:cNvPr id="88" name="갈매기형 수장[C] 87">
              <a:extLst>
                <a:ext uri="{FF2B5EF4-FFF2-40B4-BE49-F238E27FC236}">
                  <a16:creationId xmlns="" xmlns:a16="http://schemas.microsoft.com/office/drawing/2014/main" id="{ED80E4A4-5E1D-5D40-9169-C84DA7689C65}"/>
                </a:ext>
              </a:extLst>
            </p:cNvPr>
            <p:cNvSpPr/>
            <p:nvPr/>
          </p:nvSpPr>
          <p:spPr>
            <a:xfrm>
              <a:off x="1178968" y="0"/>
              <a:ext cx="1522645" cy="267929"/>
            </a:xfrm>
            <a:prstGeom prst="chevron">
              <a:avLst/>
            </a:prstGeom>
            <a:solidFill>
              <a:schemeClr val="bg1"/>
            </a:solidFill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9" name="갈매기형 수장[C] 4">
              <a:extLst>
                <a:ext uri="{FF2B5EF4-FFF2-40B4-BE49-F238E27FC236}">
                  <a16:creationId xmlns="" xmlns:a16="http://schemas.microsoft.com/office/drawing/2014/main" id="{42360B2F-EE26-0F4F-8A40-CDB0EE271B29}"/>
                </a:ext>
              </a:extLst>
            </p:cNvPr>
            <p:cNvSpPr txBox="1"/>
            <p:nvPr/>
          </p:nvSpPr>
          <p:spPr>
            <a:xfrm>
              <a:off x="1326329" y="0"/>
              <a:ext cx="1227923" cy="2679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모델링 성능 요약</a:t>
              </a:r>
              <a:endParaRPr lang="en-US" altLang="ko-KR" sz="14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Empirical Analysis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75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40731B5-E7D0-8C47-898E-B034A51D5EAD}"/>
              </a:ext>
            </a:extLst>
          </p:cNvPr>
          <p:cNvSpPr/>
          <p:nvPr/>
        </p:nvSpPr>
        <p:spPr>
          <a:xfrm>
            <a:off x="1126542" y="4944819"/>
            <a:ext cx="516917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3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감성지수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독립변수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  <a:r>
              <a:rPr lang="ko-KR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의 변화가 시차를 두고 비트코인 변동성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종속변수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  <a:r>
              <a:rPr lang="ko-KR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에 영향을 미치는가를 파악하기 위해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80g" pitchFamily="18" charset="-127"/>
                <a:ea typeface="HG꼬딕씨_Pro 80g" pitchFamily="18" charset="-127"/>
              </a:rPr>
              <a:t>Granger Causality Test</a:t>
            </a:r>
            <a:r>
              <a:rPr lang="ko-KR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를 진행했으나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감성지수와 비트코인 변동성 간의 전후 관계가 명확하게 확인되지 않았다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. </a:t>
            </a:r>
            <a:r>
              <a:rPr lang="ko-KR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따라서 분석 의도에 따라 감성지수는 전날의 값을 사용했다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  <a:endParaRPr lang="ko-KR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78" name="그림 77" descr="테이블이(가) 표시된 사진&#10;&#10;자동 생성된 설명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32" y="5834786"/>
            <a:ext cx="4907709" cy="91063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587" y="1369227"/>
            <a:ext cx="2332970" cy="279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50" y="1358349"/>
            <a:ext cx="2338221" cy="280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" y="1267293"/>
            <a:ext cx="4468144" cy="335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85" y="1526347"/>
            <a:ext cx="3325365" cy="249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630B5A6-BA19-804F-B985-56E6851D2F98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3646141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2CA84CC8-97E2-5F42-AB0C-101B25D09128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="" xmlns:a16="http://schemas.microsoft.com/office/drawing/2014/main" id="{EC79DA3A-C886-774C-A5C5-B209A687BE0E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="" xmlns:a16="http://schemas.microsoft.com/office/drawing/2014/main" id="{197C6D49-6043-1645-AA93-C162B9251F8C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8F70066C-8693-9646-9C82-41B612F25A7D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D2FF919-A840-AA43-ABD8-A9695B053AC5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수집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64596F5-C6EA-FE48-B2BE-EB0C824E5118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8118F9F-FE9A-2147-9F27-3AA5749B22DD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감성분석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07CFE8-8F1A-514E-A366-BBA1F88AF319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HG꼬딕씨_Pro 80g" pitchFamily="18" charset="-127"/>
                <a:ea typeface="HG꼬딕씨_Pro 80g" pitchFamily="18" charset="-127"/>
              </a:rPr>
              <a:t>모델링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7385DF-F883-4D4B-8682-937209C02624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결과 도출</a:t>
            </a:r>
          </a:p>
        </p:txBody>
      </p:sp>
      <p:sp>
        <p:nvSpPr>
          <p:cNvPr id="73" name="사각형: 둥근 모서리 29">
            <a:extLst>
              <a:ext uri="{FF2B5EF4-FFF2-40B4-BE49-F238E27FC236}">
                <a16:creationId xmlns="" xmlns:a16="http://schemas.microsoft.com/office/drawing/2014/main" id="{6D015681-8EE9-0A40-99F0-9387BE518ADB}"/>
              </a:ext>
            </a:extLst>
          </p:cNvPr>
          <p:cNvSpPr/>
          <p:nvPr/>
        </p:nvSpPr>
        <p:spPr>
          <a:xfrm>
            <a:off x="460508" y="3878244"/>
            <a:ext cx="3318257" cy="7369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0.5794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340140B-4763-4445-B124-BF4E987F48C8}"/>
              </a:ext>
            </a:extLst>
          </p:cNvPr>
          <p:cNvSpPr/>
          <p:nvPr/>
        </p:nvSpPr>
        <p:spPr>
          <a:xfrm>
            <a:off x="1146424" y="1402832"/>
            <a:ext cx="16526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1. Decision Tree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A33EFE62-77DF-9645-A1F9-FFE48CFE5A52}"/>
              </a:ext>
            </a:extLst>
          </p:cNvPr>
          <p:cNvSpPr/>
          <p:nvPr/>
        </p:nvSpPr>
        <p:spPr>
          <a:xfrm>
            <a:off x="4094277" y="1079743"/>
            <a:ext cx="18201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2. Random Forest</a:t>
            </a:r>
          </a:p>
        </p:txBody>
      </p:sp>
      <p:sp>
        <p:nvSpPr>
          <p:cNvPr id="74" name="사각형: 둥근 모서리 29">
            <a:extLst>
              <a:ext uri="{FF2B5EF4-FFF2-40B4-BE49-F238E27FC236}">
                <a16:creationId xmlns="" xmlns:a16="http://schemas.microsoft.com/office/drawing/2014/main" id="{3B49B07C-8BB4-6F4A-9628-EBD73E30E367}"/>
              </a:ext>
            </a:extLst>
          </p:cNvPr>
          <p:cNvSpPr/>
          <p:nvPr/>
        </p:nvSpPr>
        <p:spPr>
          <a:xfrm>
            <a:off x="686018" y="1104725"/>
            <a:ext cx="1353270" cy="328575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전체 기간</a:t>
            </a:r>
            <a:endParaRPr lang="en-US" altLang="ko-KR" dirty="0">
              <a:solidFill>
                <a:srgbClr val="2ABEC8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FF7F892-84F3-1B4F-B571-A600091D9815}"/>
              </a:ext>
            </a:extLst>
          </p:cNvPr>
          <p:cNvSpPr/>
          <p:nvPr/>
        </p:nvSpPr>
        <p:spPr>
          <a:xfrm>
            <a:off x="1958124" y="1150854"/>
            <a:ext cx="189186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최적의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하이퍼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파라미터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적용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</a:p>
        </p:txBody>
      </p:sp>
      <p:sp>
        <p:nvSpPr>
          <p:cNvPr id="76" name="사각형: 둥근 모서리 29">
            <a:extLst>
              <a:ext uri="{FF2B5EF4-FFF2-40B4-BE49-F238E27FC236}">
                <a16:creationId xmlns="" xmlns:a16="http://schemas.microsoft.com/office/drawing/2014/main" id="{C849BDEA-6DFA-0244-9554-9B2AB0918931}"/>
              </a:ext>
            </a:extLst>
          </p:cNvPr>
          <p:cNvSpPr/>
          <p:nvPr/>
        </p:nvSpPr>
        <p:spPr>
          <a:xfrm>
            <a:off x="3026895" y="4376707"/>
            <a:ext cx="4500943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</a:t>
            </a:r>
            <a:r>
              <a:rPr lang="ko-KR" altLang="en-US" sz="1000" dirty="0" err="1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네이버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&gt;</a:t>
            </a: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뉴스 변동성 크기</a:t>
            </a: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2AD4F4BD-3077-474B-BF24-99CA9252DADE}"/>
              </a:ext>
            </a:extLst>
          </p:cNvPr>
          <p:cNvSpPr/>
          <p:nvPr/>
        </p:nvSpPr>
        <p:spPr>
          <a:xfrm>
            <a:off x="10077201" y="1152996"/>
            <a:ext cx="128592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4.</a:t>
            </a:r>
            <a:r>
              <a:rPr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en-US" altLang="ko-KR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LightGBM</a:t>
            </a:r>
            <a:endParaRPr lang="en-US" altLang="ko-KR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CD8000D-C630-4F4A-A967-7D1FDF3CFD1E}"/>
              </a:ext>
            </a:extLst>
          </p:cNvPr>
          <p:cNvSpPr/>
          <p:nvPr/>
        </p:nvSpPr>
        <p:spPr>
          <a:xfrm>
            <a:off x="7499608" y="1132907"/>
            <a:ext cx="11931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3. </a:t>
            </a:r>
            <a:r>
              <a:rPr lang="en-US" altLang="ko-KR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XGBoost</a:t>
            </a:r>
            <a:endParaRPr lang="en-US" altLang="ko-KR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1CD95862-11BB-6C49-8B9F-13012F0F55BB}"/>
              </a:ext>
            </a:extLst>
          </p:cNvPr>
          <p:cNvGrpSpPr/>
          <p:nvPr/>
        </p:nvGrpSpPr>
        <p:grpSpPr>
          <a:xfrm>
            <a:off x="6083924" y="3966774"/>
            <a:ext cx="4500943" cy="773226"/>
            <a:chOff x="6083924" y="3966774"/>
            <a:chExt cx="4500943" cy="773226"/>
          </a:xfrm>
        </p:grpSpPr>
        <p:sp>
          <p:nvSpPr>
            <p:cNvPr id="79" name="사각형: 둥근 모서리 29">
              <a:extLst>
                <a:ext uri="{FF2B5EF4-FFF2-40B4-BE49-F238E27FC236}">
                  <a16:creationId xmlns="" xmlns:a16="http://schemas.microsoft.com/office/drawing/2014/main" id="{8B8DE36E-89EE-D349-9E3C-007A4054BF42}"/>
                </a:ext>
              </a:extLst>
            </p:cNvPr>
            <p:cNvSpPr/>
            <p:nvPr/>
          </p:nvSpPr>
          <p:spPr>
            <a:xfrm>
              <a:off x="7650032" y="3966774"/>
              <a:ext cx="1271230" cy="36143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Feature </a:t>
              </a:r>
              <a:r>
                <a:rPr lang="en-US" altLang="ko-KR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Importances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Test Accuracy : </a:t>
              </a:r>
              <a:r>
                <a:rPr lang="en-US" altLang="ko-KR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0.5714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80" name="사각형: 둥근 모서리 29">
              <a:extLst>
                <a:ext uri="{FF2B5EF4-FFF2-40B4-BE49-F238E27FC236}">
                  <a16:creationId xmlns="" xmlns:a16="http://schemas.microsoft.com/office/drawing/2014/main" id="{04311363-3F11-9B4A-9674-1018D6AA6FA8}"/>
                </a:ext>
              </a:extLst>
            </p:cNvPr>
            <p:cNvSpPr/>
            <p:nvPr/>
          </p:nvSpPr>
          <p:spPr>
            <a:xfrm>
              <a:off x="6083924" y="4378568"/>
              <a:ext cx="4500943" cy="36143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0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뉴스 변동성 크기 </a:t>
              </a:r>
              <a:r>
                <a:rPr lang="en-US" altLang="ko-KR" sz="10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&gt;</a:t>
              </a:r>
              <a:r>
                <a:rPr lang="ko-KR" altLang="en-US" sz="10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0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석유 변동률</a:t>
              </a:r>
              <a:endPara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E8B57CA0-801C-784C-9D5D-F8229E50755D}"/>
              </a:ext>
            </a:extLst>
          </p:cNvPr>
          <p:cNvGrpSpPr/>
          <p:nvPr/>
        </p:nvGrpSpPr>
        <p:grpSpPr>
          <a:xfrm>
            <a:off x="8616535" y="3966774"/>
            <a:ext cx="4500943" cy="773226"/>
            <a:chOff x="8616535" y="3958983"/>
            <a:chExt cx="4500943" cy="773226"/>
          </a:xfrm>
        </p:grpSpPr>
        <p:sp>
          <p:nvSpPr>
            <p:cNvPr id="81" name="사각형: 둥근 모서리 29">
              <a:extLst>
                <a:ext uri="{FF2B5EF4-FFF2-40B4-BE49-F238E27FC236}">
                  <a16:creationId xmlns="" xmlns:a16="http://schemas.microsoft.com/office/drawing/2014/main" id="{9172CA41-8E9A-A449-94DB-2F6A096DC649}"/>
                </a:ext>
              </a:extLst>
            </p:cNvPr>
            <p:cNvSpPr/>
            <p:nvPr/>
          </p:nvSpPr>
          <p:spPr>
            <a:xfrm>
              <a:off x="10182643" y="3958983"/>
              <a:ext cx="1271230" cy="36143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Feature </a:t>
              </a:r>
              <a:r>
                <a:rPr lang="en-US" altLang="ko-KR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Importances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Test Accuracy : </a:t>
              </a:r>
              <a:r>
                <a:rPr lang="en-US" altLang="ko-KR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0.6190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82" name="사각형: 둥근 모서리 29">
              <a:extLst>
                <a:ext uri="{FF2B5EF4-FFF2-40B4-BE49-F238E27FC236}">
                  <a16:creationId xmlns="" xmlns:a16="http://schemas.microsoft.com/office/drawing/2014/main" id="{1B31A4A3-6F0E-BE42-BFC4-BFF08C957579}"/>
                </a:ext>
              </a:extLst>
            </p:cNvPr>
            <p:cNvSpPr/>
            <p:nvPr/>
          </p:nvSpPr>
          <p:spPr>
            <a:xfrm>
              <a:off x="8616535" y="4370777"/>
              <a:ext cx="4500943" cy="361432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0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뉴스 변동성 크기 </a:t>
              </a:r>
              <a:r>
                <a:rPr lang="en-US" altLang="ko-KR" sz="10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&gt;</a:t>
              </a:r>
              <a:r>
                <a:rPr lang="ko-KR" altLang="en-US" sz="10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비트코인 네이버</a:t>
              </a:r>
              <a:endPara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</p:grpSp>
      <p:sp>
        <p:nvSpPr>
          <p:cNvPr id="71" name="사각형: 둥근 모서리 29">
            <a:extLst>
              <a:ext uri="{FF2B5EF4-FFF2-40B4-BE49-F238E27FC236}">
                <a16:creationId xmlns="" xmlns:a16="http://schemas.microsoft.com/office/drawing/2014/main" id="{9C1F677F-61BE-274C-AEB7-19298D412418}"/>
              </a:ext>
            </a:extLst>
          </p:cNvPr>
          <p:cNvSpPr/>
          <p:nvPr/>
        </p:nvSpPr>
        <p:spPr>
          <a:xfrm>
            <a:off x="4615304" y="4003064"/>
            <a:ext cx="1271230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Feature </a:t>
            </a:r>
            <a:r>
              <a:rPr lang="en-US" altLang="ko-KR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Importances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 : </a:t>
            </a:r>
            <a:r>
              <a:rPr lang="en-US" altLang="ko-KR" sz="14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0.6032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70" name="사각형: 둥근 모서리 29">
            <a:extLst>
              <a:ext uri="{FF2B5EF4-FFF2-40B4-BE49-F238E27FC236}">
                <a16:creationId xmlns="" xmlns:a16="http://schemas.microsoft.com/office/drawing/2014/main" id="{A2C0C8D6-20F4-1E47-9F09-04FD4B4B572F}"/>
              </a:ext>
            </a:extLst>
          </p:cNvPr>
          <p:cNvSpPr/>
          <p:nvPr/>
        </p:nvSpPr>
        <p:spPr>
          <a:xfrm>
            <a:off x="-137538" y="4557423"/>
            <a:ext cx="4500943" cy="32842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뉴스 변동성 크기 </a:t>
            </a:r>
            <a:r>
              <a: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&gt;</a:t>
            </a: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</a:t>
            </a:r>
            <a:r>
              <a:rPr lang="ko-KR" altLang="en-US" sz="1000" dirty="0" err="1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네이버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000" dirty="0" err="1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트렌드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지수</a:t>
            </a:r>
            <a:r>
              <a: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/>
            </a:r>
            <a:br>
              <a: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</a:br>
            <a:r>
              <a:rPr lang="en-US" altLang="ko-KR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                             (</a:t>
            </a: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이하 비트코인 </a:t>
            </a:r>
            <a:r>
              <a:rPr lang="ko-KR" altLang="en-US" sz="10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네이버</a:t>
            </a:r>
            <a:r>
              <a: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  <a:endParaRPr lang="ko-KR" altLang="en-US" sz="1000" dirty="0"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defRPr/>
            </a:pP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75" name="Picture 2" descr="Gold medal free icon">
            <a:extLst>
              <a:ext uri="{FF2B5EF4-FFF2-40B4-BE49-F238E27FC236}">
                <a16:creationId xmlns="" xmlns:a16="http://schemas.microsoft.com/office/drawing/2014/main" id="{CE41DAF8-C1CC-B84E-8CED-67EDC21B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09" y="4149286"/>
            <a:ext cx="338766" cy="3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5C7B3E30-9C74-4F4B-9580-779815C1D3C4}"/>
              </a:ext>
            </a:extLst>
          </p:cNvPr>
          <p:cNvGrpSpPr/>
          <p:nvPr/>
        </p:nvGrpSpPr>
        <p:grpSpPr>
          <a:xfrm>
            <a:off x="2015118" y="4902681"/>
            <a:ext cx="11187197" cy="738664"/>
            <a:chOff x="2015118" y="4874106"/>
            <a:chExt cx="11187197" cy="738664"/>
          </a:xfrm>
        </p:grpSpPr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CDFDC63A-B709-F84A-B1A8-C8A21F310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118" y="4881176"/>
              <a:ext cx="402021" cy="38603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0F0594FF-7085-1E45-BF88-5DBB6AC8AC74}"/>
                </a:ext>
              </a:extLst>
            </p:cNvPr>
            <p:cNvSpPr/>
            <p:nvPr/>
          </p:nvSpPr>
          <p:spPr>
            <a:xfrm>
              <a:off x="2402879" y="4874106"/>
              <a:ext cx="10799436" cy="7386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전체 기간의 모델링 결과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뉴스 변동성 크기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네이버 트렌드지수가 일관되게 중요한 변수로 나타났다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수요공급적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거시경제적 변수보다 심리적 변수에 해당하는 지표들이 좋은 결과가 나온 것으로 미루어 보아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조사 전체 기간으로 한정했을 때는 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심리적 변수가 </a:t>
              </a:r>
              <a:r>
                <a:rPr lang="ko-KR" altLang="en-US" sz="1400" dirty="0" err="1">
                  <a:latin typeface="HG꼬딕씨_Pro 80g" pitchFamily="18" charset="-127"/>
                  <a:ea typeface="HG꼬딕씨_Pro 80g" pitchFamily="18" charset="-127"/>
                </a:rPr>
                <a:t>비트코인의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변동성에 큰 영향을 주는 것으로 확인된다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C2A4EF39-5685-8041-BCD3-C98BA05B229F}"/>
              </a:ext>
            </a:extLst>
          </p:cNvPr>
          <p:cNvGrpSpPr/>
          <p:nvPr/>
        </p:nvGrpSpPr>
        <p:grpSpPr>
          <a:xfrm>
            <a:off x="2015118" y="5745539"/>
            <a:ext cx="11152452" cy="523220"/>
            <a:chOff x="2037259" y="5833275"/>
            <a:chExt cx="11152452" cy="523220"/>
          </a:xfrm>
        </p:grpSpPr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D93FF020-C38A-5840-93E9-A7904028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259" y="5842336"/>
              <a:ext cx="402021" cy="38603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4AB16A37-6942-8648-9D85-18BFCDB54897}"/>
                </a:ext>
              </a:extLst>
            </p:cNvPr>
            <p:cNvSpPr/>
            <p:nvPr/>
          </p:nvSpPr>
          <p:spPr>
            <a:xfrm>
              <a:off x="2390275" y="5833275"/>
              <a:ext cx="10799436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다만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이는 코로나 전후 비트코인 변동성 결정 요인의 성격에 변화가 있었다면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한 쪽으로 편향되어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도출된 결과일 수 도 있기 때문에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코로나 전후 조사 결과와 함께 비교해보아야 할 것이다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A03F4FC8-743E-0E43-A980-ED01BA0FF446}"/>
              </a:ext>
            </a:extLst>
          </p:cNvPr>
          <p:cNvGrpSpPr/>
          <p:nvPr/>
        </p:nvGrpSpPr>
        <p:grpSpPr>
          <a:xfrm>
            <a:off x="2015118" y="6395665"/>
            <a:ext cx="11170669" cy="386030"/>
            <a:chOff x="2031646" y="6519490"/>
            <a:chExt cx="11170669" cy="386030"/>
          </a:xfrm>
        </p:grpSpPr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57AD9B7E-CB29-E94C-B88A-778B6233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646" y="6519490"/>
              <a:ext cx="402021" cy="38603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ACDE9515-DA26-BD41-BFB5-E101AFB24D20}"/>
                </a:ext>
              </a:extLst>
            </p:cNvPr>
            <p:cNvSpPr/>
            <p:nvPr/>
          </p:nvSpPr>
          <p:spPr>
            <a:xfrm>
              <a:off x="2402879" y="6532993"/>
              <a:ext cx="10799436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Accuracy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는 기본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DT 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모델보다 상위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모델들에서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높게 나왔으며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en-US" altLang="ko-KR" sz="1400" dirty="0" err="1">
                  <a:latin typeface="HG꼬딕씨_Pro 80g" pitchFamily="18" charset="-127"/>
                  <a:ea typeface="HG꼬딕씨_Pro 80g" pitchFamily="18" charset="-127"/>
                </a:rPr>
                <a:t>LightGBM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에서 가장 좋은 결과가 나왔다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Empirical Analysis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91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696" y="1381125"/>
            <a:ext cx="2298679" cy="275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95" y="1419056"/>
            <a:ext cx="2206904" cy="264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3" y="1722834"/>
            <a:ext cx="3552602" cy="260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84" y="1679118"/>
            <a:ext cx="3514747" cy="216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630B5A6-BA19-804F-B985-56E6851D2F98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3646141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2CA84CC8-97E2-5F42-AB0C-101B25D09128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="" xmlns:a16="http://schemas.microsoft.com/office/drawing/2014/main" id="{EC79DA3A-C886-774C-A5C5-B209A687BE0E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="" xmlns:a16="http://schemas.microsoft.com/office/drawing/2014/main" id="{197C6D49-6043-1645-AA93-C162B9251F8C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8F70066C-8693-9646-9C82-41B612F25A7D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D2FF919-A840-AA43-ABD8-A9695B053AC5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수집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64596F5-C6EA-FE48-B2BE-EB0C824E5118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8118F9F-FE9A-2147-9F27-3AA5749B22DD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감성분석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07CFE8-8F1A-514E-A366-BBA1F88AF319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HG꼬딕씨_Pro 80g" pitchFamily="18" charset="-127"/>
                <a:ea typeface="HG꼬딕씨_Pro 80g" pitchFamily="18" charset="-127"/>
              </a:rPr>
              <a:t>모델링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7385DF-F883-4D4B-8682-937209C02624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결과 도출</a:t>
            </a:r>
          </a:p>
        </p:txBody>
      </p:sp>
      <p:sp>
        <p:nvSpPr>
          <p:cNvPr id="73" name="사각형: 둥근 모서리 29">
            <a:extLst>
              <a:ext uri="{FF2B5EF4-FFF2-40B4-BE49-F238E27FC236}">
                <a16:creationId xmlns="" xmlns:a16="http://schemas.microsoft.com/office/drawing/2014/main" id="{6D015681-8EE9-0A40-99F0-9387BE518ADB}"/>
              </a:ext>
            </a:extLst>
          </p:cNvPr>
          <p:cNvSpPr/>
          <p:nvPr/>
        </p:nvSpPr>
        <p:spPr>
          <a:xfrm>
            <a:off x="766428" y="3951950"/>
            <a:ext cx="3318257" cy="7369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0.5362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340140B-4763-4445-B124-BF4E987F48C8}"/>
              </a:ext>
            </a:extLst>
          </p:cNvPr>
          <p:cNvSpPr/>
          <p:nvPr/>
        </p:nvSpPr>
        <p:spPr>
          <a:xfrm>
            <a:off x="1146424" y="1402832"/>
            <a:ext cx="16526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1. Decision Tree</a:t>
            </a:r>
          </a:p>
        </p:txBody>
      </p:sp>
      <p:sp>
        <p:nvSpPr>
          <p:cNvPr id="71" name="사각형: 둥근 모서리 29">
            <a:extLst>
              <a:ext uri="{FF2B5EF4-FFF2-40B4-BE49-F238E27FC236}">
                <a16:creationId xmlns="" xmlns:a16="http://schemas.microsoft.com/office/drawing/2014/main" id="{9C1F677F-61BE-274C-AEB7-19298D412418}"/>
              </a:ext>
            </a:extLst>
          </p:cNvPr>
          <p:cNvSpPr/>
          <p:nvPr/>
        </p:nvSpPr>
        <p:spPr>
          <a:xfrm>
            <a:off x="4615304" y="4012216"/>
            <a:ext cx="1271230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Feature </a:t>
            </a:r>
            <a:r>
              <a:rPr lang="en-US" altLang="ko-KR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Importances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0.5797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A33EFE62-77DF-9645-A1F9-FFE48CFE5A52}"/>
              </a:ext>
            </a:extLst>
          </p:cNvPr>
          <p:cNvSpPr/>
          <p:nvPr/>
        </p:nvSpPr>
        <p:spPr>
          <a:xfrm>
            <a:off x="4094277" y="1139703"/>
            <a:ext cx="18201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2. Random Forest</a:t>
            </a:r>
          </a:p>
        </p:txBody>
      </p:sp>
      <p:sp>
        <p:nvSpPr>
          <p:cNvPr id="74" name="사각형: 둥근 모서리 29">
            <a:extLst>
              <a:ext uri="{FF2B5EF4-FFF2-40B4-BE49-F238E27FC236}">
                <a16:creationId xmlns="" xmlns:a16="http://schemas.microsoft.com/office/drawing/2014/main" id="{3B49B07C-8BB4-6F4A-9628-EBD73E30E367}"/>
              </a:ext>
            </a:extLst>
          </p:cNvPr>
          <p:cNvSpPr/>
          <p:nvPr/>
        </p:nvSpPr>
        <p:spPr>
          <a:xfrm>
            <a:off x="686018" y="1104725"/>
            <a:ext cx="1353270" cy="328575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코로나 전</a:t>
            </a:r>
            <a:endParaRPr lang="en-US" altLang="ko-KR" dirty="0">
              <a:solidFill>
                <a:srgbClr val="2ABEC8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FF7F892-84F3-1B4F-B571-A600091D9815}"/>
              </a:ext>
            </a:extLst>
          </p:cNvPr>
          <p:cNvSpPr/>
          <p:nvPr/>
        </p:nvSpPr>
        <p:spPr>
          <a:xfrm>
            <a:off x="1958124" y="1103229"/>
            <a:ext cx="189186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최적의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하이퍼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파라미터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적용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</a:p>
        </p:txBody>
      </p:sp>
      <p:sp>
        <p:nvSpPr>
          <p:cNvPr id="76" name="사각형: 둥근 모서리 29">
            <a:extLst>
              <a:ext uri="{FF2B5EF4-FFF2-40B4-BE49-F238E27FC236}">
                <a16:creationId xmlns="" xmlns:a16="http://schemas.microsoft.com/office/drawing/2014/main" id="{C849BDEA-6DFA-0244-9554-9B2AB0918931}"/>
              </a:ext>
            </a:extLst>
          </p:cNvPr>
          <p:cNvSpPr/>
          <p:nvPr/>
        </p:nvSpPr>
        <p:spPr>
          <a:xfrm>
            <a:off x="3049196" y="4391926"/>
            <a:ext cx="4500943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뉴스 변동성 크기 </a:t>
            </a:r>
            <a:r>
              <a: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&gt;</a:t>
            </a: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비트코인 네이버</a:t>
            </a: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2AD4F4BD-3077-474B-BF24-99CA9252DADE}"/>
              </a:ext>
            </a:extLst>
          </p:cNvPr>
          <p:cNvSpPr/>
          <p:nvPr/>
        </p:nvSpPr>
        <p:spPr>
          <a:xfrm>
            <a:off x="10077201" y="1152996"/>
            <a:ext cx="1285929" cy="466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4.</a:t>
            </a:r>
            <a:r>
              <a:rPr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en-US" altLang="ko-KR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LightGBM</a:t>
            </a:r>
            <a:endParaRPr lang="en-US" altLang="ko-KR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CD8000D-C630-4F4A-A967-7D1FDF3CFD1E}"/>
              </a:ext>
            </a:extLst>
          </p:cNvPr>
          <p:cNvSpPr/>
          <p:nvPr/>
        </p:nvSpPr>
        <p:spPr>
          <a:xfrm>
            <a:off x="7499608" y="1132907"/>
            <a:ext cx="1193147" cy="466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3. </a:t>
            </a:r>
            <a:r>
              <a:rPr lang="en-US" altLang="ko-KR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XGBoost</a:t>
            </a:r>
            <a:endParaRPr lang="en-US" altLang="ko-KR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79" name="사각형: 둥근 모서리 29">
            <a:extLst>
              <a:ext uri="{FF2B5EF4-FFF2-40B4-BE49-F238E27FC236}">
                <a16:creationId xmlns="" xmlns:a16="http://schemas.microsoft.com/office/drawing/2014/main" id="{8B8DE36E-89EE-D349-9E3C-007A4054BF42}"/>
              </a:ext>
            </a:extLst>
          </p:cNvPr>
          <p:cNvSpPr/>
          <p:nvPr/>
        </p:nvSpPr>
        <p:spPr>
          <a:xfrm>
            <a:off x="7650032" y="3966774"/>
            <a:ext cx="1271230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Feature </a:t>
            </a:r>
            <a:r>
              <a:rPr lang="en-US" altLang="ko-KR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Importances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 : </a:t>
            </a:r>
            <a:r>
              <a:rPr lang="en-US" altLang="ko-KR" sz="14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0.6087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80" name="사각형: 둥근 모서리 29">
            <a:extLst>
              <a:ext uri="{FF2B5EF4-FFF2-40B4-BE49-F238E27FC236}">
                <a16:creationId xmlns="" xmlns:a16="http://schemas.microsoft.com/office/drawing/2014/main" id="{04311363-3F11-9B4A-9674-1018D6AA6FA8}"/>
              </a:ext>
            </a:extLst>
          </p:cNvPr>
          <p:cNvSpPr/>
          <p:nvPr/>
        </p:nvSpPr>
        <p:spPr>
          <a:xfrm>
            <a:off x="6083924" y="4391926"/>
            <a:ext cx="4500943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뉴스 변동성 크기 </a:t>
            </a:r>
            <a:r>
              <a: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&gt;</a:t>
            </a: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뉴스 변동성 크기 전날</a:t>
            </a:r>
            <a:r>
              <a:rPr lang="en-US" altLang="ko-KR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+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전전날</a:t>
            </a: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81" name="사각형: 둥근 모서리 29">
            <a:extLst>
              <a:ext uri="{FF2B5EF4-FFF2-40B4-BE49-F238E27FC236}">
                <a16:creationId xmlns="" xmlns:a16="http://schemas.microsoft.com/office/drawing/2014/main" id="{9172CA41-8E9A-A449-94DB-2F6A096DC649}"/>
              </a:ext>
            </a:extLst>
          </p:cNvPr>
          <p:cNvSpPr/>
          <p:nvPr/>
        </p:nvSpPr>
        <p:spPr>
          <a:xfrm>
            <a:off x="10182643" y="3958983"/>
            <a:ext cx="1271230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Feature </a:t>
            </a:r>
            <a:r>
              <a:rPr lang="en-US" altLang="ko-KR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Importances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 : 0.6232</a:t>
            </a:r>
          </a:p>
        </p:txBody>
      </p:sp>
      <p:sp>
        <p:nvSpPr>
          <p:cNvPr id="82" name="사각형: 둥근 모서리 29">
            <a:extLst>
              <a:ext uri="{FF2B5EF4-FFF2-40B4-BE49-F238E27FC236}">
                <a16:creationId xmlns="" xmlns:a16="http://schemas.microsoft.com/office/drawing/2014/main" id="{1B31A4A3-6F0E-BE42-BFC4-BFF08C957579}"/>
              </a:ext>
            </a:extLst>
          </p:cNvPr>
          <p:cNvSpPr/>
          <p:nvPr/>
        </p:nvSpPr>
        <p:spPr>
          <a:xfrm>
            <a:off x="8616535" y="4391926"/>
            <a:ext cx="4500943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뉴스 변동성 크기 전날</a:t>
            </a:r>
            <a:r>
              <a:rPr lang="en-US" altLang="ko-KR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+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전전날 </a:t>
            </a:r>
            <a:r>
              <a:rPr lang="en-US" altLang="ko-KR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&gt; 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</a:t>
            </a:r>
            <a:r>
              <a:rPr lang="ko-KR" altLang="en-US" sz="1000" dirty="0" err="1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네이버</a:t>
            </a: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64" name="사각형: 둥근 모서리 29">
            <a:extLst>
              <a:ext uri="{FF2B5EF4-FFF2-40B4-BE49-F238E27FC236}">
                <a16:creationId xmlns="" xmlns:a16="http://schemas.microsoft.com/office/drawing/2014/main" id="{3DC51C8B-25C4-C441-933E-654EED9E9CB1}"/>
              </a:ext>
            </a:extLst>
          </p:cNvPr>
          <p:cNvSpPr/>
          <p:nvPr/>
        </p:nvSpPr>
        <p:spPr>
          <a:xfrm>
            <a:off x="167262" y="4319949"/>
            <a:ext cx="4500943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뉴스 변동성 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크기 </a:t>
            </a:r>
            <a:r>
              <a:rPr lang="en-US" altLang="ko-KR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&gt; 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뉴스 변동성 크기 전날 </a:t>
            </a:r>
            <a:r>
              <a:rPr lang="en-US" altLang="ko-KR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+ 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전전날</a:t>
            </a: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66" name="Picture 2" descr="Gold medal free icon">
            <a:extLst>
              <a:ext uri="{FF2B5EF4-FFF2-40B4-BE49-F238E27FC236}">
                <a16:creationId xmlns="" xmlns:a16="http://schemas.microsoft.com/office/drawing/2014/main" id="{26E14A33-0599-D748-8E60-24433333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34" y="4158823"/>
            <a:ext cx="338766" cy="3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2A47F53-8D07-FF49-9CBC-0B5100BEC52E}"/>
              </a:ext>
            </a:extLst>
          </p:cNvPr>
          <p:cNvGrpSpPr/>
          <p:nvPr/>
        </p:nvGrpSpPr>
        <p:grpSpPr>
          <a:xfrm>
            <a:off x="1438351" y="4786664"/>
            <a:ext cx="10198670" cy="386030"/>
            <a:chOff x="1439862" y="4856365"/>
            <a:chExt cx="10198670" cy="386030"/>
          </a:xfrm>
        </p:grpSpPr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188DA643-E4D4-FE44-A2B0-161B20DA9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862" y="4856365"/>
              <a:ext cx="402021" cy="38603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46AEBD69-EF0E-CD42-8CCB-B4458CDEF6B6}"/>
                </a:ext>
              </a:extLst>
            </p:cNvPr>
            <p:cNvSpPr/>
            <p:nvPr/>
          </p:nvSpPr>
          <p:spPr>
            <a:xfrm>
              <a:off x="1820863" y="4872167"/>
              <a:ext cx="9817669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코로나 이전 기간 데이터 모델링 결과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전체 기간과 비슷하게 뉴스 변동성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네이버 트렌드지수가 중요한 변수로 나타났다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2E606FEE-2A6E-1544-BFFC-E78861A67B9C}"/>
              </a:ext>
            </a:extLst>
          </p:cNvPr>
          <p:cNvGrpSpPr/>
          <p:nvPr/>
        </p:nvGrpSpPr>
        <p:grpSpPr>
          <a:xfrm>
            <a:off x="1438351" y="5116617"/>
            <a:ext cx="10199096" cy="738664"/>
            <a:chOff x="1438351" y="5385596"/>
            <a:chExt cx="10199096" cy="738664"/>
          </a:xfrm>
        </p:grpSpPr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5D47D8F4-2677-2048-A895-47B78B889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51" y="5409881"/>
              <a:ext cx="402021" cy="38603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63CF9112-62C1-FD48-A8CD-1AA09D9F9841}"/>
                </a:ext>
              </a:extLst>
            </p:cNvPr>
            <p:cNvSpPr/>
            <p:nvPr/>
          </p:nvSpPr>
          <p:spPr>
            <a:xfrm>
              <a:off x="1819778" y="5385596"/>
              <a:ext cx="9817669" cy="7386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앞선 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전체 기간 </a:t>
              </a:r>
              <a:r>
                <a:rPr lang="ko-KR" altLang="en-US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결과보다 전날과 전전날의 뉴스 변동성 크기를 같이 고려한 변수가 중요한 변수로 관찰됐다</a:t>
              </a:r>
              <a:r>
                <a:rPr lang="en-US" altLang="ko-KR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따라서 뉴스의 변동성이 비트코인의 변동성에 다음날뿐만 아니라 그 다음날까지 영향을 미치는 것으로</a:t>
              </a:r>
              <a:r>
                <a:rPr lang="en-US" altLang="ko-KR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</a:p>
            <a:p>
              <a:pPr>
                <a:defRPr/>
              </a:pPr>
              <a:r>
                <a:rPr lang="ko-KR" altLang="en-US" sz="1400" dirty="0" smtClean="0">
                  <a:latin typeface="HG꼬딕씨_Pro 80g" pitchFamily="18" charset="-127"/>
                  <a:ea typeface="HG꼬딕씨_Pro 80g" pitchFamily="18" charset="-127"/>
                </a:rPr>
                <a:t>곧 영향을 주는 기간이 길어졌다고 해석할 수 있다</a:t>
              </a:r>
              <a:r>
                <a:rPr lang="en-US" altLang="ko-KR" sz="1400" dirty="0" smtClean="0">
                  <a:latin typeface="HG꼬딕씨_Pro 80g" pitchFamily="18" charset="-127"/>
                  <a:ea typeface="HG꼬딕씨_Pro 80g" pitchFamily="18" charset="-127"/>
                </a:rPr>
                <a:t>.</a:t>
              </a:r>
              <a:endParaRPr lang="en-US" altLang="ko-KR" sz="14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615D5184-6B69-BA4C-A108-1F83F09DA13F}"/>
              </a:ext>
            </a:extLst>
          </p:cNvPr>
          <p:cNvGrpSpPr/>
          <p:nvPr/>
        </p:nvGrpSpPr>
        <p:grpSpPr>
          <a:xfrm>
            <a:off x="1428623" y="5591917"/>
            <a:ext cx="10620189" cy="738664"/>
            <a:chOff x="1438351" y="5979231"/>
            <a:chExt cx="10620189" cy="738664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E111A9DE-B674-7B47-8A05-89AEC22A2DE6}"/>
                </a:ext>
              </a:extLst>
            </p:cNvPr>
            <p:cNvSpPr/>
            <p:nvPr/>
          </p:nvSpPr>
          <p:spPr>
            <a:xfrm>
              <a:off x="1820916" y="5979231"/>
              <a:ext cx="1023762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전체 기간 결과와 비교해보았을 때</a:t>
              </a:r>
              <a:r>
                <a:rPr lang="en-US" altLang="ko-KR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수요공급 변수</a:t>
              </a:r>
              <a:r>
                <a:rPr lang="en-US" altLang="ko-KR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 </a:t>
              </a:r>
              <a:r>
                <a:rPr lang="ko-KR" altLang="en-US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거시경제 변수가 유의마하게 </a:t>
              </a:r>
              <a:r>
                <a:rPr lang="en-US" altLang="ko-KR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Feature Importance </a:t>
              </a:r>
              <a:r>
                <a:rPr lang="ko-KR" altLang="en-US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결과에 더 포함되었다고 볼 수 없어</a:t>
              </a:r>
              <a:endParaRPr lang="en-US" altLang="ko-KR" sz="14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 smtClean="0">
                  <a:latin typeface="HG꼬딕씨_Pro 80g" pitchFamily="18" charset="-127"/>
                  <a:ea typeface="HG꼬딕씨_Pro 80g" pitchFamily="18" charset="-127"/>
                </a:rPr>
                <a:t>눈에 띄게 실물 경제 지표와 비트코인의 변동성이 </a:t>
              </a:r>
              <a:r>
                <a:rPr lang="ko-KR" altLang="en-US" sz="1400" dirty="0" err="1" smtClean="0">
                  <a:latin typeface="HG꼬딕씨_Pro 80g" pitchFamily="18" charset="-127"/>
                  <a:ea typeface="HG꼬딕씨_Pro 80g" pitchFamily="18" charset="-127"/>
                </a:rPr>
                <a:t>커플링되는</a:t>
              </a:r>
              <a:r>
                <a:rPr lang="ko-KR" altLang="en-US" sz="1400" dirty="0" smtClean="0">
                  <a:latin typeface="HG꼬딕씨_Pro 80g" pitchFamily="18" charset="-127"/>
                  <a:ea typeface="HG꼬딕씨_Pro 80g" pitchFamily="18" charset="-127"/>
                </a:rPr>
                <a:t> 모습 등은 관찰할 수 없다</a:t>
              </a:r>
              <a:r>
                <a:rPr lang="en-US" altLang="ko-KR" sz="1400" dirty="0" smtClean="0">
                  <a:latin typeface="HG꼬딕씨_Pro 80g" pitchFamily="18" charset="-127"/>
                  <a:ea typeface="HG꼬딕씨_Pro 80g" pitchFamily="18" charset="-127"/>
                </a:rPr>
                <a:t>.</a:t>
              </a:r>
              <a:r>
                <a:rPr lang="ko-KR" altLang="en-US" sz="1400" dirty="0" smtClean="0">
                  <a:latin typeface="HG꼬딕씨_Pro 80g" pitchFamily="18" charset="-127"/>
                  <a:ea typeface="HG꼬딕씨_Pro 80g" pitchFamily="18" charset="-127"/>
                </a:rPr>
                <a:t> </a:t>
              </a:r>
              <a:endParaRPr lang="en-US" altLang="ko-KR" sz="14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ADCD0BC9-E2E1-E845-A7BC-39EBBF49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51" y="6228366"/>
              <a:ext cx="402021" cy="386030"/>
            </a:xfrm>
            <a:prstGeom prst="rect">
              <a:avLst/>
            </a:prstGeom>
          </p:spPr>
        </p:pic>
      </p:grpSp>
      <p:sp>
        <p:nvSpPr>
          <p:cNvPr id="83" name="직사각형 82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Empirical Analysis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88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615D5184-6B69-BA4C-A108-1F83F09DA13F}"/>
              </a:ext>
            </a:extLst>
          </p:cNvPr>
          <p:cNvGrpSpPr/>
          <p:nvPr/>
        </p:nvGrpSpPr>
        <p:grpSpPr>
          <a:xfrm>
            <a:off x="1421270" y="6129802"/>
            <a:ext cx="10620189" cy="586525"/>
            <a:chOff x="1438351" y="6027871"/>
            <a:chExt cx="10620189" cy="586525"/>
          </a:xfrm>
        </p:grpSpPr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E111A9DE-B674-7B47-8A05-89AEC22A2DE6}"/>
                </a:ext>
              </a:extLst>
            </p:cNvPr>
            <p:cNvSpPr/>
            <p:nvPr/>
          </p:nvSpPr>
          <p:spPr>
            <a:xfrm>
              <a:off x="1820916" y="6027871"/>
              <a:ext cx="102376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전체 모델들에서 전반적으로 심리적 변수가 많은 영향을 미쳤다는 점에서 전체 기간 결과와 크게 궤를 달리하지 않았음이 확인된다</a:t>
              </a:r>
              <a:r>
                <a:rPr lang="en-US" altLang="ko-KR" sz="140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 </a:t>
              </a:r>
              <a:endParaRPr lang="en-US" altLang="ko-KR" sz="14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ADCD0BC9-E2E1-E845-A7BC-39EBBF495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51" y="6228366"/>
              <a:ext cx="402021" cy="386030"/>
            </a:xfrm>
            <a:prstGeom prst="rect">
              <a:avLst/>
            </a:prstGeom>
          </p:spPr>
        </p:pic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986" y="1201625"/>
            <a:ext cx="1855910" cy="222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80" y="1192631"/>
            <a:ext cx="1840131" cy="220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0" y="1618388"/>
            <a:ext cx="2830068" cy="207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630B5A6-BA19-804F-B985-56E6851D2F98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3646141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2CA84CC8-97E2-5F42-AB0C-101B25D09128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="" xmlns:a16="http://schemas.microsoft.com/office/drawing/2014/main" id="{EC79DA3A-C886-774C-A5C5-B209A687BE0E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="" xmlns:a16="http://schemas.microsoft.com/office/drawing/2014/main" id="{197C6D49-6043-1645-AA93-C162B9251F8C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8F70066C-8693-9646-9C82-41B612F25A7D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D2FF919-A840-AA43-ABD8-A9695B053AC5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수집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64596F5-C6EA-FE48-B2BE-EB0C824E5118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8118F9F-FE9A-2147-9F27-3AA5749B22DD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감성분석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07CFE8-8F1A-514E-A366-BBA1F88AF319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HG꼬딕씨_Pro 80g" pitchFamily="18" charset="-127"/>
                <a:ea typeface="HG꼬딕씨_Pro 80g" pitchFamily="18" charset="-127"/>
              </a:rPr>
              <a:t>모델링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7385DF-F883-4D4B-8682-937209C02624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결과 도출</a:t>
            </a:r>
          </a:p>
        </p:txBody>
      </p:sp>
      <p:sp>
        <p:nvSpPr>
          <p:cNvPr id="73" name="사각형: 둥근 모서리 29">
            <a:extLst>
              <a:ext uri="{FF2B5EF4-FFF2-40B4-BE49-F238E27FC236}">
                <a16:creationId xmlns="" xmlns:a16="http://schemas.microsoft.com/office/drawing/2014/main" id="{6D015681-8EE9-0A40-99F0-9387BE518ADB}"/>
              </a:ext>
            </a:extLst>
          </p:cNvPr>
          <p:cNvSpPr/>
          <p:nvPr/>
        </p:nvSpPr>
        <p:spPr>
          <a:xfrm>
            <a:off x="418216" y="3209927"/>
            <a:ext cx="3318257" cy="73692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0.5172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340140B-4763-4445-B124-BF4E987F48C8}"/>
              </a:ext>
            </a:extLst>
          </p:cNvPr>
          <p:cNvSpPr/>
          <p:nvPr/>
        </p:nvSpPr>
        <p:spPr>
          <a:xfrm>
            <a:off x="1214520" y="1490384"/>
            <a:ext cx="17082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1. Decision Tree</a:t>
            </a:r>
          </a:p>
        </p:txBody>
      </p:sp>
      <p:sp>
        <p:nvSpPr>
          <p:cNvPr id="71" name="사각형: 둥근 모서리 29">
            <a:extLst>
              <a:ext uri="{FF2B5EF4-FFF2-40B4-BE49-F238E27FC236}">
                <a16:creationId xmlns="" xmlns:a16="http://schemas.microsoft.com/office/drawing/2014/main" id="{9C1F677F-61BE-274C-AEB7-19298D412418}"/>
              </a:ext>
            </a:extLst>
          </p:cNvPr>
          <p:cNvSpPr/>
          <p:nvPr/>
        </p:nvSpPr>
        <p:spPr>
          <a:xfrm>
            <a:off x="4615304" y="3327843"/>
            <a:ext cx="1271230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Feature </a:t>
            </a:r>
            <a:r>
              <a:rPr lang="en-US" altLang="ko-KR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Importances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4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0.4828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A33EFE62-77DF-9645-A1F9-FFE48CFE5A52}"/>
              </a:ext>
            </a:extLst>
          </p:cNvPr>
          <p:cNvSpPr/>
          <p:nvPr/>
        </p:nvSpPr>
        <p:spPr>
          <a:xfrm>
            <a:off x="4298564" y="969861"/>
            <a:ext cx="27528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2. Random Forest</a:t>
            </a:r>
          </a:p>
        </p:txBody>
      </p:sp>
      <p:sp>
        <p:nvSpPr>
          <p:cNvPr id="74" name="사각형: 둥근 모서리 29">
            <a:extLst>
              <a:ext uri="{FF2B5EF4-FFF2-40B4-BE49-F238E27FC236}">
                <a16:creationId xmlns="" xmlns:a16="http://schemas.microsoft.com/office/drawing/2014/main" id="{3B49B07C-8BB4-6F4A-9628-EBD73E30E367}"/>
              </a:ext>
            </a:extLst>
          </p:cNvPr>
          <p:cNvSpPr/>
          <p:nvPr/>
        </p:nvSpPr>
        <p:spPr>
          <a:xfrm>
            <a:off x="686018" y="1104725"/>
            <a:ext cx="1353270" cy="328575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코로나 후</a:t>
            </a:r>
            <a:endParaRPr lang="en-US" altLang="ko-KR" sz="2000" dirty="0">
              <a:solidFill>
                <a:srgbClr val="2ABEC8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FF7F892-84F3-1B4F-B571-A600091D9815}"/>
              </a:ext>
            </a:extLst>
          </p:cNvPr>
          <p:cNvSpPr/>
          <p:nvPr/>
        </p:nvSpPr>
        <p:spPr>
          <a:xfrm>
            <a:off x="1958124" y="1103229"/>
            <a:ext cx="189186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최적의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하이퍼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1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파라미터</a:t>
            </a:r>
            <a:r>
              <a:rPr lang="ko-KR" altLang="en-US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적용</a:t>
            </a:r>
            <a:r>
              <a:rPr lang="en-US" altLang="ko-KR" sz="11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</a:p>
        </p:txBody>
      </p:sp>
      <p:sp>
        <p:nvSpPr>
          <p:cNvPr id="76" name="사각형: 둥근 모서리 29">
            <a:extLst>
              <a:ext uri="{FF2B5EF4-FFF2-40B4-BE49-F238E27FC236}">
                <a16:creationId xmlns="" xmlns:a16="http://schemas.microsoft.com/office/drawing/2014/main" id="{C849BDEA-6DFA-0244-9554-9B2AB0918931}"/>
              </a:ext>
            </a:extLst>
          </p:cNvPr>
          <p:cNvSpPr/>
          <p:nvPr/>
        </p:nvSpPr>
        <p:spPr>
          <a:xfrm>
            <a:off x="3049196" y="3613173"/>
            <a:ext cx="4500943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네이버 </a:t>
            </a:r>
            <a:r>
              <a:rPr lang="en-US" altLang="ko-KR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&gt;</a:t>
            </a: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가상화폐 </a:t>
            </a:r>
            <a:r>
              <a:rPr lang="ko-KR" altLang="en-US" sz="1000" dirty="0" err="1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네이버</a:t>
            </a: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2AD4F4BD-3077-474B-BF24-99CA9252DADE}"/>
              </a:ext>
            </a:extLst>
          </p:cNvPr>
          <p:cNvSpPr/>
          <p:nvPr/>
        </p:nvSpPr>
        <p:spPr>
          <a:xfrm>
            <a:off x="10116114" y="968165"/>
            <a:ext cx="16976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4.</a:t>
            </a:r>
            <a:r>
              <a:rPr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en-US" altLang="ko-KR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LightGBM</a:t>
            </a:r>
            <a:endParaRPr lang="en-US" altLang="ko-KR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CCD8000D-C630-4F4A-A967-7D1FDF3CFD1E}"/>
              </a:ext>
            </a:extLst>
          </p:cNvPr>
          <p:cNvSpPr/>
          <p:nvPr/>
        </p:nvSpPr>
        <p:spPr>
          <a:xfrm>
            <a:off x="7694168" y="948076"/>
            <a:ext cx="18646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3. </a:t>
            </a:r>
            <a:r>
              <a:rPr lang="en-US" altLang="ko-KR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XGBoost</a:t>
            </a:r>
            <a:endParaRPr lang="en-US" altLang="ko-KR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79" name="사각형: 둥근 모서리 29">
            <a:extLst>
              <a:ext uri="{FF2B5EF4-FFF2-40B4-BE49-F238E27FC236}">
                <a16:creationId xmlns="" xmlns:a16="http://schemas.microsoft.com/office/drawing/2014/main" id="{8B8DE36E-89EE-D349-9E3C-007A4054BF42}"/>
              </a:ext>
            </a:extLst>
          </p:cNvPr>
          <p:cNvSpPr/>
          <p:nvPr/>
        </p:nvSpPr>
        <p:spPr>
          <a:xfrm>
            <a:off x="7159611" y="3137517"/>
            <a:ext cx="2252073" cy="77476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Feature </a:t>
            </a:r>
            <a:r>
              <a:rPr lang="en-US" altLang="ko-KR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Importances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 : </a:t>
            </a:r>
            <a:r>
              <a:rPr lang="en-US" altLang="ko-KR" sz="14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0.6207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80" name="사각형: 둥근 모서리 29">
            <a:extLst>
              <a:ext uri="{FF2B5EF4-FFF2-40B4-BE49-F238E27FC236}">
                <a16:creationId xmlns="" xmlns:a16="http://schemas.microsoft.com/office/drawing/2014/main" id="{04311363-3F11-9B4A-9674-1018D6AA6FA8}"/>
              </a:ext>
            </a:extLst>
          </p:cNvPr>
          <p:cNvSpPr/>
          <p:nvPr/>
        </p:nvSpPr>
        <p:spPr>
          <a:xfrm>
            <a:off x="7741776" y="3611154"/>
            <a:ext cx="1185239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삼성 변동률 </a:t>
            </a:r>
            <a:r>
              <a:rPr lang="en-US" altLang="ko-KR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&gt; </a:t>
            </a:r>
            <a:r>
              <a:rPr lang="ko-KR" altLang="en-US" sz="10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커뮤니티 변동성 방향</a:t>
            </a: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81" name="사각형: 둥근 모서리 29">
            <a:extLst>
              <a:ext uri="{FF2B5EF4-FFF2-40B4-BE49-F238E27FC236}">
                <a16:creationId xmlns="" xmlns:a16="http://schemas.microsoft.com/office/drawing/2014/main" id="{9172CA41-8E9A-A449-94DB-2F6A096DC649}"/>
              </a:ext>
            </a:extLst>
          </p:cNvPr>
          <p:cNvSpPr/>
          <p:nvPr/>
        </p:nvSpPr>
        <p:spPr>
          <a:xfrm>
            <a:off x="10182643" y="3355847"/>
            <a:ext cx="1271230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Feature </a:t>
            </a:r>
            <a:r>
              <a:rPr lang="en-US" altLang="ko-KR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Importances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Test Accuracy : 0.4310</a:t>
            </a:r>
          </a:p>
        </p:txBody>
      </p:sp>
      <p:sp>
        <p:nvSpPr>
          <p:cNvPr id="82" name="사각형: 둥근 모서리 29">
            <a:extLst>
              <a:ext uri="{FF2B5EF4-FFF2-40B4-BE49-F238E27FC236}">
                <a16:creationId xmlns="" xmlns:a16="http://schemas.microsoft.com/office/drawing/2014/main" id="{1B31A4A3-6F0E-BE42-BFC4-BFF08C957579}"/>
              </a:ext>
            </a:extLst>
          </p:cNvPr>
          <p:cNvSpPr/>
          <p:nvPr/>
        </p:nvSpPr>
        <p:spPr>
          <a:xfrm>
            <a:off x="8616535" y="3622901"/>
            <a:ext cx="4500943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네이버</a:t>
            </a: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61" name="사각형: 둥근 모서리 29">
            <a:extLst>
              <a:ext uri="{FF2B5EF4-FFF2-40B4-BE49-F238E27FC236}">
                <a16:creationId xmlns="" xmlns:a16="http://schemas.microsoft.com/office/drawing/2014/main" id="{8B30DFDE-5FEC-534A-A949-9FF8A7CF20DA}"/>
              </a:ext>
            </a:extLst>
          </p:cNvPr>
          <p:cNvSpPr/>
          <p:nvPr/>
        </p:nvSpPr>
        <p:spPr>
          <a:xfrm>
            <a:off x="-182946" y="3570893"/>
            <a:ext cx="4500943" cy="3614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네이버</a:t>
            </a:r>
            <a:endParaRPr lang="en-US" altLang="ko-KR" sz="10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3074" name="Picture 2" descr="Gold medal free icon">
            <a:extLst>
              <a:ext uri="{FF2B5EF4-FFF2-40B4-BE49-F238E27FC236}">
                <a16:creationId xmlns="" xmlns:a16="http://schemas.microsoft.com/office/drawing/2014/main" id="{966AAECE-996B-454C-A5A7-97DC8CBF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52" y="3611477"/>
            <a:ext cx="338766" cy="3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5B599A4E-169F-2649-B532-245620E75C23}"/>
              </a:ext>
            </a:extLst>
          </p:cNvPr>
          <p:cNvGrpSpPr/>
          <p:nvPr/>
        </p:nvGrpSpPr>
        <p:grpSpPr>
          <a:xfrm>
            <a:off x="1010318" y="5869815"/>
            <a:ext cx="11105633" cy="492443"/>
            <a:chOff x="1470707" y="5597431"/>
            <a:chExt cx="10672160" cy="492443"/>
          </a:xfrm>
        </p:grpSpPr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1CD5DB65-3C57-234B-9554-AFEAAD188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707" y="5616887"/>
              <a:ext cx="402021" cy="38603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5769F7AE-CC8A-E54F-BEE9-F25A9B4CE9B7}"/>
                </a:ext>
              </a:extLst>
            </p:cNvPr>
            <p:cNvSpPr/>
            <p:nvPr/>
          </p:nvSpPr>
          <p:spPr>
            <a:xfrm>
              <a:off x="1865859" y="5597431"/>
              <a:ext cx="1027700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또한 이전의 결과들보다 전체적으로 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Test Accuracy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 낮게 나온 것으로 보아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코로나 </a:t>
              </a:r>
              <a:r>
                <a:rPr lang="ko-KR" altLang="en-US" sz="125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펜데믹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이후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비트코인의 변동성에는 이전과 달리 </a:t>
              </a:r>
              <a:endParaRPr lang="en-US" altLang="ko-KR" sz="125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심리적</a:t>
              </a:r>
              <a: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 수요공급</a:t>
              </a:r>
              <a: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 거시경제 변수가 아닌 새로운 변수가 작용했을 수도 있고</a:t>
              </a:r>
              <a: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 혹은 이들이 복합적으로 영향을 미쳤을 수도 있다고 생각된다</a:t>
              </a:r>
              <a: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A935849-93F7-624E-96C7-24636D8AD82A}"/>
              </a:ext>
            </a:extLst>
          </p:cNvPr>
          <p:cNvGrpSpPr/>
          <p:nvPr/>
        </p:nvGrpSpPr>
        <p:grpSpPr>
          <a:xfrm>
            <a:off x="1012616" y="3959391"/>
            <a:ext cx="11098320" cy="669414"/>
            <a:chOff x="1438351" y="4823518"/>
            <a:chExt cx="10665132" cy="669414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8B8CB749-C1D1-724E-BF18-501B66AF40C4}"/>
                </a:ext>
              </a:extLst>
            </p:cNvPr>
            <p:cNvSpPr/>
            <p:nvPr/>
          </p:nvSpPr>
          <p:spPr>
            <a:xfrm>
              <a:off x="1865859" y="4823518"/>
              <a:ext cx="10237624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비트코인 </a:t>
              </a:r>
              <a:r>
                <a:rPr lang="ko-KR" altLang="en-US" sz="1250" dirty="0" err="1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네이버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250" dirty="0" err="1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트렌드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지수가 </a:t>
              </a:r>
              <a:r>
                <a:rPr lang="en-US" altLang="ko-KR" sz="1250" dirty="0" err="1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XGBoost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(3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위 랭크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)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를 제외하고는 가장 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Feature Importance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 높은 변수로 나타났다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코로나 이후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250" dirty="0" err="1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네이버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25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트렌드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지수가 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비트코인 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가격 변동성을 잘 대변한다는 결과는 </a:t>
              </a:r>
              <a:r>
                <a:rPr lang="ko-KR" altLang="en-US" sz="1250" dirty="0" err="1" smtClean="0">
                  <a:latin typeface="HG꼬딕씨_Pro 80g" pitchFamily="18" charset="-127"/>
                  <a:ea typeface="HG꼬딕씨_Pro 80g" pitchFamily="18" charset="-127"/>
                </a:rPr>
                <a:t>언택트</a:t>
              </a:r>
              <a:r>
                <a:rPr lang="ko-KR" altLang="en-US" sz="1250" dirty="0" smtClean="0"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생활양식에서 </a:t>
              </a:r>
              <a:r>
                <a:rPr lang="ko-KR" altLang="en-US" sz="1250" dirty="0" err="1">
                  <a:latin typeface="HG꼬딕씨_Pro 80g" pitchFamily="18" charset="-127"/>
                  <a:ea typeface="HG꼬딕씨_Pro 80g" pitchFamily="18" charset="-127"/>
                </a:rPr>
                <a:t>네이버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 검색엔진에 대한 의존도가 올라간 것으로 볼 수 </a:t>
              </a:r>
              <a:r>
                <a:rPr lang="ko-KR" altLang="en-US" sz="1250" dirty="0" smtClean="0">
                  <a:latin typeface="HG꼬딕씨_Pro 80g" pitchFamily="18" charset="-127"/>
                  <a:ea typeface="HG꼬딕씨_Pro 80g" pitchFamily="18" charset="-127"/>
                </a:rPr>
                <a:t>있다</a:t>
              </a:r>
              <a:r>
                <a:rPr lang="en-US" altLang="ko-KR" sz="1250" dirty="0" smtClean="0">
                  <a:latin typeface="HG꼬딕씨_Pro 80g" pitchFamily="18" charset="-127"/>
                  <a:ea typeface="HG꼬딕씨_Pro 80g" pitchFamily="18" charset="-127"/>
                </a:rPr>
                <a:t>.</a:t>
              </a:r>
              <a: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  <a:t/>
              </a:r>
              <a:b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</a:br>
              <a:endParaRPr lang="en-US" altLang="ko-KR" sz="125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876FA43B-9BC7-F242-81BF-D1FCEC12C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351" y="4856365"/>
              <a:ext cx="402021" cy="38603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AF9B2069-567A-534A-A206-930BFA53A4CD}"/>
              </a:ext>
            </a:extLst>
          </p:cNvPr>
          <p:cNvGrpSpPr/>
          <p:nvPr/>
        </p:nvGrpSpPr>
        <p:grpSpPr>
          <a:xfrm>
            <a:off x="1020046" y="6296639"/>
            <a:ext cx="10634785" cy="492443"/>
            <a:chOff x="1470707" y="6170175"/>
            <a:chExt cx="10219690" cy="492443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91F1661F-7A55-BA48-93E6-0645427BF3AC}"/>
                </a:ext>
              </a:extLst>
            </p:cNvPr>
            <p:cNvSpPr/>
            <p:nvPr/>
          </p:nvSpPr>
          <p:spPr>
            <a:xfrm>
              <a:off x="1872728" y="6170175"/>
              <a:ext cx="9817669" cy="4924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Accuracy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는 </a:t>
              </a:r>
              <a:r>
                <a:rPr lang="en-US" altLang="ko-KR" sz="125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LightGBM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에서 가장 안 좋은 결과가 나왔다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코로나 기준으로 반으로 나눈 </a:t>
              </a:r>
              <a:r>
                <a:rPr lang="ko-KR" altLang="en-US" sz="125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데이터셋이라는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점과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전체 모델보다 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Valid Accuracy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와 큰 차이를 보이는 점에서 </a:t>
              </a:r>
              <a:r>
                <a:rPr lang="en-US" altLang="ko-KR" sz="1250" dirty="0" err="1">
                  <a:latin typeface="HG꼬딕씨_Pro 80g" pitchFamily="18" charset="-127"/>
                  <a:ea typeface="HG꼬딕씨_Pro 80g" pitchFamily="18" charset="-127"/>
                </a:rPr>
                <a:t>LightGBM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의 단점인 표본 수가 적을 때 </a:t>
              </a:r>
              <a:r>
                <a:rPr lang="ko-KR" altLang="en-US" sz="1250" dirty="0" err="1">
                  <a:latin typeface="HG꼬딕씨_Pro 80g" pitchFamily="18" charset="-127"/>
                  <a:ea typeface="HG꼬딕씨_Pro 80g" pitchFamily="18" charset="-127"/>
                </a:rPr>
                <a:t>과적합되는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 발생한 것으로 파악된다</a:t>
              </a:r>
              <a: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7B7409CC-D6D2-EC44-BF27-4FFA35E86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707" y="6210207"/>
              <a:ext cx="402021" cy="386030"/>
            </a:xfrm>
            <a:prstGeom prst="rect">
              <a:avLst/>
            </a:prstGeom>
          </p:spPr>
        </p:pic>
      </p:grpSp>
      <p:sp>
        <p:nvSpPr>
          <p:cNvPr id="75" name="직사각형 74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Empirical Analysis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87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07" y="1411626"/>
            <a:ext cx="3089015" cy="184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5B599A4E-169F-2649-B532-245620E75C23}"/>
              </a:ext>
            </a:extLst>
          </p:cNvPr>
          <p:cNvGrpSpPr/>
          <p:nvPr/>
        </p:nvGrpSpPr>
        <p:grpSpPr>
          <a:xfrm>
            <a:off x="1019118" y="5231555"/>
            <a:ext cx="11105633" cy="692497"/>
            <a:chOff x="1470707" y="5587703"/>
            <a:chExt cx="10672160" cy="692497"/>
          </a:xfrm>
        </p:grpSpPr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1CD5DB65-3C57-234B-9554-AFEAAD188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707" y="5616887"/>
              <a:ext cx="402021" cy="386030"/>
            </a:xfrm>
            <a:prstGeom prst="rect">
              <a:avLst/>
            </a:prstGeom>
          </p:spPr>
        </p:pic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5769F7AE-CC8A-E54F-BEE9-F25A9B4CE9B7}"/>
                </a:ext>
              </a:extLst>
            </p:cNvPr>
            <p:cNvSpPr/>
            <p:nvPr/>
          </p:nvSpPr>
          <p:spPr>
            <a:xfrm>
              <a:off x="1865859" y="5587703"/>
              <a:ext cx="10277008" cy="69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코로나 전 기간의 결과에 비해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 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전날과 전전날의 뉴스 변동성 크기를 같이 고려한 변수가 높은 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Feature Importance</a:t>
              </a: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를 보이지 않았으며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</a:p>
            <a:p>
              <a:pPr>
                <a:defRPr/>
              </a:pP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이는 곧 코로나 전 기간보다 뉴스가 영향을 미치는 기간이 짧아진 것으로 판단된다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1250" dirty="0" smtClean="0">
                  <a:latin typeface="HG꼬딕씨_Pro 80g" pitchFamily="18" charset="-127"/>
                  <a:ea typeface="HG꼬딕씨_Pro 80g" pitchFamily="18" charset="-127"/>
                </a:rPr>
                <a:t>이는 관심도가 높아지며 뉴스 또한 많아졌기 때문에</a:t>
              </a:r>
              <a:r>
                <a:rPr lang="en-US" altLang="ko-KR" sz="1250" dirty="0" smtClean="0">
                  <a:latin typeface="HG꼬딕씨_Pro 80g" pitchFamily="18" charset="-127"/>
                  <a:ea typeface="HG꼬딕씨_Pro 80g" pitchFamily="18" charset="-127"/>
                </a:rPr>
                <a:t>, </a:t>
              </a:r>
              <a:r>
                <a:rPr lang="ko-KR" altLang="en-US" sz="1250" dirty="0" smtClean="0">
                  <a:latin typeface="HG꼬딕씨_Pro 80g" pitchFamily="18" charset="-127"/>
                  <a:ea typeface="HG꼬딕씨_Pro 80g" pitchFamily="18" charset="-127"/>
                </a:rPr>
                <a:t>특정 주제의 뉴스가 유효한 영향을 미치는 기간이 줄어든 것으로 해석할 수 있다</a:t>
              </a:r>
              <a:r>
                <a:rPr lang="en-US" altLang="ko-KR" sz="1250" dirty="0" smtClean="0">
                  <a:latin typeface="HG꼬딕씨_Pro 80g" pitchFamily="18" charset="-127"/>
                  <a:ea typeface="HG꼬딕씨_Pro 80g" pitchFamily="18" charset="-127"/>
                </a:rPr>
                <a:t>.</a:t>
              </a:r>
              <a:endParaRPr lang="en-US" altLang="ko-KR" sz="125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5B599A4E-169F-2649-B532-245620E75C23}"/>
              </a:ext>
            </a:extLst>
          </p:cNvPr>
          <p:cNvGrpSpPr/>
          <p:nvPr/>
        </p:nvGrpSpPr>
        <p:grpSpPr>
          <a:xfrm>
            <a:off x="1010232" y="4419185"/>
            <a:ext cx="11105633" cy="861774"/>
            <a:chOff x="1470707" y="5597431"/>
            <a:chExt cx="10672160" cy="861774"/>
          </a:xfrm>
        </p:grpSpPr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1CD5DB65-3C57-234B-9554-AFEAAD188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707" y="5616887"/>
              <a:ext cx="402021" cy="386030"/>
            </a:xfrm>
            <a:prstGeom prst="rect">
              <a:avLst/>
            </a:prstGeom>
          </p:spPr>
        </p:pic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5769F7AE-CC8A-E54F-BEE9-F25A9B4CE9B7}"/>
                </a:ext>
              </a:extLst>
            </p:cNvPr>
            <p:cNvSpPr/>
            <p:nvPr/>
          </p:nvSpPr>
          <p:spPr>
            <a:xfrm>
              <a:off x="1865859" y="5597431"/>
              <a:ext cx="1027700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가장 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정확도가 높았던 </a:t>
              </a:r>
              <a:r>
                <a:rPr lang="en-US" altLang="ko-KR" sz="125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XGBoost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모델에서 삼성전자 주식의 변동률의 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Feature Importance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 가장 높게 나타났다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 </a:t>
              </a:r>
              <a:endParaRPr lang="en-US" altLang="ko-KR" sz="125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가상화폐 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시가총액의 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40% 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이상을 차지하는 비트코인과 </a:t>
              </a:r>
              <a:r>
                <a:rPr lang="ko-KR" altLang="en-US" sz="125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코스피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시가총액 </a:t>
              </a:r>
              <a:r>
                <a:rPr lang="en-US" altLang="ko-KR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25% 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이상을 차지하는 삼성전자의 변동성이 </a:t>
              </a:r>
              <a:r>
                <a:rPr lang="ko-KR" altLang="en-US" sz="125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커플링된</a:t>
              </a:r>
              <a:r>
                <a:rPr lang="ko-KR" altLang="en-US" sz="125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것으로 보이며</a:t>
              </a:r>
              <a:r>
                <a:rPr lang="en-US" altLang="ko-KR" sz="1250" dirty="0" smtClean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</a:p>
            <a:p>
              <a:pPr>
                <a:defRPr/>
              </a:pPr>
              <a:r>
                <a:rPr lang="ko-KR" altLang="en-US" sz="1250" dirty="0" smtClean="0">
                  <a:latin typeface="HG꼬딕씨_Pro 80g" pitchFamily="18" charset="-127"/>
                  <a:ea typeface="HG꼬딕씨_Pro 80g" pitchFamily="18" charset="-127"/>
                </a:rPr>
                <a:t>이는 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코로나 전에 비해 비트코인 변동성이 국내 주식 자산시장에서 대표성을 가진 종목의 변동성과 연관성이 커졌다는 것으로 볼 수 있다</a:t>
              </a:r>
              <a: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  <a:t>. </a:t>
              </a:r>
              <a:endParaRPr lang="en-US" altLang="ko-KR" sz="1250" dirty="0" smtClean="0">
                <a:latin typeface="HG꼬딕씨_Pro 80g" pitchFamily="18" charset="-127"/>
                <a:ea typeface="HG꼬딕씨_Pro 80g" pitchFamily="18" charset="-127"/>
              </a:endParaRPr>
            </a:p>
            <a:p>
              <a:pPr>
                <a:defRPr/>
              </a:pPr>
              <a:r>
                <a:rPr lang="ko-KR" altLang="en-US" sz="1250" dirty="0" smtClean="0">
                  <a:latin typeface="HG꼬딕씨_Pro 80g" pitchFamily="18" charset="-127"/>
                  <a:ea typeface="HG꼬딕씨_Pro 80g" pitchFamily="18" charset="-127"/>
                </a:rPr>
                <a:t>다만 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한 모델에서만 높은 </a:t>
              </a:r>
              <a: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  <a:t>Feature Importance</a:t>
              </a:r>
              <a:r>
                <a:rPr lang="ko-KR" altLang="en-US" sz="1250" dirty="0">
                  <a:latin typeface="HG꼬딕씨_Pro 80g" pitchFamily="18" charset="-127"/>
                  <a:ea typeface="HG꼬딕씨_Pro 80g" pitchFamily="18" charset="-127"/>
                </a:rPr>
                <a:t>를 기록했기 때문에 전반적인 실물경제지표의 영향력이 커졌다고 해석하는 것에는 무리가 있다</a:t>
              </a:r>
              <a:r>
                <a:rPr lang="en-US" altLang="ko-KR" sz="125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630B5A6-BA19-804F-B985-56E6851D2F98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4421058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2CA84CC8-97E2-5F42-AB0C-101B25D09128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="" xmlns:a16="http://schemas.microsoft.com/office/drawing/2014/main" id="{EC79DA3A-C886-774C-A5C5-B209A687BE0E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="" xmlns:a16="http://schemas.microsoft.com/office/drawing/2014/main" id="{197C6D49-6043-1645-AA93-C162B9251F8C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8F70066C-8693-9646-9C82-41B612F25A7D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D2FF919-A840-AA43-ABD8-A9695B053AC5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수집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64596F5-C6EA-FE48-B2BE-EB0C824E5118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8118F9F-FE9A-2147-9F27-3AA5749B22DD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감성분석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07CFE8-8F1A-514E-A366-BBA1F88AF319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분석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7385DF-F883-4D4B-8682-937209C02624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HG꼬딕씨_Pro 80g" pitchFamily="18" charset="-127"/>
                <a:ea typeface="HG꼬딕씨_Pro 80g" pitchFamily="18" charset="-127"/>
              </a:rPr>
              <a:t>결과 도출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88DCE791-CB62-954B-9ECD-3E4BE06355FC}"/>
              </a:ext>
            </a:extLst>
          </p:cNvPr>
          <p:cNvSpPr/>
          <p:nvPr/>
        </p:nvSpPr>
        <p:spPr>
          <a:xfrm>
            <a:off x="792432" y="1246949"/>
            <a:ext cx="123875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HG꼬딕씨_Pro 60g" pitchFamily="18" charset="-127"/>
                <a:ea typeface="HG꼬딕씨_Pro 60g" pitchFamily="18" charset="-127"/>
              </a:rPr>
              <a:t>본 조는 최근 전세계적으로 주목받는 </a:t>
            </a:r>
            <a:r>
              <a:rPr lang="ko-KR" altLang="en-US" sz="1500" dirty="0" err="1">
                <a:latin typeface="HG꼬딕씨_Pro 60g" pitchFamily="18" charset="-127"/>
                <a:ea typeface="HG꼬딕씨_Pro 60g" pitchFamily="18" charset="-127"/>
              </a:rPr>
              <a:t>비트코인의</a:t>
            </a:r>
            <a:r>
              <a:rPr lang="ko-KR" altLang="en-US" sz="1500" dirty="0">
                <a:latin typeface="HG꼬딕씨_Pro 60g" pitchFamily="18" charset="-127"/>
                <a:ea typeface="HG꼬딕씨_Pro 60g" pitchFamily="18" charset="-127"/>
              </a:rPr>
              <a:t> 가격 변동성 결정 요인을 </a:t>
            </a:r>
            <a:r>
              <a:rPr lang="en-US" altLang="ko-KR" sz="1500" dirty="0">
                <a:latin typeface="HG꼬딕씨_Pro 60g" pitchFamily="18" charset="-127"/>
                <a:ea typeface="HG꼬딕씨_Pro 60g" pitchFamily="18" charset="-127"/>
              </a:rPr>
              <a:t>Tree </a:t>
            </a:r>
            <a:r>
              <a:rPr lang="ko-KR" altLang="en-US" sz="1500" dirty="0">
                <a:latin typeface="HG꼬딕씨_Pro 60g" pitchFamily="18" charset="-127"/>
                <a:ea typeface="HG꼬딕씨_Pro 60g" pitchFamily="18" charset="-127"/>
              </a:rPr>
              <a:t>기반의 모델링을 통해 도출하고자 했으며</a:t>
            </a:r>
            <a:r>
              <a:rPr lang="en-US" altLang="ko-KR" sz="1500" dirty="0"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500" dirty="0">
                <a:latin typeface="HG꼬딕씨_Pro 60g" pitchFamily="18" charset="-127"/>
                <a:ea typeface="HG꼬딕씨_Pro 60g" pitchFamily="18" charset="-127"/>
              </a:rPr>
              <a:t> 다음과 같은 결과를 얻었다</a:t>
            </a:r>
            <a:r>
              <a:rPr lang="en-US" altLang="ko-KR" sz="1500" dirty="0">
                <a:latin typeface="HG꼬딕씨_Pro 60g" pitchFamily="18" charset="-127"/>
                <a:ea typeface="HG꼬딕씨_Pro 60g" pitchFamily="18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ED50DED-3464-8B41-8A3C-CC27AE5D0550}"/>
              </a:ext>
            </a:extLst>
          </p:cNvPr>
          <p:cNvGrpSpPr/>
          <p:nvPr/>
        </p:nvGrpSpPr>
        <p:grpSpPr>
          <a:xfrm>
            <a:off x="965985" y="1729664"/>
            <a:ext cx="11254589" cy="1351473"/>
            <a:chOff x="1251735" y="1548689"/>
            <a:chExt cx="11254589" cy="1351473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FF612A84-6CBF-D949-B323-50F6C688E360}"/>
                </a:ext>
              </a:extLst>
            </p:cNvPr>
            <p:cNvGrpSpPr/>
            <p:nvPr/>
          </p:nvGrpSpPr>
          <p:grpSpPr>
            <a:xfrm>
              <a:off x="1316848" y="1548689"/>
              <a:ext cx="10652606" cy="386030"/>
              <a:chOff x="1316848" y="1548689"/>
              <a:chExt cx="10652606" cy="38603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7ED3E74E-9744-5842-A2F2-1379A904674D}"/>
                  </a:ext>
                </a:extLst>
              </p:cNvPr>
              <p:cNvSpPr/>
              <p:nvPr/>
            </p:nvSpPr>
            <p:spPr>
              <a:xfrm>
                <a:off x="1731830" y="1557726"/>
                <a:ext cx="102376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심리적 변수의 지배적인 영향력</a:t>
                </a:r>
                <a:endParaRPr lang="en-US" altLang="ko-KR" sz="16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="" xmlns:a16="http://schemas.microsoft.com/office/drawing/2014/main" id="{3B190E86-4B97-9243-BE46-7801D486C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6848" y="1548689"/>
                <a:ext cx="402021" cy="386030"/>
              </a:xfrm>
              <a:prstGeom prst="rect">
                <a:avLst/>
              </a:prstGeom>
            </p:spPr>
          </p:pic>
        </p:grp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03D7440-4211-B44B-9B6C-D08309F09CCD}"/>
                </a:ext>
              </a:extLst>
            </p:cNvPr>
            <p:cNvSpPr/>
            <p:nvPr/>
          </p:nvSpPr>
          <p:spPr>
            <a:xfrm>
              <a:off x="1251735" y="1946055"/>
              <a:ext cx="1125458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코로나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펜데믹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발발 후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2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차 상승 시기를 맞아 은행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자산운용사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거대기업 등이 관련사업에 진출하고 서비스를 개발하며 제도권으로의 도약하고 있다고 해도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아직까지는 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기존 자산시장에 영향을 미치는 거시경제 변수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실물경제 변수들의 영향력이 미미한 수준인 것으로 나타났다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endParaRPr lang="en-US" altLang="ko-KR" sz="1400" dirty="0">
                <a:latin typeface="HG꼬딕씨_Pro 80g" pitchFamily="18" charset="-127"/>
                <a:ea typeface="HG꼬딕씨_Pro 8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즉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비트코인 투자는 아직 기관보다 개인에 집중되어 있어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뉴스 및 검색엔진을 통한 매체의 영향을 많이 받을 수 밖에 없으며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최근 들어 크게 주목받고 있다고 해도 아직 기존 자산시장의 투자 수단으로 인정받기에는 거리가 있다고 볼 수 있다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EDA0041F-6286-094E-A65D-AFBC084CCD27}"/>
              </a:ext>
            </a:extLst>
          </p:cNvPr>
          <p:cNvGrpSpPr/>
          <p:nvPr/>
        </p:nvGrpSpPr>
        <p:grpSpPr>
          <a:xfrm>
            <a:off x="965986" y="3184569"/>
            <a:ext cx="10704756" cy="1601827"/>
            <a:chOff x="1251736" y="3327966"/>
            <a:chExt cx="10704756" cy="1601827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D6E1E798-A1BD-1546-AD87-5C8E44285164}"/>
                </a:ext>
              </a:extLst>
            </p:cNvPr>
            <p:cNvGrpSpPr/>
            <p:nvPr/>
          </p:nvGrpSpPr>
          <p:grpSpPr>
            <a:xfrm>
              <a:off x="1316847" y="3327966"/>
              <a:ext cx="10639645" cy="386030"/>
              <a:chOff x="1316847" y="3327966"/>
              <a:chExt cx="10639645" cy="386030"/>
            </a:xfrm>
          </p:grpSpPr>
          <p:pic>
            <p:nvPicPr>
              <p:cNvPr id="58" name="그림 57">
                <a:extLst>
                  <a:ext uri="{FF2B5EF4-FFF2-40B4-BE49-F238E27FC236}">
                    <a16:creationId xmlns="" xmlns:a16="http://schemas.microsoft.com/office/drawing/2014/main" id="{227E3AC5-F25D-304F-9078-7CCBFE00B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6847" y="3327966"/>
                <a:ext cx="402021" cy="386030"/>
              </a:xfrm>
              <a:prstGeom prst="rect">
                <a:avLst/>
              </a:prstGeom>
            </p:spPr>
          </p:pic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2691340B-C345-E44E-B69C-117C4442B5B1}"/>
                  </a:ext>
                </a:extLst>
              </p:cNvPr>
              <p:cNvSpPr/>
              <p:nvPr/>
            </p:nvSpPr>
            <p:spPr>
              <a:xfrm>
                <a:off x="1718868" y="3327966"/>
                <a:ext cx="102376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투기성 자산 성격</a:t>
                </a:r>
                <a:endParaRPr lang="en-US" altLang="ko-KR" sz="16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E578A0E9-6E95-834B-9C3E-395E93C5F3BA}"/>
                </a:ext>
              </a:extLst>
            </p:cNvPr>
            <p:cNvSpPr/>
            <p:nvPr/>
          </p:nvSpPr>
          <p:spPr>
            <a:xfrm>
              <a:off x="1251736" y="3760242"/>
              <a:ext cx="1023762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위의 결과로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비트코인의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가격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변동성에는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심리적 변수만이 유효한 영향을 미치기 때문에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투기성 자산으로 정의할 수 있다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따라서 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투자에 각별한 주의가 필요하며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기존 자산시장의 가격 결정 요인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(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거시경제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수요공급 변수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)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및 </a:t>
              </a:r>
              <a:endParaRPr lang="en-US" altLang="ko-KR" sz="1400" dirty="0">
                <a:latin typeface="HG꼬딕씨_Pro 80g" pitchFamily="18" charset="-127"/>
                <a:ea typeface="HG꼬딕씨_Pro 8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투자 기법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(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차트 분석 등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)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등을 적용하는 매매는 유효하지 않을 수 있다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endParaRPr lang="en-US" altLang="ko-KR" sz="1400" dirty="0">
                <a:latin typeface="HG꼬딕씨_Pro 80g" pitchFamily="18" charset="-127"/>
                <a:ea typeface="HG꼬딕씨_Pro 8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변동성이 특정인의 발언이나 커뮤니티 </a:t>
              </a:r>
              <a:r>
                <a:rPr lang="ko-KR" altLang="en-US" sz="1400" dirty="0" err="1">
                  <a:latin typeface="HG꼬딕씨_Pro 80g" pitchFamily="18" charset="-127"/>
                  <a:ea typeface="HG꼬딕씨_Pro 80g" pitchFamily="18" charset="-127"/>
                </a:rPr>
                <a:t>언급량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등으로 크게 요동칠 수 있기 때문에 가격의 방향을 유추하는 것은 굉장히 어려운 일이므로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endParaRPr lang="en-US" altLang="ko-KR" sz="1400" dirty="0">
                <a:latin typeface="HG꼬딕씨_Pro 80g" pitchFamily="18" charset="-127"/>
                <a:ea typeface="HG꼬딕씨_Pro 80g" pitchFamily="18" charset="-127"/>
              </a:endParaRPr>
            </a:p>
            <a:p>
              <a:pPr>
                <a:defRPr/>
              </a:pPr>
              <a:r>
                <a:rPr lang="ko-KR" altLang="en-US" sz="1400" dirty="0" err="1">
                  <a:latin typeface="HG꼬딕씨_Pro 80g" pitchFamily="18" charset="-127"/>
                  <a:ea typeface="HG꼬딕씨_Pro 80g" pitchFamily="18" charset="-127"/>
                </a:rPr>
                <a:t>이같은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특성을 충분히 인지한 뒤 자산으로 편입하는 것을 고려해보아야 한다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075FCBCE-08C3-4B46-BF37-9BEA44604223}"/>
              </a:ext>
            </a:extLst>
          </p:cNvPr>
          <p:cNvGrpSpPr/>
          <p:nvPr/>
        </p:nvGrpSpPr>
        <p:grpSpPr>
          <a:xfrm>
            <a:off x="965986" y="4932988"/>
            <a:ext cx="10704756" cy="1601827"/>
            <a:chOff x="1251736" y="4932988"/>
            <a:chExt cx="10704756" cy="1601827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834B3690-30FE-D942-B531-90B768F6485A}"/>
                </a:ext>
              </a:extLst>
            </p:cNvPr>
            <p:cNvGrpSpPr/>
            <p:nvPr/>
          </p:nvGrpSpPr>
          <p:grpSpPr>
            <a:xfrm>
              <a:off x="1316847" y="4932988"/>
              <a:ext cx="10639645" cy="386030"/>
              <a:chOff x="1316847" y="4932988"/>
              <a:chExt cx="10639645" cy="386030"/>
            </a:xfrm>
          </p:grpSpPr>
          <p:pic>
            <p:nvPicPr>
              <p:cNvPr id="63" name="그림 62">
                <a:extLst>
                  <a:ext uri="{FF2B5EF4-FFF2-40B4-BE49-F238E27FC236}">
                    <a16:creationId xmlns="" xmlns:a16="http://schemas.microsoft.com/office/drawing/2014/main" id="{A12DD193-053D-4840-A717-D8CA6F78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6847" y="4932988"/>
                <a:ext cx="402021" cy="386030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28BEEFC7-EB81-8744-BFD2-0FF1168B8326}"/>
                  </a:ext>
                </a:extLst>
              </p:cNvPr>
              <p:cNvSpPr/>
              <p:nvPr/>
            </p:nvSpPr>
            <p:spPr>
              <a:xfrm>
                <a:off x="1718868" y="4932988"/>
                <a:ext cx="102376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 err="1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화페로서의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 기능은 아직 부족</a:t>
                </a:r>
                <a:endParaRPr lang="en-US" altLang="ko-KR" sz="16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AD00E-CE98-F849-B96D-C69D5401580D}"/>
                </a:ext>
              </a:extLst>
            </p:cNvPr>
            <p:cNvSpPr/>
            <p:nvPr/>
          </p:nvSpPr>
          <p:spPr>
            <a:xfrm>
              <a:off x="1251736" y="5365264"/>
              <a:ext cx="1023762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지금의 비트코인은 변동폭이 크지만 어느 정도는 자산으로써 가치 저장이 가능하다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하지만 현재 비트코인의 가격 변동성의 결정 요인이 충분히 합리적이지 않기 때문에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아직 지급결제 수단으로써의 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“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화폐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”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의 기능을 하기에는 부족하다고 판단된다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endParaRPr lang="en-US" altLang="ko-KR" sz="1400" dirty="0">
                <a:latin typeface="HG꼬딕씨_Pro 80g" pitchFamily="18" charset="-127"/>
                <a:ea typeface="HG꼬딕씨_Pro 8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현재 비트코인의 가격은 크게 상승했고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관심도 역시 높아졌음에도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변동성 문제는 아직 해결되지 않았기 때문에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추후 가격 변동폭과 변동 결정 요인이 기존 자산시장과 비슷한 특성을 띌 때 같이 할 때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 비로소 화폐로서의 기능을 논해볼 수 있을 것이다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Conclusion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     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69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630B5A6-BA19-804F-B985-56E6851D2F98}"/>
              </a:ext>
            </a:extLst>
          </p:cNvPr>
          <p:cNvSpPr/>
          <p:nvPr/>
        </p:nvSpPr>
        <p:spPr>
          <a:xfrm>
            <a:off x="549097" y="625543"/>
            <a:ext cx="11642903" cy="402336"/>
          </a:xfrm>
          <a:prstGeom prst="rect">
            <a:avLst/>
          </a:prstGeom>
          <a:solidFill>
            <a:srgbClr val="2A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2CA84CC8-97E2-5F42-AB0C-101B25D09128}"/>
              </a:ext>
            </a:extLst>
          </p:cNvPr>
          <p:cNvSpPr/>
          <p:nvPr/>
        </p:nvSpPr>
        <p:spPr>
          <a:xfrm rot="8100000">
            <a:off x="2255085" y="684970"/>
            <a:ext cx="282149" cy="265926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7" name="1/2 액자 46">
            <a:extLst>
              <a:ext uri="{FF2B5EF4-FFF2-40B4-BE49-F238E27FC236}">
                <a16:creationId xmlns="" xmlns:a16="http://schemas.microsoft.com/office/drawing/2014/main" id="{EC79DA3A-C886-774C-A5C5-B209A687BE0E}"/>
              </a:ext>
            </a:extLst>
          </p:cNvPr>
          <p:cNvSpPr/>
          <p:nvPr/>
        </p:nvSpPr>
        <p:spPr>
          <a:xfrm rot="8100000">
            <a:off x="4699950" y="680606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8" name="1/2 액자 47">
            <a:extLst>
              <a:ext uri="{FF2B5EF4-FFF2-40B4-BE49-F238E27FC236}">
                <a16:creationId xmlns="" xmlns:a16="http://schemas.microsoft.com/office/drawing/2014/main" id="{197C6D49-6043-1645-AA93-C162B9251F8C}"/>
              </a:ext>
            </a:extLst>
          </p:cNvPr>
          <p:cNvSpPr/>
          <p:nvPr/>
        </p:nvSpPr>
        <p:spPr>
          <a:xfrm rot="8100000">
            <a:off x="7158319" y="66592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1/2 액자 48">
            <a:extLst>
              <a:ext uri="{FF2B5EF4-FFF2-40B4-BE49-F238E27FC236}">
                <a16:creationId xmlns="" xmlns:a16="http://schemas.microsoft.com/office/drawing/2014/main" id="{8F70066C-8693-9646-9C82-41B612F25A7D}"/>
              </a:ext>
            </a:extLst>
          </p:cNvPr>
          <p:cNvSpPr/>
          <p:nvPr/>
        </p:nvSpPr>
        <p:spPr>
          <a:xfrm rot="8100000">
            <a:off x="9616688" y="701848"/>
            <a:ext cx="295653" cy="28601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D2FF919-A840-AA43-ABD8-A9695B053AC5}"/>
              </a:ext>
            </a:extLst>
          </p:cNvPr>
          <p:cNvSpPr/>
          <p:nvPr/>
        </p:nvSpPr>
        <p:spPr>
          <a:xfrm>
            <a:off x="62939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수집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64596F5-C6EA-FE48-B2BE-EB0C824E5118}"/>
              </a:ext>
            </a:extLst>
          </p:cNvPr>
          <p:cNvSpPr/>
          <p:nvPr/>
        </p:nvSpPr>
        <p:spPr>
          <a:xfrm>
            <a:off x="2839354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8118F9F-FE9A-2147-9F27-3AA5749B22DD}"/>
              </a:ext>
            </a:extLst>
          </p:cNvPr>
          <p:cNvSpPr/>
          <p:nvPr/>
        </p:nvSpPr>
        <p:spPr>
          <a:xfrm>
            <a:off x="525340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감성분석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07CFE8-8F1A-514E-A366-BBA1F88AF319}"/>
              </a:ext>
            </a:extLst>
          </p:cNvPr>
          <p:cNvSpPr/>
          <p:nvPr/>
        </p:nvSpPr>
        <p:spPr>
          <a:xfrm>
            <a:off x="7751299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>
                    <a:lumMod val="65000"/>
                  </a:schemeClr>
                </a:solidFill>
                <a:latin typeface="HG꼬딕씨_Pro 60g" pitchFamily="18" charset="-127"/>
                <a:ea typeface="HG꼬딕씨_Pro 60g" pitchFamily="18" charset="-127"/>
              </a:rPr>
              <a:t>데이터 분석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E7385DF-F883-4D4B-8682-937209C02624}"/>
              </a:ext>
            </a:extLst>
          </p:cNvPr>
          <p:cNvSpPr/>
          <p:nvPr/>
        </p:nvSpPr>
        <p:spPr>
          <a:xfrm>
            <a:off x="10284273" y="629634"/>
            <a:ext cx="1685181" cy="402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HG꼬딕씨_Pro 80g" pitchFamily="18" charset="-127"/>
                <a:ea typeface="HG꼬딕씨_Pro 80g" pitchFamily="18" charset="-127"/>
              </a:rPr>
              <a:t>결과 도출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ED50DED-3464-8B41-8A3C-CC27AE5D0550}"/>
              </a:ext>
            </a:extLst>
          </p:cNvPr>
          <p:cNvGrpSpPr/>
          <p:nvPr/>
        </p:nvGrpSpPr>
        <p:grpSpPr>
          <a:xfrm>
            <a:off x="1251736" y="1548689"/>
            <a:ext cx="10717718" cy="1687111"/>
            <a:chOff x="1251736" y="1548689"/>
            <a:chExt cx="10717718" cy="1687111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FF612A84-6CBF-D949-B323-50F6C688E360}"/>
                </a:ext>
              </a:extLst>
            </p:cNvPr>
            <p:cNvGrpSpPr/>
            <p:nvPr/>
          </p:nvGrpSpPr>
          <p:grpSpPr>
            <a:xfrm>
              <a:off x="1316848" y="1548689"/>
              <a:ext cx="10652606" cy="386030"/>
              <a:chOff x="1316848" y="1548689"/>
              <a:chExt cx="10652606" cy="38603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7ED3E74E-9744-5842-A2F2-1379A904674D}"/>
                  </a:ext>
                </a:extLst>
              </p:cNvPr>
              <p:cNvSpPr/>
              <p:nvPr/>
            </p:nvSpPr>
            <p:spPr>
              <a:xfrm>
                <a:off x="1731830" y="1557726"/>
                <a:ext cx="102376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일 단위 내에서의 </a:t>
                </a:r>
                <a:r>
                  <a:rPr lang="ko-KR" altLang="en-US" sz="1600" dirty="0" err="1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전후관계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 불분명</a:t>
                </a:r>
                <a:endParaRPr lang="en-US" altLang="ko-KR" sz="16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="" xmlns:a16="http://schemas.microsoft.com/office/drawing/2014/main" id="{3B190E86-4B97-9243-BE46-7801D486C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6848" y="1548689"/>
                <a:ext cx="402021" cy="386030"/>
              </a:xfrm>
              <a:prstGeom prst="rect">
                <a:avLst/>
              </a:prstGeom>
            </p:spPr>
          </p:pic>
        </p:grp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203D7440-4211-B44B-9B6C-D08309F09CCD}"/>
                </a:ext>
              </a:extLst>
            </p:cNvPr>
            <p:cNvSpPr/>
            <p:nvPr/>
          </p:nvSpPr>
          <p:spPr>
            <a:xfrm>
              <a:off x="1251736" y="1850805"/>
              <a:ext cx="1023762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국가별로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6~8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시간 지속되는 기존 주식시장 등의 자산시장과는 달리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가상화폐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시장은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24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시간 돌아가는 시장이므로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일반적인 자산시장에 사용하는 일 단위 분석은 가상화폐 시장에서는 합리적인 방식이 아닐 수 있다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가상화폐 시장의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1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일을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3-4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분할 하여 분석에 이용했다면 보다 더 적합한 분석이었을 것이다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일 단위 내에서는 전후 관계를 명확히 할 수 없어 당일의 영향을 고려하지 못했다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분석 중간에 시도해본 당일의 영향을 반영한 모델의 경우 정확도가 평균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0.77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정도로 도출되었기 때문에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latin typeface="HG꼬딕씨_Pro 80g" pitchFamily="18" charset="-127"/>
                  <a:ea typeface="HG꼬딕씨_Pro 80g" pitchFamily="18" charset="-127"/>
                </a:rPr>
                <a:t>시간 단위로 데이터를 구성한다면 더 좋은 모델을 구축할 수 있었을 것이라 예상한다</a:t>
              </a:r>
              <a:r>
                <a:rPr lang="en-US" altLang="ko-KR" sz="1400" dirty="0">
                  <a:latin typeface="HG꼬딕씨_Pro 80g" pitchFamily="18" charset="-127"/>
                  <a:ea typeface="HG꼬딕씨_Pro 80g" pitchFamily="18" charset="-127"/>
                </a:rPr>
                <a:t>.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EDA0041F-6286-094E-A65D-AFBC084CCD27}"/>
              </a:ext>
            </a:extLst>
          </p:cNvPr>
          <p:cNvGrpSpPr/>
          <p:nvPr/>
        </p:nvGrpSpPr>
        <p:grpSpPr>
          <a:xfrm>
            <a:off x="1251736" y="4431589"/>
            <a:ext cx="10704756" cy="1066165"/>
            <a:chOff x="1251736" y="3327966"/>
            <a:chExt cx="10704756" cy="1066165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D6E1E798-A1BD-1546-AD87-5C8E44285164}"/>
                </a:ext>
              </a:extLst>
            </p:cNvPr>
            <p:cNvGrpSpPr/>
            <p:nvPr/>
          </p:nvGrpSpPr>
          <p:grpSpPr>
            <a:xfrm>
              <a:off x="1316847" y="3327966"/>
              <a:ext cx="10639645" cy="386030"/>
              <a:chOff x="1316847" y="3327966"/>
              <a:chExt cx="10639645" cy="386030"/>
            </a:xfrm>
          </p:grpSpPr>
          <p:pic>
            <p:nvPicPr>
              <p:cNvPr id="58" name="그림 57">
                <a:extLst>
                  <a:ext uri="{FF2B5EF4-FFF2-40B4-BE49-F238E27FC236}">
                    <a16:creationId xmlns="" xmlns:a16="http://schemas.microsoft.com/office/drawing/2014/main" id="{227E3AC5-F25D-304F-9078-7CCBFE00B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6847" y="3327966"/>
                <a:ext cx="402021" cy="386030"/>
              </a:xfrm>
              <a:prstGeom prst="rect">
                <a:avLst/>
              </a:prstGeom>
            </p:spPr>
          </p:pic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2691340B-C345-E44E-B69C-117C4442B5B1}"/>
                  </a:ext>
                </a:extLst>
              </p:cNvPr>
              <p:cNvSpPr/>
              <p:nvPr/>
            </p:nvSpPr>
            <p:spPr>
              <a:xfrm>
                <a:off x="1718868" y="3337491"/>
                <a:ext cx="102376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감성 지수 산출</a:t>
                </a:r>
                <a:endParaRPr lang="en-US" altLang="ko-KR" sz="16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E578A0E9-6E95-834B-9C3E-395E93C5F3BA}"/>
                </a:ext>
              </a:extLst>
            </p:cNvPr>
            <p:cNvSpPr/>
            <p:nvPr/>
          </p:nvSpPr>
          <p:spPr>
            <a:xfrm>
              <a:off x="1251736" y="3655467"/>
              <a:ext cx="1062593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일반적으로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가상화폐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시장 참여자에게 영향력이 큰 인물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일론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머스크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)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의 트위터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정치적 변수의 영향은 매우 큰 것으로 받아들여지는 것이 정설이나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이번 분석에서는 이런 개별 사건들을 변수로써 따로 다루지 못하고 감성 분석에 포함하여 다른 단어들과 동일한 가중치를 부여해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감성지수를 산출했다는 점에서 영향력 반영에 한계가 있었다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075FCBCE-08C3-4B46-BF37-9BEA44604223}"/>
              </a:ext>
            </a:extLst>
          </p:cNvPr>
          <p:cNvGrpSpPr/>
          <p:nvPr/>
        </p:nvGrpSpPr>
        <p:grpSpPr>
          <a:xfrm>
            <a:off x="1251736" y="5687963"/>
            <a:ext cx="10704756" cy="945971"/>
            <a:chOff x="1251736" y="4932988"/>
            <a:chExt cx="10704756" cy="945971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834B3690-30FE-D942-B531-90B768F6485A}"/>
                </a:ext>
              </a:extLst>
            </p:cNvPr>
            <p:cNvGrpSpPr/>
            <p:nvPr/>
          </p:nvGrpSpPr>
          <p:grpSpPr>
            <a:xfrm>
              <a:off x="1316847" y="4932988"/>
              <a:ext cx="10639645" cy="386030"/>
              <a:chOff x="1316847" y="4932988"/>
              <a:chExt cx="10639645" cy="386030"/>
            </a:xfrm>
          </p:grpSpPr>
          <p:pic>
            <p:nvPicPr>
              <p:cNvPr id="63" name="그림 62">
                <a:extLst>
                  <a:ext uri="{FF2B5EF4-FFF2-40B4-BE49-F238E27FC236}">
                    <a16:creationId xmlns="" xmlns:a16="http://schemas.microsoft.com/office/drawing/2014/main" id="{A12DD193-053D-4840-A717-D8CA6F781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6847" y="4932988"/>
                <a:ext cx="402021" cy="386030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28BEEFC7-EB81-8744-BFD2-0FF1168B8326}"/>
                  </a:ext>
                </a:extLst>
              </p:cNvPr>
              <p:cNvSpPr/>
              <p:nvPr/>
            </p:nvSpPr>
            <p:spPr>
              <a:xfrm>
                <a:off x="1718868" y="4932988"/>
                <a:ext cx="102376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종속변수</a:t>
                </a:r>
                <a:endParaRPr lang="en-US" altLang="ko-KR" sz="16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DC2AD00E-CE98-F849-B96D-C69D5401580D}"/>
                </a:ext>
              </a:extLst>
            </p:cNvPr>
            <p:cNvSpPr/>
            <p:nvPr/>
          </p:nvSpPr>
          <p:spPr>
            <a:xfrm>
              <a:off x="1251736" y="5355739"/>
              <a:ext cx="102376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모델의 정확도를 높이기 위해 종속변수를 크다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/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작다 두 가지로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범주화하였으나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더욱 구체적인 분석을 위해서는 범주의 수를 늘릴 필요가 있을 것이다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</a:p>
          </p:txBody>
        </p:sp>
      </p:grpSp>
      <p:sp>
        <p:nvSpPr>
          <p:cNvPr id="61" name="사각형: 둥근 모서리 29">
            <a:extLst>
              <a:ext uri="{FF2B5EF4-FFF2-40B4-BE49-F238E27FC236}">
                <a16:creationId xmlns="" xmlns:a16="http://schemas.microsoft.com/office/drawing/2014/main" id="{541A03A3-25F3-644A-8CAD-442AAAAD5B38}"/>
              </a:ext>
            </a:extLst>
          </p:cNvPr>
          <p:cNvSpPr/>
          <p:nvPr/>
        </p:nvSpPr>
        <p:spPr>
          <a:xfrm>
            <a:off x="686018" y="1104725"/>
            <a:ext cx="1353270" cy="328575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한계</a:t>
            </a:r>
            <a:endParaRPr lang="en-US" altLang="ko-KR" dirty="0">
              <a:solidFill>
                <a:srgbClr val="2ABEC8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FC1D9A28-8042-914C-B7E4-E37D8B192414}"/>
              </a:ext>
            </a:extLst>
          </p:cNvPr>
          <p:cNvGrpSpPr/>
          <p:nvPr/>
        </p:nvGrpSpPr>
        <p:grpSpPr>
          <a:xfrm>
            <a:off x="146778" y="4421058"/>
            <a:ext cx="355627" cy="365849"/>
            <a:chOff x="119426" y="1082729"/>
            <a:chExt cx="355627" cy="365849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6D7F680E-F834-6D46-B935-04461D2EB5C7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67" name="Freeform 9">
              <a:extLst>
                <a:ext uri="{FF2B5EF4-FFF2-40B4-BE49-F238E27FC236}">
                  <a16:creationId xmlns="" xmlns:a16="http://schemas.microsoft.com/office/drawing/2014/main" id="{6556B830-83C3-7240-B65B-D3E733D58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0C58F1BB-6CA3-5A4D-9C2F-DC8160B448DF}"/>
              </a:ext>
            </a:extLst>
          </p:cNvPr>
          <p:cNvGrpSpPr/>
          <p:nvPr/>
        </p:nvGrpSpPr>
        <p:grpSpPr>
          <a:xfrm>
            <a:off x="1251736" y="3280422"/>
            <a:ext cx="10704756" cy="1056640"/>
            <a:chOff x="1251736" y="3318441"/>
            <a:chExt cx="10704756" cy="1056640"/>
          </a:xfrm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6185BBEF-A473-C341-8D7D-A0172A6BAD84}"/>
                </a:ext>
              </a:extLst>
            </p:cNvPr>
            <p:cNvGrpSpPr/>
            <p:nvPr/>
          </p:nvGrpSpPr>
          <p:grpSpPr>
            <a:xfrm>
              <a:off x="1316847" y="3318441"/>
              <a:ext cx="10639645" cy="395555"/>
              <a:chOff x="1316847" y="3318441"/>
              <a:chExt cx="10639645" cy="395555"/>
            </a:xfrm>
          </p:grpSpPr>
          <p:pic>
            <p:nvPicPr>
              <p:cNvPr id="71" name="그림 70">
                <a:extLst>
                  <a:ext uri="{FF2B5EF4-FFF2-40B4-BE49-F238E27FC236}">
                    <a16:creationId xmlns="" xmlns:a16="http://schemas.microsoft.com/office/drawing/2014/main" id="{E3DC0594-1E0C-0242-974D-C8C8A314B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6847" y="3327966"/>
                <a:ext cx="402021" cy="386030"/>
              </a:xfrm>
              <a:prstGeom prst="rect">
                <a:avLst/>
              </a:prstGeom>
            </p:spPr>
          </p:pic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DCE36D07-E071-7649-B878-92F34C9BDDFA}"/>
                  </a:ext>
                </a:extLst>
              </p:cNvPr>
              <p:cNvSpPr/>
              <p:nvPr/>
            </p:nvSpPr>
            <p:spPr>
              <a:xfrm>
                <a:off x="1718868" y="3318441"/>
                <a:ext cx="102376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600" dirty="0">
                    <a:solidFill>
                      <a:srgbClr val="C00000"/>
                    </a:solidFill>
                    <a:latin typeface="HG꼬딕씨_Pro 80g" pitchFamily="18" charset="-127"/>
                    <a:ea typeface="HG꼬딕씨_Pro 80g" pitchFamily="18" charset="-127"/>
                  </a:rPr>
                  <a:t>데이터의 수 부족 및 낮은 모델의 정확도 성능</a:t>
                </a:r>
                <a:endParaRPr lang="en-US" altLang="ko-KR" sz="16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</p:grp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90D1E00C-C177-CE46-B673-FC2CD41DFAAB}"/>
                </a:ext>
              </a:extLst>
            </p:cNvPr>
            <p:cNvSpPr/>
            <p:nvPr/>
          </p:nvSpPr>
          <p:spPr>
            <a:xfrm>
              <a:off x="1251736" y="3636417"/>
              <a:ext cx="1023762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코로나 전 후 동일한 기간에 대해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일단위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분석을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진행하다보니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수집한 데이터의 수가 충분하지 않았다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주식 데이터 및 비트코인을 사용하여 가격의 등락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이진분류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)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을 예측한 선행연구의 경우 모델의 정확도가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0.5875, 0.5699 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등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60%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를 넘지 않는 연구 결과를 보였다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 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주식 및 비트코인 시장의 특성상 높은 정확도가 나오기 어렵다는 본질적인 한계가 작용하였다고 판단된다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Conclusion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     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78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1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CONTENTS 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	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28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3A4DF125-79FC-5240-BA61-92C07E839114}"/>
              </a:ext>
            </a:extLst>
          </p:cNvPr>
          <p:cNvGrpSpPr/>
          <p:nvPr/>
        </p:nvGrpSpPr>
        <p:grpSpPr>
          <a:xfrm>
            <a:off x="3003517" y="1152570"/>
            <a:ext cx="7672470" cy="732537"/>
            <a:chOff x="2750589" y="1963157"/>
            <a:chExt cx="7672470" cy="732537"/>
          </a:xfrm>
        </p:grpSpPr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285ACEBB-4A67-3F46-B538-333D6C503CDF}"/>
                </a:ext>
              </a:extLst>
            </p:cNvPr>
            <p:cNvGrpSpPr/>
            <p:nvPr/>
          </p:nvGrpSpPr>
          <p:grpSpPr>
            <a:xfrm>
              <a:off x="2750589" y="1963157"/>
              <a:ext cx="3047015" cy="732537"/>
              <a:chOff x="2750589" y="1963157"/>
              <a:chExt cx="3047015" cy="73253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FCA96AE8-505E-4346-925F-6CAA2FB2B39F}"/>
                  </a:ext>
                </a:extLst>
              </p:cNvPr>
              <p:cNvSpPr/>
              <p:nvPr/>
            </p:nvSpPr>
            <p:spPr>
              <a:xfrm>
                <a:off x="3443827" y="2281915"/>
                <a:ext cx="1998906" cy="392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300" i="1" dirty="0">
                    <a:solidFill>
                      <a:srgbClr val="404040"/>
                    </a:solidFill>
                    <a:latin typeface="HG꼬딕씨_Pro 80g" pitchFamily="18" charset="-127"/>
                    <a:ea typeface="HG꼬딕씨_Pro 80g" pitchFamily="18" charset="-127"/>
                  </a:rPr>
                  <a:t>Research</a:t>
                </a:r>
                <a:r>
                  <a:rPr lang="ko-KR" altLang="en-US" sz="1300" i="1" dirty="0">
                    <a:solidFill>
                      <a:srgbClr val="404040"/>
                    </a:solidFill>
                    <a:latin typeface="HG꼬딕씨_Pro 80g" pitchFamily="18" charset="-127"/>
                    <a:ea typeface="HG꼬딕씨_Pro 80g" pitchFamily="18" charset="-127"/>
                  </a:rPr>
                  <a:t> </a:t>
                </a:r>
                <a:r>
                  <a:rPr lang="en-US" altLang="ko-KR" sz="1300" i="1" dirty="0">
                    <a:solidFill>
                      <a:srgbClr val="404040"/>
                    </a:solidFill>
                    <a:latin typeface="HG꼬딕씨_Pro 80g" pitchFamily="18" charset="-127"/>
                    <a:ea typeface="HG꼬딕씨_Pro 80g" pitchFamily="18" charset="-127"/>
                  </a:rPr>
                  <a:t>Question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="" xmlns:a16="http://schemas.microsoft.com/office/drawing/2014/main" id="{AD0DF039-2A31-7F49-81BD-AF6F27B5EEEC}"/>
                  </a:ext>
                </a:extLst>
              </p:cNvPr>
              <p:cNvSpPr/>
              <p:nvPr/>
            </p:nvSpPr>
            <p:spPr>
              <a:xfrm>
                <a:off x="3405118" y="1980415"/>
                <a:ext cx="239248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rPr>
                  <a:t>Introduction</a:t>
                </a: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96A9891B-45BA-414D-89F0-15CD8F2EB7A0}"/>
                  </a:ext>
                </a:extLst>
              </p:cNvPr>
              <p:cNvGrpSpPr/>
              <p:nvPr/>
            </p:nvGrpSpPr>
            <p:grpSpPr>
              <a:xfrm>
                <a:off x="2750589" y="1963157"/>
                <a:ext cx="473340" cy="732537"/>
                <a:chOff x="1200164" y="2014858"/>
                <a:chExt cx="473340" cy="732537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="" xmlns:a16="http://schemas.microsoft.com/office/drawing/2014/main" id="{17BEDF80-3684-EC48-B950-21884A90DC15}"/>
                    </a:ext>
                  </a:extLst>
                </p:cNvPr>
                <p:cNvSpPr/>
                <p:nvPr/>
              </p:nvSpPr>
              <p:spPr>
                <a:xfrm>
                  <a:off x="1200164" y="2014858"/>
                  <a:ext cx="473340" cy="669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500" dirty="0">
                      <a:solidFill>
                        <a:srgbClr val="404040"/>
                      </a:solidFill>
                      <a:latin typeface="HG꼬딕씨_Pro 80g" pitchFamily="18" charset="-127"/>
                      <a:ea typeface="HG꼬딕씨_Pro 80g" pitchFamily="18" charset="-127"/>
                    </a:rPr>
                    <a:t>1</a:t>
                  </a:r>
                </a:p>
              </p:txBody>
            </p:sp>
            <p:sp>
              <p:nvSpPr>
                <p:cNvPr id="55" name="Freeform 9">
                  <a:extLst>
                    <a:ext uri="{FF2B5EF4-FFF2-40B4-BE49-F238E27FC236}">
                      <a16:creationId xmlns="" xmlns:a16="http://schemas.microsoft.com/office/drawing/2014/main" id="{CFEC4E55-84B0-5D43-96A7-45CDA70F3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234" y="2156473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04040"/>
                    </a:solidFill>
                    <a:latin typeface="HG꼬딕씨_Pro 80g" pitchFamily="18" charset="-127"/>
                    <a:ea typeface="HG꼬딕씨_Pro 80g" pitchFamily="18" charset="-127"/>
                  </a:endParaRPr>
                </a:p>
              </p:txBody>
            </p:sp>
            <p:sp>
              <p:nvSpPr>
                <p:cNvPr id="56" name="Freeform 9">
                  <a:extLst>
                    <a:ext uri="{FF2B5EF4-FFF2-40B4-BE49-F238E27FC236}">
                      <a16:creationId xmlns="" xmlns:a16="http://schemas.microsoft.com/office/drawing/2014/main" id="{6B7398D4-C857-7543-9D87-814A91943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631" y="2108909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HG꼬딕씨_Pro 80g" pitchFamily="18" charset="-127"/>
                    <a:ea typeface="HG꼬딕씨_Pro 80g" pitchFamily="18" charset="-127"/>
                  </a:endParaRPr>
                </a:p>
              </p:txBody>
            </p:sp>
          </p:grpSp>
        </p:grpSp>
        <p:grpSp>
          <p:nvGrpSpPr>
            <p:cNvPr id="75" name="그룹 74">
              <a:extLst>
                <a:ext uri="{FF2B5EF4-FFF2-40B4-BE49-F238E27FC236}">
                  <a16:creationId xmlns="" xmlns:a16="http://schemas.microsoft.com/office/drawing/2014/main" id="{633DBC84-EA60-604C-BF13-CD46B9A73DAE}"/>
                </a:ext>
              </a:extLst>
            </p:cNvPr>
            <p:cNvGrpSpPr/>
            <p:nvPr/>
          </p:nvGrpSpPr>
          <p:grpSpPr>
            <a:xfrm>
              <a:off x="6997242" y="1963157"/>
              <a:ext cx="3425817" cy="732537"/>
              <a:chOff x="1357724" y="1167585"/>
              <a:chExt cx="3425817" cy="73253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C459AA32-D054-634F-81F3-9A9E518A4F48}"/>
                  </a:ext>
                </a:extLst>
              </p:cNvPr>
              <p:cNvSpPr/>
              <p:nvPr/>
            </p:nvSpPr>
            <p:spPr>
              <a:xfrm>
                <a:off x="2012252" y="1269907"/>
                <a:ext cx="277128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rPr>
                  <a:t>Empirical Analysis</a:t>
                </a: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="" xmlns:a16="http://schemas.microsoft.com/office/drawing/2014/main" id="{E9188517-FBC9-1443-9E00-6D188DBEBB07}"/>
                  </a:ext>
                </a:extLst>
              </p:cNvPr>
              <p:cNvGrpSpPr/>
              <p:nvPr/>
            </p:nvGrpSpPr>
            <p:grpSpPr>
              <a:xfrm>
                <a:off x="1357724" y="1167585"/>
                <a:ext cx="473340" cy="732537"/>
                <a:chOff x="1200164" y="2014858"/>
                <a:chExt cx="473340" cy="7325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D73FD4C2-88C4-FC4A-BBCB-BF7BB5652602}"/>
                    </a:ext>
                  </a:extLst>
                </p:cNvPr>
                <p:cNvSpPr/>
                <p:nvPr/>
              </p:nvSpPr>
              <p:spPr>
                <a:xfrm>
                  <a:off x="1200164" y="2014858"/>
                  <a:ext cx="473340" cy="669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500" dirty="0">
                      <a:solidFill>
                        <a:srgbClr val="404040"/>
                      </a:solidFill>
                      <a:latin typeface="HG꼬딕씨_Pro 80g" pitchFamily="18" charset="-127"/>
                      <a:ea typeface="HG꼬딕씨_Pro 80g" pitchFamily="18" charset="-127"/>
                    </a:rPr>
                    <a:t>4</a:t>
                  </a:r>
                </a:p>
              </p:txBody>
            </p:sp>
            <p:sp>
              <p:nvSpPr>
                <p:cNvPr id="79" name="Freeform 9">
                  <a:extLst>
                    <a:ext uri="{FF2B5EF4-FFF2-40B4-BE49-F238E27FC236}">
                      <a16:creationId xmlns="" xmlns:a16="http://schemas.microsoft.com/office/drawing/2014/main" id="{0E041730-E1DA-D040-A96C-A30CD6F0DD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234" y="2156473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04040"/>
                    </a:solidFill>
                    <a:latin typeface="HG꼬딕씨_Pro 80g" pitchFamily="18" charset="-127"/>
                    <a:ea typeface="HG꼬딕씨_Pro 80g" pitchFamily="18" charset="-127"/>
                  </a:endParaRPr>
                </a:p>
              </p:txBody>
            </p:sp>
            <p:sp>
              <p:nvSpPr>
                <p:cNvPr id="80" name="Freeform 9">
                  <a:extLst>
                    <a:ext uri="{FF2B5EF4-FFF2-40B4-BE49-F238E27FC236}">
                      <a16:creationId xmlns="" xmlns:a16="http://schemas.microsoft.com/office/drawing/2014/main" id="{C90844C2-F1F5-B44B-B957-2E6C63239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631" y="2108909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HG꼬딕씨_Pro 80g" pitchFamily="18" charset="-127"/>
                    <a:ea typeface="HG꼬딕씨_Pro 80g" pitchFamily="18" charset="-127"/>
                  </a:endParaRPr>
                </a:p>
              </p:txBody>
            </p:sp>
          </p:grpSp>
        </p:grp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4986CE9F-BC9B-5B40-880A-C484E9B7DB18}"/>
              </a:ext>
            </a:extLst>
          </p:cNvPr>
          <p:cNvGrpSpPr/>
          <p:nvPr/>
        </p:nvGrpSpPr>
        <p:grpSpPr>
          <a:xfrm>
            <a:off x="3003517" y="2052380"/>
            <a:ext cx="7679867" cy="735370"/>
            <a:chOff x="2750589" y="3322253"/>
            <a:chExt cx="7679867" cy="735370"/>
          </a:xfrm>
        </p:grpSpPr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C3FD9485-8983-3C4D-BBA5-221640A00AFD}"/>
                </a:ext>
              </a:extLst>
            </p:cNvPr>
            <p:cNvGrpSpPr/>
            <p:nvPr/>
          </p:nvGrpSpPr>
          <p:grpSpPr>
            <a:xfrm>
              <a:off x="2750589" y="3322253"/>
              <a:ext cx="3047015" cy="735370"/>
              <a:chOff x="2750589" y="3322253"/>
              <a:chExt cx="3047015" cy="73537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B82225F5-1056-CD48-BF23-4D1F9278AC0E}"/>
                  </a:ext>
                </a:extLst>
              </p:cNvPr>
              <p:cNvSpPr/>
              <p:nvPr/>
            </p:nvSpPr>
            <p:spPr>
              <a:xfrm>
                <a:off x="3433757" y="3665208"/>
                <a:ext cx="1998906" cy="392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300" i="1" dirty="0">
                    <a:solidFill>
                      <a:srgbClr val="404040"/>
                    </a:solidFill>
                    <a:latin typeface="HG꼬딕씨_Pro 80g" pitchFamily="18" charset="-127"/>
                    <a:ea typeface="HG꼬딕씨_Pro 80g" pitchFamily="18" charset="-127"/>
                  </a:rPr>
                  <a:t>Research</a:t>
                </a:r>
                <a:r>
                  <a:rPr lang="ko-KR" altLang="en-US" sz="1300" i="1" dirty="0">
                    <a:solidFill>
                      <a:srgbClr val="404040"/>
                    </a:solidFill>
                    <a:latin typeface="HG꼬딕씨_Pro 80g" pitchFamily="18" charset="-127"/>
                    <a:ea typeface="HG꼬딕씨_Pro 80g" pitchFamily="18" charset="-127"/>
                  </a:rPr>
                  <a:t> </a:t>
                </a:r>
                <a:r>
                  <a:rPr lang="en-US" altLang="ko-KR" sz="1300" i="1" dirty="0">
                    <a:solidFill>
                      <a:srgbClr val="404040"/>
                    </a:solidFill>
                    <a:latin typeface="HG꼬딕씨_Pro 80g" pitchFamily="18" charset="-127"/>
                    <a:ea typeface="HG꼬딕씨_Pro 80g" pitchFamily="18" charset="-127"/>
                  </a:rPr>
                  <a:t>Gap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B97C34C5-31D9-5048-8465-AACB8CFC46DA}"/>
                  </a:ext>
                </a:extLst>
              </p:cNvPr>
              <p:cNvSpPr/>
              <p:nvPr/>
            </p:nvSpPr>
            <p:spPr>
              <a:xfrm>
                <a:off x="3405118" y="3360777"/>
                <a:ext cx="2392486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rPr>
                  <a:t>Literature</a:t>
                </a:r>
                <a:r>
                  <a:rPr lang="ko-KR" altLang="en-US" sz="2000" dirty="0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rPr>
                  <a:t> </a:t>
                </a:r>
                <a:r>
                  <a:rPr lang="en-US" altLang="ko-KR" sz="2000" dirty="0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rPr>
                  <a:t>Review</a:t>
                </a:r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="" xmlns:a16="http://schemas.microsoft.com/office/drawing/2014/main" id="{40805D3C-1A80-044E-B546-5AF3C005A8CA}"/>
                  </a:ext>
                </a:extLst>
              </p:cNvPr>
              <p:cNvGrpSpPr/>
              <p:nvPr/>
            </p:nvGrpSpPr>
            <p:grpSpPr>
              <a:xfrm>
                <a:off x="2750589" y="3322253"/>
                <a:ext cx="473340" cy="732537"/>
                <a:chOff x="1200164" y="2014858"/>
                <a:chExt cx="473340" cy="732537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="" xmlns:a16="http://schemas.microsoft.com/office/drawing/2014/main" id="{7E6DF313-BD48-FD4D-9434-587714915C2A}"/>
                    </a:ext>
                  </a:extLst>
                </p:cNvPr>
                <p:cNvSpPr/>
                <p:nvPr/>
              </p:nvSpPr>
              <p:spPr>
                <a:xfrm>
                  <a:off x="1200164" y="2014858"/>
                  <a:ext cx="473340" cy="669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500" dirty="0">
                      <a:solidFill>
                        <a:srgbClr val="404040"/>
                      </a:solidFill>
                      <a:latin typeface="HG꼬딕씨_Pro 99g" pitchFamily="18" charset="-127"/>
                      <a:ea typeface="HG꼬딕씨_Pro 99g" pitchFamily="18" charset="-127"/>
                    </a:rPr>
                    <a:t>2</a:t>
                  </a:r>
                </a:p>
              </p:txBody>
            </p:sp>
            <p:sp>
              <p:nvSpPr>
                <p:cNvPr id="67" name="Freeform 9">
                  <a:extLst>
                    <a:ext uri="{FF2B5EF4-FFF2-40B4-BE49-F238E27FC236}">
                      <a16:creationId xmlns="" xmlns:a16="http://schemas.microsoft.com/office/drawing/2014/main" id="{D74D9AB7-CCBF-6145-9A9D-3DA749E92B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234" y="2156473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endParaRPr>
                </a:p>
              </p:txBody>
            </p:sp>
            <p:sp>
              <p:nvSpPr>
                <p:cNvPr id="68" name="Freeform 9">
                  <a:extLst>
                    <a:ext uri="{FF2B5EF4-FFF2-40B4-BE49-F238E27FC236}">
                      <a16:creationId xmlns="" xmlns:a16="http://schemas.microsoft.com/office/drawing/2014/main" id="{31E3A998-2FB9-1641-A85F-D692653D9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631" y="2108909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HG꼬딕씨_Pro 99g" pitchFamily="18" charset="-127"/>
                    <a:ea typeface="HG꼬딕씨_Pro 99g" pitchFamily="18" charset="-127"/>
                  </a:endParaRPr>
                </a:p>
              </p:txBody>
            </p:sp>
          </p:grpSp>
        </p:grp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61011A51-D1FC-F34A-86FC-A0279FF1F2A7}"/>
                </a:ext>
              </a:extLst>
            </p:cNvPr>
            <p:cNvGrpSpPr/>
            <p:nvPr/>
          </p:nvGrpSpPr>
          <p:grpSpPr>
            <a:xfrm>
              <a:off x="7004639" y="3322253"/>
              <a:ext cx="3425817" cy="732537"/>
              <a:chOff x="1357724" y="1167585"/>
              <a:chExt cx="3425817" cy="732537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FDEF7B9F-F33E-C145-B9AB-AA2DC5F96109}"/>
                  </a:ext>
                </a:extLst>
              </p:cNvPr>
              <p:cNvSpPr/>
              <p:nvPr/>
            </p:nvSpPr>
            <p:spPr>
              <a:xfrm>
                <a:off x="2012252" y="1269907"/>
                <a:ext cx="277128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rPr>
                  <a:t>Conclusion</a:t>
                </a:r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="" xmlns:a16="http://schemas.microsoft.com/office/drawing/2014/main" id="{08828A8E-F012-7943-B71E-8969134CCAD5}"/>
                  </a:ext>
                </a:extLst>
              </p:cNvPr>
              <p:cNvGrpSpPr/>
              <p:nvPr/>
            </p:nvGrpSpPr>
            <p:grpSpPr>
              <a:xfrm>
                <a:off x="1357724" y="1167585"/>
                <a:ext cx="473340" cy="732537"/>
                <a:chOff x="1200164" y="2014858"/>
                <a:chExt cx="473340" cy="732537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="" xmlns:a16="http://schemas.microsoft.com/office/drawing/2014/main" id="{DD4345D7-557F-7D4C-926A-A5821C1307FB}"/>
                    </a:ext>
                  </a:extLst>
                </p:cNvPr>
                <p:cNvSpPr/>
                <p:nvPr/>
              </p:nvSpPr>
              <p:spPr>
                <a:xfrm>
                  <a:off x="1200164" y="2014858"/>
                  <a:ext cx="473340" cy="669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500" dirty="0">
                      <a:solidFill>
                        <a:srgbClr val="404040"/>
                      </a:solidFill>
                      <a:latin typeface="HG꼬딕씨_Pro 99g" pitchFamily="18" charset="-127"/>
                      <a:ea typeface="HG꼬딕씨_Pro 99g" pitchFamily="18" charset="-127"/>
                    </a:rPr>
                    <a:t>5</a:t>
                  </a:r>
                </a:p>
              </p:txBody>
            </p:sp>
            <p:sp>
              <p:nvSpPr>
                <p:cNvPr id="85" name="Freeform 9">
                  <a:extLst>
                    <a:ext uri="{FF2B5EF4-FFF2-40B4-BE49-F238E27FC236}">
                      <a16:creationId xmlns="" xmlns:a16="http://schemas.microsoft.com/office/drawing/2014/main" id="{D716BC18-2A51-2840-8194-D637139A4F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234" y="2156473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endParaRPr>
                </a:p>
              </p:txBody>
            </p:sp>
            <p:sp>
              <p:nvSpPr>
                <p:cNvPr id="86" name="Freeform 9">
                  <a:extLst>
                    <a:ext uri="{FF2B5EF4-FFF2-40B4-BE49-F238E27FC236}">
                      <a16:creationId xmlns="" xmlns:a16="http://schemas.microsoft.com/office/drawing/2014/main" id="{FF5DE5E2-33D5-BD4D-929D-7F72949E3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631" y="2108909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HG꼬딕씨_Pro 99g" pitchFamily="18" charset="-127"/>
                    <a:ea typeface="HG꼬딕씨_Pro 99g" pitchFamily="18" charset="-127"/>
                  </a:endParaRPr>
                </a:p>
              </p:txBody>
            </p:sp>
          </p:grpSp>
        </p:grp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95FDB657-9349-4A43-8C53-B761EBBA4DE6}"/>
              </a:ext>
            </a:extLst>
          </p:cNvPr>
          <p:cNvGrpSpPr/>
          <p:nvPr/>
        </p:nvGrpSpPr>
        <p:grpSpPr>
          <a:xfrm>
            <a:off x="3003517" y="3030014"/>
            <a:ext cx="7662400" cy="732537"/>
            <a:chOff x="2750589" y="4832857"/>
            <a:chExt cx="7662400" cy="732537"/>
          </a:xfrm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20F357B3-96E3-6E41-9AA8-76DDAFDD92C9}"/>
                </a:ext>
              </a:extLst>
            </p:cNvPr>
            <p:cNvGrpSpPr/>
            <p:nvPr/>
          </p:nvGrpSpPr>
          <p:grpSpPr>
            <a:xfrm>
              <a:off x="2750589" y="4832857"/>
              <a:ext cx="3425817" cy="732537"/>
              <a:chOff x="1357724" y="1167585"/>
              <a:chExt cx="3425817" cy="73253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B0BB5E5F-339E-3740-ABF6-348FE6D200FC}"/>
                  </a:ext>
                </a:extLst>
              </p:cNvPr>
              <p:cNvSpPr/>
              <p:nvPr/>
            </p:nvSpPr>
            <p:spPr>
              <a:xfrm>
                <a:off x="2012252" y="1269907"/>
                <a:ext cx="277128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rPr>
                  <a:t>Methodology &amp; Data</a:t>
                </a: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5D84549A-FFDD-1D4F-A956-71F4E821FB05}"/>
                  </a:ext>
                </a:extLst>
              </p:cNvPr>
              <p:cNvGrpSpPr/>
              <p:nvPr/>
            </p:nvGrpSpPr>
            <p:grpSpPr>
              <a:xfrm>
                <a:off x="1357724" y="1167585"/>
                <a:ext cx="473340" cy="732537"/>
                <a:chOff x="1200164" y="2014858"/>
                <a:chExt cx="473340" cy="732537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="" xmlns:a16="http://schemas.microsoft.com/office/drawing/2014/main" id="{4F541FCF-AD3D-B14A-8C9B-E27DDC9D25E9}"/>
                    </a:ext>
                  </a:extLst>
                </p:cNvPr>
                <p:cNvSpPr/>
                <p:nvPr/>
              </p:nvSpPr>
              <p:spPr>
                <a:xfrm>
                  <a:off x="1200164" y="2014858"/>
                  <a:ext cx="473340" cy="669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500" dirty="0">
                      <a:solidFill>
                        <a:srgbClr val="404040"/>
                      </a:solidFill>
                      <a:latin typeface="HG꼬딕씨_Pro 99g" pitchFamily="18" charset="-127"/>
                      <a:ea typeface="HG꼬딕씨_Pro 99g" pitchFamily="18" charset="-127"/>
                    </a:rPr>
                    <a:t>3</a:t>
                  </a:r>
                </a:p>
              </p:txBody>
            </p:sp>
            <p:sp>
              <p:nvSpPr>
                <p:cNvPr id="73" name="Freeform 9">
                  <a:extLst>
                    <a:ext uri="{FF2B5EF4-FFF2-40B4-BE49-F238E27FC236}">
                      <a16:creationId xmlns="" xmlns:a16="http://schemas.microsoft.com/office/drawing/2014/main" id="{72917C7A-5545-F041-AE2C-2C5BBA966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234" y="2156473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endParaRPr>
                </a:p>
              </p:txBody>
            </p:sp>
            <p:sp>
              <p:nvSpPr>
                <p:cNvPr id="74" name="Freeform 9">
                  <a:extLst>
                    <a:ext uri="{FF2B5EF4-FFF2-40B4-BE49-F238E27FC236}">
                      <a16:creationId xmlns="" xmlns:a16="http://schemas.microsoft.com/office/drawing/2014/main" id="{65190337-77C2-E942-A011-7C4437943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631" y="2108909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HG꼬딕씨_Pro 99g" pitchFamily="18" charset="-127"/>
                    <a:ea typeface="HG꼬딕씨_Pro 99g" pitchFamily="18" charset="-127"/>
                  </a:endParaRPr>
                </a:p>
              </p:txBody>
            </p:sp>
          </p:grp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D82CACD2-A805-5F46-AFA0-7AC705303581}"/>
                </a:ext>
              </a:extLst>
            </p:cNvPr>
            <p:cNvGrpSpPr/>
            <p:nvPr/>
          </p:nvGrpSpPr>
          <p:grpSpPr>
            <a:xfrm>
              <a:off x="6987172" y="4832857"/>
              <a:ext cx="3425817" cy="732537"/>
              <a:chOff x="1357724" y="1167585"/>
              <a:chExt cx="3425817" cy="73253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77655429-FE32-E647-A464-7E0A0342FC08}"/>
                  </a:ext>
                </a:extLst>
              </p:cNvPr>
              <p:cNvSpPr/>
              <p:nvPr/>
            </p:nvSpPr>
            <p:spPr>
              <a:xfrm>
                <a:off x="2012252" y="1269907"/>
                <a:ext cx="277128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rPr>
                  <a:t>References</a:t>
                </a:r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="" xmlns:a16="http://schemas.microsoft.com/office/drawing/2014/main" id="{765FBD24-389E-BE4A-A1E2-50BD5802FFCD}"/>
                  </a:ext>
                </a:extLst>
              </p:cNvPr>
              <p:cNvGrpSpPr/>
              <p:nvPr/>
            </p:nvGrpSpPr>
            <p:grpSpPr>
              <a:xfrm>
                <a:off x="1357724" y="1167585"/>
                <a:ext cx="473340" cy="732537"/>
                <a:chOff x="1200164" y="2014858"/>
                <a:chExt cx="473340" cy="732537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="" xmlns:a16="http://schemas.microsoft.com/office/drawing/2014/main" id="{49ED5B17-0B54-AA48-A341-E345840273BE}"/>
                    </a:ext>
                  </a:extLst>
                </p:cNvPr>
                <p:cNvSpPr/>
                <p:nvPr/>
              </p:nvSpPr>
              <p:spPr>
                <a:xfrm>
                  <a:off x="1200164" y="2014858"/>
                  <a:ext cx="473340" cy="669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500" dirty="0">
                      <a:solidFill>
                        <a:srgbClr val="404040"/>
                      </a:solidFill>
                      <a:latin typeface="HG꼬딕씨_Pro 99g" pitchFamily="18" charset="-127"/>
                      <a:ea typeface="HG꼬딕씨_Pro 99g" pitchFamily="18" charset="-127"/>
                    </a:rPr>
                    <a:t>+</a:t>
                  </a:r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="" xmlns:a16="http://schemas.microsoft.com/office/drawing/2014/main" id="{6D8F4146-191B-FA49-BF5E-0320E44325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0234" y="2156473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rgbClr val="404040"/>
                    </a:solidFill>
                    <a:latin typeface="HG꼬딕씨_Pro 99g" pitchFamily="18" charset="-127"/>
                    <a:ea typeface="HG꼬딕씨_Pro 99g" pitchFamily="18" charset="-127"/>
                  </a:endParaRPr>
                </a:p>
              </p:txBody>
            </p:sp>
            <p:sp>
              <p:nvSpPr>
                <p:cNvPr id="92" name="Freeform 9">
                  <a:extLst>
                    <a:ext uri="{FF2B5EF4-FFF2-40B4-BE49-F238E27FC236}">
                      <a16:creationId xmlns="" xmlns:a16="http://schemas.microsoft.com/office/drawing/2014/main" id="{381B0AD9-CDE2-FC43-A689-2D8432757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631" y="2108909"/>
                  <a:ext cx="447775" cy="59092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HG꼬딕씨_Pro 99g" pitchFamily="18" charset="-127"/>
                    <a:ea typeface="HG꼬딕씨_Pro 99g" pitchFamily="18" charset="-127"/>
                  </a:endParaRPr>
                </a:p>
              </p:txBody>
            </p:sp>
          </p:grpSp>
        </p:grp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66200" y="-662440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00095" y="4243953"/>
            <a:ext cx="10550909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solidFill>
                  <a:srgbClr val="C00000"/>
                </a:solidFill>
                <a:latin typeface="HG꼬딕씨_Pro 99g" pitchFamily="18" charset="-127"/>
                <a:ea typeface="HG꼬딕씨_Pro 99g" pitchFamily="18" charset="-127"/>
              </a:rPr>
              <a:t>Abstract</a:t>
            </a:r>
          </a:p>
          <a:p>
            <a:pPr algn="ctr"/>
            <a:endParaRPr lang="en-US" altLang="ko-KR" sz="1400" dirty="0">
              <a:latin typeface="HG꼬딕씨_Pro 60g" pitchFamily="18" charset="-127"/>
              <a:ea typeface="HG꼬딕씨_Pro 60g" pitchFamily="18" charset="-127"/>
            </a:endParaRPr>
          </a:p>
          <a:p>
            <a:pPr algn="ctr"/>
            <a:r>
              <a:rPr lang="en-US" altLang="ko-KR" sz="1400" dirty="0" smtClean="0">
                <a:latin typeface="HG꼬딕씨_Pro 60g" pitchFamily="18" charset="-127"/>
                <a:ea typeface="HG꼬딕씨_Pro 60g" pitchFamily="18" charset="-127"/>
              </a:rPr>
              <a:t>2021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년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코로나 </a:t>
            </a:r>
            <a:r>
              <a:rPr lang="ko-KR" altLang="ko-KR" sz="1400" dirty="0" err="1">
                <a:latin typeface="HG꼬딕씨_Pro 60g" pitchFamily="18" charset="-127"/>
                <a:ea typeface="HG꼬딕씨_Pro 60g" pitchFamily="18" charset="-127"/>
              </a:rPr>
              <a:t>펜데믹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 이후 비트코인은 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2017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년 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1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차 상승랠리에 이어 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2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차 상승랠리를 </a:t>
            </a:r>
            <a:r>
              <a:rPr lang="ko-KR" altLang="ko-KR" sz="1400" dirty="0" smtClean="0">
                <a:latin typeface="HG꼬딕씨_Pro 60g" pitchFamily="18" charset="-127"/>
                <a:ea typeface="HG꼬딕씨_Pro 60g" pitchFamily="18" charset="-127"/>
              </a:rPr>
              <a:t>일으키며</a:t>
            </a:r>
            <a:r>
              <a:rPr lang="en-US" altLang="ko-KR" sz="1400" dirty="0" smtClean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ko-KR" sz="1400" dirty="0" err="1" smtClean="0">
                <a:latin typeface="HG꼬딕씨_Pro 60g" pitchFamily="18" charset="-127"/>
                <a:ea typeface="HG꼬딕씨_Pro 60g" pitchFamily="18" charset="-127"/>
              </a:rPr>
              <a:t>범지구적인</a:t>
            </a:r>
            <a:r>
              <a:rPr lang="ko-KR" altLang="ko-KR" sz="1400" dirty="0" smtClean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최대 관심사로 부상했다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. </a:t>
            </a:r>
            <a:endParaRPr lang="en-US" altLang="ko-KR" sz="1400" dirty="0" smtClean="0">
              <a:latin typeface="HG꼬딕씨_Pro 60g" pitchFamily="18" charset="-127"/>
              <a:ea typeface="HG꼬딕씨_Pro 60g" pitchFamily="18" charset="-127"/>
            </a:endParaRPr>
          </a:p>
          <a:p>
            <a:pPr algn="ctr"/>
            <a:r>
              <a:rPr lang="ko-KR" altLang="ko-KR" sz="1400" dirty="0" smtClean="0">
                <a:latin typeface="HG꼬딕씨_Pro 60g" pitchFamily="18" charset="-127"/>
                <a:ea typeface="HG꼬딕씨_Pro 60g" pitchFamily="18" charset="-127"/>
              </a:rPr>
              <a:t>본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연구는 대표적인 가상 화폐인 비트코인의 가격 변동성에 영향을 미치는 요인을 심리적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수요공급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거시경제 변수를 통해 구하고자 하였다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. </a:t>
            </a:r>
            <a:endParaRPr lang="en-US" altLang="ko-KR" sz="1400" dirty="0" smtClean="0">
              <a:latin typeface="HG꼬딕씨_Pro 60g" pitchFamily="18" charset="-127"/>
              <a:ea typeface="HG꼬딕씨_Pro 60g" pitchFamily="18" charset="-127"/>
            </a:endParaRPr>
          </a:p>
          <a:p>
            <a:pPr algn="ctr"/>
            <a:r>
              <a:rPr lang="ko-KR" altLang="ko-KR" sz="1400" dirty="0" smtClean="0">
                <a:latin typeface="HG꼬딕씨_Pro 60g" pitchFamily="18" charset="-127"/>
                <a:ea typeface="HG꼬딕씨_Pro 60g" pitchFamily="18" charset="-127"/>
              </a:rPr>
              <a:t>감성분석을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통해 심리적 요인의 감성지수를 산출하고 트리 기반의 모델을 통해 가격 변동성에 영향을 주는 변수를 선정하였다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. </a:t>
            </a:r>
            <a:endParaRPr lang="en-US" altLang="ko-KR" sz="1400" dirty="0" smtClean="0">
              <a:latin typeface="HG꼬딕씨_Pro 60g" pitchFamily="18" charset="-127"/>
              <a:ea typeface="HG꼬딕씨_Pro 60g" pitchFamily="18" charset="-127"/>
            </a:endParaRPr>
          </a:p>
          <a:p>
            <a:pPr algn="ctr"/>
            <a:r>
              <a:rPr lang="ko-KR" altLang="ko-KR" sz="1400" dirty="0" smtClean="0">
                <a:latin typeface="HG꼬딕씨_Pro 60g" pitchFamily="18" charset="-127"/>
                <a:ea typeface="HG꼬딕씨_Pro 60g" pitchFamily="18" charset="-127"/>
              </a:rPr>
              <a:t>분석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결과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비트코인의 가격 변동성에는 </a:t>
            </a:r>
            <a:r>
              <a:rPr lang="ko-KR" altLang="ko-KR" sz="1400" dirty="0" err="1">
                <a:latin typeface="HG꼬딕씨_Pro 60g" pitchFamily="18" charset="-127"/>
                <a:ea typeface="HG꼬딕씨_Pro 60g" pitchFamily="18" charset="-127"/>
              </a:rPr>
              <a:t>네이버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ko-KR" sz="1400" dirty="0" err="1">
                <a:latin typeface="HG꼬딕씨_Pro 60g" pitchFamily="18" charset="-127"/>
                <a:ea typeface="HG꼬딕씨_Pro 60g" pitchFamily="18" charset="-127"/>
              </a:rPr>
              <a:t>검색량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뉴스기사 등의 심리적 변수가 가장 영향을 많이 주었으며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유일한 영향 변수로 도출되었다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.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따라서 비트코인에 내재한 투기성 자산 성격은 아직 해결되지 않은 것으로 판단되어 화폐로써의 기능을 하기에는 부족하며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, </a:t>
            </a:r>
            <a:endParaRPr lang="en-US" altLang="ko-KR" sz="1400" dirty="0" smtClean="0">
              <a:latin typeface="HG꼬딕씨_Pro 60g" pitchFamily="18" charset="-127"/>
              <a:ea typeface="HG꼬딕씨_Pro 60g" pitchFamily="18" charset="-127"/>
            </a:endParaRPr>
          </a:p>
          <a:p>
            <a:pPr algn="ctr"/>
            <a:r>
              <a:rPr lang="ko-KR" altLang="ko-KR" sz="1400" dirty="0" smtClean="0">
                <a:latin typeface="HG꼬딕씨_Pro 60g" pitchFamily="18" charset="-127"/>
                <a:ea typeface="HG꼬딕씨_Pro 60g" pitchFamily="18" charset="-127"/>
              </a:rPr>
              <a:t>기존 </a:t>
            </a:r>
            <a:r>
              <a:rPr lang="ko-KR" altLang="ko-KR" sz="1400" dirty="0">
                <a:latin typeface="HG꼬딕씨_Pro 60g" pitchFamily="18" charset="-127"/>
                <a:ea typeface="HG꼬딕씨_Pro 60g" pitchFamily="18" charset="-127"/>
              </a:rPr>
              <a:t>자산시장과 확연히 다른 특징을 보이기 때문에 시장참여자는 투자에 유의해야 한다는 것으로 </a:t>
            </a:r>
            <a:r>
              <a:rPr lang="ko-KR" altLang="ko-KR" sz="1400" dirty="0" smtClean="0">
                <a:latin typeface="HG꼬딕씨_Pro 60g" pitchFamily="18" charset="-127"/>
                <a:ea typeface="HG꼬딕씨_Pro 60g" pitchFamily="18" charset="-127"/>
              </a:rPr>
              <a:t>결과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ko-KR" sz="1400" dirty="0" smtClean="0">
                <a:latin typeface="HG꼬딕씨_Pro 60g" pitchFamily="18" charset="-127"/>
                <a:ea typeface="HG꼬딕씨_Pro 60g" pitchFamily="18" charset="-127"/>
              </a:rPr>
              <a:t>지었다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</a:rPr>
              <a:t>.</a:t>
            </a:r>
            <a:endParaRPr lang="ko-KR" altLang="ko-KR" sz="1400" dirty="0">
              <a:latin typeface="HG꼬딕씨_Pro 60g" pitchFamily="18" charset="-127"/>
              <a:ea typeface="HG꼬딕씨_Pro 60g" pitchFamily="18" charset="-127"/>
            </a:endParaRPr>
          </a:p>
          <a:p>
            <a:pPr algn="ctr"/>
            <a:endParaRPr lang="ko-KR" altLang="en-US" sz="1400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5171673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40" name="내용 개체 틀 4">
            <a:extLst>
              <a:ext uri="{FF2B5EF4-FFF2-40B4-BE49-F238E27FC236}">
                <a16:creationId xmlns="" xmlns:a16="http://schemas.microsoft.com/office/drawing/2014/main" id="{097C61E8-2EBE-004F-9E19-56D034F4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126"/>
            <a:ext cx="11175460" cy="5582394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강민규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김보선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신무곤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백의준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김명섭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(2020). LSTM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기반 감성분석을 이용한 비트코인 가격 등락 예측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한국통신학회 학술대회논문집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561-562</a:t>
            </a:r>
            <a:r>
              <a:rPr lang="en-US" altLang="ko-KR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김다예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이영인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 (2018). Word2Vec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을 활용한 뉴스 기반 주가지수 방향성 예측용 감성 사전 구축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 , 3(1), 13-20</a:t>
            </a:r>
            <a:r>
              <a:rPr lang="en-US" altLang="ko-KR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박상언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(2017).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정보의 질과 정보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비대칭성을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통한 비트코인 시장의 효율성 분석 및 변동성 예측에 관한 연구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중견연구자지원사업 연구과제</a:t>
            </a:r>
            <a:r>
              <a:rPr lang="en-US" altLang="ko-KR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서윤범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(2017).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비트코인 가격 등락 예측을 위한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딥러닝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모델 연구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단국대학교 석사학위논문</a:t>
            </a:r>
            <a:r>
              <a:rPr lang="en-US" altLang="ko-KR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이광상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(2018).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새로운 통화인가 새로운 지급결제시스템인가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?.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주간금융브리프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27(1), 18-19</a:t>
            </a:r>
            <a:r>
              <a:rPr lang="en-US" altLang="ko-KR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800" dirty="0" err="1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이기광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조수지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민경수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양철원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 (2019). 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가격의 결정요인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한국시장에 대한 실증분석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 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한국증권학회지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 48(4), 393-415.</a:t>
            </a:r>
          </a:p>
          <a:p>
            <a:pPr>
              <a:lnSpc>
                <a:spcPct val="170000"/>
              </a:lnSpc>
            </a:pPr>
            <a:r>
              <a:rPr lang="ko-KR" altLang="en-US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정성엽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정윤원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 (2018). 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인터넷 매체가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가상화폐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가격에 미치는 영향에 관한 연구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 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한국통신학회 학술대회논문집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 (), 617-618.</a:t>
            </a:r>
          </a:p>
          <a:p>
            <a:pPr>
              <a:lnSpc>
                <a:spcPct val="170000"/>
              </a:lnSpc>
            </a:pPr>
            <a:r>
              <a:rPr lang="ko-KR" altLang="en-US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한국금융연구원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(2021).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차 상승랠리와 미 달러화 기축통화 위상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KIF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금융브리프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30(2), 26-28</a:t>
            </a:r>
            <a:r>
              <a:rPr lang="en-US" altLang="ko-KR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  <a:endParaRPr lang="en-US" altLang="ko-KR" sz="18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현지연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유상이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이상용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 (2019). 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소셜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감성과 암호화폐 가격 간의 관계 분석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빅데이터를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활용한 계량경제적 분석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en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Information Systems Review, 21(1), 91-111</a:t>
            </a:r>
            <a:r>
              <a:rPr lang="en" altLang="ko-KR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  <a:endParaRPr lang="en-US" altLang="ko-KR" sz="1800" dirty="0" smtClean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8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현지연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유상이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이상용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 (2019). 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평점과 리뷰 텍스트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감성분석을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결합한 </a:t>
            </a:r>
            <a:r>
              <a:rPr lang="ko-KR" altLang="en-US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추천시스템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향상 방안 연구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 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지능정보연구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 25(1), 219-239.</a:t>
            </a:r>
          </a:p>
          <a:p>
            <a:pPr>
              <a:lnSpc>
                <a:spcPct val="170000"/>
              </a:lnSpc>
            </a:pPr>
            <a:r>
              <a:rPr lang="en-US" altLang="ko-KR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Bystrom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H., &amp; </a:t>
            </a:r>
            <a:r>
              <a:rPr lang="en-US" altLang="ko-KR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Krygier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D. (2018). What Drives Bitcoin Volatility? SSRN Electronic Journal. Published.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Cortez, K., Rodríguez-</a:t>
            </a:r>
            <a:r>
              <a:rPr lang="en-US" altLang="ko-KR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García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M. D. P., &amp; </a:t>
            </a:r>
            <a:r>
              <a:rPr lang="en-US" altLang="ko-KR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Mongrut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S. (2020). Exchange Market Liquidity Prediction with the K-Nearest Neighbor Approach: Crypto vs. Fiat Currencies. Mathematics, 9(1), 56.</a:t>
            </a:r>
          </a:p>
          <a:p>
            <a:pPr>
              <a:lnSpc>
                <a:spcPct val="170000"/>
              </a:lnSpc>
            </a:pP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Lee, J., Kim, K.-W., &amp; Park, D.-H. (2018).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 가격 변화에 관한 실증분석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소비자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산업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그리고 거시변수를 중심으로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 </a:t>
            </a:r>
            <a:r>
              <a:rPr lang="ko-KR" altLang="en-US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지능정보연구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24(2), 195–220.</a:t>
            </a:r>
          </a:p>
          <a:p>
            <a:pPr>
              <a:lnSpc>
                <a:spcPct val="170000"/>
              </a:lnSpc>
            </a:pPr>
            <a:r>
              <a:rPr lang="en-US" altLang="ko-KR" sz="18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Youn</a:t>
            </a:r>
            <a:r>
              <a:rPr lang="en-US" altLang="ko-KR" sz="18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 S. (2019). Analyzing Impact of Bitcoin Features to Bitcoin Price via Machine Learning Techniques. KIISE Transactions on Computing Practices, 25(7), 329–334.</a:t>
            </a:r>
            <a:endParaRPr lang="en-US" altLang="ko-KR" sz="18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+ References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</a:t>
            </a:r>
            <a:endParaRPr lang="ko-KR" altLang="en-US" sz="1400" i="1" kern="0" dirty="0">
              <a:solidFill>
                <a:prstClr val="black">
                  <a:lumMod val="75000"/>
                  <a:lumOff val="25000"/>
                </a:prstClr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43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8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1354723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33" name="내용 개체 틀 4">
            <a:extLst>
              <a:ext uri="{FF2B5EF4-FFF2-40B4-BE49-F238E27FC236}">
                <a16:creationId xmlns="" xmlns:a16="http://schemas.microsoft.com/office/drawing/2014/main" id="{0E86CE4A-B6BE-5346-BF6C-3B1094A7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27" y="1190461"/>
            <a:ext cx="11240533" cy="66808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1600" dirty="0">
                <a:latin typeface="HG꼬딕씨_Pro 80g" pitchFamily="18" charset="-127"/>
                <a:ea typeface="HG꼬딕씨_Pro 80g" pitchFamily="18" charset="-127"/>
              </a:rPr>
              <a:t>2009</a:t>
            </a:r>
            <a:r>
              <a:rPr kumimoji="1" lang="ko-KR" altLang="en-US" sz="1600" dirty="0">
                <a:latin typeface="HG꼬딕씨_Pro 80g" pitchFamily="18" charset="-127"/>
                <a:ea typeface="HG꼬딕씨_Pro 80g" pitchFamily="18" charset="-127"/>
              </a:rPr>
              <a:t>년 </a:t>
            </a:r>
            <a:r>
              <a:rPr kumimoji="1" lang="ko-KR" altLang="en-US" sz="1600" dirty="0" err="1">
                <a:latin typeface="HG꼬딕씨_Pro 80g" pitchFamily="18" charset="-127"/>
                <a:ea typeface="HG꼬딕씨_Pro 80g" pitchFamily="18" charset="-127"/>
              </a:rPr>
              <a:t>나카모토</a:t>
            </a:r>
            <a:r>
              <a:rPr kumimoji="1" lang="ko-KR" altLang="en-US" sz="1600" dirty="0"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kumimoji="1" lang="ko-KR" altLang="en-US" sz="1600" dirty="0" err="1">
                <a:latin typeface="HG꼬딕씨_Pro 80g" pitchFamily="18" charset="-127"/>
                <a:ea typeface="HG꼬딕씨_Pro 80g" pitchFamily="18" charset="-127"/>
              </a:rPr>
              <a:t>사토시</a:t>
            </a:r>
            <a:r>
              <a:rPr kumimoji="1" lang="en-US" altLang="ko-KR" sz="1600" dirty="0">
                <a:latin typeface="HG꼬딕씨_Pro 80g" pitchFamily="18" charset="-127"/>
                <a:ea typeface="HG꼬딕씨_Pro 80g" pitchFamily="18" charset="-127"/>
              </a:rPr>
              <a:t>(</a:t>
            </a:r>
            <a:r>
              <a:rPr kumimoji="1" lang="ko-KR" altLang="en-US" sz="1600" dirty="0">
                <a:latin typeface="HG꼬딕씨_Pro 80g" pitchFamily="18" charset="-127"/>
                <a:ea typeface="HG꼬딕씨_Pro 80g" pitchFamily="18" charset="-127"/>
              </a:rPr>
              <a:t>가명</a:t>
            </a:r>
            <a:r>
              <a:rPr kumimoji="1" lang="en-US" altLang="ko-KR" sz="1600" dirty="0">
                <a:latin typeface="HG꼬딕씨_Pro 80g" pitchFamily="18" charset="-127"/>
                <a:ea typeface="HG꼬딕씨_Pro 80g" pitchFamily="18" charset="-127"/>
              </a:rPr>
              <a:t>)</a:t>
            </a:r>
            <a:r>
              <a:rPr kumimoji="1" lang="ko-KR" altLang="en-US" sz="1600" dirty="0">
                <a:latin typeface="HG꼬딕씨_Pro 80g" pitchFamily="18" charset="-127"/>
                <a:ea typeface="HG꼬딕씨_Pro 80g" pitchFamily="18" charset="-127"/>
              </a:rPr>
              <a:t>에 의해 개발된</a:t>
            </a:r>
            <a:r>
              <a:rPr kumimoji="1" lang="ko-KR" altLang="en-US" sz="1800" dirty="0"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kumimoji="1" lang="ko-KR" altLang="en-US" sz="1850" dirty="0">
                <a:solidFill>
                  <a:srgbClr val="C00000"/>
                </a:solidFill>
                <a:latin typeface="HG꼬딕씨_Pro 99g" pitchFamily="18" charset="-127"/>
                <a:ea typeface="HG꼬딕씨_Pro 99g" pitchFamily="18" charset="-127"/>
              </a:rPr>
              <a:t>가상 화폐</a:t>
            </a:r>
            <a:r>
              <a:rPr kumimoji="1" lang="ko-KR" altLang="en-US" sz="1600" dirty="0">
                <a:latin typeface="HG꼬딕씨_Pro 80g" pitchFamily="18" charset="-127"/>
                <a:ea typeface="HG꼬딕씨_Pro 80g" pitchFamily="18" charset="-127"/>
              </a:rPr>
              <a:t>로</a:t>
            </a:r>
            <a:r>
              <a:rPr kumimoji="1" lang="en-US" altLang="ko-KR" sz="1600" dirty="0">
                <a:latin typeface="HG꼬딕씨_Pro 80g" pitchFamily="18" charset="-127"/>
                <a:ea typeface="HG꼬딕씨_Pro 80g" pitchFamily="18" charset="-127"/>
              </a:rPr>
              <a:t>,</a:t>
            </a:r>
            <a:r>
              <a:rPr kumimoji="1" lang="ko-KR" altLang="en-US" sz="1600" dirty="0"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kumimoji="1" lang="ko-KR" altLang="en-US" sz="1850" i="1" dirty="0">
                <a:solidFill>
                  <a:srgbClr val="C00000"/>
                </a:solidFill>
                <a:latin typeface="HG꼬딕씨_Pro 99g" pitchFamily="18" charset="-127"/>
                <a:ea typeface="HG꼬딕씨_Pro 99g" pitchFamily="18" charset="-127"/>
              </a:rPr>
              <a:t>모든 거래가 누구에게나 투명하게 공개되는 블록체인 형태</a:t>
            </a:r>
            <a:endParaRPr kumimoji="1" lang="en-US" altLang="ko-KR" sz="1850" i="1" dirty="0">
              <a:solidFill>
                <a:srgbClr val="C00000"/>
              </a:solidFill>
              <a:latin typeface="HG꼬딕씨_Pro 99g" pitchFamily="18" charset="-127"/>
              <a:ea typeface="HG꼬딕씨_Pro 99g" pitchFamily="18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64065F37-5560-E149-9E54-BE7C46725A28}"/>
              </a:ext>
            </a:extLst>
          </p:cNvPr>
          <p:cNvSpPr/>
          <p:nvPr/>
        </p:nvSpPr>
        <p:spPr>
          <a:xfrm>
            <a:off x="2355639" y="2956515"/>
            <a:ext cx="12277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블록 체인</a:t>
            </a:r>
            <a:endParaRPr lang="en-US" altLang="ko-KR" sz="1700" dirty="0">
              <a:solidFill>
                <a:srgbClr val="40404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491470E7-4B3C-5B44-AB40-BCA1A956D8AE}"/>
              </a:ext>
            </a:extLst>
          </p:cNvPr>
          <p:cNvSpPr/>
          <p:nvPr/>
        </p:nvSpPr>
        <p:spPr>
          <a:xfrm>
            <a:off x="7242157" y="3031377"/>
            <a:ext cx="239248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법정 통화</a:t>
            </a:r>
            <a:endParaRPr lang="en-US" altLang="ko-KR" sz="1700" dirty="0">
              <a:solidFill>
                <a:srgbClr val="40404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B9FFB587-6756-9F43-A577-44CC4339DCF5}"/>
              </a:ext>
            </a:extLst>
          </p:cNvPr>
          <p:cNvSpPr/>
          <p:nvPr/>
        </p:nvSpPr>
        <p:spPr>
          <a:xfrm>
            <a:off x="8703486" y="3020524"/>
            <a:ext cx="239248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사이버 화폐</a:t>
            </a:r>
            <a:endParaRPr lang="en-US" altLang="ko-KR" sz="1700" dirty="0">
              <a:solidFill>
                <a:srgbClr val="40404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89183" y="2109024"/>
            <a:ext cx="7856019" cy="1024730"/>
            <a:chOff x="1860404" y="1904513"/>
            <a:chExt cx="8794321" cy="1310262"/>
          </a:xfrm>
        </p:grpSpPr>
        <p:pic>
          <p:nvPicPr>
            <p:cNvPr id="134" name="그림 133">
              <a:extLst>
                <a:ext uri="{FF2B5EF4-FFF2-40B4-BE49-F238E27FC236}">
                  <a16:creationId xmlns="" xmlns:a16="http://schemas.microsoft.com/office/drawing/2014/main" id="{05045D4A-8527-B24A-B04B-49949C7EF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404" y="1905057"/>
              <a:ext cx="1109203" cy="1109203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229A16DC-5EDA-6E48-AD9D-8FE423792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205" y="1904513"/>
              <a:ext cx="1203951" cy="1203951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B4B38777-43B3-574F-AC0F-5A12390FA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3391" y="1932164"/>
              <a:ext cx="1061334" cy="1061334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8B9D38C1-1962-6D4B-B2E5-31EBE318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042" y="1982875"/>
              <a:ext cx="1231900" cy="1231900"/>
            </a:xfrm>
            <a:prstGeom prst="rect">
              <a:avLst/>
            </a:prstGeom>
          </p:spPr>
        </p:pic>
        <p:pic>
          <p:nvPicPr>
            <p:cNvPr id="141" name="Picture 2" descr="비트코인 - 해시넷">
              <a:extLst>
                <a:ext uri="{FF2B5EF4-FFF2-40B4-BE49-F238E27FC236}">
                  <a16:creationId xmlns="" xmlns:a16="http://schemas.microsoft.com/office/drawing/2014/main" id="{78FBE6C4-512D-9D45-88FB-30EA0CA72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967" y="2000782"/>
              <a:ext cx="979200" cy="97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65AEED00-19A2-B241-9A1C-1056BF350019}"/>
              </a:ext>
            </a:extLst>
          </p:cNvPr>
          <p:cNvSpPr/>
          <p:nvPr/>
        </p:nvSpPr>
        <p:spPr>
          <a:xfrm>
            <a:off x="3713890" y="2972899"/>
            <a:ext cx="12277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비트코인</a:t>
            </a:r>
            <a:endParaRPr lang="en-US" altLang="ko-KR" sz="1700" dirty="0">
              <a:solidFill>
                <a:srgbClr val="40404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="" xmlns:a16="http://schemas.microsoft.com/office/drawing/2014/main" id="{7EC5AD53-BC37-344C-9624-552D4991C1D1}"/>
              </a:ext>
            </a:extLst>
          </p:cNvPr>
          <p:cNvGrpSpPr/>
          <p:nvPr/>
        </p:nvGrpSpPr>
        <p:grpSpPr>
          <a:xfrm>
            <a:off x="2099200" y="3952952"/>
            <a:ext cx="9007788" cy="507831"/>
            <a:chOff x="2206454" y="4284630"/>
            <a:chExt cx="9007788" cy="507831"/>
          </a:xfrm>
        </p:grpSpPr>
        <p:sp>
          <p:nvSpPr>
            <p:cNvPr id="144" name="직사각형 143">
              <a:extLst>
                <a:ext uri="{FF2B5EF4-FFF2-40B4-BE49-F238E27FC236}">
                  <a16:creationId xmlns="" xmlns:a16="http://schemas.microsoft.com/office/drawing/2014/main" id="{6D123BCE-4A91-E844-A6B3-46DE39FD6151}"/>
                </a:ext>
              </a:extLst>
            </p:cNvPr>
            <p:cNvSpPr/>
            <p:nvPr/>
          </p:nvSpPr>
          <p:spPr>
            <a:xfrm>
              <a:off x="2648130" y="4284630"/>
              <a:ext cx="856611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dirty="0">
                  <a:latin typeface="HG꼬딕씨_Pro 80g" pitchFamily="18" charset="-127"/>
                  <a:ea typeface="HG꼬딕씨_Pro 80g" pitchFamily="18" charset="-127"/>
                </a:rPr>
                <a:t>암호화된 코드 형태</a:t>
              </a:r>
              <a:r>
                <a:rPr kumimoji="1" lang="ko-KR" altLang="en-US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로 존재하며 실물로써의 가치는 전혀 없는 </a:t>
              </a:r>
              <a:r>
                <a:rPr kumimoji="1" lang="ko-KR" altLang="en-US" dirty="0">
                  <a:latin typeface="HG꼬딕씨_Pro 80g" pitchFamily="18" charset="-127"/>
                  <a:ea typeface="HG꼬딕씨_Pro 80g" pitchFamily="18" charset="-127"/>
                </a:rPr>
                <a:t>전형적인 명목 화폐</a:t>
              </a:r>
            </a:p>
          </p:txBody>
        </p:sp>
        <p:pic>
          <p:nvPicPr>
            <p:cNvPr id="145" name="그래픽 144">
              <a:extLst>
                <a:ext uri="{FF2B5EF4-FFF2-40B4-BE49-F238E27FC236}">
                  <a16:creationId xmlns="" xmlns:a16="http://schemas.microsoft.com/office/drawing/2014/main" id="{F8A3897A-A953-AE44-A102-0F99778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06454" y="4360763"/>
              <a:ext cx="399706" cy="399706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="" xmlns:a16="http://schemas.microsoft.com/office/drawing/2014/main" id="{63EFF91C-82FD-7B4E-A611-63AB7BCEEBAF}"/>
              </a:ext>
            </a:extLst>
          </p:cNvPr>
          <p:cNvGrpSpPr/>
          <p:nvPr/>
        </p:nvGrpSpPr>
        <p:grpSpPr>
          <a:xfrm>
            <a:off x="2099200" y="5180449"/>
            <a:ext cx="3498923" cy="466923"/>
            <a:chOff x="2206454" y="5721677"/>
            <a:chExt cx="3498923" cy="466923"/>
          </a:xfrm>
        </p:grpSpPr>
        <p:sp>
          <p:nvSpPr>
            <p:cNvPr id="147" name="직사각형 146">
              <a:extLst>
                <a:ext uri="{FF2B5EF4-FFF2-40B4-BE49-F238E27FC236}">
                  <a16:creationId xmlns="" xmlns:a16="http://schemas.microsoft.com/office/drawing/2014/main" id="{3722CFF9-EFA1-C54D-B99E-5704E3D7B235}"/>
                </a:ext>
              </a:extLst>
            </p:cNvPr>
            <p:cNvSpPr/>
            <p:nvPr/>
          </p:nvSpPr>
          <p:spPr>
            <a:xfrm>
              <a:off x="2648130" y="5721677"/>
              <a:ext cx="3057247" cy="466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dirty="0">
                  <a:latin typeface="HG꼬딕씨_Pro 80g" pitchFamily="18" charset="-127"/>
                  <a:ea typeface="HG꼬딕씨_Pro 80g" pitchFamily="18" charset="-127"/>
                </a:rPr>
                <a:t>가상화폐 거래소에서 거래 가능</a:t>
              </a:r>
            </a:p>
          </p:txBody>
        </p:sp>
        <p:pic>
          <p:nvPicPr>
            <p:cNvPr id="148" name="그래픽 147">
              <a:extLst>
                <a:ext uri="{FF2B5EF4-FFF2-40B4-BE49-F238E27FC236}">
                  <a16:creationId xmlns="" xmlns:a16="http://schemas.microsoft.com/office/drawing/2014/main" id="{1998C9B2-5F68-5F4A-9BF1-49DB30D29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06454" y="5782176"/>
              <a:ext cx="399706" cy="399706"/>
            </a:xfrm>
            <a:prstGeom prst="rect">
              <a:avLst/>
            </a:prstGeom>
          </p:spPr>
        </p:pic>
      </p:grpSp>
      <p:pic>
        <p:nvPicPr>
          <p:cNvPr id="149" name="Picture 2" descr="암호화폐] 업비트(Upbit) 전략분석 - part 1 — Steemit">
            <a:extLst>
              <a:ext uri="{FF2B5EF4-FFF2-40B4-BE49-F238E27FC236}">
                <a16:creationId xmlns="" xmlns:a16="http://schemas.microsoft.com/office/drawing/2014/main" id="{C555F54E-CCA8-B44B-ACBD-7C2C7387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853" y="5205638"/>
            <a:ext cx="801528" cy="48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4" descr="Bitcoin Exchange | Cryptocurrency Exchange | Binance">
            <a:extLst>
              <a:ext uri="{FF2B5EF4-FFF2-40B4-BE49-F238E27FC236}">
                <a16:creationId xmlns="" xmlns:a16="http://schemas.microsoft.com/office/drawing/2014/main" id="{73D88CC2-E1EC-8C44-AC16-741A6D8F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738" y="5208318"/>
            <a:ext cx="845435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6" descr="빗썸카페 - No.1 가상자산 플랫폼, 빗썸">
            <a:extLst>
              <a:ext uri="{FF2B5EF4-FFF2-40B4-BE49-F238E27FC236}">
                <a16:creationId xmlns="" xmlns:a16="http://schemas.microsoft.com/office/drawing/2014/main" id="{8163E36D-6F4A-7144-A49E-E148128C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668" y="5236695"/>
            <a:ext cx="845435" cy="44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4497FB29-7CB5-4C49-A651-3ED0CC8CCBE5}"/>
              </a:ext>
            </a:extLst>
          </p:cNvPr>
          <p:cNvSpPr/>
          <p:nvPr/>
        </p:nvSpPr>
        <p:spPr>
          <a:xfrm>
            <a:off x="7086183" y="4269063"/>
            <a:ext cx="2624436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3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(</a:t>
            </a:r>
            <a:r>
              <a:rPr kumimoji="1" lang="ko-KR" altLang="en-US" sz="13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최대 </a:t>
            </a:r>
            <a:r>
              <a:rPr kumimoji="1" lang="ko-KR" altLang="en-US" sz="13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발행량이</a:t>
            </a:r>
            <a:r>
              <a:rPr kumimoji="1" lang="ko-KR" altLang="en-US" sz="13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kumimoji="1" lang="en-US" altLang="ko-KR" sz="13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21,000,000</a:t>
            </a:r>
            <a:r>
              <a:rPr kumimoji="1" lang="ko-KR" altLang="en-US" sz="13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개로 제한</a:t>
            </a:r>
            <a:r>
              <a:rPr kumimoji="1" lang="en-US" altLang="ko-KR" sz="13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)</a:t>
            </a:r>
            <a:endParaRPr kumimoji="1" lang="ko-KR" altLang="en-US" sz="13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="" xmlns:a16="http://schemas.microsoft.com/office/drawing/2014/main" id="{F3186066-895E-5A4A-8BBD-69F4D9ECD31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944" y="4651060"/>
            <a:ext cx="2628930" cy="1641750"/>
          </a:xfrm>
          <a:prstGeom prst="rect">
            <a:avLst/>
          </a:prstGeom>
        </p:spPr>
      </p:pic>
      <p:pic>
        <p:nvPicPr>
          <p:cNvPr id="154" name="그림 153" descr="화살이(가) 표시된 사진&#10;&#10;자동 생성된 설명">
            <a:extLst>
              <a:ext uri="{FF2B5EF4-FFF2-40B4-BE49-F238E27FC236}">
                <a16:creationId xmlns="" xmlns:a16="http://schemas.microsoft.com/office/drawing/2014/main" id="{23D2BA3D-A30E-4D4C-8D02-980C2BDFA90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220" y="5215651"/>
            <a:ext cx="422574" cy="422574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77B9C055-A80A-5F49-8D18-F5AAAACDE9AA}"/>
              </a:ext>
            </a:extLst>
          </p:cNvPr>
          <p:cNvSpPr/>
          <p:nvPr/>
        </p:nvSpPr>
        <p:spPr>
          <a:xfrm>
            <a:off x="2540876" y="4537090"/>
            <a:ext cx="5698249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HG꼬딕씨_Pro 80g" pitchFamily="18" charset="-127"/>
                <a:ea typeface="HG꼬딕씨_Pro 80g" pitchFamily="18" charset="-127"/>
              </a:rPr>
              <a:t>정부 발행 법정 화폐 및 사이버 화폐와 구분</a:t>
            </a:r>
            <a:r>
              <a:rPr kumimoji="1" lang="ko-KR" altLang="en-US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되는 특성</a:t>
            </a:r>
            <a:endParaRPr kumimoji="1" lang="en-US" altLang="ko-KR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pic>
        <p:nvPicPr>
          <p:cNvPr id="156" name="그래픽 155">
            <a:extLst>
              <a:ext uri="{FF2B5EF4-FFF2-40B4-BE49-F238E27FC236}">
                <a16:creationId xmlns="" xmlns:a16="http://schemas.microsoft.com/office/drawing/2014/main" id="{560AABAF-06B1-CC4F-BAAD-B5478BF73E4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3886" y="4653654"/>
            <a:ext cx="330335" cy="330335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="" xmlns:a16="http://schemas.microsoft.com/office/drawing/2014/main" id="{87AA73C9-C3DB-5041-9119-61B2B827318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5304" r="13949" b="20028"/>
          <a:stretch/>
        </p:blipFill>
        <p:spPr>
          <a:xfrm>
            <a:off x="2082795" y="4017618"/>
            <a:ext cx="432515" cy="422018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="" xmlns:a16="http://schemas.microsoft.com/office/drawing/2014/main" id="{30CCF0C9-6791-104A-97E1-788FA8036C7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5304" r="13949" b="20028"/>
          <a:stretch/>
        </p:blipFill>
        <p:spPr>
          <a:xfrm>
            <a:off x="2082795" y="4598774"/>
            <a:ext cx="432515" cy="422018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="" xmlns:a16="http://schemas.microsoft.com/office/drawing/2014/main" id="{B5FEA489-73EA-2A4A-8152-DC369E90097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5304" r="13949" b="20028"/>
          <a:stretch/>
        </p:blipFill>
        <p:spPr>
          <a:xfrm>
            <a:off x="2082795" y="5237430"/>
            <a:ext cx="432515" cy="422018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Introduction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75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1354723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62" name="제목 1">
            <a:extLst>
              <a:ext uri="{FF2B5EF4-FFF2-40B4-BE49-F238E27FC236}">
                <a16:creationId xmlns="" xmlns:a16="http://schemas.microsoft.com/office/drawing/2014/main" id="{3232D223-98B1-5646-AD03-CD003AD8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84" y="725513"/>
            <a:ext cx="9919138" cy="748245"/>
          </a:xfrm>
        </p:spPr>
        <p:txBody>
          <a:bodyPr>
            <a:normAutofit/>
          </a:bodyPr>
          <a:lstStyle/>
          <a:p>
            <a:pPr algn="ctr"/>
            <a:r>
              <a:rPr lang="en-US" altLang="ko-KR" sz="2200" dirty="0">
                <a:solidFill>
                  <a:srgbClr val="2D4AAC"/>
                </a:solidFill>
                <a:latin typeface="HG꼬딕씨_Pro 99g" pitchFamily="18" charset="-127"/>
                <a:ea typeface="HG꼬딕씨_Pro 99g" pitchFamily="18" charset="-127"/>
              </a:rPr>
              <a:t>Research Question: </a:t>
            </a:r>
            <a:r>
              <a:rPr kumimoji="1" lang="ko-KR" altLang="en-US" sz="22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어떠한 요인들이 </a:t>
            </a:r>
            <a:r>
              <a:rPr kumimoji="1" lang="ko-KR" altLang="en-US" sz="2200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비트코인</a:t>
            </a:r>
            <a:r>
              <a:rPr kumimoji="1" lang="ko-KR" altLang="en-US" sz="22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가격 변동성에 유의한 영향을 미치는가</a:t>
            </a:r>
            <a:r>
              <a:rPr kumimoji="1" lang="en-US" altLang="ko-KR" sz="22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?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BE755C79-C6C3-1544-AEEE-F5290F85F323}"/>
              </a:ext>
            </a:extLst>
          </p:cNvPr>
          <p:cNvSpPr/>
          <p:nvPr/>
        </p:nvSpPr>
        <p:spPr>
          <a:xfrm>
            <a:off x="981075" y="4620463"/>
            <a:ext cx="1078387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500" dirty="0" err="1">
                <a:latin typeface="HG꼬딕씨_Pro 40g" pitchFamily="18" charset="-127"/>
                <a:ea typeface="HG꼬딕씨_Pro 40g" pitchFamily="18" charset="-127"/>
              </a:rPr>
              <a:t>가상화폐는</a:t>
            </a:r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</a:rPr>
              <a:t> </a:t>
            </a:r>
            <a:r>
              <a:rPr kumimoji="1" lang="en-US" altLang="ko-KR" sz="1500" dirty="0">
                <a:latin typeface="HG꼬딕씨_Pro 80g" pitchFamily="18" charset="-127"/>
                <a:ea typeface="HG꼬딕씨_Pro 80g" pitchFamily="18" charset="-127"/>
              </a:rPr>
              <a:t>2017</a:t>
            </a:r>
            <a:r>
              <a:rPr kumimoji="1" lang="ko-KR" altLang="en-US" sz="1500" dirty="0">
                <a:latin typeface="HG꼬딕씨_Pro 80g" pitchFamily="18" charset="-127"/>
                <a:ea typeface="HG꼬딕씨_Pro 80g" pitchFamily="18" charset="-127"/>
              </a:rPr>
              <a:t>년 </a:t>
            </a:r>
            <a:r>
              <a:rPr kumimoji="1" lang="en-US" altLang="ko-KR" sz="1500" dirty="0">
                <a:latin typeface="HG꼬딕씨_Pro 80g" pitchFamily="18" charset="-127"/>
                <a:ea typeface="HG꼬딕씨_Pro 80g" pitchFamily="18" charset="-127"/>
              </a:rPr>
              <a:t>1</a:t>
            </a:r>
            <a:r>
              <a:rPr kumimoji="1" lang="ko-KR" altLang="en-US" sz="1500" dirty="0">
                <a:latin typeface="HG꼬딕씨_Pro 80g" pitchFamily="18" charset="-127"/>
                <a:ea typeface="HG꼬딕씨_Pro 80g" pitchFamily="18" charset="-127"/>
              </a:rPr>
              <a:t>차 광풍 이후 </a:t>
            </a:r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</a:rPr>
              <a:t>급속도로 폭락하여 </a:t>
            </a:r>
            <a:r>
              <a:rPr kumimoji="1" lang="ko-KR" altLang="en-US" sz="1500" dirty="0">
                <a:latin typeface="HG꼬딕씨_Pro 80g" pitchFamily="18" charset="-127"/>
                <a:ea typeface="HG꼬딕씨_Pro 80g" pitchFamily="18" charset="-127"/>
              </a:rPr>
              <a:t>크나큰 </a:t>
            </a:r>
            <a:r>
              <a:rPr kumimoji="1" lang="ko-KR" altLang="en-US" sz="1500" dirty="0" err="1">
                <a:latin typeface="HG꼬딕씨_Pro 80g" pitchFamily="18" charset="-127"/>
                <a:ea typeface="HG꼬딕씨_Pro 80g" pitchFamily="18" charset="-127"/>
              </a:rPr>
              <a:t>가계경제</a:t>
            </a:r>
            <a:r>
              <a:rPr kumimoji="1" lang="ko-KR" altLang="en-US" sz="1500" dirty="0">
                <a:latin typeface="HG꼬딕씨_Pro 80g" pitchFamily="18" charset="-127"/>
                <a:ea typeface="HG꼬딕씨_Pro 80g" pitchFamily="18" charset="-127"/>
              </a:rPr>
              <a:t> 손실</a:t>
            </a:r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</a:rPr>
              <a:t>을 입혔다</a:t>
            </a:r>
            <a:r>
              <a:rPr kumimoji="1" lang="en-US" altLang="ko-KR" sz="1500" dirty="0">
                <a:latin typeface="HG꼬딕씨_Pro 40g" pitchFamily="18" charset="-127"/>
                <a:ea typeface="HG꼬딕씨_Pro 40g" pitchFamily="18" charset="-127"/>
              </a:rPr>
              <a:t>.</a:t>
            </a:r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</a:rPr>
              <a:t> </a:t>
            </a:r>
            <a:endParaRPr kumimoji="1" lang="en-US" altLang="ko-KR" sz="1500" dirty="0">
              <a:latin typeface="HG꼬딕씨_Pro 40g" pitchFamily="18" charset="-127"/>
              <a:ea typeface="HG꼬딕씨_Pro 40g" pitchFamily="18" charset="-127"/>
            </a:endParaRPr>
          </a:p>
          <a:p>
            <a:pPr algn="ctr"/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</a:rPr>
              <a:t>이후 </a:t>
            </a:r>
            <a:r>
              <a:rPr kumimoji="1" lang="en-US" altLang="ko-KR" sz="1500" dirty="0">
                <a:latin typeface="HG꼬딕씨_Pro 80g" pitchFamily="18" charset="-127"/>
                <a:ea typeface="HG꼬딕씨_Pro 80g" pitchFamily="18" charset="-127"/>
              </a:rPr>
              <a:t>2021</a:t>
            </a:r>
            <a:r>
              <a:rPr kumimoji="1" lang="ko-KR" altLang="en-US" sz="1500" dirty="0">
                <a:latin typeface="HG꼬딕씨_Pro 80g" pitchFamily="18" charset="-127"/>
                <a:ea typeface="HG꼬딕씨_Pro 80g" pitchFamily="18" charset="-127"/>
              </a:rPr>
              <a:t>년</a:t>
            </a:r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</a:rPr>
              <a:t> 다시 최대 관심사로 부상했지만 </a:t>
            </a:r>
            <a:r>
              <a:rPr kumimoji="1" lang="ko-KR" altLang="en-US" sz="1500" dirty="0">
                <a:latin typeface="HG꼬딕씨_Pro 80g" pitchFamily="18" charset="-127"/>
                <a:ea typeface="HG꼬딕씨_Pro 80g" pitchFamily="18" charset="-127"/>
              </a:rPr>
              <a:t>여전히 학술적 연구 및 시장참여자들의 </a:t>
            </a:r>
            <a:r>
              <a:rPr kumimoji="1" lang="ko-KR" altLang="en-US" sz="1500" dirty="0" err="1">
                <a:latin typeface="HG꼬딕씨_Pro 80g" pitchFamily="18" charset="-127"/>
                <a:ea typeface="HG꼬딕씨_Pro 80g" pitchFamily="18" charset="-127"/>
              </a:rPr>
              <a:t>가상화폐</a:t>
            </a:r>
            <a:r>
              <a:rPr kumimoji="1" lang="ko-KR" altLang="en-US" sz="1500" dirty="0">
                <a:latin typeface="HG꼬딕씨_Pro 80g" pitchFamily="18" charset="-127"/>
                <a:ea typeface="HG꼬딕씨_Pro 80g" pitchFamily="18" charset="-127"/>
              </a:rPr>
              <a:t> 시장논리 이해도가 턱없이 부족</a:t>
            </a:r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</a:rPr>
              <a:t>하므로</a:t>
            </a:r>
            <a:r>
              <a:rPr kumimoji="1" lang="en-US" altLang="ko-KR" sz="1500" dirty="0">
                <a:latin typeface="HG꼬딕씨_Pro 40g" pitchFamily="18" charset="-127"/>
                <a:ea typeface="HG꼬딕씨_Pro 40g" pitchFamily="18" charset="-127"/>
              </a:rPr>
              <a:t>,</a:t>
            </a:r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</a:rPr>
              <a:t> </a:t>
            </a:r>
            <a:endParaRPr kumimoji="1" lang="en-US" altLang="ko-KR" sz="1500" dirty="0">
              <a:latin typeface="HG꼬딕씨_Pro 40g" pitchFamily="18" charset="-127"/>
              <a:ea typeface="HG꼬딕씨_Pro 40g" pitchFamily="18" charset="-127"/>
            </a:endParaRPr>
          </a:p>
          <a:p>
            <a:pPr algn="ctr"/>
            <a:r>
              <a:rPr kumimoji="1" lang="ko-KR" altLang="en-US" sz="1500" dirty="0">
                <a:latin typeface="HG꼬딕씨_Pro 80g" pitchFamily="18" charset="-127"/>
                <a:ea typeface="HG꼬딕씨_Pro 80g" pitchFamily="18" charset="-127"/>
                <a:sym typeface="Wingdings" pitchFamily="2" charset="2"/>
              </a:rPr>
              <a:t>같은 피해가 반복되지 않기 위해 가상화폐에 대한 충분한 이해 및 분석이 뒷받침</a:t>
            </a:r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  <a:sym typeface="Wingdings" pitchFamily="2" charset="2"/>
              </a:rPr>
              <a:t>될 필요성이 있다</a:t>
            </a:r>
            <a:r>
              <a:rPr kumimoji="1" lang="en-US" altLang="ko-KR" sz="1500" dirty="0">
                <a:latin typeface="HG꼬딕씨_Pro 40g" pitchFamily="18" charset="-127"/>
                <a:ea typeface="HG꼬딕씨_Pro 40g" pitchFamily="18" charset="-127"/>
                <a:sym typeface="Wingdings" pitchFamily="2" charset="2"/>
              </a:rPr>
              <a:t>.</a:t>
            </a:r>
            <a:r>
              <a:rPr kumimoji="1" lang="ko-KR" altLang="en-US" sz="1500" dirty="0">
                <a:latin typeface="HG꼬딕씨_Pro 40g" pitchFamily="18" charset="-127"/>
                <a:ea typeface="HG꼬딕씨_Pro 40g" pitchFamily="18" charset="-127"/>
                <a:sym typeface="Wingdings" pitchFamily="2" charset="2"/>
              </a:rPr>
              <a:t> </a:t>
            </a:r>
            <a:endParaRPr kumimoji="1" lang="en-US" altLang="ko-KR" sz="1500" dirty="0">
              <a:latin typeface="HG꼬딕씨_Pro 40g" pitchFamily="18" charset="-127"/>
              <a:ea typeface="HG꼬딕씨_Pro 40g" pitchFamily="18" charset="-127"/>
              <a:sym typeface="Wingdings" pitchFamily="2" charset="2"/>
            </a:endParaRPr>
          </a:p>
          <a:p>
            <a:pPr algn="ctr"/>
            <a:endParaRPr kumimoji="1" lang="en-US" altLang="ko-KR" sz="1000" dirty="0">
              <a:solidFill>
                <a:srgbClr val="404040"/>
              </a:solidFill>
              <a:latin typeface="HG꼬딕씨_Pro 40g" pitchFamily="18" charset="-127"/>
              <a:ea typeface="HG꼬딕씨_Pro 40g" pitchFamily="18" charset="-127"/>
            </a:endParaRPr>
          </a:p>
          <a:p>
            <a:pPr algn="ctr"/>
            <a:r>
              <a:rPr kumimoji="1" lang="ko-KR" altLang="en-US" sz="17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따라서</a:t>
            </a:r>
            <a:r>
              <a:rPr kumimoji="1" lang="en-US" altLang="ko-KR" sz="17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kumimoji="1" lang="ko-KR" altLang="en-US" sz="17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 본 연구는 </a:t>
            </a:r>
            <a:r>
              <a:rPr kumimoji="1" lang="ko-KR" altLang="en-US" sz="175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가상화폐 시장의 절반 가까이를 차지하는 최대 규모의 종목인 </a:t>
            </a:r>
            <a:r>
              <a:rPr kumimoji="1" lang="en-US" altLang="ko-KR" sz="175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/>
            </a:r>
            <a:br>
              <a:rPr kumimoji="1" lang="en-US" altLang="ko-KR" sz="175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</a:br>
            <a:r>
              <a:rPr kumimoji="1" lang="ko-KR" altLang="en-US" sz="1750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비트코인</a:t>
            </a:r>
            <a:r>
              <a:rPr kumimoji="1" lang="ko-KR" altLang="en-US" sz="175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변동성에 유의한 영향을 미치는 요인들의 분석을 통해 가상화폐 시장의 논리를 이해</a:t>
            </a:r>
            <a:r>
              <a:rPr kumimoji="1" lang="ko-KR" altLang="en-US" sz="17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하는 것을 목표로 한다</a:t>
            </a:r>
            <a:r>
              <a:rPr kumimoji="1" lang="en-US" altLang="ko-KR" sz="17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42A84D79-4584-774B-9221-CD4DE1C0CFE7}"/>
              </a:ext>
            </a:extLst>
          </p:cNvPr>
          <p:cNvGrpSpPr/>
          <p:nvPr/>
        </p:nvGrpSpPr>
        <p:grpSpPr>
          <a:xfrm>
            <a:off x="2047356" y="2651824"/>
            <a:ext cx="8091196" cy="582387"/>
            <a:chOff x="2058658" y="2069189"/>
            <a:chExt cx="8091196" cy="582387"/>
          </a:xfrm>
        </p:grpSpPr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62E601C7-4F9D-AE4E-99BC-4AD35C880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658" y="2154002"/>
              <a:ext cx="451561" cy="451561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80B9C1E2-F896-1E44-9E29-07B88A116BA7}"/>
                </a:ext>
              </a:extLst>
            </p:cNvPr>
            <p:cNvSpPr/>
            <p:nvPr/>
          </p:nvSpPr>
          <p:spPr>
            <a:xfrm>
              <a:off x="2554577" y="2097578"/>
              <a:ext cx="2419732" cy="5539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20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유동성 홍수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3194E71A-B2CE-C747-9914-162AE5BAFDB1}"/>
                </a:ext>
              </a:extLst>
            </p:cNvPr>
            <p:cNvSpPr/>
            <p:nvPr/>
          </p:nvSpPr>
          <p:spPr>
            <a:xfrm>
              <a:off x="4686499" y="2069189"/>
              <a:ext cx="5463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역사적 상승 랠리 지속</a:t>
              </a:r>
              <a:r>
                <a:rPr kumimoji="1" lang="en-US" altLang="ko-KR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kumimoji="1" lang="ko-KR" altLang="en-US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kumimoji="1" lang="ko-KR" altLang="en-US" sz="1600" dirty="0" err="1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언택트</a:t>
              </a:r>
              <a:r>
                <a:rPr kumimoji="1" lang="ko-KR" altLang="en-US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 시대의 스포츠 도박 자금까지 유입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3A159ED-E8CC-504A-AA41-B4932FEADBF4}"/>
              </a:ext>
            </a:extLst>
          </p:cNvPr>
          <p:cNvGrpSpPr/>
          <p:nvPr/>
        </p:nvGrpSpPr>
        <p:grpSpPr>
          <a:xfrm>
            <a:off x="2056881" y="1943320"/>
            <a:ext cx="10732092" cy="553998"/>
            <a:chOff x="2068183" y="1360685"/>
            <a:chExt cx="10732092" cy="553998"/>
          </a:xfrm>
        </p:grpSpPr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A5A7C359-AB3F-6149-88C8-751EB2FA0567}"/>
                </a:ext>
              </a:extLst>
            </p:cNvPr>
            <p:cNvSpPr/>
            <p:nvPr/>
          </p:nvSpPr>
          <p:spPr>
            <a:xfrm>
              <a:off x="2745077" y="1360685"/>
              <a:ext cx="1375094" cy="5539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20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위상 부각</a:t>
              </a: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7D7AFEB7-B70D-0D4A-9AA3-E59F77576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183" y="1432042"/>
              <a:ext cx="457819" cy="45781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09CCB329-5198-8B43-BFDE-8AB2DA2F89C3}"/>
                </a:ext>
              </a:extLst>
            </p:cNvPr>
            <p:cNvSpPr/>
            <p:nvPr/>
          </p:nvSpPr>
          <p:spPr>
            <a:xfrm>
              <a:off x="4686499" y="1362980"/>
              <a:ext cx="8113776" cy="4253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코로나 </a:t>
              </a:r>
              <a:r>
                <a:rPr kumimoji="1" lang="ko-KR" altLang="en-US" sz="1600" dirty="0" err="1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펜데믹</a:t>
              </a:r>
              <a:r>
                <a:rPr kumimoji="1" lang="ko-KR" altLang="en-US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 이후 유동성 급증 및 대체 자산 선호 현상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D512831C-011B-8F42-A8E3-251D289BE4BA}"/>
              </a:ext>
            </a:extLst>
          </p:cNvPr>
          <p:cNvGrpSpPr/>
          <p:nvPr/>
        </p:nvGrpSpPr>
        <p:grpSpPr>
          <a:xfrm>
            <a:off x="2033068" y="3455089"/>
            <a:ext cx="10755905" cy="553998"/>
            <a:chOff x="2044370" y="2872454"/>
            <a:chExt cx="10755905" cy="553998"/>
          </a:xfrm>
        </p:grpSpPr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CD12D1A1-CF99-A446-AC1A-6E65A15E2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370" y="2930187"/>
              <a:ext cx="480136" cy="480136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E7B6B1D1-12E4-8A41-A615-A1BC39EFC210}"/>
                </a:ext>
              </a:extLst>
            </p:cNvPr>
            <p:cNvSpPr/>
            <p:nvPr/>
          </p:nvSpPr>
          <p:spPr>
            <a:xfrm>
              <a:off x="2535527" y="2872454"/>
              <a:ext cx="1458837" cy="5539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20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제도권 진출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8044D226-E31A-7442-A703-3E0BB6C37157}"/>
                </a:ext>
              </a:extLst>
            </p:cNvPr>
            <p:cNvSpPr/>
            <p:nvPr/>
          </p:nvSpPr>
          <p:spPr>
            <a:xfrm>
              <a:off x="4686499" y="2913097"/>
              <a:ext cx="8113776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kumimoji="1" lang="ko-KR" altLang="en-US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은행</a:t>
              </a:r>
              <a:r>
                <a:rPr lang="en-US" altLang="ko-KR" sz="1600" dirty="0">
                  <a:latin typeface="HG꼬딕씨_Pro 80g" pitchFamily="18" charset="-127"/>
                  <a:ea typeface="HG꼬딕씨_Pro 80g" pitchFamily="18" charset="-127"/>
                </a:rPr>
                <a:t>·</a:t>
              </a:r>
              <a:r>
                <a:rPr kumimoji="1" lang="ko-KR" altLang="en-US" sz="1600" dirty="0" err="1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자산운용사</a:t>
              </a:r>
              <a:r>
                <a:rPr kumimoji="1" lang="en-US" altLang="ko-KR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kumimoji="1" lang="ko-KR" altLang="en-US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kumimoji="1" lang="ko-KR" altLang="en-US" sz="1600" dirty="0" err="1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테슬라</a:t>
              </a:r>
              <a:r>
                <a:rPr lang="en-US" altLang="ko-KR" sz="1600" dirty="0">
                  <a:latin typeface="HG꼬딕씨_Pro 80g" pitchFamily="18" charset="-127"/>
                  <a:ea typeface="HG꼬딕씨_Pro 80g" pitchFamily="18" charset="-127"/>
                </a:rPr>
                <a:t>·</a:t>
              </a:r>
              <a:r>
                <a:rPr lang="ko-KR" altLang="en-US" sz="1600" dirty="0" err="1">
                  <a:latin typeface="HG꼬딕씨_Pro 80g" pitchFamily="18" charset="-127"/>
                  <a:ea typeface="HG꼬딕씨_Pro 80g" pitchFamily="18" charset="-127"/>
                </a:rPr>
                <a:t>페</a:t>
              </a:r>
              <a:r>
                <a:rPr kumimoji="1" lang="ko-KR" altLang="en-US" sz="1600" dirty="0" err="1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이팔</a:t>
              </a:r>
              <a:r>
                <a:rPr kumimoji="1" lang="ko-KR" altLang="en-US" sz="1600" dirty="0">
                  <a:solidFill>
                    <a:srgbClr val="404040"/>
                  </a:solidFill>
                  <a:latin typeface="HG꼬딕씨_Pro 80g" pitchFamily="18" charset="-127"/>
                  <a:ea typeface="HG꼬딕씨_Pro 80g" pitchFamily="18" charset="-127"/>
                </a:rPr>
                <a:t> 등 거대기업의 비트코인 도입</a:t>
              </a:r>
              <a:endParaRPr lang="ko-KR" altLang="en-US" sz="16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FEF9E16-53CA-9146-A918-E6BF328D8855}"/>
              </a:ext>
            </a:extLst>
          </p:cNvPr>
          <p:cNvSpPr/>
          <p:nvPr/>
        </p:nvSpPr>
        <p:spPr>
          <a:xfrm>
            <a:off x="4690695" y="3739698"/>
            <a:ext cx="25378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가치 저장 </a:t>
            </a:r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+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 지급결제 </a:t>
            </a:r>
            <a:r>
              <a:rPr kumimoji="1" lang="ko-KR" altLang="en-US" sz="13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수단으로까지</a:t>
            </a:r>
            <a:endParaRPr lang="ko-KR" altLang="en-US" sz="1300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D9EAEE1-18EA-D045-B3F3-35C03D9A01E4}"/>
              </a:ext>
            </a:extLst>
          </p:cNvPr>
          <p:cNvSpPr/>
          <p:nvPr/>
        </p:nvSpPr>
        <p:spPr>
          <a:xfrm>
            <a:off x="4690695" y="2975657"/>
            <a:ext cx="213391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3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저점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 대비 최대 </a:t>
            </a:r>
            <a:r>
              <a:rPr kumimoji="1"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15</a:t>
            </a:r>
            <a:r>
              <a:rPr kumimoji="1" lang="ko-KR" altLang="en-US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배까지 상승</a:t>
            </a:r>
            <a:endParaRPr lang="ko-KR" altLang="en-US" sz="1300" dirty="0"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A5C6A54-10E2-8048-990A-B86C01653C07}"/>
              </a:ext>
            </a:extLst>
          </p:cNvPr>
          <p:cNvSpPr/>
          <p:nvPr/>
        </p:nvSpPr>
        <p:spPr>
          <a:xfrm>
            <a:off x="4671645" y="2281139"/>
            <a:ext cx="587039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>
                <a:latin typeface="HG꼬딕씨_Pro 60g" pitchFamily="18" charset="-127"/>
                <a:ea typeface="HG꼬딕씨_Pro 60g" pitchFamily="18" charset="-127"/>
              </a:rPr>
              <a:t>ex) 2019</a:t>
            </a:r>
            <a:r>
              <a:rPr lang="ko-KR" altLang="en-US" sz="1300" dirty="0">
                <a:latin typeface="HG꼬딕씨_Pro 60g" pitchFamily="18" charset="-127"/>
                <a:ea typeface="HG꼬딕씨_Pro 60g" pitchFamily="18" charset="-127"/>
              </a:rPr>
              <a:t>년 </a:t>
            </a:r>
            <a:r>
              <a:rPr lang="en-US" altLang="ko-KR" sz="1300" dirty="0">
                <a:latin typeface="HG꼬딕씨_Pro 60g" pitchFamily="18" charset="-127"/>
                <a:ea typeface="HG꼬딕씨_Pro 60g" pitchFamily="18" charset="-127"/>
              </a:rPr>
              <a:t>8</a:t>
            </a:r>
            <a:r>
              <a:rPr lang="ko-KR" altLang="en-US" sz="1300" dirty="0">
                <a:latin typeface="HG꼬딕씨_Pro 60g" pitchFamily="18" charset="-127"/>
                <a:ea typeface="HG꼬딕씨_Pro 60g" pitchFamily="18" charset="-127"/>
              </a:rPr>
              <a:t>월 중국</a:t>
            </a:r>
            <a:r>
              <a:rPr lang="en-US" altLang="ko-KR" sz="1300" dirty="0">
                <a:latin typeface="HG꼬딕씨_Pro 60g" pitchFamily="18" charset="-127"/>
                <a:ea typeface="HG꼬딕씨_Pro 60g" pitchFamily="18" charset="-127"/>
              </a:rPr>
              <a:t>-</a:t>
            </a:r>
            <a:r>
              <a:rPr lang="ko-KR" altLang="en-US" sz="1300" dirty="0">
                <a:latin typeface="HG꼬딕씨_Pro 60g" pitchFamily="18" charset="-127"/>
                <a:ea typeface="HG꼬딕씨_Pro 60g" pitchFamily="18" charset="-127"/>
              </a:rPr>
              <a:t>미국 무역 분쟁</a:t>
            </a:r>
            <a:r>
              <a:rPr lang="en-US" altLang="ko-KR" sz="1300" dirty="0"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30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en-US" altLang="ko-KR" sz="1300" dirty="0">
                <a:latin typeface="HG꼬딕씨_Pro 60g" pitchFamily="18" charset="-127"/>
                <a:ea typeface="HG꼬딕씨_Pro 60g" pitchFamily="18" charset="-127"/>
              </a:rPr>
              <a:t>2020</a:t>
            </a:r>
            <a:r>
              <a:rPr lang="ko-KR" altLang="en-US" sz="1300" dirty="0">
                <a:latin typeface="HG꼬딕씨_Pro 60g" pitchFamily="18" charset="-127"/>
                <a:ea typeface="HG꼬딕씨_Pro 60g" pitchFamily="18" charset="-127"/>
              </a:rPr>
              <a:t>년 미국</a:t>
            </a:r>
            <a:r>
              <a:rPr lang="en-US" altLang="ko-KR" sz="1300" dirty="0">
                <a:latin typeface="HG꼬딕씨_Pro 60g" pitchFamily="18" charset="-127"/>
                <a:ea typeface="HG꼬딕씨_Pro 60g" pitchFamily="18" charset="-127"/>
              </a:rPr>
              <a:t>-</a:t>
            </a:r>
            <a:r>
              <a:rPr lang="ko-KR" altLang="en-US" sz="1300" dirty="0">
                <a:latin typeface="HG꼬딕씨_Pro 60g" pitchFamily="18" charset="-127"/>
                <a:ea typeface="HG꼬딕씨_Pro 60g" pitchFamily="18" charset="-127"/>
              </a:rPr>
              <a:t>이란 긴장감 고조</a:t>
            </a:r>
            <a:r>
              <a:rPr lang="en-US" altLang="ko-KR" sz="130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300" dirty="0">
                <a:latin typeface="HG꼬딕씨_Pro 60g" pitchFamily="18" charset="-127"/>
                <a:ea typeface="HG꼬딕씨_Pro 60g" pitchFamily="18" charset="-127"/>
              </a:rPr>
              <a:t>시 비트코인 상승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EFD19F0-4795-F243-91A8-225CB260F7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74" y="2085082"/>
            <a:ext cx="360191" cy="36019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3F647715-96FC-BA4E-95A0-648564040E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14" y="2808706"/>
            <a:ext cx="360191" cy="36019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40838695-EEBF-8F4D-805A-931E3FBD52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81" y="3586015"/>
            <a:ext cx="360191" cy="360191"/>
          </a:xfrm>
          <a:prstGeom prst="rect">
            <a:avLst/>
          </a:prstGeom>
        </p:spPr>
      </p:pic>
      <p:sp>
        <p:nvSpPr>
          <p:cNvPr id="21" name="아래쪽 화살표[D] 20">
            <a:extLst>
              <a:ext uri="{FF2B5EF4-FFF2-40B4-BE49-F238E27FC236}">
                <a16:creationId xmlns="" xmlns:a16="http://schemas.microsoft.com/office/drawing/2014/main" id="{D2DD8638-97E8-FC4B-958D-795EE3C26BBC}"/>
              </a:ext>
            </a:extLst>
          </p:cNvPr>
          <p:cNvSpPr/>
          <p:nvPr/>
        </p:nvSpPr>
        <p:spPr>
          <a:xfrm>
            <a:off x="6037060" y="4226174"/>
            <a:ext cx="317986" cy="285783"/>
          </a:xfrm>
          <a:prstGeom prst="downArrow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7" name="사각형: 둥근 모서리 29">
            <a:extLst>
              <a:ext uri="{FF2B5EF4-FFF2-40B4-BE49-F238E27FC236}">
                <a16:creationId xmlns="" xmlns:a16="http://schemas.microsoft.com/office/drawing/2014/main" id="{416BE25B-C0C7-7445-A827-E6280414382E}"/>
              </a:ext>
            </a:extLst>
          </p:cNvPr>
          <p:cNvSpPr/>
          <p:nvPr/>
        </p:nvSpPr>
        <p:spPr>
          <a:xfrm>
            <a:off x="5431681" y="1524250"/>
            <a:ext cx="1538188" cy="361432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000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Background</a:t>
            </a:r>
          </a:p>
        </p:txBody>
      </p:sp>
      <p:pic>
        <p:nvPicPr>
          <p:cNvPr id="2049" name="Picture 1" descr="page21image22758528">
            <a:extLst>
              <a:ext uri="{FF2B5EF4-FFF2-40B4-BE49-F238E27FC236}">
                <a16:creationId xmlns="" xmlns:a16="http://schemas.microsoft.com/office/drawing/2014/main" id="{B4DB0FE6-F635-1C41-A20C-C20767AA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035" y="1976578"/>
            <a:ext cx="180340" cy="22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ge21image22880896">
            <a:extLst>
              <a:ext uri="{FF2B5EF4-FFF2-40B4-BE49-F238E27FC236}">
                <a16:creationId xmlns="" xmlns:a16="http://schemas.microsoft.com/office/drawing/2014/main" id="{46A574A3-D58F-7048-B302-E24CA963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02" y="1913989"/>
            <a:ext cx="180127" cy="22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Introduction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68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1354723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44" name="내용 개체 틀 4">
            <a:extLst>
              <a:ext uri="{FF2B5EF4-FFF2-40B4-BE49-F238E27FC236}">
                <a16:creationId xmlns="" xmlns:a16="http://schemas.microsoft.com/office/drawing/2014/main" id="{D20B1385-AB47-DA48-A9F1-CF327CC5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917" y="3576920"/>
            <a:ext cx="10515600" cy="86147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	</a:t>
            </a:r>
            <a:r>
              <a:rPr kumimoji="1" lang="ko-KR" altLang="en-US" sz="1600" dirty="0" err="1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비트코인이</a:t>
            </a:r>
            <a:r>
              <a:rPr kumimoji="1" lang="ko-KR" altLang="en-US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 일반적인 자산처럼 수요공급 요인</a:t>
            </a:r>
            <a:r>
              <a:rPr kumimoji="1" lang="en-US" altLang="ko-KR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, </a:t>
            </a:r>
            <a:r>
              <a:rPr kumimoji="1" lang="ko-KR" altLang="en-US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경제 요인 등에 의해 영향을 받을 경우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26C09ED5-3BF7-1F41-9F81-702F65C41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1" y="5449585"/>
            <a:ext cx="785766" cy="785766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934F9D5F-A8E6-364D-95DC-FD3350164C6C}"/>
              </a:ext>
            </a:extLst>
          </p:cNvPr>
          <p:cNvSpPr/>
          <p:nvPr/>
        </p:nvSpPr>
        <p:spPr>
          <a:xfrm>
            <a:off x="1771096" y="5675168"/>
            <a:ext cx="9817669" cy="8697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즉</a:t>
            </a:r>
            <a:r>
              <a:rPr kumimoji="1"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, </a:t>
            </a:r>
            <a:r>
              <a:rPr kumimoji="1"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어떠한 요인들이 </a:t>
            </a:r>
            <a:r>
              <a:rPr kumimoji="1" lang="ko-KR" altLang="en-US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비트코인</a:t>
            </a:r>
            <a:r>
              <a:rPr kumimoji="1"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변동성에 유의한 영향을 미치는지 분석함으로써</a:t>
            </a:r>
            <a:r>
              <a:rPr kumimoji="1"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kumimoji="1"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미래의 비트코인 쓰임새와 가치를 예상해볼 수 있을 것이다</a:t>
            </a:r>
            <a:r>
              <a:rPr kumimoji="1"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.</a:t>
            </a:r>
            <a:endParaRPr kumimoji="1" lang="ko-KR" altLang="en-US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99EFB0-7EF7-4C43-8001-5506AF8811BD}"/>
              </a:ext>
            </a:extLst>
          </p:cNvPr>
          <p:cNvSpPr/>
          <p:nvPr/>
        </p:nvSpPr>
        <p:spPr>
          <a:xfrm>
            <a:off x="2806400" y="2638398"/>
            <a:ext cx="7501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코로나로 인해 비트코인 가격 변동성 </a:t>
            </a:r>
            <a:r>
              <a:rPr kumimoji="1" lang="ko-KR" altLang="en-US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결정요인의</a:t>
            </a:r>
            <a:r>
              <a:rPr kumimoji="1"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어떤 점이 변화했는지 분석</a:t>
            </a:r>
            <a:r>
              <a:rPr kumimoji="1"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/>
            </a:r>
            <a:br>
              <a:rPr kumimoji="1"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</a:br>
            <a:endParaRPr lang="ko-KR" altLang="en-US" sz="16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59CE1DB-F088-2F43-B1BD-8A33EEDE7924}"/>
              </a:ext>
            </a:extLst>
          </p:cNvPr>
          <p:cNvSpPr/>
          <p:nvPr/>
        </p:nvSpPr>
        <p:spPr>
          <a:xfrm>
            <a:off x="2376238" y="2273716"/>
            <a:ext cx="8113776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코로나로 인한 </a:t>
            </a:r>
            <a:r>
              <a:rPr kumimoji="1" lang="ko-KR" altLang="en-US" sz="1600" dirty="0" err="1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비트코인의</a:t>
            </a:r>
            <a:r>
              <a:rPr kumimoji="1" lang="ko-KR" altLang="en-US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 위상 변화는 비트코인 </a:t>
            </a:r>
            <a:r>
              <a:rPr kumimoji="1" lang="en-US" altLang="ko-KR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2</a:t>
            </a:r>
            <a:r>
              <a:rPr kumimoji="1" lang="ko-KR" altLang="en-US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차 상승 랠리와 관련이 있을 것이다</a:t>
            </a:r>
            <a:r>
              <a:rPr kumimoji="1" lang="en-US" altLang="ko-KR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.</a:t>
            </a:r>
            <a:br>
              <a:rPr kumimoji="1" lang="en-US" altLang="ko-KR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</a:br>
            <a:endParaRPr lang="ko-KR" altLang="en-US" sz="1600" dirty="0">
              <a:solidFill>
                <a:srgbClr val="40404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7769DC1-8EDD-8046-8B69-63131846C5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525" y="2222315"/>
            <a:ext cx="559975" cy="53770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E1EA54C-F225-D547-8CBA-850E0A5A0167}"/>
              </a:ext>
            </a:extLst>
          </p:cNvPr>
          <p:cNvSpPr/>
          <p:nvPr/>
        </p:nvSpPr>
        <p:spPr>
          <a:xfrm>
            <a:off x="2103309" y="3002238"/>
            <a:ext cx="8668719" cy="446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700" dirty="0">
                <a:latin typeface="HG꼬딕씨_Pro 80g" pitchFamily="18" charset="-127"/>
                <a:ea typeface="HG꼬딕씨_Pro 80g" pitchFamily="18" charset="-127"/>
              </a:rPr>
              <a:t>만약</a:t>
            </a:r>
            <a:r>
              <a:rPr kumimoji="1" lang="en-US" altLang="ko-KR" sz="1700" dirty="0">
                <a:latin typeface="HG꼬딕씨_Pro 80g" pitchFamily="18" charset="-127"/>
                <a:ea typeface="HG꼬딕씨_Pro 80g" pitchFamily="18" charset="-127"/>
              </a:rPr>
              <a:t>,</a:t>
            </a:r>
            <a:r>
              <a:rPr kumimoji="1" lang="ko-KR" altLang="en-US" sz="1700" dirty="0">
                <a:latin typeface="HG꼬딕씨_Pro 80g" pitchFamily="18" charset="-127"/>
                <a:ea typeface="HG꼬딕씨_Pro 80g" pitchFamily="18" charset="-127"/>
              </a:rPr>
              <a:t> 변화가 있다면 그것에 맞추어 지금 시대의 비트코인 가치에 대한 분석이 필요하다</a:t>
            </a:r>
            <a:r>
              <a:rPr kumimoji="1" lang="en-US" altLang="ko-KR" sz="1700" dirty="0">
                <a:latin typeface="HG꼬딕씨_Pro 80g" pitchFamily="18" charset="-127"/>
                <a:ea typeface="HG꼬딕씨_Pro 80g" pitchFamily="18" charset="-127"/>
              </a:rPr>
              <a:t>.</a:t>
            </a:r>
            <a:endParaRPr kumimoji="1" lang="ko-KR" altLang="en-US" sz="1700" dirty="0"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A7879E7-11F6-FB4D-866D-B4300FEEAD29}"/>
              </a:ext>
            </a:extLst>
          </p:cNvPr>
          <p:cNvSpPr/>
          <p:nvPr/>
        </p:nvSpPr>
        <p:spPr>
          <a:xfrm>
            <a:off x="2401301" y="4663792"/>
            <a:ext cx="6756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심리적 요인에 </a:t>
            </a:r>
            <a:r>
              <a:rPr kumimoji="1" lang="ko-KR" altLang="en-US" sz="1600" dirty="0" err="1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비트코인의</a:t>
            </a:r>
            <a:r>
              <a:rPr kumimoji="1" lang="ko-KR" altLang="en-US" sz="1600" dirty="0">
                <a:solidFill>
                  <a:srgbClr val="404040"/>
                </a:solidFill>
                <a:latin typeface="HG꼬딕씨_Pro 80g" pitchFamily="18" charset="-127"/>
                <a:ea typeface="HG꼬딕씨_Pro 80g" pitchFamily="18" charset="-127"/>
              </a:rPr>
              <a:t> 변동성이 크게 영향을 받는 것으로 분석될 경우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3DD3B652-97C1-C041-9A31-588BC78FE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3873418"/>
            <a:ext cx="338174" cy="33817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372728A3-3763-7D46-81C3-961F50413EC3}"/>
              </a:ext>
            </a:extLst>
          </p:cNvPr>
          <p:cNvGrpSpPr/>
          <p:nvPr/>
        </p:nvGrpSpPr>
        <p:grpSpPr>
          <a:xfrm>
            <a:off x="2512695" y="4151104"/>
            <a:ext cx="9709874" cy="461665"/>
            <a:chOff x="2312670" y="4481087"/>
            <a:chExt cx="9709874" cy="461665"/>
          </a:xfrm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F377E760-2426-9C41-96FF-1DB1749FEC8A}"/>
                </a:ext>
              </a:extLst>
            </p:cNvPr>
            <p:cNvSpPr/>
            <p:nvPr/>
          </p:nvSpPr>
          <p:spPr>
            <a:xfrm>
              <a:off x="2312670" y="4481087"/>
              <a:ext cx="9709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            현재 법정 화폐의 기능</a:t>
              </a:r>
              <a:r>
                <a:rPr kumimoji="1" lang="en-US" altLang="ko-KR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</a:t>
              </a:r>
              <a:r>
                <a:rPr kumimoji="1" lang="ko-KR" altLang="en-US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가치저장 및 지급결제 수단</a:t>
              </a:r>
              <a:r>
                <a:rPr kumimoji="1" lang="en-US" altLang="ko-KR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)</a:t>
              </a:r>
              <a:r>
                <a:rPr kumimoji="1" lang="ko-KR" altLang="en-US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을</a:t>
              </a:r>
              <a:r>
                <a:rPr kumimoji="1" lang="en-US" altLang="ko-KR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kumimoji="1" lang="ko-KR" altLang="en-US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수행 또는 대체할 수 있을 가능성이 높다</a:t>
              </a:r>
              <a:r>
                <a:rPr kumimoji="1" lang="en-US" altLang="ko-KR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endParaRPr kumimoji="1"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870CBF17-DE44-BB4E-B79D-C0946ADB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446" y="4611400"/>
              <a:ext cx="264629" cy="264629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0A056606-69FF-534D-86DE-9BF7AA525F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38" y="4782083"/>
            <a:ext cx="338174" cy="338174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682AD247-06D3-D245-87D6-92239D83245E}"/>
              </a:ext>
            </a:extLst>
          </p:cNvPr>
          <p:cNvGrpSpPr/>
          <p:nvPr/>
        </p:nvGrpSpPr>
        <p:grpSpPr>
          <a:xfrm>
            <a:off x="2500807" y="4979745"/>
            <a:ext cx="9709874" cy="461665"/>
            <a:chOff x="2272017" y="4416681"/>
            <a:chExt cx="9709874" cy="461665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303F8820-E01A-FB4C-818C-B56B9270A806}"/>
                </a:ext>
              </a:extLst>
            </p:cNvPr>
            <p:cNvSpPr/>
            <p:nvPr/>
          </p:nvSpPr>
          <p:spPr>
            <a:xfrm>
              <a:off x="2272017" y="4416681"/>
              <a:ext cx="9709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            화폐로서의 효용성이 떨어진다</a:t>
              </a:r>
              <a:r>
                <a:rPr kumimoji="1" lang="en-US" altLang="ko-KR" sz="16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.</a:t>
              </a:r>
              <a:endParaRPr kumimoji="1"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1FFFDB1C-1F0B-9E48-A50C-98E174E6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7548" y="4538746"/>
              <a:ext cx="275337" cy="275337"/>
            </a:xfrm>
            <a:prstGeom prst="rect">
              <a:avLst/>
            </a:prstGeom>
          </p:spPr>
        </p:pic>
      </p:grpSp>
      <p:sp>
        <p:nvSpPr>
          <p:cNvPr id="61" name="사각형: 둥근 모서리 29">
            <a:extLst>
              <a:ext uri="{FF2B5EF4-FFF2-40B4-BE49-F238E27FC236}">
                <a16:creationId xmlns="" xmlns:a16="http://schemas.microsoft.com/office/drawing/2014/main" id="{9A1B7998-6AB8-6549-AD6A-79C6A767DBC0}"/>
              </a:ext>
            </a:extLst>
          </p:cNvPr>
          <p:cNvSpPr/>
          <p:nvPr/>
        </p:nvSpPr>
        <p:spPr>
          <a:xfrm>
            <a:off x="5545981" y="1695700"/>
            <a:ext cx="1538188" cy="361432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000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Ideation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Introduction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67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69" name="제목 1">
            <a:extLst>
              <a:ext uri="{FF2B5EF4-FFF2-40B4-BE49-F238E27FC236}">
                <a16:creationId xmlns="" xmlns:a16="http://schemas.microsoft.com/office/drawing/2014/main" id="{3232D223-98B1-5646-AD03-CD003AD886FA}"/>
              </a:ext>
            </a:extLst>
          </p:cNvPr>
          <p:cNvSpPr txBox="1">
            <a:spLocks/>
          </p:cNvSpPr>
          <p:nvPr/>
        </p:nvSpPr>
        <p:spPr>
          <a:xfrm>
            <a:off x="1468880" y="839813"/>
            <a:ext cx="9821861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dirty="0">
                <a:solidFill>
                  <a:srgbClr val="2D4AAC"/>
                </a:solidFill>
                <a:latin typeface="HG꼬딕씨_Pro 99g" pitchFamily="18" charset="-127"/>
                <a:ea typeface="HG꼬딕씨_Pro 99g" pitchFamily="18" charset="-127"/>
              </a:rPr>
              <a:t>Research Question: </a:t>
            </a:r>
            <a:r>
              <a:rPr kumimoji="1" lang="ko-KR" altLang="en-US" sz="22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어떠한 요인들이 </a:t>
            </a:r>
            <a:r>
              <a:rPr kumimoji="1" lang="ko-KR" altLang="en-US" sz="2200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비트코인</a:t>
            </a:r>
            <a:r>
              <a:rPr kumimoji="1" lang="ko-KR" altLang="en-US" sz="22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 가격 변동성에 유의한 영향을 미치는가</a:t>
            </a:r>
            <a:r>
              <a:rPr kumimoji="1" lang="en-US" altLang="ko-KR" sz="22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?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870CBF17-DE44-BB4E-B79D-C0946ADBD6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59" y="2662485"/>
            <a:ext cx="360191" cy="2968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3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2118809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B2A1796-33FA-2B47-8FDB-52FF65AF7E81}"/>
              </a:ext>
            </a:extLst>
          </p:cNvPr>
          <p:cNvSpPr/>
          <p:nvPr/>
        </p:nvSpPr>
        <p:spPr>
          <a:xfrm>
            <a:off x="1808620" y="5787399"/>
            <a:ext cx="880222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위 </a:t>
            </a:r>
            <a:r>
              <a:rPr lang="en-US" altLang="ko-KR" sz="15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3</a:t>
            </a:r>
            <a:r>
              <a:rPr lang="ko-KR" altLang="en-US" sz="15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개의 논문을 포함한 총 </a:t>
            </a:r>
            <a:r>
              <a:rPr lang="en-US" altLang="ko-KR" sz="15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14</a:t>
            </a:r>
            <a:r>
              <a:rPr lang="ko-KR" altLang="en-US" sz="15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개의 </a:t>
            </a:r>
            <a:r>
              <a:rPr lang="en-US" altLang="ko-KR" sz="15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Literature Review</a:t>
            </a:r>
            <a:r>
              <a:rPr lang="ko-KR" altLang="en-US" sz="15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를 진행하여 분석에 활용하였다</a:t>
            </a:r>
            <a:r>
              <a:rPr lang="en-US" altLang="ko-KR" sz="1500" dirty="0">
                <a:solidFill>
                  <a:srgbClr val="C0000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5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하나의 논문을 제외하고 대부분의 논문은 비트코인의 변동성이 아닌</a:t>
            </a:r>
            <a:r>
              <a:rPr lang="en-US" altLang="ko-KR" sz="15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, </a:t>
            </a:r>
            <a:r>
              <a:rPr lang="ko-KR" altLang="en-US" sz="15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가격 예측에 초점을 맞추고 있었으며</a:t>
            </a:r>
            <a:r>
              <a:rPr lang="en-US" altLang="ko-KR" sz="15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, </a:t>
            </a:r>
            <a:r>
              <a:rPr lang="ko-KR" altLang="en-US" sz="15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심리적 변수와 경제적 변수를 혼합하여 사용한 연구가 적었다</a:t>
            </a:r>
            <a:r>
              <a:rPr lang="en-US" altLang="ko-KR" sz="15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.</a:t>
            </a:r>
            <a:endParaRPr lang="x-none" altLang="en-US" sz="1500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39" name="사각형: 둥근 모서리 29">
            <a:extLst>
              <a:ext uri="{FF2B5EF4-FFF2-40B4-BE49-F238E27FC236}">
                <a16:creationId xmlns="" xmlns:a16="http://schemas.microsoft.com/office/drawing/2014/main" id="{C158E232-AFD2-8E47-9548-CE48B48B1413}"/>
              </a:ext>
            </a:extLst>
          </p:cNvPr>
          <p:cNvSpPr/>
          <p:nvPr/>
        </p:nvSpPr>
        <p:spPr>
          <a:xfrm>
            <a:off x="5234261" y="925548"/>
            <a:ext cx="2047329" cy="361432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000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Key Reviews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B9B1FFFB-96F8-4845-AC22-1AA74FFD3199}"/>
              </a:ext>
            </a:extLst>
          </p:cNvPr>
          <p:cNvGrpSpPr/>
          <p:nvPr/>
        </p:nvGrpSpPr>
        <p:grpSpPr>
          <a:xfrm>
            <a:off x="1195079" y="1721342"/>
            <a:ext cx="5386562" cy="954107"/>
            <a:chOff x="1195079" y="1616567"/>
            <a:chExt cx="5386562" cy="954107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6EE9E7E3-4014-4240-9852-607C817F0403}"/>
                </a:ext>
              </a:extLst>
            </p:cNvPr>
            <p:cNvSpPr/>
            <p:nvPr/>
          </p:nvSpPr>
          <p:spPr>
            <a:xfrm>
              <a:off x="1195079" y="1616567"/>
              <a:ext cx="538656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x-none" sz="1600" dirty="0">
                  <a:latin typeface="HG꼬딕씨_Pro 80g" pitchFamily="18" charset="-127"/>
                  <a:ea typeface="HG꼬딕씨_Pro 80g" pitchFamily="18" charset="-127"/>
                </a:rPr>
                <a:t>비트코인 가격의 결정요인</a:t>
              </a:r>
              <a:r>
                <a:rPr lang="en-US" altLang="x-none" sz="1600" dirty="0">
                  <a:latin typeface="HG꼬딕씨_Pro 80g" pitchFamily="18" charset="-127"/>
                  <a:ea typeface="HG꼬딕씨_Pro 80g" pitchFamily="18" charset="-127"/>
                </a:rPr>
                <a:t>: </a:t>
              </a:r>
            </a:p>
            <a:p>
              <a:pPr algn="ctr"/>
              <a:r>
                <a:rPr lang="ko-KR" altLang="x-none" sz="1600" dirty="0">
                  <a:latin typeface="HG꼬딕씨_Pro 80g" pitchFamily="18" charset="-127"/>
                  <a:ea typeface="HG꼬딕씨_Pro 80g" pitchFamily="18" charset="-127"/>
                </a:rPr>
                <a:t>한국시장에 대한 실증분석</a:t>
              </a:r>
              <a:r>
                <a:rPr lang="x-none" altLang="x-none" sz="1200">
                  <a:latin typeface="HG꼬딕씨_Pro 80g" pitchFamily="18" charset="-127"/>
                  <a:ea typeface="HG꼬딕씨_Pro 80g" pitchFamily="18" charset="-127"/>
                </a:rPr>
                <a:t> </a:t>
              </a:r>
              <a:endParaRPr lang="en-US" altLang="x-none" sz="1200" dirty="0">
                <a:latin typeface="HG꼬딕씨_Pro 80g" pitchFamily="18" charset="-127"/>
                <a:ea typeface="HG꼬딕씨_Pro 80g" pitchFamily="18" charset="-127"/>
              </a:endParaRPr>
            </a:p>
            <a:p>
              <a:pPr algn="ctr"/>
              <a: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  <a:t/>
              </a:r>
              <a:b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</a:br>
              <a:r>
                <a:rPr lang="ko-KR" altLang="en-US" sz="1200" dirty="0" err="1">
                  <a:latin typeface="HG꼬딕씨_Pro 80g" pitchFamily="18" charset="-127"/>
                  <a:ea typeface="HG꼬딕씨_Pro 80g" pitchFamily="18" charset="-127"/>
                </a:rPr>
                <a:t>이기광</a:t>
              </a:r>
              <a: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2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lang="ko-KR" altLang="en-US" sz="1200" dirty="0" err="1">
                  <a:latin typeface="HG꼬딕씨_Pro 80g" pitchFamily="18" charset="-127"/>
                  <a:ea typeface="HG꼬딕씨_Pro 80g" pitchFamily="18" charset="-127"/>
                </a:rPr>
                <a:t>조수지</a:t>
              </a:r>
              <a: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200" dirty="0">
                  <a:latin typeface="HG꼬딕씨_Pro 80g" pitchFamily="18" charset="-127"/>
                  <a:ea typeface="HG꼬딕씨_Pro 80g" pitchFamily="18" charset="-127"/>
                </a:rPr>
                <a:t> 민경수</a:t>
              </a:r>
              <a: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2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lang="ko-KR" altLang="en-US" sz="1200" dirty="0" err="1">
                  <a:latin typeface="HG꼬딕씨_Pro 80g" pitchFamily="18" charset="-127"/>
                  <a:ea typeface="HG꼬딕씨_Pro 80g" pitchFamily="18" charset="-127"/>
                </a:rPr>
                <a:t>양철원</a:t>
              </a:r>
              <a: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2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  <a:t>(2019),</a:t>
              </a:r>
              <a:r>
                <a:rPr lang="ko-KR" altLang="en-US" sz="1200" dirty="0">
                  <a:latin typeface="HG꼬딕씨_Pro 80g" pitchFamily="18" charset="-127"/>
                  <a:ea typeface="HG꼬딕씨_Pro 80g" pitchFamily="18" charset="-127"/>
                </a:rPr>
                <a:t> 한국증권학회지</a:t>
              </a:r>
              <a:endParaRPr lang="en-US" altLang="x-none" sz="12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CC4B564A-7335-3A44-B6BC-6421B7E0B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043" y="1702594"/>
              <a:ext cx="724905" cy="72490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0DD56FF-BC01-D64D-8C48-7AE76A9385CB}"/>
              </a:ext>
            </a:extLst>
          </p:cNvPr>
          <p:cNvGrpSpPr/>
          <p:nvPr/>
        </p:nvGrpSpPr>
        <p:grpSpPr>
          <a:xfrm>
            <a:off x="1217568" y="3097732"/>
            <a:ext cx="5189801" cy="954107"/>
            <a:chOff x="1217568" y="3059179"/>
            <a:chExt cx="5189801" cy="954107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0EAE3D99-76BA-3E4D-B4D3-0D980863F726}"/>
                </a:ext>
              </a:extLst>
            </p:cNvPr>
            <p:cNvSpPr/>
            <p:nvPr/>
          </p:nvSpPr>
          <p:spPr>
            <a:xfrm>
              <a:off x="1369352" y="3059179"/>
              <a:ext cx="5038017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인터넷 매체가 </a:t>
              </a:r>
              <a:r>
                <a:rPr lang="ko-KR" altLang="en-US" sz="1600" dirty="0" err="1">
                  <a:latin typeface="HG꼬딕씨_Pro 80g" pitchFamily="18" charset="-127"/>
                  <a:ea typeface="HG꼬딕씨_Pro 80g" pitchFamily="18" charset="-127"/>
                </a:rPr>
                <a:t>가상화폐</a:t>
              </a:r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 가격에 </a:t>
              </a:r>
              <a:endParaRPr lang="en-US" altLang="ko-KR" sz="1600" dirty="0">
                <a:latin typeface="HG꼬딕씨_Pro 80g" pitchFamily="18" charset="-127"/>
                <a:ea typeface="HG꼬딕씨_Pro 80g" pitchFamily="18" charset="-127"/>
              </a:endParaRPr>
            </a:p>
            <a:p>
              <a:pPr algn="ctr"/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미치는</a:t>
              </a:r>
              <a:r>
                <a:rPr lang="en-US" altLang="ko-KR" sz="16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영향에 관한 연구 </a:t>
              </a:r>
              <a:endParaRPr lang="en-US" altLang="ko-KR" sz="1600" dirty="0">
                <a:latin typeface="HG꼬딕씨_Pro 80g" pitchFamily="18" charset="-127"/>
                <a:ea typeface="HG꼬딕씨_Pro 80g" pitchFamily="18" charset="-127"/>
              </a:endParaRPr>
            </a:p>
            <a:p>
              <a:pPr algn="ctr"/>
              <a:endParaRPr lang="en-US" altLang="ko-KR" sz="1200" dirty="0">
                <a:latin typeface="HG꼬딕씨_Pro 80g" pitchFamily="18" charset="-127"/>
                <a:ea typeface="HG꼬딕씨_Pro 80g" pitchFamily="18" charset="-127"/>
              </a:endParaRPr>
            </a:p>
            <a:p>
              <a:pPr algn="ctr"/>
              <a:r>
                <a:rPr lang="ko-KR" altLang="en-US" sz="1200" dirty="0" err="1">
                  <a:latin typeface="HG꼬딕씨_Pro 80g" pitchFamily="18" charset="-127"/>
                  <a:ea typeface="HG꼬딕씨_Pro 80g" pitchFamily="18" charset="-127"/>
                </a:rPr>
                <a:t>정성엽</a:t>
              </a:r>
              <a: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2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lang="ko-KR" altLang="en-US" sz="1200" dirty="0" err="1">
                  <a:latin typeface="HG꼬딕씨_Pro 80g" pitchFamily="18" charset="-127"/>
                  <a:ea typeface="HG꼬딕씨_Pro 80g" pitchFamily="18" charset="-127"/>
                </a:rPr>
                <a:t>정윤원</a:t>
              </a:r>
              <a: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2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lang="en-US" altLang="ko-KR" sz="1200" dirty="0">
                  <a:latin typeface="HG꼬딕씨_Pro 80g" pitchFamily="18" charset="-127"/>
                  <a:ea typeface="HG꼬딕씨_Pro 80g" pitchFamily="18" charset="-127"/>
                </a:rPr>
                <a:t>(2018),</a:t>
              </a:r>
              <a:r>
                <a:rPr lang="ko-KR" altLang="en-US" sz="1200" dirty="0">
                  <a:latin typeface="HG꼬딕씨_Pro 80g" pitchFamily="18" charset="-127"/>
                  <a:ea typeface="HG꼬딕씨_Pro 80g" pitchFamily="18" charset="-127"/>
                </a:rPr>
                <a:t> 한국통신학회 학술대회논문집</a:t>
              </a:r>
              <a:endParaRPr lang="x-none" altLang="en-US" sz="12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87FE0C77-A1F7-EA4F-8059-0F075055D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568" y="3118699"/>
              <a:ext cx="724905" cy="724905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ADE671A8-5E8F-9D42-81D7-5B40B3D0A9F8}"/>
              </a:ext>
            </a:extLst>
          </p:cNvPr>
          <p:cNvGrpSpPr/>
          <p:nvPr/>
        </p:nvGrpSpPr>
        <p:grpSpPr>
          <a:xfrm>
            <a:off x="1208043" y="4712247"/>
            <a:ext cx="4477635" cy="743955"/>
            <a:chOff x="1208043" y="4922256"/>
            <a:chExt cx="4477635" cy="743955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AA720453-F8A6-3444-B11E-7B0EC72929DF}"/>
                </a:ext>
              </a:extLst>
            </p:cNvPr>
            <p:cNvSpPr/>
            <p:nvPr/>
          </p:nvSpPr>
          <p:spPr>
            <a:xfrm>
              <a:off x="1900542" y="4958325"/>
              <a:ext cx="3785136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x-none" sz="1600" dirty="0">
                  <a:latin typeface="HG꼬딕씨_Pro 80g" pitchFamily="18" charset="-127"/>
                  <a:ea typeface="HG꼬딕씨_Pro 80g" pitchFamily="18" charset="-127"/>
                </a:rPr>
                <a:t>What Drives </a:t>
              </a:r>
              <a:r>
                <a:rPr lang="en-US" altLang="x-none" sz="1600" dirty="0" err="1">
                  <a:latin typeface="HG꼬딕씨_Pro 80g" pitchFamily="18" charset="-127"/>
                  <a:ea typeface="HG꼬딕씨_Pro 80g" pitchFamily="18" charset="-127"/>
                </a:rPr>
                <a:t>Bitcon</a:t>
              </a:r>
              <a:r>
                <a:rPr lang="en-US" altLang="x-none" sz="1600" dirty="0">
                  <a:latin typeface="HG꼬딕씨_Pro 80g" pitchFamily="18" charset="-127"/>
                  <a:ea typeface="HG꼬딕씨_Pro 80g" pitchFamily="18" charset="-127"/>
                </a:rPr>
                <a:t> Volatility?</a:t>
              </a:r>
            </a:p>
            <a:p>
              <a:pPr algn="ctr">
                <a:defRPr/>
              </a:pPr>
              <a:r>
                <a:rPr lang="en-US" altLang="en-US" sz="1200" dirty="0">
                  <a:latin typeface="HG꼬딕씨_Pro 80g" pitchFamily="18" charset="-127"/>
                  <a:ea typeface="HG꼬딕씨_Pro 80g" pitchFamily="18" charset="-127"/>
                </a:rPr>
                <a:t>Hans </a:t>
              </a:r>
              <a:r>
                <a:rPr lang="en-US" altLang="en-US" sz="1200" dirty="0" err="1">
                  <a:latin typeface="HG꼬딕씨_Pro 80g" pitchFamily="18" charset="-127"/>
                  <a:ea typeface="HG꼬딕씨_Pro 80g" pitchFamily="18" charset="-127"/>
                </a:rPr>
                <a:t>Bystrom</a:t>
              </a:r>
              <a:r>
                <a:rPr lang="en-US" altLang="en-US" sz="1200" dirty="0">
                  <a:latin typeface="HG꼬딕씨_Pro 80g" pitchFamily="18" charset="-127"/>
                  <a:ea typeface="HG꼬딕씨_Pro 80g" pitchFamily="18" charset="-127"/>
                </a:rPr>
                <a:t>, Dominika </a:t>
              </a:r>
              <a:r>
                <a:rPr lang="en-US" altLang="en-US" sz="1200" dirty="0" err="1">
                  <a:latin typeface="HG꼬딕씨_Pro 80g" pitchFamily="18" charset="-127"/>
                  <a:ea typeface="HG꼬딕씨_Pro 80g" pitchFamily="18" charset="-127"/>
                </a:rPr>
                <a:t>Krygier</a:t>
              </a:r>
              <a:r>
                <a:rPr lang="en-US" altLang="en-US" sz="1200" dirty="0">
                  <a:latin typeface="HG꼬딕씨_Pro 80g" pitchFamily="18" charset="-127"/>
                  <a:ea typeface="HG꼬딕씨_Pro 80g" pitchFamily="18" charset="-127"/>
                </a:rPr>
                <a:t>, (2018), </a:t>
              </a:r>
            </a:p>
            <a:p>
              <a:pPr algn="ctr">
                <a:defRPr/>
              </a:pPr>
              <a:r>
                <a:rPr lang="en-US" altLang="en-US" sz="1200" dirty="0">
                  <a:latin typeface="HG꼬딕씨_Pro 80g" pitchFamily="18" charset="-127"/>
                  <a:ea typeface="HG꼬딕씨_Pro 80g" pitchFamily="18" charset="-127"/>
                </a:rPr>
                <a:t>Lund University, Working Paper</a:t>
              </a:r>
              <a:endParaRPr lang="x-none" altLang="en-US" sz="12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DC7E5CB4-8162-DB4F-8EFB-EAE74F092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043" y="4922256"/>
              <a:ext cx="724905" cy="72490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328A70EC-7A2B-464B-9E4D-DAD13B08FF29}"/>
              </a:ext>
            </a:extLst>
          </p:cNvPr>
          <p:cNvGrpSpPr/>
          <p:nvPr/>
        </p:nvGrpSpPr>
        <p:grpSpPr>
          <a:xfrm>
            <a:off x="6082210" y="1628642"/>
            <a:ext cx="5833257" cy="1080566"/>
            <a:chOff x="6133215" y="1477470"/>
            <a:chExt cx="5833257" cy="1080566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70FE59F1-3ECE-B242-9BDF-257A07A572B3}"/>
                </a:ext>
              </a:extLst>
            </p:cNvPr>
            <p:cNvSpPr/>
            <p:nvPr/>
          </p:nvSpPr>
          <p:spPr>
            <a:xfrm>
              <a:off x="6184073" y="1528041"/>
              <a:ext cx="1768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활용 내용</a:t>
              </a:r>
              <a:endParaRPr lang="en-US" altLang="ko-KR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ED7D1546-AA69-F345-83FF-A397017FDE46}"/>
                </a:ext>
              </a:extLst>
            </p:cNvPr>
            <p:cNvSpPr/>
            <p:nvPr/>
          </p:nvSpPr>
          <p:spPr>
            <a:xfrm>
              <a:off x="7744874" y="1477470"/>
              <a:ext cx="422159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비트코인의 가격 결정 요인을 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algn="ctr">
                <a:defRPr/>
              </a:pP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수요공급</a:t>
              </a:r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거시경제</a:t>
              </a:r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심리적 변수로 나눠서 분석한 아이디어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8E0C6721-4BE9-214B-B689-DF17EB7A0C74}"/>
                </a:ext>
              </a:extLst>
            </p:cNvPr>
            <p:cNvSpPr/>
            <p:nvPr/>
          </p:nvSpPr>
          <p:spPr>
            <a:xfrm>
              <a:off x="6763037" y="2097114"/>
              <a:ext cx="611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한계</a:t>
              </a:r>
              <a:endParaRPr lang="en-US" altLang="ko-KR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364E33CE-030C-1548-B6C1-06DA8F1BB304}"/>
                </a:ext>
              </a:extLst>
            </p:cNvPr>
            <p:cNvSpPr/>
            <p:nvPr/>
          </p:nvSpPr>
          <p:spPr>
            <a:xfrm>
              <a:off x="7744874" y="2065593"/>
              <a:ext cx="422159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코로나 발발 및 비트코인 </a:t>
              </a:r>
              <a:r>
                <a:rPr lang="en-US" altLang="ko-KR" sz="1300" dirty="0">
                  <a:latin typeface="HG꼬딕씨_Pro 80g" pitchFamily="18" charset="-127"/>
                  <a:ea typeface="HG꼬딕씨_Pro 80g" pitchFamily="18" charset="-127"/>
                </a:rPr>
                <a:t>2</a:t>
              </a: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차 상승랠리가 시작되기 이전임</a:t>
              </a:r>
              <a:endParaRPr lang="en-US" altLang="ko-KR" sz="1300" dirty="0">
                <a:latin typeface="HG꼬딕씨_Pro 80g" pitchFamily="18" charset="-127"/>
                <a:ea typeface="HG꼬딕씨_Pro 80g" pitchFamily="18" charset="-127"/>
              </a:endParaRPr>
            </a:p>
            <a:p>
              <a:pPr algn="ctr">
                <a:defRPr/>
              </a:pP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→ 지금 시점에서 다시 분석할 필요</a:t>
              </a:r>
              <a:endParaRPr lang="en-US" altLang="ko-KR" sz="13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395C84C6-4040-D843-BDEC-83265075C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215" y="1527162"/>
              <a:ext cx="409190" cy="40919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259E97A0-2B8F-724C-9C8A-19B0E76F6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4578" y="2077185"/>
              <a:ext cx="409190" cy="40919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22626548-4BBA-6C41-9DAF-0E6097107DEB}"/>
              </a:ext>
            </a:extLst>
          </p:cNvPr>
          <p:cNvGrpSpPr/>
          <p:nvPr/>
        </p:nvGrpSpPr>
        <p:grpSpPr>
          <a:xfrm>
            <a:off x="6093573" y="2998524"/>
            <a:ext cx="5833257" cy="1099616"/>
            <a:chOff x="6133215" y="1467945"/>
            <a:chExt cx="5833257" cy="1099616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87CB659-75B5-B547-825B-5BF841EDC1F7}"/>
                </a:ext>
              </a:extLst>
            </p:cNvPr>
            <p:cNvSpPr/>
            <p:nvPr/>
          </p:nvSpPr>
          <p:spPr>
            <a:xfrm>
              <a:off x="6184073" y="1547091"/>
              <a:ext cx="1768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활용 내용</a:t>
              </a:r>
              <a:endParaRPr lang="en-US" altLang="ko-KR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3B99F3F-2E25-2C41-9696-12F0608BFFDE}"/>
                </a:ext>
              </a:extLst>
            </p:cNvPr>
            <p:cNvSpPr/>
            <p:nvPr/>
          </p:nvSpPr>
          <p:spPr>
            <a:xfrm>
              <a:off x="7744874" y="1467945"/>
              <a:ext cx="422159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뉴스 데이터를 통한 감성사전 구축 및 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algn="ctr">
                <a:defRPr/>
              </a:pP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감성지수를 활용한 지표를 사용한 감성분석 진행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0634A450-1B32-F147-89D7-76CCF1FF75FE}"/>
                </a:ext>
              </a:extLst>
            </p:cNvPr>
            <p:cNvSpPr/>
            <p:nvPr/>
          </p:nvSpPr>
          <p:spPr>
            <a:xfrm>
              <a:off x="6763037" y="2106639"/>
              <a:ext cx="611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한계</a:t>
              </a:r>
              <a:endParaRPr lang="en-US" altLang="ko-KR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5E3B7E3B-E779-494B-AC52-A2E060A4FE9F}"/>
                </a:ext>
              </a:extLst>
            </p:cNvPr>
            <p:cNvSpPr/>
            <p:nvPr/>
          </p:nvSpPr>
          <p:spPr>
            <a:xfrm>
              <a:off x="7744874" y="2075118"/>
              <a:ext cx="422159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300" dirty="0" err="1">
                  <a:latin typeface="HG꼬딕씨_Pro 80g" pitchFamily="18" charset="-127"/>
                  <a:ea typeface="HG꼬딕씨_Pro 80g" pitchFamily="18" charset="-127"/>
                </a:rPr>
                <a:t>비트코인에</a:t>
              </a: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 대해서만 분석을 진행했으며</a:t>
              </a:r>
              <a:r>
                <a:rPr lang="en-US" altLang="ko-KR" sz="13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endParaRPr lang="en-US" altLang="ko-KR" sz="1300" dirty="0">
                <a:latin typeface="HG꼬딕씨_Pro 80g" pitchFamily="18" charset="-127"/>
                <a:ea typeface="HG꼬딕씨_Pro 80g" pitchFamily="18" charset="-127"/>
              </a:endParaRPr>
            </a:p>
            <a:p>
              <a:pPr algn="ctr">
                <a:defRPr/>
              </a:pP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뉴스 데이터만 수집하여 감성사전 구축</a:t>
              </a:r>
              <a:endParaRPr lang="en-US" altLang="ko-KR" sz="13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33F5F706-A892-C944-BFC9-AC7D3C2A6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215" y="1527162"/>
              <a:ext cx="409190" cy="4091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EA69490C-CCF8-4440-A1C9-E14ABAA98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4578" y="2086710"/>
              <a:ext cx="409190" cy="40919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894010EF-BA69-EB4B-98EC-D29C5EF9C476}"/>
              </a:ext>
            </a:extLst>
          </p:cNvPr>
          <p:cNvGrpSpPr/>
          <p:nvPr/>
        </p:nvGrpSpPr>
        <p:grpSpPr>
          <a:xfrm>
            <a:off x="6082210" y="4468090"/>
            <a:ext cx="6061857" cy="1056530"/>
            <a:chOff x="6133215" y="1401270"/>
            <a:chExt cx="6061857" cy="1056530"/>
          </a:xfrm>
        </p:grpSpPr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15641787-9D02-484E-8B84-C938CD5166C6}"/>
                </a:ext>
              </a:extLst>
            </p:cNvPr>
            <p:cNvSpPr/>
            <p:nvPr/>
          </p:nvSpPr>
          <p:spPr>
            <a:xfrm>
              <a:off x="6184073" y="1508991"/>
              <a:ext cx="17689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활용 내용</a:t>
              </a:r>
              <a:endParaRPr lang="en-US" altLang="ko-KR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2D1B8E14-CEB8-F643-B85E-9D136AA3F158}"/>
                </a:ext>
              </a:extLst>
            </p:cNvPr>
            <p:cNvSpPr/>
            <p:nvPr/>
          </p:nvSpPr>
          <p:spPr>
            <a:xfrm>
              <a:off x="7744874" y="1401270"/>
              <a:ext cx="4221598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금</a:t>
              </a:r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USD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변동성</a:t>
              </a:r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S&amp;P 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변동성 등을 입력변수</a:t>
              </a:r>
              <a:r>
                <a:rPr lang="en-US" altLang="ko-KR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algn="ctr">
                <a:defRPr/>
              </a:pPr>
              <a:r>
                <a:rPr lang="ko-KR" altLang="en-US" sz="13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비트코인 가격 변동성을 종속변수로 사용하여 분석</a:t>
              </a:r>
              <a:endParaRPr lang="en-US" altLang="ko-KR" sz="13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541E89F4-F82F-AD42-B5AB-771D8E4FE49B}"/>
                </a:ext>
              </a:extLst>
            </p:cNvPr>
            <p:cNvSpPr/>
            <p:nvPr/>
          </p:nvSpPr>
          <p:spPr>
            <a:xfrm>
              <a:off x="6763037" y="2068539"/>
              <a:ext cx="6110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한계</a:t>
              </a:r>
              <a:endParaRPr lang="en-US" altLang="ko-KR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83369152-BE83-4642-BED2-D16E15F568DA}"/>
                </a:ext>
              </a:extLst>
            </p:cNvPr>
            <p:cNvSpPr/>
            <p:nvPr/>
          </p:nvSpPr>
          <p:spPr>
            <a:xfrm>
              <a:off x="7602702" y="1960818"/>
              <a:ext cx="459237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300" dirty="0" err="1">
                  <a:latin typeface="HG꼬딕씨_Pro 80g" pitchFamily="18" charset="-127"/>
                  <a:ea typeface="HG꼬딕씨_Pro 80g" pitchFamily="18" charset="-127"/>
                </a:rPr>
                <a:t>외국장을</a:t>
              </a: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 대상으로 분석하여 </a:t>
              </a:r>
              <a:r>
                <a:rPr lang="ko-KR" altLang="en-US" sz="1300" dirty="0" err="1">
                  <a:latin typeface="HG꼬딕씨_Pro 80g" pitchFamily="18" charset="-127"/>
                  <a:ea typeface="HG꼬딕씨_Pro 80g" pitchFamily="18" charset="-127"/>
                </a:rPr>
                <a:t>한국장에</a:t>
              </a: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 대한 이해를 하기 부족하며</a:t>
              </a:r>
              <a:r>
                <a:rPr lang="en-US" altLang="ko-KR" sz="13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 과거 데이터</a:t>
              </a:r>
              <a:r>
                <a:rPr lang="en-US" altLang="ko-KR" sz="1300" dirty="0">
                  <a:latin typeface="HG꼬딕씨_Pro 80g" pitchFamily="18" charset="-127"/>
                  <a:ea typeface="HG꼬딕씨_Pro 80g" pitchFamily="18" charset="-127"/>
                </a:rPr>
                <a:t>(2011-2017</a:t>
              </a: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년</a:t>
              </a:r>
              <a:r>
                <a:rPr lang="en-US" altLang="ko-KR" sz="1300" dirty="0">
                  <a:latin typeface="HG꼬딕씨_Pro 80g" pitchFamily="18" charset="-127"/>
                  <a:ea typeface="HG꼬딕씨_Pro 80g" pitchFamily="18" charset="-127"/>
                </a:rPr>
                <a:t>)</a:t>
              </a:r>
              <a:r>
                <a:rPr lang="ko-KR" altLang="en-US" sz="1300" dirty="0">
                  <a:latin typeface="HG꼬딕씨_Pro 80g" pitchFamily="18" charset="-127"/>
                  <a:ea typeface="HG꼬딕씨_Pro 80g" pitchFamily="18" charset="-127"/>
                </a:rPr>
                <a:t> 이용</a:t>
              </a:r>
              <a:endParaRPr lang="en-US" altLang="ko-KR" sz="13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62E3BF6B-675E-B642-8D95-2BF5873C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215" y="1489062"/>
              <a:ext cx="409190" cy="40919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7168CBDC-2C81-5143-ABD5-ECD7F6345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4578" y="2048610"/>
              <a:ext cx="409190" cy="409190"/>
            </a:xfrm>
            <a:prstGeom prst="rect">
              <a:avLst/>
            </a:prstGeom>
          </p:spPr>
        </p:pic>
      </p:grpSp>
      <p:sp>
        <p:nvSpPr>
          <p:cNvPr id="73" name="직사각형 72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Literature Review 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78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2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2118809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0B5BC79-CCD5-AE42-BD7A-0D9583C57F42}"/>
              </a:ext>
            </a:extLst>
          </p:cNvPr>
          <p:cNvSpPr/>
          <p:nvPr/>
        </p:nvSpPr>
        <p:spPr>
          <a:xfrm>
            <a:off x="816644" y="741063"/>
            <a:ext cx="46843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2D4AAC"/>
                </a:solidFill>
                <a:latin typeface="HG꼬딕씨_Pro 80g" pitchFamily="18" charset="-127"/>
                <a:ea typeface="HG꼬딕씨_Pro 80g" pitchFamily="18" charset="-127"/>
              </a:rPr>
              <a:t>Research Gap    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9214E760-CC24-2F4D-BB75-082333F847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242" y="1705538"/>
            <a:ext cx="724905" cy="72490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BE5F1B4-3E88-0745-AD7B-F1DB00C164BF}"/>
              </a:ext>
            </a:extLst>
          </p:cNvPr>
          <p:cNvGrpSpPr/>
          <p:nvPr/>
        </p:nvGrpSpPr>
        <p:grpSpPr>
          <a:xfrm>
            <a:off x="7941500" y="1548968"/>
            <a:ext cx="2076935" cy="563575"/>
            <a:chOff x="7103300" y="1587068"/>
            <a:chExt cx="2076935" cy="563575"/>
          </a:xfrm>
        </p:grpSpPr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10C4FDB1-89F0-3647-AF1C-E638820D1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300" y="1652993"/>
              <a:ext cx="497650" cy="49765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01D70412-C572-6B48-A60B-53A41BC7EE43}"/>
                </a:ext>
              </a:extLst>
            </p:cNvPr>
            <p:cNvSpPr/>
            <p:nvPr/>
          </p:nvSpPr>
          <p:spPr>
            <a:xfrm>
              <a:off x="7742021" y="1587068"/>
              <a:ext cx="14382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방법적 측면</a:t>
              </a:r>
            </a:p>
          </p:txBody>
        </p:sp>
      </p:grpSp>
      <p:pic>
        <p:nvPicPr>
          <p:cNvPr id="41" name="Picture 1" descr="page21image22758528">
            <a:extLst>
              <a:ext uri="{FF2B5EF4-FFF2-40B4-BE49-F238E27FC236}">
                <a16:creationId xmlns="" xmlns:a16="http://schemas.microsoft.com/office/drawing/2014/main" id="{B86643E1-9A87-284F-82DB-098FE51F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93" y="1449950"/>
            <a:ext cx="368807" cy="4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age21image22880896">
            <a:extLst>
              <a:ext uri="{FF2B5EF4-FFF2-40B4-BE49-F238E27FC236}">
                <a16:creationId xmlns="" xmlns:a16="http://schemas.microsoft.com/office/drawing/2014/main" id="{428952D3-7C80-7640-A846-378D5459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80" y="1449950"/>
            <a:ext cx="368808" cy="4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6FE2DE3-3B1D-2C4F-8D73-252C5A4660BA}"/>
              </a:ext>
            </a:extLst>
          </p:cNvPr>
          <p:cNvGrpSpPr/>
          <p:nvPr/>
        </p:nvGrpSpPr>
        <p:grpSpPr>
          <a:xfrm>
            <a:off x="2372807" y="1568018"/>
            <a:ext cx="2024757" cy="544525"/>
            <a:chOff x="1534607" y="1692567"/>
            <a:chExt cx="2024757" cy="544525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134374A2-1E73-C441-B9CB-C371AF173B0A}"/>
                </a:ext>
              </a:extLst>
            </p:cNvPr>
            <p:cNvSpPr/>
            <p:nvPr/>
          </p:nvSpPr>
          <p:spPr>
            <a:xfrm>
              <a:off x="2098708" y="1692567"/>
              <a:ext cx="1460656" cy="508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 시기적 측면</a:t>
              </a:r>
              <a:endParaRPr lang="en-US" altLang="ko-KR" sz="20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BC5777A0-AEEB-6449-94CB-816E8E321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607" y="1752398"/>
              <a:ext cx="484694" cy="484694"/>
            </a:xfrm>
            <a:prstGeom prst="rect">
              <a:avLst/>
            </a:prstGeom>
          </p:spPr>
        </p:pic>
      </p:grpSp>
      <p:pic>
        <p:nvPicPr>
          <p:cNvPr id="45" name="Picture 1" descr="page21image22758528">
            <a:extLst>
              <a:ext uri="{FF2B5EF4-FFF2-40B4-BE49-F238E27FC236}">
                <a16:creationId xmlns="" xmlns:a16="http://schemas.microsoft.com/office/drawing/2014/main" id="{8329F566-24A5-2344-BB2D-7DC818C71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306" y="1449950"/>
            <a:ext cx="368807" cy="4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page21image22880896">
            <a:extLst>
              <a:ext uri="{FF2B5EF4-FFF2-40B4-BE49-F238E27FC236}">
                <a16:creationId xmlns="" xmlns:a16="http://schemas.microsoft.com/office/drawing/2014/main" id="{074AA070-6A46-464F-8205-15E2C65D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93" y="1449950"/>
            <a:ext cx="368808" cy="4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5C202465-DEF6-8E4D-A3D4-8B728B2A12A3}"/>
              </a:ext>
            </a:extLst>
          </p:cNvPr>
          <p:cNvGrpSpPr/>
          <p:nvPr/>
        </p:nvGrpSpPr>
        <p:grpSpPr>
          <a:xfrm>
            <a:off x="1371600" y="2561496"/>
            <a:ext cx="6969950" cy="1402763"/>
            <a:chOff x="1038225" y="2258796"/>
            <a:chExt cx="6969950" cy="1402763"/>
          </a:xfrm>
        </p:grpSpPr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B14F430-7F01-F04A-AD7D-CD679D8C9435}"/>
                </a:ext>
              </a:extLst>
            </p:cNvPr>
            <p:cNvSpPr/>
            <p:nvPr/>
          </p:nvSpPr>
          <p:spPr>
            <a:xfrm>
              <a:off x="1412779" y="2258796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atinLnBrk="0"/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대부분의 선행 연구들은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latinLnBrk="0"/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비트코인에 대한 사회적 논의가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재점화된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계기인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pPr latinLnBrk="0"/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비트코인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2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차 상승 시기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 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즉 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2020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년 후반 이전에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쓰여짐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/>
              </a:r>
              <a:b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</a:br>
              <a:endParaRPr lang="ko-KR" altLang="en-US" sz="1400" dirty="0">
                <a:latin typeface="HG꼬딕씨_Pro 60g" pitchFamily="18" charset="-127"/>
                <a:ea typeface="HG꼬딕씨_Pro 60g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67DCDC77-9729-8240-ACB1-E5D0A92E5208}"/>
                </a:ext>
              </a:extLst>
            </p:cNvPr>
            <p:cNvGrpSpPr/>
            <p:nvPr/>
          </p:nvGrpSpPr>
          <p:grpSpPr>
            <a:xfrm>
              <a:off x="1509321" y="3065192"/>
              <a:ext cx="6498854" cy="596367"/>
              <a:chOff x="1726297" y="3003200"/>
              <a:chExt cx="6498854" cy="59636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="" xmlns:a16="http://schemas.microsoft.com/office/drawing/2014/main" id="{CD89381C-6DFE-FE42-9D77-E8560F2C1ED2}"/>
                  </a:ext>
                </a:extLst>
              </p:cNvPr>
              <p:cNvSpPr/>
              <p:nvPr/>
            </p:nvSpPr>
            <p:spPr>
              <a:xfrm>
                <a:off x="2129151" y="3014792"/>
                <a:ext cx="6096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0"/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지금 시점에서의 가격 변동성 </a:t>
                </a:r>
                <a:r>
                  <a:rPr lang="ko-KR" altLang="en-US" sz="1600" dirty="0" err="1">
                    <a:latin typeface="HG꼬딕씨_Pro 80g" pitchFamily="18" charset="-127"/>
                    <a:ea typeface="HG꼬딕씨_Pro 80g" pitchFamily="18" charset="-127"/>
                  </a:rPr>
                  <a:t>결정요인과</a:t>
                </a:r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 </a:t>
                </a:r>
                <a:endParaRPr lang="en-US" altLang="ko-KR" sz="1600" dirty="0">
                  <a:latin typeface="HG꼬딕씨_Pro 80g" pitchFamily="18" charset="-127"/>
                  <a:ea typeface="HG꼬딕씨_Pro 80g" pitchFamily="18" charset="-127"/>
                </a:endParaRPr>
              </a:p>
              <a:p>
                <a:pPr latinLnBrk="0"/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그 의미에 대해 다시금 분석할 필요가 있음</a:t>
                </a:r>
                <a:endParaRPr lang="en-US" altLang="ko-KR" sz="1600" dirty="0"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0FBDE317-4A76-7442-BC44-E655E9908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6297" y="3003200"/>
                <a:ext cx="327446" cy="327446"/>
              </a:xfrm>
              <a:prstGeom prst="rect">
                <a:avLst/>
              </a:prstGeom>
            </p:spPr>
          </p:pic>
        </p:grp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79EC3305-07CC-D34D-9DE4-27CCEC2AC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225" y="2279482"/>
              <a:ext cx="338174" cy="338174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5388E89-731A-7D4C-AD9F-E3E455E173D0}"/>
              </a:ext>
            </a:extLst>
          </p:cNvPr>
          <p:cNvGrpSpPr/>
          <p:nvPr/>
        </p:nvGrpSpPr>
        <p:grpSpPr>
          <a:xfrm>
            <a:off x="1371600" y="4404148"/>
            <a:ext cx="6988806" cy="1241197"/>
            <a:chOff x="1038225" y="4240932"/>
            <a:chExt cx="6988806" cy="1241197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7DAD23EE-7B14-9647-AEC8-E5DC4BECB2C4}"/>
                </a:ext>
              </a:extLst>
            </p:cNvPr>
            <p:cNvSpPr/>
            <p:nvPr/>
          </p:nvSpPr>
          <p:spPr>
            <a:xfrm>
              <a:off x="1412779" y="4240932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코로나 전후의 비트코인 가격 변동성 결정요인을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비교한 연구는 없었음 </a:t>
              </a:r>
              <a:endParaRPr lang="ko-KR" altLang="en-US" sz="1400" dirty="0">
                <a:latin typeface="HG꼬딕씨_Pro 60g" pitchFamily="18" charset="-127"/>
                <a:ea typeface="HG꼬딕씨_Pro 60g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D8B592A5-F0FB-E147-A5A0-6C7F268851DC}"/>
                </a:ext>
              </a:extLst>
            </p:cNvPr>
            <p:cNvGrpSpPr/>
            <p:nvPr/>
          </p:nvGrpSpPr>
          <p:grpSpPr>
            <a:xfrm>
              <a:off x="1499796" y="4895329"/>
              <a:ext cx="6527235" cy="586800"/>
              <a:chOff x="1716772" y="4895329"/>
              <a:chExt cx="6527235" cy="586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49D6665D-6A84-6840-96B1-CD9853F28356}"/>
                  </a:ext>
                </a:extLst>
              </p:cNvPr>
              <p:cNvSpPr/>
              <p:nvPr/>
            </p:nvSpPr>
            <p:spPr>
              <a:xfrm>
                <a:off x="2148007" y="4897354"/>
                <a:ext cx="6096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0"/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새로운 시대</a:t>
                </a:r>
                <a:r>
                  <a:rPr lang="en-US" altLang="ko-KR" sz="1600" dirty="0">
                    <a:latin typeface="HG꼬딕씨_Pro 80g" pitchFamily="18" charset="-127"/>
                    <a:ea typeface="HG꼬딕씨_Pro 80g" pitchFamily="18" charset="-127"/>
                  </a:rPr>
                  <a:t>(</a:t>
                </a:r>
                <a:r>
                  <a:rPr lang="ko-KR" altLang="en-US" sz="1600" dirty="0" err="1">
                    <a:latin typeface="HG꼬딕씨_Pro 80g" pitchFamily="18" charset="-127"/>
                    <a:ea typeface="HG꼬딕씨_Pro 80g" pitchFamily="18" charset="-127"/>
                  </a:rPr>
                  <a:t>언택트</a:t>
                </a:r>
                <a:r>
                  <a:rPr lang="en-US" altLang="ko-KR" sz="1600" dirty="0">
                    <a:latin typeface="HG꼬딕씨_Pro 80g" pitchFamily="18" charset="-127"/>
                    <a:ea typeface="HG꼬딕씨_Pro 80g" pitchFamily="18" charset="-127"/>
                  </a:rPr>
                  <a:t>)</a:t>
                </a:r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에서의 </a:t>
                </a:r>
                <a:endParaRPr lang="en-US" altLang="ko-KR" sz="1600" dirty="0">
                  <a:latin typeface="HG꼬딕씨_Pro 80g" pitchFamily="18" charset="-127"/>
                  <a:ea typeface="HG꼬딕씨_Pro 80g" pitchFamily="18" charset="-127"/>
                </a:endParaRPr>
              </a:p>
              <a:p>
                <a:pPr latinLnBrk="0"/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비트코인의 가치를 분석할 필요가 있음</a:t>
                </a:r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="" xmlns:a16="http://schemas.microsoft.com/office/drawing/2014/main" id="{AD0F13F1-B9A5-BE42-94E3-DE7DD3D5D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6772" y="4895329"/>
                <a:ext cx="327446" cy="327446"/>
              </a:xfrm>
              <a:prstGeom prst="rect">
                <a:avLst/>
              </a:prstGeom>
            </p:spPr>
          </p:pic>
        </p:grp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7D9C165D-C2D0-F146-B472-8F38A8B03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225" y="4250559"/>
              <a:ext cx="338174" cy="338174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774C554F-54ED-6941-BA66-24CDDF17D5D3}"/>
              </a:ext>
            </a:extLst>
          </p:cNvPr>
          <p:cNvGrpSpPr/>
          <p:nvPr/>
        </p:nvGrpSpPr>
        <p:grpSpPr>
          <a:xfrm>
            <a:off x="6662897" y="2696990"/>
            <a:ext cx="6998331" cy="1840584"/>
            <a:chOff x="1038225" y="2231063"/>
            <a:chExt cx="6998331" cy="1840584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E0610DF9-7DD7-FA41-AE40-BC4A9C3C1189}"/>
                </a:ext>
              </a:extLst>
            </p:cNvPr>
            <p:cNvSpPr/>
            <p:nvPr/>
          </p:nvSpPr>
          <p:spPr>
            <a:xfrm>
              <a:off x="1508029" y="2231063"/>
              <a:ext cx="6096000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가격예측과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r>
                <a:rPr lang="ko-KR" altLang="en-US" sz="14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시계열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분석 위주의 연구가 다수였으며</a:t>
              </a:r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r>
                <a:rPr lang="en-US" altLang="ko-KR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SNS</a:t>
              </a:r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나 커뮤니티 데이터를 통한 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r>
                <a:rPr lang="ko-KR" altLang="en-US" sz="14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심리적 요인을 파악한 연구는 없었음</a:t>
              </a:r>
              <a:endPara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r>
                <a:rPr lang="en-US" altLang="ko-KR" sz="14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</a:t>
              </a:r>
              <a:r>
                <a:rPr lang="ko-KR" altLang="en-US" sz="14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구글 트렌드를 활용한 연구는 존재</a:t>
              </a:r>
              <a:r>
                <a:rPr lang="en-US" altLang="ko-KR" sz="1400" i="1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)</a:t>
              </a:r>
              <a:endParaRPr lang="ko-KR" altLang="en-US" sz="1400" i="1" dirty="0">
                <a:latin typeface="HG꼬딕씨_Pro 60g" pitchFamily="18" charset="-127"/>
                <a:ea typeface="HG꼬딕씨_Pro 60g" pitchFamily="18" charset="-127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5AFDBD82-CA0F-6D4A-A791-0464DE279843}"/>
                </a:ext>
              </a:extLst>
            </p:cNvPr>
            <p:cNvGrpSpPr/>
            <p:nvPr/>
          </p:nvGrpSpPr>
          <p:grpSpPr>
            <a:xfrm>
              <a:off x="1595046" y="3229910"/>
              <a:ext cx="6441510" cy="841737"/>
              <a:chOff x="1812022" y="3167918"/>
              <a:chExt cx="6441510" cy="84173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331A5BF5-8922-D24D-976F-2C519E2D114B}"/>
                  </a:ext>
                </a:extLst>
              </p:cNvPr>
              <p:cNvSpPr/>
              <p:nvPr/>
            </p:nvSpPr>
            <p:spPr>
              <a:xfrm>
                <a:off x="2157532" y="3178658"/>
                <a:ext cx="6096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0"/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기존 </a:t>
                </a:r>
                <a:r>
                  <a:rPr lang="en-US" altLang="ko-KR" sz="1600" dirty="0">
                    <a:latin typeface="HG꼬딕씨_Pro 80g" pitchFamily="18" charset="-127"/>
                    <a:ea typeface="HG꼬딕씨_Pro 80g" pitchFamily="18" charset="-127"/>
                  </a:rPr>
                  <a:t>ML </a:t>
                </a:r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기법을 사용하여 분석한 연구보다 </a:t>
                </a:r>
                <a:endParaRPr lang="en-US" altLang="ko-KR" sz="1600" dirty="0">
                  <a:latin typeface="HG꼬딕씨_Pro 80g" pitchFamily="18" charset="-127"/>
                  <a:ea typeface="HG꼬딕씨_Pro 80g" pitchFamily="18" charset="-127"/>
                </a:endParaRPr>
              </a:p>
              <a:p>
                <a:pPr latinLnBrk="0"/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다양한 변수들을 사용한 후</a:t>
                </a:r>
                <a:r>
                  <a:rPr lang="en-US" altLang="ko-KR" sz="1600" dirty="0">
                    <a:latin typeface="HG꼬딕씨_Pro 80g" pitchFamily="18" charset="-127"/>
                    <a:ea typeface="HG꼬딕씨_Pro 80g" pitchFamily="18" charset="-127"/>
                  </a:rPr>
                  <a:t>,</a:t>
                </a:r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 </a:t>
                </a:r>
                <a:endParaRPr lang="en-US" altLang="ko-KR" sz="1600" dirty="0">
                  <a:latin typeface="HG꼬딕씨_Pro 80g" pitchFamily="18" charset="-127"/>
                  <a:ea typeface="HG꼬딕씨_Pro 80g" pitchFamily="18" charset="-127"/>
                </a:endParaRPr>
              </a:p>
              <a:p>
                <a:pPr latinLnBrk="0"/>
                <a:r>
                  <a:rPr lang="ko-KR" altLang="en-US" sz="1600" dirty="0">
                    <a:latin typeface="HG꼬딕씨_Pro 80g" pitchFamily="18" charset="-127"/>
                    <a:ea typeface="HG꼬딕씨_Pro 80g" pitchFamily="18" charset="-127"/>
                  </a:rPr>
                  <a:t>분류 정확도를 높일 수 있는 방법론을 시도 가능</a:t>
                </a:r>
                <a:endParaRPr lang="en-US" altLang="ko-KR" sz="1600" dirty="0">
                  <a:latin typeface="HG꼬딕씨_Pro 80g" pitchFamily="18" charset="-127"/>
                  <a:ea typeface="HG꼬딕씨_Pro 80g" pitchFamily="18" charset="-127"/>
                </a:endParaRPr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="" xmlns:a16="http://schemas.microsoft.com/office/drawing/2014/main" id="{5AB7180B-1747-764C-B89C-BD58B887A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2022" y="3167918"/>
                <a:ext cx="327446" cy="327446"/>
              </a:xfrm>
              <a:prstGeom prst="rect">
                <a:avLst/>
              </a:prstGeom>
            </p:spPr>
          </p:pic>
        </p:grp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6EE26130-6230-BB47-AFDE-1C1D6C3C3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225" y="2279482"/>
              <a:ext cx="338174" cy="338174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F823575-1500-A24C-86E5-BB5181615C4D}"/>
              </a:ext>
            </a:extLst>
          </p:cNvPr>
          <p:cNvSpPr/>
          <p:nvPr/>
        </p:nvSpPr>
        <p:spPr>
          <a:xfrm>
            <a:off x="7565228" y="463973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또한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, 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각 변수가 비트코인 변동률에 얼마만큼의 </a:t>
            </a:r>
            <a:endParaRPr lang="en-US" altLang="ko-KR" sz="1600" dirty="0">
              <a:latin typeface="HG꼬딕씨_Pro 80g" pitchFamily="18" charset="-127"/>
              <a:ea typeface="HG꼬딕씨_Pro 80g" pitchFamily="18" charset="-127"/>
            </a:endParaRPr>
          </a:p>
          <a:p>
            <a:pPr latinLnBrk="0"/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영향을 주는지를 알기 위해 변수 중요도 등을 </a:t>
            </a:r>
            <a:endParaRPr lang="en-US" altLang="ko-KR" sz="1600" dirty="0">
              <a:latin typeface="HG꼬딕씨_Pro 80g" pitchFamily="18" charset="-127"/>
              <a:ea typeface="HG꼬딕씨_Pro 80g" pitchFamily="18" charset="-127"/>
            </a:endParaRPr>
          </a:p>
          <a:p>
            <a:pPr latinLnBrk="0"/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파악하고자 함</a:t>
            </a:r>
            <a:endParaRPr lang="en-US" altLang="ko-KR" sz="1600" dirty="0"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032C939E-121D-D542-AD91-8E3094D4AC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18" y="4657567"/>
            <a:ext cx="327446" cy="327446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Literature Review 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77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8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2884052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8DB43BE-D7B8-7248-AD16-8BB1E6E2D410}"/>
              </a:ext>
            </a:extLst>
          </p:cNvPr>
          <p:cNvSpPr/>
          <p:nvPr/>
        </p:nvSpPr>
        <p:spPr>
          <a:xfrm>
            <a:off x="1379210" y="1721265"/>
            <a:ext cx="2293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타겟변수</a:t>
            </a:r>
            <a:endParaRPr lang="en-US" altLang="ko-KR" sz="2000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6AC6F5E-4D82-A843-8E50-BE9A509A36F1}"/>
              </a:ext>
            </a:extLst>
          </p:cNvPr>
          <p:cNvSpPr/>
          <p:nvPr/>
        </p:nvSpPr>
        <p:spPr>
          <a:xfrm>
            <a:off x="2574899" y="1709500"/>
            <a:ext cx="93069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 err="1">
                <a:latin typeface="HG꼬딕씨_Pro 80g" pitchFamily="18" charset="-127"/>
                <a:ea typeface="HG꼬딕씨_Pro 80g" pitchFamily="18" charset="-127"/>
              </a:rPr>
              <a:t>비트코인의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일일 변동성을 </a:t>
            </a:r>
            <a:r>
              <a:rPr lang="ko-KR" altLang="en-US" sz="1600" dirty="0" err="1">
                <a:latin typeface="HG꼬딕씨_Pro 80g" pitchFamily="18" charset="-127"/>
                <a:ea typeface="HG꼬딕씨_Pro 80g" pitchFamily="18" charset="-127"/>
              </a:rPr>
              <a:t>범주화한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값 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/>
            </a:r>
            <a:b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</a:br>
            <a:endParaRPr lang="en-US" altLang="ko-KR" sz="1600" i="1" dirty="0"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154F351-6FEA-4E47-B8DB-487F229CC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784" y="1778519"/>
            <a:ext cx="303583" cy="30358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116B4122-0D98-A340-9D9A-4C36088DDB13}"/>
              </a:ext>
            </a:extLst>
          </p:cNvPr>
          <p:cNvGrpSpPr/>
          <p:nvPr/>
        </p:nvGrpSpPr>
        <p:grpSpPr>
          <a:xfrm>
            <a:off x="1526685" y="2551174"/>
            <a:ext cx="1553122" cy="400110"/>
            <a:chOff x="1517160" y="1509558"/>
            <a:chExt cx="1553122" cy="400110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C77C8809-CDD7-6242-885F-211589165C2F}"/>
                </a:ext>
              </a:extLst>
            </p:cNvPr>
            <p:cNvSpPr/>
            <p:nvPr/>
          </p:nvSpPr>
          <p:spPr>
            <a:xfrm>
              <a:off x="1962285" y="1509558"/>
              <a:ext cx="11079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000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예측변수</a:t>
              </a:r>
              <a:endParaRPr lang="en-US" altLang="ko-KR" sz="2000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631AF4F2-8588-804B-8C71-0BD9FFAD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160" y="1549861"/>
              <a:ext cx="319504" cy="319504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A1B28E3-7A59-E24B-AC6E-50A80B74E52D}"/>
              </a:ext>
            </a:extLst>
          </p:cNvPr>
          <p:cNvSpPr/>
          <p:nvPr/>
        </p:nvSpPr>
        <p:spPr>
          <a:xfrm>
            <a:off x="2241547" y="3134433"/>
            <a:ext cx="1768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심리적 변수</a:t>
            </a:r>
            <a:endParaRPr lang="en-US" altLang="ko-KR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72F66BD-E313-DE40-807C-4F3A68E990C9}"/>
              </a:ext>
            </a:extLst>
          </p:cNvPr>
          <p:cNvSpPr/>
          <p:nvPr/>
        </p:nvSpPr>
        <p:spPr>
          <a:xfrm>
            <a:off x="4016145" y="3089599"/>
            <a:ext cx="827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기존의 금융시장 변수 외에도 투자자의 심리적 변수를 포괄하여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,</a:t>
            </a:r>
            <a:r>
              <a:rPr lang="ko-KR" altLang="en-US" sz="1400" dirty="0"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 기관보다 개인에 편중된 </a:t>
            </a:r>
            <a:endParaRPr lang="en-US" altLang="ko-KR" sz="1400" dirty="0">
              <a:latin typeface="HG꼬딕씨_Pro 60g" pitchFamily="18" charset="-127"/>
              <a:ea typeface="HG꼬딕씨_Pro 60g" pitchFamily="18" charset="-127"/>
              <a:sym typeface="Wingdings" pitchFamily="2" charset="2"/>
            </a:endParaRPr>
          </a:p>
          <a:p>
            <a:pPr>
              <a:defRPr/>
            </a:pPr>
            <a:r>
              <a:rPr lang="ko-KR" altLang="en-US" sz="1400" dirty="0" err="1"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가상화폐</a:t>
            </a:r>
            <a:r>
              <a:rPr lang="ko-KR" altLang="en-US" sz="1400" dirty="0"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 시장에서 대중의 관심이 실제로 가격에 반영되는지 파악하고자 한다</a:t>
            </a:r>
            <a:r>
              <a:rPr lang="en-US" altLang="ko-KR" sz="1400" dirty="0">
                <a:latin typeface="HG꼬딕씨_Pro 60g" pitchFamily="18" charset="-127"/>
                <a:ea typeface="HG꼬딕씨_Pro 60g" pitchFamily="18" charset="-127"/>
                <a:sym typeface="Wingdings" pitchFamily="2" charset="2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B449F49-DA0B-084D-9F11-393AD860DC77}"/>
              </a:ext>
            </a:extLst>
          </p:cNvPr>
          <p:cNvSpPr/>
          <p:nvPr/>
        </p:nvSpPr>
        <p:spPr>
          <a:xfrm>
            <a:off x="2448857" y="3663600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수요공급 변수</a:t>
            </a:r>
            <a:endParaRPr lang="en-US" altLang="ko-KR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70CAC7B-F1F5-8D43-80AD-3AE634F6EB96}"/>
              </a:ext>
            </a:extLst>
          </p:cNvPr>
          <p:cNvSpPr/>
          <p:nvPr/>
        </p:nvSpPr>
        <p:spPr>
          <a:xfrm>
            <a:off x="4001555" y="3777814"/>
            <a:ext cx="8714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기존의 금융시장 변수를 독립변수로 활용하여 </a:t>
            </a:r>
            <a:r>
              <a:rPr lang="ko-KR" altLang="en-US" sz="14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가상화폐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시장이 실물 경제와 유의미한 관계가 있는지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latinLnBrk="0"/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투자 대안으로서 기존의 주식시장과 같은 금융시장을 대체할 수 있을지 등을 확인하고자 한다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D4E10F8A-CF87-A14C-9E61-83A4F2B89FB6}"/>
              </a:ext>
            </a:extLst>
          </p:cNvPr>
          <p:cNvSpPr/>
          <p:nvPr/>
        </p:nvSpPr>
        <p:spPr>
          <a:xfrm>
            <a:off x="2326953" y="4011324"/>
            <a:ext cx="1768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rPr>
              <a:t>거시경제 변수</a:t>
            </a:r>
            <a:endParaRPr lang="en-US" altLang="ko-KR" dirty="0">
              <a:solidFill>
                <a:srgbClr val="C00000"/>
              </a:solidFill>
              <a:latin typeface="HG꼬딕씨_Pro 80g" pitchFamily="18" charset="-127"/>
              <a:ea typeface="HG꼬딕씨_Pro 80g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688B00E-C09B-9C4E-9AFA-9D8B3C5F4278}"/>
              </a:ext>
            </a:extLst>
          </p:cNvPr>
          <p:cNvGrpSpPr/>
          <p:nvPr/>
        </p:nvGrpSpPr>
        <p:grpSpPr>
          <a:xfrm>
            <a:off x="2470258" y="4477524"/>
            <a:ext cx="10256559" cy="523220"/>
            <a:chOff x="2071585" y="4307289"/>
            <a:chExt cx="10256559" cy="523220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E791AC41-FF8D-0849-88C1-1FC2F21344E8}"/>
                </a:ext>
              </a:extLst>
            </p:cNvPr>
            <p:cNvSpPr/>
            <p:nvPr/>
          </p:nvSpPr>
          <p:spPr>
            <a:xfrm>
              <a:off x="2071585" y="4374388"/>
              <a:ext cx="1311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rgbClr val="C00000"/>
                  </a:solidFill>
                  <a:latin typeface="HG꼬딕씨_Pro 80g" pitchFamily="18" charset="-127"/>
                  <a:ea typeface="HG꼬딕씨_Pro 80g" pitchFamily="18" charset="-127"/>
                </a:rPr>
                <a:t>정치적 변수</a:t>
              </a:r>
              <a:endParaRPr lang="en-US" altLang="ko-KR" dirty="0">
                <a:solidFill>
                  <a:srgbClr val="C00000"/>
                </a:solidFill>
                <a:latin typeface="HG꼬딕씨_Pro 80g" pitchFamily="18" charset="-127"/>
                <a:ea typeface="HG꼬딕씨_Pro 80g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FFCACD9D-ABFE-6942-B6E2-BAE1B06C73C8}"/>
                </a:ext>
              </a:extLst>
            </p:cNvPr>
            <p:cNvSpPr/>
            <p:nvPr/>
          </p:nvSpPr>
          <p:spPr>
            <a:xfrm>
              <a:off x="3613419" y="4307289"/>
              <a:ext cx="87147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400" dirty="0">
                  <a:latin typeface="HG꼬딕씨_Pro 60g" pitchFamily="18" charset="-127"/>
                  <a:ea typeface="HG꼬딕씨_Pro 60g" pitchFamily="18" charset="-127"/>
                  <a:sym typeface="Wingdings" pitchFamily="2" charset="2"/>
                </a:rPr>
                <a:t>아직 사회적 합의가 많이 이루어지지 않은 </a:t>
              </a:r>
              <a:r>
                <a:rPr lang="ko-KR" altLang="en-US" sz="1400" dirty="0" err="1">
                  <a:latin typeface="HG꼬딕씨_Pro 60g" pitchFamily="18" charset="-127"/>
                  <a:ea typeface="HG꼬딕씨_Pro 60g" pitchFamily="18" charset="-127"/>
                  <a:sym typeface="Wingdings" pitchFamily="2" charset="2"/>
                </a:rPr>
                <a:t>가상화폐</a:t>
              </a:r>
              <a:r>
                <a:rPr lang="ko-KR" altLang="en-US" sz="1400" dirty="0">
                  <a:latin typeface="HG꼬딕씨_Pro 60g" pitchFamily="18" charset="-127"/>
                  <a:ea typeface="HG꼬딕씨_Pro 60g" pitchFamily="18" charset="-127"/>
                  <a:sym typeface="Wingdings" pitchFamily="2" charset="2"/>
                </a:rPr>
                <a:t> 시장에서 각종 규제 및 법안</a:t>
              </a:r>
              <a:r>
                <a:rPr lang="en-US" altLang="ko-KR" sz="1400" dirty="0">
                  <a:latin typeface="HG꼬딕씨_Pro 60g" pitchFamily="18" charset="-127"/>
                  <a:ea typeface="HG꼬딕씨_Pro 60g" pitchFamily="18" charset="-127"/>
                  <a:sym typeface="Wingdings" pitchFamily="2" charset="2"/>
                </a:rPr>
                <a:t>,</a:t>
              </a:r>
              <a:r>
                <a:rPr lang="ko-KR" altLang="en-US" sz="1400" dirty="0">
                  <a:latin typeface="HG꼬딕씨_Pro 60g" pitchFamily="18" charset="-127"/>
                  <a:ea typeface="HG꼬딕씨_Pro 60g" pitchFamily="18" charset="-127"/>
                  <a:sym typeface="Wingdings" pitchFamily="2" charset="2"/>
                </a:rPr>
                <a:t> 국가 금융 권위자들의 </a:t>
              </a:r>
              <a:endParaRPr lang="en-US" altLang="ko-KR" sz="1400" dirty="0">
                <a:latin typeface="HG꼬딕씨_Pro 60g" pitchFamily="18" charset="-127"/>
                <a:ea typeface="HG꼬딕씨_Pro 60g" pitchFamily="18" charset="-127"/>
                <a:sym typeface="Wingdings" pitchFamily="2" charset="2"/>
              </a:endParaRPr>
            </a:p>
            <a:p>
              <a:pPr latinLnBrk="0"/>
              <a:r>
                <a:rPr lang="ko-KR" altLang="en-US" sz="1400" dirty="0">
                  <a:latin typeface="HG꼬딕씨_Pro 60g" pitchFamily="18" charset="-127"/>
                  <a:ea typeface="HG꼬딕씨_Pro 60g" pitchFamily="18" charset="-127"/>
                  <a:sym typeface="Wingdings" pitchFamily="2" charset="2"/>
                </a:rPr>
                <a:t>입장 표명 등이 </a:t>
              </a:r>
              <a:r>
                <a:rPr lang="ko-KR" altLang="en-US" sz="1400" dirty="0" err="1">
                  <a:latin typeface="HG꼬딕씨_Pro 60g" pitchFamily="18" charset="-127"/>
                  <a:ea typeface="HG꼬딕씨_Pro 60g" pitchFamily="18" charset="-127"/>
                  <a:sym typeface="Wingdings" pitchFamily="2" charset="2"/>
                </a:rPr>
                <a:t>가상화폐</a:t>
              </a:r>
              <a:r>
                <a:rPr lang="ko-KR" altLang="en-US" sz="1400" dirty="0">
                  <a:latin typeface="HG꼬딕씨_Pro 60g" pitchFamily="18" charset="-127"/>
                  <a:ea typeface="HG꼬딕씨_Pro 60g" pitchFamily="18" charset="-127"/>
                  <a:sym typeface="Wingdings" pitchFamily="2" charset="2"/>
                </a:rPr>
                <a:t> 가격 변동성에 얼마나 영향을 미치는지 확인하고자 한다</a:t>
              </a:r>
              <a:r>
                <a:rPr lang="en-US" altLang="ko-KR" sz="1400" dirty="0">
                  <a:latin typeface="HG꼬딕씨_Pro 60g" pitchFamily="18" charset="-127"/>
                  <a:ea typeface="HG꼬딕씨_Pro 60g" pitchFamily="18" charset="-127"/>
                  <a:sym typeface="Wingdings" pitchFamily="2" charset="2"/>
                </a:rPr>
                <a:t>.</a:t>
              </a:r>
              <a:endParaRPr lang="x-none" altLang="x-none" sz="1400" dirty="0">
                <a:latin typeface="HG꼬딕씨_Pro 60g" pitchFamily="18" charset="-127"/>
                <a:ea typeface="HG꼬딕씨_Pro 60g" pitchFamily="18" charset="-127"/>
              </a:endParaRPr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620712A2-4839-5840-AFA4-E52E2C5BDE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17" y="3702723"/>
            <a:ext cx="338174" cy="33817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3DD99DBF-76D4-5E43-BE3D-9EBE176F2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58" y="3141334"/>
            <a:ext cx="338174" cy="33817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4E0EFA0D-A3DB-2245-A4A2-89D0EEC264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34" y="4007132"/>
            <a:ext cx="338174" cy="3381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FD1653D-2553-7847-9380-E0B64A6EAF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1" y="4560339"/>
            <a:ext cx="316006" cy="316006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75664270-99AB-1D4E-BF94-5545CE73A059}"/>
              </a:ext>
            </a:extLst>
          </p:cNvPr>
          <p:cNvSpPr/>
          <p:nvPr/>
        </p:nvSpPr>
        <p:spPr>
          <a:xfrm>
            <a:off x="2574899" y="1999078"/>
            <a:ext cx="9306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*가격이 아닌 변동성을 사용한 이유 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가격의 등락보다는 하루 동안 얼마만큼의 가치 변화가 일어나는지가 </a:t>
            </a:r>
            <a:endParaRPr lang="en-US" altLang="ko-KR" sz="14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화폐 혹은 투자수단으로서의 가치 판단에 더 주요하다고 판단하였기 때문이다</a:t>
            </a:r>
            <a:r>
              <a:rPr lang="en-US" altLang="ko-KR" sz="14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  <a:endParaRPr lang="en-US" altLang="ko-KR" sz="14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8B74290-2134-5B4B-A379-2BC56E68FF92}"/>
              </a:ext>
            </a:extLst>
          </p:cNvPr>
          <p:cNvSpPr/>
          <p:nvPr/>
        </p:nvSpPr>
        <p:spPr>
          <a:xfrm>
            <a:off x="5387956" y="2474371"/>
            <a:ext cx="3820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*변동성 </a:t>
            </a:r>
            <a:r>
              <a:rPr lang="en-US" altLang="ko-KR" sz="14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:</a:t>
            </a:r>
            <a:r>
              <a:rPr lang="ko-KR" altLang="en-US" sz="14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원화 가격 기준 </a:t>
            </a:r>
            <a:r>
              <a:rPr lang="ko-KR" altLang="en-US" sz="1400" i="1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비트코인의</a:t>
            </a:r>
            <a:r>
              <a:rPr lang="ko-KR" altLang="en-US" sz="1400" i="1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일일 변동률</a:t>
            </a:r>
            <a:endParaRPr lang="en-US" altLang="ko-KR" sz="1400" i="1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63C3F37-B935-1743-B1F7-C02ED32828F1}"/>
              </a:ext>
            </a:extLst>
          </p:cNvPr>
          <p:cNvSpPr/>
          <p:nvPr/>
        </p:nvSpPr>
        <p:spPr>
          <a:xfrm>
            <a:off x="1643711" y="5579277"/>
            <a:ext cx="10052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본래 사건 발생 날짜를 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1,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발생하지 않은 날을 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0</a:t>
            </a:r>
            <a:r>
              <a:rPr lang="ko-KR" altLang="en-US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으로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하여 더미 변수로 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Decision Tree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에 포함하려 했으나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</a:t>
            </a:r>
            <a:endParaRPr lang="en-US" altLang="ko-KR" sz="16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1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에 해당되는 값이 매우 적어 분석에 적합하지 않고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해당 이슈는 발생일 뉴스와 커뮤니티에 무수히 언급되기 때문에</a:t>
            </a:r>
            <a:endParaRPr lang="en-US" altLang="ko-KR" sz="16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감성 사전에 포함하여 심리적 변수의 감성 분석으로 대체 활용하였다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4DAF883-D1C5-4343-BED3-F99E7789CAA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34" y="5160456"/>
            <a:ext cx="409190" cy="409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48D815D-65D1-E046-B8C2-FF1BE310E2A7}"/>
              </a:ext>
            </a:extLst>
          </p:cNvPr>
          <p:cNvSpPr/>
          <p:nvPr/>
        </p:nvSpPr>
        <p:spPr>
          <a:xfrm>
            <a:off x="3325545" y="5171141"/>
            <a:ext cx="6550481" cy="36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80" dirty="0">
                <a:latin typeface="HG꼬딕씨_Pro 80g" pitchFamily="18" charset="-127"/>
                <a:ea typeface="HG꼬딕씨_Pro 80g" pitchFamily="18" charset="-127"/>
              </a:rPr>
              <a:t>심리적 변수 중 </a:t>
            </a:r>
            <a:r>
              <a:rPr lang="ko-KR" altLang="en-US" sz="1780" dirty="0" err="1">
                <a:latin typeface="HG꼬딕씨_Pro 80g" pitchFamily="18" charset="-127"/>
                <a:ea typeface="HG꼬딕씨_Pro 80g" pitchFamily="18" charset="-127"/>
              </a:rPr>
              <a:t>가상화폐</a:t>
            </a:r>
            <a:r>
              <a:rPr lang="ko-KR" altLang="en-US" sz="1780" dirty="0">
                <a:latin typeface="HG꼬딕씨_Pro 80g" pitchFamily="18" charset="-127"/>
                <a:ea typeface="HG꼬딕씨_Pro 80g" pitchFamily="18" charset="-127"/>
              </a:rPr>
              <a:t> 권위자</a:t>
            </a:r>
            <a:r>
              <a:rPr lang="en-US" altLang="ko-KR" sz="1780" dirty="0">
                <a:latin typeface="HG꼬딕씨_Pro 80g" pitchFamily="18" charset="-127"/>
                <a:ea typeface="HG꼬딕씨_Pro 80g" pitchFamily="18" charset="-127"/>
              </a:rPr>
              <a:t>(</a:t>
            </a:r>
            <a:r>
              <a:rPr lang="ko-KR" altLang="en-US" sz="1780" dirty="0">
                <a:latin typeface="HG꼬딕씨_Pro 80g" pitchFamily="18" charset="-127"/>
                <a:ea typeface="HG꼬딕씨_Pro 80g" pitchFamily="18" charset="-127"/>
              </a:rPr>
              <a:t>일론 </a:t>
            </a:r>
            <a:r>
              <a:rPr lang="ko-KR" altLang="en-US" sz="1780" dirty="0" err="1">
                <a:latin typeface="HG꼬딕씨_Pro 80g" pitchFamily="18" charset="-127"/>
                <a:ea typeface="HG꼬딕씨_Pro 80g" pitchFamily="18" charset="-127"/>
              </a:rPr>
              <a:t>머스크</a:t>
            </a:r>
            <a:r>
              <a:rPr lang="en-US" altLang="ko-KR" sz="1780" dirty="0">
                <a:latin typeface="HG꼬딕씨_Pro 80g" pitchFamily="18" charset="-127"/>
                <a:ea typeface="HG꼬딕씨_Pro 80g" pitchFamily="18" charset="-127"/>
              </a:rPr>
              <a:t>)</a:t>
            </a:r>
            <a:r>
              <a:rPr lang="ko-KR" altLang="en-US" sz="1780" dirty="0">
                <a:latin typeface="HG꼬딕씨_Pro 80g" pitchFamily="18" charset="-127"/>
                <a:ea typeface="HG꼬딕씨_Pro 80g" pitchFamily="18" charset="-127"/>
              </a:rPr>
              <a:t> 트위터 및 정치적 변수</a:t>
            </a:r>
            <a:endParaRPr lang="en-US" altLang="ko-KR" sz="1780" dirty="0">
              <a:latin typeface="HG꼬딕씨_Pro 80g" pitchFamily="18" charset="-127"/>
              <a:ea typeface="HG꼬딕씨_Pro 80g" pitchFamily="18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BDA819E9-6A69-B94F-88A2-4AD4FC1870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91" y="5629275"/>
            <a:ext cx="235460" cy="23546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615BA37E-28F7-284C-B36A-F36A42968DA1}"/>
              </a:ext>
            </a:extLst>
          </p:cNvPr>
          <p:cNvSpPr/>
          <p:nvPr/>
        </p:nvSpPr>
        <p:spPr>
          <a:xfrm>
            <a:off x="1759755" y="863232"/>
            <a:ext cx="9586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데이터 수집 기간 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: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2018.08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월 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–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2021.04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월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(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총 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33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개월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,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1002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일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)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</a:t>
            </a:r>
            <a:endParaRPr lang="en-US" altLang="ko-KR" sz="1600" dirty="0">
              <a:latin typeface="HG꼬딕씨_Pro 80g" pitchFamily="18" charset="-127"/>
              <a:ea typeface="HG꼬딕씨_Pro 80g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코로나 전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(2018.08-2020.01)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과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후</a:t>
            </a:r>
            <a:r>
              <a:rPr lang="en-US" altLang="ko-KR" sz="1600" dirty="0">
                <a:latin typeface="HG꼬딕씨_Pro 80g" pitchFamily="18" charset="-127"/>
                <a:ea typeface="HG꼬딕씨_Pro 80g" pitchFamily="18" charset="-127"/>
              </a:rPr>
              <a:t>(2020.02-2021.04)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1326DC72-67C2-C841-B08E-647610A661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506" y="880140"/>
            <a:ext cx="365474" cy="350936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Methodology &amp; Data 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75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9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5" y="-23424"/>
            <a:ext cx="574402" cy="6904283"/>
          </a:xfrm>
          <a:prstGeom prst="rect">
            <a:avLst/>
          </a:prstGeom>
          <a:solidFill>
            <a:srgbClr val="2E4AAC"/>
          </a:solidFill>
          <a:ln>
            <a:noFill/>
          </a:ln>
          <a:effectLst>
            <a:outerShdw blurRad="444500" dist="381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5446" y="-36253"/>
            <a:ext cx="91646" cy="6956816"/>
          </a:xfrm>
          <a:prstGeom prst="rect">
            <a:avLst/>
          </a:prstGeom>
          <a:solidFill>
            <a:srgbClr val="1932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E19E36C8-B06D-A242-B4BB-107351AFE880}"/>
              </a:ext>
            </a:extLst>
          </p:cNvPr>
          <p:cNvGrpSpPr/>
          <p:nvPr/>
        </p:nvGrpSpPr>
        <p:grpSpPr>
          <a:xfrm>
            <a:off x="145751" y="1351382"/>
            <a:ext cx="355627" cy="372707"/>
            <a:chOff x="128480" y="1351382"/>
            <a:chExt cx="355627" cy="372707"/>
          </a:xfrm>
        </p:grpSpPr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71CB3030-0DEB-4248-B7B2-4CBD932F98A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</a:p>
          </p:txBody>
        </p:sp>
        <p:sp>
          <p:nvSpPr>
            <p:cNvPr id="102" name="Freeform 9">
              <a:extLst>
                <a:ext uri="{FF2B5EF4-FFF2-40B4-BE49-F238E27FC236}">
                  <a16:creationId xmlns="" xmlns:a16="http://schemas.microsoft.com/office/drawing/2014/main" id="{8F5B0A53-0FBB-844F-A062-E498A98B0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009B95B5-503E-DC41-93DF-5658D5BE4122}"/>
              </a:ext>
            </a:extLst>
          </p:cNvPr>
          <p:cNvGrpSpPr/>
          <p:nvPr/>
        </p:nvGrpSpPr>
        <p:grpSpPr>
          <a:xfrm>
            <a:off x="145751" y="2115332"/>
            <a:ext cx="355627" cy="372707"/>
            <a:chOff x="128480" y="1351382"/>
            <a:chExt cx="355627" cy="372707"/>
          </a:xfrm>
        </p:grpSpPr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626EDA1D-B40C-A446-A99B-0FF9EB8DE025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2</a:t>
              </a:r>
            </a:p>
          </p:txBody>
        </p:sp>
        <p:sp>
          <p:nvSpPr>
            <p:cNvPr id="115" name="Freeform 9">
              <a:extLst>
                <a:ext uri="{FF2B5EF4-FFF2-40B4-BE49-F238E27FC236}">
                  <a16:creationId xmlns="" xmlns:a16="http://schemas.microsoft.com/office/drawing/2014/main" id="{B236CED6-B18E-EA40-9D69-B3049A79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C045A25F-281D-B546-83D4-E10DF0A86EFF}"/>
              </a:ext>
            </a:extLst>
          </p:cNvPr>
          <p:cNvGrpSpPr/>
          <p:nvPr/>
        </p:nvGrpSpPr>
        <p:grpSpPr>
          <a:xfrm>
            <a:off x="145751" y="5171130"/>
            <a:ext cx="355627" cy="372707"/>
            <a:chOff x="128480" y="1351382"/>
            <a:chExt cx="355627" cy="372707"/>
          </a:xfrm>
        </p:grpSpPr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4800789B-AC79-924F-B1B3-A98433601576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+</a:t>
              </a:r>
            </a:p>
          </p:txBody>
        </p:sp>
        <p:sp>
          <p:nvSpPr>
            <p:cNvPr id="118" name="Freeform 9">
              <a:extLst>
                <a:ext uri="{FF2B5EF4-FFF2-40B4-BE49-F238E27FC236}">
                  <a16:creationId xmlns="" xmlns:a16="http://schemas.microsoft.com/office/drawing/2014/main" id="{73EA983E-470D-E74E-8B96-9F2D9C786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72D9CF09-CB46-7649-A557-D22DF1E2BF1E}"/>
              </a:ext>
            </a:extLst>
          </p:cNvPr>
          <p:cNvGrpSpPr/>
          <p:nvPr/>
        </p:nvGrpSpPr>
        <p:grpSpPr>
          <a:xfrm>
            <a:off x="145751" y="4407182"/>
            <a:ext cx="355627" cy="372707"/>
            <a:chOff x="128480" y="1351382"/>
            <a:chExt cx="355627" cy="372707"/>
          </a:xfrm>
        </p:grpSpPr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06C5F139-6705-7747-B57A-DC8E7B1B0C17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</a:p>
          </p:txBody>
        </p:sp>
        <p:sp>
          <p:nvSpPr>
            <p:cNvPr id="121" name="Freeform 9">
              <a:extLst>
                <a:ext uri="{FF2B5EF4-FFF2-40B4-BE49-F238E27FC236}">
                  <a16:creationId xmlns="" xmlns:a16="http://schemas.microsoft.com/office/drawing/2014/main" id="{6048869A-B98D-B44E-8A4E-4D818B6F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="" xmlns:a16="http://schemas.microsoft.com/office/drawing/2014/main" id="{AC27A2D7-B3C4-8E4A-A175-8F5CA798D5A4}"/>
              </a:ext>
            </a:extLst>
          </p:cNvPr>
          <p:cNvGrpSpPr/>
          <p:nvPr/>
        </p:nvGrpSpPr>
        <p:grpSpPr>
          <a:xfrm>
            <a:off x="145751" y="2879282"/>
            <a:ext cx="355627" cy="372707"/>
            <a:chOff x="128480" y="1351382"/>
            <a:chExt cx="355627" cy="372707"/>
          </a:xfrm>
        </p:grpSpPr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BE72CB4E-24CE-294A-9AAD-6DCEAC9D9CA1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124" name="Freeform 9">
              <a:extLst>
                <a:ext uri="{FF2B5EF4-FFF2-40B4-BE49-F238E27FC236}">
                  <a16:creationId xmlns="" xmlns:a16="http://schemas.microsoft.com/office/drawing/2014/main" id="{663324C4-A12F-DC4B-9C36-EE222D37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96A600ED-5D48-6345-95AE-D6AD8BA01A0C}"/>
              </a:ext>
            </a:extLst>
          </p:cNvPr>
          <p:cNvGrpSpPr/>
          <p:nvPr/>
        </p:nvGrpSpPr>
        <p:grpSpPr>
          <a:xfrm>
            <a:off x="145751" y="3643232"/>
            <a:ext cx="355627" cy="372707"/>
            <a:chOff x="128480" y="1351382"/>
            <a:chExt cx="355627" cy="372707"/>
          </a:xfrm>
        </p:grpSpPr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82A781BD-81E8-B64F-A953-0F117AA589D8}"/>
                </a:ext>
              </a:extLst>
            </p:cNvPr>
            <p:cNvSpPr/>
            <p:nvPr/>
          </p:nvSpPr>
          <p:spPr>
            <a:xfrm>
              <a:off x="128480" y="1351382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</a:t>
              </a:r>
            </a:p>
          </p:txBody>
        </p:sp>
        <p:sp>
          <p:nvSpPr>
            <p:cNvPr id="127" name="Freeform 9">
              <a:extLst>
                <a:ext uri="{FF2B5EF4-FFF2-40B4-BE49-F238E27FC236}">
                  <a16:creationId xmlns="" xmlns:a16="http://schemas.microsoft.com/office/drawing/2014/main" id="{74C40011-5641-1D4A-B50F-D62A36E2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20" y="1426095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70BFE41-1535-1C40-B36A-C09F2448C910}"/>
              </a:ext>
            </a:extLst>
          </p:cNvPr>
          <p:cNvGrpSpPr/>
          <p:nvPr/>
        </p:nvGrpSpPr>
        <p:grpSpPr>
          <a:xfrm>
            <a:off x="146778" y="2884052"/>
            <a:ext cx="355627" cy="365849"/>
            <a:chOff x="119426" y="1082729"/>
            <a:chExt cx="355627" cy="365849"/>
          </a:xfrm>
        </p:grpSpPr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726BEF73-4109-5C4C-9E2D-6CE5F53D2F75}"/>
                </a:ext>
              </a:extLst>
            </p:cNvPr>
            <p:cNvSpPr/>
            <p:nvPr/>
          </p:nvSpPr>
          <p:spPr>
            <a:xfrm>
              <a:off x="119426" y="1082729"/>
              <a:ext cx="355627" cy="3462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</a:p>
          </p:txBody>
        </p:sp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1FA8D3CC-1DAF-8A4E-987E-42B170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9" y="1150584"/>
              <a:ext cx="225807" cy="297994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0B5BC79-CCD5-AE42-BD7A-0D9583C57F42}"/>
              </a:ext>
            </a:extLst>
          </p:cNvPr>
          <p:cNvSpPr/>
          <p:nvPr/>
        </p:nvSpPr>
        <p:spPr>
          <a:xfrm>
            <a:off x="3293105" y="-1063701"/>
            <a:ext cx="4684373" cy="55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2D4AAC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Methodology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D7735C-51B1-2545-8F0A-41B8C3D18ABE}"/>
              </a:ext>
            </a:extLst>
          </p:cNvPr>
          <p:cNvSpPr txBox="1"/>
          <p:nvPr/>
        </p:nvSpPr>
        <p:spPr>
          <a:xfrm>
            <a:off x="6747748" y="1514981"/>
            <a:ext cx="5310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50" dirty="0">
                <a:latin typeface="HG꼬딕씨_Pro 60g" pitchFamily="18" charset="-127"/>
                <a:ea typeface="HG꼬딕씨_Pro 60g" pitchFamily="18" charset="-127"/>
              </a:rPr>
              <a:t>비트코인의 분류 예측을 하는 것만큼이나</a:t>
            </a:r>
            <a:r>
              <a:rPr lang="en-US" altLang="ko-KR" sz="1550" dirty="0">
                <a:latin typeface="HG꼬딕씨_Pro 60g" pitchFamily="18" charset="-127"/>
                <a:ea typeface="HG꼬딕씨_Pro 60g" pitchFamily="18" charset="-127"/>
              </a:rPr>
              <a:t>,</a:t>
            </a:r>
            <a:r>
              <a:rPr lang="ko-KR" altLang="en-US" sz="1550" dirty="0">
                <a:latin typeface="HG꼬딕씨_Pro 60g" pitchFamily="18" charset="-127"/>
                <a:ea typeface="HG꼬딕씨_Pro 60g" pitchFamily="18" charset="-127"/>
              </a:rPr>
              <a:t> </a:t>
            </a:r>
            <a:endParaRPr lang="en-US" altLang="ko-KR" sz="1550" dirty="0">
              <a:latin typeface="HG꼬딕씨_Pro 60g" pitchFamily="18" charset="-127"/>
              <a:ea typeface="HG꼬딕씨_Pro 60g" pitchFamily="18" charset="-127"/>
            </a:endParaRPr>
          </a:p>
          <a:p>
            <a:r>
              <a:rPr lang="ko-KR" altLang="en-US" sz="1550" dirty="0">
                <a:latin typeface="HG꼬딕씨_Pro 60g" pitchFamily="18" charset="-127"/>
                <a:ea typeface="HG꼬딕씨_Pro 60g" pitchFamily="18" charset="-127"/>
              </a:rPr>
              <a:t>어떤 변수가 결과에 영향을 많이 주었는지를 파악하는 것이 중요</a:t>
            </a:r>
            <a:endParaRPr lang="en-US" altLang="ko-KR" sz="1550" dirty="0">
              <a:latin typeface="HG꼬딕씨_Pro 60g" pitchFamily="18" charset="-127"/>
              <a:ea typeface="HG꼬딕씨_Pro 60g" pitchFamily="18" charset="-127"/>
            </a:endParaRPr>
          </a:p>
          <a:p>
            <a:endParaRPr lang="en-US" altLang="ko-KR" sz="800" dirty="0">
              <a:latin typeface="HG꼬딕씨_Pro 80g" pitchFamily="18" charset="-127"/>
              <a:ea typeface="HG꼬딕씨_Pro 80g" pitchFamily="18" charset="-127"/>
            </a:endParaRPr>
          </a:p>
          <a:p>
            <a:r>
              <a:rPr lang="ko-KR" altLang="en-US" sz="1550" dirty="0">
                <a:latin typeface="HG꼬딕씨_Pro 80g" pitchFamily="18" charset="-127"/>
                <a:ea typeface="HG꼬딕씨_Pro 80g" pitchFamily="18" charset="-127"/>
              </a:rPr>
              <a:t>따라서</a:t>
            </a:r>
            <a:r>
              <a:rPr lang="en-US" altLang="ko-KR" sz="1550" dirty="0">
                <a:latin typeface="HG꼬딕씨_Pro 80g" pitchFamily="18" charset="-127"/>
                <a:ea typeface="HG꼬딕씨_Pro 80g" pitchFamily="18" charset="-127"/>
              </a:rPr>
              <a:t>, </a:t>
            </a:r>
            <a:r>
              <a:rPr lang="ko-KR" altLang="en-US" sz="1550" dirty="0">
                <a:latin typeface="HG꼬딕씨_Pro 80g" pitchFamily="18" charset="-127"/>
                <a:ea typeface="HG꼬딕씨_Pro 80g" pitchFamily="18" charset="-127"/>
              </a:rPr>
              <a:t>직관적인 결과 해석과 시각화가 가능한 </a:t>
            </a:r>
            <a:r>
              <a:rPr lang="en-US" altLang="ko-KR" sz="1550" dirty="0">
                <a:latin typeface="HG꼬딕씨_Pro 80g" pitchFamily="18" charset="-127"/>
                <a:ea typeface="HG꼬딕씨_Pro 80g" pitchFamily="18" charset="-127"/>
              </a:rPr>
              <a:t>Decision Tree </a:t>
            </a:r>
            <a:r>
              <a:rPr lang="ko-KR" altLang="en-US" sz="1550" dirty="0">
                <a:latin typeface="HG꼬딕씨_Pro 80g" pitchFamily="18" charset="-127"/>
                <a:ea typeface="HG꼬딕씨_Pro 80g" pitchFamily="18" charset="-127"/>
              </a:rPr>
              <a:t>알고리즘 사용 및 </a:t>
            </a:r>
            <a:r>
              <a:rPr lang="en-US" altLang="ko-KR" sz="1550" dirty="0">
                <a:latin typeface="HG꼬딕씨_Pro 80g" pitchFamily="18" charset="-127"/>
                <a:ea typeface="HG꼬딕씨_Pro 80g" pitchFamily="18" charset="-127"/>
              </a:rPr>
              <a:t>Decision Tree</a:t>
            </a:r>
            <a:r>
              <a:rPr lang="ko-KR" altLang="en-US" sz="1550" dirty="0">
                <a:latin typeface="HG꼬딕씨_Pro 80g" pitchFamily="18" charset="-127"/>
                <a:ea typeface="HG꼬딕씨_Pro 80g" pitchFamily="18" charset="-127"/>
              </a:rPr>
              <a:t>의 단점인 </a:t>
            </a:r>
            <a:r>
              <a:rPr lang="ko-KR" altLang="en-US" sz="1550" dirty="0" err="1">
                <a:latin typeface="HG꼬딕씨_Pro 80g" pitchFamily="18" charset="-127"/>
                <a:ea typeface="HG꼬딕씨_Pro 80g" pitchFamily="18" charset="-127"/>
              </a:rPr>
              <a:t>과적합을</a:t>
            </a:r>
            <a:r>
              <a:rPr lang="ko-KR" altLang="en-US" sz="1550" dirty="0">
                <a:latin typeface="HG꼬딕씨_Pro 80g" pitchFamily="18" charset="-127"/>
                <a:ea typeface="HG꼬딕씨_Pro 80g" pitchFamily="18" charset="-127"/>
              </a:rPr>
              <a:t> 해결한 앙상블 기반의 알고리즘들 </a:t>
            </a:r>
            <a:r>
              <a:rPr lang="en-US" altLang="ko-KR" sz="1550" dirty="0">
                <a:latin typeface="HG꼬딕씨_Pro 80g" pitchFamily="18" charset="-127"/>
                <a:ea typeface="HG꼬딕씨_Pro 80g" pitchFamily="18" charset="-127"/>
              </a:rPr>
              <a:t>Random Forest, </a:t>
            </a:r>
            <a:r>
              <a:rPr lang="en-US" altLang="ko-KR" sz="1550" dirty="0" err="1">
                <a:latin typeface="HG꼬딕씨_Pro 80g" pitchFamily="18" charset="-127"/>
                <a:ea typeface="HG꼬딕씨_Pro 80g" pitchFamily="18" charset="-127"/>
              </a:rPr>
              <a:t>XGBoost</a:t>
            </a:r>
            <a:r>
              <a:rPr lang="en-US" altLang="ko-KR" sz="1550" dirty="0">
                <a:latin typeface="HG꼬딕씨_Pro 80g" pitchFamily="18" charset="-127"/>
                <a:ea typeface="HG꼬딕씨_Pro 80g" pitchFamily="18" charset="-127"/>
              </a:rPr>
              <a:t>, </a:t>
            </a:r>
            <a:r>
              <a:rPr lang="en-US" altLang="ko-KR" sz="1550" dirty="0" err="1">
                <a:latin typeface="HG꼬딕씨_Pro 80g" pitchFamily="18" charset="-127"/>
                <a:ea typeface="HG꼬딕씨_Pro 80g" pitchFamily="18" charset="-127"/>
              </a:rPr>
              <a:t>LightGBM</a:t>
            </a:r>
            <a:r>
              <a:rPr lang="en-US" altLang="ko-KR" sz="1550" dirty="0">
                <a:latin typeface="HG꼬딕씨_Pro 80g" pitchFamily="18" charset="-127"/>
                <a:ea typeface="HG꼬딕씨_Pro 80g" pitchFamily="18" charset="-127"/>
              </a:rPr>
              <a:t> </a:t>
            </a:r>
            <a:r>
              <a:rPr lang="ko-KR" altLang="en-US" sz="1550" dirty="0">
                <a:latin typeface="HG꼬딕씨_Pro 80g" pitchFamily="18" charset="-127"/>
                <a:ea typeface="HG꼬딕씨_Pro 80g" pitchFamily="18" charset="-127"/>
              </a:rPr>
              <a:t>사용</a:t>
            </a:r>
            <a:endParaRPr lang="en-US" altLang="ko-KR" sz="1550" dirty="0">
              <a:latin typeface="HG꼬딕씨_Pro 80g" pitchFamily="18" charset="-127"/>
              <a:ea typeface="HG꼬딕씨_Pro 80g" pitchFamily="18" charset="-127"/>
            </a:endParaRPr>
          </a:p>
          <a:p>
            <a:endParaRPr lang="en-US" altLang="ko-KR" sz="1000" dirty="0">
              <a:latin typeface="HG꼬딕씨_Pro 80g" pitchFamily="18" charset="-127"/>
              <a:ea typeface="HG꼬딕씨_Pro 80g" pitchFamily="18" charset="-127"/>
            </a:endParaRPr>
          </a:p>
          <a:p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→ 변수 중요도가 다양한 모델에서 일관성 있게 높게 나오는 변수들이 </a:t>
            </a:r>
            <a:r>
              <a:rPr lang="ko-KR" altLang="en-US" sz="1600" dirty="0" err="1">
                <a:latin typeface="HG꼬딕씨_Pro 80g" pitchFamily="18" charset="-127"/>
                <a:ea typeface="HG꼬딕씨_Pro 80g" pitchFamily="18" charset="-127"/>
              </a:rPr>
              <a:t>타겟에</a:t>
            </a:r>
            <a:r>
              <a:rPr lang="ko-KR" altLang="en-US" sz="1600" dirty="0">
                <a:latin typeface="HG꼬딕씨_Pro 80g" pitchFamily="18" charset="-127"/>
                <a:ea typeface="HG꼬딕씨_Pro 80g" pitchFamily="18" charset="-127"/>
              </a:rPr>
              <a:t> 영향을 가장 많이 끼친 것으로 해석</a:t>
            </a:r>
            <a:endParaRPr lang="en-US" altLang="ko-KR" sz="1600" dirty="0">
              <a:latin typeface="HG꼬딕씨_Pro 80g" pitchFamily="18" charset="-127"/>
              <a:ea typeface="HG꼬딕씨_Pro 80g" pitchFamily="18" charset="-127"/>
            </a:endParaRPr>
          </a:p>
          <a:p>
            <a:endParaRPr lang="en-US" altLang="ko-KR" sz="1600" dirty="0">
              <a:latin typeface="HG꼬딕씨_Pro 80g" pitchFamily="18" charset="-127"/>
              <a:ea typeface="HG꼬딕씨_Pro 80g" pitchFamily="18" charset="-127"/>
            </a:endParaRPr>
          </a:p>
          <a:p>
            <a:r>
              <a:rPr lang="en-US" altLang="ko-KR" sz="1450" dirty="0">
                <a:latin typeface="HG꼬딕씨_Pro 60g" pitchFamily="18" charset="-127"/>
                <a:ea typeface="HG꼬딕씨_Pro 60g" pitchFamily="18" charset="-127"/>
              </a:rPr>
              <a:t>Decision Tree:</a:t>
            </a:r>
          </a:p>
          <a:p>
            <a:r>
              <a:rPr lang="ko-KR" altLang="en-US" sz="1350" dirty="0">
                <a:latin typeface="HG꼬딕씨_Pro 60g" pitchFamily="18" charset="-127"/>
                <a:ea typeface="HG꼬딕씨_Pro 60g" pitchFamily="18" charset="-127"/>
              </a:rPr>
              <a:t>지도학습의 대표적 유형으로 데이터 </a:t>
            </a:r>
            <a:r>
              <a:rPr lang="ko-KR" altLang="en-US" sz="1350" dirty="0" err="1">
                <a:latin typeface="HG꼬딕씨_Pro 60g" pitchFamily="18" charset="-127"/>
                <a:ea typeface="HG꼬딕씨_Pro 60g" pitchFamily="18" charset="-127"/>
              </a:rPr>
              <a:t>균일도에</a:t>
            </a:r>
            <a:r>
              <a:rPr lang="ko-KR" altLang="en-US" sz="1350" dirty="0">
                <a:latin typeface="HG꼬딕씨_Pro 60g" pitchFamily="18" charset="-127"/>
                <a:ea typeface="HG꼬딕씨_Pro 60g" pitchFamily="18" charset="-127"/>
              </a:rPr>
              <a:t> 따른 규칙 기반의 알고리즘</a:t>
            </a:r>
            <a:endParaRPr lang="en-US" altLang="ko-KR" sz="1350" dirty="0">
              <a:latin typeface="HG꼬딕씨_Pro 60g" pitchFamily="18" charset="-127"/>
              <a:ea typeface="HG꼬딕씨_Pro 60g" pitchFamily="18" charset="-127"/>
            </a:endParaRPr>
          </a:p>
          <a:p>
            <a:endParaRPr lang="en-US" altLang="ko-KR" sz="500" dirty="0">
              <a:latin typeface="HG꼬딕씨_Pro 60g" pitchFamily="18" charset="-127"/>
              <a:ea typeface="HG꼬딕씨_Pro 60g" pitchFamily="18" charset="-127"/>
            </a:endParaRPr>
          </a:p>
          <a:p>
            <a:r>
              <a:rPr lang="en-US" altLang="ko-KR" sz="1450" dirty="0">
                <a:latin typeface="HG꼬딕씨_Pro 60g" pitchFamily="18" charset="-127"/>
                <a:ea typeface="HG꼬딕씨_Pro 60g" pitchFamily="18" charset="-127"/>
              </a:rPr>
              <a:t>Random Forest:</a:t>
            </a:r>
          </a:p>
          <a:p>
            <a:r>
              <a:rPr lang="ko-KR" altLang="en-US" sz="1450" dirty="0">
                <a:latin typeface="HG꼬딕씨_Pro 60g" pitchFamily="18" charset="-127"/>
                <a:ea typeface="HG꼬딕씨_Pro 60g" pitchFamily="18" charset="-127"/>
              </a:rPr>
              <a:t>기본 결정 </a:t>
            </a:r>
            <a:r>
              <a:rPr lang="ko-KR" altLang="en-US" sz="1450" dirty="0" err="1">
                <a:latin typeface="HG꼬딕씨_Pro 60g" pitchFamily="18" charset="-127"/>
                <a:ea typeface="HG꼬딕씨_Pro 60g" pitchFamily="18" charset="-127"/>
              </a:rPr>
              <a:t>트리보다</a:t>
            </a:r>
            <a:r>
              <a:rPr lang="ko-KR" altLang="en-US" sz="1450" dirty="0">
                <a:latin typeface="HG꼬딕씨_Pro 60g" pitchFamily="18" charset="-127"/>
                <a:ea typeface="HG꼬딕씨_Pro 60g" pitchFamily="18" charset="-127"/>
              </a:rPr>
              <a:t> 일반화되어 결정 </a:t>
            </a:r>
            <a:r>
              <a:rPr lang="ko-KR" altLang="en-US" sz="1450" dirty="0" err="1">
                <a:latin typeface="HG꼬딕씨_Pro 60g" pitchFamily="18" charset="-127"/>
                <a:ea typeface="HG꼬딕씨_Pro 60g" pitchFamily="18" charset="-127"/>
              </a:rPr>
              <a:t>트리의</a:t>
            </a:r>
            <a:r>
              <a:rPr lang="ko-KR" altLang="en-US" sz="1450" dirty="0">
                <a:latin typeface="HG꼬딕씨_Pro 60g" pitchFamily="18" charset="-127"/>
                <a:ea typeface="HG꼬딕씨_Pro 60g" pitchFamily="18" charset="-127"/>
              </a:rPr>
              <a:t> </a:t>
            </a:r>
            <a:r>
              <a:rPr lang="ko-KR" altLang="en-US" sz="1450" dirty="0" err="1">
                <a:latin typeface="HG꼬딕씨_Pro 60g" pitchFamily="18" charset="-127"/>
                <a:ea typeface="HG꼬딕씨_Pro 60g" pitchFamily="18" charset="-127"/>
              </a:rPr>
              <a:t>과적합</a:t>
            </a:r>
            <a:r>
              <a:rPr lang="ko-KR" altLang="en-US" sz="1450" dirty="0">
                <a:latin typeface="HG꼬딕씨_Pro 60g" pitchFamily="18" charset="-127"/>
                <a:ea typeface="HG꼬딕씨_Pro 60g" pitchFamily="18" charset="-127"/>
              </a:rPr>
              <a:t> 문제를 해결한 </a:t>
            </a:r>
            <a:r>
              <a:rPr lang="ko-KR" altLang="en-US" sz="1450" dirty="0" err="1">
                <a:latin typeface="HG꼬딕씨_Pro 60g" pitchFamily="18" charset="-127"/>
                <a:ea typeface="HG꼬딕씨_Pro 60g" pitchFamily="18" charset="-127"/>
              </a:rPr>
              <a:t>배깅</a:t>
            </a:r>
            <a:r>
              <a:rPr lang="ko-KR" altLang="en-US" sz="1450" dirty="0">
                <a:latin typeface="HG꼬딕씨_Pro 60g" pitchFamily="18" charset="-127"/>
                <a:ea typeface="HG꼬딕씨_Pro 60g" pitchFamily="18" charset="-127"/>
              </a:rPr>
              <a:t> 기법의 대표적 알고리즘</a:t>
            </a:r>
            <a:endParaRPr lang="en-US" altLang="ko-KR" sz="1450" dirty="0">
              <a:latin typeface="HG꼬딕씨_Pro 60g" pitchFamily="18" charset="-127"/>
              <a:ea typeface="HG꼬딕씨_Pro 60g" pitchFamily="18" charset="-127"/>
            </a:endParaRPr>
          </a:p>
          <a:p>
            <a:endParaRPr lang="en-US" altLang="ko-KR" sz="500" dirty="0">
              <a:latin typeface="HG꼬딕씨_Pro 60g" pitchFamily="18" charset="-127"/>
              <a:ea typeface="HG꼬딕씨_Pro 60g" pitchFamily="18" charset="-127"/>
            </a:endParaRPr>
          </a:p>
          <a:p>
            <a:r>
              <a:rPr lang="en-US" altLang="ko-KR" sz="1450" dirty="0" err="1">
                <a:latin typeface="HG꼬딕씨_Pro 60g" pitchFamily="18" charset="-127"/>
                <a:ea typeface="HG꼬딕씨_Pro 60g" pitchFamily="18" charset="-127"/>
              </a:rPr>
              <a:t>XGBoost</a:t>
            </a:r>
            <a:r>
              <a:rPr lang="en-US" altLang="ko-KR" sz="1450" dirty="0">
                <a:latin typeface="HG꼬딕씨_Pro 60g" pitchFamily="18" charset="-127"/>
                <a:ea typeface="HG꼬딕씨_Pro 60g" pitchFamily="18" charset="-127"/>
              </a:rPr>
              <a:t>:</a:t>
            </a:r>
          </a:p>
          <a:p>
            <a:r>
              <a:rPr lang="en-US" altLang="ko-KR" sz="1450" dirty="0">
                <a:latin typeface="HG꼬딕씨_Pro 60g" pitchFamily="18" charset="-127"/>
                <a:ea typeface="HG꼬딕씨_Pro 60g" pitchFamily="18" charset="-127"/>
              </a:rPr>
              <a:t>GBM, </a:t>
            </a:r>
            <a:r>
              <a:rPr lang="ko-KR" altLang="en-US" sz="1450" dirty="0" err="1">
                <a:latin typeface="HG꼬딕씨_Pro 60g" pitchFamily="18" charset="-127"/>
                <a:ea typeface="HG꼬딕씨_Pro 60g" pitchFamily="18" charset="-127"/>
              </a:rPr>
              <a:t>부스팅에</a:t>
            </a:r>
            <a:r>
              <a:rPr lang="ko-KR" altLang="en-US" sz="1450" dirty="0">
                <a:latin typeface="HG꼬딕씨_Pro 60g" pitchFamily="18" charset="-127"/>
                <a:ea typeface="HG꼬딕씨_Pro 60g" pitchFamily="18" charset="-127"/>
              </a:rPr>
              <a:t> 기반한 트리 앙상블 기법</a:t>
            </a:r>
            <a:endParaRPr lang="en-US" altLang="ko-KR" sz="1450" dirty="0">
              <a:latin typeface="HG꼬딕씨_Pro 60g" pitchFamily="18" charset="-127"/>
              <a:ea typeface="HG꼬딕씨_Pro 60g" pitchFamily="18" charset="-127"/>
            </a:endParaRPr>
          </a:p>
          <a:p>
            <a:endParaRPr lang="en-US" altLang="ko-KR" sz="500" dirty="0">
              <a:latin typeface="HG꼬딕씨_Pro 60g" pitchFamily="18" charset="-127"/>
              <a:ea typeface="HG꼬딕씨_Pro 60g" pitchFamily="18" charset="-127"/>
            </a:endParaRPr>
          </a:p>
          <a:p>
            <a:r>
              <a:rPr lang="en-US" altLang="ko-KR" sz="1450" dirty="0" err="1">
                <a:latin typeface="HG꼬딕씨_Pro 60g" pitchFamily="18" charset="-127"/>
                <a:ea typeface="HG꼬딕씨_Pro 60g" pitchFamily="18" charset="-127"/>
              </a:rPr>
              <a:t>LightGBM</a:t>
            </a:r>
            <a:r>
              <a:rPr lang="en-US" altLang="ko-KR" sz="1450" dirty="0">
                <a:latin typeface="HG꼬딕씨_Pro 60g" pitchFamily="18" charset="-127"/>
                <a:ea typeface="HG꼬딕씨_Pro 60g" pitchFamily="18" charset="-127"/>
              </a:rPr>
              <a:t>:</a:t>
            </a:r>
          </a:p>
          <a:p>
            <a:r>
              <a:rPr lang="en-US" altLang="ko-KR" sz="1450" dirty="0" err="1">
                <a:latin typeface="HG꼬딕씨_Pro 60g" pitchFamily="18" charset="-127"/>
                <a:ea typeface="HG꼬딕씨_Pro 60g" pitchFamily="18" charset="-127"/>
              </a:rPr>
              <a:t>XGBoost</a:t>
            </a:r>
            <a:r>
              <a:rPr lang="ko-KR" altLang="en-US" sz="1450" dirty="0">
                <a:latin typeface="HG꼬딕씨_Pro 60g" pitchFamily="18" charset="-127"/>
                <a:ea typeface="HG꼬딕씨_Pro 60g" pitchFamily="18" charset="-127"/>
              </a:rPr>
              <a:t>와 함께 각광 받고 있는 트리 기반의 앙상블 알고리즘</a:t>
            </a:r>
            <a:endParaRPr lang="en-US" altLang="ko-KR" sz="1450" dirty="0">
              <a:latin typeface="HG꼬딕씨_Pro 60g" pitchFamily="18" charset="-127"/>
              <a:ea typeface="HG꼬딕씨_Pro 60g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727104C2-0616-0041-BE5A-0A8CDCF3CD57}"/>
              </a:ext>
            </a:extLst>
          </p:cNvPr>
          <p:cNvGrpSpPr/>
          <p:nvPr/>
        </p:nvGrpSpPr>
        <p:grpSpPr>
          <a:xfrm>
            <a:off x="6393068" y="1219699"/>
            <a:ext cx="96825" cy="2596657"/>
            <a:chOff x="3679998" y="1391703"/>
            <a:chExt cx="155939" cy="5036277"/>
          </a:xfrm>
        </p:grpSpPr>
        <p:cxnSp>
          <p:nvCxnSpPr>
            <p:cNvPr id="55" name="직선 연결선[R] 54">
              <a:extLst>
                <a:ext uri="{FF2B5EF4-FFF2-40B4-BE49-F238E27FC236}">
                  <a16:creationId xmlns="" xmlns:a16="http://schemas.microsoft.com/office/drawing/2014/main" id="{E1A49AA5-D98F-0446-86CA-EA15E19B6ADB}"/>
                </a:ext>
              </a:extLst>
            </p:cNvPr>
            <p:cNvCxnSpPr/>
            <p:nvPr/>
          </p:nvCxnSpPr>
          <p:spPr>
            <a:xfrm>
              <a:off x="3753199" y="4212009"/>
              <a:ext cx="0" cy="2215971"/>
            </a:xfrm>
            <a:prstGeom prst="line">
              <a:avLst/>
            </a:prstGeom>
            <a:ln w="19050">
              <a:solidFill>
                <a:srgbClr val="2AB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55">
              <a:extLst>
                <a:ext uri="{FF2B5EF4-FFF2-40B4-BE49-F238E27FC236}">
                  <a16:creationId xmlns="" xmlns:a16="http://schemas.microsoft.com/office/drawing/2014/main" id="{8E6AB4C2-5B24-9542-BD42-04EA0AEEEE98}"/>
                </a:ext>
              </a:extLst>
            </p:cNvPr>
            <p:cNvCxnSpPr/>
            <p:nvPr/>
          </p:nvCxnSpPr>
          <p:spPr>
            <a:xfrm>
              <a:off x="3753199" y="1391703"/>
              <a:ext cx="0" cy="2215971"/>
            </a:xfrm>
            <a:prstGeom prst="line">
              <a:avLst/>
            </a:prstGeom>
            <a:ln w="19050">
              <a:solidFill>
                <a:srgbClr val="2AB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도넛[D] 56">
              <a:extLst>
                <a:ext uri="{FF2B5EF4-FFF2-40B4-BE49-F238E27FC236}">
                  <a16:creationId xmlns="" xmlns:a16="http://schemas.microsoft.com/office/drawing/2014/main" id="{0222ED35-A359-6E45-AF12-4C385F327933}"/>
                </a:ext>
              </a:extLst>
            </p:cNvPr>
            <p:cNvSpPr/>
            <p:nvPr/>
          </p:nvSpPr>
          <p:spPr>
            <a:xfrm>
              <a:off x="3679998" y="3848783"/>
              <a:ext cx="155939" cy="155939"/>
            </a:xfrm>
            <a:prstGeom prst="donut">
              <a:avLst/>
            </a:prstGeom>
            <a:solidFill>
              <a:srgbClr val="2ABEC8"/>
            </a:solidFill>
            <a:ln>
              <a:solidFill>
                <a:srgbClr val="2AB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BD10E9C9-EAC8-0F4F-99B6-4F1232925F61}"/>
              </a:ext>
            </a:extLst>
          </p:cNvPr>
          <p:cNvGrpSpPr/>
          <p:nvPr/>
        </p:nvGrpSpPr>
        <p:grpSpPr>
          <a:xfrm>
            <a:off x="966307" y="1502295"/>
            <a:ext cx="4843943" cy="584775"/>
            <a:chOff x="747232" y="1407045"/>
            <a:chExt cx="4843943" cy="584775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1A6F46D7-F4B5-0547-8CEB-223B5EC62BC4}"/>
                </a:ext>
              </a:extLst>
            </p:cNvPr>
            <p:cNvSpPr txBox="1"/>
            <p:nvPr/>
          </p:nvSpPr>
          <p:spPr>
            <a:xfrm>
              <a:off x="957029" y="1407045"/>
              <a:ext cx="46341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HG꼬딕씨_Pro 60g" pitchFamily="18" charset="-127"/>
                  <a:ea typeface="HG꼬딕씨_Pro 60g" pitchFamily="18" charset="-127"/>
                </a:rPr>
                <a:t>비트코인 가격 </a:t>
              </a:r>
              <a:r>
                <a:rPr lang="en-US" altLang="ko-KR" sz="1600" dirty="0">
                  <a:latin typeface="HG꼬딕씨_Pro 60g" pitchFamily="18" charset="-127"/>
                  <a:ea typeface="HG꼬딕씨_Pro 60g" pitchFamily="18" charset="-127"/>
                </a:rPr>
                <a:t>EDA</a:t>
              </a:r>
              <a:r>
                <a:rPr lang="ko-KR" altLang="en-US" sz="1600" dirty="0">
                  <a:latin typeface="HG꼬딕씨_Pro 60g" pitchFamily="18" charset="-127"/>
                  <a:ea typeface="HG꼬딕씨_Pro 60g" pitchFamily="18" charset="-127"/>
                </a:rPr>
                <a:t>와 도메인을 활용하여 </a:t>
              </a:r>
              <a:endParaRPr lang="en-US" altLang="ko-KR" sz="1600" dirty="0">
                <a:latin typeface="HG꼬딕씨_Pro 60g" pitchFamily="18" charset="-127"/>
                <a:ea typeface="HG꼬딕씨_Pro 60g" pitchFamily="18" charset="-127"/>
              </a:endParaRPr>
            </a:p>
            <a:p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가격의 변동성에 따른 타겟 변수 생성</a:t>
              </a:r>
              <a:endParaRPr lang="en-US" altLang="ko-KR" sz="5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0A94BA08-C7FF-6F4C-80BA-07057B85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32" y="1490193"/>
              <a:ext cx="209979" cy="209979"/>
            </a:xfrm>
            <a:prstGeom prst="rect">
              <a:avLst/>
            </a:prstGeom>
          </p:spPr>
        </p:pic>
      </p:grp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C65E6FE5-3936-9346-923F-91F274321F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69" y="1593104"/>
            <a:ext cx="209979" cy="209979"/>
          </a:xfrm>
          <a:prstGeom prst="rect">
            <a:avLst/>
          </a:prstGeom>
        </p:spPr>
      </p:pic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E80D5682-A5FF-E246-9927-7072BC32EF81}"/>
              </a:ext>
            </a:extLst>
          </p:cNvPr>
          <p:cNvGrpSpPr/>
          <p:nvPr/>
        </p:nvGrpSpPr>
        <p:grpSpPr>
          <a:xfrm>
            <a:off x="956782" y="2169940"/>
            <a:ext cx="5339243" cy="584775"/>
            <a:chOff x="747232" y="1426095"/>
            <a:chExt cx="5339243" cy="584775"/>
          </a:xfrm>
        </p:grpSpPr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91AF6F05-7B7E-0D47-8EB7-8E1AB2D0880D}"/>
                </a:ext>
              </a:extLst>
            </p:cNvPr>
            <p:cNvSpPr txBox="1"/>
            <p:nvPr/>
          </p:nvSpPr>
          <p:spPr>
            <a:xfrm>
              <a:off x="947503" y="1426095"/>
              <a:ext cx="51389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HG꼬딕씨_Pro 80g" pitchFamily="18" charset="-127"/>
                  <a:ea typeface="HG꼬딕씨_Pro 80g" pitchFamily="18" charset="-127"/>
                </a:rPr>
                <a:t>크롤링을</a:t>
              </a:r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 통해 예측 변수로 사용할 데이터를 수집한</a:t>
              </a:r>
              <a:r>
                <a:rPr lang="en-US" altLang="ko-KR" sz="16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후</a:t>
              </a:r>
              <a:r>
                <a:rPr lang="en-US" altLang="ko-KR" sz="1600" dirty="0">
                  <a:latin typeface="HG꼬딕씨_Pro 80g" pitchFamily="18" charset="-127"/>
                  <a:ea typeface="HG꼬딕씨_Pro 80g" pitchFamily="18" charset="-127"/>
                </a:rPr>
                <a:t>,</a:t>
              </a:r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 </a:t>
              </a:r>
              <a:endParaRPr lang="en-US" altLang="ko-KR" sz="1600" dirty="0">
                <a:latin typeface="HG꼬딕씨_Pro 80g" pitchFamily="18" charset="-127"/>
                <a:ea typeface="HG꼬딕씨_Pro 80g" pitchFamily="18" charset="-127"/>
              </a:endParaRPr>
            </a:p>
            <a:p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분석에 활용할 수 있도록 전처리 진행</a:t>
              </a:r>
              <a:endParaRPr lang="en-US" altLang="ko-KR" sz="16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2FDDF03B-AC3B-6448-BFDA-13D3D6D8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32" y="1499718"/>
              <a:ext cx="209979" cy="209979"/>
            </a:xfrm>
            <a:prstGeom prst="rect">
              <a:avLst/>
            </a:prstGeom>
          </p:spPr>
        </p:pic>
      </p:grpSp>
      <p:sp>
        <p:nvSpPr>
          <p:cNvPr id="91" name="사각형: 둥근 모서리 29">
            <a:extLst>
              <a:ext uri="{FF2B5EF4-FFF2-40B4-BE49-F238E27FC236}">
                <a16:creationId xmlns="" xmlns:a16="http://schemas.microsoft.com/office/drawing/2014/main" id="{C195B137-568B-2C46-8B1B-6AFACC3544EC}"/>
              </a:ext>
            </a:extLst>
          </p:cNvPr>
          <p:cNvSpPr/>
          <p:nvPr/>
        </p:nvSpPr>
        <p:spPr>
          <a:xfrm>
            <a:off x="2550175" y="855855"/>
            <a:ext cx="2047329" cy="361432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전처리</a:t>
            </a:r>
            <a:endParaRPr lang="en-US" altLang="ko-KR" sz="2000" dirty="0">
              <a:solidFill>
                <a:srgbClr val="2ABEC8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92" name="사각형: 둥근 모서리 29">
            <a:extLst>
              <a:ext uri="{FF2B5EF4-FFF2-40B4-BE49-F238E27FC236}">
                <a16:creationId xmlns="" xmlns:a16="http://schemas.microsoft.com/office/drawing/2014/main" id="{A8318F92-9261-8749-B723-2A8059011DB9}"/>
              </a:ext>
            </a:extLst>
          </p:cNvPr>
          <p:cNvSpPr/>
          <p:nvPr/>
        </p:nvSpPr>
        <p:spPr>
          <a:xfrm>
            <a:off x="8158237" y="880365"/>
            <a:ext cx="2047329" cy="361432"/>
          </a:xfrm>
          <a:prstGeom prst="roundRect">
            <a:avLst>
              <a:gd name="adj" fmla="val 50000"/>
            </a:avLst>
          </a:prstGeom>
          <a:noFill/>
          <a:ln>
            <a:solidFill>
              <a:srgbClr val="2AB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2000" dirty="0">
                <a:solidFill>
                  <a:srgbClr val="2ABEC8"/>
                </a:solidFill>
                <a:latin typeface="HG꼬딕씨_Pro 60g" pitchFamily="18" charset="-127"/>
                <a:ea typeface="HG꼬딕씨_Pro 60g" pitchFamily="18" charset="-127"/>
              </a:rPr>
              <a:t>모델링</a:t>
            </a:r>
            <a:endParaRPr lang="en-US" altLang="ko-KR" sz="2000" dirty="0">
              <a:solidFill>
                <a:srgbClr val="2ABEC8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7103" y="-36253"/>
            <a:ext cx="11642902" cy="111894"/>
          </a:xfrm>
          <a:prstGeom prst="rect">
            <a:avLst/>
          </a:prstGeom>
          <a:solidFill>
            <a:srgbClr val="DCD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13291" y="73117"/>
            <a:ext cx="11978709" cy="53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1" latinLnBrk="0">
              <a:defRPr/>
            </a:pP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99g" pitchFamily="18" charset="-127"/>
                <a:ea typeface="HG꼬딕씨_Pro 99g" pitchFamily="18" charset="-127"/>
              </a:rPr>
              <a:t>Methodology &amp; Data </a:t>
            </a: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					          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코로나 </a:t>
            </a:r>
            <a:r>
              <a:rPr lang="ko-KR" altLang="en-US" sz="1400" i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펜데믹</a:t>
            </a:r>
            <a:r>
              <a:rPr lang="ko-KR" altLang="en-US" sz="14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G꼬딕씨_Pro 80g" pitchFamily="18" charset="-127"/>
                <a:ea typeface="HG꼬딕씨_Pro 80g" pitchFamily="18" charset="-127"/>
              </a:rPr>
              <a:t> 이후 비트코인의 가격 변동성 결정 요인 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9132" y="-36253"/>
            <a:ext cx="567970" cy="535697"/>
          </a:xfrm>
          <a:prstGeom prst="rect">
            <a:avLst/>
          </a:prstGeom>
          <a:solidFill>
            <a:srgbClr val="193284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9133" y="73116"/>
            <a:ext cx="570672" cy="551543"/>
          </a:xfrm>
          <a:prstGeom prst="rect">
            <a:avLst/>
          </a:prstGeom>
          <a:solidFill>
            <a:srgbClr val="2ABEC8"/>
          </a:solidFill>
          <a:ln>
            <a:noFill/>
          </a:ln>
          <a:effectLst>
            <a:outerShdw blurRad="444500" dist="38100" dir="13500000" algn="b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endParaRPr lang="ko-KR" altLang="en-US" sz="800" b="1" dirty="0">
              <a:solidFill>
                <a:prstClr val="whit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EE8644E8-1D32-4B42-8E37-5ABD552083D0}"/>
              </a:ext>
            </a:extLst>
          </p:cNvPr>
          <p:cNvSpPr/>
          <p:nvPr/>
        </p:nvSpPr>
        <p:spPr>
          <a:xfrm>
            <a:off x="193169" y="261289"/>
            <a:ext cx="295304" cy="2953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prstClr val="white"/>
              </a:solidFill>
            </a:endParaRPr>
          </a:p>
        </p:txBody>
      </p:sp>
      <p:pic>
        <p:nvPicPr>
          <p:cNvPr id="103" name="Picture 2" descr="비트코인 - 해시넷">
            <a:extLst>
              <a:ext uri="{FF2B5EF4-FFF2-40B4-BE49-F238E27FC236}">
                <a16:creationId xmlns="" xmlns:a16="http://schemas.microsoft.com/office/drawing/2014/main" id="{6C5D9F3E-2DA7-B840-AAB1-6524E013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19" y="187439"/>
            <a:ext cx="312005" cy="3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876DB081-0CCD-DF4E-AECB-7BBF548954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8" y="118386"/>
            <a:ext cx="450109" cy="450109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E80D5682-A5FF-E246-9927-7072BC32EF81}"/>
              </a:ext>
            </a:extLst>
          </p:cNvPr>
          <p:cNvGrpSpPr/>
          <p:nvPr/>
        </p:nvGrpSpPr>
        <p:grpSpPr>
          <a:xfrm>
            <a:off x="956782" y="2904282"/>
            <a:ext cx="5571675" cy="584775"/>
            <a:chOff x="747232" y="1426095"/>
            <a:chExt cx="5571675" cy="584775"/>
          </a:xfrm>
        </p:grpSpPr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91AF6F05-7B7E-0D47-8EB7-8E1AB2D0880D}"/>
                </a:ext>
              </a:extLst>
            </p:cNvPr>
            <p:cNvSpPr txBox="1"/>
            <p:nvPr/>
          </p:nvSpPr>
          <p:spPr>
            <a:xfrm>
              <a:off x="947502" y="1426095"/>
              <a:ext cx="5371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HG꼬딕씨_Pro 60g" pitchFamily="18" charset="-127"/>
                  <a:ea typeface="HG꼬딕씨_Pro 60g" pitchFamily="18" charset="-127"/>
                </a:rPr>
                <a:t>소비자 심리에 따라 변동성이 어떻게 변하는지를 파악하기 위해 </a:t>
              </a:r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감성 분석을 진행하여 감성 지수 변수 생성</a:t>
              </a:r>
              <a:endParaRPr lang="en-US" altLang="ko-KR" sz="16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="" xmlns:a16="http://schemas.microsoft.com/office/drawing/2014/main" id="{2FDDF03B-AC3B-6448-BFDA-13D3D6D8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232" y="1499718"/>
              <a:ext cx="209979" cy="209979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="" xmlns:a16="http://schemas.microsoft.com/office/drawing/2014/main" id="{727104C2-0616-0041-BE5A-0A8CDCF3CD57}"/>
              </a:ext>
            </a:extLst>
          </p:cNvPr>
          <p:cNvGrpSpPr/>
          <p:nvPr/>
        </p:nvGrpSpPr>
        <p:grpSpPr>
          <a:xfrm>
            <a:off x="6390107" y="3951406"/>
            <a:ext cx="99786" cy="2668470"/>
            <a:chOff x="3679998" y="1391703"/>
            <a:chExt cx="155939" cy="5036277"/>
          </a:xfrm>
        </p:grpSpPr>
        <p:cxnSp>
          <p:nvCxnSpPr>
            <p:cNvPr id="110" name="직선 연결선[R] 54">
              <a:extLst>
                <a:ext uri="{FF2B5EF4-FFF2-40B4-BE49-F238E27FC236}">
                  <a16:creationId xmlns="" xmlns:a16="http://schemas.microsoft.com/office/drawing/2014/main" id="{E1A49AA5-D98F-0446-86CA-EA15E19B6ADB}"/>
                </a:ext>
              </a:extLst>
            </p:cNvPr>
            <p:cNvCxnSpPr/>
            <p:nvPr/>
          </p:nvCxnSpPr>
          <p:spPr>
            <a:xfrm>
              <a:off x="3753199" y="4212009"/>
              <a:ext cx="0" cy="2215971"/>
            </a:xfrm>
            <a:prstGeom prst="line">
              <a:avLst/>
            </a:prstGeom>
            <a:ln w="19050">
              <a:solidFill>
                <a:srgbClr val="2AB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55">
              <a:extLst>
                <a:ext uri="{FF2B5EF4-FFF2-40B4-BE49-F238E27FC236}">
                  <a16:creationId xmlns="" xmlns:a16="http://schemas.microsoft.com/office/drawing/2014/main" id="{8E6AB4C2-5B24-9542-BD42-04EA0AEEEE98}"/>
                </a:ext>
              </a:extLst>
            </p:cNvPr>
            <p:cNvCxnSpPr/>
            <p:nvPr/>
          </p:nvCxnSpPr>
          <p:spPr>
            <a:xfrm>
              <a:off x="3753199" y="1391703"/>
              <a:ext cx="0" cy="2215971"/>
            </a:xfrm>
            <a:prstGeom prst="line">
              <a:avLst/>
            </a:prstGeom>
            <a:ln w="19050">
              <a:solidFill>
                <a:srgbClr val="2AB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도넛[D] 56">
              <a:extLst>
                <a:ext uri="{FF2B5EF4-FFF2-40B4-BE49-F238E27FC236}">
                  <a16:creationId xmlns="" xmlns:a16="http://schemas.microsoft.com/office/drawing/2014/main" id="{0222ED35-A359-6E45-AF12-4C385F327933}"/>
                </a:ext>
              </a:extLst>
            </p:cNvPr>
            <p:cNvSpPr/>
            <p:nvPr/>
          </p:nvSpPr>
          <p:spPr>
            <a:xfrm>
              <a:off x="3679998" y="3848783"/>
              <a:ext cx="155939" cy="155939"/>
            </a:xfrm>
            <a:prstGeom prst="donut">
              <a:avLst/>
            </a:prstGeom>
            <a:solidFill>
              <a:srgbClr val="2ABEC8"/>
            </a:solidFill>
            <a:ln>
              <a:solidFill>
                <a:srgbClr val="2AB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5B2561C-80FD-AB4F-8617-802AAEE2CE19}"/>
              </a:ext>
            </a:extLst>
          </p:cNvPr>
          <p:cNvSpPr/>
          <p:nvPr/>
        </p:nvSpPr>
        <p:spPr>
          <a:xfrm>
            <a:off x="1147527" y="3547774"/>
            <a:ext cx="4726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기사</a:t>
            </a:r>
            <a:r>
              <a:rPr lang="en-US" altLang="ko-KR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/</a:t>
            </a:r>
            <a:r>
              <a:rPr lang="ko-KR" altLang="en-US" sz="1600" dirty="0" smtClean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커뮤니티의 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영향으로 구분하여 </a:t>
            </a:r>
            <a:endParaRPr lang="en-US" altLang="ko-KR" sz="16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  <a:p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각 </a:t>
            </a:r>
            <a:r>
              <a:rPr lang="ko-KR" altLang="en-US" sz="1600" dirty="0" err="1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변수별</a:t>
            </a:r>
            <a:r>
              <a:rPr lang="ko-KR" altLang="en-US" sz="16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rPr>
              <a:t> 소셜 점수를 산출</a:t>
            </a:r>
            <a:endParaRPr lang="en-US" altLang="ko-KR" sz="1600" dirty="0">
              <a:solidFill>
                <a:srgbClr val="404040"/>
              </a:solidFill>
              <a:latin typeface="HG꼬딕씨_Pro 60g" pitchFamily="18" charset="-127"/>
              <a:ea typeface="HG꼬딕씨_Pro 60g" pitchFamily="18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="" xmlns:a16="http://schemas.microsoft.com/office/drawing/2014/main" id="{370CEEC4-FF14-6E49-9D6E-8C992A579BC5}"/>
              </a:ext>
            </a:extLst>
          </p:cNvPr>
          <p:cNvGrpSpPr/>
          <p:nvPr/>
        </p:nvGrpSpPr>
        <p:grpSpPr>
          <a:xfrm>
            <a:off x="1138186" y="4271985"/>
            <a:ext cx="6096000" cy="1618218"/>
            <a:chOff x="7647249" y="2747981"/>
            <a:chExt cx="6096000" cy="1618218"/>
          </a:xfrm>
        </p:grpSpPr>
        <p:sp>
          <p:nvSpPr>
            <p:cNvPr id="133" name="직사각형 132">
              <a:extLst>
                <a:ext uri="{FF2B5EF4-FFF2-40B4-BE49-F238E27FC236}">
                  <a16:creationId xmlns="" xmlns:a16="http://schemas.microsoft.com/office/drawing/2014/main" id="{4414AC56-39ED-444F-B78C-6A2B98804301}"/>
                </a:ext>
              </a:extLst>
            </p:cNvPr>
            <p:cNvSpPr/>
            <p:nvPr/>
          </p:nvSpPr>
          <p:spPr>
            <a:xfrm>
              <a:off x="7656601" y="2747981"/>
              <a:ext cx="16289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HG꼬딕씨_Pro 80g" pitchFamily="18" charset="-127"/>
                  <a:ea typeface="HG꼬딕씨_Pro 80g" pitchFamily="18" charset="-127"/>
                </a:rPr>
                <a:t>소셜 지수 </a:t>
              </a:r>
              <a:r>
                <a:rPr lang="ko-KR" altLang="en-US" sz="1600" dirty="0" err="1">
                  <a:latin typeface="HG꼬딕씨_Pro 80g" pitchFamily="18" charset="-127"/>
                  <a:ea typeface="HG꼬딕씨_Pro 80g" pitchFamily="18" charset="-127"/>
                </a:rPr>
                <a:t>산출법</a:t>
              </a:r>
              <a:endParaRPr lang="en-US" altLang="ko-KR" sz="1600" dirty="0">
                <a:latin typeface="HG꼬딕씨_Pro 80g" pitchFamily="18" charset="-127"/>
                <a:ea typeface="HG꼬딕씨_Pro 80g" pitchFamily="18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mc="http://schemas.openxmlformats.org/markup-compatibility/2006" xmlns:a14="http://schemas.microsoft.com/office/drawing/2010/main" xmlns="" xmlns:a16="http://schemas.microsoft.com/office/drawing/2014/main" id="{6E0E3E75-4ADA-CE42-8D42-0E9056DDCAB9}"/>
                </a:ext>
              </a:extLst>
            </p:cNvPr>
            <p:cNvSpPr/>
            <p:nvPr/>
          </p:nvSpPr>
          <p:spPr>
            <a:xfrm>
              <a:off x="7647249" y="2888871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/>
              </a:r>
              <a:b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</a:b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    (1)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변동성의 척도를 </a:t>
              </a: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0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점</a:t>
              </a: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~3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점으로 구분하여</a:t>
              </a: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</a:t>
              </a:r>
              <a:endParaRPr lang="en-US" altLang="ko-KR" sz="15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    변동성이 높을 경우 긍정</a:t>
              </a: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(+),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낮을 경우 부정</a:t>
              </a: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(-)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구분</a:t>
              </a:r>
              <a:endParaRPr lang="en-US" altLang="ko-KR" sz="15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  <a:p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    (2)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해당 일자 텍스트 내 각 단어들의 </a:t>
              </a:r>
              <a:r>
                <a:rPr lang="ko-KR" altLang="en-US" sz="15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긍부정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점수를 산출</a:t>
              </a: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/>
              </a:r>
              <a:b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</a:b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    (3)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각 </a:t>
              </a:r>
              <a:r>
                <a:rPr lang="ko-KR" altLang="en-US" sz="15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날짜별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평균 </a:t>
              </a:r>
              <a:r>
                <a:rPr lang="ko-KR" altLang="en-US" sz="1500" dirty="0" err="1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긍</a:t>
              </a: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/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부정 점수를 사용</a:t>
              </a: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,</a:t>
              </a:r>
              <a:r>
                <a:rPr lang="ko-KR" altLang="en-US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소셜 점수 계산</a:t>
              </a: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/>
              </a:r>
              <a:b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</a:br>
              <a:r>
                <a:rPr lang="en-US" altLang="ko-KR" sz="1500" dirty="0">
                  <a:solidFill>
                    <a:srgbClr val="404040"/>
                  </a:solidFill>
                  <a:latin typeface="HG꼬딕씨_Pro 60g" pitchFamily="18" charset="-127"/>
                  <a:ea typeface="HG꼬딕씨_Pro 60g" pitchFamily="18" charset="-127"/>
                </a:rPr>
                <a:t>    </a:t>
              </a:r>
              <a:endParaRPr lang="en-US" altLang="en-US" sz="1500" dirty="0">
                <a:solidFill>
                  <a:srgbClr val="404040"/>
                </a:solidFill>
                <a:latin typeface="HG꼬딕씨_Pro 60g" pitchFamily="18" charset="-127"/>
                <a:ea typeface="HG꼬딕씨_Pro 60g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55422"/>
      </p:ext>
    </p:extLst>
  </p:cSld>
  <p:clrMapOvr>
    <a:masterClrMapping/>
  </p:clrMapOvr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3937</Words>
  <Application>Microsoft Office PowerPoint</Application>
  <PresentationFormat>사용자 지정</PresentationFormat>
  <Paragraphs>791</Paragraphs>
  <Slides>20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28_Office 테마</vt:lpstr>
      <vt:lpstr>PowerPoint 프레젠테이션</vt:lpstr>
      <vt:lpstr>PowerPoint 프레젠테이션</vt:lpstr>
      <vt:lpstr>PowerPoint 프레젠테이션</vt:lpstr>
      <vt:lpstr>Research Question: 어떠한 요인들이 비트코인 가격 변동성에 유의한 영향을 미치는가?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user123</cp:lastModifiedBy>
  <cp:revision>116</cp:revision>
  <dcterms:created xsi:type="dcterms:W3CDTF">2021-05-24T15:07:59Z</dcterms:created>
  <dcterms:modified xsi:type="dcterms:W3CDTF">2021-06-12T07:07:35Z</dcterms:modified>
</cp:coreProperties>
</file>