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3" r:id="rId5"/>
    <p:sldId id="262" r:id="rId6"/>
    <p:sldId id="259" r:id="rId7"/>
    <p:sldId id="260"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p:restoredTop sz="79263"/>
  </p:normalViewPr>
  <p:slideViewPr>
    <p:cSldViewPr snapToGrid="0">
      <p:cViewPr varScale="1">
        <p:scale>
          <a:sx n="120" d="100"/>
          <a:sy n="12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20:57:24.513"/>
    </inkml:context>
    <inkml:brush xml:id="br0">
      <inkml:brushProperty name="width" value="0.2" units="cm"/>
      <inkml:brushProperty name="height" value="0.2" units="cm"/>
      <inkml:brushProperty name="color" value="#E71224"/>
    </inkml:brush>
  </inkml:definitions>
  <inkml:trace contextRef="#ctx0" brushRef="#br0">2214 309 24575,'-34'0'0,"-15"0"0,-15 0 0,-9 0 0,-1 0 0,9 0 0,7 0 0,6 2 0,5 8 0,0 10 0,1 8 0,0 7 0,-1 0 0,-3 0 0,-2-3 0,-3 1 0,-3 1 0,-1 3 0,-3 3 0,3-2 0,7-3 0,8-6 0,10-5 0,7-4 0,4-3 0,3-2 0,0 0 0,3-1 0,1-2 0,1 2 0,0 1 0,-1 2 0,-2 3 0,0-1 0,1-2 0,2 0 0,3-1 0,1-1 0,1 1 0,-2 3 0,-4 5 0,-2 5 0,-4 10 0,-1 5 0,-4 8 0,-4 6 0,-4 3 0,0 2 0,4-4 0,4-5 0,4-4 0,0-4 0,0 0 0,-1 2 0,1 5 0,-2 8 0,0 6 0,-1 5 0,-1 4 0,1 1 0,2 0 0,1-1 0,0-4 0,3-3 0,2 2 0,3-3 0,2 1 0,1 2 0,1 2 0,1 4 0,2 3 0,1 1 0,1 4 0,3 5 0,1 6 0,2-46 0,0 0 0,0 1 0,0 0 0,0 47 0,0-6 0,0-10 0,0-6 0,0 1 0,0 0 0,0 3 0,0 3 0,0 2 0,0 4 0,3 3 0,4 1 0,5-5 0,4-5 0,0-6 0,2-8 0,-1 3 0,3 0 0,2 5 0,-1-1 0,-1-4 0,-2-4 0,1-4 0,4 0 0,2 0 0,0-2 0,1-5 0,0-9 0,2-8 0,2-4 0,1-1 0,4 4 0,5 6 0,4 1 0,4 2 0,-2-4 0,1-9 0,-1-4 0,-3-5 0,0-4 0,-1-3 0,-2-3 0,2-4 0,1-5 0,0 1 0,0-2 0,2-1 0,5-3 0,8-2 0,5 0 0,1 0 0,-4 0 0,-5 0 0,-5 0 0,-4-3 0,4-5 0,-2-6 0,-1-4 0,-3-1 0,-5 1 0,-3 0 0,-2-1 0,3-1 0,-2-2 0,2-3 0,-1 0 0,-2-3 0,0-2 0,-3 0 0,-1-3 0,-2-3 0,-1-4 0,1-1 0,-2-1 0,-1-1 0,1-4 0,2-9 0,0-10 0,2-8 0,-1-8 0,2-4 0,1 0 0,-2 1 0,-1-2 0,-2 1 0,0 0 0,1-4 0,0 3 0,0-8 0,-15 41 0,-1 0 0,1-3 0,-2-1 0,1-4 0,-1 0 0,0 0 0,-1-1 0,1 2 0,0 0 0,-2 1 0,0 2 0,0 1 0,-2-1 0,-1 1 0,-1-1 0,1-5 0,0-4 0,-2-10 0,0-3 0,-1-12 0,-1-2 0,1-5 0,-2 0 0,0 4 0,-2 2 0,1 9 0,0 2 0,0 10 0,0 1 0,0 1 0,0-2 0,-4-5 0,-1-1 0,-3-7 0,-2-1 0,-1 0 0,-1 0 0,-2 7 0,-1 2 0,4 9 0,-1 2 0,-3 0 0,-1 0 0,-3-4 0,-1-1 0,-3-7 0,-1-1 0,-1-4 0,-1 0 0,3 9 0,0 2 0,5 12 0,0 5 0,-11-28 0,3 27 0,0 9 0,-8 4 0,-2 3 0,0 4 0,0 6 0,1-2 0,-6-5 0,-7-8 0,-4-4 0,2 3 0,6 12 0,11 16 0,8 9 0,12 8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97356-7550-FB4C-9618-A0044265DFE7}"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ED4A-5DCE-0543-A489-382C5AE0F58D}" type="slidenum">
              <a:rPr lang="en-US" smtClean="0"/>
              <a:t>‹#›</a:t>
            </a:fld>
            <a:endParaRPr lang="en-US"/>
          </a:p>
        </p:txBody>
      </p:sp>
    </p:spTree>
    <p:extLst>
      <p:ext uri="{BB962C8B-B14F-4D97-AF65-F5344CB8AC3E}">
        <p14:creationId xmlns:p14="http://schemas.microsoft.com/office/powerpoint/2010/main" val="40023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a:t>
            </a:fld>
            <a:endParaRPr lang="en-US"/>
          </a:p>
        </p:txBody>
      </p:sp>
    </p:spTree>
    <p:extLst>
      <p:ext uri="{BB962C8B-B14F-4D97-AF65-F5344CB8AC3E}">
        <p14:creationId xmlns:p14="http://schemas.microsoft.com/office/powerpoint/2010/main" val="1971412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NLTK is a bit less user-friendly, the results showed a much higher rate of finding instances of the word ‘coat’ within our documentation</a:t>
            </a:r>
          </a:p>
          <a:p>
            <a:r>
              <a:rPr lang="en-US" dirty="0"/>
              <a:t>While this s helpful, there are many of other tools that can do that particular task.</a:t>
            </a:r>
          </a:p>
          <a:p>
            <a:r>
              <a:rPr lang="en-US" dirty="0"/>
              <a:t>We need to perform some more experimentation to find if this is is related to a way that </a:t>
            </a:r>
            <a:r>
              <a:rPr lang="en-US" dirty="0" err="1"/>
              <a:t>spaCy</a:t>
            </a:r>
            <a:r>
              <a:rPr lang="en-US" dirty="0"/>
              <a:t> does stemming or lemmatization, maybe it’s overcorrecting. Our data also needs to be double checked. Results from the supercomputer will be useful input as well. </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12</a:t>
            </a:fld>
            <a:endParaRPr lang="en-US"/>
          </a:p>
        </p:txBody>
      </p:sp>
    </p:spTree>
    <p:extLst>
      <p:ext uri="{BB962C8B-B14F-4D97-AF65-F5344CB8AC3E}">
        <p14:creationId xmlns:p14="http://schemas.microsoft.com/office/powerpoint/2010/main" val="383674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2</a:t>
            </a:fld>
            <a:endParaRPr lang="en-US"/>
          </a:p>
        </p:txBody>
      </p:sp>
    </p:spTree>
    <p:extLst>
      <p:ext uri="{BB962C8B-B14F-4D97-AF65-F5344CB8AC3E}">
        <p14:creationId xmlns:p14="http://schemas.microsoft.com/office/powerpoint/2010/main" val="48214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 - "a theoretically motivated range of computational techniques for analyzing and representing naturally occurring texts at one of more levels of linguistic analysis for the purpose of achieving human-like language processing for a range of tasks or further applications." (Elizabeth Liddy, 2001)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Dependency parsing – finding grammatical relationships b/w words in a sentence</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3</a:t>
            </a:fld>
            <a:endParaRPr lang="en-US"/>
          </a:p>
        </p:txBody>
      </p:sp>
    </p:spTree>
    <p:extLst>
      <p:ext uri="{BB962C8B-B14F-4D97-AF65-F5344CB8AC3E}">
        <p14:creationId xmlns:p14="http://schemas.microsoft.com/office/powerpoint/2010/main" val="422401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1957 – Chomsky’s book made a style of grammar called Phase-Structure Grammar that could methodically translate natural language to a format useful for computers</a:t>
            </a:r>
          </a:p>
          <a:p>
            <a:r>
              <a:rPr lang="en-US" dirty="0"/>
              <a:t>1966 – They had been funding research for 12 years and puts $20 million into it, but machine translations at the time were still so much more expensive than humans, and no computer available at the time came close to having enough power to do something like carry a conversation like a chatbot. AI and NLP were considered a dead technology</a:t>
            </a:r>
          </a:p>
          <a:p>
            <a:r>
              <a:rPr lang="en-US" dirty="0"/>
              <a:t>1980s – Instead of doing deep analytic work, the idea of NLP research was changed to create models that could do simple approximations instead. It became a work of statistics, and towards machine learning algorithms like decision trees, several of which developed by IBM</a:t>
            </a:r>
          </a:p>
          <a:p>
            <a:r>
              <a:rPr lang="en-US" dirty="0"/>
              <a:t>1990s – As the internet started to rise, statistical NLP models became valuable to keep pace with the influx of online text. N-Grams (means of clumping words together, like San Francisco as a place instead of two words). Recurrent NN – performs the same task for every element of a sequence, and the output is dependent on previous computations, aka using context to solve current computations</a:t>
            </a:r>
          </a:p>
          <a:p>
            <a:r>
              <a:rPr lang="en-US" dirty="0"/>
              <a:t>2001 – Feed Forward Neural Nets are similar to what we consider a neural network today. They receive an input, perform some calculations, and give an output</a:t>
            </a:r>
          </a:p>
          <a:p>
            <a:r>
              <a:rPr lang="en-US" dirty="0"/>
              <a:t>2011 – Siri was one of the first successful NLP/AI assistants that could use machine learning to make guesses about what the user wants even if their speech doesn’t match exactly what it knows to look for</a:t>
            </a:r>
          </a:p>
        </p:txBody>
      </p:sp>
      <p:sp>
        <p:nvSpPr>
          <p:cNvPr id="4" name="Slide Number Placeholder 3"/>
          <p:cNvSpPr>
            <a:spLocks noGrp="1"/>
          </p:cNvSpPr>
          <p:nvPr>
            <p:ph type="sldNum" sz="quarter" idx="5"/>
          </p:nvPr>
        </p:nvSpPr>
        <p:spPr/>
        <p:txBody>
          <a:bodyPr/>
          <a:lstStyle/>
          <a:p>
            <a:fld id="{405CED4A-5DCE-0543-A489-382C5AE0F58D}" type="slidenum">
              <a:rPr lang="en-US" smtClean="0"/>
              <a:t>4</a:t>
            </a:fld>
            <a:endParaRPr lang="en-US"/>
          </a:p>
        </p:txBody>
      </p:sp>
    </p:spTree>
    <p:extLst>
      <p:ext uri="{BB962C8B-B14F-4D97-AF65-F5344CB8AC3E}">
        <p14:creationId xmlns:p14="http://schemas.microsoft.com/office/powerpoint/2010/main" val="309835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I wrote my bullets before I asked </a:t>
            </a:r>
            <a:r>
              <a:rPr lang="en-US" dirty="0" err="1"/>
              <a:t>ChatGPT</a:t>
            </a:r>
            <a:endParaRPr lang="en-US" dirty="0"/>
          </a:p>
          <a:p>
            <a:r>
              <a:rPr lang="en-US" dirty="0" err="1"/>
              <a:t>Healthare</a:t>
            </a:r>
            <a:r>
              <a:rPr lang="en-US" dirty="0"/>
              <a:t> applications</a:t>
            </a:r>
          </a:p>
          <a:p>
            <a:r>
              <a:rPr lang="en-US" dirty="0"/>
              <a:t>Financial analysis</a:t>
            </a:r>
          </a:p>
          <a:p>
            <a:r>
              <a:rPr lang="en-US" dirty="0"/>
              <a:t>Information Retrieval</a:t>
            </a:r>
          </a:p>
        </p:txBody>
      </p:sp>
      <p:sp>
        <p:nvSpPr>
          <p:cNvPr id="4" name="Slide Number Placeholder 3"/>
          <p:cNvSpPr>
            <a:spLocks noGrp="1"/>
          </p:cNvSpPr>
          <p:nvPr>
            <p:ph type="sldNum" sz="quarter" idx="5"/>
          </p:nvPr>
        </p:nvSpPr>
        <p:spPr/>
        <p:txBody>
          <a:bodyPr/>
          <a:lstStyle/>
          <a:p>
            <a:fld id="{405CED4A-5DCE-0543-A489-382C5AE0F58D}" type="slidenum">
              <a:rPr lang="en-US" smtClean="0"/>
              <a:t>5</a:t>
            </a:fld>
            <a:endParaRPr lang="en-US"/>
          </a:p>
        </p:txBody>
      </p:sp>
    </p:spTree>
    <p:extLst>
      <p:ext uri="{BB962C8B-B14F-4D97-AF65-F5344CB8AC3E}">
        <p14:creationId xmlns:p14="http://schemas.microsoft.com/office/powerpoint/2010/main" val="6791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including </a:t>
            </a:r>
            <a:r>
              <a:rPr lang="en-US" dirty="0" err="1"/>
              <a:t>Gensim</a:t>
            </a:r>
            <a:r>
              <a:rPr lang="en-US" dirty="0"/>
              <a:t> for semantic modeling, and scikit-learn for machine learning.</a:t>
            </a:r>
          </a:p>
        </p:txBody>
      </p:sp>
      <p:sp>
        <p:nvSpPr>
          <p:cNvPr id="4" name="Slide Number Placeholder 3"/>
          <p:cNvSpPr>
            <a:spLocks noGrp="1"/>
          </p:cNvSpPr>
          <p:nvPr>
            <p:ph type="sldNum" sz="quarter" idx="5"/>
          </p:nvPr>
        </p:nvSpPr>
        <p:spPr/>
        <p:txBody>
          <a:bodyPr/>
          <a:lstStyle/>
          <a:p>
            <a:fld id="{405CED4A-5DCE-0543-A489-382C5AE0F58D}" type="slidenum">
              <a:rPr lang="en-US" smtClean="0"/>
              <a:t>7</a:t>
            </a:fld>
            <a:endParaRPr lang="en-US"/>
          </a:p>
        </p:txBody>
      </p:sp>
    </p:spTree>
    <p:extLst>
      <p:ext uri="{BB962C8B-B14F-4D97-AF65-F5344CB8AC3E}">
        <p14:creationId xmlns:p14="http://schemas.microsoft.com/office/powerpoint/2010/main" val="147734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through every journal article</a:t>
            </a:r>
          </a:p>
          <a:p>
            <a:r>
              <a:rPr lang="en-US" dirty="0"/>
              <a:t>Tokenize every individual word, separate words into their own string</a:t>
            </a:r>
          </a:p>
          <a:p>
            <a:r>
              <a:rPr lang="en-US" dirty="0"/>
              <a:t>Remove all the punctuation</a:t>
            </a:r>
          </a:p>
          <a:p>
            <a:r>
              <a:rPr lang="en-US" dirty="0"/>
              <a:t>Remove “stop words”, a, the, an, is, in, this</a:t>
            </a:r>
          </a:p>
          <a:p>
            <a:r>
              <a:rPr lang="en-US" dirty="0"/>
              <a:t>Determine part of speech - ?</a:t>
            </a:r>
          </a:p>
          <a:p>
            <a:r>
              <a:rPr lang="en-US" dirty="0"/>
              <a:t>Output the parts of speech to a file, will be useful for later development when working with tools like word2vec for sentiment analysis and word similarity</a:t>
            </a:r>
          </a:p>
          <a:p>
            <a:r>
              <a:rPr lang="en-US" dirty="0"/>
              <a:t>Originally, we wanted to just search every article for the word “coating”, I decided to stem the words and look for “coat” instead to get more results</a:t>
            </a:r>
          </a:p>
          <a:p>
            <a:r>
              <a:rPr lang="en-US" dirty="0"/>
              <a:t>Sort those results in descending order, output to file</a:t>
            </a:r>
          </a:p>
        </p:txBody>
      </p:sp>
      <p:sp>
        <p:nvSpPr>
          <p:cNvPr id="4" name="Slide Number Placeholder 3"/>
          <p:cNvSpPr>
            <a:spLocks noGrp="1"/>
          </p:cNvSpPr>
          <p:nvPr>
            <p:ph type="sldNum" sz="quarter" idx="5"/>
          </p:nvPr>
        </p:nvSpPr>
        <p:spPr/>
        <p:txBody>
          <a:bodyPr/>
          <a:lstStyle/>
          <a:p>
            <a:fld id="{405CED4A-5DCE-0543-A489-382C5AE0F58D}" type="slidenum">
              <a:rPr lang="en-US" smtClean="0"/>
              <a:t>8</a:t>
            </a:fld>
            <a:endParaRPr lang="en-US"/>
          </a:p>
        </p:txBody>
      </p:sp>
    </p:spTree>
    <p:extLst>
      <p:ext uri="{BB962C8B-B14F-4D97-AF65-F5344CB8AC3E}">
        <p14:creationId xmlns:p14="http://schemas.microsoft.com/office/powerpoint/2010/main" val="53286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NLTK: 2567 seconds, ~42.8 minutes</a:t>
            </a:r>
          </a:p>
          <a:p>
            <a:r>
              <a:rPr lang="en-US" dirty="0" err="1"/>
              <a:t>spaCy</a:t>
            </a:r>
            <a:r>
              <a:rPr lang="en-US" dirty="0"/>
              <a:t>: 3055 seconds, ~50.9 minutes</a:t>
            </a:r>
            <a:br>
              <a:rPr lang="en-US" dirty="0"/>
            </a:br>
            <a:br>
              <a:rPr lang="en-US" dirty="0"/>
            </a:br>
            <a:r>
              <a:rPr lang="en-US" dirty="0"/>
              <a:t>Obviously other variables, biggest of which the computer I’m on. Relatively modern MacBook Pro. Currently using the supercomputer to run the same program on the entire set of documents, intend to have those results ready for the final paper.</a:t>
            </a:r>
            <a:br>
              <a:rPr lang="en-US" dirty="0"/>
            </a:br>
            <a:r>
              <a:rPr lang="en-US" dirty="0"/>
              <a:t>I expect the results to be somewhat similar based on how many times I’ve run these programs, but who knows.</a:t>
            </a:r>
          </a:p>
        </p:txBody>
      </p:sp>
      <p:sp>
        <p:nvSpPr>
          <p:cNvPr id="4" name="Slide Number Placeholder 3"/>
          <p:cNvSpPr>
            <a:spLocks noGrp="1"/>
          </p:cNvSpPr>
          <p:nvPr>
            <p:ph type="sldNum" sz="quarter" idx="5"/>
          </p:nvPr>
        </p:nvSpPr>
        <p:spPr/>
        <p:txBody>
          <a:bodyPr/>
          <a:lstStyle/>
          <a:p>
            <a:fld id="{405CED4A-5DCE-0543-A489-382C5AE0F58D}" type="slidenum">
              <a:rPr lang="en-US" smtClean="0"/>
              <a:t>10</a:t>
            </a:fld>
            <a:endParaRPr lang="en-US"/>
          </a:p>
        </p:txBody>
      </p:sp>
    </p:spTree>
    <p:extLst>
      <p:ext uri="{BB962C8B-B14F-4D97-AF65-F5344CB8AC3E}">
        <p14:creationId xmlns:p14="http://schemas.microsoft.com/office/powerpoint/2010/main" val="31995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reason, </a:t>
            </a:r>
            <a:r>
              <a:rPr lang="en-US" dirty="0" err="1"/>
              <a:t>spaCy</a:t>
            </a:r>
            <a:r>
              <a:rPr lang="en-US" dirty="0"/>
              <a:t> had results that differed greatly from NLTK. There is one particular file that NLTK seemed to have picked up over 100 instances of the word “coat” after stemming, while </a:t>
            </a:r>
            <a:r>
              <a:rPr lang="en-US" dirty="0" err="1"/>
              <a:t>spaCy</a:t>
            </a:r>
            <a:r>
              <a:rPr lang="en-US" dirty="0"/>
              <a:t> didn’t even detect 10 instances in the same file. At the same time, it detected 9 more instances of the word in a file than NLTK did.</a:t>
            </a:r>
          </a:p>
        </p:txBody>
      </p:sp>
      <p:sp>
        <p:nvSpPr>
          <p:cNvPr id="4" name="Slide Number Placeholder 3"/>
          <p:cNvSpPr>
            <a:spLocks noGrp="1"/>
          </p:cNvSpPr>
          <p:nvPr>
            <p:ph type="sldNum" sz="quarter" idx="5"/>
          </p:nvPr>
        </p:nvSpPr>
        <p:spPr/>
        <p:txBody>
          <a:bodyPr/>
          <a:lstStyle/>
          <a:p>
            <a:fld id="{405CED4A-5DCE-0543-A489-382C5AE0F58D}" type="slidenum">
              <a:rPr lang="en-US" smtClean="0"/>
              <a:t>11</a:t>
            </a:fld>
            <a:endParaRPr lang="en-US"/>
          </a:p>
        </p:txBody>
      </p:sp>
    </p:spTree>
    <p:extLst>
      <p:ext uri="{BB962C8B-B14F-4D97-AF65-F5344CB8AC3E}">
        <p14:creationId xmlns:p14="http://schemas.microsoft.com/office/powerpoint/2010/main" val="140446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91209"/>
          </a:xfrm>
        </p:spPr>
        <p:txBody>
          <a:bodyPr/>
          <a:lstStyle/>
          <a:p>
            <a:r>
              <a:rPr lang="en-US" dirty="0"/>
              <a:t>Click to edit Master title style</a:t>
            </a:r>
          </a:p>
        </p:txBody>
      </p:sp>
      <p:sp>
        <p:nvSpPr>
          <p:cNvPr id="3" name="Content Placeholder 2"/>
          <p:cNvSpPr>
            <a:spLocks noGrp="1"/>
          </p:cNvSpPr>
          <p:nvPr>
            <p:ph idx="1"/>
          </p:nvPr>
        </p:nvSpPr>
        <p:spPr>
          <a:xfrm>
            <a:off x="1141413" y="1649897"/>
            <a:ext cx="9905998" cy="4141304"/>
          </a:xfrm>
        </p:spPr>
        <p:txBody>
          <a:bodyPr ancho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pacy.io/usage/spacy-101" TargetMode="External"/><Relationship Id="rId13" Type="http://schemas.openxmlformats.org/officeDocument/2006/relationships/hyperlink" Target="https://hbr.org/2022/04/the-power-of-natural-language-processing" TargetMode="External"/><Relationship Id="rId3" Type="http://schemas.openxmlformats.org/officeDocument/2006/relationships/hyperlink" Target="https://www.nltk.org/" TargetMode="External"/><Relationship Id="rId7" Type="http://schemas.openxmlformats.org/officeDocument/2006/relationships/hyperlink" Target="https://blog.devgenius.io/time-complexity-with-examples-from-nlp-60c4feb9f31e" TargetMode="External"/><Relationship Id="rId12" Type="http://schemas.openxmlformats.org/officeDocument/2006/relationships/hyperlink" Target="https://towardsdatascience.com/comparing-documents-with-similarity-metrics-e486bc678a7d" TargetMode="External"/><Relationship Id="rId2" Type="http://schemas.openxmlformats.org/officeDocument/2006/relationships/hyperlink" Target="https://dev.to/thedevtimeline/compare-documents-similarity-using-python-nlp-4odp" TargetMode="External"/><Relationship Id="rId16" Type="http://schemas.openxmlformats.org/officeDocument/2006/relationships/hyperlink" Target="https://medium.com/analytics-vidhya/nlp-libraries-and-pretrained-models-94c9a53a295a" TargetMode="External"/><Relationship Id="rId1" Type="http://schemas.openxmlformats.org/officeDocument/2006/relationships/slideLayout" Target="../slideLayouts/slideLayout2.xml"/><Relationship Id="rId6" Type="http://schemas.openxmlformats.org/officeDocument/2006/relationships/hyperlink" Target="https://www.geeksforgeeks.org/removing-stop-words-nltk-python/" TargetMode="External"/><Relationship Id="rId11" Type="http://schemas.openxmlformats.org/officeDocument/2006/relationships/hyperlink" Target="https://linearb.io/blog/what-is-code-complexity" TargetMode="External"/><Relationship Id="rId5" Type="http://schemas.openxmlformats.org/officeDocument/2006/relationships/hyperlink" Target="https://courses.cs.duke.edu/spring14/compsci290/assignments/lab02.html" TargetMode="External"/><Relationship Id="rId15" Type="http://schemas.openxmlformats.org/officeDocument/2006/relationships/hyperlink" Target="https://www.dataversity.net/a-brief-history-of-natural-language-processing-nlp/" TargetMode="External"/><Relationship Id="rId10" Type="http://schemas.openxmlformats.org/officeDocument/2006/relationships/hyperlink" Target="https://www.digitalocean.com/community/tutorials/python-counter-python-collections-counter" TargetMode="External"/><Relationship Id="rId4" Type="http://schemas.openxmlformats.org/officeDocument/2006/relationships/hyperlink" Target="https://www.youtube.com/watch?v=X2vAabgKiuM" TargetMode="External"/><Relationship Id="rId9" Type="http://schemas.openxmlformats.org/officeDocument/2006/relationships/hyperlink" Target="https://blog.ekbana.com/nlp-for-beninners-using-spacy-6161cf48a229" TargetMode="External"/><Relationship Id="rId14" Type="http://schemas.openxmlformats.org/officeDocument/2006/relationships/hyperlink" Target="https://www.aezion.com/blogs/natural-language-processing-what-it-is-and-why-its-importa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1D3-51FC-6A49-84E1-7A2E79A801CE}"/>
              </a:ext>
            </a:extLst>
          </p:cNvPr>
          <p:cNvSpPr>
            <a:spLocks noGrp="1"/>
          </p:cNvSpPr>
          <p:nvPr>
            <p:ph type="ctrTitle"/>
          </p:nvPr>
        </p:nvSpPr>
        <p:spPr/>
        <p:txBody>
          <a:bodyPr/>
          <a:lstStyle/>
          <a:p>
            <a:r>
              <a:rPr lang="en-US" dirty="0"/>
              <a:t>Comparison of natural language processing algorithms in python for journal analysis</a:t>
            </a:r>
          </a:p>
        </p:txBody>
      </p:sp>
      <p:sp>
        <p:nvSpPr>
          <p:cNvPr id="3" name="Subtitle 2">
            <a:extLst>
              <a:ext uri="{FF2B5EF4-FFF2-40B4-BE49-F238E27FC236}">
                <a16:creationId xmlns:a16="http://schemas.microsoft.com/office/drawing/2014/main" id="{D9861DEF-685C-EAD1-2EB9-FF61BA234FBD}"/>
              </a:ext>
            </a:extLst>
          </p:cNvPr>
          <p:cNvSpPr>
            <a:spLocks noGrp="1"/>
          </p:cNvSpPr>
          <p:nvPr>
            <p:ph type="subTitle" idx="1"/>
          </p:nvPr>
        </p:nvSpPr>
        <p:spPr/>
        <p:txBody>
          <a:bodyPr/>
          <a:lstStyle/>
          <a:p>
            <a:r>
              <a:rPr lang="en-US" dirty="0"/>
              <a:t>Presented by: joseph </a:t>
            </a:r>
            <a:r>
              <a:rPr lang="en-US" dirty="0" err="1"/>
              <a:t>jabour</a:t>
            </a:r>
            <a:endParaRPr lang="en-US" dirty="0"/>
          </a:p>
          <a:p>
            <a:r>
              <a:rPr lang="en-US" dirty="0"/>
              <a:t>Course Instructor: Dr. Ioana </a:t>
            </a:r>
            <a:r>
              <a:rPr lang="en-US" dirty="0" err="1"/>
              <a:t>Banicescu</a:t>
            </a:r>
            <a:endParaRPr lang="en-US" dirty="0"/>
          </a:p>
        </p:txBody>
      </p:sp>
    </p:spTree>
    <p:extLst>
      <p:ext uri="{BB962C8B-B14F-4D97-AF65-F5344CB8AC3E}">
        <p14:creationId xmlns:p14="http://schemas.microsoft.com/office/powerpoint/2010/main" val="257536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0FA-D7CD-4F86-D1C8-2CA55C9BAA61}"/>
              </a:ext>
            </a:extLst>
          </p:cNvPr>
          <p:cNvSpPr>
            <a:spLocks noGrp="1"/>
          </p:cNvSpPr>
          <p:nvPr>
            <p:ph type="title"/>
          </p:nvPr>
        </p:nvSpPr>
        <p:spPr>
          <a:xfrm>
            <a:off x="1141413" y="99238"/>
            <a:ext cx="9905998" cy="891209"/>
          </a:xfrm>
        </p:spPr>
        <p:txBody>
          <a:bodyPr/>
          <a:lstStyle/>
          <a:p>
            <a:r>
              <a:rPr lang="en-US" dirty="0"/>
              <a:t>Results - time</a:t>
            </a:r>
          </a:p>
        </p:txBody>
      </p:sp>
      <p:sp>
        <p:nvSpPr>
          <p:cNvPr id="6" name="TextBox 5">
            <a:extLst>
              <a:ext uri="{FF2B5EF4-FFF2-40B4-BE49-F238E27FC236}">
                <a16:creationId xmlns:a16="http://schemas.microsoft.com/office/drawing/2014/main" id="{F78FE7DE-8275-4285-FFA4-4208F38FF32A}"/>
              </a:ext>
            </a:extLst>
          </p:cNvPr>
          <p:cNvSpPr txBox="1"/>
          <p:nvPr/>
        </p:nvSpPr>
        <p:spPr>
          <a:xfrm>
            <a:off x="4459188" y="5988486"/>
            <a:ext cx="3270447" cy="369332"/>
          </a:xfrm>
          <a:prstGeom prst="rect">
            <a:avLst/>
          </a:prstGeom>
          <a:noFill/>
        </p:spPr>
        <p:txBody>
          <a:bodyPr wrap="none" rtlCol="0">
            <a:spAutoFit/>
          </a:bodyPr>
          <a:lstStyle/>
          <a:p>
            <a:r>
              <a:rPr lang="en-US" dirty="0"/>
              <a:t>100 files, repeated 50 times.</a:t>
            </a:r>
          </a:p>
        </p:txBody>
      </p:sp>
      <p:sp>
        <p:nvSpPr>
          <p:cNvPr id="7" name="TextBox 6">
            <a:extLst>
              <a:ext uri="{FF2B5EF4-FFF2-40B4-BE49-F238E27FC236}">
                <a16:creationId xmlns:a16="http://schemas.microsoft.com/office/drawing/2014/main" id="{C4C356DC-AF3C-4ABE-0665-3597C062D1C1}"/>
              </a:ext>
            </a:extLst>
          </p:cNvPr>
          <p:cNvSpPr txBox="1"/>
          <p:nvPr/>
        </p:nvSpPr>
        <p:spPr>
          <a:xfrm>
            <a:off x="1141412" y="6262576"/>
            <a:ext cx="3281668" cy="369332"/>
          </a:xfrm>
          <a:prstGeom prst="rect">
            <a:avLst/>
          </a:prstGeom>
          <a:noFill/>
        </p:spPr>
        <p:txBody>
          <a:bodyPr wrap="none" rtlCol="0">
            <a:spAutoFit/>
          </a:bodyPr>
          <a:lstStyle/>
          <a:p>
            <a:r>
              <a:rPr lang="en-US" dirty="0"/>
              <a:t>NLTK total time: ~43 minutes</a:t>
            </a:r>
          </a:p>
        </p:txBody>
      </p:sp>
      <p:sp>
        <p:nvSpPr>
          <p:cNvPr id="8" name="TextBox 7">
            <a:extLst>
              <a:ext uri="{FF2B5EF4-FFF2-40B4-BE49-F238E27FC236}">
                <a16:creationId xmlns:a16="http://schemas.microsoft.com/office/drawing/2014/main" id="{16F5A4A4-9320-54E5-2696-3512584D5C60}"/>
              </a:ext>
            </a:extLst>
          </p:cNvPr>
          <p:cNvSpPr txBox="1"/>
          <p:nvPr/>
        </p:nvSpPr>
        <p:spPr>
          <a:xfrm>
            <a:off x="7563764" y="6262576"/>
            <a:ext cx="3483646" cy="369332"/>
          </a:xfrm>
          <a:prstGeom prst="rect">
            <a:avLst/>
          </a:prstGeom>
          <a:noFill/>
        </p:spPr>
        <p:txBody>
          <a:bodyPr wrap="none" rtlCol="0">
            <a:spAutoFit/>
          </a:bodyPr>
          <a:lstStyle/>
          <a:p>
            <a:r>
              <a:rPr lang="en-US" dirty="0" err="1"/>
              <a:t>spaCy</a:t>
            </a:r>
            <a:r>
              <a:rPr lang="en-US" dirty="0"/>
              <a:t> total time: ~51 minutes</a:t>
            </a:r>
          </a:p>
        </p:txBody>
      </p:sp>
      <p:pic>
        <p:nvPicPr>
          <p:cNvPr id="12" name="Picture 11">
            <a:extLst>
              <a:ext uri="{FF2B5EF4-FFF2-40B4-BE49-F238E27FC236}">
                <a16:creationId xmlns:a16="http://schemas.microsoft.com/office/drawing/2014/main" id="{97DB8218-2448-E008-5FDE-5868E05A9931}"/>
              </a:ext>
            </a:extLst>
          </p:cNvPr>
          <p:cNvPicPr>
            <a:picLocks noChangeAspect="1"/>
          </p:cNvPicPr>
          <p:nvPr/>
        </p:nvPicPr>
        <p:blipFill>
          <a:blip r:embed="rId3"/>
          <a:stretch>
            <a:fillRect/>
          </a:stretch>
        </p:blipFill>
        <p:spPr>
          <a:xfrm>
            <a:off x="1141412" y="891136"/>
            <a:ext cx="9905998" cy="5075728"/>
          </a:xfrm>
          <a:prstGeom prst="rect">
            <a:avLst/>
          </a:prstGeom>
        </p:spPr>
      </p:pic>
    </p:spTree>
    <p:extLst>
      <p:ext uri="{BB962C8B-B14F-4D97-AF65-F5344CB8AC3E}">
        <p14:creationId xmlns:p14="http://schemas.microsoft.com/office/powerpoint/2010/main" val="40554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2F726498-F2DB-0C45-15AF-D0C298BAA05E}"/>
              </a:ext>
            </a:extLst>
          </p:cNvPr>
          <p:cNvPicPr>
            <a:picLocks noChangeAspect="1"/>
          </p:cNvPicPr>
          <p:nvPr/>
        </p:nvPicPr>
        <p:blipFill rotWithShape="1">
          <a:blip r:embed="rId3"/>
          <a:srcRect t="2723"/>
          <a:stretch/>
        </p:blipFill>
        <p:spPr>
          <a:xfrm>
            <a:off x="1141413" y="2024491"/>
            <a:ext cx="4638213" cy="4491811"/>
          </a:xfrm>
          <a:prstGeom prst="rect">
            <a:avLst/>
          </a:prstGeom>
        </p:spPr>
      </p:pic>
      <p:pic>
        <p:nvPicPr>
          <p:cNvPr id="9" name="Picture 8">
            <a:extLst>
              <a:ext uri="{FF2B5EF4-FFF2-40B4-BE49-F238E27FC236}">
                <a16:creationId xmlns:a16="http://schemas.microsoft.com/office/drawing/2014/main" id="{EB78F9D1-E911-20C6-4244-7CA8A154B80B}"/>
              </a:ext>
            </a:extLst>
          </p:cNvPr>
          <p:cNvPicPr>
            <a:picLocks noChangeAspect="1"/>
          </p:cNvPicPr>
          <p:nvPr/>
        </p:nvPicPr>
        <p:blipFill rotWithShape="1">
          <a:blip r:embed="rId4"/>
          <a:srcRect b="1647"/>
          <a:stretch/>
        </p:blipFill>
        <p:spPr>
          <a:xfrm>
            <a:off x="6329397" y="2024491"/>
            <a:ext cx="4218101" cy="4529518"/>
          </a:xfrm>
          <a:prstGeom prst="rect">
            <a:avLst/>
          </a:prstGeom>
        </p:spPr>
      </p:pic>
    </p:spTree>
    <p:extLst>
      <p:ext uri="{BB962C8B-B14F-4D97-AF65-F5344CB8AC3E}">
        <p14:creationId xmlns:p14="http://schemas.microsoft.com/office/powerpoint/2010/main" val="143741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a:t>
            </a:r>
            <a:r>
              <a:rPr lang="en-US"/>
              <a:t>– overall</a:t>
            </a:r>
            <a:endParaRPr lang="en-US" dirty="0"/>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r>
              <a:rPr lang="en-US" dirty="0"/>
              <a:t>Harder to use</a:t>
            </a:r>
          </a:p>
          <a:p>
            <a:pPr lvl="1"/>
            <a:r>
              <a:rPr lang="en-US" dirty="0"/>
              <a:t>More things to download, documentation not as clear</a:t>
            </a:r>
          </a:p>
          <a:p>
            <a:r>
              <a:rPr lang="en-US" dirty="0"/>
              <a:t>More experienced</a:t>
            </a:r>
          </a:p>
          <a:p>
            <a:r>
              <a:rPr lang="en-US" dirty="0"/>
              <a:t>Slightly faster</a:t>
            </a:r>
          </a:p>
          <a:p>
            <a:r>
              <a:rPr lang="en-US" dirty="0"/>
              <a:t>Much better at detection?</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a:p>
            <a:r>
              <a:rPr lang="en-US" dirty="0"/>
              <a:t>Easier to use</a:t>
            </a:r>
          </a:p>
          <a:p>
            <a:pPr lvl="1"/>
            <a:r>
              <a:rPr lang="en-US" dirty="0"/>
              <a:t>Website is more user-friendly, built-in features are easier to work with</a:t>
            </a:r>
          </a:p>
          <a:p>
            <a:r>
              <a:rPr lang="en-US" dirty="0"/>
              <a:t>Newer</a:t>
            </a:r>
          </a:p>
          <a:p>
            <a:r>
              <a:rPr lang="en-US" dirty="0"/>
              <a:t>Slightly slower</a:t>
            </a:r>
          </a:p>
          <a:p>
            <a:r>
              <a:rPr lang="en-US" dirty="0"/>
              <a:t>Much worse at detection?</a:t>
            </a:r>
          </a:p>
          <a:p>
            <a:pPr lvl="1"/>
            <a:r>
              <a:rPr lang="en-US" dirty="0"/>
              <a:t>Could be user-error</a:t>
            </a:r>
          </a:p>
          <a:p>
            <a:pPr lvl="1"/>
            <a:r>
              <a:rPr lang="en-US" dirty="0"/>
              <a:t>Not horribly important, other tools can do frequency calculation</a:t>
            </a:r>
          </a:p>
        </p:txBody>
      </p:sp>
    </p:spTree>
    <p:extLst>
      <p:ext uri="{BB962C8B-B14F-4D97-AF65-F5344CB8AC3E}">
        <p14:creationId xmlns:p14="http://schemas.microsoft.com/office/powerpoint/2010/main" val="350236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8215-BE9F-6584-0937-80C33F6ED66D}"/>
              </a:ext>
            </a:extLst>
          </p:cNvPr>
          <p:cNvSpPr>
            <a:spLocks noGrp="1"/>
          </p:cNvSpPr>
          <p:nvPr>
            <p:ph type="title"/>
          </p:nvPr>
        </p:nvSpPr>
        <p:spPr>
          <a:xfrm>
            <a:off x="1141413" y="175591"/>
            <a:ext cx="9905998" cy="653750"/>
          </a:xfrm>
        </p:spPr>
        <p:txBody>
          <a:bodyPr/>
          <a:lstStyle/>
          <a:p>
            <a:r>
              <a:rPr lang="en-US" dirty="0"/>
              <a:t>References</a:t>
            </a:r>
          </a:p>
        </p:txBody>
      </p:sp>
      <p:sp>
        <p:nvSpPr>
          <p:cNvPr id="3" name="Content Placeholder 2">
            <a:extLst>
              <a:ext uri="{FF2B5EF4-FFF2-40B4-BE49-F238E27FC236}">
                <a16:creationId xmlns:a16="http://schemas.microsoft.com/office/drawing/2014/main" id="{FC154C96-6798-C165-B668-D609F8707488}"/>
              </a:ext>
            </a:extLst>
          </p:cNvPr>
          <p:cNvSpPr>
            <a:spLocks noGrp="1"/>
          </p:cNvSpPr>
          <p:nvPr>
            <p:ph idx="1"/>
          </p:nvPr>
        </p:nvSpPr>
        <p:spPr>
          <a:xfrm>
            <a:off x="1141413" y="829341"/>
            <a:ext cx="9905998" cy="5773478"/>
          </a:xfrm>
        </p:spPr>
        <p:txBody>
          <a:bodyPr>
            <a:normAutofit fontScale="85000" lnSpcReduction="20000"/>
          </a:bodyPr>
          <a:lstStyle/>
          <a:p>
            <a:r>
              <a:rPr lang="en-US" dirty="0">
                <a:hlinkClick r:id="rId2"/>
              </a:rPr>
              <a:t>https://dev.to/thedevtimeline/compare-documents-similarity-using-python-nlp-4odp</a:t>
            </a:r>
            <a:endParaRPr lang="en-US" dirty="0"/>
          </a:p>
          <a:p>
            <a:r>
              <a:rPr lang="en-US" dirty="0">
                <a:hlinkClick r:id="rId3"/>
              </a:rPr>
              <a:t>https://www.nltk.org/</a:t>
            </a:r>
            <a:endParaRPr lang="en-US" dirty="0"/>
          </a:p>
          <a:p>
            <a:r>
              <a:rPr lang="en-US" dirty="0">
                <a:hlinkClick r:id="rId4"/>
              </a:rPr>
              <a:t>https://www.youtube.com/watch?v=X2vAabgKiuM</a:t>
            </a:r>
            <a:endParaRPr lang="en-US" dirty="0"/>
          </a:p>
          <a:p>
            <a:r>
              <a:rPr lang="en-US" dirty="0">
                <a:hlinkClick r:id="rId5"/>
              </a:rPr>
              <a:t>https://courses.cs.duke.edu/spring14/compsci290/assignments/lab02.html</a:t>
            </a:r>
            <a:endParaRPr lang="en-US" dirty="0"/>
          </a:p>
          <a:p>
            <a:r>
              <a:rPr lang="en-US" dirty="0">
                <a:hlinkClick r:id="rId6"/>
              </a:rPr>
              <a:t>https://www.geeksforgeeks.org/removing-stop-words-nltk-python/#</a:t>
            </a:r>
            <a:endParaRPr lang="en-US" dirty="0"/>
          </a:p>
          <a:p>
            <a:r>
              <a:rPr lang="en-US" dirty="0">
                <a:hlinkClick r:id="rId7"/>
              </a:rPr>
              <a:t>https://blog.devgenius.io/time-complexity-with-examples-from-nlp-60c4feb9f31e</a:t>
            </a:r>
            <a:endParaRPr lang="en-US" dirty="0"/>
          </a:p>
          <a:p>
            <a:r>
              <a:rPr lang="en-US" dirty="0"/>
              <a:t>Natural language processing with python /steven bird, Ewan </a:t>
            </a:r>
            <a:r>
              <a:rPr lang="en-US" dirty="0" err="1"/>
              <a:t>Klei</a:t>
            </a:r>
            <a:r>
              <a:rPr lang="en-US" dirty="0"/>
              <a:t> and Edward </a:t>
            </a:r>
            <a:r>
              <a:rPr lang="en-US" dirty="0" err="1"/>
              <a:t>Loper</a:t>
            </a:r>
            <a:endParaRPr lang="en-US" dirty="0"/>
          </a:p>
          <a:p>
            <a:r>
              <a:rPr lang="en-US" dirty="0">
                <a:hlinkClick r:id="rId8"/>
              </a:rPr>
              <a:t>https://spacy.io/usage/spacy-101</a:t>
            </a:r>
            <a:endParaRPr lang="en-US" dirty="0"/>
          </a:p>
          <a:p>
            <a:r>
              <a:rPr lang="en-US" dirty="0">
                <a:hlinkClick r:id="rId9"/>
              </a:rPr>
              <a:t>https://blog.ekbana.com/nlp-for-beninners-using-spacy-6161cf48a229</a:t>
            </a:r>
            <a:endParaRPr lang="en-US" dirty="0"/>
          </a:p>
          <a:p>
            <a:r>
              <a:rPr lang="en-US" dirty="0">
                <a:hlinkClick r:id="rId10"/>
              </a:rPr>
              <a:t>https://www.digitalocean.com/community/tutorials/python-counter-python-collections-counter</a:t>
            </a:r>
            <a:endParaRPr lang="en-US" dirty="0"/>
          </a:p>
          <a:p>
            <a:r>
              <a:rPr lang="en-US" dirty="0">
                <a:hlinkClick r:id="rId11"/>
              </a:rPr>
              <a:t>https://linearb.io/blog/what-is-code-complexity</a:t>
            </a:r>
            <a:endParaRPr lang="en-US" dirty="0"/>
          </a:p>
          <a:p>
            <a:r>
              <a:rPr lang="en-US" dirty="0">
                <a:hlinkClick r:id="rId12"/>
              </a:rPr>
              <a:t>https://towardsdatascience.com/comparing-documents-with-similarity-metrics-e486bc678a7d</a:t>
            </a:r>
            <a:endParaRPr lang="en-US" dirty="0"/>
          </a:p>
          <a:p>
            <a:r>
              <a:rPr lang="en-US" dirty="0">
                <a:hlinkClick r:id="rId13"/>
              </a:rPr>
              <a:t>https://hbr.org/2022/04/the-power-of-natural-language-processing</a:t>
            </a:r>
            <a:endParaRPr lang="en-US" dirty="0"/>
          </a:p>
          <a:p>
            <a:r>
              <a:rPr lang="en-US" dirty="0">
                <a:hlinkClick r:id="rId14"/>
              </a:rPr>
              <a:t>https://www.aezion.com/blogs/natural-language-processing-what-it-is-and-why-its-important/</a:t>
            </a:r>
            <a:endParaRPr lang="en-US" dirty="0"/>
          </a:p>
          <a:p>
            <a:r>
              <a:rPr lang="en-US" dirty="0">
                <a:hlinkClick r:id="rId15"/>
              </a:rPr>
              <a:t>https://www.dataversity.net/a-brief-history-of-natural-language-processing-nlp/</a:t>
            </a:r>
            <a:endParaRPr lang="en-US" dirty="0"/>
          </a:p>
          <a:p>
            <a:r>
              <a:rPr lang="en-US" dirty="0">
                <a:hlinkClick r:id="rId16"/>
              </a:rPr>
              <a:t>https://medium.com/analytics-vidhya/nlp-libraries-and-pretrained-models-94c9a53a295a</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108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B885-3CC0-BA0F-2ED5-6C1D9CBDE784}"/>
              </a:ext>
            </a:extLst>
          </p:cNvPr>
          <p:cNvSpPr>
            <a:spLocks noGrp="1"/>
          </p:cNvSpPr>
          <p:nvPr>
            <p:ph type="title"/>
          </p:nvPr>
        </p:nvSpPr>
        <p:spPr/>
        <p:txBody>
          <a:bodyPr/>
          <a:lstStyle/>
          <a:p>
            <a:r>
              <a:rPr lang="en-US" dirty="0"/>
              <a:t>introduction - Me</a:t>
            </a:r>
          </a:p>
        </p:txBody>
      </p:sp>
      <p:pic>
        <p:nvPicPr>
          <p:cNvPr id="1028" name="Picture 4" descr="U.S. Army Corps of Engineers Validation (USACE) | LOI-Engineers">
            <a:extLst>
              <a:ext uri="{FF2B5EF4-FFF2-40B4-BE49-F238E27FC236}">
                <a16:creationId xmlns:a16="http://schemas.microsoft.com/office/drawing/2014/main" id="{DBE233B9-8D21-FF3D-907F-B10C727E5C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8326" y="1788908"/>
            <a:ext cx="3924165" cy="2354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RDC">
            <a:extLst>
              <a:ext uri="{FF2B5EF4-FFF2-40B4-BE49-F238E27FC236}">
                <a16:creationId xmlns:a16="http://schemas.microsoft.com/office/drawing/2014/main" id="{5ED1CF57-FF21-CE21-5C0B-D62561B5DD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487"/>
          <a:stretch/>
        </p:blipFill>
        <p:spPr bwMode="auto">
          <a:xfrm>
            <a:off x="1114987" y="4741396"/>
            <a:ext cx="3977014" cy="11803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AI-is-transforming-the-document-processing-landscape/ | by Neutrinos |  Medium">
            <a:extLst>
              <a:ext uri="{FF2B5EF4-FFF2-40B4-BE49-F238E27FC236}">
                <a16:creationId xmlns:a16="http://schemas.microsoft.com/office/drawing/2014/main" id="{3D3E5A31-C4D7-79E0-2CFF-DD8883006C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674"/>
          <a:stretch/>
        </p:blipFill>
        <p:spPr bwMode="auto">
          <a:xfrm>
            <a:off x="5936752" y="1788908"/>
            <a:ext cx="4583648" cy="4132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81D64E6-AB9F-E104-4399-C419EA4741F3}"/>
                  </a:ext>
                </a:extLst>
              </p14:cNvPr>
              <p14:cNvContentPartPr/>
              <p14:nvPr/>
            </p14:nvContentPartPr>
            <p14:xfrm>
              <a:off x="9416374" y="3117872"/>
              <a:ext cx="1028160" cy="2214000"/>
            </p14:xfrm>
          </p:contentPart>
        </mc:Choice>
        <mc:Fallback>
          <p:pic>
            <p:nvPicPr>
              <p:cNvPr id="11" name="Ink 10">
                <a:extLst>
                  <a:ext uri="{FF2B5EF4-FFF2-40B4-BE49-F238E27FC236}">
                    <a16:creationId xmlns:a16="http://schemas.microsoft.com/office/drawing/2014/main" id="{181D64E6-AB9F-E104-4399-C419EA4741F3}"/>
                  </a:ext>
                </a:extLst>
              </p:cNvPr>
              <p:cNvPicPr/>
              <p:nvPr/>
            </p:nvPicPr>
            <p:blipFill>
              <a:blip r:embed="rId7"/>
              <a:stretch>
                <a:fillRect/>
              </a:stretch>
            </p:blipFill>
            <p:spPr>
              <a:xfrm>
                <a:off x="9380374" y="3082232"/>
                <a:ext cx="1099800" cy="2285640"/>
              </a:xfrm>
              <a:prstGeom prst="rect">
                <a:avLst/>
              </a:prstGeom>
            </p:spPr>
          </p:pic>
        </mc:Fallback>
      </mc:AlternateContent>
    </p:spTree>
    <p:extLst>
      <p:ext uri="{BB962C8B-B14F-4D97-AF65-F5344CB8AC3E}">
        <p14:creationId xmlns:p14="http://schemas.microsoft.com/office/powerpoint/2010/main" val="18552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39C-8207-AB12-1B42-D95F01940C53}"/>
              </a:ext>
            </a:extLst>
          </p:cNvPr>
          <p:cNvSpPr>
            <a:spLocks noGrp="1"/>
          </p:cNvSpPr>
          <p:nvPr>
            <p:ph type="title"/>
          </p:nvPr>
        </p:nvSpPr>
        <p:spPr/>
        <p:txBody>
          <a:bodyPr/>
          <a:lstStyle/>
          <a:p>
            <a:r>
              <a:rPr lang="en-US" dirty="0"/>
              <a:t>introduction - </a:t>
            </a:r>
            <a:r>
              <a:rPr lang="en-US" dirty="0" err="1"/>
              <a:t>nlp</a:t>
            </a:r>
            <a:endParaRPr lang="en-US" dirty="0"/>
          </a:p>
        </p:txBody>
      </p:sp>
      <p:sp>
        <p:nvSpPr>
          <p:cNvPr id="3" name="Content Placeholder 2">
            <a:extLst>
              <a:ext uri="{FF2B5EF4-FFF2-40B4-BE49-F238E27FC236}">
                <a16:creationId xmlns:a16="http://schemas.microsoft.com/office/drawing/2014/main" id="{0B8ADEC7-9861-1BA9-59A2-887D3F2500D7}"/>
              </a:ext>
            </a:extLst>
          </p:cNvPr>
          <p:cNvSpPr>
            <a:spLocks noGrp="1"/>
          </p:cNvSpPr>
          <p:nvPr>
            <p:ph idx="1"/>
          </p:nvPr>
        </p:nvSpPr>
        <p:spPr/>
        <p:txBody>
          <a:bodyPr/>
          <a:lstStyle/>
          <a:p>
            <a:r>
              <a:rPr lang="en-US" dirty="0"/>
              <a:t>Natural Language Processing – A way for a computer to read and comprehend organic language</a:t>
            </a:r>
          </a:p>
        </p:txBody>
      </p:sp>
      <p:pic>
        <p:nvPicPr>
          <p:cNvPr id="2050" name="Picture 2" descr="Natural Language Processing Functionality in AI">
            <a:extLst>
              <a:ext uri="{FF2B5EF4-FFF2-40B4-BE49-F238E27FC236}">
                <a16:creationId xmlns:a16="http://schemas.microsoft.com/office/drawing/2014/main" id="{BED74FB9-E874-7C55-9838-92480C4BF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92" y="2667310"/>
            <a:ext cx="10099040" cy="29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2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4D7A-0CAD-45F1-C9B8-87E3F0A9895C}"/>
              </a:ext>
            </a:extLst>
          </p:cNvPr>
          <p:cNvSpPr>
            <a:spLocks noGrp="1"/>
          </p:cNvSpPr>
          <p:nvPr>
            <p:ph type="title"/>
          </p:nvPr>
        </p:nvSpPr>
        <p:spPr/>
        <p:txBody>
          <a:bodyPr/>
          <a:lstStyle/>
          <a:p>
            <a:r>
              <a:rPr lang="en-US" dirty="0"/>
              <a:t>History - NLP</a:t>
            </a:r>
          </a:p>
        </p:txBody>
      </p:sp>
      <p:sp>
        <p:nvSpPr>
          <p:cNvPr id="3" name="Content Placeholder 2">
            <a:extLst>
              <a:ext uri="{FF2B5EF4-FFF2-40B4-BE49-F238E27FC236}">
                <a16:creationId xmlns:a16="http://schemas.microsoft.com/office/drawing/2014/main" id="{7E9432A7-F485-0903-E18E-701363D92B53}"/>
              </a:ext>
            </a:extLst>
          </p:cNvPr>
          <p:cNvSpPr>
            <a:spLocks noGrp="1"/>
          </p:cNvSpPr>
          <p:nvPr>
            <p:ph idx="1"/>
          </p:nvPr>
        </p:nvSpPr>
        <p:spPr>
          <a:xfrm>
            <a:off x="589280" y="1649896"/>
            <a:ext cx="11094720" cy="4984583"/>
          </a:xfrm>
        </p:spPr>
        <p:txBody>
          <a:bodyPr/>
          <a:lstStyle/>
          <a:p>
            <a:r>
              <a:rPr lang="en-US" dirty="0"/>
              <a:t>1957 – Noam Chomsky published Syntactic Structures</a:t>
            </a:r>
          </a:p>
          <a:p>
            <a:pPr lvl="1"/>
            <a:r>
              <a:rPr lang="en-US" dirty="0"/>
              <a:t>States that for a computer to understand language, sentence structures would have to changed to a format computers could use</a:t>
            </a:r>
          </a:p>
          <a:p>
            <a:r>
              <a:rPr lang="en-US" dirty="0"/>
              <a:t>1964 – The Automatic Processing Advisory Committee (ALPAC) was created to evaluate the progress of NLP.</a:t>
            </a:r>
          </a:p>
          <a:p>
            <a:r>
              <a:rPr lang="en-US" dirty="0"/>
              <a:t>1966 – ALPAC and the US National Research Council halts funding for for NLP and AI. They were considered dead as there was nothing computationally capable of AI or NLP</a:t>
            </a:r>
          </a:p>
          <a:p>
            <a:r>
              <a:rPr lang="en-US" dirty="0"/>
              <a:t>1980s – IBM develops several successful statistical models using machine learning</a:t>
            </a:r>
          </a:p>
          <a:p>
            <a:r>
              <a:rPr lang="en-US" dirty="0"/>
              <a:t>1990s –Recurrent Neural Net models are introduced. In mid-2000s, they’re used for voice and text processing</a:t>
            </a:r>
          </a:p>
          <a:p>
            <a:r>
              <a:rPr lang="en-US" dirty="0"/>
              <a:t>2001 – Yoshio </a:t>
            </a:r>
            <a:r>
              <a:rPr lang="en-US" dirty="0" err="1"/>
              <a:t>Bengio</a:t>
            </a:r>
            <a:r>
              <a:rPr lang="en-US" dirty="0"/>
              <a:t> proposed the first Neural ”Language” model using feed-forward NN</a:t>
            </a:r>
          </a:p>
          <a:p>
            <a:r>
              <a:rPr lang="en-US" dirty="0"/>
              <a:t>2011 – Siri is introduced as the world’s first successful NLP/AI assistant.</a:t>
            </a:r>
          </a:p>
        </p:txBody>
      </p:sp>
    </p:spTree>
    <p:extLst>
      <p:ext uri="{BB962C8B-B14F-4D97-AF65-F5344CB8AC3E}">
        <p14:creationId xmlns:p14="http://schemas.microsoft.com/office/powerpoint/2010/main" val="136837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D9AA8-8C1C-23BF-E644-5F9E3FD3B6F7}"/>
              </a:ext>
            </a:extLst>
          </p:cNvPr>
          <p:cNvPicPr>
            <a:picLocks noChangeAspect="1"/>
          </p:cNvPicPr>
          <p:nvPr/>
        </p:nvPicPr>
        <p:blipFill>
          <a:blip r:embed="rId3"/>
          <a:stretch>
            <a:fillRect/>
          </a:stretch>
        </p:blipFill>
        <p:spPr>
          <a:xfrm>
            <a:off x="5436972" y="2656799"/>
            <a:ext cx="6755027" cy="4201201"/>
          </a:xfrm>
          <a:prstGeom prst="rect">
            <a:avLst/>
          </a:prstGeom>
        </p:spPr>
      </p:pic>
      <p:sp>
        <p:nvSpPr>
          <p:cNvPr id="2" name="Title 1">
            <a:extLst>
              <a:ext uri="{FF2B5EF4-FFF2-40B4-BE49-F238E27FC236}">
                <a16:creationId xmlns:a16="http://schemas.microsoft.com/office/drawing/2014/main" id="{F223C3FF-9828-D773-5331-49AEFC84CB3E}"/>
              </a:ext>
            </a:extLst>
          </p:cNvPr>
          <p:cNvSpPr>
            <a:spLocks noGrp="1"/>
          </p:cNvSpPr>
          <p:nvPr>
            <p:ph type="title"/>
          </p:nvPr>
        </p:nvSpPr>
        <p:spPr/>
        <p:txBody>
          <a:bodyPr/>
          <a:lstStyle/>
          <a:p>
            <a:r>
              <a:rPr lang="en-US" dirty="0"/>
              <a:t>Importance - NLP</a:t>
            </a:r>
          </a:p>
        </p:txBody>
      </p:sp>
      <p:sp>
        <p:nvSpPr>
          <p:cNvPr id="3" name="Content Placeholder 2">
            <a:extLst>
              <a:ext uri="{FF2B5EF4-FFF2-40B4-BE49-F238E27FC236}">
                <a16:creationId xmlns:a16="http://schemas.microsoft.com/office/drawing/2014/main" id="{6C0B34D2-989E-0760-B8F8-49A073CF879E}"/>
              </a:ext>
            </a:extLst>
          </p:cNvPr>
          <p:cNvSpPr>
            <a:spLocks noGrp="1"/>
          </p:cNvSpPr>
          <p:nvPr>
            <p:ph idx="1"/>
          </p:nvPr>
        </p:nvSpPr>
        <p:spPr>
          <a:xfrm>
            <a:off x="1141413" y="1310640"/>
            <a:ext cx="9905998" cy="5191760"/>
          </a:xfrm>
        </p:spPr>
        <p:txBody>
          <a:bodyPr numCol="2">
            <a:normAutofit/>
          </a:bodyPr>
          <a:lstStyle/>
          <a:p>
            <a:r>
              <a:rPr lang="en-US" dirty="0"/>
              <a:t>Language Models</a:t>
            </a:r>
          </a:p>
          <a:p>
            <a:pPr lvl="1"/>
            <a:r>
              <a:rPr lang="en-US" dirty="0" err="1"/>
              <a:t>ChatGPT</a:t>
            </a:r>
            <a:endParaRPr lang="en-US" dirty="0"/>
          </a:p>
          <a:p>
            <a:pPr lvl="1"/>
            <a:r>
              <a:rPr lang="en-US" dirty="0"/>
              <a:t>Summarizing documents</a:t>
            </a:r>
          </a:p>
          <a:p>
            <a:pPr lvl="1"/>
            <a:r>
              <a:rPr lang="en-US" dirty="0"/>
              <a:t>Answering Questions</a:t>
            </a:r>
          </a:p>
          <a:p>
            <a:pPr lvl="1"/>
            <a:r>
              <a:rPr lang="en-US" dirty="0"/>
              <a:t>Assisted Coding</a:t>
            </a:r>
          </a:p>
          <a:p>
            <a:r>
              <a:rPr lang="en-US" dirty="0"/>
              <a:t>Research Assistants</a:t>
            </a:r>
          </a:p>
          <a:p>
            <a:pPr lvl="1"/>
            <a:r>
              <a:rPr lang="en-US" dirty="0"/>
              <a:t>Elicit</a:t>
            </a:r>
          </a:p>
          <a:p>
            <a:pPr lvl="2"/>
            <a:r>
              <a:rPr lang="en-US" dirty="0"/>
              <a:t>Open-ended reasoning tool to help researchers</a:t>
            </a:r>
          </a:p>
          <a:p>
            <a:r>
              <a:rPr lang="en-US" dirty="0"/>
              <a:t>Task Automation</a:t>
            </a:r>
          </a:p>
          <a:p>
            <a:r>
              <a:rPr lang="en-US" dirty="0"/>
              <a:t>Language translation</a:t>
            </a:r>
          </a:p>
          <a:p>
            <a:r>
              <a:rPr lang="en-US" dirty="0"/>
              <a:t>Sentiment Analysis</a:t>
            </a:r>
          </a:p>
          <a:p>
            <a:r>
              <a:rPr lang="en-US" dirty="0"/>
              <a:t>Chatbots</a:t>
            </a:r>
          </a:p>
          <a:p>
            <a:r>
              <a:rPr lang="en-US" dirty="0"/>
              <a:t>Online search</a:t>
            </a:r>
          </a:p>
          <a:p>
            <a:r>
              <a:rPr lang="en-US" dirty="0"/>
              <a:t>Grammar and spell checkers</a:t>
            </a:r>
          </a:p>
        </p:txBody>
      </p:sp>
    </p:spTree>
    <p:extLst>
      <p:ext uri="{BB962C8B-B14F-4D97-AF65-F5344CB8AC3E}">
        <p14:creationId xmlns:p14="http://schemas.microsoft.com/office/powerpoint/2010/main" val="33268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8534-48BC-B750-D448-4BE880E24308}"/>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B3465001-EBEF-C59C-F09D-F4D8D7319479}"/>
              </a:ext>
            </a:extLst>
          </p:cNvPr>
          <p:cNvSpPr>
            <a:spLocks noGrp="1"/>
          </p:cNvSpPr>
          <p:nvPr>
            <p:ph idx="1"/>
          </p:nvPr>
        </p:nvSpPr>
        <p:spPr/>
        <p:txBody>
          <a:bodyPr/>
          <a:lstStyle/>
          <a:p>
            <a:r>
              <a:rPr lang="en-US" dirty="0"/>
              <a:t>160,000 scientific journals in txt format</a:t>
            </a:r>
          </a:p>
          <a:p>
            <a:r>
              <a:rPr lang="en-US" dirty="0"/>
              <a:t>Find tools capable of reaching parts-of-speech tagging</a:t>
            </a:r>
          </a:p>
          <a:p>
            <a:r>
              <a:rPr lang="en-US" dirty="0"/>
              <a:t>Perform as identical tasks for chosen tools</a:t>
            </a:r>
          </a:p>
          <a:p>
            <a:r>
              <a:rPr lang="en-US" dirty="0"/>
              <a:t>Compare and contrast to find most optimal tool</a:t>
            </a:r>
          </a:p>
          <a:p>
            <a:r>
              <a:rPr lang="en-US" dirty="0"/>
              <a:t>Present results and conclusions</a:t>
            </a:r>
          </a:p>
        </p:txBody>
      </p:sp>
    </p:spTree>
    <p:extLst>
      <p:ext uri="{BB962C8B-B14F-4D97-AF65-F5344CB8AC3E}">
        <p14:creationId xmlns:p14="http://schemas.microsoft.com/office/powerpoint/2010/main" val="122595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50A-C2CF-C6AE-BF7D-EDE3000C9636}"/>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FEDF54D-2683-2F97-E6B0-E0D72861B1D0}"/>
              </a:ext>
            </a:extLst>
          </p:cNvPr>
          <p:cNvSpPr>
            <a:spLocks noGrp="1"/>
          </p:cNvSpPr>
          <p:nvPr>
            <p:ph idx="1"/>
          </p:nvPr>
        </p:nvSpPr>
        <p:spPr/>
        <p:txBody>
          <a:bodyPr/>
          <a:lstStyle/>
          <a:p>
            <a:r>
              <a:rPr lang="en-US" dirty="0"/>
              <a:t>Natural Language </a:t>
            </a:r>
            <a:r>
              <a:rPr lang="en-US" dirty="0" err="1"/>
              <a:t>ToolKit</a:t>
            </a:r>
            <a:r>
              <a:rPr lang="en-US" dirty="0"/>
              <a:t> (NLTK)</a:t>
            </a:r>
          </a:p>
          <a:p>
            <a:pPr lvl="1"/>
            <a:r>
              <a:rPr lang="en-US" dirty="0"/>
              <a:t>Mature</a:t>
            </a:r>
          </a:p>
          <a:p>
            <a:pPr lvl="1"/>
            <a:r>
              <a:rPr lang="en-US" dirty="0"/>
              <a:t>Extensively used in the NLP world</a:t>
            </a:r>
          </a:p>
          <a:p>
            <a:pPr lvl="1"/>
            <a:r>
              <a:rPr lang="en-US" dirty="0"/>
              <a:t>Comes with datasets</a:t>
            </a:r>
          </a:p>
          <a:p>
            <a:r>
              <a:rPr lang="en-US" dirty="0" err="1"/>
              <a:t>SpaCy</a:t>
            </a:r>
            <a:endParaRPr lang="en-US" dirty="0"/>
          </a:p>
          <a:p>
            <a:pPr lvl="1"/>
            <a:r>
              <a:rPr lang="en-US" dirty="0"/>
              <a:t>Second most famous library for NLP</a:t>
            </a:r>
          </a:p>
          <a:p>
            <a:pPr lvl="1"/>
            <a:r>
              <a:rPr lang="en-US" dirty="0"/>
              <a:t>“Industrial-strength natural language processing”</a:t>
            </a:r>
          </a:p>
          <a:p>
            <a:pPr lvl="1"/>
            <a:r>
              <a:rPr lang="en-US" dirty="0"/>
              <a:t>Fastest syntactic parser. Written in </a:t>
            </a:r>
            <a:r>
              <a:rPr lang="en-US" dirty="0" err="1"/>
              <a:t>Cython</a:t>
            </a:r>
            <a:endParaRPr lang="en-US" dirty="0"/>
          </a:p>
          <a:p>
            <a:pPr lvl="1"/>
            <a:r>
              <a:rPr lang="en-US" dirty="0"/>
              <a:t>Comes with nearly all NLP features, including tokenization, POS tagging, pre-trained word vectors, etc.</a:t>
            </a:r>
          </a:p>
        </p:txBody>
      </p:sp>
    </p:spTree>
    <p:extLst>
      <p:ext uri="{BB962C8B-B14F-4D97-AF65-F5344CB8AC3E}">
        <p14:creationId xmlns:p14="http://schemas.microsoft.com/office/powerpoint/2010/main" val="347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F2E2-AEA2-EE0D-D44D-AD158EA02D92}"/>
              </a:ext>
            </a:extLst>
          </p:cNvPr>
          <p:cNvSpPr>
            <a:spLocks noGrp="1"/>
          </p:cNvSpPr>
          <p:nvPr>
            <p:ph type="title"/>
          </p:nvPr>
        </p:nvSpPr>
        <p:spPr>
          <a:xfrm>
            <a:off x="1143001" y="184097"/>
            <a:ext cx="9905998" cy="891209"/>
          </a:xfrm>
        </p:spPr>
        <p:txBody>
          <a:bodyPr/>
          <a:lstStyle/>
          <a:p>
            <a:r>
              <a:rPr lang="en-US" dirty="0"/>
              <a:t>The Process</a:t>
            </a:r>
          </a:p>
        </p:txBody>
      </p:sp>
      <p:pic>
        <p:nvPicPr>
          <p:cNvPr id="4" name="Content Placeholder 3">
            <a:extLst>
              <a:ext uri="{FF2B5EF4-FFF2-40B4-BE49-F238E27FC236}">
                <a16:creationId xmlns:a16="http://schemas.microsoft.com/office/drawing/2014/main" id="{97866E0D-BD8C-C5CF-52BA-0DF5C0A45531}"/>
              </a:ext>
            </a:extLst>
          </p:cNvPr>
          <p:cNvPicPr>
            <a:picLocks noGrp="1" noChangeAspect="1"/>
          </p:cNvPicPr>
          <p:nvPr>
            <p:ph idx="1"/>
          </p:nvPr>
        </p:nvPicPr>
        <p:blipFill rotWithShape="1">
          <a:blip r:embed="rId3"/>
          <a:srcRect l="3822" t="4188" b="4238"/>
          <a:stretch/>
        </p:blipFill>
        <p:spPr>
          <a:xfrm>
            <a:off x="1397001" y="1075306"/>
            <a:ext cx="8417559" cy="5568539"/>
          </a:xfrm>
          <a:prstGeom prst="rect">
            <a:avLst/>
          </a:prstGeom>
        </p:spPr>
      </p:pic>
    </p:spTree>
    <p:extLst>
      <p:ext uri="{BB962C8B-B14F-4D97-AF65-F5344CB8AC3E}">
        <p14:creationId xmlns:p14="http://schemas.microsoft.com/office/powerpoint/2010/main" val="42104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51D-885D-5FB6-16E7-559922D0DE31}"/>
              </a:ext>
            </a:extLst>
          </p:cNvPr>
          <p:cNvSpPr>
            <a:spLocks noGrp="1"/>
          </p:cNvSpPr>
          <p:nvPr>
            <p:ph type="title"/>
          </p:nvPr>
        </p:nvSpPr>
        <p:spPr>
          <a:xfrm>
            <a:off x="1141413" y="609600"/>
            <a:ext cx="9905998" cy="891209"/>
          </a:xfrm>
        </p:spPr>
        <p:txBody>
          <a:bodyPr/>
          <a:lstStyle/>
          <a:p>
            <a:r>
              <a:rPr lang="en-US" dirty="0"/>
              <a:t>Time Complexity</a:t>
            </a:r>
          </a:p>
        </p:txBody>
      </p:sp>
      <p:sp>
        <p:nvSpPr>
          <p:cNvPr id="3" name="Content Placeholder 2">
            <a:extLst>
              <a:ext uri="{FF2B5EF4-FFF2-40B4-BE49-F238E27FC236}">
                <a16:creationId xmlns:a16="http://schemas.microsoft.com/office/drawing/2014/main" id="{62D75AD6-08FF-4F06-EF68-0A78155EC843}"/>
              </a:ext>
            </a:extLst>
          </p:cNvPr>
          <p:cNvSpPr>
            <a:spLocks noGrp="1"/>
          </p:cNvSpPr>
          <p:nvPr>
            <p:ph idx="1"/>
          </p:nvPr>
        </p:nvSpPr>
        <p:spPr/>
        <p:txBody>
          <a:bodyPr/>
          <a:lstStyle/>
          <a:p>
            <a:r>
              <a:rPr lang="en-US" dirty="0"/>
              <a:t>Major factors – Number of Journal Articles, and length of journal articles.</a:t>
            </a:r>
          </a:p>
          <a:p>
            <a:r>
              <a:rPr lang="en-US" dirty="0"/>
              <a:t>Journal articles – N</a:t>
            </a:r>
          </a:p>
          <a:p>
            <a:r>
              <a:rPr lang="en-US" dirty="0"/>
              <a:t>Length of each article – M</a:t>
            </a:r>
          </a:p>
          <a:p>
            <a:r>
              <a:rPr lang="en-US" dirty="0"/>
              <a:t>Process of stemming, determining part of speech, removing punctuation, </a:t>
            </a:r>
            <a:r>
              <a:rPr lang="en-US" dirty="0" err="1"/>
              <a:t>etc</a:t>
            </a:r>
            <a:r>
              <a:rPr lang="en-US" dirty="0"/>
              <a:t> are comparisons to set, constant entities</a:t>
            </a:r>
          </a:p>
          <a:p>
            <a:r>
              <a:rPr lang="en-US" dirty="0"/>
              <a:t>Therefore:</a:t>
            </a:r>
          </a:p>
        </p:txBody>
      </p:sp>
      <p:sp>
        <p:nvSpPr>
          <p:cNvPr id="4" name="TextBox 3">
            <a:extLst>
              <a:ext uri="{FF2B5EF4-FFF2-40B4-BE49-F238E27FC236}">
                <a16:creationId xmlns:a16="http://schemas.microsoft.com/office/drawing/2014/main" id="{E2584C54-A7FE-E34B-5D38-08C6B8393B34}"/>
              </a:ext>
            </a:extLst>
          </p:cNvPr>
          <p:cNvSpPr txBox="1"/>
          <p:nvPr/>
        </p:nvSpPr>
        <p:spPr>
          <a:xfrm>
            <a:off x="2995022" y="4561772"/>
            <a:ext cx="6198780" cy="646331"/>
          </a:xfrm>
          <a:prstGeom prst="rect">
            <a:avLst/>
          </a:prstGeom>
          <a:noFill/>
        </p:spPr>
        <p:txBody>
          <a:bodyPr wrap="square" rtlCol="0">
            <a:spAutoFit/>
          </a:bodyPr>
          <a:lstStyle/>
          <a:p>
            <a:pPr algn="ctr"/>
            <a:r>
              <a:rPr lang="en-US" sz="3600" dirty="0"/>
              <a:t>Time Complexity = O(n*m)</a:t>
            </a:r>
          </a:p>
        </p:txBody>
      </p:sp>
    </p:spTree>
    <p:extLst>
      <p:ext uri="{BB962C8B-B14F-4D97-AF65-F5344CB8AC3E}">
        <p14:creationId xmlns:p14="http://schemas.microsoft.com/office/powerpoint/2010/main" val="176322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1552</TotalTime>
  <Words>1373</Words>
  <Application>Microsoft Macintosh PowerPoint</Application>
  <PresentationFormat>Widescreen</PresentationFormat>
  <Paragraphs>132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Comparison of natural language processing algorithms in python for journal analysis</vt:lpstr>
      <vt:lpstr>introduction - Me</vt:lpstr>
      <vt:lpstr>introduction - nlp</vt:lpstr>
      <vt:lpstr>History - NLP</vt:lpstr>
      <vt:lpstr>Importance - NLP</vt:lpstr>
      <vt:lpstr>Project Goal</vt:lpstr>
      <vt:lpstr>Tools</vt:lpstr>
      <vt:lpstr>The Process</vt:lpstr>
      <vt:lpstr>Time Complexity</vt:lpstr>
      <vt:lpstr>Results - time</vt:lpstr>
      <vt:lpstr>Results – search of “coat”</vt:lpstr>
      <vt:lpstr>Results – overall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natural language processing algorithms in python for journal analysis</dc:title>
  <dc:creator>Jo Jabour</dc:creator>
  <cp:lastModifiedBy>Jo Jabour</cp:lastModifiedBy>
  <cp:revision>10</cp:revision>
  <dcterms:created xsi:type="dcterms:W3CDTF">2023-11-19T20:41:51Z</dcterms:created>
  <dcterms:modified xsi:type="dcterms:W3CDTF">2023-11-20T22:34:21Z</dcterms:modified>
</cp:coreProperties>
</file>