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80" r:id="rId7"/>
    <p:sldId id="281" r:id="rId8"/>
    <p:sldId id="282"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4" r:id="rId30"/>
    <p:sldId id="285" r:id="rId31"/>
    <p:sldId id="286" r:id="rId32"/>
    <p:sldId id="287" r:id="rId33"/>
    <p:sldId id="288" r:id="rId34"/>
    <p:sldId id="289" r:id="rId35"/>
    <p:sldId id="290" r:id="rId36"/>
    <p:sldId id="292" r:id="rId37"/>
    <p:sldId id="293"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7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403375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516C54-69DB-4DC3-96B7-58BC221A62D9}"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2618356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34685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9064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456191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56759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225504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763352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16869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411312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185651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516C54-69DB-4DC3-96B7-58BC221A62D9}"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414427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516C54-69DB-4DC3-96B7-58BC221A62D9}"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250127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126965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395730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B516C54-69DB-4DC3-96B7-58BC221A62D9}" type="datetimeFigureOut">
              <a:rPr lang="en-US" smtClean="0"/>
              <a:t>4/27/2020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10694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516C54-69DB-4DC3-96B7-58BC221A62D9}"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5C4B76-F69B-42AD-A81A-56BCAB409E3C}" type="slidenum">
              <a:rPr lang="en-US" smtClean="0"/>
              <a:t>‹#›</a:t>
            </a:fld>
            <a:endParaRPr lang="en-US"/>
          </a:p>
        </p:txBody>
      </p:sp>
    </p:spTree>
    <p:extLst>
      <p:ext uri="{BB962C8B-B14F-4D97-AF65-F5344CB8AC3E}">
        <p14:creationId xmlns:p14="http://schemas.microsoft.com/office/powerpoint/2010/main" val="254168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516C54-69DB-4DC3-96B7-58BC221A62D9}" type="datetimeFigureOut">
              <a:rPr lang="en-US" smtClean="0"/>
              <a:t>4/27/2020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5C4B76-F69B-42AD-A81A-56BCAB409E3C}" type="slidenum">
              <a:rPr lang="en-US" smtClean="0"/>
              <a:t>‹#›</a:t>
            </a:fld>
            <a:endParaRPr lang="en-US"/>
          </a:p>
        </p:txBody>
      </p:sp>
    </p:spTree>
    <p:extLst>
      <p:ext uri="{BB962C8B-B14F-4D97-AF65-F5344CB8AC3E}">
        <p14:creationId xmlns:p14="http://schemas.microsoft.com/office/powerpoint/2010/main" val="12429481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Amazon Web Services </a:t>
            </a:r>
            <a:r>
              <a:rPr lang="en-US" sz="4400" dirty="0" err="1"/>
              <a:t>IoT</a:t>
            </a:r>
            <a:r>
              <a:rPr lang="en-US" sz="4400" dirty="0"/>
              <a:t> </a:t>
            </a:r>
            <a:r>
              <a:rPr lang="en-US" sz="4400" dirty="0" smtClean="0"/>
              <a:t/>
            </a:r>
            <a:br>
              <a:rPr lang="en-US" sz="4400" dirty="0" smtClean="0"/>
            </a:br>
            <a:r>
              <a:rPr lang="en-US" sz="4400" dirty="0" smtClean="0"/>
              <a:t>&amp; </a:t>
            </a:r>
            <a:r>
              <a:rPr lang="en-US" sz="4400" dirty="0"/>
              <a:t>AWS </a:t>
            </a:r>
            <a:r>
              <a:rPr lang="en-US" sz="4400" dirty="0" err="1"/>
              <a:t>IoT</a:t>
            </a:r>
            <a:r>
              <a:rPr lang="en-US" sz="4400" dirty="0"/>
              <a:t> for the Edge </a:t>
            </a:r>
          </a:p>
        </p:txBody>
      </p:sp>
      <p:sp>
        <p:nvSpPr>
          <p:cNvPr id="3" name="Subtitle 2"/>
          <p:cNvSpPr>
            <a:spLocks noGrp="1"/>
          </p:cNvSpPr>
          <p:nvPr>
            <p:ph type="subTitle" idx="1"/>
          </p:nvPr>
        </p:nvSpPr>
        <p:spPr/>
        <p:txBody>
          <a:bodyPr/>
          <a:lstStyle/>
          <a:p>
            <a:r>
              <a:rPr lang="en-US" dirty="0" smtClean="0"/>
              <a:t>Jelena Jakimov 16106</a:t>
            </a:r>
            <a:endParaRPr lang="en-US" dirty="0"/>
          </a:p>
        </p:txBody>
      </p:sp>
    </p:spTree>
    <p:extLst>
      <p:ext uri="{BB962C8B-B14F-4D97-AF65-F5344CB8AC3E}">
        <p14:creationId xmlns:p14="http://schemas.microsoft.com/office/powerpoint/2010/main" val="120933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AWS fit in with </a:t>
            </a:r>
            <a:r>
              <a:rPr lang="en-US" dirty="0" err="1"/>
              <a:t>IoT</a:t>
            </a:r>
            <a:r>
              <a:rPr lang="en-US" dirty="0"/>
              <a:t> needs</a:t>
            </a:r>
            <a:r>
              <a:rPr lang="en-US" dirty="0" smtClean="0"/>
              <a:t>?</a:t>
            </a:r>
            <a:br>
              <a:rPr lang="en-US" dirty="0" smtClean="0"/>
            </a:br>
            <a:r>
              <a:rPr lang="en-US" dirty="0" smtClean="0"/>
              <a:t>-Devices</a:t>
            </a:r>
            <a:endParaRPr lang="en-US" dirty="0"/>
          </a:p>
        </p:txBody>
      </p:sp>
      <p:sp>
        <p:nvSpPr>
          <p:cNvPr id="3" name="Content Placeholder 2"/>
          <p:cNvSpPr>
            <a:spLocks noGrp="1"/>
          </p:cNvSpPr>
          <p:nvPr>
            <p:ph idx="1"/>
          </p:nvPr>
        </p:nvSpPr>
        <p:spPr>
          <a:xfrm>
            <a:off x="1103312" y="2052918"/>
            <a:ext cx="8946541" cy="4414384"/>
          </a:xfrm>
        </p:spPr>
        <p:txBody>
          <a:bodyPr>
            <a:normAutofit fontScale="77500" lnSpcReduction="20000"/>
          </a:bodyPr>
          <a:lstStyle/>
          <a:p>
            <a:pPr marL="0" indent="0">
              <a:buNone/>
            </a:pPr>
            <a:r>
              <a:rPr lang="en-US" sz="3100" dirty="0"/>
              <a:t>Devices </a:t>
            </a:r>
            <a:r>
              <a:rPr lang="en-US" sz="3100" dirty="0" smtClean="0"/>
              <a:t>and certificates:</a:t>
            </a:r>
          </a:p>
          <a:p>
            <a:pPr marL="0" indent="0">
              <a:buNone/>
            </a:pPr>
            <a:r>
              <a:rPr lang="en-US" sz="3100" dirty="0" smtClean="0"/>
              <a:t>We </a:t>
            </a:r>
            <a:r>
              <a:rPr lang="en-US" sz="3100" dirty="0"/>
              <a:t>need to verify these devices </a:t>
            </a:r>
            <a:r>
              <a:rPr lang="en-US" sz="3100" dirty="0" smtClean="0"/>
              <a:t>through some sort </a:t>
            </a:r>
            <a:r>
              <a:rPr lang="en-US" sz="3100" dirty="0"/>
              <a:t>of authorization provider so we know these devices are who they say they </a:t>
            </a:r>
            <a:r>
              <a:rPr lang="en-US" sz="3100" dirty="0" smtClean="0"/>
              <a:t>are. </a:t>
            </a:r>
            <a:r>
              <a:rPr lang="en-US" sz="3100" dirty="0"/>
              <a:t>AWS </a:t>
            </a:r>
            <a:r>
              <a:rPr lang="en-US" sz="3100" dirty="0" smtClean="0"/>
              <a:t>provides authorization, </a:t>
            </a:r>
            <a:r>
              <a:rPr lang="en-US" sz="3100" dirty="0"/>
              <a:t>authentication and certificate management </a:t>
            </a:r>
            <a:r>
              <a:rPr lang="en-US" sz="3100" dirty="0" smtClean="0"/>
              <a:t>system for this purposes. </a:t>
            </a:r>
          </a:p>
          <a:p>
            <a:pPr marL="0" indent="0">
              <a:buNone/>
            </a:pPr>
            <a:endParaRPr lang="en-US" sz="3100" dirty="0" smtClean="0"/>
          </a:p>
          <a:p>
            <a:pPr marL="0" indent="0">
              <a:buNone/>
            </a:pPr>
            <a:r>
              <a:rPr lang="en-US" sz="3100" dirty="0" smtClean="0"/>
              <a:t>Device and device software:</a:t>
            </a:r>
          </a:p>
          <a:p>
            <a:pPr marL="0" indent="0">
              <a:buNone/>
            </a:pPr>
            <a:r>
              <a:rPr lang="en-US" sz="3100" dirty="0" smtClean="0"/>
              <a:t>AWS offers different tools for this purposes, but in general, device software is some kind on lightweight operating systems which allows you to interface more effectively. </a:t>
            </a:r>
            <a:endParaRPr lang="en-US" sz="3100"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98298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AWS fit in with </a:t>
            </a:r>
            <a:r>
              <a:rPr lang="en-US" dirty="0" err="1"/>
              <a:t>IoT</a:t>
            </a:r>
            <a:r>
              <a:rPr lang="en-US" dirty="0"/>
              <a:t> needs</a:t>
            </a:r>
            <a:r>
              <a:rPr lang="en-US" dirty="0" smtClean="0"/>
              <a:t>?</a:t>
            </a:r>
            <a:br>
              <a:rPr lang="en-US" dirty="0" smtClean="0"/>
            </a:br>
            <a:r>
              <a:rPr lang="en-US" dirty="0" smtClean="0"/>
              <a:t>-Security management systems</a:t>
            </a:r>
            <a:endParaRPr lang="en-US" dirty="0"/>
          </a:p>
        </p:txBody>
      </p:sp>
      <p:sp>
        <p:nvSpPr>
          <p:cNvPr id="3" name="Content Placeholder 2"/>
          <p:cNvSpPr>
            <a:spLocks noGrp="1"/>
          </p:cNvSpPr>
          <p:nvPr>
            <p:ph idx="1"/>
          </p:nvPr>
        </p:nvSpPr>
        <p:spPr/>
        <p:txBody>
          <a:bodyPr>
            <a:normAutofit/>
          </a:bodyPr>
          <a:lstStyle/>
          <a:p>
            <a:r>
              <a:rPr lang="en-US" sz="2400" dirty="0" smtClean="0"/>
              <a:t>Authentication </a:t>
            </a:r>
            <a:r>
              <a:rPr lang="en-US" sz="2400" dirty="0"/>
              <a:t>management </a:t>
            </a:r>
            <a:r>
              <a:rPr lang="en-US" sz="2400" dirty="0" smtClean="0"/>
              <a:t>system - </a:t>
            </a:r>
            <a:r>
              <a:rPr lang="en-US" sz="2400" dirty="0"/>
              <a:t>authenticate certificates and then maybe pass them on to a public </a:t>
            </a:r>
            <a:r>
              <a:rPr lang="en-US" sz="2400" dirty="0" smtClean="0"/>
              <a:t>cloud or </a:t>
            </a:r>
            <a:r>
              <a:rPr lang="en-US" sz="2400" dirty="0"/>
              <a:t>local </a:t>
            </a:r>
            <a:r>
              <a:rPr lang="en-US" sz="2400" dirty="0" smtClean="0"/>
              <a:t>devices</a:t>
            </a:r>
          </a:p>
          <a:p>
            <a:r>
              <a:rPr lang="en-US" sz="2400" dirty="0" smtClean="0"/>
              <a:t>Certificate </a:t>
            </a:r>
            <a:r>
              <a:rPr lang="en-US" sz="2400" dirty="0"/>
              <a:t>management </a:t>
            </a:r>
            <a:r>
              <a:rPr lang="en-US" sz="2400" dirty="0" smtClean="0"/>
              <a:t>system – provides certificates for every device - </a:t>
            </a:r>
            <a:r>
              <a:rPr lang="en-US" sz="2400" dirty="0" err="1" smtClean="0"/>
              <a:t>IoT</a:t>
            </a:r>
            <a:r>
              <a:rPr lang="en-US" sz="2400" dirty="0" smtClean="0"/>
              <a:t> thing, takes care of the expiration date, renewal etc.</a:t>
            </a:r>
          </a:p>
          <a:p>
            <a:r>
              <a:rPr lang="en-US" sz="2400" dirty="0" smtClean="0"/>
              <a:t>Permissions </a:t>
            </a:r>
            <a:r>
              <a:rPr lang="en-US" sz="2400" dirty="0"/>
              <a:t>management system</a:t>
            </a:r>
            <a:r>
              <a:rPr lang="en-US" sz="2400" dirty="0" smtClean="0"/>
              <a:t> - checks </a:t>
            </a:r>
            <a:r>
              <a:rPr lang="en-US" sz="2400" dirty="0"/>
              <a:t>if device that is sending information is allowed to send to the public cloud or local </a:t>
            </a:r>
            <a:r>
              <a:rPr lang="en-US" sz="2400" dirty="0" smtClean="0"/>
              <a:t>devices</a:t>
            </a:r>
          </a:p>
          <a:p>
            <a:pPr marL="0" indent="0">
              <a:buNone/>
            </a:pPr>
            <a:endParaRPr lang="en-US" dirty="0"/>
          </a:p>
        </p:txBody>
      </p:sp>
    </p:spTree>
    <p:extLst>
      <p:ext uri="{BB962C8B-B14F-4D97-AF65-F5344CB8AC3E}">
        <p14:creationId xmlns:p14="http://schemas.microsoft.com/office/powerpoint/2010/main" val="408097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smtClean="0"/>
              <a:t>does </a:t>
            </a:r>
            <a:r>
              <a:rPr lang="en-US" dirty="0"/>
              <a:t>AWS fit in with </a:t>
            </a:r>
            <a:r>
              <a:rPr lang="en-US" dirty="0" err="1"/>
              <a:t>IoT</a:t>
            </a:r>
            <a:r>
              <a:rPr lang="en-US" dirty="0"/>
              <a:t> needs</a:t>
            </a:r>
            <a:r>
              <a:rPr lang="en-US" dirty="0" smtClean="0"/>
              <a:t>?</a:t>
            </a:r>
            <a:br>
              <a:rPr lang="en-US" dirty="0" smtClean="0"/>
            </a:br>
            <a:r>
              <a:rPr lang="en-US" dirty="0" smtClean="0"/>
              <a:t>-Down the line with our needs</a:t>
            </a:r>
            <a:endParaRPr lang="en-US" dirty="0"/>
          </a:p>
        </p:txBody>
      </p:sp>
      <p:sp>
        <p:nvSpPr>
          <p:cNvPr id="3" name="Content Placeholder 2"/>
          <p:cNvSpPr>
            <a:spLocks noGrp="1"/>
          </p:cNvSpPr>
          <p:nvPr>
            <p:ph idx="1"/>
          </p:nvPr>
        </p:nvSpPr>
        <p:spPr/>
        <p:txBody>
          <a:bodyPr>
            <a:normAutofit/>
          </a:bodyPr>
          <a:lstStyle/>
          <a:p>
            <a:r>
              <a:rPr lang="en-US" sz="2800" dirty="0" smtClean="0"/>
              <a:t>Integrations - </a:t>
            </a:r>
            <a:r>
              <a:rPr lang="en-US" sz="2800" dirty="0"/>
              <a:t>we might want to integrate devices or the data that's coming in with other apps or third party APIs</a:t>
            </a:r>
          </a:p>
          <a:p>
            <a:r>
              <a:rPr lang="en-US" sz="2800" dirty="0" smtClean="0"/>
              <a:t>Workflows - we </a:t>
            </a:r>
            <a:r>
              <a:rPr lang="en-US" sz="2800" dirty="0"/>
              <a:t>might have workflows that we want to integrate into our systems so that </a:t>
            </a:r>
            <a:r>
              <a:rPr lang="en-US" sz="2800" dirty="0" smtClean="0"/>
              <a:t>if something </a:t>
            </a:r>
            <a:r>
              <a:rPr lang="en-US" sz="2800" dirty="0"/>
              <a:t>happens on a device we can trigger other actions happen</a:t>
            </a:r>
          </a:p>
        </p:txBody>
      </p:sp>
    </p:spTree>
    <p:extLst>
      <p:ext uri="{BB962C8B-B14F-4D97-AF65-F5344CB8AC3E}">
        <p14:creationId xmlns:p14="http://schemas.microsoft.com/office/powerpoint/2010/main" val="415817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AWS fit in with </a:t>
            </a:r>
            <a:r>
              <a:rPr lang="en-US" dirty="0" err="1"/>
              <a:t>IoT</a:t>
            </a:r>
            <a:r>
              <a:rPr lang="en-US" dirty="0"/>
              <a:t> needs?</a:t>
            </a:r>
            <a:br>
              <a:rPr lang="en-US" dirty="0"/>
            </a:br>
            <a:r>
              <a:rPr lang="en-US" dirty="0" smtClean="0"/>
              <a:t>-More security</a:t>
            </a:r>
            <a:endParaRPr lang="en-US" dirty="0"/>
          </a:p>
        </p:txBody>
      </p:sp>
      <p:sp>
        <p:nvSpPr>
          <p:cNvPr id="3" name="Content Placeholder 2"/>
          <p:cNvSpPr>
            <a:spLocks noGrp="1"/>
          </p:cNvSpPr>
          <p:nvPr>
            <p:ph idx="1"/>
          </p:nvPr>
        </p:nvSpPr>
        <p:spPr/>
        <p:txBody>
          <a:bodyPr>
            <a:normAutofit/>
          </a:bodyPr>
          <a:lstStyle/>
          <a:p>
            <a:r>
              <a:rPr lang="en-US" sz="2400" dirty="0"/>
              <a:t>Monitoring and logging - we might want to monitor and log our device states to see if there's anything unusual happening </a:t>
            </a:r>
          </a:p>
          <a:p>
            <a:r>
              <a:rPr lang="en-US" sz="2400" dirty="0"/>
              <a:t> Backup - we might want to do backups of data that's coming in or the devices and the states they're in, so we can return to previous state in case of </a:t>
            </a:r>
          </a:p>
          <a:p>
            <a:pPr marL="0" indent="0">
              <a:buNone/>
            </a:pPr>
            <a:endParaRPr lang="en-US" sz="2400" dirty="0"/>
          </a:p>
        </p:txBody>
      </p:sp>
    </p:spTree>
    <p:extLst>
      <p:ext uri="{BB962C8B-B14F-4D97-AF65-F5344CB8AC3E}">
        <p14:creationId xmlns:p14="http://schemas.microsoft.com/office/powerpoint/2010/main" val="265267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solutions</a:t>
            </a:r>
            <a:br>
              <a:rPr lang="en-US" dirty="0" smtClean="0"/>
            </a:br>
            <a:r>
              <a:rPr lang="en-US" dirty="0" smtClean="0"/>
              <a:t>-Device software</a:t>
            </a:r>
            <a:endParaRPr lang="en-US" dirty="0"/>
          </a:p>
        </p:txBody>
      </p:sp>
      <p:sp>
        <p:nvSpPr>
          <p:cNvPr id="3" name="Content Placeholder 2"/>
          <p:cNvSpPr>
            <a:spLocks noGrp="1"/>
          </p:cNvSpPr>
          <p:nvPr>
            <p:ph idx="1"/>
          </p:nvPr>
        </p:nvSpPr>
        <p:spPr/>
        <p:txBody>
          <a:bodyPr>
            <a:normAutofit/>
          </a:bodyPr>
          <a:lstStyle/>
          <a:p>
            <a:r>
              <a:rPr lang="en-US" sz="2400" dirty="0"/>
              <a:t>AWS offers different tools and one of them is Amazon </a:t>
            </a:r>
            <a:r>
              <a:rPr lang="en-US" sz="2400" dirty="0" err="1"/>
              <a:t>FreeRTOS</a:t>
            </a:r>
            <a:r>
              <a:rPr lang="en-US" sz="2400" dirty="0" smtClean="0"/>
              <a:t>.</a:t>
            </a:r>
          </a:p>
          <a:p>
            <a:r>
              <a:rPr lang="en-US" sz="2400" dirty="0"/>
              <a:t>An open-source piece of software that you can integrate with your devices allowing them to be used </a:t>
            </a:r>
            <a:r>
              <a:rPr lang="en-US" sz="2400" dirty="0" smtClean="0"/>
              <a:t>more effectively</a:t>
            </a:r>
          </a:p>
          <a:p>
            <a:r>
              <a:rPr lang="en-US" sz="2400" dirty="0" smtClean="0"/>
              <a:t>AWS provides also an AWS </a:t>
            </a:r>
            <a:r>
              <a:rPr lang="en-US" sz="2400" dirty="0" err="1"/>
              <a:t>IoT</a:t>
            </a:r>
            <a:r>
              <a:rPr lang="en-US" sz="2400" dirty="0"/>
              <a:t> Device SDK, in multiple programming languages for programming </a:t>
            </a:r>
            <a:r>
              <a:rPr lang="en-US" sz="2400" dirty="0" err="1"/>
              <a:t>IoT</a:t>
            </a:r>
            <a:r>
              <a:rPr lang="en-US" sz="2400" dirty="0"/>
              <a:t> devices </a:t>
            </a:r>
            <a:r>
              <a:rPr lang="en-US" sz="2400" dirty="0" smtClean="0"/>
              <a:t>that need </a:t>
            </a:r>
            <a:r>
              <a:rPr lang="en-US" sz="2400" dirty="0"/>
              <a:t>to interact with the AWS cloud services</a:t>
            </a:r>
          </a:p>
        </p:txBody>
      </p:sp>
    </p:spTree>
    <p:extLst>
      <p:ext uri="{BB962C8B-B14F-4D97-AF65-F5344CB8AC3E}">
        <p14:creationId xmlns:p14="http://schemas.microsoft.com/office/powerpoint/2010/main" val="120457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-Device </a:t>
            </a:r>
            <a:r>
              <a:rPr lang="en-US" dirty="0" smtClean="0"/>
              <a:t>software (GREENGRASS)</a:t>
            </a:r>
            <a:endParaRPr lang="en-US" dirty="0"/>
          </a:p>
        </p:txBody>
      </p:sp>
      <p:sp>
        <p:nvSpPr>
          <p:cNvPr id="3" name="Content Placeholder 2"/>
          <p:cNvSpPr>
            <a:spLocks noGrp="1"/>
          </p:cNvSpPr>
          <p:nvPr>
            <p:ph idx="1"/>
          </p:nvPr>
        </p:nvSpPr>
        <p:spPr/>
        <p:txBody>
          <a:bodyPr>
            <a:normAutofit/>
          </a:bodyPr>
          <a:lstStyle/>
          <a:p>
            <a:r>
              <a:rPr lang="en-US" sz="2400" dirty="0" smtClean="0"/>
              <a:t>AWS </a:t>
            </a:r>
            <a:r>
              <a:rPr lang="en-US" sz="2400" dirty="0" err="1"/>
              <a:t>IoT</a:t>
            </a:r>
            <a:r>
              <a:rPr lang="en-US" sz="2400" dirty="0"/>
              <a:t> </a:t>
            </a:r>
            <a:r>
              <a:rPr lang="en-US" sz="2400" dirty="0" err="1" smtClean="0"/>
              <a:t>Greengrass</a:t>
            </a:r>
            <a:r>
              <a:rPr lang="en-US" sz="2400" dirty="0"/>
              <a:t> - allows you to extend AWS services down into your own devices, </a:t>
            </a:r>
            <a:r>
              <a:rPr lang="en-US" sz="2400" dirty="0" smtClean="0"/>
              <a:t> so </a:t>
            </a:r>
            <a:r>
              <a:rPr lang="en-US" sz="2400" dirty="0"/>
              <a:t>rather then having all of your devices need to connect up into the cloud, you </a:t>
            </a:r>
            <a:r>
              <a:rPr lang="en-US" sz="2400" dirty="0" smtClean="0"/>
              <a:t>can extend </a:t>
            </a:r>
            <a:r>
              <a:rPr lang="en-US" sz="2400" dirty="0"/>
              <a:t>the functionality of AWS services down into your own hardware in your </a:t>
            </a:r>
            <a:r>
              <a:rPr lang="en-US" sz="2400" dirty="0" smtClean="0"/>
              <a:t>own, </a:t>
            </a:r>
            <a:r>
              <a:rPr lang="en-US" sz="2400" dirty="0"/>
              <a:t>maybe </a:t>
            </a:r>
            <a:r>
              <a:rPr lang="en-US" sz="2400" dirty="0" err="1" smtClean="0"/>
              <a:t>manufactoring</a:t>
            </a:r>
            <a:r>
              <a:rPr lang="en-US" sz="2400" dirty="0" smtClean="0"/>
              <a:t> </a:t>
            </a:r>
            <a:r>
              <a:rPr lang="en-US" sz="2400" dirty="0"/>
              <a:t>environment </a:t>
            </a:r>
            <a:r>
              <a:rPr lang="en-US" sz="2400" dirty="0" smtClean="0"/>
              <a:t> or </a:t>
            </a:r>
            <a:r>
              <a:rPr lang="en-US" sz="2400" dirty="0"/>
              <a:t>other locations that need some sort of ability to use things like AWS services, but don't always get to connect to the </a:t>
            </a:r>
            <a:r>
              <a:rPr lang="en-US" sz="2400" dirty="0" smtClean="0"/>
              <a:t>Internet</a:t>
            </a:r>
            <a:endParaRPr lang="en-US" sz="2400" dirty="0"/>
          </a:p>
          <a:p>
            <a:r>
              <a:rPr lang="en-US" sz="2400" dirty="0"/>
              <a:t>So this can really expand the amount of things you can do with those devices.</a:t>
            </a:r>
          </a:p>
        </p:txBody>
      </p:sp>
    </p:spTree>
    <p:extLst>
      <p:ext uri="{BB962C8B-B14F-4D97-AF65-F5344CB8AC3E}">
        <p14:creationId xmlns:p14="http://schemas.microsoft.com/office/powerpoint/2010/main" val="42679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 Thing registry</a:t>
            </a:r>
          </a:p>
        </p:txBody>
      </p:sp>
      <p:sp>
        <p:nvSpPr>
          <p:cNvPr id="3" name="Content Placeholder 2"/>
          <p:cNvSpPr>
            <a:spLocks noGrp="1"/>
          </p:cNvSpPr>
          <p:nvPr>
            <p:ph idx="1"/>
          </p:nvPr>
        </p:nvSpPr>
        <p:spPr/>
        <p:txBody>
          <a:bodyPr>
            <a:normAutofit/>
          </a:bodyPr>
          <a:lstStyle/>
          <a:p>
            <a:r>
              <a:rPr lang="en-US" sz="2400" dirty="0"/>
              <a:t>Allow you to register all </a:t>
            </a:r>
            <a:r>
              <a:rPr lang="en-US" sz="2400" dirty="0" smtClean="0"/>
              <a:t>devices </a:t>
            </a:r>
            <a:r>
              <a:rPr lang="en-US" sz="2400" dirty="0"/>
              <a:t>you have so that you can keep track of them, </a:t>
            </a:r>
            <a:r>
              <a:rPr lang="en-US" sz="2400" dirty="0" smtClean="0"/>
              <a:t>search them, use </a:t>
            </a:r>
            <a:r>
              <a:rPr lang="en-US" sz="2400" dirty="0"/>
              <a:t>certificates of them, </a:t>
            </a:r>
            <a:r>
              <a:rPr lang="en-US" sz="2400" dirty="0" smtClean="0"/>
              <a:t>group </a:t>
            </a:r>
            <a:r>
              <a:rPr lang="en-US" sz="2400" dirty="0"/>
              <a:t>them </a:t>
            </a:r>
            <a:r>
              <a:rPr lang="en-US" sz="2400" dirty="0" smtClean="0"/>
              <a:t>and add useful metadata</a:t>
            </a:r>
          </a:p>
          <a:p>
            <a:r>
              <a:rPr lang="en-US" sz="2400" dirty="0" smtClean="0"/>
              <a:t>Thing registry gathers things, thing-types or thing-groups.</a:t>
            </a:r>
          </a:p>
          <a:p>
            <a:r>
              <a:rPr lang="en-US" sz="2400" dirty="0" smtClean="0"/>
              <a:t>A car could be the thing, different types of car could be thing-types, such as electric car, sport car etc. A group of cars with the same attribute could be the thing-group, e.g. all cars with seat-warmers embedded.</a:t>
            </a:r>
            <a:r>
              <a:rPr lang="en-US" dirty="0" smtClean="0"/>
              <a:t/>
            </a:r>
            <a:br>
              <a:rPr lang="en-US" dirty="0" smtClean="0"/>
            </a:br>
            <a:endParaRPr lang="en-US" dirty="0"/>
          </a:p>
        </p:txBody>
      </p:sp>
    </p:spTree>
    <p:extLst>
      <p:ext uri="{BB962C8B-B14F-4D97-AF65-F5344CB8AC3E}">
        <p14:creationId xmlns:p14="http://schemas.microsoft.com/office/powerpoint/2010/main" val="2848725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 Thing registry</a:t>
            </a:r>
          </a:p>
        </p:txBody>
      </p:sp>
      <p:sp>
        <p:nvSpPr>
          <p:cNvPr id="3" name="Content Placeholder 2"/>
          <p:cNvSpPr>
            <a:spLocks noGrp="1"/>
          </p:cNvSpPr>
          <p:nvPr>
            <p:ph idx="1"/>
          </p:nvPr>
        </p:nvSpPr>
        <p:spPr/>
        <p:txBody>
          <a:bodyPr>
            <a:normAutofit/>
          </a:bodyPr>
          <a:lstStyle/>
          <a:p>
            <a:pPr marL="0" indent="0">
              <a:buNone/>
            </a:pPr>
            <a:r>
              <a:rPr lang="en-US" sz="2400" dirty="0" smtClean="0"/>
              <a:t>Thing </a:t>
            </a:r>
            <a:r>
              <a:rPr lang="en-US" sz="2400" dirty="0" err="1" smtClean="0"/>
              <a:t>atributes</a:t>
            </a:r>
            <a:r>
              <a:rPr lang="en-US" sz="2400" dirty="0" smtClean="0"/>
              <a:t>  </a:t>
            </a:r>
          </a:p>
          <a:p>
            <a:r>
              <a:rPr lang="en-US" sz="2400" dirty="0" smtClean="0"/>
              <a:t>searchable attributes are defined for all things (max 3)</a:t>
            </a:r>
            <a:br>
              <a:rPr lang="en-US" sz="2400" dirty="0" smtClean="0"/>
            </a:br>
            <a:r>
              <a:rPr lang="en-US" sz="2400" dirty="0" smtClean="0"/>
              <a:t>Things can be queried by these parameters.</a:t>
            </a:r>
          </a:p>
          <a:p>
            <a:pPr marL="0" indent="0">
              <a:buNone/>
            </a:pPr>
            <a:r>
              <a:rPr lang="en-US" dirty="0" smtClean="0"/>
              <a:t> in our example it would be a year of production, or number of horsepower</a:t>
            </a:r>
          </a:p>
          <a:p>
            <a:r>
              <a:rPr lang="en-US" sz="2400" dirty="0"/>
              <a:t>n</a:t>
            </a:r>
            <a:r>
              <a:rPr lang="en-US" sz="2400" dirty="0" smtClean="0"/>
              <a:t>on-searchable attributes are defined for thing-types (max 50)</a:t>
            </a:r>
            <a:r>
              <a:rPr lang="en-US" sz="2400" dirty="0"/>
              <a:t> </a:t>
            </a:r>
            <a:r>
              <a:rPr lang="en-US" sz="2400" dirty="0" smtClean="0"/>
              <a:t>and refers to a metadata of the thing-types</a:t>
            </a:r>
          </a:p>
          <a:p>
            <a:pPr marL="0" indent="0">
              <a:buNone/>
            </a:pPr>
            <a:endParaRPr lang="en-US" sz="2400" dirty="0" smtClean="0"/>
          </a:p>
          <a:p>
            <a:pPr marL="0" indent="0">
              <a:buNone/>
            </a:pPr>
            <a:r>
              <a:rPr lang="en-US" sz="2400" dirty="0" smtClean="0"/>
              <a:t>Number of thing-types is unlimited.</a:t>
            </a:r>
          </a:p>
          <a:p>
            <a:pPr marL="0" indent="0">
              <a:buNone/>
            </a:pPr>
            <a:endParaRPr lang="en-US" sz="2400" dirty="0" smtClean="0"/>
          </a:p>
        </p:txBody>
      </p:sp>
    </p:spTree>
    <p:extLst>
      <p:ext uri="{BB962C8B-B14F-4D97-AF65-F5344CB8AC3E}">
        <p14:creationId xmlns:p14="http://schemas.microsoft.com/office/powerpoint/2010/main" val="197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 Thing registry</a:t>
            </a:r>
          </a:p>
        </p:txBody>
      </p:sp>
      <p:sp>
        <p:nvSpPr>
          <p:cNvPr id="3" name="Content Placeholder 2"/>
          <p:cNvSpPr>
            <a:spLocks noGrp="1"/>
          </p:cNvSpPr>
          <p:nvPr>
            <p:ph idx="1"/>
          </p:nvPr>
        </p:nvSpPr>
        <p:spPr/>
        <p:txBody>
          <a:bodyPr>
            <a:normAutofit/>
          </a:bodyPr>
          <a:lstStyle/>
          <a:p>
            <a:pPr marL="0" indent="0">
              <a:buNone/>
            </a:pPr>
            <a:r>
              <a:rPr lang="en-US" sz="2400" dirty="0" smtClean="0"/>
              <a:t>Thing Groups</a:t>
            </a:r>
          </a:p>
          <a:p>
            <a:pPr marL="0" indent="0">
              <a:buNone/>
            </a:pPr>
            <a:r>
              <a:rPr lang="en-US" sz="2400" dirty="0" smtClean="0"/>
              <a:t>Groups gather things or other thing-groups.</a:t>
            </a:r>
          </a:p>
          <a:p>
            <a:pPr marL="0" indent="0">
              <a:buNone/>
            </a:pPr>
            <a:r>
              <a:rPr lang="en-US" sz="2400" dirty="0" smtClean="0"/>
              <a:t>One thing can be related to maximum 10 thing-groups.</a:t>
            </a:r>
          </a:p>
          <a:p>
            <a:pPr marL="0" indent="0">
              <a:buNone/>
            </a:pPr>
            <a:r>
              <a:rPr lang="en-US" sz="2400" dirty="0" smtClean="0"/>
              <a:t>Groups are used for:</a:t>
            </a:r>
          </a:p>
          <a:p>
            <a:r>
              <a:rPr lang="en-US" sz="2400" dirty="0" smtClean="0"/>
              <a:t>updating multiple devices at the same time</a:t>
            </a:r>
          </a:p>
          <a:p>
            <a:r>
              <a:rPr lang="en-US" sz="2400" dirty="0"/>
              <a:t>s</a:t>
            </a:r>
            <a:r>
              <a:rPr lang="en-US" sz="2400" dirty="0" smtClean="0"/>
              <a:t>eparating things with exclusive attributes</a:t>
            </a:r>
          </a:p>
          <a:p>
            <a:r>
              <a:rPr lang="en-US" sz="2400" dirty="0"/>
              <a:t>c</a:t>
            </a:r>
            <a:r>
              <a:rPr lang="en-US" sz="2400" dirty="0" smtClean="0"/>
              <a:t>ertifying and permitting multiple devices at the same time</a:t>
            </a:r>
          </a:p>
          <a:p>
            <a:pPr marL="0" indent="0">
              <a:buNone/>
            </a:pPr>
            <a:endParaRPr lang="en-US" dirty="0"/>
          </a:p>
        </p:txBody>
      </p:sp>
    </p:spTree>
    <p:extLst>
      <p:ext uri="{BB962C8B-B14F-4D97-AF65-F5344CB8AC3E}">
        <p14:creationId xmlns:p14="http://schemas.microsoft.com/office/powerpoint/2010/main" val="3839017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 Thing registry</a:t>
            </a:r>
          </a:p>
        </p:txBody>
      </p:sp>
      <p:sp>
        <p:nvSpPr>
          <p:cNvPr id="3" name="Content Placeholder 2"/>
          <p:cNvSpPr>
            <a:spLocks noGrp="1"/>
          </p:cNvSpPr>
          <p:nvPr>
            <p:ph idx="1"/>
          </p:nvPr>
        </p:nvSpPr>
        <p:spPr/>
        <p:txBody>
          <a:bodyPr/>
          <a:lstStyle/>
          <a:p>
            <a:pPr marL="0" indent="0">
              <a:buNone/>
            </a:pPr>
            <a:r>
              <a:rPr lang="en-US" dirty="0" smtClean="0"/>
              <a:t>Dynamic groups</a:t>
            </a:r>
          </a:p>
          <a:p>
            <a:pPr marL="0" indent="0">
              <a:buNone/>
            </a:pPr>
            <a:r>
              <a:rPr lang="en-US" dirty="0" smtClean="0"/>
              <a:t>Groups can also be created dynamically, when a certain condition is satisfied.</a:t>
            </a:r>
          </a:p>
          <a:p>
            <a:pPr marL="0" indent="0">
              <a:buNone/>
            </a:pPr>
            <a:r>
              <a:rPr lang="en-US" dirty="0" smtClean="0"/>
              <a:t>Dynamic groups are based on current value of some attribute, and will exist until there is a need for that.</a:t>
            </a:r>
          </a:p>
          <a:p>
            <a:pPr marL="0" indent="0">
              <a:buNone/>
            </a:pPr>
            <a:r>
              <a:rPr lang="en-US" dirty="0" smtClean="0"/>
              <a:t>Example</a:t>
            </a:r>
          </a:p>
          <a:p>
            <a:pPr marL="0" indent="0">
              <a:buNone/>
            </a:pPr>
            <a:r>
              <a:rPr lang="en-US" dirty="0" smtClean="0"/>
              <a:t>Grouping devices which have a battery level above 50%, in a moment when we have a need for that.</a:t>
            </a:r>
          </a:p>
          <a:p>
            <a:pPr marL="0" indent="0">
              <a:buNone/>
            </a:pPr>
            <a:r>
              <a:rPr lang="en-US" dirty="0" smtClean="0"/>
              <a:t>Battery level is a time variable, but we rely on the moment of creating.</a:t>
            </a:r>
          </a:p>
        </p:txBody>
      </p:sp>
    </p:spTree>
    <p:extLst>
      <p:ext uri="{BB962C8B-B14F-4D97-AF65-F5344CB8AC3E}">
        <p14:creationId xmlns:p14="http://schemas.microsoft.com/office/powerpoint/2010/main" val="194008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Internet of </a:t>
            </a:r>
            <a:r>
              <a:rPr lang="en-US" b="1" dirty="0" smtClean="0"/>
              <a:t>Things</a:t>
            </a:r>
            <a:r>
              <a:rPr lang="en-US" dirty="0" smtClean="0"/>
              <a:t> </a:t>
            </a:r>
            <a:endParaRPr lang="en-US" dirty="0"/>
          </a:p>
        </p:txBody>
      </p:sp>
      <p:sp>
        <p:nvSpPr>
          <p:cNvPr id="3" name="Content Placeholder 2"/>
          <p:cNvSpPr>
            <a:spLocks noGrp="1"/>
          </p:cNvSpPr>
          <p:nvPr>
            <p:ph idx="1"/>
          </p:nvPr>
        </p:nvSpPr>
        <p:spPr>
          <a:xfrm>
            <a:off x="1103312" y="1512917"/>
            <a:ext cx="8946541" cy="4788130"/>
          </a:xfrm>
        </p:spPr>
        <p:txBody>
          <a:bodyPr/>
          <a:lstStyle/>
          <a:p>
            <a:r>
              <a:rPr lang="en-US" dirty="0"/>
              <a:t>The </a:t>
            </a:r>
            <a:r>
              <a:rPr lang="en-US" b="1" dirty="0"/>
              <a:t>Internet of things</a:t>
            </a:r>
            <a:r>
              <a:rPr lang="en-US" dirty="0"/>
              <a:t> (</a:t>
            </a:r>
            <a:r>
              <a:rPr lang="en-US" b="1" dirty="0" err="1"/>
              <a:t>IoT</a:t>
            </a:r>
            <a:r>
              <a:rPr lang="en-US" dirty="0"/>
              <a:t>) is a system of interrelated computing devices, mechanical and digital machines provided with unique </a:t>
            </a:r>
            <a:r>
              <a:rPr lang="en-US" dirty="0" smtClean="0"/>
              <a:t>identifiers</a:t>
            </a:r>
            <a:r>
              <a:rPr lang="en-US" dirty="0"/>
              <a:t> (UIDs) and the ability to transfer data over a network without requiring human-to-human or human-to-computer </a:t>
            </a:r>
            <a:r>
              <a:rPr lang="en-US" dirty="0" smtClean="0"/>
              <a:t>interaction.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300" y="3291839"/>
            <a:ext cx="8261093" cy="3225685"/>
          </a:xfrm>
          <a:prstGeom prst="rect">
            <a:avLst/>
          </a:prstGeom>
        </p:spPr>
      </p:pic>
    </p:spTree>
    <p:extLst>
      <p:ext uri="{BB962C8B-B14F-4D97-AF65-F5344CB8AC3E}">
        <p14:creationId xmlns:p14="http://schemas.microsoft.com/office/powerpoint/2010/main" val="2605624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smtClean="0"/>
              <a:t>-AWS </a:t>
            </a:r>
            <a:r>
              <a:rPr lang="en-US" dirty="0"/>
              <a:t>device defender</a:t>
            </a:r>
          </a:p>
        </p:txBody>
      </p:sp>
      <p:sp>
        <p:nvSpPr>
          <p:cNvPr id="3" name="Content Placeholder 2"/>
          <p:cNvSpPr>
            <a:spLocks noGrp="1"/>
          </p:cNvSpPr>
          <p:nvPr>
            <p:ph idx="1"/>
          </p:nvPr>
        </p:nvSpPr>
        <p:spPr/>
        <p:txBody>
          <a:bodyPr>
            <a:noAutofit/>
          </a:bodyPr>
          <a:lstStyle/>
          <a:p>
            <a:pPr marL="0" indent="0">
              <a:buNone/>
            </a:pPr>
            <a:r>
              <a:rPr lang="en-US" sz="2400" dirty="0" smtClean="0"/>
              <a:t>‘An </a:t>
            </a:r>
            <a:r>
              <a:rPr lang="en-US" sz="2400" dirty="0" err="1" smtClean="0"/>
              <a:t>IoT</a:t>
            </a:r>
            <a:r>
              <a:rPr lang="en-US" sz="2400" dirty="0" smtClean="0"/>
              <a:t> security service that allows </a:t>
            </a:r>
            <a:r>
              <a:rPr lang="en-US" sz="2400" dirty="0" err="1" smtClean="0"/>
              <a:t>tou</a:t>
            </a:r>
            <a:r>
              <a:rPr lang="en-US" sz="2400" dirty="0" smtClean="0"/>
              <a:t> to audit the configuration of your devices, monitor connected devices to detect abnormal behavior, and to mitigate security risks.’</a:t>
            </a:r>
            <a:endParaRPr lang="en-US" sz="2400" dirty="0"/>
          </a:p>
          <a:p>
            <a:pPr marL="0" indent="0">
              <a:buNone/>
            </a:pPr>
            <a:r>
              <a:rPr lang="en-US" sz="2400" dirty="0" smtClean="0"/>
              <a:t>Features:</a:t>
            </a:r>
          </a:p>
          <a:p>
            <a:r>
              <a:rPr lang="en-US" sz="2400" dirty="0" smtClean="0"/>
              <a:t>Audit – run a set of predefined checks to look for best practices with </a:t>
            </a:r>
            <a:r>
              <a:rPr lang="en-US" sz="2400" dirty="0" err="1" smtClean="0"/>
              <a:t>IoT</a:t>
            </a:r>
            <a:r>
              <a:rPr lang="en-US" sz="2400" dirty="0" smtClean="0"/>
              <a:t> things and other configuration in AWS account.</a:t>
            </a:r>
          </a:p>
          <a:p>
            <a:r>
              <a:rPr lang="en-US" sz="2400" dirty="0" smtClean="0"/>
              <a:t>Detect – used to detect anomalies that you configure and define</a:t>
            </a:r>
            <a:endParaRPr lang="en-US" sz="2400" dirty="0"/>
          </a:p>
        </p:txBody>
      </p:sp>
    </p:spTree>
    <p:extLst>
      <p:ext uri="{BB962C8B-B14F-4D97-AF65-F5344CB8AC3E}">
        <p14:creationId xmlns:p14="http://schemas.microsoft.com/office/powerpoint/2010/main" val="50905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solutions</a:t>
            </a:r>
            <a:br>
              <a:rPr lang="en-US" dirty="0"/>
            </a:br>
            <a:r>
              <a:rPr lang="en-US" dirty="0"/>
              <a:t>-AWS device defender</a:t>
            </a:r>
          </a:p>
        </p:txBody>
      </p:sp>
      <p:sp>
        <p:nvSpPr>
          <p:cNvPr id="5" name="Content Placeholder 4"/>
          <p:cNvSpPr>
            <a:spLocks noGrp="1"/>
          </p:cNvSpPr>
          <p:nvPr>
            <p:ph sz="half" idx="1"/>
          </p:nvPr>
        </p:nvSpPr>
        <p:spPr/>
        <p:txBody>
          <a:bodyPr>
            <a:normAutofit/>
          </a:bodyPr>
          <a:lstStyle/>
          <a:p>
            <a:pPr marL="0" indent="0" algn="ctr">
              <a:buNone/>
            </a:pPr>
            <a:r>
              <a:rPr lang="en-US" sz="2400" dirty="0" smtClean="0"/>
              <a:t>Audit</a:t>
            </a:r>
          </a:p>
          <a:p>
            <a:pPr marL="0" indent="0" algn="ctr">
              <a:buNone/>
            </a:pPr>
            <a:endParaRPr lang="en-US" dirty="0"/>
          </a:p>
          <a:p>
            <a:pPr marL="0" indent="0" algn="ctr">
              <a:buNone/>
            </a:pPr>
            <a:r>
              <a:rPr lang="en-US" dirty="0" smtClean="0"/>
              <a:t>Revoked certificates</a:t>
            </a:r>
          </a:p>
          <a:p>
            <a:pPr marL="0" indent="0" algn="ctr">
              <a:buNone/>
            </a:pPr>
            <a:r>
              <a:rPr lang="en-US" dirty="0" smtClean="0"/>
              <a:t>Overly permissive policies</a:t>
            </a:r>
          </a:p>
          <a:p>
            <a:pPr marL="0" indent="0" algn="ctr">
              <a:buNone/>
            </a:pPr>
            <a:r>
              <a:rPr lang="en-US" dirty="0" smtClean="0"/>
              <a:t>Expiring certificates</a:t>
            </a:r>
          </a:p>
          <a:p>
            <a:pPr marL="0" indent="0" algn="ctr">
              <a:buNone/>
            </a:pPr>
            <a:r>
              <a:rPr lang="en-US" dirty="0" smtClean="0"/>
              <a:t>Devices reusing certificates to connect</a:t>
            </a:r>
          </a:p>
          <a:p>
            <a:pPr marL="0" indent="0" algn="ctr">
              <a:buNone/>
            </a:pPr>
            <a:r>
              <a:rPr lang="en-US" dirty="0" smtClean="0"/>
              <a:t>Disabled logging</a:t>
            </a:r>
            <a:endParaRPr lang="en-US" dirty="0"/>
          </a:p>
        </p:txBody>
      </p:sp>
      <p:sp>
        <p:nvSpPr>
          <p:cNvPr id="6" name="Content Placeholder 5"/>
          <p:cNvSpPr>
            <a:spLocks noGrp="1"/>
          </p:cNvSpPr>
          <p:nvPr>
            <p:ph sz="half" idx="2"/>
          </p:nvPr>
        </p:nvSpPr>
        <p:spPr/>
        <p:txBody>
          <a:bodyPr>
            <a:normAutofit/>
          </a:bodyPr>
          <a:lstStyle/>
          <a:p>
            <a:pPr marL="0" indent="0" algn="ctr">
              <a:buNone/>
            </a:pPr>
            <a:r>
              <a:rPr lang="en-US" sz="2400" dirty="0" smtClean="0"/>
              <a:t>Detect</a:t>
            </a:r>
          </a:p>
          <a:p>
            <a:pPr marL="0" indent="0" algn="ctr">
              <a:buNone/>
            </a:pPr>
            <a:endParaRPr lang="en-US" dirty="0"/>
          </a:p>
          <a:p>
            <a:pPr marL="0" indent="0" algn="ctr">
              <a:buNone/>
            </a:pPr>
            <a:r>
              <a:rPr lang="en-US" dirty="0" smtClean="0"/>
              <a:t>Configuring black and white IP lists</a:t>
            </a:r>
          </a:p>
          <a:p>
            <a:pPr marL="0" indent="0" algn="ctr">
              <a:buNone/>
            </a:pPr>
            <a:r>
              <a:rPr lang="en-US" dirty="0" smtClean="0"/>
              <a:t>Spikes in in/outbound traffic</a:t>
            </a:r>
          </a:p>
          <a:p>
            <a:pPr marL="0" indent="0" algn="ctr">
              <a:buNone/>
            </a:pPr>
            <a:r>
              <a:rPr lang="en-US" dirty="0" smtClean="0"/>
              <a:t>Spikes in number of messages or message size</a:t>
            </a:r>
          </a:p>
          <a:p>
            <a:pPr marL="0" indent="0" algn="ctr">
              <a:buNone/>
            </a:pPr>
            <a:r>
              <a:rPr lang="en-US" dirty="0" smtClean="0"/>
              <a:t>Number of authorization failures</a:t>
            </a:r>
          </a:p>
          <a:p>
            <a:pPr marL="0" indent="0" algn="ctr">
              <a:buNone/>
            </a:pPr>
            <a:r>
              <a:rPr lang="en-US" dirty="0" smtClean="0"/>
              <a:t>Unusual port listening activity</a:t>
            </a:r>
          </a:p>
          <a:p>
            <a:pPr marL="0" indent="0" algn="ctr">
              <a:buNone/>
            </a:pPr>
            <a:r>
              <a:rPr lang="en-US" dirty="0" smtClean="0"/>
              <a:t>Number of active connections</a:t>
            </a:r>
          </a:p>
          <a:p>
            <a:pPr marL="0" indent="0" algn="ctr">
              <a:buNone/>
            </a:pPr>
            <a:r>
              <a:rPr lang="en-US" dirty="0" smtClean="0"/>
              <a:t>Number of connection attempts</a:t>
            </a:r>
            <a:endParaRPr lang="en-US" dirty="0"/>
          </a:p>
        </p:txBody>
      </p:sp>
    </p:spTree>
    <p:extLst>
      <p:ext uri="{BB962C8B-B14F-4D97-AF65-F5344CB8AC3E}">
        <p14:creationId xmlns:p14="http://schemas.microsoft.com/office/powerpoint/2010/main" val="1209493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a:t>
            </a:r>
            <a:r>
              <a:rPr lang="en-US" dirty="0" smtClean="0"/>
              <a:t>solutions</a:t>
            </a:r>
            <a:br>
              <a:rPr lang="en-US" dirty="0" smtClean="0"/>
            </a:br>
            <a:r>
              <a:rPr lang="en-US" dirty="0" smtClean="0"/>
              <a:t>-Message broker</a:t>
            </a:r>
            <a:endParaRPr lang="en-US" dirty="0"/>
          </a:p>
        </p:txBody>
      </p:sp>
      <p:sp>
        <p:nvSpPr>
          <p:cNvPr id="6" name="Content Placeholder 5"/>
          <p:cNvSpPr>
            <a:spLocks noGrp="1"/>
          </p:cNvSpPr>
          <p:nvPr>
            <p:ph idx="1"/>
          </p:nvPr>
        </p:nvSpPr>
        <p:spPr>
          <a:xfrm>
            <a:off x="1103312" y="1961804"/>
            <a:ext cx="8946541" cy="4286595"/>
          </a:xfrm>
        </p:spPr>
        <p:txBody>
          <a:bodyPr/>
          <a:lstStyle/>
          <a:p>
            <a:pPr marL="0" indent="0">
              <a:buNone/>
            </a:pPr>
            <a:r>
              <a:rPr lang="en-US" dirty="0" smtClean="0"/>
              <a:t>‘A publish/subscribe broker service that enables the sending and receiving of messages to and from AWS </a:t>
            </a:r>
            <a:r>
              <a:rPr lang="en-US" dirty="0" err="1" smtClean="0"/>
              <a:t>IoT</a:t>
            </a:r>
            <a:r>
              <a:rPr lang="en-US" dirty="0" smtClean="0"/>
              <a:t>.’</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759826"/>
            <a:ext cx="8073939" cy="3788374"/>
          </a:xfrm>
          <a:prstGeom prst="rect">
            <a:avLst/>
          </a:prstGeom>
        </p:spPr>
      </p:pic>
    </p:spTree>
    <p:extLst>
      <p:ext uri="{BB962C8B-B14F-4D97-AF65-F5344CB8AC3E}">
        <p14:creationId xmlns:p14="http://schemas.microsoft.com/office/powerpoint/2010/main" val="273739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-Message broker</a:t>
            </a:r>
          </a:p>
        </p:txBody>
      </p:sp>
      <p:sp>
        <p:nvSpPr>
          <p:cNvPr id="3" name="Content Placeholder 2"/>
          <p:cNvSpPr>
            <a:spLocks noGrp="1"/>
          </p:cNvSpPr>
          <p:nvPr>
            <p:ph idx="1"/>
          </p:nvPr>
        </p:nvSpPr>
        <p:spPr/>
        <p:txBody>
          <a:bodyPr>
            <a:normAutofit/>
          </a:bodyPr>
          <a:lstStyle/>
          <a:p>
            <a:pPr marL="0" indent="0">
              <a:buNone/>
            </a:pPr>
            <a:r>
              <a:rPr lang="en-US" sz="2400" dirty="0" err="1" smtClean="0"/>
              <a:t>IoT</a:t>
            </a:r>
            <a:r>
              <a:rPr lang="en-US" sz="2400" dirty="0" smtClean="0"/>
              <a:t> things connect to topics through different connection methods (MQTT, HTTP, </a:t>
            </a:r>
            <a:r>
              <a:rPr lang="en-US" sz="2400" dirty="0" err="1" smtClean="0"/>
              <a:t>WebSockets</a:t>
            </a:r>
            <a:r>
              <a:rPr lang="en-US" sz="2400" dirty="0" smtClean="0"/>
              <a:t>) and send data to them.</a:t>
            </a:r>
          </a:p>
          <a:p>
            <a:pPr marL="0" indent="0">
              <a:buNone/>
            </a:pPr>
            <a:endParaRPr lang="en-US" sz="2400" dirty="0" smtClean="0"/>
          </a:p>
          <a:p>
            <a:pPr marL="0" indent="0">
              <a:buNone/>
            </a:pPr>
            <a:r>
              <a:rPr lang="en-US" sz="2400" dirty="0" smtClean="0"/>
              <a:t>On the other side, there is an </a:t>
            </a:r>
            <a:r>
              <a:rPr lang="en-US" sz="2400" dirty="0" err="1" smtClean="0"/>
              <a:t>IoT</a:t>
            </a:r>
            <a:r>
              <a:rPr lang="en-US" sz="2400" dirty="0" smtClean="0"/>
              <a:t> thing (probably an application), as a subscriber to the topics, establishing persistent MQTT session. It is going to receive messages from the topic and process them inside of the application and do something with them later on.</a:t>
            </a:r>
          </a:p>
          <a:p>
            <a:pPr marL="0" indent="0">
              <a:buNone/>
            </a:pPr>
            <a:endParaRPr lang="en-US" dirty="0" smtClean="0"/>
          </a:p>
        </p:txBody>
      </p:sp>
    </p:spTree>
    <p:extLst>
      <p:ext uri="{BB962C8B-B14F-4D97-AF65-F5344CB8AC3E}">
        <p14:creationId xmlns:p14="http://schemas.microsoft.com/office/powerpoint/2010/main" val="93325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041100"/>
          </a:xfrm>
        </p:spPr>
        <p:txBody>
          <a:bodyPr/>
          <a:lstStyle/>
          <a:p>
            <a:r>
              <a:rPr lang="en-US" dirty="0"/>
              <a:t>AWS solutions</a:t>
            </a:r>
            <a:br>
              <a:rPr lang="en-US" dirty="0"/>
            </a:br>
            <a:r>
              <a:rPr lang="en-US" dirty="0"/>
              <a:t>-Message </a:t>
            </a:r>
            <a:r>
              <a:rPr lang="en-US" dirty="0" smtClean="0"/>
              <a:t>broker in case of network failures?</a:t>
            </a:r>
            <a:endParaRPr lang="en-US" dirty="0"/>
          </a:p>
        </p:txBody>
      </p:sp>
      <p:sp>
        <p:nvSpPr>
          <p:cNvPr id="3" name="Content Placeholder 2"/>
          <p:cNvSpPr>
            <a:spLocks noGrp="1"/>
          </p:cNvSpPr>
          <p:nvPr>
            <p:ph idx="1"/>
          </p:nvPr>
        </p:nvSpPr>
        <p:spPr>
          <a:xfrm>
            <a:off x="1103312" y="2676698"/>
            <a:ext cx="8946541" cy="3571701"/>
          </a:xfrm>
        </p:spPr>
        <p:txBody>
          <a:bodyPr/>
          <a:lstStyle/>
          <a:p>
            <a:pPr marL="0" indent="0">
              <a:buNone/>
            </a:pPr>
            <a:r>
              <a:rPr lang="en-US" sz="2400" dirty="0"/>
              <a:t>Persistent MQTT session will store some metadata about which subscription it had before it disconnected, so we can store sent but not acknowledged messages.</a:t>
            </a:r>
          </a:p>
          <a:p>
            <a:pPr marL="0" indent="0">
              <a:buNone/>
            </a:pPr>
            <a:r>
              <a:rPr lang="en-US" sz="2400" dirty="0"/>
              <a:t>Once the connection is established, messages can be sent again</a:t>
            </a:r>
          </a:p>
          <a:p>
            <a:endParaRPr lang="en-US" dirty="0"/>
          </a:p>
        </p:txBody>
      </p:sp>
    </p:spTree>
    <p:extLst>
      <p:ext uri="{BB962C8B-B14F-4D97-AF65-F5344CB8AC3E}">
        <p14:creationId xmlns:p14="http://schemas.microsoft.com/office/powerpoint/2010/main" val="646168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-Message </a:t>
            </a:r>
            <a:r>
              <a:rPr lang="en-US" dirty="0" smtClean="0"/>
              <a:t>broker protocols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826" y="2484475"/>
            <a:ext cx="8947150" cy="3332087"/>
          </a:xfrm>
        </p:spPr>
      </p:pic>
    </p:spTree>
    <p:extLst>
      <p:ext uri="{BB962C8B-B14F-4D97-AF65-F5344CB8AC3E}">
        <p14:creationId xmlns:p14="http://schemas.microsoft.com/office/powerpoint/2010/main" val="217008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solutions</a:t>
            </a:r>
            <a:br>
              <a:rPr lang="en-US" dirty="0" smtClean="0"/>
            </a:br>
            <a:r>
              <a:rPr lang="en-US" dirty="0" smtClean="0"/>
              <a:t>-Device Shadow</a:t>
            </a:r>
            <a:endParaRPr lang="en-US" dirty="0"/>
          </a:p>
        </p:txBody>
      </p:sp>
      <p:sp>
        <p:nvSpPr>
          <p:cNvPr id="3" name="Content Placeholder 2"/>
          <p:cNvSpPr>
            <a:spLocks noGrp="1"/>
          </p:cNvSpPr>
          <p:nvPr>
            <p:ph idx="1"/>
          </p:nvPr>
        </p:nvSpPr>
        <p:spPr>
          <a:xfrm>
            <a:off x="1103313" y="2052918"/>
            <a:ext cx="5663248" cy="4195481"/>
          </a:xfrm>
        </p:spPr>
        <p:txBody>
          <a:bodyPr/>
          <a:lstStyle/>
          <a:p>
            <a:pPr marL="0" indent="0">
              <a:buNone/>
            </a:pPr>
            <a:r>
              <a:rPr lang="en-US" dirty="0" smtClean="0"/>
              <a:t>‘</a:t>
            </a:r>
            <a:r>
              <a:rPr lang="en-US" sz="2400" dirty="0" smtClean="0"/>
              <a:t>A JSON document that is used to store and retrieve current state information for a device.’</a:t>
            </a:r>
          </a:p>
          <a:p>
            <a:pPr marL="0" indent="0">
              <a:buNone/>
            </a:pPr>
            <a:endParaRPr lang="en-US" sz="2400" dirty="0" smtClean="0"/>
          </a:p>
          <a:p>
            <a:pPr marL="0" indent="0">
              <a:buNone/>
            </a:pPr>
            <a:r>
              <a:rPr lang="en-US" sz="2400" dirty="0" smtClean="0"/>
              <a:t>‘Device Shadow Service maintains a shadow for each device connected to AWS </a:t>
            </a:r>
            <a:r>
              <a:rPr lang="en-US" sz="2400" dirty="0" err="1" smtClean="0"/>
              <a:t>IoT</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579" y="2052918"/>
            <a:ext cx="4007434" cy="3627100"/>
          </a:xfrm>
          <a:prstGeom prst="rect">
            <a:avLst/>
          </a:prstGeom>
        </p:spPr>
      </p:pic>
    </p:spTree>
    <p:extLst>
      <p:ext uri="{BB962C8B-B14F-4D97-AF65-F5344CB8AC3E}">
        <p14:creationId xmlns:p14="http://schemas.microsoft.com/office/powerpoint/2010/main" val="304093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solutions</a:t>
            </a:r>
            <a:br>
              <a:rPr lang="en-US" dirty="0" smtClean="0"/>
            </a:br>
            <a:r>
              <a:rPr lang="en-US" dirty="0"/>
              <a:t>-Device </a:t>
            </a:r>
            <a:r>
              <a:rPr lang="en-US" dirty="0" smtClean="0"/>
              <a:t>Shadow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When you retrieve a device shadow in your application, that means that AWS reported a state of your device to you, but, that is not the only thing you can do. You can also change device shadow, and bring back a document to a service.</a:t>
            </a:r>
          </a:p>
          <a:p>
            <a:r>
              <a:rPr lang="en-US" sz="2400" dirty="0" smtClean="0"/>
              <a:t>There are some variants:</a:t>
            </a:r>
          </a:p>
          <a:p>
            <a:pPr lvl="1"/>
            <a:r>
              <a:rPr lang="en-US" sz="2400" dirty="0" smtClean="0"/>
              <a:t>Accept change, then update document</a:t>
            </a:r>
          </a:p>
          <a:p>
            <a:pPr lvl="1"/>
            <a:r>
              <a:rPr lang="en-US" sz="2400" dirty="0" smtClean="0"/>
              <a:t>Update document, no matter if the change is accepted</a:t>
            </a:r>
          </a:p>
          <a:p>
            <a:pPr lvl="1"/>
            <a:r>
              <a:rPr lang="en-US" sz="2400" dirty="0" smtClean="0"/>
              <a:t>Etc…</a:t>
            </a:r>
          </a:p>
          <a:p>
            <a:endParaRPr lang="en-US" dirty="0"/>
          </a:p>
        </p:txBody>
      </p:sp>
    </p:spTree>
    <p:extLst>
      <p:ext uri="{BB962C8B-B14F-4D97-AF65-F5344CB8AC3E}">
        <p14:creationId xmlns:p14="http://schemas.microsoft.com/office/powerpoint/2010/main" val="116635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solutions</a:t>
            </a:r>
            <a:br>
              <a:rPr lang="en-US" dirty="0" smtClean="0"/>
            </a:br>
            <a:r>
              <a:rPr lang="en-US" dirty="0" smtClean="0"/>
              <a:t>-Rules Engine</a:t>
            </a:r>
            <a:endParaRPr lang="en-US" dirty="0"/>
          </a:p>
        </p:txBody>
      </p:sp>
      <p:sp>
        <p:nvSpPr>
          <p:cNvPr id="3" name="Content Placeholder 2"/>
          <p:cNvSpPr>
            <a:spLocks noGrp="1"/>
          </p:cNvSpPr>
          <p:nvPr>
            <p:ph idx="1"/>
          </p:nvPr>
        </p:nvSpPr>
        <p:spPr/>
        <p:txBody>
          <a:bodyPr/>
          <a:lstStyle/>
          <a:p>
            <a:pPr marL="0" indent="0">
              <a:buNone/>
            </a:pPr>
            <a:r>
              <a:rPr lang="en-US" sz="2400" dirty="0" smtClean="0"/>
              <a:t>‘A component of AWS </a:t>
            </a:r>
            <a:r>
              <a:rPr lang="en-US" sz="2400" dirty="0" err="1" smtClean="0"/>
              <a:t>IoT</a:t>
            </a:r>
            <a:r>
              <a:rPr lang="en-US" sz="2400" dirty="0" smtClean="0"/>
              <a:t> that allows you to filter data from </a:t>
            </a:r>
            <a:r>
              <a:rPr lang="en-US" sz="2400" dirty="0" err="1" smtClean="0"/>
              <a:t>IoT</a:t>
            </a:r>
            <a:r>
              <a:rPr lang="en-US" sz="2400" dirty="0" smtClean="0"/>
              <a:t> topics, transform the data, and send it along to other AWS and non-AWS services.’</a:t>
            </a:r>
            <a:endParaRPr lang="en-US" sz="2400" dirty="0"/>
          </a:p>
          <a:p>
            <a:pPr marL="0" indent="0">
              <a:buNone/>
            </a:pPr>
            <a:r>
              <a:rPr lang="en-US" sz="2400" dirty="0" err="1" smtClean="0"/>
              <a:t>IoT</a:t>
            </a:r>
            <a:r>
              <a:rPr lang="en-US" sz="2400" dirty="0" smtClean="0"/>
              <a:t> rule query statement is very similar to SELECT </a:t>
            </a:r>
            <a:r>
              <a:rPr lang="en-US" sz="2400" dirty="0" err="1" smtClean="0"/>
              <a:t>clausule</a:t>
            </a:r>
            <a:r>
              <a:rPr lang="en-US" sz="2400" dirty="0" smtClean="0"/>
              <a:t> in SQL.</a:t>
            </a:r>
          </a:p>
          <a:p>
            <a:pPr marL="0" indent="0">
              <a:buNone/>
            </a:pPr>
            <a:r>
              <a:rPr lang="en-US" sz="2400" dirty="0" smtClean="0"/>
              <a:t>In addition to retrieving the data which satisfies the query statement, you can also add an action to be </a:t>
            </a:r>
            <a:r>
              <a:rPr lang="en-US" sz="2400" dirty="0"/>
              <a:t>performed immediately </a:t>
            </a:r>
            <a:r>
              <a:rPr lang="en-US" sz="2400" dirty="0" smtClean="0"/>
              <a:t>after retrieving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634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-Rules Engine</a:t>
            </a:r>
          </a:p>
        </p:txBody>
      </p:sp>
      <p:sp>
        <p:nvSpPr>
          <p:cNvPr id="3" name="Content Placeholder 2"/>
          <p:cNvSpPr>
            <a:spLocks noGrp="1"/>
          </p:cNvSpPr>
          <p:nvPr>
            <p:ph idx="1"/>
          </p:nvPr>
        </p:nvSpPr>
        <p:spPr/>
        <p:txBody>
          <a:bodyPr/>
          <a:lstStyle/>
          <a:p>
            <a:pPr marL="0" indent="0">
              <a:buNone/>
            </a:pPr>
            <a:r>
              <a:rPr lang="en-US" sz="2400" dirty="0" smtClean="0"/>
              <a:t>The actions can be:	</a:t>
            </a:r>
          </a:p>
          <a:p>
            <a:r>
              <a:rPr lang="en-US" sz="2800" dirty="0"/>
              <a:t>	</a:t>
            </a:r>
            <a:r>
              <a:rPr lang="en-US" sz="2400" dirty="0" smtClean="0"/>
              <a:t>direct integrations with AWS services (send data to Amazon S3 or </a:t>
            </a:r>
            <a:r>
              <a:rPr lang="en-US" sz="2400" dirty="0" err="1" smtClean="0"/>
              <a:t>DynamoDB</a:t>
            </a:r>
            <a:r>
              <a:rPr lang="en-US" sz="2400" dirty="0" smtClean="0"/>
              <a:t>, send data as parameter in AWS Lambda Function)</a:t>
            </a:r>
          </a:p>
          <a:p>
            <a:r>
              <a:rPr lang="en-US" sz="2400" dirty="0"/>
              <a:t>	direct integrations with </a:t>
            </a:r>
            <a:r>
              <a:rPr lang="en-US" sz="2400" dirty="0" smtClean="0"/>
              <a:t>non-AWS services (use AWS Lambda to push data to third party APIs)</a:t>
            </a:r>
            <a:endParaRPr lang="en-US" sz="2400" dirty="0"/>
          </a:p>
          <a:p>
            <a:r>
              <a:rPr lang="en-US" sz="2400" dirty="0" smtClean="0"/>
              <a:t>  integrations </a:t>
            </a:r>
            <a:r>
              <a:rPr lang="en-US" sz="2400" dirty="0"/>
              <a:t>with AWS </a:t>
            </a:r>
            <a:r>
              <a:rPr lang="en-US" sz="2400" dirty="0" smtClean="0"/>
              <a:t>services via other AWS services</a:t>
            </a:r>
          </a:p>
          <a:p>
            <a:r>
              <a:rPr lang="en-US" sz="2400" dirty="0"/>
              <a:t> integrations with </a:t>
            </a:r>
            <a:r>
              <a:rPr lang="en-US" sz="2400" dirty="0" smtClean="0"/>
              <a:t>non-AWS </a:t>
            </a:r>
            <a:r>
              <a:rPr lang="en-US" sz="2400" dirty="0"/>
              <a:t>services via other AWS services</a:t>
            </a:r>
          </a:p>
          <a:p>
            <a:pPr marL="0" indent="0">
              <a:buNone/>
            </a:pPr>
            <a:endParaRPr lang="en-US" dirty="0"/>
          </a:p>
          <a:p>
            <a:endParaRPr lang="en-US" dirty="0" smtClean="0"/>
          </a:p>
        </p:txBody>
      </p:sp>
    </p:spTree>
    <p:extLst>
      <p:ext uri="{BB962C8B-B14F-4D97-AF65-F5344CB8AC3E}">
        <p14:creationId xmlns:p14="http://schemas.microsoft.com/office/powerpoint/2010/main" val="349955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of </a:t>
            </a:r>
            <a:r>
              <a:rPr lang="en-US" dirty="0" err="1" smtClean="0"/>
              <a:t>IoT</a:t>
            </a:r>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056092"/>
            <a:ext cx="6020696" cy="4200245"/>
          </a:xfrm>
        </p:spPr>
      </p:pic>
      <p:sp>
        <p:nvSpPr>
          <p:cNvPr id="9" name="Content Placeholder 8"/>
          <p:cNvSpPr>
            <a:spLocks noGrp="1"/>
          </p:cNvSpPr>
          <p:nvPr>
            <p:ph sz="half" idx="2"/>
          </p:nvPr>
        </p:nvSpPr>
        <p:spPr>
          <a:xfrm>
            <a:off x="6666807" y="2056092"/>
            <a:ext cx="4488873" cy="4200245"/>
          </a:xfrm>
        </p:spPr>
        <p:txBody>
          <a:bodyPr/>
          <a:lstStyle/>
          <a:p>
            <a:r>
              <a:rPr lang="en-US" sz="2400" dirty="0" err="1" smtClean="0"/>
              <a:t>IoT</a:t>
            </a:r>
            <a:r>
              <a:rPr lang="en-US" sz="2400" dirty="0" smtClean="0"/>
              <a:t> devices</a:t>
            </a:r>
            <a:r>
              <a:rPr lang="en-US" sz="2400" dirty="0"/>
              <a:t>, traditionally non-network devices, </a:t>
            </a:r>
            <a:r>
              <a:rPr lang="en-US" sz="2400" dirty="0" smtClean="0"/>
              <a:t>send </a:t>
            </a:r>
            <a:r>
              <a:rPr lang="en-US" sz="2400" dirty="0"/>
              <a:t>a bits of information and because of that they might be </a:t>
            </a:r>
            <a:r>
              <a:rPr lang="en-US" sz="2400" dirty="0" smtClean="0"/>
              <a:t>networked in some </a:t>
            </a:r>
            <a:r>
              <a:rPr lang="en-US" sz="2400" dirty="0"/>
              <a:t>way </a:t>
            </a:r>
            <a:r>
              <a:rPr lang="en-US" sz="2400" dirty="0" smtClean="0"/>
              <a:t>,e.g. with </a:t>
            </a:r>
            <a:r>
              <a:rPr lang="en-US" sz="2400" dirty="0"/>
              <a:t>a local application or a local </a:t>
            </a:r>
            <a:r>
              <a:rPr lang="en-US" sz="2400" dirty="0" smtClean="0"/>
              <a:t>device, or directly connected to some remote servers.</a:t>
            </a:r>
            <a:endParaRPr lang="en-US" dirty="0"/>
          </a:p>
        </p:txBody>
      </p:sp>
    </p:spTree>
    <p:extLst>
      <p:ext uri="{BB962C8B-B14F-4D97-AF65-F5344CB8AC3E}">
        <p14:creationId xmlns:p14="http://schemas.microsoft.com/office/powerpoint/2010/main" val="58986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solutions</a:t>
            </a:r>
            <a:br>
              <a:rPr lang="en-US" dirty="0" smtClean="0"/>
            </a:br>
            <a:r>
              <a:rPr lang="en-US" dirty="0" smtClean="0"/>
              <a:t>-AWS </a:t>
            </a:r>
            <a:r>
              <a:rPr lang="en-US" dirty="0" err="1" smtClean="0"/>
              <a:t>IoT</a:t>
            </a:r>
            <a:r>
              <a:rPr lang="en-US" dirty="0" smtClean="0"/>
              <a:t> Analytics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 fully-managed service that makes it easy to run and operationalize sophisticated analytics on massive volumes of </a:t>
            </a:r>
            <a:r>
              <a:rPr lang="en-US" sz="2400" dirty="0" err="1" smtClean="0"/>
              <a:t>IoT</a:t>
            </a:r>
            <a:r>
              <a:rPr lang="en-US" sz="2400" dirty="0" smtClean="0"/>
              <a:t> data.’</a:t>
            </a:r>
          </a:p>
          <a:p>
            <a:pPr marL="0" indent="0">
              <a:buNone/>
            </a:pPr>
            <a:endParaRPr lang="en-US" sz="2400" dirty="0"/>
          </a:p>
          <a:p>
            <a:pPr marL="0" indent="0">
              <a:buNone/>
            </a:pPr>
            <a:r>
              <a:rPr lang="en-US" sz="2400" dirty="0" smtClean="0"/>
              <a:t>Two steps:</a:t>
            </a:r>
          </a:p>
          <a:p>
            <a:r>
              <a:rPr lang="en-US" sz="2400" dirty="0" smtClean="0"/>
              <a:t>Preparing the data (using channels, pipelines, data stores)</a:t>
            </a:r>
          </a:p>
          <a:p>
            <a:r>
              <a:rPr lang="en-US" sz="2400" dirty="0" smtClean="0"/>
              <a:t>Analyzing of data (using data sets and notebooks)</a:t>
            </a:r>
            <a:endParaRPr lang="en-US" sz="2400" dirty="0"/>
          </a:p>
        </p:txBody>
      </p:sp>
    </p:spTree>
    <p:extLst>
      <p:ext uri="{BB962C8B-B14F-4D97-AF65-F5344CB8AC3E}">
        <p14:creationId xmlns:p14="http://schemas.microsoft.com/office/powerpoint/2010/main" val="1518557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-AWS </a:t>
            </a:r>
            <a:r>
              <a:rPr lang="en-US" dirty="0" err="1"/>
              <a:t>IoT</a:t>
            </a:r>
            <a:r>
              <a:rPr lang="en-US" dirty="0"/>
              <a:t> Analytics</a:t>
            </a:r>
          </a:p>
        </p:txBody>
      </p:sp>
      <p:sp>
        <p:nvSpPr>
          <p:cNvPr id="3" name="Content Placeholder 2"/>
          <p:cNvSpPr>
            <a:spLocks noGrp="1"/>
          </p:cNvSpPr>
          <p:nvPr>
            <p:ph idx="1"/>
          </p:nvPr>
        </p:nvSpPr>
        <p:spPr/>
        <p:txBody>
          <a:bodyPr>
            <a:normAutofit lnSpcReduction="10000"/>
          </a:bodyPr>
          <a:lstStyle/>
          <a:p>
            <a:pPr marL="0" indent="0">
              <a:buNone/>
            </a:pPr>
            <a:r>
              <a:rPr lang="en-US" dirty="0" smtClean="0"/>
              <a:t>First station where data is coming is an </a:t>
            </a:r>
            <a:r>
              <a:rPr lang="en-US" dirty="0" err="1" smtClean="0"/>
              <a:t>IoT</a:t>
            </a:r>
            <a:r>
              <a:rPr lang="en-US" dirty="0" smtClean="0"/>
              <a:t> </a:t>
            </a:r>
            <a:r>
              <a:rPr lang="en-US" dirty="0" err="1" smtClean="0"/>
              <a:t>Analitycs</a:t>
            </a:r>
            <a:r>
              <a:rPr lang="en-US" dirty="0" smtClean="0"/>
              <a:t> channel. Channel has a few pieces of configuration:</a:t>
            </a:r>
          </a:p>
          <a:p>
            <a:r>
              <a:rPr lang="en-US" dirty="0" smtClean="0"/>
              <a:t>Configuring the channel as a target for an </a:t>
            </a:r>
            <a:r>
              <a:rPr lang="en-US" dirty="0" err="1" smtClean="0"/>
              <a:t>IoT</a:t>
            </a:r>
            <a:r>
              <a:rPr lang="en-US" dirty="0" smtClean="0"/>
              <a:t> rule (mentioned before) or configuring a rule as a source of the channel.</a:t>
            </a:r>
          </a:p>
          <a:p>
            <a:r>
              <a:rPr lang="en-US" dirty="0" smtClean="0"/>
              <a:t>Configuring data retention settings – how long to keep data into the channel</a:t>
            </a:r>
          </a:p>
          <a:p>
            <a:pPr marL="0" indent="0">
              <a:buNone/>
            </a:pPr>
            <a:r>
              <a:rPr lang="en-US" dirty="0" smtClean="0"/>
              <a:t>Second station is an </a:t>
            </a:r>
            <a:r>
              <a:rPr lang="en-US" dirty="0" err="1" smtClean="0"/>
              <a:t>IoT</a:t>
            </a:r>
            <a:r>
              <a:rPr lang="en-US" dirty="0" smtClean="0"/>
              <a:t> Analytics </a:t>
            </a:r>
            <a:r>
              <a:rPr lang="en-US" dirty="0" err="1" smtClean="0"/>
              <a:t>pipline</a:t>
            </a:r>
            <a:r>
              <a:rPr lang="en-US" dirty="0" smtClean="0"/>
              <a:t>, configured with:</a:t>
            </a:r>
          </a:p>
          <a:p>
            <a:r>
              <a:rPr lang="en-US" dirty="0" smtClean="0"/>
              <a:t>Configuring the source of the data – channel</a:t>
            </a:r>
          </a:p>
          <a:p>
            <a:r>
              <a:rPr lang="en-US" dirty="0" smtClean="0"/>
              <a:t>Configuring the destination (where to send) – data store </a:t>
            </a:r>
          </a:p>
          <a:p>
            <a:r>
              <a:rPr lang="en-US" dirty="0" smtClean="0"/>
              <a:t>Transformation activities- actions performed on data before sending to the data store</a:t>
            </a:r>
            <a:br>
              <a:rPr lang="en-US" dirty="0" smtClean="0"/>
            </a:br>
            <a:r>
              <a:rPr lang="en-US" dirty="0" smtClean="0"/>
              <a:t>	</a:t>
            </a:r>
            <a:endParaRPr lang="en-US" dirty="0"/>
          </a:p>
        </p:txBody>
      </p:sp>
    </p:spTree>
    <p:extLst>
      <p:ext uri="{BB962C8B-B14F-4D97-AF65-F5344CB8AC3E}">
        <p14:creationId xmlns:p14="http://schemas.microsoft.com/office/powerpoint/2010/main" val="173208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-AWS </a:t>
            </a:r>
            <a:r>
              <a:rPr lang="en-US" dirty="0" err="1"/>
              <a:t>IoT</a:t>
            </a:r>
            <a:r>
              <a:rPr lang="en-US" dirty="0"/>
              <a:t> Analytics</a:t>
            </a:r>
          </a:p>
        </p:txBody>
      </p:sp>
      <p:sp>
        <p:nvSpPr>
          <p:cNvPr id="3" name="Content Placeholder 2"/>
          <p:cNvSpPr>
            <a:spLocks noGrp="1"/>
          </p:cNvSpPr>
          <p:nvPr>
            <p:ph idx="1"/>
          </p:nvPr>
        </p:nvSpPr>
        <p:spPr/>
        <p:txBody>
          <a:bodyPr/>
          <a:lstStyle/>
          <a:p>
            <a:pPr marL="0" indent="0">
              <a:buNone/>
            </a:pPr>
            <a:r>
              <a:rPr lang="en-US" dirty="0" smtClean="0"/>
              <a:t>Transformation Activities:</a:t>
            </a:r>
          </a:p>
          <a:p>
            <a:pPr marL="0" indent="0">
              <a:buNone/>
            </a:pPr>
            <a:endParaRPr lang="en-US" dirty="0" smtClean="0"/>
          </a:p>
          <a:p>
            <a:r>
              <a:rPr lang="en-US" dirty="0" smtClean="0"/>
              <a:t>Lambda Activity – customized function in many different programming language possibilities.</a:t>
            </a:r>
          </a:p>
          <a:p>
            <a:r>
              <a:rPr lang="en-US" dirty="0" smtClean="0"/>
              <a:t>Device Registry Activity – using thing registry for finding information about device and perform action on it</a:t>
            </a:r>
          </a:p>
          <a:p>
            <a:r>
              <a:rPr lang="en-US" dirty="0" smtClean="0"/>
              <a:t>Math Activity</a:t>
            </a:r>
          </a:p>
          <a:p>
            <a:r>
              <a:rPr lang="en-US" dirty="0" smtClean="0"/>
              <a:t>Select/Filter Attributes (Select the input filter the output)</a:t>
            </a:r>
          </a:p>
          <a:p>
            <a:r>
              <a:rPr lang="en-US" dirty="0" smtClean="0"/>
              <a:t>Device Shadow Activity (mentioned earlier)</a:t>
            </a:r>
          </a:p>
          <a:p>
            <a:r>
              <a:rPr lang="en-US" dirty="0" smtClean="0"/>
              <a:t>Add/Remove Attributes</a:t>
            </a:r>
            <a:endParaRPr lang="en-US" dirty="0"/>
          </a:p>
        </p:txBody>
      </p:sp>
    </p:spTree>
    <p:extLst>
      <p:ext uri="{BB962C8B-B14F-4D97-AF65-F5344CB8AC3E}">
        <p14:creationId xmlns:p14="http://schemas.microsoft.com/office/powerpoint/2010/main" val="3114424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-AWS </a:t>
            </a:r>
            <a:r>
              <a:rPr lang="en-US" dirty="0" err="1"/>
              <a:t>IoT</a:t>
            </a:r>
            <a:r>
              <a:rPr lang="en-US" dirty="0"/>
              <a:t> Analytics</a:t>
            </a:r>
          </a:p>
        </p:txBody>
      </p:sp>
      <p:sp>
        <p:nvSpPr>
          <p:cNvPr id="3" name="Content Placeholder 2"/>
          <p:cNvSpPr>
            <a:spLocks noGrp="1"/>
          </p:cNvSpPr>
          <p:nvPr>
            <p:ph idx="1"/>
          </p:nvPr>
        </p:nvSpPr>
        <p:spPr/>
        <p:txBody>
          <a:bodyPr>
            <a:noAutofit/>
          </a:bodyPr>
          <a:lstStyle/>
          <a:p>
            <a:pPr marL="0" indent="0">
              <a:buNone/>
            </a:pPr>
            <a:r>
              <a:rPr lang="en-US" sz="2400" dirty="0" smtClean="0"/>
              <a:t>The next station from pipeline is data store.</a:t>
            </a:r>
          </a:p>
          <a:p>
            <a:pPr marL="0" indent="0">
              <a:buNone/>
            </a:pPr>
            <a:r>
              <a:rPr lang="en-US" sz="2400" dirty="0" smtClean="0"/>
              <a:t>Data store configuration:</a:t>
            </a:r>
          </a:p>
          <a:p>
            <a:r>
              <a:rPr lang="en-US" sz="2400" dirty="0"/>
              <a:t>d</a:t>
            </a:r>
            <a:r>
              <a:rPr lang="en-US" sz="2400" dirty="0" smtClean="0"/>
              <a:t>ata retention period</a:t>
            </a:r>
          </a:p>
          <a:p>
            <a:pPr marL="0" indent="0">
              <a:buNone/>
            </a:pPr>
            <a:endParaRPr lang="en-US" sz="2400" dirty="0" smtClean="0"/>
          </a:p>
          <a:p>
            <a:pPr marL="0" indent="0">
              <a:buNone/>
            </a:pPr>
            <a:r>
              <a:rPr lang="en-US" sz="2400" dirty="0" smtClean="0"/>
              <a:t>The analyze section will allow us to take a data store and turn it into the data set. When we have data sets, we can configure them with Amazon </a:t>
            </a:r>
            <a:r>
              <a:rPr lang="en-US" sz="2400" dirty="0" err="1" smtClean="0"/>
              <a:t>SageMaker</a:t>
            </a:r>
            <a:r>
              <a:rPr lang="en-US" sz="2400" dirty="0" smtClean="0"/>
              <a:t> Notebooks. That allows us to run variety of different code on the data we have including Python code inside of Jupiter Notebooks and other statistical programming languages</a:t>
            </a:r>
          </a:p>
        </p:txBody>
      </p:sp>
    </p:spTree>
    <p:extLst>
      <p:ext uri="{BB962C8B-B14F-4D97-AF65-F5344CB8AC3E}">
        <p14:creationId xmlns:p14="http://schemas.microsoft.com/office/powerpoint/2010/main" val="198654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-AWS </a:t>
            </a:r>
            <a:r>
              <a:rPr lang="en-US" dirty="0" err="1"/>
              <a:t>IoT</a:t>
            </a:r>
            <a:r>
              <a:rPr lang="en-US" dirty="0"/>
              <a:t> Analytics</a:t>
            </a:r>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smtClean="0"/>
              <a:t>Data set configuration:</a:t>
            </a:r>
          </a:p>
          <a:p>
            <a:pPr marL="0" indent="0">
              <a:buNone/>
            </a:pPr>
            <a:endParaRPr lang="en-US" sz="2400" dirty="0" smtClean="0"/>
          </a:p>
          <a:p>
            <a:r>
              <a:rPr lang="en-US" sz="2400" dirty="0" smtClean="0"/>
              <a:t>Setting up SQL query for turning data store into data set (potentially it can also be a modification, not only filtering)</a:t>
            </a:r>
          </a:p>
          <a:p>
            <a:r>
              <a:rPr lang="en-US" sz="2400" dirty="0" smtClean="0"/>
              <a:t>Schedule – this is going to refresh the data periodically as it continues to stream in to the data store</a:t>
            </a:r>
          </a:p>
          <a:p>
            <a:r>
              <a:rPr lang="en-US" sz="2400" dirty="0" smtClean="0"/>
              <a:t>Retention period</a:t>
            </a:r>
          </a:p>
          <a:p>
            <a:endParaRPr lang="en-US" sz="2400" dirty="0"/>
          </a:p>
          <a:p>
            <a:pPr marL="0" indent="0">
              <a:buNone/>
            </a:pPr>
            <a:r>
              <a:rPr lang="en-US" sz="2400" dirty="0"/>
              <a:t>Notebooks configuration:</a:t>
            </a:r>
          </a:p>
          <a:p>
            <a:pPr marL="0" indent="0">
              <a:buNone/>
            </a:pPr>
            <a:endParaRPr lang="en-US" sz="2400" dirty="0"/>
          </a:p>
          <a:p>
            <a:r>
              <a:rPr lang="en-US" sz="2400" dirty="0"/>
              <a:t>Template (depending on what we need notebook to do)</a:t>
            </a:r>
          </a:p>
          <a:p>
            <a:r>
              <a:rPr lang="en-US" sz="2400" dirty="0"/>
              <a:t>Input data set</a:t>
            </a:r>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2585043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949335"/>
          </a:xfrm>
        </p:spPr>
        <p:txBody>
          <a:bodyPr/>
          <a:lstStyle/>
          <a:p>
            <a:r>
              <a:rPr lang="en-US" dirty="0"/>
              <a:t>AWS solutions</a:t>
            </a:r>
            <a:br>
              <a:rPr lang="en-US" dirty="0"/>
            </a:br>
            <a:r>
              <a:rPr lang="en-US" dirty="0"/>
              <a:t>-AWS </a:t>
            </a:r>
            <a:r>
              <a:rPr lang="en-US" dirty="0" err="1"/>
              <a:t>IoT</a:t>
            </a:r>
            <a:r>
              <a:rPr lang="en-US" dirty="0"/>
              <a:t> </a:t>
            </a:r>
            <a:r>
              <a:rPr lang="en-US" dirty="0" smtClean="0"/>
              <a:t>Analytics – Notebook templates </a:t>
            </a:r>
            <a:endParaRPr lang="en-US" dirty="0"/>
          </a:p>
        </p:txBody>
      </p:sp>
      <p:sp>
        <p:nvSpPr>
          <p:cNvPr id="3" name="Content Placeholder 2"/>
          <p:cNvSpPr>
            <a:spLocks noGrp="1"/>
          </p:cNvSpPr>
          <p:nvPr>
            <p:ph idx="1"/>
          </p:nvPr>
        </p:nvSpPr>
        <p:spPr>
          <a:xfrm>
            <a:off x="646111" y="2402053"/>
            <a:ext cx="8946541" cy="4195481"/>
          </a:xfrm>
        </p:spPr>
        <p:txBody>
          <a:bodyPr>
            <a:normAutofit lnSpcReduction="10000"/>
          </a:bodyPr>
          <a:lstStyle/>
          <a:p>
            <a:pPr marL="0" indent="0">
              <a:buNone/>
            </a:pPr>
            <a:endParaRPr lang="en-US" dirty="0" smtClean="0"/>
          </a:p>
          <a:p>
            <a:pPr marL="0" indent="0">
              <a:buNone/>
            </a:pPr>
            <a:r>
              <a:rPr lang="en-US" dirty="0" smtClean="0"/>
              <a:t>Amazon </a:t>
            </a:r>
            <a:r>
              <a:rPr lang="en-US" dirty="0" err="1" smtClean="0"/>
              <a:t>SageMaker</a:t>
            </a:r>
            <a:r>
              <a:rPr lang="en-US" dirty="0" smtClean="0"/>
              <a:t> contains templates for:</a:t>
            </a:r>
          </a:p>
          <a:p>
            <a:pPr marL="0" indent="0">
              <a:buNone/>
            </a:pPr>
            <a:endParaRPr lang="en-US" dirty="0" smtClean="0"/>
          </a:p>
          <a:p>
            <a:r>
              <a:rPr lang="en-US" dirty="0" smtClean="0"/>
              <a:t>Anomaly detection</a:t>
            </a:r>
          </a:p>
          <a:p>
            <a:r>
              <a:rPr lang="en-US" dirty="0" smtClean="0"/>
              <a:t>Output forecasting </a:t>
            </a:r>
          </a:p>
          <a:p>
            <a:r>
              <a:rPr lang="en-US" dirty="0" smtClean="0"/>
              <a:t>Predictive Maintenance</a:t>
            </a:r>
          </a:p>
          <a:p>
            <a:r>
              <a:rPr lang="en-US" dirty="0" smtClean="0"/>
              <a:t>Customer segmentation</a:t>
            </a:r>
          </a:p>
          <a:p>
            <a:r>
              <a:rPr lang="en-US" dirty="0" smtClean="0"/>
              <a:t>Congestion forecasting</a:t>
            </a:r>
          </a:p>
          <a:p>
            <a:pPr marL="0" indent="0">
              <a:buNone/>
            </a:pPr>
            <a:endParaRPr lang="en-US" dirty="0"/>
          </a:p>
          <a:p>
            <a:pPr marL="0" indent="0">
              <a:buNone/>
            </a:pPr>
            <a:r>
              <a:rPr lang="en-US" dirty="0" smtClean="0"/>
              <a:t>(everything based on ML)</a:t>
            </a:r>
            <a:endParaRPr lang="en-US" dirty="0"/>
          </a:p>
        </p:txBody>
      </p:sp>
    </p:spTree>
    <p:extLst>
      <p:ext uri="{BB962C8B-B14F-4D97-AF65-F5344CB8AC3E}">
        <p14:creationId xmlns:p14="http://schemas.microsoft.com/office/powerpoint/2010/main" val="1901518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solutions</a:t>
            </a:r>
            <a:br>
              <a:rPr lang="en-US" dirty="0" smtClean="0"/>
            </a:br>
            <a:r>
              <a:rPr lang="en-US" dirty="0" smtClean="0"/>
              <a:t>-AWS </a:t>
            </a:r>
            <a:r>
              <a:rPr lang="en-US" dirty="0" err="1" smtClean="0"/>
              <a:t>IoT</a:t>
            </a:r>
            <a:r>
              <a:rPr lang="en-US" dirty="0" smtClean="0"/>
              <a:t> Events</a:t>
            </a: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‘A fully managed </a:t>
            </a:r>
            <a:r>
              <a:rPr lang="en-US" sz="2400" dirty="0" err="1" smtClean="0"/>
              <a:t>IoT</a:t>
            </a:r>
            <a:r>
              <a:rPr lang="en-US" sz="2400" dirty="0" smtClean="0"/>
              <a:t> service that makes it easy to detect and respond to events from </a:t>
            </a:r>
            <a:r>
              <a:rPr lang="en-US" sz="2400" dirty="0" err="1" smtClean="0"/>
              <a:t>IoT</a:t>
            </a:r>
            <a:r>
              <a:rPr lang="en-US" sz="2400" dirty="0" smtClean="0"/>
              <a:t> sensors and applications.’</a:t>
            </a:r>
          </a:p>
          <a:p>
            <a:pPr marL="0" indent="0">
              <a:buNone/>
            </a:pPr>
            <a:endParaRPr lang="en-US" sz="2400" dirty="0"/>
          </a:p>
          <a:p>
            <a:pPr marL="0" indent="0">
              <a:buNone/>
            </a:pPr>
            <a:r>
              <a:rPr lang="en-US" sz="2400" dirty="0" smtClean="0"/>
              <a:t>Input to this service can be from different sources:</a:t>
            </a:r>
          </a:p>
          <a:p>
            <a:r>
              <a:rPr lang="en-US" sz="2400" dirty="0" smtClean="0"/>
              <a:t>The output from </a:t>
            </a:r>
            <a:r>
              <a:rPr lang="en-US" sz="2400" dirty="0" err="1" smtClean="0"/>
              <a:t>IoT</a:t>
            </a:r>
            <a:r>
              <a:rPr lang="en-US" sz="2400" dirty="0" smtClean="0"/>
              <a:t> Analytics</a:t>
            </a:r>
          </a:p>
          <a:p>
            <a:r>
              <a:rPr lang="en-US" sz="2400" dirty="0" err="1" smtClean="0"/>
              <a:t>IoT</a:t>
            </a:r>
            <a:r>
              <a:rPr lang="en-US" sz="2400" dirty="0" smtClean="0"/>
              <a:t> Things</a:t>
            </a:r>
          </a:p>
          <a:p>
            <a:r>
              <a:rPr lang="en-US" sz="2400" dirty="0" err="1" smtClean="0"/>
              <a:t>IoT</a:t>
            </a:r>
            <a:r>
              <a:rPr lang="en-US" sz="2400" dirty="0" smtClean="0"/>
              <a:t> Events API</a:t>
            </a:r>
          </a:p>
          <a:p>
            <a:pPr marL="0" indent="0">
              <a:buNone/>
            </a:pPr>
            <a:r>
              <a:rPr lang="en-US" sz="2400" dirty="0" smtClean="0"/>
              <a:t>When the input is aggregated, it will define logic and states to detect events in data and take some sort of action</a:t>
            </a:r>
            <a:endParaRPr lang="en-US" sz="2400" dirty="0"/>
          </a:p>
        </p:txBody>
      </p:sp>
    </p:spTree>
    <p:extLst>
      <p:ext uri="{BB962C8B-B14F-4D97-AF65-F5344CB8AC3E}">
        <p14:creationId xmlns:p14="http://schemas.microsoft.com/office/powerpoint/2010/main" val="382309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solutions</a:t>
            </a:r>
            <a:br>
              <a:rPr lang="en-US" dirty="0"/>
            </a:br>
            <a:r>
              <a:rPr lang="en-US" dirty="0"/>
              <a:t>-AWS </a:t>
            </a:r>
            <a:r>
              <a:rPr lang="en-US" dirty="0" err="1"/>
              <a:t>IoT</a:t>
            </a:r>
            <a:r>
              <a:rPr lang="en-US" dirty="0"/>
              <a:t> Events</a:t>
            </a:r>
          </a:p>
        </p:txBody>
      </p:sp>
      <p:sp>
        <p:nvSpPr>
          <p:cNvPr id="3" name="Content Placeholder 2"/>
          <p:cNvSpPr>
            <a:spLocks noGrp="1"/>
          </p:cNvSpPr>
          <p:nvPr>
            <p:ph idx="1"/>
          </p:nvPr>
        </p:nvSpPr>
        <p:spPr/>
        <p:txBody>
          <a:bodyPr>
            <a:normAutofit/>
          </a:bodyPr>
          <a:lstStyle/>
          <a:p>
            <a:pPr marL="0" indent="0">
              <a:buNone/>
            </a:pPr>
            <a:r>
              <a:rPr lang="en-US" sz="2400" dirty="0" smtClean="0"/>
              <a:t>Triggered actions are calls to other AWS services, such as:</a:t>
            </a:r>
          </a:p>
          <a:p>
            <a:pPr marL="0" indent="0">
              <a:buNone/>
            </a:pPr>
            <a:endParaRPr lang="en-US" sz="2400" dirty="0" smtClean="0"/>
          </a:p>
          <a:p>
            <a:r>
              <a:rPr lang="en-US" sz="2400" dirty="0" smtClean="0"/>
              <a:t>Lambda function (often used for customized code or calls of other AWS and non-AWS services)</a:t>
            </a:r>
          </a:p>
          <a:p>
            <a:r>
              <a:rPr lang="en-US" sz="2400" dirty="0" smtClean="0"/>
              <a:t>Simple Notification Service</a:t>
            </a:r>
          </a:p>
        </p:txBody>
      </p:sp>
    </p:spTree>
    <p:extLst>
      <p:ext uri="{BB962C8B-B14F-4D97-AF65-F5344CB8AC3E}">
        <p14:creationId xmlns:p14="http://schemas.microsoft.com/office/powerpoint/2010/main" val="2494217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879" y="2693323"/>
            <a:ext cx="9404723" cy="1454237"/>
          </a:xfrm>
        </p:spPr>
        <p:txBody>
          <a:bodyPr/>
          <a:lstStyle/>
          <a:p>
            <a:pPr algn="ctr"/>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0804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a:t>
            </a:r>
            <a:r>
              <a:rPr lang="en-US" dirty="0" err="1"/>
              <a:t>IoT</a:t>
            </a:r>
            <a:r>
              <a:rPr lang="en-US" dirty="0"/>
              <a:t> thing</a:t>
            </a:r>
          </a:p>
        </p:txBody>
      </p:sp>
      <p:sp>
        <p:nvSpPr>
          <p:cNvPr id="6" name="Content Placeholder 5"/>
          <p:cNvSpPr>
            <a:spLocks noGrp="1"/>
          </p:cNvSpPr>
          <p:nvPr>
            <p:ph idx="1"/>
          </p:nvPr>
        </p:nvSpPr>
        <p:spPr/>
        <p:txBody>
          <a:bodyPr/>
          <a:lstStyle/>
          <a:p>
            <a:r>
              <a:rPr lang="en-US" dirty="0" smtClean="0"/>
              <a:t>smart/connected </a:t>
            </a:r>
            <a:r>
              <a:rPr lang="en-US" dirty="0"/>
              <a:t>devices - things </a:t>
            </a:r>
            <a:r>
              <a:rPr lang="en-US" dirty="0" smtClean="0"/>
              <a:t>(like smart watches</a:t>
            </a:r>
            <a:r>
              <a:rPr lang="en-US" dirty="0"/>
              <a:t>, thermostats, </a:t>
            </a:r>
            <a:r>
              <a:rPr lang="en-US" dirty="0" smtClean="0"/>
              <a:t>dishwashers…)</a:t>
            </a:r>
          </a:p>
          <a:p>
            <a:r>
              <a:rPr lang="en-US" dirty="0" smtClean="0"/>
              <a:t>‘AWS </a:t>
            </a:r>
            <a:r>
              <a:rPr lang="en-US" dirty="0" err="1"/>
              <a:t>IoT</a:t>
            </a:r>
            <a:r>
              <a:rPr lang="en-US" dirty="0"/>
              <a:t> thing- </a:t>
            </a:r>
            <a:r>
              <a:rPr lang="en-US" dirty="0" smtClean="0"/>
              <a:t>A </a:t>
            </a:r>
            <a:r>
              <a:rPr lang="en-US" dirty="0"/>
              <a:t>representation of a specific device or logical entity</a:t>
            </a:r>
            <a:r>
              <a:rPr lang="en-US" dirty="0" smtClean="0"/>
              <a:t>.‘ (</a:t>
            </a:r>
            <a:r>
              <a:rPr lang="en-US" dirty="0"/>
              <a:t>not only physical device</a:t>
            </a:r>
            <a:r>
              <a:rPr lang="en-US" dirty="0" smtClean="0"/>
              <a:t>)</a:t>
            </a:r>
          </a:p>
          <a:p>
            <a:r>
              <a:rPr lang="en-US" dirty="0" smtClean="0"/>
              <a:t>In other words, it can be an application </a:t>
            </a:r>
            <a:r>
              <a:rPr lang="en-US" dirty="0"/>
              <a:t>instance or physical </a:t>
            </a:r>
            <a:r>
              <a:rPr lang="en-US" dirty="0" smtClean="0"/>
              <a:t>entity related </a:t>
            </a:r>
            <a:r>
              <a:rPr lang="en-US" dirty="0"/>
              <a:t>to devices that connect to AWS </a:t>
            </a:r>
            <a:r>
              <a:rPr lang="en-US" dirty="0" err="1"/>
              <a:t>IoT</a:t>
            </a:r>
            <a:r>
              <a:rPr lang="en-US" dirty="0"/>
              <a:t> but don't connect to </a:t>
            </a:r>
            <a:r>
              <a:rPr lang="en-US" dirty="0" smtClean="0"/>
              <a:t>themselves</a:t>
            </a:r>
          </a:p>
          <a:p>
            <a:r>
              <a:rPr lang="en-US" dirty="0" smtClean="0"/>
              <a:t>Example- in the context of smart car it could be an engine which is surely physical part of the car, but it sends bits of information to a smart car, it is not connected to AWS directly.</a:t>
            </a:r>
            <a:endParaRPr lang="en-US" dirty="0"/>
          </a:p>
        </p:txBody>
      </p:sp>
    </p:spTree>
    <p:extLst>
      <p:ext uri="{BB962C8B-B14F-4D97-AF65-F5344CB8AC3E}">
        <p14:creationId xmlns:p14="http://schemas.microsoft.com/office/powerpoint/2010/main" val="163406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t>
            </a:r>
            <a:r>
              <a:rPr lang="en-US" dirty="0" err="1" smtClean="0"/>
              <a:t>IoT</a:t>
            </a:r>
            <a:r>
              <a:rPr lang="en-US" dirty="0" smtClean="0"/>
              <a:t> things</a:t>
            </a:r>
            <a:endParaRPr lang="en-US" dirty="0"/>
          </a:p>
        </p:txBody>
      </p:sp>
      <p:sp>
        <p:nvSpPr>
          <p:cNvPr id="5" name="Content Placeholder 4"/>
          <p:cNvSpPr>
            <a:spLocks noGrp="1"/>
          </p:cNvSpPr>
          <p:nvPr>
            <p:ph idx="1"/>
          </p:nvPr>
        </p:nvSpPr>
        <p:spPr/>
        <p:txBody>
          <a:bodyPr/>
          <a:lstStyle/>
          <a:p>
            <a:r>
              <a:rPr lang="en-US" sz="2800" dirty="0" smtClean="0"/>
              <a:t>Data collection – a truck that constantly sends GPS coordinates </a:t>
            </a:r>
          </a:p>
          <a:p>
            <a:r>
              <a:rPr lang="en-US" sz="2800" dirty="0" smtClean="0"/>
              <a:t>Device interaction – a lightbulb allowing control over the color and brightness</a:t>
            </a:r>
          </a:p>
          <a:p>
            <a:r>
              <a:rPr lang="en-US" sz="2800" dirty="0" smtClean="0"/>
              <a:t>Both – a thermostat that reads the temperature and allows remote changes to heating or AC settings</a:t>
            </a:r>
          </a:p>
          <a:p>
            <a:endParaRPr lang="en-US" dirty="0"/>
          </a:p>
        </p:txBody>
      </p:sp>
    </p:spTree>
    <p:extLst>
      <p:ext uri="{BB962C8B-B14F-4D97-AF65-F5344CB8AC3E}">
        <p14:creationId xmlns:p14="http://schemas.microsoft.com/office/powerpoint/2010/main" val="11132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AWS </a:t>
            </a:r>
            <a:r>
              <a:rPr lang="en-US" dirty="0" err="1"/>
              <a:t>IoT</a:t>
            </a:r>
            <a:r>
              <a:rPr lang="en-US" dirty="0"/>
              <a:t> to </a:t>
            </a:r>
            <a:r>
              <a:rPr lang="en-US" dirty="0" smtClean="0"/>
              <a:t>Self-managed </a:t>
            </a:r>
            <a:r>
              <a:rPr lang="en-US" dirty="0" err="1"/>
              <a:t>IoT</a:t>
            </a:r>
            <a:endParaRPr lang="en-US" dirty="0"/>
          </a:p>
        </p:txBody>
      </p:sp>
      <p:sp>
        <p:nvSpPr>
          <p:cNvPr id="3" name="Content Placeholder 2"/>
          <p:cNvSpPr>
            <a:spLocks noGrp="1"/>
          </p:cNvSpPr>
          <p:nvPr>
            <p:ph idx="1"/>
          </p:nvPr>
        </p:nvSpPr>
        <p:spPr>
          <a:xfrm>
            <a:off x="1103312" y="2427316"/>
            <a:ext cx="8946541" cy="3821083"/>
          </a:xfrm>
        </p:spPr>
        <p:txBody>
          <a:bodyPr/>
          <a:lstStyle/>
          <a:p>
            <a:pPr marL="0" indent="0">
              <a:buNone/>
            </a:pPr>
            <a:r>
              <a:rPr lang="en-US" sz="2400" dirty="0" err="1"/>
              <a:t>IoT</a:t>
            </a:r>
            <a:r>
              <a:rPr lang="en-US" sz="2400" dirty="0"/>
              <a:t> is complex, there is a lot of different parts that are moving around </a:t>
            </a:r>
            <a:r>
              <a:rPr lang="en-US" sz="2400" dirty="0" smtClean="0"/>
              <a:t>in order to create </a:t>
            </a:r>
            <a:r>
              <a:rPr lang="en-US" sz="2400" dirty="0"/>
              <a:t>secure and useful </a:t>
            </a:r>
            <a:r>
              <a:rPr lang="en-US" sz="2400" dirty="0" err="1"/>
              <a:t>IoT</a:t>
            </a:r>
            <a:r>
              <a:rPr lang="en-US" sz="2400" dirty="0"/>
              <a:t> system for our </a:t>
            </a:r>
            <a:r>
              <a:rPr lang="en-US" sz="2400" dirty="0" smtClean="0"/>
              <a:t>organization.</a:t>
            </a:r>
          </a:p>
          <a:p>
            <a:pPr marL="0" indent="0">
              <a:buNone/>
            </a:pPr>
            <a:endParaRPr lang="en-US" sz="2400" dirty="0"/>
          </a:p>
          <a:p>
            <a:pPr marL="0" indent="0">
              <a:buNone/>
            </a:pPr>
            <a:r>
              <a:rPr lang="en-US" sz="2400" dirty="0"/>
              <a:t>And AWS is going </a:t>
            </a:r>
            <a:r>
              <a:rPr lang="en-US" sz="2400" dirty="0" smtClean="0"/>
              <a:t>to simplify </a:t>
            </a:r>
            <a:r>
              <a:rPr lang="en-US" sz="2400" dirty="0"/>
              <a:t>a lot of this by taking some of this responsibilities on themselves and </a:t>
            </a:r>
            <a:r>
              <a:rPr lang="en-US" sz="2400" dirty="0" smtClean="0"/>
              <a:t>allowing </a:t>
            </a:r>
            <a:r>
              <a:rPr lang="en-US" sz="2400" dirty="0"/>
              <a:t>us to leverage their services without having to do it all ourselves</a:t>
            </a:r>
          </a:p>
          <a:p>
            <a:endParaRPr lang="en-US" dirty="0"/>
          </a:p>
        </p:txBody>
      </p:sp>
    </p:spTree>
    <p:extLst>
      <p:ext uri="{BB962C8B-B14F-4D97-AF65-F5344CB8AC3E}">
        <p14:creationId xmlns:p14="http://schemas.microsoft.com/office/powerpoint/2010/main" val="120801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how AWS does this?</a:t>
            </a:r>
          </a:p>
        </p:txBody>
      </p:sp>
      <p:sp>
        <p:nvSpPr>
          <p:cNvPr id="3" name="Content Placeholder 2"/>
          <p:cNvSpPr>
            <a:spLocks noGrp="1"/>
          </p:cNvSpPr>
          <p:nvPr>
            <p:ph idx="1"/>
          </p:nvPr>
        </p:nvSpPr>
        <p:spPr>
          <a:xfrm>
            <a:off x="1103312" y="1529542"/>
            <a:ext cx="8946541" cy="4718857"/>
          </a:xfrm>
        </p:spPr>
        <p:txBody>
          <a:bodyPr>
            <a:normAutofit lnSpcReduction="10000"/>
          </a:bodyPr>
          <a:lstStyle/>
          <a:p>
            <a:r>
              <a:rPr lang="en-US" dirty="0"/>
              <a:t>By providing us </a:t>
            </a:r>
            <a:r>
              <a:rPr lang="en-US" dirty="0" err="1"/>
              <a:t>serverless</a:t>
            </a:r>
            <a:r>
              <a:rPr lang="en-US" dirty="0"/>
              <a:t> </a:t>
            </a:r>
            <a:r>
              <a:rPr lang="en-US" dirty="0" err="1"/>
              <a:t>IoT</a:t>
            </a:r>
            <a:r>
              <a:rPr lang="en-US" dirty="0"/>
              <a:t> platform</a:t>
            </a:r>
          </a:p>
          <a:p>
            <a:pPr marL="0" indent="0">
              <a:buNone/>
            </a:pPr>
            <a:r>
              <a:rPr lang="en-US" dirty="0"/>
              <a:t>What </a:t>
            </a:r>
            <a:r>
              <a:rPr lang="en-US" dirty="0" err="1"/>
              <a:t>serverless</a:t>
            </a:r>
            <a:r>
              <a:rPr lang="en-US" dirty="0"/>
              <a:t> means actually? </a:t>
            </a:r>
          </a:p>
          <a:p>
            <a:r>
              <a:rPr lang="en-US" dirty="0" smtClean="0"/>
              <a:t>Infrastructure </a:t>
            </a:r>
            <a:r>
              <a:rPr lang="en-US" dirty="0"/>
              <a:t>scales with requirements and you pay for what you use</a:t>
            </a:r>
          </a:p>
          <a:p>
            <a:r>
              <a:rPr lang="en-US" dirty="0" smtClean="0"/>
              <a:t>You </a:t>
            </a:r>
            <a:r>
              <a:rPr lang="en-US" dirty="0"/>
              <a:t>can focus on application </a:t>
            </a:r>
            <a:r>
              <a:rPr lang="en-US" dirty="0" smtClean="0"/>
              <a:t>code and </a:t>
            </a:r>
            <a:r>
              <a:rPr lang="en-US" dirty="0"/>
              <a:t>developing new </a:t>
            </a:r>
            <a:r>
              <a:rPr lang="en-US" dirty="0" smtClean="0"/>
              <a:t>products </a:t>
            </a:r>
            <a:r>
              <a:rPr lang="en-US" dirty="0"/>
              <a:t>rather than having to manage your own </a:t>
            </a:r>
            <a:r>
              <a:rPr lang="en-US" dirty="0" smtClean="0"/>
              <a:t>infrastructure</a:t>
            </a:r>
          </a:p>
          <a:p>
            <a:r>
              <a:rPr lang="en-US" dirty="0" smtClean="0"/>
              <a:t>Code is triggered by different events and this just prevents the code that you write from just running idly all the time</a:t>
            </a:r>
          </a:p>
          <a:p>
            <a:r>
              <a:rPr lang="en-US" dirty="0" smtClean="0"/>
              <a:t>Instead you're just paying for the code that's actually running in the given moment when it's triggered by event</a:t>
            </a:r>
          </a:p>
          <a:p>
            <a:r>
              <a:rPr lang="en-US" dirty="0" smtClean="0"/>
              <a:t>Providing services related to security, AWS offers more </a:t>
            </a:r>
            <a:r>
              <a:rPr lang="en-US" dirty="0" err="1" smtClean="0"/>
              <a:t>adventage</a:t>
            </a:r>
            <a:r>
              <a:rPr lang="en-US" dirty="0" smtClean="0"/>
              <a:t> for </a:t>
            </a:r>
            <a:r>
              <a:rPr lang="en-US" dirty="0" err="1" smtClean="0"/>
              <a:t>IoT</a:t>
            </a:r>
            <a:r>
              <a:rPr lang="en-US" dirty="0" smtClean="0"/>
              <a:t> apps. Authentication, permission, </a:t>
            </a:r>
            <a:r>
              <a:rPr lang="en-US" dirty="0" err="1" smtClean="0"/>
              <a:t>managingcertificates</a:t>
            </a:r>
            <a:r>
              <a:rPr lang="en-US" dirty="0" smtClean="0"/>
              <a:t> and monitoring and logging would become a significant burden in your own environments.</a:t>
            </a:r>
            <a:endParaRPr lang="en-US" dirty="0"/>
          </a:p>
        </p:txBody>
      </p:sp>
    </p:spTree>
    <p:extLst>
      <p:ext uri="{BB962C8B-B14F-4D97-AF65-F5344CB8AC3E}">
        <p14:creationId xmlns:p14="http://schemas.microsoft.com/office/powerpoint/2010/main" val="11781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9542" y="1463675"/>
            <a:ext cx="8947150" cy="4219575"/>
          </a:xfrm>
        </p:spPr>
        <p:txBody>
          <a:bodyPr/>
          <a:lstStyle/>
          <a:p>
            <a:pPr marL="0" indent="0">
              <a:buNone/>
            </a:pPr>
            <a:r>
              <a:rPr lang="en-US" sz="3600" dirty="0"/>
              <a:t>In AWS you get this all out of </a:t>
            </a:r>
            <a:r>
              <a:rPr lang="en-US" sz="3600" dirty="0" smtClean="0"/>
              <a:t>box, integrated </a:t>
            </a:r>
            <a:r>
              <a:rPr lang="en-US" sz="3600" dirty="0"/>
              <a:t>directly and easily with your </a:t>
            </a:r>
            <a:r>
              <a:rPr lang="en-US" sz="3600" dirty="0" err="1"/>
              <a:t>IoT</a:t>
            </a:r>
            <a:r>
              <a:rPr lang="en-US" sz="3600" dirty="0"/>
              <a:t> </a:t>
            </a:r>
            <a:r>
              <a:rPr lang="en-US" sz="3600" dirty="0" smtClean="0"/>
              <a:t>apps!</a:t>
            </a:r>
          </a:p>
          <a:p>
            <a:pPr marL="0" indent="0">
              <a:buNone/>
            </a:pPr>
            <a:endParaRPr lang="en-US" sz="3600" dirty="0"/>
          </a:p>
          <a:p>
            <a:pPr marL="0" indent="0">
              <a:buNone/>
            </a:pPr>
            <a:r>
              <a:rPr lang="en-US" sz="3600" dirty="0" smtClean="0"/>
              <a:t>Let’s dive into details…</a:t>
            </a:r>
            <a:endParaRPr lang="en-US" sz="3600" dirty="0"/>
          </a:p>
          <a:p>
            <a:endParaRPr lang="en-US" dirty="0"/>
          </a:p>
        </p:txBody>
      </p:sp>
    </p:spTree>
    <p:extLst>
      <p:ext uri="{BB962C8B-B14F-4D97-AF65-F5344CB8AC3E}">
        <p14:creationId xmlns:p14="http://schemas.microsoft.com/office/powerpoint/2010/main" val="254841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AWS fit in with </a:t>
            </a:r>
            <a:r>
              <a:rPr lang="en-US" dirty="0" err="1"/>
              <a:t>IoT</a:t>
            </a:r>
            <a:r>
              <a:rPr lang="en-US" dirty="0"/>
              <a:t> needs?</a:t>
            </a:r>
          </a:p>
        </p:txBody>
      </p:sp>
      <p:sp>
        <p:nvSpPr>
          <p:cNvPr id="3" name="Content Placeholder 2"/>
          <p:cNvSpPr>
            <a:spLocks noGrp="1"/>
          </p:cNvSpPr>
          <p:nvPr>
            <p:ph idx="1"/>
          </p:nvPr>
        </p:nvSpPr>
        <p:spPr>
          <a:xfrm>
            <a:off x="1230284" y="1529542"/>
            <a:ext cx="8819569" cy="4718857"/>
          </a:xfrm>
        </p:spPr>
        <p:txBody>
          <a:bodyPr/>
          <a:lstStyle/>
          <a:p>
            <a:r>
              <a:rPr lang="en-US" dirty="0"/>
              <a:t>In order to start working with </a:t>
            </a:r>
            <a:r>
              <a:rPr lang="en-US" dirty="0" err="1"/>
              <a:t>IoT</a:t>
            </a:r>
            <a:r>
              <a:rPr lang="en-US" dirty="0"/>
              <a:t> devices </a:t>
            </a:r>
            <a:r>
              <a:rPr lang="en-US" dirty="0" smtClean="0"/>
              <a:t>effectively</a:t>
            </a:r>
            <a:r>
              <a:rPr lang="en-US" dirty="0"/>
              <a:t>, </a:t>
            </a:r>
            <a:r>
              <a:rPr lang="en-US" dirty="0" smtClean="0"/>
              <a:t>we should </a:t>
            </a:r>
            <a:r>
              <a:rPr lang="en-US" dirty="0"/>
              <a:t>need following kind of things: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13" y="2809701"/>
            <a:ext cx="8669940" cy="3473421"/>
          </a:xfrm>
          <a:prstGeom prst="rect">
            <a:avLst/>
          </a:prstGeom>
        </p:spPr>
      </p:pic>
    </p:spTree>
    <p:extLst>
      <p:ext uri="{BB962C8B-B14F-4D97-AF65-F5344CB8AC3E}">
        <p14:creationId xmlns:p14="http://schemas.microsoft.com/office/powerpoint/2010/main" val="2888875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1942</TotalTime>
  <Words>2024</Words>
  <Application>Microsoft Office PowerPoint</Application>
  <PresentationFormat>Widescreen</PresentationFormat>
  <Paragraphs>199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Century Gothic</vt:lpstr>
      <vt:lpstr>Wingdings</vt:lpstr>
      <vt:lpstr>Wingdings 3</vt:lpstr>
      <vt:lpstr>Ion</vt:lpstr>
      <vt:lpstr>Amazon Web Services IoT  &amp; AWS IoT for the Edge </vt:lpstr>
      <vt:lpstr> Internet of Things </vt:lpstr>
      <vt:lpstr>Visualizing of IoT</vt:lpstr>
      <vt:lpstr>AWS IoT thing</vt:lpstr>
      <vt:lpstr>Purpose of IoT things</vt:lpstr>
      <vt:lpstr>Comparing AWS IoT to Self-managed IoT</vt:lpstr>
      <vt:lpstr>But, how AWS does this?</vt:lpstr>
      <vt:lpstr>PowerPoint Presentation</vt:lpstr>
      <vt:lpstr>How does AWS fit in with IoT needs?</vt:lpstr>
      <vt:lpstr>How does AWS fit in with IoT needs? -Devices</vt:lpstr>
      <vt:lpstr>How does AWS fit in with IoT needs? -Security management systems</vt:lpstr>
      <vt:lpstr>How does AWS fit in with IoT needs? -Down the line with our needs</vt:lpstr>
      <vt:lpstr>How does AWS fit in with IoT needs? -More security</vt:lpstr>
      <vt:lpstr>AWS solutions -Device software</vt:lpstr>
      <vt:lpstr>AWS solutions -Device software (GREENGRASS)</vt:lpstr>
      <vt:lpstr>AWS solutions - Thing registry</vt:lpstr>
      <vt:lpstr>AWS solutions - Thing registry</vt:lpstr>
      <vt:lpstr>AWS solutions - Thing registry</vt:lpstr>
      <vt:lpstr>AWS solutions - Thing registry</vt:lpstr>
      <vt:lpstr>AWS solutions -AWS device defender</vt:lpstr>
      <vt:lpstr>AWS solutions -AWS device defender</vt:lpstr>
      <vt:lpstr>AWS solutions -Message broker</vt:lpstr>
      <vt:lpstr>AWS solutions -Message broker</vt:lpstr>
      <vt:lpstr>AWS solutions -Message broker in case of network failures?</vt:lpstr>
      <vt:lpstr>AWS solutions -Message broker protocols</vt:lpstr>
      <vt:lpstr>AWS solutions -Device Shadow</vt:lpstr>
      <vt:lpstr>AWS solutions -Device Shadow</vt:lpstr>
      <vt:lpstr>AWS solutions -Rules Engine</vt:lpstr>
      <vt:lpstr>AWS solutions -Rules Engine</vt:lpstr>
      <vt:lpstr>AWS solutions -AWS IoT Analytics</vt:lpstr>
      <vt:lpstr>AWS solutions -AWS IoT Analytics</vt:lpstr>
      <vt:lpstr>AWS solutions -AWS IoT Analytics</vt:lpstr>
      <vt:lpstr>AWS solutions -AWS IoT Analytics</vt:lpstr>
      <vt:lpstr>AWS solutions -AWS IoT Analytics</vt:lpstr>
      <vt:lpstr>AWS solutions -AWS IoT Analytics – Notebook templates </vt:lpstr>
      <vt:lpstr>AWS solutions -AWS IoT Events</vt:lpstr>
      <vt:lpstr>AWS solutions -AWS IoT Events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IoT  &amp; AWS IoT for the Edge</dc:title>
  <dc:creator>Jelena Jakimov</dc:creator>
  <cp:lastModifiedBy>Jelena Jakimov</cp:lastModifiedBy>
  <cp:revision>31</cp:revision>
  <dcterms:created xsi:type="dcterms:W3CDTF">2020-04-27T17:50:00Z</dcterms:created>
  <dcterms:modified xsi:type="dcterms:W3CDTF">2020-04-29T02:12:59Z</dcterms:modified>
</cp:coreProperties>
</file>