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40.png" ContentType="image/png"/>
  <Override PartName="/ppt/media/image8.png" ContentType="image/png"/>
  <Override PartName="/ppt/media/image38.png" ContentType="image/png"/>
  <Override PartName="/ppt/media/image39.jpeg" ContentType="image/jpeg"/>
  <Override PartName="/ppt/media/image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jpe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080" cy="12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080" cy="12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251000" y="1828800"/>
            <a:ext cx="791928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by communication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8640" cy="542520"/>
          </a:xfrm>
          <a:prstGeom prst="rect">
            <a:avLst/>
          </a:prstGeom>
          <a:ln w="0"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1143000" y="4800600"/>
            <a:ext cx="274140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393000" y="2622600"/>
            <a:ext cx="3411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(memimpin dengan komunikasi)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8224920" y="4559400"/>
            <a:ext cx="1178640" cy="542520"/>
          </a:xfrm>
          <a:prstGeom prst="rect">
            <a:avLst/>
          </a:prstGeom>
          <a:ln w="0"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1631160" y="842400"/>
            <a:ext cx="525996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Komunikasi merupakan hal yang rumit, mengapa?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631160" y="1410480"/>
            <a:ext cx="686952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Seorang pemimpin, perlu menjadi komunikator handal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5852160" y="2854080"/>
            <a:ext cx="3100680" cy="98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69%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manager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tidak nyaman berkomunikasi dg karyawan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942480" y="3586680"/>
            <a:ext cx="294192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Akibat komunikasi buruk: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14400" y="3943800"/>
            <a:ext cx="2068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kepuasan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motivasi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produktivitas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TextShape 6"/>
          <p:cNvSpPr/>
          <p:nvPr/>
        </p:nvSpPr>
        <p:spPr>
          <a:xfrm>
            <a:off x="704880" y="2194560"/>
            <a:ext cx="258480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57%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karyawan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tidak diberi arahan jelas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8192160" y="4713480"/>
            <a:ext cx="1178640" cy="542520"/>
          </a:xfrm>
          <a:prstGeom prst="rect">
            <a:avLst/>
          </a:prstGeom>
          <a:ln w="0"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1631160" y="842400"/>
            <a:ext cx="65174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Menjaga karyawan tetap termotivasi, prioritas utama pemimpin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631160" y="1755360"/>
            <a:ext cx="36248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Tips optimalkan komunikasi: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600200" y="2514600"/>
            <a:ext cx="621108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menyelaraskan karyawan dg budaya perusahaan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1598760" y="2514600"/>
            <a:ext cx="621252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menyelaraskan karyawan dg tujuan strategis perusahaan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1600200" y="2514600"/>
            <a:ext cx="462888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membangun kepercayaan di tempat kerja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1600200" y="2514600"/>
            <a:ext cx="35881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menjaga keterlibatan karyawan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620720" y="2514600"/>
            <a:ext cx="477828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 mendorong percakapan dan dialog terbuka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1620720" y="2514600"/>
            <a:ext cx="14713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6. kolaborasi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1620720" y="2514600"/>
            <a:ext cx="292968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7. mengarahkan karyawan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1641960" y="2514600"/>
            <a:ext cx="31568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8. komunikasikan perubahan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1620720" y="2514600"/>
            <a:ext cx="31201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9. mencegah miskomumikasi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600200" y="2514240"/>
            <a:ext cx="295560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10. akses informasi penting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19"/>
          <p:cNvSpPr/>
          <p:nvPr/>
        </p:nvSpPr>
        <p:spPr>
          <a:xfrm>
            <a:off x="1143000" y="4800600"/>
            <a:ext cx="274140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080" cy="12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143000" y="1854000"/>
            <a:ext cx="791928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by delegation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8640" cy="54252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1143000" y="4800600"/>
            <a:ext cx="274140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3621600" y="2585160"/>
            <a:ext cx="311832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(memimpin dengan delegasi)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7" dur="indefinite" restart="never" nodeType="tmRoot">
          <p:childTnLst>
            <p:seq>
              <p:cTn id="218" dur="indefinite" nodeType="mainSeq">
                <p:childTnLst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8640" cy="54252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3164400" y="2365560"/>
            <a:ext cx="4105440" cy="4478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1. Tujuan Tim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164400" y="2894760"/>
            <a:ext cx="4105440" cy="4478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2. Harapan yang Jelas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164400" y="3436560"/>
            <a:ext cx="4105440" cy="4478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3. Berikan Feedback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1143000" y="4800600"/>
            <a:ext cx="297000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1474200" y="1371600"/>
            <a:ext cx="675360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Pendelegasian merupakan peran yang sangat penting bagi kesuksesan kepemimpinan anda.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7" dur="indefinite" restart="never" nodeType="tmRoot">
          <p:childTnLst>
            <p:seq>
              <p:cTn id="228" dur="indefinite" nodeType="mainSeq">
                <p:childTnLst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3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4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080" cy="12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224000" y="1805040"/>
            <a:ext cx="791928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by 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Relating and Connecting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8193240" y="4485960"/>
            <a:ext cx="1178640" cy="542520"/>
          </a:xfrm>
          <a:prstGeom prst="rect">
            <a:avLst/>
          </a:prstGeom>
          <a:ln w="0"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914400" y="4800600"/>
            <a:ext cx="297108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3177000" y="2782080"/>
            <a:ext cx="41500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(Memimpin dengan menghubungkan)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4" dur="indefinite" restart="never" nodeType="tmRoot">
          <p:childTnLst>
            <p:seq>
              <p:cTn id="245" dur="indefinite" nodeType="mainSeq">
                <p:childTnLst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"/>
          <p:cNvSpPr/>
          <p:nvPr/>
        </p:nvSpPr>
        <p:spPr>
          <a:xfrm>
            <a:off x="4338000" y="2057400"/>
            <a:ext cx="17132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Siapa mereka?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4343400" y="2481120"/>
            <a:ext cx="16887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Minat mereka?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4203720" y="2938320"/>
            <a:ext cx="19677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Motivasi mereka?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8193240" y="4485960"/>
            <a:ext cx="1178640" cy="542520"/>
          </a:xfrm>
          <a:prstGeom prst="rect">
            <a:avLst/>
          </a:prstGeom>
          <a:ln w="0">
            <a:noFill/>
          </a:ln>
        </p:spPr>
      </p:pic>
      <p:sp>
        <p:nvSpPr>
          <p:cNvPr id="150" name="CustomShape 9"/>
          <p:cNvSpPr/>
          <p:nvPr/>
        </p:nvSpPr>
        <p:spPr>
          <a:xfrm>
            <a:off x="914400" y="4800600"/>
            <a:ext cx="297108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4" dur="indefinite" restart="never" nodeType="tmRoot">
          <p:childTnLst>
            <p:seq>
              <p:cTn id="255" dur="indefinite" nodeType="mainSeq">
                <p:childTnLst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29560" y="457200"/>
            <a:ext cx="9062280" cy="44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Sukses Menjadi Tim Leader: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9 Prinsip Kepemimpinan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343400" y="4020120"/>
            <a:ext cx="1178640" cy="54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8640" cy="542520"/>
          </a:xfrm>
          <a:prstGeom prst="rect">
            <a:avLst/>
          </a:prstGeom>
          <a:ln w="0">
            <a:noFill/>
          </a:ln>
        </p:spPr>
      </p:pic>
      <p:sp>
        <p:nvSpPr>
          <p:cNvPr id="152" name="CustomShape 4"/>
          <p:cNvSpPr/>
          <p:nvPr/>
        </p:nvSpPr>
        <p:spPr>
          <a:xfrm>
            <a:off x="876240" y="4971960"/>
            <a:ext cx="300924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2514600" y="1988280"/>
            <a:ext cx="50475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Singkatnya, perlakukan mereka seperti manusia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3200400" y="3082680"/>
            <a:ext cx="39290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Kejujuran akan melahirkan kejujuran.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2" dur="indefinite" restart="never" nodeType="tmRoot">
          <p:childTnLst>
            <p:seq>
              <p:cTn id="273" dur="indefinite" nodeType="mainSeq">
                <p:childTnLst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080" cy="12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290600" y="1947600"/>
            <a:ext cx="791928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Praise and Appreciation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8640" cy="542520"/>
          </a:xfrm>
          <a:prstGeom prst="rect">
            <a:avLst/>
          </a:prstGeom>
          <a:ln w="0"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1143000" y="4800600"/>
            <a:ext cx="274248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2743200" y="2669760"/>
            <a:ext cx="4726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(memimpin dengan pujian dan penghargaan)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0" dur="indefinite" restart="never" nodeType="tmRoot">
          <p:childTnLst>
            <p:seq>
              <p:cTn id="291" dur="indefinite" nodeType="mainSeq">
                <p:childTnLst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8640" cy="542520"/>
          </a:xfrm>
          <a:prstGeom prst="rect">
            <a:avLst/>
          </a:prstGeom>
          <a:ln w="0">
            <a:noFill/>
          </a:ln>
        </p:spPr>
      </p:pic>
      <p:sp>
        <p:nvSpPr>
          <p:cNvPr id="161" name="CustomShape 11"/>
          <p:cNvSpPr/>
          <p:nvPr/>
        </p:nvSpPr>
        <p:spPr>
          <a:xfrm>
            <a:off x="1143000" y="4800600"/>
            <a:ext cx="274140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2018520" y="1939680"/>
            <a:ext cx="64389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Semua manusia memiliki kebutuhan untuk dihargai dan diakui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2057400" y="2854080"/>
            <a:ext cx="63003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Memberikan pujian itu gratis. Tidak dikenakan biaya apapun.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0" dur="indefinite" restart="never" nodeType="tmRoot">
          <p:childTnLst>
            <p:seq>
              <p:cTn id="301" dur="indefinite" nodeType="mainSeq">
                <p:childTnLst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8640" cy="54252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10"/>
          <p:cNvSpPr/>
          <p:nvPr/>
        </p:nvSpPr>
        <p:spPr>
          <a:xfrm>
            <a:off x="1143000" y="4800600"/>
            <a:ext cx="274140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2142000" y="1939680"/>
            <a:ext cx="63154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Tugas pemimpin = menemukan bakat dan kekuatan mereka.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2057400" y="2971800"/>
            <a:ext cx="607032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Ketika anda menghargai seseorang.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Anda bertindak seperti charger atau pengisi baterai bagi mereka,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karena anda memberi mereka kekuatan dan energi.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0" dur="indefinite" restart="never" nodeType="tmRoot">
          <p:childTnLst>
            <p:seq>
              <p:cTn id="311" dur="indefinite" nodeType="mainSeq">
                <p:childTnLst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080" cy="12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179000" y="1746000"/>
            <a:ext cx="791928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Emotional Intelligence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8640" cy="542520"/>
          </a:xfrm>
          <a:prstGeom prst="rect">
            <a:avLst/>
          </a:prstGeom>
          <a:ln w="0">
            <a:noFill/>
          </a:ln>
        </p:spPr>
      </p:pic>
      <p:sp>
        <p:nvSpPr>
          <p:cNvPr id="171" name="CustomShape 2"/>
          <p:cNvSpPr/>
          <p:nvPr/>
        </p:nvSpPr>
        <p:spPr>
          <a:xfrm>
            <a:off x="1143000" y="4800600"/>
            <a:ext cx="274248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2881800" y="2467800"/>
            <a:ext cx="45507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(memimpin dengan kecerdasan emosional)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8" dur="indefinite" restart="never" nodeType="tmRoot">
          <p:childTnLst>
            <p:seq>
              <p:cTn id="329" dur="indefinite" nodeType="mainSeq">
                <p:childTnLst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143000" y="2286000"/>
            <a:ext cx="791928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8640" cy="542520"/>
          </a:xfrm>
          <a:prstGeom prst="rect">
            <a:avLst/>
          </a:prstGeom>
          <a:ln w="0">
            <a:noFill/>
          </a:ln>
        </p:spPr>
      </p:pic>
      <p:sp>
        <p:nvSpPr>
          <p:cNvPr id="175" name="CustomShape 8"/>
          <p:cNvSpPr/>
          <p:nvPr/>
        </p:nvSpPr>
        <p:spPr>
          <a:xfrm>
            <a:off x="1143000" y="4797000"/>
            <a:ext cx="274248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1600200" y="1459080"/>
            <a:ext cx="71384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kecerdasan emosional adalah kemampuan untuk memproses emosi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1352160" y="2241720"/>
            <a:ext cx="234072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emosi orang lain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1352160" y="2625840"/>
            <a:ext cx="20818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emosi kita sendiri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1523880" y="3405600"/>
            <a:ext cx="690696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Dapat dipelajari di usia berapa pun, tidak hanya sebagai pemimpin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tapi juga sebagai manusia.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8" dur="indefinite" restart="never" nodeType="tmRoot">
          <p:childTnLst>
            <p:seq>
              <p:cTn id="339" dur="indefinite" nodeType="mainSeq">
                <p:childTnLst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080" cy="12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308600" y="1684440"/>
            <a:ext cx="791928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Training, 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Coaching and Mentoring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8640" cy="542520"/>
          </a:xfrm>
          <a:prstGeom prst="rect">
            <a:avLst/>
          </a:prstGeom>
          <a:ln w="0"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1143000" y="4753440"/>
            <a:ext cx="274248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2904120" y="2670120"/>
            <a:ext cx="488016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(memimpin dengan pelatihan, pembinaan, dan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pendampingan)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0" dur="indefinite" restart="never" nodeType="tmRoot">
          <p:childTnLst>
            <p:seq>
              <p:cTn id="361" dur="indefinite" nodeType="mainSeq">
                <p:childTnLst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29560" y="457200"/>
            <a:ext cx="791928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9 prinsip kepemimpinan - overview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8640" cy="542520"/>
          </a:xfrm>
          <a:prstGeom prst="rect">
            <a:avLst/>
          </a:prstGeom>
          <a:ln w="0"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1335600" y="1573200"/>
            <a:ext cx="3141720" cy="26298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088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Dengan contoh</a:t>
            </a:r>
            <a:endParaRPr b="0" lang="en-US" sz="1800" spc="-1" strike="noStrike">
              <a:latin typeface="Arial"/>
            </a:endParaRPr>
          </a:p>
          <a:p>
            <a:pPr marL="216000" indent="-2088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Mendengarkan</a:t>
            </a:r>
            <a:endParaRPr b="0" lang="en-US" sz="1800" spc="-1" strike="noStrike">
              <a:latin typeface="Arial"/>
            </a:endParaRPr>
          </a:p>
          <a:p>
            <a:pPr marL="216000" indent="-2088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Komunikasi</a:t>
            </a:r>
            <a:endParaRPr b="0" lang="en-US" sz="1800" spc="-1" strike="noStrike">
              <a:latin typeface="Arial"/>
            </a:endParaRPr>
          </a:p>
          <a:p>
            <a:pPr marL="216000" indent="-2088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Delegasi </a:t>
            </a:r>
            <a:endParaRPr b="0" lang="en-US" sz="1800" spc="-1" strike="noStrike">
              <a:latin typeface="Arial"/>
            </a:endParaRPr>
          </a:p>
          <a:p>
            <a:pPr marL="216000" indent="-2088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Relating and connecting</a:t>
            </a:r>
            <a:endParaRPr b="0" lang="en-US" sz="1800" spc="-1" strike="noStrike">
              <a:latin typeface="Arial"/>
            </a:endParaRPr>
          </a:p>
          <a:p>
            <a:pPr marL="216000" indent="-2088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Praise and appreciation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027800" y="4967640"/>
            <a:ext cx="285696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4389120" y="1756800"/>
            <a:ext cx="4751640" cy="110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Emotional Intelegence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Pendampingan, pembinaan, dan pelatihan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Insipirasi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8640" cy="542520"/>
          </a:xfrm>
          <a:prstGeom prst="rect">
            <a:avLst/>
          </a:prstGeom>
          <a:ln w="0">
            <a:noFill/>
          </a:ln>
        </p:spPr>
      </p:pic>
      <p:sp>
        <p:nvSpPr>
          <p:cNvPr id="186" name="CustomShape 18"/>
          <p:cNvSpPr/>
          <p:nvPr/>
        </p:nvSpPr>
        <p:spPr>
          <a:xfrm>
            <a:off x="1143000" y="5013360"/>
            <a:ext cx="297108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2057400" y="1482480"/>
            <a:ext cx="4842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seorang pemimpin berperan sebagai panutan.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1706040" y="2514600"/>
            <a:ext cx="332244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ajarkan skill baru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membantu mencapai tujuan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memecahkan masalah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membimbing dan mendukung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080" cy="12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371600" y="1828800"/>
            <a:ext cx="791928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by Inspiration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8229600" y="4572000"/>
            <a:ext cx="1178640" cy="542520"/>
          </a:xfrm>
          <a:prstGeom prst="rect">
            <a:avLst/>
          </a:prstGeom>
          <a:ln w="0"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1143000" y="4739040"/>
            <a:ext cx="285336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3789000" y="2548440"/>
            <a:ext cx="3106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(memimpin dengan inspirasi)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0" dur="indefinite" restart="never" nodeType="tmRoot">
          <p:childTnLst>
            <p:seq>
              <p:cTn id="371" dur="indefinite" nodeType="mainSeq">
                <p:childTnLst>
                  <p:par>
                    <p:cTn id="372" fill="hold">
                      <p:stCondLst>
                        <p:cond delay="0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6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8640" cy="54252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4"/>
          <p:cNvSpPr/>
          <p:nvPr/>
        </p:nvSpPr>
        <p:spPr>
          <a:xfrm>
            <a:off x="1270080" y="4836600"/>
            <a:ext cx="284400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2286000" y="2286000"/>
            <a:ext cx="3162600" cy="102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transparan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menyalakan semangat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berintegritas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080" cy="12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143000" y="2286000"/>
            <a:ext cx="791928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Summary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(Ringkasan)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8640" cy="542520"/>
          </a:xfrm>
          <a:prstGeom prst="rect">
            <a:avLst/>
          </a:prstGeom>
          <a:ln w="0">
            <a:noFill/>
          </a:ln>
        </p:spPr>
      </p:pic>
      <p:sp>
        <p:nvSpPr>
          <p:cNvPr id="200" name="CustomShape 2"/>
          <p:cNvSpPr/>
          <p:nvPr/>
        </p:nvSpPr>
        <p:spPr>
          <a:xfrm>
            <a:off x="1027800" y="4967640"/>
            <a:ext cx="285768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7" dur="indefinite" restart="never" nodeType="tmRoot">
          <p:childTnLst>
            <p:seq>
              <p:cTn id="378" dur="indefinite" nodeType="mainSeq">
                <p:childTnLst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83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86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143000" y="2286000"/>
            <a:ext cx="791928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8640" cy="542520"/>
          </a:xfrm>
          <a:prstGeom prst="rect">
            <a:avLst/>
          </a:prstGeom>
          <a:ln w="0">
            <a:noFill/>
          </a:ln>
        </p:spPr>
      </p:pic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685800" y="1828800"/>
            <a:ext cx="3492360" cy="2052360"/>
          </a:xfrm>
          <a:prstGeom prst="rect">
            <a:avLst/>
          </a:prstGeom>
          <a:ln w="0">
            <a:noFill/>
          </a:ln>
        </p:spPr>
      </p:pic>
      <p:sp>
        <p:nvSpPr>
          <p:cNvPr id="204" name="CustomShape 2"/>
          <p:cNvSpPr/>
          <p:nvPr/>
        </p:nvSpPr>
        <p:spPr>
          <a:xfrm>
            <a:off x="4572000" y="685800"/>
            <a:ext cx="2241360" cy="4478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Contoh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6858000" y="1151640"/>
            <a:ext cx="2241360" cy="4478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Mendengarkan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4572000" y="1608840"/>
            <a:ext cx="2241360" cy="4478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Mengkomunikasikan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6858000" y="2066040"/>
            <a:ext cx="2241360" cy="4478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Delegasi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4572000" y="2523240"/>
            <a:ext cx="2241360" cy="4478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Menghubungkan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9" name="CustomShape 7"/>
          <p:cNvSpPr/>
          <p:nvPr/>
        </p:nvSpPr>
        <p:spPr>
          <a:xfrm>
            <a:off x="914400" y="4970160"/>
            <a:ext cx="297108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0" name="CustomShape 12"/>
          <p:cNvSpPr/>
          <p:nvPr/>
        </p:nvSpPr>
        <p:spPr>
          <a:xfrm>
            <a:off x="6901920" y="2980440"/>
            <a:ext cx="2241360" cy="4478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Pujian &amp; Penghargaan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11" name="CustomShape 13"/>
          <p:cNvSpPr/>
          <p:nvPr/>
        </p:nvSpPr>
        <p:spPr>
          <a:xfrm>
            <a:off x="4572000" y="3452760"/>
            <a:ext cx="2241360" cy="4478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Kecerdasan Emosional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12" name="CustomShape 14"/>
          <p:cNvSpPr/>
          <p:nvPr/>
        </p:nvSpPr>
        <p:spPr>
          <a:xfrm>
            <a:off x="6901920" y="3894840"/>
            <a:ext cx="2241360" cy="4478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Pelatihan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13" name="CustomShape 15"/>
          <p:cNvSpPr/>
          <p:nvPr/>
        </p:nvSpPr>
        <p:spPr>
          <a:xfrm>
            <a:off x="4572000" y="4352040"/>
            <a:ext cx="2241360" cy="4478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Inspirasi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7" dur="indefinite" restart="never" nodeType="tmRoot">
          <p:childTnLst>
            <p:seq>
              <p:cTn id="388" dur="indefinite" nodeType="mainSeq">
                <p:childTnLst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9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9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0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0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1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080" cy="12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219680" y="2286000"/>
            <a:ext cx="791928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Terimakasih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8640" cy="542520"/>
          </a:xfrm>
          <a:prstGeom prst="rect">
            <a:avLst/>
          </a:prstGeom>
          <a:ln w="0"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1143000" y="4800600"/>
            <a:ext cx="274248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9" dur="indefinite" restart="never" nodeType="tmRoot">
          <p:childTnLst>
            <p:seq>
              <p:cTn id="420" dur="indefinite" nodeType="mainSeq">
                <p:childTnLst>
                  <p:par>
                    <p:cTn id="421" fill="hold">
                      <p:stCondLst>
                        <p:cond delay="0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25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080" cy="12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080" cy="12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143000" y="1828800"/>
            <a:ext cx="791928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by example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8640" cy="54252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914400" y="4967640"/>
            <a:ext cx="297000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3164400" y="2589480"/>
            <a:ext cx="39063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(memimpin dengan memberi contoh)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350960" y="1600200"/>
            <a:ext cx="1590840" cy="676440"/>
          </a:xfrm>
          <a:custGeom>
            <a:avLst/>
            <a:gdLst/>
            <a:ahLst/>
            <a:rect l="l" t="t" r="r" b="b"/>
            <a:pathLst>
              <a:path w="4447" h="1907">
                <a:moveTo>
                  <a:pt x="317" y="0"/>
                </a:moveTo>
                <a:lnTo>
                  <a:pt x="318" y="0"/>
                </a:lnTo>
                <a:cubicBezTo>
                  <a:pt x="262" y="0"/>
                  <a:pt x="207" y="15"/>
                  <a:pt x="159" y="43"/>
                </a:cubicBezTo>
                <a:cubicBezTo>
                  <a:pt x="111" y="70"/>
                  <a:pt x="70" y="111"/>
                  <a:pt x="43" y="159"/>
                </a:cubicBezTo>
                <a:cubicBezTo>
                  <a:pt x="15" y="207"/>
                  <a:pt x="0" y="262"/>
                  <a:pt x="0" y="318"/>
                </a:cubicBezTo>
                <a:lnTo>
                  <a:pt x="0" y="1588"/>
                </a:lnTo>
                <a:lnTo>
                  <a:pt x="0" y="1588"/>
                </a:lnTo>
                <a:cubicBezTo>
                  <a:pt x="0" y="1644"/>
                  <a:pt x="15" y="1699"/>
                  <a:pt x="43" y="1747"/>
                </a:cubicBezTo>
                <a:cubicBezTo>
                  <a:pt x="70" y="1795"/>
                  <a:pt x="111" y="1836"/>
                  <a:pt x="159" y="1863"/>
                </a:cubicBezTo>
                <a:cubicBezTo>
                  <a:pt x="207" y="1891"/>
                  <a:pt x="262" y="1906"/>
                  <a:pt x="318" y="1906"/>
                </a:cubicBezTo>
                <a:lnTo>
                  <a:pt x="4128" y="1906"/>
                </a:lnTo>
                <a:lnTo>
                  <a:pt x="4128" y="1906"/>
                </a:lnTo>
                <a:cubicBezTo>
                  <a:pt x="4184" y="1906"/>
                  <a:pt x="4239" y="1891"/>
                  <a:pt x="4287" y="1863"/>
                </a:cubicBezTo>
                <a:cubicBezTo>
                  <a:pt x="4335" y="1836"/>
                  <a:pt x="4376" y="1795"/>
                  <a:pt x="4403" y="1747"/>
                </a:cubicBezTo>
                <a:cubicBezTo>
                  <a:pt x="4431" y="1699"/>
                  <a:pt x="4446" y="1644"/>
                  <a:pt x="4446" y="1588"/>
                </a:cubicBezTo>
                <a:lnTo>
                  <a:pt x="4446" y="317"/>
                </a:lnTo>
                <a:lnTo>
                  <a:pt x="4446" y="318"/>
                </a:lnTo>
                <a:lnTo>
                  <a:pt x="4446" y="318"/>
                </a:lnTo>
                <a:cubicBezTo>
                  <a:pt x="4446" y="262"/>
                  <a:pt x="4431" y="207"/>
                  <a:pt x="4403" y="159"/>
                </a:cubicBezTo>
                <a:cubicBezTo>
                  <a:pt x="4376" y="111"/>
                  <a:pt x="4335" y="70"/>
                  <a:pt x="4287" y="43"/>
                </a:cubicBezTo>
                <a:cubicBezTo>
                  <a:pt x="4239" y="15"/>
                  <a:pt x="4184" y="0"/>
                  <a:pt x="4128" y="0"/>
                </a:cubicBezTo>
                <a:lnTo>
                  <a:pt x="317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MENYAPA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914400" y="4970880"/>
            <a:ext cx="297000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386960" y="2971800"/>
            <a:ext cx="1590840" cy="676440"/>
          </a:xfrm>
          <a:custGeom>
            <a:avLst/>
            <a:gdLst/>
            <a:ahLst/>
            <a:rect l="l" t="t" r="r" b="b"/>
            <a:pathLst>
              <a:path w="4447" h="1907">
                <a:moveTo>
                  <a:pt x="317" y="0"/>
                </a:moveTo>
                <a:lnTo>
                  <a:pt x="318" y="0"/>
                </a:lnTo>
                <a:cubicBezTo>
                  <a:pt x="262" y="0"/>
                  <a:pt x="207" y="15"/>
                  <a:pt x="159" y="43"/>
                </a:cubicBezTo>
                <a:cubicBezTo>
                  <a:pt x="111" y="70"/>
                  <a:pt x="70" y="111"/>
                  <a:pt x="43" y="159"/>
                </a:cubicBezTo>
                <a:cubicBezTo>
                  <a:pt x="15" y="207"/>
                  <a:pt x="0" y="262"/>
                  <a:pt x="0" y="318"/>
                </a:cubicBezTo>
                <a:lnTo>
                  <a:pt x="0" y="1588"/>
                </a:lnTo>
                <a:lnTo>
                  <a:pt x="0" y="1588"/>
                </a:lnTo>
                <a:cubicBezTo>
                  <a:pt x="0" y="1644"/>
                  <a:pt x="15" y="1699"/>
                  <a:pt x="43" y="1747"/>
                </a:cubicBezTo>
                <a:cubicBezTo>
                  <a:pt x="70" y="1795"/>
                  <a:pt x="111" y="1836"/>
                  <a:pt x="159" y="1863"/>
                </a:cubicBezTo>
                <a:cubicBezTo>
                  <a:pt x="207" y="1891"/>
                  <a:pt x="262" y="1906"/>
                  <a:pt x="318" y="1906"/>
                </a:cubicBezTo>
                <a:lnTo>
                  <a:pt x="4128" y="1906"/>
                </a:lnTo>
                <a:lnTo>
                  <a:pt x="4128" y="1906"/>
                </a:lnTo>
                <a:cubicBezTo>
                  <a:pt x="4184" y="1906"/>
                  <a:pt x="4239" y="1891"/>
                  <a:pt x="4287" y="1863"/>
                </a:cubicBezTo>
                <a:cubicBezTo>
                  <a:pt x="4335" y="1836"/>
                  <a:pt x="4376" y="1795"/>
                  <a:pt x="4403" y="1747"/>
                </a:cubicBezTo>
                <a:cubicBezTo>
                  <a:pt x="4431" y="1699"/>
                  <a:pt x="4446" y="1644"/>
                  <a:pt x="4446" y="1588"/>
                </a:cubicBezTo>
                <a:lnTo>
                  <a:pt x="4446" y="317"/>
                </a:lnTo>
                <a:lnTo>
                  <a:pt x="4446" y="318"/>
                </a:lnTo>
                <a:lnTo>
                  <a:pt x="4446" y="318"/>
                </a:lnTo>
                <a:cubicBezTo>
                  <a:pt x="4446" y="262"/>
                  <a:pt x="4431" y="207"/>
                  <a:pt x="4403" y="159"/>
                </a:cubicBezTo>
                <a:cubicBezTo>
                  <a:pt x="4376" y="111"/>
                  <a:pt x="4335" y="70"/>
                  <a:pt x="4287" y="43"/>
                </a:cubicBezTo>
                <a:cubicBezTo>
                  <a:pt x="4239" y="15"/>
                  <a:pt x="4184" y="0"/>
                  <a:pt x="4128" y="0"/>
                </a:cubicBezTo>
                <a:lnTo>
                  <a:pt x="317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AKTIF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8229960" y="4705920"/>
            <a:ext cx="1178640" cy="54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" dur="indefinite" restart="never" nodeType="tmRoot">
          <p:childTnLst>
            <p:seq>
              <p:cTn id="49" dur="indefinite" nodeType="mainSeq">
                <p:childTnLst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080" cy="12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224000" y="1828800"/>
            <a:ext cx="791928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by listening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8640" cy="542520"/>
          </a:xfrm>
          <a:prstGeom prst="rect">
            <a:avLst/>
          </a:prstGeom>
          <a:ln w="0"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1027800" y="4967640"/>
            <a:ext cx="285660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3295440" y="2550600"/>
            <a:ext cx="37904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(memimpin dengan mendengarkan)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8" dur="indefinite" restart="never" nodeType="tmRoot">
          <p:childTnLst>
            <p:seq>
              <p:cTn id="59" dur="indefinite" nodeType="mainSeq">
                <p:childTnLst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4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8640" cy="542520"/>
          </a:xfrm>
          <a:prstGeom prst="rect">
            <a:avLst/>
          </a:prstGeom>
          <a:ln w="0"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3566160" y="640080"/>
            <a:ext cx="3191040" cy="447840"/>
          </a:xfrm>
          <a:custGeom>
            <a:avLst/>
            <a:gdLst/>
            <a:ahLst/>
            <a:rect l="l" t="t" r="r" b="b"/>
            <a:pathLst>
              <a:path w="889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8679" y="1271"/>
                </a:lnTo>
                <a:lnTo>
                  <a:pt x="8679" y="1271"/>
                </a:lnTo>
                <a:cubicBezTo>
                  <a:pt x="8716" y="1271"/>
                  <a:pt x="8753" y="1261"/>
                  <a:pt x="8785" y="1243"/>
                </a:cubicBezTo>
                <a:cubicBezTo>
                  <a:pt x="8817" y="1224"/>
                  <a:pt x="8844" y="1197"/>
                  <a:pt x="8863" y="1165"/>
                </a:cubicBezTo>
                <a:cubicBezTo>
                  <a:pt x="8881" y="1133"/>
                  <a:pt x="8891" y="1096"/>
                  <a:pt x="8891" y="1059"/>
                </a:cubicBezTo>
                <a:lnTo>
                  <a:pt x="8891" y="211"/>
                </a:lnTo>
                <a:lnTo>
                  <a:pt x="8891" y="212"/>
                </a:lnTo>
                <a:lnTo>
                  <a:pt x="8891" y="212"/>
                </a:lnTo>
                <a:cubicBezTo>
                  <a:pt x="8891" y="175"/>
                  <a:pt x="8881" y="138"/>
                  <a:pt x="8863" y="106"/>
                </a:cubicBezTo>
                <a:cubicBezTo>
                  <a:pt x="8844" y="74"/>
                  <a:pt x="8817" y="47"/>
                  <a:pt x="8785" y="28"/>
                </a:cubicBezTo>
                <a:cubicBezTo>
                  <a:pt x="8753" y="10"/>
                  <a:pt x="8716" y="0"/>
                  <a:pt x="867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Bukan hanya mendengar,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Tapi memperhatikan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566160" y="1280160"/>
            <a:ext cx="3191040" cy="447840"/>
          </a:xfrm>
          <a:custGeom>
            <a:avLst/>
            <a:gdLst/>
            <a:ahLst/>
            <a:rect l="l" t="t" r="r" b="b"/>
            <a:pathLst>
              <a:path w="889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8679" y="1271"/>
                </a:lnTo>
                <a:lnTo>
                  <a:pt x="8679" y="1271"/>
                </a:lnTo>
                <a:cubicBezTo>
                  <a:pt x="8716" y="1271"/>
                  <a:pt x="8753" y="1261"/>
                  <a:pt x="8785" y="1243"/>
                </a:cubicBezTo>
                <a:cubicBezTo>
                  <a:pt x="8817" y="1224"/>
                  <a:pt x="8844" y="1197"/>
                  <a:pt x="8863" y="1165"/>
                </a:cubicBezTo>
                <a:cubicBezTo>
                  <a:pt x="8881" y="1133"/>
                  <a:pt x="8891" y="1096"/>
                  <a:pt x="8891" y="1059"/>
                </a:cubicBezTo>
                <a:lnTo>
                  <a:pt x="8891" y="211"/>
                </a:lnTo>
                <a:lnTo>
                  <a:pt x="8891" y="212"/>
                </a:lnTo>
                <a:lnTo>
                  <a:pt x="8891" y="212"/>
                </a:lnTo>
                <a:cubicBezTo>
                  <a:pt x="8891" y="175"/>
                  <a:pt x="8881" y="138"/>
                  <a:pt x="8863" y="106"/>
                </a:cubicBezTo>
                <a:cubicBezTo>
                  <a:pt x="8844" y="74"/>
                  <a:pt x="8817" y="47"/>
                  <a:pt x="8785" y="28"/>
                </a:cubicBezTo>
                <a:cubicBezTo>
                  <a:pt x="8753" y="10"/>
                  <a:pt x="8716" y="0"/>
                  <a:pt x="867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Perhatian, feedback, support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566160" y="3804480"/>
            <a:ext cx="3191040" cy="447840"/>
          </a:xfrm>
          <a:custGeom>
            <a:avLst/>
            <a:gdLst/>
            <a:ahLst/>
            <a:rect l="l" t="t" r="r" b="b"/>
            <a:pathLst>
              <a:path w="889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8679" y="1271"/>
                </a:lnTo>
                <a:lnTo>
                  <a:pt x="8679" y="1271"/>
                </a:lnTo>
                <a:cubicBezTo>
                  <a:pt x="8716" y="1271"/>
                  <a:pt x="8753" y="1261"/>
                  <a:pt x="8785" y="1243"/>
                </a:cubicBezTo>
                <a:cubicBezTo>
                  <a:pt x="8817" y="1224"/>
                  <a:pt x="8844" y="1197"/>
                  <a:pt x="8863" y="1165"/>
                </a:cubicBezTo>
                <a:cubicBezTo>
                  <a:pt x="8881" y="1133"/>
                  <a:pt x="8891" y="1096"/>
                  <a:pt x="8891" y="1059"/>
                </a:cubicBezTo>
                <a:lnTo>
                  <a:pt x="8891" y="211"/>
                </a:lnTo>
                <a:lnTo>
                  <a:pt x="8891" y="212"/>
                </a:lnTo>
                <a:lnTo>
                  <a:pt x="8891" y="212"/>
                </a:lnTo>
                <a:cubicBezTo>
                  <a:pt x="8891" y="175"/>
                  <a:pt x="8881" y="138"/>
                  <a:pt x="8863" y="106"/>
                </a:cubicBezTo>
                <a:cubicBezTo>
                  <a:pt x="8844" y="74"/>
                  <a:pt x="8817" y="47"/>
                  <a:pt x="8785" y="28"/>
                </a:cubicBezTo>
                <a:cubicBezTo>
                  <a:pt x="8753" y="10"/>
                  <a:pt x="8716" y="0"/>
                  <a:pt x="867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Mendengarkan = full time job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1040400" y="4980600"/>
            <a:ext cx="285660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2011680" y="2012760"/>
            <a:ext cx="6331680" cy="145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Fira Sans Condensed SemiBold"/>
                <a:ea typeface="DejaVu Sans"/>
              </a:rPr>
              <a:t>Pemimpin yang dapat mendengarkan 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Fira Sans Condensed SemiBold"/>
                <a:ea typeface="DejaVu Sans"/>
              </a:rPr>
              <a:t>mampu menciptakan hubungan 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Fira Sans Condensed SemiBold"/>
                <a:ea typeface="DejaVu Sans"/>
              </a:rPr>
              <a:t>yang dapat dipercaya, transparan dan loyal. 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Fira Sans Condensed SemiBold"/>
                <a:ea typeface="DejaVu Sans"/>
              </a:rPr>
              <a:t>Mendengarkan bukan hanya sekedar diam tapi memberikan perhatian penuh, 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Fira Sans Condensed SemiBold"/>
                <a:ea typeface="DejaVu Sans"/>
              </a:rPr>
              <a:t>menyadari bahasa tubuh ekspresi wajah, 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Fira Sans Condensed SemiBold"/>
                <a:ea typeface="DejaVu Sans"/>
              </a:rPr>
              <a:t>suasana hati, dan kecenderungan perilaku alami mereka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4614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2020-12-22T12:58:43Z</dcterms:created>
  <dc:creator/>
  <dc:description/>
  <dc:language>en-US</dc:language>
  <cp:lastModifiedBy/>
  <dcterms:modified xsi:type="dcterms:W3CDTF">2022-01-31T17:43:07Z</dcterms:modified>
  <cp:revision>241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