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9.png" ContentType="image/png"/>
  <Override PartName="/ppt/media/image66.jpeg" ContentType="image/jpeg"/>
  <Override PartName="/ppt/media/image56.png" ContentType="image/png"/>
  <Override PartName="/ppt/media/image55.png" ContentType="image/png"/>
  <Override PartName="/ppt/media/image54.png" ContentType="image/png"/>
  <Override PartName="/ppt/media/image58.jpeg" ContentType="image/jpeg"/>
  <Override PartName="/ppt/media/image53.png" ContentType="image/png"/>
  <Override PartName="/ppt/media/image52.png" ContentType="image/png"/>
  <Override PartName="/ppt/media/image51.jpeg" ContentType="image/jpeg"/>
  <Override PartName="/ppt/media/image50.png" ContentType="image/png"/>
  <Override PartName="/ppt/media/image47.png" ContentType="image/png"/>
  <Override PartName="/ppt/media/image18.jpeg" ContentType="image/jpeg"/>
  <Override PartName="/ppt/media/image15.png" ContentType="image/png"/>
  <Override PartName="/ppt/media/image3.png" ContentType="image/png"/>
  <Override PartName="/ppt/media/image33.png" ContentType="image/png"/>
  <Override PartName="/ppt/media/image26.png" ContentType="image/png"/>
  <Override PartName="/ppt/media/image10.jpeg" ContentType="image/jpeg"/>
  <Override PartName="/ppt/media/image19.jpeg" ContentType="image/jpeg"/>
  <Override PartName="/ppt/media/image25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21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20.png" ContentType="image/png"/>
  <Override PartName="/ppt/media/image67.png" ContentType="image/png"/>
  <Override PartName="/ppt/media/image30.png" ContentType="image/png"/>
  <Override PartName="/ppt/media/image65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7.png" ContentType="image/png"/>
  <Override PartName="/ppt/media/image64.png" ContentType="image/png"/>
  <Override PartName="/ppt/media/image29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3.png" ContentType="image/png"/>
  <Override PartName="/ppt/media/image60.png" ContentType="image/png"/>
  <Override PartName="/ppt/media/image6.jpeg" ContentType="image/jpeg"/>
  <Override PartName="/ppt/media/image8.png" ContentType="image/png"/>
  <Override PartName="/ppt/media/image1.png" ContentType="image/png"/>
  <Override PartName="/ppt/media/image13.png" ContentType="image/png"/>
  <Override PartName="/ppt/media/image22.jpeg" ContentType="image/jpeg"/>
  <Override PartName="/ppt/media/image9.png" ContentType="image/png"/>
  <Override PartName="/ppt/media/image3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48.png" ContentType="image/png"/>
  <Override PartName="/ppt/media/image36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57.jpeg" ContentType="image/jpeg"/>
  <Override PartName="/ppt/media/image63.png" ContentType="image/png"/>
  <Override PartName="/ppt/media/image38.png" ContentType="image/png"/>
  <Override PartName="/ppt/media/image44.jpeg" ContentType="image/jpeg"/>
  <Override PartName="/ppt/media/image45.png" ContentType="image/png"/>
  <Override PartName="/ppt/media/image4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image" Target="../media/image58.jpe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It is not being negative or judgemental!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14400" y="685800"/>
            <a:ext cx="2833920" cy="2833920"/>
          </a:xfrm>
          <a:prstGeom prst="rect">
            <a:avLst/>
          </a:prstGeom>
          <a:ln w="1800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992880" y="3657600"/>
            <a:ext cx="2660760" cy="342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 bukan critical thinking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4228920" y="914400"/>
            <a:ext cx="3768120" cy="2510640"/>
          </a:xfrm>
          <a:prstGeom prst="rect">
            <a:avLst/>
          </a:prstGeom>
          <a:ln w="1800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5029200" y="3657600"/>
            <a:ext cx="2395800" cy="342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critical thinking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0440" y="4343400"/>
            <a:ext cx="5466240" cy="685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Aktif mencari semua sisi argumen</a:t>
            </a:r>
            <a:endParaRPr b="0" lang="en-US" sz="1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Menguji kebenaran klaim yang dibuat</a:t>
            </a:r>
            <a:endParaRPr b="0" lang="en-US" sz="1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Menguji kekuatan bukti yang digunakan untuk mendukung klaim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4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Pola Pikir Pemikir Kritis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72040" y="1676880"/>
            <a:ext cx="3652920" cy="2433960"/>
          </a:xfrm>
          <a:prstGeom prst="rect">
            <a:avLst/>
          </a:prstGeom>
          <a:ln w="1800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799520" y="13716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Penasaran dan pencari kebenaran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799520" y="19008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Objektif ketika mengevaluasi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799520" y="24426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Dapat menghubungkan 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800240" y="298332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Berpikiran terbuka dan suka tantangan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4800600" y="352368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Menggunakan bukti untuk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merumuskan keputusan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Bias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018800" y="878400"/>
            <a:ext cx="22831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 itu bias kognitif?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02960" y="1185840"/>
            <a:ext cx="76935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id-ID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Menurut wikipedia, </a:t>
            </a: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bias kognitif adalah kesalahan dalam berpikir,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menilai, mengingat, atau proses kognitif.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Yaitu, sebuah pola penyimpangan dari standar dalam pertimbangan,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di mana inferensi bisa terjadi secara tidak wajar.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Orang-orang membuat “realitas sosial subjektif"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mereka berdasarkan persepsi mereka, pandangan dunia mereka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bisa menentukan tingkah laku mereka. Karena itu,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bias kognitif bisa menyebabkan penyimpangan persepsi,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pertimbangan yang tidak tepat, penafsiran yang tidak logis,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Ubuntu"/>
                <a:ea typeface="Bitstream Vera Sans"/>
              </a:rPr>
              <a:t>atau yang sering disebut keirasionalan.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018800" y="1418400"/>
            <a:ext cx="35967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Contoh: The Flat Earth Believer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202200" y="21078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Bias Konfirmasi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718000" y="2863800"/>
            <a:ext cx="5093280" cy="20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4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7680" cy="44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Berpikir Kritis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Memahami Argumen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Macam-macam Bias Kognitif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4502160" y="1204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Dipengaruhi oleh perkataan orang lain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848600" y="1206360"/>
            <a:ext cx="19512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Priming Bias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(bias dasar)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848600" y="2034360"/>
            <a:ext cx="19512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Confirmation Bias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(bias konfirmasi)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502160" y="2032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Kecenderungan untuk mencari bukti-bukti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yang mendukung pendapat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848600" y="2790360"/>
            <a:ext cx="19512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Affinity Bias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(bias afinitas)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4502160" y="2788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Kecenderungan untuk menyetujui orang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yang memiliki kesamaan dengan kita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848600" y="3546360"/>
            <a:ext cx="19512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Self-serving Bias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4502160" y="3544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kecenderungan untuk mengevaluasi informasi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dengan cara yang bermanfaat bagi diri kita sendiri.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848600" y="4230360"/>
            <a:ext cx="19512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Belief Bias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(bias keperacayaan)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4502160" y="422856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mengevaluasi berdasarkan keyakinan daripada fakta yang kuat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Reducing Bias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(Mengurangi Bias)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8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3242160" y="880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Bias Triggered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242160" y="3867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Decision/Judgment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(keputusan / penilaian)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242160" y="3219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Apply Debiasing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(menerapkan debiasing)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242160" y="2607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Assess Direction and Magnitude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(menilai arah dan besarnya)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3242160" y="2031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Decide to Correct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(memutuskan untuk mengoreksi)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242160" y="1455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Develop Awareness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(membangkitkan kesadaran)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Critical Thinking Process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(Proses Berpikir Kritis)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3526200" y="1684800"/>
            <a:ext cx="2994120" cy="2778120"/>
          </a:xfrm>
          <a:prstGeom prst="ellipse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Berpikir Kritis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28000" y="1204200"/>
            <a:ext cx="1141920" cy="1141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identifikasi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257800" y="914400"/>
            <a:ext cx="1419120" cy="684720"/>
          </a:xfrm>
          <a:custGeom>
            <a:avLst/>
            <a:gdLst/>
            <a:ahLst/>
            <a:rect l="l" t="t" r="r" b="b"/>
            <a:pathLst>
              <a:path w="39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3628" y="1906"/>
                </a:lnTo>
                <a:lnTo>
                  <a:pt x="3628" y="1906"/>
                </a:lnTo>
                <a:cubicBezTo>
                  <a:pt x="3684" y="1906"/>
                  <a:pt x="3739" y="1891"/>
                  <a:pt x="3787" y="1863"/>
                </a:cubicBezTo>
                <a:cubicBezTo>
                  <a:pt x="3835" y="1836"/>
                  <a:pt x="3876" y="1795"/>
                  <a:pt x="3903" y="1747"/>
                </a:cubicBezTo>
                <a:cubicBezTo>
                  <a:pt x="3931" y="1699"/>
                  <a:pt x="3946" y="1644"/>
                  <a:pt x="3946" y="1588"/>
                </a:cubicBezTo>
                <a:lnTo>
                  <a:pt x="3945" y="317"/>
                </a:lnTo>
                <a:lnTo>
                  <a:pt x="3946" y="318"/>
                </a:lnTo>
                <a:lnTo>
                  <a:pt x="3946" y="318"/>
                </a:lnTo>
                <a:cubicBezTo>
                  <a:pt x="3946" y="262"/>
                  <a:pt x="3931" y="207"/>
                  <a:pt x="3903" y="159"/>
                </a:cubicBezTo>
                <a:cubicBezTo>
                  <a:pt x="3876" y="111"/>
                  <a:pt x="3835" y="70"/>
                  <a:pt x="3787" y="43"/>
                </a:cubicBezTo>
                <a:cubicBezTo>
                  <a:pt x="3739" y="15"/>
                  <a:pt x="3684" y="0"/>
                  <a:pt x="3628" y="0"/>
                </a:cubicBezTo>
                <a:lnTo>
                  <a:pt x="317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5342400" y="1109520"/>
            <a:ext cx="105732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faktor-faktor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5715000" y="1828800"/>
            <a:ext cx="1141920" cy="1141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analisa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809400" y="2057400"/>
            <a:ext cx="1419120" cy="684720"/>
          </a:xfrm>
          <a:custGeom>
            <a:avLst/>
            <a:gdLst/>
            <a:ahLst/>
            <a:rect l="l" t="t" r="r" b="b"/>
            <a:pathLst>
              <a:path w="39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3628" y="1906"/>
                </a:lnTo>
                <a:lnTo>
                  <a:pt x="3628" y="1906"/>
                </a:lnTo>
                <a:cubicBezTo>
                  <a:pt x="3684" y="1906"/>
                  <a:pt x="3739" y="1891"/>
                  <a:pt x="3787" y="1863"/>
                </a:cubicBezTo>
                <a:cubicBezTo>
                  <a:pt x="3835" y="1836"/>
                  <a:pt x="3876" y="1795"/>
                  <a:pt x="3903" y="1747"/>
                </a:cubicBezTo>
                <a:cubicBezTo>
                  <a:pt x="3931" y="1699"/>
                  <a:pt x="3946" y="1644"/>
                  <a:pt x="3946" y="1588"/>
                </a:cubicBezTo>
                <a:lnTo>
                  <a:pt x="3945" y="317"/>
                </a:lnTo>
                <a:lnTo>
                  <a:pt x="3946" y="318"/>
                </a:lnTo>
                <a:lnTo>
                  <a:pt x="3946" y="318"/>
                </a:lnTo>
                <a:cubicBezTo>
                  <a:pt x="3946" y="262"/>
                  <a:pt x="3931" y="207"/>
                  <a:pt x="3903" y="159"/>
                </a:cubicBezTo>
                <a:cubicBezTo>
                  <a:pt x="3876" y="111"/>
                  <a:pt x="3835" y="70"/>
                  <a:pt x="3787" y="43"/>
                </a:cubicBezTo>
                <a:cubicBezTo>
                  <a:pt x="3739" y="15"/>
                  <a:pt x="3684" y="0"/>
                  <a:pt x="3628" y="0"/>
                </a:cubicBezTo>
                <a:lnTo>
                  <a:pt x="317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6870600" y="2093400"/>
            <a:ext cx="68724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situasi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858000" y="2394000"/>
            <a:ext cx="130284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sebab - akibat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5329800" y="3272400"/>
            <a:ext cx="1141920" cy="1141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refleksi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208200" y="4066200"/>
            <a:ext cx="1419120" cy="684720"/>
          </a:xfrm>
          <a:custGeom>
            <a:avLst/>
            <a:gdLst/>
            <a:ahLst/>
            <a:rect l="l" t="t" r="r" b="b"/>
            <a:pathLst>
              <a:path w="39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3628" y="1906"/>
                </a:lnTo>
                <a:lnTo>
                  <a:pt x="3628" y="1906"/>
                </a:lnTo>
                <a:cubicBezTo>
                  <a:pt x="3684" y="1906"/>
                  <a:pt x="3739" y="1891"/>
                  <a:pt x="3787" y="1863"/>
                </a:cubicBezTo>
                <a:cubicBezTo>
                  <a:pt x="3835" y="1836"/>
                  <a:pt x="3876" y="1795"/>
                  <a:pt x="3903" y="1747"/>
                </a:cubicBezTo>
                <a:cubicBezTo>
                  <a:pt x="3931" y="1699"/>
                  <a:pt x="3946" y="1644"/>
                  <a:pt x="3946" y="1588"/>
                </a:cubicBezTo>
                <a:lnTo>
                  <a:pt x="3945" y="317"/>
                </a:lnTo>
                <a:lnTo>
                  <a:pt x="3946" y="318"/>
                </a:lnTo>
                <a:lnTo>
                  <a:pt x="3946" y="318"/>
                </a:lnTo>
                <a:cubicBezTo>
                  <a:pt x="3946" y="262"/>
                  <a:pt x="3931" y="207"/>
                  <a:pt x="3903" y="159"/>
                </a:cubicBezTo>
                <a:cubicBezTo>
                  <a:pt x="3876" y="111"/>
                  <a:pt x="3835" y="70"/>
                  <a:pt x="3787" y="43"/>
                </a:cubicBezTo>
                <a:cubicBezTo>
                  <a:pt x="3739" y="15"/>
                  <a:pt x="3684" y="0"/>
                  <a:pt x="3628" y="0"/>
                </a:cubicBezTo>
                <a:lnTo>
                  <a:pt x="317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1"/>
          <p:cNvSpPr/>
          <p:nvPr/>
        </p:nvSpPr>
        <p:spPr>
          <a:xfrm>
            <a:off x="6273360" y="4154040"/>
            <a:ext cx="126936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pertimbangan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keyakinan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3128400" y="1864800"/>
            <a:ext cx="1141920" cy="1141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refleksi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3401280" y="3301920"/>
            <a:ext cx="1141920" cy="1141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evaluasi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2237400" y="4114800"/>
            <a:ext cx="1419120" cy="684720"/>
          </a:xfrm>
          <a:custGeom>
            <a:avLst/>
            <a:gdLst/>
            <a:ahLst/>
            <a:rect l="l" t="t" r="r" b="b"/>
            <a:pathLst>
              <a:path w="39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3628" y="1906"/>
                </a:lnTo>
                <a:lnTo>
                  <a:pt x="3628" y="1906"/>
                </a:lnTo>
                <a:cubicBezTo>
                  <a:pt x="3684" y="1906"/>
                  <a:pt x="3739" y="1891"/>
                  <a:pt x="3787" y="1863"/>
                </a:cubicBezTo>
                <a:cubicBezTo>
                  <a:pt x="3835" y="1836"/>
                  <a:pt x="3876" y="1795"/>
                  <a:pt x="3903" y="1747"/>
                </a:cubicBezTo>
                <a:cubicBezTo>
                  <a:pt x="3931" y="1699"/>
                  <a:pt x="3946" y="1644"/>
                  <a:pt x="3946" y="1588"/>
                </a:cubicBezTo>
                <a:lnTo>
                  <a:pt x="3945" y="317"/>
                </a:lnTo>
                <a:lnTo>
                  <a:pt x="3946" y="318"/>
                </a:lnTo>
                <a:lnTo>
                  <a:pt x="3946" y="318"/>
                </a:lnTo>
                <a:cubicBezTo>
                  <a:pt x="3946" y="262"/>
                  <a:pt x="3931" y="207"/>
                  <a:pt x="3903" y="159"/>
                </a:cubicBezTo>
                <a:cubicBezTo>
                  <a:pt x="3876" y="111"/>
                  <a:pt x="3835" y="70"/>
                  <a:pt x="3787" y="43"/>
                </a:cubicBezTo>
                <a:cubicBezTo>
                  <a:pt x="3739" y="15"/>
                  <a:pt x="3684" y="0"/>
                  <a:pt x="3628" y="0"/>
                </a:cubicBezTo>
                <a:lnTo>
                  <a:pt x="317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>
            <a:off x="2008800" y="1636200"/>
            <a:ext cx="1419120" cy="684720"/>
          </a:xfrm>
          <a:custGeom>
            <a:avLst/>
            <a:gdLst/>
            <a:ahLst/>
            <a:rect l="l" t="t" r="r" b="b"/>
            <a:pathLst>
              <a:path w="39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3628" y="1906"/>
                </a:lnTo>
                <a:lnTo>
                  <a:pt x="3628" y="1906"/>
                </a:lnTo>
                <a:cubicBezTo>
                  <a:pt x="3684" y="1906"/>
                  <a:pt x="3739" y="1891"/>
                  <a:pt x="3787" y="1863"/>
                </a:cubicBezTo>
                <a:cubicBezTo>
                  <a:pt x="3835" y="1836"/>
                  <a:pt x="3876" y="1795"/>
                  <a:pt x="3903" y="1747"/>
                </a:cubicBezTo>
                <a:cubicBezTo>
                  <a:pt x="3931" y="1699"/>
                  <a:pt x="3946" y="1644"/>
                  <a:pt x="3946" y="1588"/>
                </a:cubicBezTo>
                <a:lnTo>
                  <a:pt x="3945" y="317"/>
                </a:lnTo>
                <a:lnTo>
                  <a:pt x="3946" y="318"/>
                </a:lnTo>
                <a:lnTo>
                  <a:pt x="3946" y="318"/>
                </a:lnTo>
                <a:cubicBezTo>
                  <a:pt x="3946" y="262"/>
                  <a:pt x="3931" y="207"/>
                  <a:pt x="3903" y="159"/>
                </a:cubicBezTo>
                <a:cubicBezTo>
                  <a:pt x="3876" y="111"/>
                  <a:pt x="3835" y="70"/>
                  <a:pt x="3787" y="43"/>
                </a:cubicBezTo>
                <a:cubicBezTo>
                  <a:pt x="3739" y="15"/>
                  <a:pt x="3684" y="0"/>
                  <a:pt x="3628" y="0"/>
                </a:cubicBezTo>
                <a:lnTo>
                  <a:pt x="317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6"/>
          <p:cNvSpPr/>
          <p:nvPr/>
        </p:nvSpPr>
        <p:spPr>
          <a:xfrm>
            <a:off x="2376720" y="4186800"/>
            <a:ext cx="10512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memeriksa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argumen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2117520" y="1724040"/>
            <a:ext cx="10818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menarik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kesimpulan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4572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943600" y="1404000"/>
            <a:ext cx="2219400" cy="2799720"/>
          </a:xfrm>
          <a:prstGeom prst="rect">
            <a:avLst/>
          </a:prstGeom>
          <a:ln w="1800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649520" y="1601640"/>
            <a:ext cx="3147120" cy="2635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b="0" lang="en-US" sz="2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Importance</a:t>
            </a:r>
            <a:endParaRPr b="0" lang="en-US" sz="2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Mindset</a:t>
            </a:r>
            <a:endParaRPr b="0" lang="en-US" sz="2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Bias</a:t>
            </a:r>
            <a:endParaRPr b="0" lang="en-US" sz="2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Arguments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Randomness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(Memahami Ketidakaturan)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203640" y="17946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Jumlah peristiwa acak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165120" y="366084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perubahan antara kondisi awal dan akhir, 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tidak berarti perubahan pada hasil akhir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165120" y="2743200"/>
            <a:ext cx="411084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Keadaan pikiran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Question Everything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(Mempertanyakan Segalanya)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952920" y="1828800"/>
            <a:ext cx="4304520" cy="205704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5982480" y="19224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Memicu berpikir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982480" y="27468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Membunuh asumsi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When it’s out of your control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(ketika itu di luar kendali Anda)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429000" y="1600200"/>
            <a:ext cx="3200040" cy="27428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4343400" y="2286000"/>
            <a:ext cx="1371240" cy="1371240"/>
          </a:xfrm>
          <a:prstGeom prst="ellipse">
            <a:avLst/>
          </a:prstGeom>
          <a:solidFill>
            <a:srgbClr val="dee6ef"/>
          </a:solidFill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4572000" y="2514600"/>
            <a:ext cx="913680" cy="913680"/>
          </a:xfrm>
          <a:prstGeom prst="ellipse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3990960" y="897120"/>
            <a:ext cx="2100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3 Bidang Kendali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4800600" y="2743200"/>
            <a:ext cx="456840" cy="456840"/>
          </a:xfrm>
          <a:prstGeom prst="ellipse">
            <a:avLst/>
          </a:prstGeom>
          <a:solidFill>
            <a:srgbClr val="729fcf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5257800" y="2971800"/>
            <a:ext cx="1833840" cy="702000"/>
          </a:xfrm>
          <a:prstGeom prst="curvedConnector3">
            <a:avLst>
              <a:gd name="adj1" fmla="val 50000"/>
            </a:avLst>
          </a:prstGeom>
          <a:noFill/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7091640" y="3429000"/>
            <a:ext cx="1594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Apa yang dapat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Anda kendalikan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1249560" y="3699720"/>
            <a:ext cx="155484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Apa yang dapat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Anda pengaruhi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 flipH="1">
            <a:off x="2946600" y="2971800"/>
            <a:ext cx="1624680" cy="928080"/>
          </a:xfrm>
          <a:prstGeom prst="curvedConnector3">
            <a:avLst>
              <a:gd name="adj1" fmla="val 50000"/>
            </a:avLst>
          </a:prstGeom>
          <a:noFill/>
          <a:ln w="3672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4094640" y="1900800"/>
            <a:ext cx="188712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Di luar kendali Anda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Line 11"/>
          <p:cNvSpPr/>
          <p:nvPr/>
        </p:nvSpPr>
        <p:spPr>
          <a:xfrm flipV="1">
            <a:off x="5607000" y="1900800"/>
            <a:ext cx="1143000" cy="685800"/>
          </a:xfrm>
          <a:prstGeom prst="line">
            <a:avLst/>
          </a:prstGeom>
          <a:ln w="54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6786000" y="1648800"/>
            <a:ext cx="156564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Area fokus anda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&amp; opportunity cost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923040" y="1828800"/>
            <a:ext cx="3877560" cy="2035440"/>
          </a:xfrm>
          <a:prstGeom prst="rect">
            <a:avLst/>
          </a:prstGeom>
          <a:ln w="0">
            <a:noFill/>
          </a:ln>
        </p:spPr>
      </p:pic>
      <p:sp>
        <p:nvSpPr>
          <p:cNvPr id="222" name="TextShape 1"/>
          <p:cNvSpPr txBox="1"/>
          <p:nvPr/>
        </p:nvSpPr>
        <p:spPr>
          <a:xfrm>
            <a:off x="1600200" y="914400"/>
            <a:ext cx="21528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latin typeface="Arial"/>
              </a:rPr>
              <a:t>Mengevaluasi alternatif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754240" y="15282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Daftar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754240" y="42714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Memutuskan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754240" y="35856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Mengulang evaluasi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754240" y="28998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Mengevaluasi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754240" y="22140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Membandingkan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229" name="TextShape 1"/>
          <p:cNvSpPr txBox="1"/>
          <p:nvPr/>
        </p:nvSpPr>
        <p:spPr>
          <a:xfrm>
            <a:off x="1600200" y="914400"/>
            <a:ext cx="161496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latin typeface="Arial"/>
              </a:rPr>
              <a:t>Opportunity cost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1360080" y="1405080"/>
            <a:ext cx="5040720" cy="36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What is an argument?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(Apa itu argumen?)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1153800" y="1736640"/>
            <a:ext cx="3418200" cy="192096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5486400" y="1828800"/>
            <a:ext cx="3797640" cy="1958040"/>
          </a:xfrm>
          <a:prstGeom prst="rect">
            <a:avLst/>
          </a:prstGeom>
          <a:ln w="0">
            <a:noFill/>
          </a:ln>
        </p:spPr>
      </p:pic>
      <p:sp>
        <p:nvSpPr>
          <p:cNvPr id="237" name="TextShape 1"/>
          <p:cNvSpPr txBox="1"/>
          <p:nvPr/>
        </p:nvSpPr>
        <p:spPr>
          <a:xfrm>
            <a:off x="2286000" y="3798720"/>
            <a:ext cx="119556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Verbal fight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858000" y="3886200"/>
            <a:ext cx="136476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Verbal abuse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02680" y="4683960"/>
            <a:ext cx="2672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Jadi, apa itu argumen?</a:t>
            </a:r>
            <a:endParaRPr b="1" lang="en-US" sz="1800" spc="-1" strike="noStrike">
              <a:latin typeface="Arial"/>
            </a:endParaRPr>
          </a:p>
        </p:txBody>
      </p:sp>
      <p:grpSp>
        <p:nvGrpSpPr>
          <p:cNvPr id="240" name="Group 4"/>
          <p:cNvGrpSpPr/>
          <p:nvPr/>
        </p:nvGrpSpPr>
        <p:grpSpPr>
          <a:xfrm>
            <a:off x="1600200" y="1536120"/>
            <a:ext cx="2514600" cy="2643480"/>
            <a:chOff x="1600200" y="1536120"/>
            <a:chExt cx="2514600" cy="2643480"/>
          </a:xfrm>
        </p:grpSpPr>
        <p:sp>
          <p:nvSpPr>
            <p:cNvPr id="241" name="Line 5"/>
            <p:cNvSpPr/>
            <p:nvPr/>
          </p:nvSpPr>
          <p:spPr>
            <a:xfrm flipH="1">
              <a:off x="1600200" y="1600200"/>
              <a:ext cx="2514600" cy="2514600"/>
            </a:xfrm>
            <a:prstGeom prst="line">
              <a:avLst/>
            </a:prstGeom>
            <a:ln w="9144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6"/>
            <p:cNvSpPr/>
            <p:nvPr/>
          </p:nvSpPr>
          <p:spPr>
            <a:xfrm flipH="1" flipV="1">
              <a:off x="1668240" y="1536120"/>
              <a:ext cx="2378520" cy="2643480"/>
            </a:xfrm>
            <a:prstGeom prst="line">
              <a:avLst/>
            </a:prstGeom>
            <a:ln w="9144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" name="Group 7"/>
          <p:cNvGrpSpPr/>
          <p:nvPr/>
        </p:nvGrpSpPr>
        <p:grpSpPr>
          <a:xfrm>
            <a:off x="6172200" y="1502280"/>
            <a:ext cx="2514600" cy="2539800"/>
            <a:chOff x="6172200" y="1502280"/>
            <a:chExt cx="2514600" cy="2539800"/>
          </a:xfrm>
        </p:grpSpPr>
        <p:sp>
          <p:nvSpPr>
            <p:cNvPr id="244" name="Line 8"/>
            <p:cNvSpPr/>
            <p:nvPr/>
          </p:nvSpPr>
          <p:spPr>
            <a:xfrm flipH="1">
              <a:off x="6172200" y="1514520"/>
              <a:ext cx="2514600" cy="2514600"/>
            </a:xfrm>
            <a:prstGeom prst="line">
              <a:avLst/>
            </a:prstGeom>
            <a:ln w="9144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9"/>
            <p:cNvSpPr/>
            <p:nvPr/>
          </p:nvSpPr>
          <p:spPr>
            <a:xfrm flipH="1" flipV="1">
              <a:off x="6185160" y="1502280"/>
              <a:ext cx="2488680" cy="2539800"/>
            </a:xfrm>
            <a:prstGeom prst="line">
              <a:avLst/>
            </a:prstGeom>
            <a:ln w="9144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1432800" y="1227600"/>
            <a:ext cx="708660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Apakah menurut Anda komputer akan mengambil alih dunia dalam 50 tahun mendatang?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286000" y="1939680"/>
            <a:ext cx="513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latin typeface="Arial"/>
              </a:rPr>
              <a:t>ya, karena mereka dapat menghitung dengan sangat cepat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200400" y="2229840"/>
            <a:ext cx="35776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latin typeface="Arial"/>
              </a:rPr>
              <a:t>tidak, karena itu hanya sepotong logam 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50" name="Line 4"/>
          <p:cNvSpPr/>
          <p:nvPr/>
        </p:nvSpPr>
        <p:spPr>
          <a:xfrm>
            <a:off x="2286000" y="2093400"/>
            <a:ext cx="51397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5"/>
          <p:cNvSpPr/>
          <p:nvPr/>
        </p:nvSpPr>
        <p:spPr>
          <a:xfrm>
            <a:off x="3236400" y="2394000"/>
            <a:ext cx="3429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6"/>
          <p:cNvSpPr txBox="1"/>
          <p:nvPr/>
        </p:nvSpPr>
        <p:spPr>
          <a:xfrm>
            <a:off x="2428200" y="2984760"/>
            <a:ext cx="476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YA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53" name="TextShape 7"/>
          <p:cNvSpPr txBox="1"/>
          <p:nvPr/>
        </p:nvSpPr>
        <p:spPr>
          <a:xfrm>
            <a:off x="916200" y="3585600"/>
            <a:ext cx="3772800" cy="11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50" spc="-1" strike="noStrike">
                <a:latin typeface="Arial"/>
              </a:rPr>
              <a:t>- Melihat kurva kecepatan dan kemajuan dari</a:t>
            </a:r>
            <a:endParaRPr b="0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kapabilitas machine learning, Saya melihat </a:t>
            </a:r>
            <a:endParaRPr b="0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kemungkinan besar hal itu terjadi.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-Lihatlah mobil tanpa pengemudi (driverless cars). </a:t>
            </a:r>
            <a:endParaRPr b="0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Sekarang saja kita sudah bisa melepas roda kemudi kita,</a:t>
            </a:r>
            <a:endParaRPr b="0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Bayangkan apa yang akan terjadi 50 tahun dari sekarang.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4" name="TextShape 8"/>
          <p:cNvSpPr txBox="1"/>
          <p:nvPr/>
        </p:nvSpPr>
        <p:spPr>
          <a:xfrm>
            <a:off x="6814080" y="284040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TIDAK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TextShape 9"/>
          <p:cNvSpPr txBox="1"/>
          <p:nvPr/>
        </p:nvSpPr>
        <p:spPr>
          <a:xfrm>
            <a:off x="5869440" y="3261600"/>
            <a:ext cx="3778920" cy="171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50" spc="-1" strike="noStrike">
                <a:latin typeface="Arial"/>
              </a:rPr>
              <a:t>- Saya tidak melihat tanda-tanda mesin 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dapat sepenuhnya meniru pemikiran manusia. 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Iya, machine learning dan kecerdasan buatan telah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membawa kita kepada tahap yang baru, tapi saya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tidak melihat itu terjadi dalam skala yang besar. Itu hanya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baru sebagian kecil saja.</a:t>
            </a:r>
            <a:endParaRPr b="1" lang="en-US" sz="1050" spc="-1" strike="noStrike">
              <a:latin typeface="Arial"/>
            </a:endParaRPr>
          </a:p>
          <a:p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- Anda benar tentang mobil tanpa pengemudi. 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Tapi itu tidak mengatakan apa-apa tentang 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mengambil alih dunia. </a:t>
            </a:r>
            <a:endParaRPr b="1" lang="en-US" sz="1050" spc="-1" strike="noStrike">
              <a:latin typeface="Arial"/>
            </a:endParaRPr>
          </a:p>
          <a:p>
            <a:r>
              <a:rPr b="1" lang="en-US" sz="1050" spc="-1" strike="noStrike">
                <a:latin typeface="Arial"/>
              </a:rPr>
              <a:t>Ini hanya tentang daya komputasi. </a:t>
            </a:r>
            <a:endParaRPr b="1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Argument’s Structure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(susunan argumen)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260" name="TextShape 1"/>
          <p:cNvSpPr txBox="1"/>
          <p:nvPr/>
        </p:nvSpPr>
        <p:spPr>
          <a:xfrm>
            <a:off x="1169280" y="1011600"/>
            <a:ext cx="1968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Simple argument: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128240" y="1648080"/>
            <a:ext cx="42238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semua matematikawan pintar.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john adalah seorang ahli matematika.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Maka, john pintar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5486400" y="1684800"/>
            <a:ext cx="257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600" spc="-1" strike="noStrike">
                <a:latin typeface="Arial"/>
                <a:ea typeface="Arial"/>
              </a:rPr>
              <a:t>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TextShape 4"/>
          <p:cNvSpPr txBox="1"/>
          <p:nvPr/>
        </p:nvSpPr>
        <p:spPr>
          <a:xfrm>
            <a:off x="5763600" y="1841400"/>
            <a:ext cx="865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premis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TextShape 5"/>
          <p:cNvSpPr txBox="1"/>
          <p:nvPr/>
        </p:nvSpPr>
        <p:spPr>
          <a:xfrm rot="5397600">
            <a:off x="2237040" y="2834640"/>
            <a:ext cx="333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600" spc="-1" strike="noStrike">
                <a:latin typeface="Arial"/>
                <a:ea typeface="Arial"/>
              </a:rPr>
              <a:t>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TextShape 6"/>
          <p:cNvSpPr txBox="1"/>
          <p:nvPr/>
        </p:nvSpPr>
        <p:spPr>
          <a:xfrm>
            <a:off x="1720800" y="3277440"/>
            <a:ext cx="1332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kesimpulan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Shape 7"/>
          <p:cNvSpPr txBox="1"/>
          <p:nvPr/>
        </p:nvSpPr>
        <p:spPr>
          <a:xfrm>
            <a:off x="5030280" y="3822120"/>
            <a:ext cx="39070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id-ID" sz="1800" spc="-1" strike="noStrike">
                <a:latin typeface="Arial"/>
                <a:ea typeface="Bitstream Vera Sans"/>
              </a:rPr>
              <a:t>Apakah John pintar? Tentu saja, </a:t>
            </a:r>
            <a:endParaRPr b="0" lang="id-ID" sz="1800" spc="-1" strike="noStrike">
              <a:latin typeface="Arial"/>
            </a:endParaRPr>
          </a:p>
          <a:p>
            <a:r>
              <a:rPr b="0" lang="id-ID" sz="1800" spc="-1" strike="noStrike">
                <a:latin typeface="Arial"/>
                <a:ea typeface="Bitstream Vera Sans"/>
              </a:rPr>
              <a:t>dia seorang ahli matematika, bukan?</a:t>
            </a:r>
            <a:endParaRPr b="0" lang="id-ID" sz="1800" spc="-1" strike="noStrike">
              <a:latin typeface="Arial"/>
            </a:endParaRPr>
          </a:p>
        </p:txBody>
      </p:sp>
      <p:cxnSp>
        <p:nvCxnSpPr>
          <p:cNvPr id="267" name="Line 8"/>
          <p:cNvCxnSpPr>
            <a:endCxn id="266" idx="1"/>
          </p:cNvCxnSpPr>
          <p:nvPr/>
        </p:nvCxnSpPr>
        <p:spPr>
          <a:xfrm>
            <a:off x="3121200" y="3194640"/>
            <a:ext cx="1909440" cy="92880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Apa itu Pemikiran Kritis?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Purpose of Arguments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(tujuan argumen)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1143000" y="1371600"/>
            <a:ext cx="3827160" cy="215820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5754240" y="15282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Membujuk 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754240" y="297576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Menjelaskan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754240" y="228996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Membenarkan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Argument Analysis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(analisis argumen)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5754240" y="29718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mengevaluasi kualitas 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klaim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057400" y="2057400"/>
            <a:ext cx="2246760" cy="11430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2a6099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Langkah-langkah untuk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menganalisis argumen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754240" y="216936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mengidentifikasi, klaim, 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&amp; asumsi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5754240" y="13716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Bacalah dengan seksama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5754240" y="3657600"/>
            <a:ext cx="2246760" cy="45324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bukti tambahan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371600" y="1828800"/>
            <a:ext cx="1596240" cy="68184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FAKTA-FAKTA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429000" y="2057400"/>
            <a:ext cx="453240" cy="224640"/>
          </a:xfrm>
          <a:custGeom>
            <a:avLst/>
            <a:gdLst/>
            <a:ahLst/>
            <a:rect l="l" t="t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5943600" y="2057400"/>
            <a:ext cx="453240" cy="224640"/>
          </a:xfrm>
          <a:custGeom>
            <a:avLst/>
            <a:gdLst/>
            <a:ahLst/>
            <a:rect l="l" t="t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6858000" y="1828800"/>
            <a:ext cx="1596240" cy="68184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PENILAIAN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 rot="21597600">
            <a:off x="4375080" y="1885680"/>
            <a:ext cx="978480" cy="649800"/>
          </a:xfrm>
          <a:prstGeom prst="rect">
            <a:avLst/>
          </a:prstGeom>
          <a:ln w="18000"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4196880" y="1482840"/>
            <a:ext cx="1370160" cy="342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PROSES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114800" y="3429000"/>
            <a:ext cx="1596240" cy="68184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8e86ae"/>
          </a:solidFill>
          <a:ln w="18000">
            <a:solidFill>
              <a:srgbClr val="8e86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 rot="5388000">
            <a:off x="5756040" y="3647520"/>
            <a:ext cx="453240" cy="224640"/>
          </a:xfrm>
          <a:custGeom>
            <a:avLst/>
            <a:gdLst/>
            <a:ahLst/>
            <a:rect l="l" t="t" r="r" b="b"/>
            <a:pathLst>
              <a:path w="1272" h="637">
                <a:moveTo>
                  <a:pt x="0" y="158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6"/>
                </a:lnTo>
                <a:lnTo>
                  <a:pt x="0" y="158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 rot="5388000">
            <a:off x="3662640" y="3647520"/>
            <a:ext cx="453240" cy="224640"/>
          </a:xfrm>
          <a:custGeom>
            <a:avLst/>
            <a:gdLst/>
            <a:ahLst/>
            <a:rect l="l" t="t" r="r" b="b"/>
            <a:pathLst>
              <a:path w="1273" h="637">
                <a:moveTo>
                  <a:pt x="0" y="158"/>
                </a:moveTo>
                <a:lnTo>
                  <a:pt x="953" y="159"/>
                </a:lnTo>
                <a:lnTo>
                  <a:pt x="954" y="0"/>
                </a:lnTo>
                <a:lnTo>
                  <a:pt x="1272" y="318"/>
                </a:lnTo>
                <a:lnTo>
                  <a:pt x="954" y="636"/>
                </a:lnTo>
                <a:lnTo>
                  <a:pt x="954" y="477"/>
                </a:lnTo>
                <a:lnTo>
                  <a:pt x="1" y="476"/>
                </a:lnTo>
                <a:lnTo>
                  <a:pt x="0" y="158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>
            <a:off x="4343400" y="4343400"/>
            <a:ext cx="1143000" cy="0"/>
          </a:xfrm>
          <a:prstGeom prst="line">
            <a:avLst/>
          </a:prstGeom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0"/>
          <p:cNvSpPr/>
          <p:nvPr/>
        </p:nvSpPr>
        <p:spPr>
          <a:xfrm>
            <a:off x="4343760" y="4451400"/>
            <a:ext cx="1143000" cy="0"/>
          </a:xfrm>
          <a:prstGeom prst="line">
            <a:avLst/>
          </a:prstGeom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1"/>
          <p:cNvSpPr/>
          <p:nvPr/>
        </p:nvSpPr>
        <p:spPr>
          <a:xfrm>
            <a:off x="4343760" y="4415400"/>
            <a:ext cx="1143000" cy="0"/>
          </a:xfrm>
          <a:prstGeom prst="line">
            <a:avLst/>
          </a:prstGeom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>
            <a:off x="4343760" y="4379400"/>
            <a:ext cx="1143000" cy="0"/>
          </a:xfrm>
          <a:prstGeom prst="line">
            <a:avLst/>
          </a:prstGeom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6148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43000" y="2286000"/>
            <a:ext cx="7924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Mengapa Berpikir Kritis itu Penting?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84040" cy="54792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5486400" y="1371600"/>
            <a:ext cx="3196440" cy="4532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Memahami hubungan logis antar ide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86760" y="1911960"/>
            <a:ext cx="3196440" cy="4532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Identifikasi, membangun, dan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mengevaluasi argumen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486760" y="2452320"/>
            <a:ext cx="3196440" cy="4532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Mendeteksi ketidakkonsistenan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dalam penalaran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486760" y="2992680"/>
            <a:ext cx="3196440" cy="4532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Memecahkan masalah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secara sistematis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5486760" y="3533040"/>
            <a:ext cx="3196440" cy="45324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Mengidentifikasi relevansi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dan pentingnya ide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685800" y="1060200"/>
            <a:ext cx="4800600" cy="32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2021-02-15T17:26:01Z</dcterms:modified>
  <cp:revision>159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