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280" cy="4336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280" cy="93528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640" cy="1204920"/>
          </a:xfrm>
          <a:prstGeom prst="rect">
            <a:avLst/>
          </a:prstGeom>
          <a:ln w="0">
            <a:noFill/>
          </a:ln>
        </p:spPr>
      </p:pic>
      <p:sp>
        <p:nvSpPr>
          <p:cNvPr id="1" name="PlaceHolder 1"/>
          <p:cNvSpPr>
            <a:spLocks noGrp="1"/>
          </p:cNvSpPr>
          <p:nvPr>
            <p:ph type="title"/>
          </p:nvPr>
        </p:nvSpPr>
        <p:spPr>
          <a:xfrm>
            <a:off x="504000" y="216000"/>
            <a:ext cx="7019280" cy="9352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Section 1: Introduction</a:t>
            </a:r>
            <a:endParaRPr b="0" lang="en-US" sz="3570" spc="-1" strike="noStrike">
              <a:latin typeface="Arial"/>
            </a:endParaRPr>
          </a:p>
        </p:txBody>
      </p:sp>
      <p:sp>
        <p:nvSpPr>
          <p:cNvPr id="40"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000000"/>
                </a:solidFill>
                <a:latin typeface="Arial"/>
                <a:ea typeface="DejaVu Sans"/>
              </a:rPr>
              <a:t>1.1 What is critical thinking? </a:t>
            </a:r>
            <a:endParaRPr b="0" lang="en-US" sz="3200" spc="-1" strike="noStrike">
              <a:latin typeface="Arial"/>
            </a:endParaRPr>
          </a:p>
          <a:p>
            <a:pPr algn="ctr">
              <a:lnSpc>
                <a:spcPct val="100000"/>
              </a:lnSpc>
            </a:pPr>
            <a:r>
              <a:rPr b="1" lang="en-US" sz="3200" spc="-1" strike="noStrike">
                <a:solidFill>
                  <a:srgbClr val="000000"/>
                </a:solidFill>
                <a:latin typeface="Arial"/>
                <a:ea typeface="DejaVu Sans"/>
              </a:rPr>
              <a:t>Apa itu berpikir kritis?</a:t>
            </a:r>
            <a:endParaRPr b="0" lang="en-US" sz="3200" spc="-1" strike="noStrike">
              <a:latin typeface="Arial"/>
            </a:endParaRPr>
          </a:p>
        </p:txBody>
      </p:sp>
      <p:pic>
        <p:nvPicPr>
          <p:cNvPr id="41"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504000" y="177840"/>
            <a:ext cx="7019280" cy="101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2.2 Cognitive Bias (Bias Kognitif)</a:t>
            </a:r>
            <a:endParaRPr b="0" lang="en-US" sz="3570" spc="-1" strike="noStrike">
              <a:latin typeface="Arial"/>
            </a:endParaRPr>
          </a:p>
        </p:txBody>
      </p:sp>
      <p:sp>
        <p:nvSpPr>
          <p:cNvPr id="66"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Sesuatu yang harus kita pelajari cara menghadapinya jika kita ingin menjadi pemikir kritis. Menurut wikipedia bias kognitif merupakan; Bias kognitif adalah pola penyimpangan sistematis dari norma atau rasionalitas dalam penilaian. Individu menciptakan "realitas subyektif" mereka sendiri dari persepsi mereka terhadap masukan. Konstruksi realitas individu, bukan input objektif, dapat mendikte perilaku mereka di dunia.</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1" lang="en-US" sz="2000" spc="-1" strike="noStrike">
                <a:solidFill>
                  <a:srgbClr val="000000"/>
                </a:solidFill>
                <a:latin typeface="Arial"/>
                <a:ea typeface="DejaVu Sans"/>
              </a:rPr>
              <a:t>Contoh pembahasan : the flat earth believer</a:t>
            </a:r>
            <a:endParaRPr b="0" lang="en-US" sz="2000" spc="-1" strike="noStrike">
              <a:latin typeface="Arial"/>
            </a:endParaRPr>
          </a:p>
        </p:txBody>
      </p:sp>
      <p:pic>
        <p:nvPicPr>
          <p:cNvPr id="67"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2.3 Cognitive Bias Types</a:t>
            </a:r>
            <a:endParaRPr b="0" lang="en-US" sz="3570" spc="-1" strike="noStrike">
              <a:latin typeface="Arial"/>
            </a:endParaRPr>
          </a:p>
        </p:txBody>
      </p:sp>
      <p:sp>
        <p:nvSpPr>
          <p:cNvPr id="69" name="CustomShape 2"/>
          <p:cNvSpPr/>
          <p:nvPr/>
        </p:nvSpPr>
        <p:spPr>
          <a:xfrm>
            <a:off x="504000" y="136764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Priming bias (bias utama) = dipengaruhi oleh apa yang dikatakan orang lain</a:t>
            </a:r>
            <a:endParaRPr b="0" lang="en-US" sz="2000" spc="-1" strike="noStrike">
              <a:latin typeface="Arial"/>
            </a:endParaRPr>
          </a:p>
          <a:p>
            <a:pPr>
              <a:lnSpc>
                <a:spcPct val="100000"/>
              </a:lnSpc>
            </a:pPr>
            <a:r>
              <a:rPr b="0" lang="en-US" sz="2000" spc="-1" strike="noStrike">
                <a:solidFill>
                  <a:srgbClr val="000000"/>
                </a:solidFill>
                <a:latin typeface="Arial"/>
                <a:ea typeface="DejaVu Sans"/>
              </a:rPr>
              <a:t>Ingatlah bahwa sebagai pemikir kritis, Anda harus menganalisis segala sesuatu, terlepas dari pernyataan siapa itu bahkan jika orang tersebut adalah ahli subjek dunia.</a:t>
            </a:r>
            <a:endParaRPr b="0" lang="en-US" sz="2000" spc="-1" strike="noStrike">
              <a:latin typeface="Arial"/>
            </a:endParaRPr>
          </a:p>
          <a:p>
            <a:pPr>
              <a:lnSpc>
                <a:spcPct val="100000"/>
              </a:lnSpc>
            </a:pPr>
            <a:r>
              <a:rPr b="0" lang="en-US" sz="2000" spc="-1" strike="noStrike">
                <a:solidFill>
                  <a:srgbClr val="000000"/>
                </a:solidFill>
                <a:latin typeface="Arial"/>
                <a:ea typeface="DejaVu Sans"/>
              </a:rPr>
              <a:t>Confirmation bias (bias konfirmasi) = kecenderungan untuk menafsirkan dengan cara yang menegaskan keyakinan seseorang. dan saat itulah orang menemukan sesuatu yang mendukung apa yang dia yakini benar atau salah.</a:t>
            </a:r>
            <a:endParaRPr b="0" lang="en-US" sz="2000" spc="-1" strike="noStrike">
              <a:latin typeface="Arial"/>
            </a:endParaRPr>
          </a:p>
        </p:txBody>
      </p:sp>
      <p:pic>
        <p:nvPicPr>
          <p:cNvPr id="70"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2.3 Cognitive Bias Types</a:t>
            </a:r>
            <a:endParaRPr b="0" lang="en-US" sz="3570" spc="-1" strike="noStrike">
              <a:latin typeface="Arial"/>
            </a:endParaRPr>
          </a:p>
        </p:txBody>
      </p:sp>
      <p:sp>
        <p:nvSpPr>
          <p:cNvPr id="72"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Affinity bias (bias afinitas) = kecenderungan untuk bias terhadap orang-orang seperti kita.</a:t>
            </a:r>
            <a:endParaRPr b="0" lang="en-US" sz="2000" spc="-1" strike="noStrike">
              <a:latin typeface="Arial"/>
            </a:endParaRPr>
          </a:p>
          <a:p>
            <a:pPr>
              <a:lnSpc>
                <a:spcPct val="100000"/>
              </a:lnSpc>
            </a:pPr>
            <a:r>
              <a:rPr b="0" lang="en-US" sz="2000" spc="-1" strike="noStrike">
                <a:solidFill>
                  <a:srgbClr val="000000"/>
                </a:solidFill>
                <a:latin typeface="Arial"/>
                <a:ea typeface="DejaVu Sans"/>
              </a:rPr>
              <a:t>ini tentang fakta obejctive.</a:t>
            </a:r>
            <a:endParaRPr b="0" lang="en-US" sz="2000" spc="-1" strike="noStrike">
              <a:latin typeface="Arial"/>
            </a:endParaRPr>
          </a:p>
          <a:p>
            <a:pPr>
              <a:lnSpc>
                <a:spcPct val="100000"/>
              </a:lnSpc>
            </a:pPr>
            <a:r>
              <a:rPr b="0" lang="en-US" sz="2000" spc="-1" strike="noStrike">
                <a:solidFill>
                  <a:srgbClr val="000000"/>
                </a:solidFill>
                <a:latin typeface="Arial"/>
                <a:ea typeface="DejaVu Sans"/>
              </a:rPr>
              <a:t>Self-serving bias (bias melayani diri sendiri) = kecenderungan untuk mengevaluasi informasi dengan cara yang bermanfaat bagi diri kita sendiri. Bertanggung jawab untuk sukses bukan untuk kegagalan.</a:t>
            </a:r>
            <a:endParaRPr b="0" lang="en-US" sz="2000" spc="-1" strike="noStrike">
              <a:latin typeface="Arial"/>
            </a:endParaRPr>
          </a:p>
          <a:p>
            <a:pPr>
              <a:lnSpc>
                <a:spcPct val="100000"/>
              </a:lnSpc>
            </a:pPr>
            <a:r>
              <a:rPr b="0" lang="en-US" sz="2000" spc="-1" strike="noStrike">
                <a:solidFill>
                  <a:srgbClr val="000000"/>
                </a:solidFill>
                <a:latin typeface="Arial"/>
                <a:ea typeface="DejaVu Sans"/>
              </a:rPr>
              <a:t>Belief bias (bias kepercayaan) = mengevaluasi berdasarkan keyakinan daripada fakta yang kuat.</a:t>
            </a:r>
            <a:endParaRPr b="0" lang="en-US" sz="2000" spc="-1" strike="noStrike">
              <a:latin typeface="Arial"/>
            </a:endParaRPr>
          </a:p>
        </p:txBody>
      </p:sp>
      <p:pic>
        <p:nvPicPr>
          <p:cNvPr id="73"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2.4 Reducing Bias in Yourself</a:t>
            </a:r>
            <a:endParaRPr b="0" lang="en-US" sz="3570" spc="-1" strike="noStrike">
              <a:latin typeface="Arial"/>
            </a:endParaRPr>
          </a:p>
        </p:txBody>
      </p:sp>
      <p:sp>
        <p:nvSpPr>
          <p:cNvPr id="75"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hal pertama yang harus selalu Anda lakukan adalah menekan tombol jeda untuk momen Anda dan mengajukan pertanyaan apakah saya terpengaruh oleh sesuatu? apakah alasan saya menyimpang? </a:t>
            </a:r>
            <a:endParaRPr b="0" lang="en-US" sz="2000" spc="-1" strike="noStrike">
              <a:latin typeface="Arial"/>
            </a:endParaRPr>
          </a:p>
        </p:txBody>
      </p:sp>
      <p:pic>
        <p:nvPicPr>
          <p:cNvPr id="76"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000000"/>
                </a:solidFill>
                <a:latin typeface="Arial"/>
                <a:ea typeface="DejaVu Sans"/>
              </a:rPr>
              <a:t>Section 3: The Process</a:t>
            </a:r>
            <a:endParaRPr b="0" lang="en-US" sz="3200" spc="-1" strike="noStrike">
              <a:latin typeface="Arial"/>
            </a:endParaRPr>
          </a:p>
        </p:txBody>
      </p:sp>
      <p:pic>
        <p:nvPicPr>
          <p:cNvPr id="78"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3.1 Critical Thinking Process</a:t>
            </a:r>
            <a:endParaRPr b="0" lang="en-US" sz="3570" spc="-1" strike="noStrike">
              <a:latin typeface="Arial"/>
            </a:endParaRPr>
          </a:p>
        </p:txBody>
      </p:sp>
      <p:sp>
        <p:nvSpPr>
          <p:cNvPr id="80"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5 proses berpikir kritis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DejaVu Sans"/>
              </a:rPr>
              <a:t>1. Identify (mengenali), masalah sering kali muncul. Disini penting sekali Anda dapat mengenali masalah dari faktor-faktor apapun, kadang juga masalah datang dari orang atau grup-grup.</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DejaVu Sans"/>
              </a:rPr>
              <a:t>2. Analyze (menganalisa)</a:t>
            </a:r>
            <a:endParaRPr b="0" lang="en-US" sz="2000" spc="-1" strike="noStrike">
              <a:latin typeface="Arial"/>
            </a:endParaRPr>
          </a:p>
          <a:p>
            <a:pPr>
              <a:lnSpc>
                <a:spcPct val="100000"/>
              </a:lnSpc>
            </a:pPr>
            <a:r>
              <a:rPr b="0" lang="en-US" sz="2000" spc="-1" strike="noStrike">
                <a:solidFill>
                  <a:srgbClr val="000000"/>
                </a:solidFill>
                <a:latin typeface="Arial"/>
                <a:ea typeface="DejaVu Sans"/>
              </a:rPr>
              <a:t>- situasi</a:t>
            </a:r>
            <a:endParaRPr b="0" lang="en-US" sz="2000" spc="-1" strike="noStrike">
              <a:latin typeface="Arial"/>
            </a:endParaRPr>
          </a:p>
          <a:p>
            <a:pPr>
              <a:lnSpc>
                <a:spcPct val="100000"/>
              </a:lnSpc>
            </a:pPr>
            <a:r>
              <a:rPr b="0" lang="en-US" sz="2000" spc="-1" strike="noStrike">
                <a:solidFill>
                  <a:srgbClr val="000000"/>
                </a:solidFill>
                <a:latin typeface="Arial"/>
                <a:ea typeface="DejaVu Sans"/>
              </a:rPr>
              <a:t>- sebab &amp; akibat</a:t>
            </a:r>
            <a:endParaRPr b="0" lang="en-US" sz="2000" spc="-1" strike="noStrike">
              <a:latin typeface="Arial"/>
            </a:endParaRPr>
          </a:p>
        </p:txBody>
      </p:sp>
      <p:pic>
        <p:nvPicPr>
          <p:cNvPr id="81"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3.1 Critical Thinking Process</a:t>
            </a:r>
            <a:endParaRPr b="0" lang="en-US" sz="3570" spc="-1" strike="noStrike">
              <a:latin typeface="Arial"/>
            </a:endParaRPr>
          </a:p>
        </p:txBody>
      </p:sp>
      <p:sp>
        <p:nvSpPr>
          <p:cNvPr id="83" name="CustomShape 2"/>
          <p:cNvSpPr/>
          <p:nvPr/>
        </p:nvSpPr>
        <p:spPr>
          <a:xfrm>
            <a:off x="504000" y="136764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3. Reflect (mencerminkan, membayangkan), berarti mengambil gambaran yang lebih besar dan memahami semua konsekuensinya. Ini tidak berarti bahwa Anda hanya akan menuliskan rencana masa depan Anda atau apa yang telah Anda lakukan di masa lalu. Itu berarti benar-benar mencoba memahami mengapa Anda melakukan apa yang Anda lakukan, dan mengapa itu penting</a:t>
            </a:r>
            <a:endParaRPr b="0" lang="en-US" sz="2000" spc="-1" strike="noStrike">
              <a:latin typeface="Arial"/>
            </a:endParaRPr>
          </a:p>
          <a:p>
            <a:pPr>
              <a:lnSpc>
                <a:spcPct val="100000"/>
              </a:lnSpc>
            </a:pPr>
            <a:r>
              <a:rPr b="0" lang="en-US" sz="2000" spc="-1" strike="noStrike">
                <a:solidFill>
                  <a:srgbClr val="000000"/>
                </a:solidFill>
                <a:latin typeface="Arial"/>
                <a:ea typeface="DejaVu Sans"/>
              </a:rPr>
              <a:t>4. Evaluate (evaluasi) memeriksa arguments</a:t>
            </a:r>
            <a:endParaRPr b="0" lang="en-US" sz="2000" spc="-1" strike="noStrike">
              <a:latin typeface="Arial"/>
            </a:endParaRPr>
          </a:p>
          <a:p>
            <a:pPr>
              <a:lnSpc>
                <a:spcPct val="100000"/>
              </a:lnSpc>
            </a:pPr>
            <a:r>
              <a:rPr b="0" lang="en-US" sz="2000" spc="-1" strike="noStrike">
                <a:solidFill>
                  <a:srgbClr val="000000"/>
                </a:solidFill>
                <a:latin typeface="Arial"/>
                <a:ea typeface="DejaVu Sans"/>
              </a:rPr>
              <a:t>5. Reason (alasan) Anda bisa mengetahui alasan untuk menyimpulkan keputusan atau penilaian akhir.</a:t>
            </a:r>
            <a:endParaRPr b="0" lang="en-US" sz="2000" spc="-1" strike="noStrike">
              <a:latin typeface="Arial"/>
            </a:endParaRPr>
          </a:p>
          <a:p>
            <a:pPr>
              <a:lnSpc>
                <a:spcPct val="100000"/>
              </a:lnSpc>
            </a:pPr>
            <a:r>
              <a:rPr b="0" lang="en-US" sz="2000" spc="-1" strike="noStrike">
                <a:solidFill>
                  <a:srgbClr val="000000"/>
                </a:solidFill>
                <a:latin typeface="Arial"/>
                <a:ea typeface="DejaVu Sans"/>
              </a:rPr>
              <a:t>Itu semua adalah proses berpikir kritis, sekarang Anda dapat memberikan argumen yang lebih baik.</a:t>
            </a:r>
            <a:endParaRPr b="0" lang="en-US" sz="2000" spc="-1" strike="noStrike">
              <a:latin typeface="Arial"/>
            </a:endParaRPr>
          </a:p>
        </p:txBody>
      </p:sp>
      <p:pic>
        <p:nvPicPr>
          <p:cNvPr id="84"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3.2 Understanding Randomness</a:t>
            </a:r>
            <a:endParaRPr b="0" lang="en-US" sz="3570" spc="-1" strike="noStrike">
              <a:latin typeface="Arial"/>
            </a:endParaRPr>
          </a:p>
        </p:txBody>
      </p:sp>
      <p:sp>
        <p:nvSpPr>
          <p:cNvPr id="86"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Apa faktor utama keacakan yang harus kita waspadai sebagai pemikir kritis</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N jumlah kejadian acak, tindakan kita sebagai subjek yang memanipulasi hasil akhir kita, termasuk suasana hati kita dan</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keadaan pikiran</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perubahan antara kondisi awal dan akhir tidak berarti perubahan pada hasil akhir</a:t>
            </a:r>
            <a:endParaRPr b="0" lang="en-US" sz="2000" spc="-1" strike="noStrike">
              <a:latin typeface="Arial"/>
            </a:endParaRPr>
          </a:p>
        </p:txBody>
      </p:sp>
      <p:pic>
        <p:nvPicPr>
          <p:cNvPr id="87"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3.3 Question Everything</a:t>
            </a:r>
            <a:endParaRPr b="0" lang="en-US" sz="3570" spc="-1" strike="noStrike">
              <a:latin typeface="Arial"/>
            </a:endParaRPr>
          </a:p>
        </p:txBody>
      </p:sp>
      <p:sp>
        <p:nvSpPr>
          <p:cNvPr id="89"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Apakah Anda tipe orang yang mempertanyakan sesuatu? atau Anda cenderung menerimanya sebagaimana adanya.</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albert einstein mengatakan yang penting jangan berhenti mempertanyakan, rasa ingin tahu punya alasan tersendiri untuk eksis.</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mempertanyakan adalah inti dari pemikiran kritis yang dibangun. ketika Anda bertanya, </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Anda melakukan dua hal penting:</a:t>
            </a:r>
            <a:endParaRPr b="0" lang="en-US" sz="2000" spc="-1" strike="noStrike">
              <a:latin typeface="Arial"/>
            </a:endParaRPr>
          </a:p>
        </p:txBody>
      </p:sp>
      <p:pic>
        <p:nvPicPr>
          <p:cNvPr id="90"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3.3 Question Everything</a:t>
            </a:r>
            <a:endParaRPr b="0" lang="en-US" sz="3570" spc="-1" strike="noStrike">
              <a:latin typeface="Arial"/>
            </a:endParaRPr>
          </a:p>
        </p:txBody>
      </p:sp>
      <p:sp>
        <p:nvSpPr>
          <p:cNvPr id="92"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pertama, Anda memicu proses berpikir dan bernalar dalam diri Anda dan orang lain. Ingatlah bahwa banyak orang memukul pemicu ini untuk meledak. sebuah pertanyaan sederhana dapat membuat Anda terlibat dalam percakapan yang saling terkait.</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kedua, mempertanyakan membunuh asumsi, dan itulah keindahannya di sini, karena ketika Anda bertanya, Anda harus mengharapkan jawaban dan jawaban menyelamatkan Anda dari membuat asumsi yang salah. Jadi jangan ada penghalang yang bisa menghentikan Anda untuk mencari jawaban karena jika Anda melakukannya, Anda tidak lagi melakukan pemikiran kritis.</a:t>
            </a:r>
            <a:endParaRPr b="0" lang="en-US" sz="2000" spc="-1" strike="noStrike">
              <a:latin typeface="Arial"/>
            </a:endParaRPr>
          </a:p>
        </p:txBody>
      </p:sp>
      <p:pic>
        <p:nvPicPr>
          <p:cNvPr id="93"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ffffff"/>
                </a:solidFill>
                <a:latin typeface="Arial"/>
                <a:ea typeface="DejaVu Sans"/>
              </a:rPr>
              <a:t>1.1 What is critical thinking? </a:t>
            </a:r>
            <a:br/>
            <a:r>
              <a:rPr b="1" lang="en-US" sz="3200" spc="-1" strike="noStrike">
                <a:solidFill>
                  <a:srgbClr val="ffffff"/>
                </a:solidFill>
                <a:latin typeface="Arial"/>
                <a:ea typeface="DejaVu Sans"/>
              </a:rPr>
              <a:t>Apa itu berpikir kritis?</a:t>
            </a:r>
            <a:endParaRPr b="0" lang="en-US" sz="3200" spc="-1" strike="noStrike">
              <a:latin typeface="Arial"/>
            </a:endParaRPr>
          </a:p>
        </p:txBody>
      </p:sp>
      <p:sp>
        <p:nvSpPr>
          <p:cNvPr id="43"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Adalah analisis fakta untuk membentuk sebuah penilaian yang dilakukan dengan mengikuti proses-proses nya. Ada satu hal yang harus sangat diperhatikan oleh orang yang suka berpikir kritis, yaitu “bias”. Ketika mereka melakukan proses penalaran, Anda harus menjaga bias nya serendah mungkin.</a:t>
            </a:r>
            <a:endParaRPr b="0" lang="en-US" sz="2000" spc="-1" strike="noStrike">
              <a:latin typeface="Arial"/>
            </a:endParaRPr>
          </a:p>
        </p:txBody>
      </p:sp>
      <p:pic>
        <p:nvPicPr>
          <p:cNvPr id="44"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3.4 When it’s out of your control</a:t>
            </a:r>
            <a:endParaRPr b="0" lang="en-US" sz="3570" spc="-1" strike="noStrike">
              <a:latin typeface="Arial"/>
            </a:endParaRPr>
          </a:p>
        </p:txBody>
      </p:sp>
      <p:sp>
        <p:nvSpPr>
          <p:cNvPr id="95"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Seorang pemikir kritis harus menyadari bahwa tidak semuanya dapat dikendalikan dan dengan memahami efek keacakan yang telah kita bahas sebelumnya. memikirkan situasi tak terkendali adalah suasana hati waktu murni dan pembunuh kesehatan.</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3 bidang kontrol:</a:t>
            </a:r>
            <a:endParaRPr b="0" lang="en-US" sz="2000" spc="-1" strike="noStrike">
              <a:latin typeface="Arial"/>
            </a:endParaRPr>
          </a:p>
        </p:txBody>
      </p:sp>
      <p:pic>
        <p:nvPicPr>
          <p:cNvPr id="96"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3.4 When it’s out of your control</a:t>
            </a:r>
            <a:endParaRPr b="0" lang="en-US" sz="3570" spc="-1" strike="noStrike">
              <a:latin typeface="Arial"/>
            </a:endParaRPr>
          </a:p>
        </p:txBody>
      </p:sp>
      <p:sp>
        <p:nvSpPr>
          <p:cNvPr id="98"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1. apa yang dapat Anda kendalikan, sekarang Anda dapat membantah bahwa tidak ada yang tidak dapat kami kendalikan</a:t>
            </a:r>
            <a:endParaRPr b="0" lang="en-US" sz="2000" spc="-1" strike="noStrike">
              <a:latin typeface="Arial"/>
            </a:endParaRPr>
          </a:p>
          <a:p>
            <a:pPr>
              <a:lnSpc>
                <a:spcPct val="100000"/>
              </a:lnSpc>
            </a:pPr>
            <a:r>
              <a:rPr b="0" lang="en-US" sz="2000" spc="-1" strike="noStrike">
                <a:solidFill>
                  <a:srgbClr val="000000"/>
                </a:solidFill>
                <a:latin typeface="Arial"/>
                <a:ea typeface="DejaVu Sans"/>
              </a:rPr>
              <a:t>2. apa yang dapat Anda pengaruhi, tidak sepenuhnya dikendalikan oleh kami, tetapi kami pasti dapat memiliki pengaruh tertentu pada hasil mereka</a:t>
            </a:r>
            <a:endParaRPr b="0" lang="en-US" sz="2000" spc="-1" strike="noStrike">
              <a:latin typeface="Arial"/>
            </a:endParaRPr>
          </a:p>
        </p:txBody>
      </p:sp>
      <p:pic>
        <p:nvPicPr>
          <p:cNvPr id="99"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3.4 When it’s out of your control</a:t>
            </a:r>
            <a:endParaRPr b="0" lang="en-US" sz="3570" spc="-1" strike="noStrike">
              <a:latin typeface="Arial"/>
            </a:endParaRPr>
          </a:p>
        </p:txBody>
      </p:sp>
      <p:sp>
        <p:nvSpPr>
          <p:cNvPr id="101"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3. Di luar kendali kita, apa pun yang kita lakukan, mereka adalah sesuatu yang tidak akan berubah, mereka sepenuhnya berada di luar zona kendali kita. tujuan kami adalah tetap fokus pada apa yang dapat dikendalikan dan yang pada akhirnya akan mengarah pada penerimaan hasil pabrik ini. Iya! kita harus memperhitungkan risiko yang dapat timbul dari peristiwa yang tidak dapat dikendalikan. tetapi ketika dalam proses berpikir kita, kita harus memisahkan hal-hal yang dapat dikendalikan dari yang tidak dapat dikendalikan sedemikian rupa sehingga upaya berpikir kita mengarah pada apa yang dapat kita kendalikan atau setidaknya pengaruhi.</a:t>
            </a:r>
            <a:endParaRPr b="0" lang="en-US" sz="2000" spc="-1" strike="noStrike">
              <a:latin typeface="Arial"/>
            </a:endParaRPr>
          </a:p>
        </p:txBody>
      </p:sp>
      <p:pic>
        <p:nvPicPr>
          <p:cNvPr id="102"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177840"/>
            <a:ext cx="7019280" cy="101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3.5 Alternatives &amp; Opportunity Cost</a:t>
            </a:r>
            <a:endParaRPr b="0" lang="en-US" sz="3570" spc="-1" strike="noStrike">
              <a:latin typeface="Arial"/>
            </a:endParaRPr>
          </a:p>
        </p:txBody>
      </p:sp>
      <p:sp>
        <p:nvSpPr>
          <p:cNvPr id="104" name="CustomShape 2"/>
          <p:cNvSpPr/>
          <p:nvPr/>
        </p:nvSpPr>
        <p:spPr>
          <a:xfrm>
            <a:off x="504000" y="1141200"/>
            <a:ext cx="9071280" cy="3741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200" spc="-1" strike="noStrike">
                <a:solidFill>
                  <a:srgbClr val="000000"/>
                </a:solidFill>
                <a:latin typeface="Arial"/>
                <a:ea typeface="DejaVu Sans"/>
              </a:rPr>
              <a:t>Bagaimana mengevaluasi alternatif?</a:t>
            </a: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0" lang="en-US" sz="2000" spc="-1" strike="noStrike">
                <a:solidFill>
                  <a:srgbClr val="000000"/>
                </a:solidFill>
                <a:latin typeface="Arial"/>
                <a:ea typeface="DejaVu Sans"/>
              </a:rPr>
              <a:t>Kapanpun kita ingin mengambil keputusan kita selalu punya alternatif yang bisa kita putuskan kan? jadi jalan mana yang harus kita ambil? dan banyak keputusan adalah yang paling bermanfaat bagi kami. baik hal pertama yang selalu harus dilakukan adalah membuat daftar semua opsi yang Anda miliki. mungkin opsi yang paling realistis, dan tidak setiap opsi memungkinkan. kemudian memulai perbandingan, bisa kuantitatif atau kualitatif untuk mengidentifikasi yang paling cocok dengan menghilangkan yang tidak benar-benar dianggap menguntungkan. jadi sekarang kita memiliki lebih sedikit pilihan untuk membuat keputusan dan waktunya untuk melakukan evaluasi lainnya untuk memilih pilihan terbaik dengan keputusan akhir. jadi sekarang Anda telah membuat keputusan, mari kita bicara tentang biaya peluang.</a:t>
            </a:r>
            <a:endParaRPr b="0" lang="en-US" sz="2000" spc="-1" strike="noStrike">
              <a:latin typeface="Arial"/>
            </a:endParaRPr>
          </a:p>
        </p:txBody>
      </p:sp>
      <p:pic>
        <p:nvPicPr>
          <p:cNvPr id="105"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000000"/>
                </a:solidFill>
                <a:latin typeface="Arial"/>
                <a:ea typeface="DejaVu Sans"/>
              </a:rPr>
              <a:t>section 4: Arguments</a:t>
            </a:r>
            <a:endParaRPr b="0" lang="en-US" sz="3200" spc="-1" strike="noStrike">
              <a:latin typeface="Arial"/>
            </a:endParaRPr>
          </a:p>
        </p:txBody>
      </p:sp>
      <p:pic>
        <p:nvPicPr>
          <p:cNvPr id="107"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4.1 what is an argument?</a:t>
            </a:r>
            <a:endParaRPr b="0" lang="en-US" sz="3570" spc="-1" strike="noStrike">
              <a:latin typeface="Arial"/>
            </a:endParaRPr>
          </a:p>
        </p:txBody>
      </p:sp>
      <p:sp>
        <p:nvSpPr>
          <p:cNvPr id="109"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Argumen adalah kunci dalam berpikir kritis karena banyak hal berputar di sekitarnya. itu semua tergantung pada apakah argumen Anda kuat atau tidak. mari kita mulai dengan argumen apa yang tidak kuat. Kita sering menggunakan kata berdebat untuk menggambarkan situasi ketika suami dan istri bertengkar secara verbal, ini bukan argumen. Jadi apa itu argumen?</a:t>
            </a:r>
            <a:endParaRPr b="0" lang="en-US" sz="2000" spc="-1" strike="noStrike">
              <a:latin typeface="Arial"/>
            </a:endParaRPr>
          </a:p>
        </p:txBody>
      </p:sp>
      <p:pic>
        <p:nvPicPr>
          <p:cNvPr id="110"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4.1 what is an argument?</a:t>
            </a:r>
            <a:endParaRPr b="0" lang="en-US" sz="3570" spc="-1" strike="noStrike">
              <a:latin typeface="Arial"/>
            </a:endParaRPr>
          </a:p>
        </p:txBody>
      </p:sp>
      <p:sp>
        <p:nvSpPr>
          <p:cNvPr id="112"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Jika ada pertanyaan, menurut Anda apakah komputer akan mengambil alih dunia dalam 50 tahun mendatang?  ya, karena apa atau tidak, karena apa</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Jadi apa yang kamu pikirkan?</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ya, karena mereka dapat menghitung dengan sangat cepat.</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tidak, karena itu hanya sepotong logam.</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itu bukan argumen yang sebenarnya kan? karena itu adalah fakta yang kita ketahui dan tidak benar-benar merumuskan alasannya. </a:t>
            </a:r>
            <a:endParaRPr b="0" lang="en-US" sz="2000" spc="-1" strike="noStrike">
              <a:latin typeface="Arial"/>
            </a:endParaRPr>
          </a:p>
        </p:txBody>
      </p:sp>
      <p:pic>
        <p:nvPicPr>
          <p:cNvPr id="113"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4.1 what is an argument?</a:t>
            </a:r>
            <a:endParaRPr b="0" lang="en-US" sz="3570" spc="-1" strike="noStrike">
              <a:latin typeface="Arial"/>
            </a:endParaRPr>
          </a:p>
        </p:txBody>
      </p:sp>
      <p:sp>
        <p:nvSpPr>
          <p:cNvPr id="115" name="CustomShape 2"/>
          <p:cNvSpPr/>
          <p:nvPr/>
        </p:nvSpPr>
        <p:spPr>
          <a:xfrm>
            <a:off x="468000" y="1350360"/>
            <a:ext cx="9071280" cy="36828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Sebaliknya, inilah contoh argumen itu seperti apa,</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ya, karena melihat kecepatan kemajuan kemampuan pembelajaran mesin dan melihat kurva, saya melihat kemungkinan besar hal itu terjadi.</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lihat mobil tanpa pengemudi. kami bisa memberikan roda kemudi kami dalam satu dekade. bayangkan bagaimana 50 tahun dari sekarang.</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atau</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tidak, saya tidak melihat tanda-tanda mesin benar-benar meniru pemikiran manusia. ya, pembelajaran mesin dan AI telah mencapai level baru, tetapi saya tidak melihat itu terjadi dalam skala besar. itu akan tetap menjadi potongan-potongan.</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Anda benar tentang mobil tanpa pengemudi, tapi itu tidak mengatakan apa-apa tentang mengambil alih dunia. ini hanya tentang daya komputasi</a:t>
            </a:r>
            <a:endParaRPr b="0" lang="en-US" sz="2000" spc="-1" strike="noStrike">
              <a:latin typeface="Arial"/>
            </a:endParaRPr>
          </a:p>
        </p:txBody>
      </p:sp>
      <p:pic>
        <p:nvPicPr>
          <p:cNvPr id="116"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3.6 Standard form arguments</a:t>
            </a:r>
            <a:endParaRPr b="0" lang="en-US" sz="3570" spc="-1" strike="noStrike">
              <a:latin typeface="Arial"/>
            </a:endParaRPr>
          </a:p>
        </p:txBody>
      </p:sp>
      <p:sp>
        <p:nvSpPr>
          <p:cNvPr id="118"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200" spc="-1" strike="noStrike">
                <a:solidFill>
                  <a:srgbClr val="000000"/>
                </a:solidFill>
                <a:latin typeface="Arial"/>
                <a:ea typeface="DejaVu Sans"/>
              </a:rPr>
              <a:t>simple arguments:</a:t>
            </a:r>
            <a:endParaRPr b="0" lang="en-US" sz="2200" spc="-1" strike="noStrike">
              <a:latin typeface="Arial"/>
            </a:endParaRPr>
          </a:p>
          <a:p>
            <a:pPr algn="ctr">
              <a:lnSpc>
                <a:spcPct val="100000"/>
              </a:lnSpc>
            </a:pPr>
            <a:r>
              <a:rPr b="0" lang="en-US" sz="2200" spc="-1" strike="noStrike">
                <a:solidFill>
                  <a:srgbClr val="000000"/>
                </a:solidFill>
                <a:latin typeface="Arial"/>
                <a:ea typeface="DejaVu Sans"/>
              </a:rPr>
              <a:t>1. all mathematicians are smart</a:t>
            </a:r>
            <a:endParaRPr b="0" lang="en-US" sz="2200" spc="-1" strike="noStrike">
              <a:latin typeface="Arial"/>
            </a:endParaRPr>
          </a:p>
          <a:p>
            <a:pPr algn="ctr">
              <a:lnSpc>
                <a:spcPct val="100000"/>
              </a:lnSpc>
            </a:pPr>
            <a:r>
              <a:rPr b="0" lang="en-US" sz="2200" spc="-1" strike="noStrike">
                <a:solidFill>
                  <a:srgbClr val="000000"/>
                </a:solidFill>
                <a:latin typeface="Arial"/>
                <a:ea typeface="DejaVu Sans"/>
              </a:rPr>
              <a:t>2. john is a mathematician</a:t>
            </a: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0" lang="en-US" sz="2200" spc="-1" strike="noStrike">
                <a:solidFill>
                  <a:srgbClr val="000000"/>
                </a:solidFill>
                <a:latin typeface="Arial"/>
                <a:ea typeface="DejaVu Sans"/>
              </a:rPr>
              <a:t>therefore, john is smart</a:t>
            </a: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0" lang="en-US" sz="2200" spc="-1" strike="noStrike">
                <a:solidFill>
                  <a:srgbClr val="000000"/>
                </a:solidFill>
                <a:latin typeface="Arial"/>
                <a:ea typeface="DejaVu Sans"/>
              </a:rPr>
              <a:t>ada premises, dan ada kesimpulan</a:t>
            </a:r>
            <a:endParaRPr b="0" lang="en-US" sz="2200" spc="-1" strike="noStrike">
              <a:latin typeface="Arial"/>
            </a:endParaRPr>
          </a:p>
        </p:txBody>
      </p:sp>
      <p:pic>
        <p:nvPicPr>
          <p:cNvPr id="119"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3.7 Purpose of argument</a:t>
            </a:r>
            <a:endParaRPr b="0" lang="en-US" sz="3570" spc="-1" strike="noStrike">
              <a:latin typeface="Arial"/>
            </a:endParaRPr>
          </a:p>
        </p:txBody>
      </p:sp>
      <p:sp>
        <p:nvSpPr>
          <p:cNvPr id="121"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1. persuade (membujuk)</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2. justify (membenarkan)</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3. explain (menjelaskan)</a:t>
            </a:r>
            <a:endParaRPr b="0" lang="en-US" sz="3200" spc="-1" strike="noStrike">
              <a:latin typeface="Arial"/>
            </a:endParaRPr>
          </a:p>
        </p:txBody>
      </p:sp>
      <p:pic>
        <p:nvPicPr>
          <p:cNvPr id="122"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4000" y="177840"/>
            <a:ext cx="7019280" cy="101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1.2 Mengapa berpikir kritis itu penting?</a:t>
            </a:r>
            <a:endParaRPr b="0" lang="en-US" sz="3570" spc="-1" strike="noStrike">
              <a:latin typeface="Arial"/>
            </a:endParaRPr>
          </a:p>
        </p:txBody>
      </p:sp>
      <p:sp>
        <p:nvSpPr>
          <p:cNvPr id="46"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Menurut banyak studi, top 10 ketreampilan yang paling dicari tahun 2020, berpikir kritis muncul pada urutan kedua setelah Complex Problem Solving. Dengan menjadi pemikir kritis, Anda akan sanggup untuk: </a:t>
            </a:r>
            <a:endParaRPr b="0" lang="en-US" sz="2000" spc="-1" strike="noStrike">
              <a:latin typeface="Arial"/>
            </a:endParaRPr>
          </a:p>
        </p:txBody>
      </p:sp>
      <p:pic>
        <p:nvPicPr>
          <p:cNvPr id="47"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3.8 Arguments analysis</a:t>
            </a:r>
            <a:endParaRPr b="0" lang="en-US" sz="3570" spc="-1" strike="noStrike">
              <a:latin typeface="Arial"/>
            </a:endParaRPr>
          </a:p>
        </p:txBody>
      </p:sp>
      <p:sp>
        <p:nvSpPr>
          <p:cNvPr id="124"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step to analyzing arguments</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1. read carefully (baca dengan seksama)</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2. identify, claims &amp; assumptions (mengidentifikasi, klaim &amp; asumsi)</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3. evaluate claims quality (mengevaluasi kualitas klaim)</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4. additional evidence? (bukti tambahan?)</a:t>
            </a:r>
            <a:endParaRPr b="0" lang="en-US" sz="2000" spc="-1" strike="noStrike">
              <a:latin typeface="Arial"/>
            </a:endParaRPr>
          </a:p>
        </p:txBody>
      </p:sp>
      <p:pic>
        <p:nvPicPr>
          <p:cNvPr id="125"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FINISH</a:t>
            </a:r>
            <a:endParaRPr b="0" lang="en-US" sz="3200" spc="-1" strike="noStrike">
              <a:latin typeface="Arial"/>
            </a:endParaRPr>
          </a:p>
        </p:txBody>
      </p:sp>
      <p:pic>
        <p:nvPicPr>
          <p:cNvPr id="127"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504000" y="177840"/>
            <a:ext cx="7019280" cy="101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1.2 Mengapa berpikir kritis itu penting?</a:t>
            </a:r>
            <a:endParaRPr b="0" lang="en-US" sz="3570" spc="-1" strike="noStrike">
              <a:latin typeface="Arial"/>
            </a:endParaRPr>
          </a:p>
        </p:txBody>
      </p:sp>
      <p:sp>
        <p:nvSpPr>
          <p:cNvPr id="49"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1. memahami hubungan logis antar ide</a:t>
            </a:r>
            <a:endParaRPr b="0" lang="en-US" sz="2000" spc="-1" strike="noStrike">
              <a:latin typeface="Arial"/>
            </a:endParaRPr>
          </a:p>
          <a:p>
            <a:pPr>
              <a:lnSpc>
                <a:spcPct val="100000"/>
              </a:lnSpc>
            </a:pPr>
            <a:r>
              <a:rPr b="0" lang="en-US" sz="2000" spc="-1" strike="noStrike">
                <a:solidFill>
                  <a:srgbClr val="000000"/>
                </a:solidFill>
                <a:latin typeface="Arial"/>
                <a:ea typeface="DejaVu Sans"/>
              </a:rPr>
              <a:t>2. mengidentifikasi, membangun dan mengevaluasi argumen, argumen mana yang masuk akal, dan mana yang tidak.</a:t>
            </a:r>
            <a:endParaRPr b="0" lang="en-US" sz="2000" spc="-1" strike="noStrike">
              <a:latin typeface="Arial"/>
            </a:endParaRPr>
          </a:p>
          <a:p>
            <a:pPr>
              <a:lnSpc>
                <a:spcPct val="100000"/>
              </a:lnSpc>
            </a:pPr>
            <a:r>
              <a:rPr b="0" lang="en-US" sz="2000" spc="-1" strike="noStrike">
                <a:solidFill>
                  <a:srgbClr val="000000"/>
                </a:solidFill>
                <a:latin typeface="Arial"/>
                <a:ea typeface="DejaVu Sans"/>
              </a:rPr>
              <a:t>3. mendeteksi ketidakkonsistenan dalam penalaran</a:t>
            </a:r>
            <a:endParaRPr b="0" lang="en-US" sz="2000" spc="-1" strike="noStrike">
              <a:latin typeface="Arial"/>
            </a:endParaRPr>
          </a:p>
          <a:p>
            <a:pPr>
              <a:lnSpc>
                <a:spcPct val="100000"/>
              </a:lnSpc>
            </a:pPr>
            <a:r>
              <a:rPr b="0" lang="en-US" sz="2000" spc="-1" strike="noStrike">
                <a:solidFill>
                  <a:srgbClr val="000000"/>
                </a:solidFill>
                <a:latin typeface="Arial"/>
                <a:ea typeface="DejaVu Sans"/>
              </a:rPr>
              <a:t>4. memecahkan masalah secara sistematis</a:t>
            </a:r>
            <a:endParaRPr b="0" lang="en-US" sz="2000" spc="-1" strike="noStrike">
              <a:latin typeface="Arial"/>
            </a:endParaRPr>
          </a:p>
          <a:p>
            <a:pPr>
              <a:lnSpc>
                <a:spcPct val="100000"/>
              </a:lnSpc>
            </a:pPr>
            <a:r>
              <a:rPr b="0" lang="en-US" sz="2000" spc="-1" strike="noStrike">
                <a:solidFill>
                  <a:srgbClr val="000000"/>
                </a:solidFill>
                <a:latin typeface="Arial"/>
                <a:ea typeface="DejaVu Sans"/>
              </a:rPr>
              <a:t>5. mengidentifikasi relevansi dan pentingnya ide</a:t>
            </a:r>
            <a:endParaRPr b="0" lang="en-US" sz="2000" spc="-1" strike="noStrike">
              <a:latin typeface="Arial"/>
            </a:endParaRPr>
          </a:p>
        </p:txBody>
      </p:sp>
      <p:pic>
        <p:nvPicPr>
          <p:cNvPr id="50"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1.3 It’s not negativity!</a:t>
            </a:r>
            <a:endParaRPr b="0" lang="en-US" sz="3570" spc="-1" strike="noStrike">
              <a:latin typeface="Arial"/>
            </a:endParaRPr>
          </a:p>
        </p:txBody>
      </p:sp>
      <p:sp>
        <p:nvSpPr>
          <p:cNvPr id="52"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banyak orang yang salah persepsi antara berpikir kritis dengan berpikir negatif, dan itu kesalahan besar! </a:t>
            </a:r>
            <a:endParaRPr b="0" lang="en-US" sz="2000" spc="-1" strike="noStrike">
              <a:latin typeface="Arial"/>
            </a:endParaRPr>
          </a:p>
          <a:p>
            <a:pPr>
              <a:lnSpc>
                <a:spcPct val="100000"/>
              </a:lnSpc>
            </a:pPr>
            <a:r>
              <a:rPr b="0" lang="en-US" sz="2000" spc="-1" strike="noStrike">
                <a:solidFill>
                  <a:srgbClr val="000000"/>
                </a:solidFill>
                <a:latin typeface="Arial"/>
                <a:ea typeface="DejaVu Sans"/>
              </a:rPr>
              <a:t>Bukan menuduh negatif, tapi berpikir kritis!</a:t>
            </a:r>
            <a:endParaRPr b="0" lang="en-US" sz="2000" spc="-1" strike="noStrike">
              <a:latin typeface="Arial"/>
            </a:endParaRPr>
          </a:p>
          <a:p>
            <a:pPr>
              <a:lnSpc>
                <a:spcPct val="100000"/>
              </a:lnSpc>
            </a:pPr>
            <a:r>
              <a:rPr b="0" lang="en-US" sz="2000" spc="-1" strike="noStrike">
                <a:solidFill>
                  <a:srgbClr val="000000"/>
                </a:solidFill>
                <a:latin typeface="Arial"/>
                <a:ea typeface="DejaVu Sans"/>
              </a:rPr>
              <a:t>- Secara aktif mencari semua sisi argumen</a:t>
            </a:r>
            <a:endParaRPr b="0" lang="en-US" sz="2000" spc="-1" strike="noStrike">
              <a:latin typeface="Arial"/>
            </a:endParaRPr>
          </a:p>
          <a:p>
            <a:pPr>
              <a:lnSpc>
                <a:spcPct val="100000"/>
              </a:lnSpc>
            </a:pPr>
            <a:r>
              <a:rPr b="0" lang="en-US" sz="2000" spc="-1" strike="noStrike">
                <a:solidFill>
                  <a:srgbClr val="000000"/>
                </a:solidFill>
                <a:latin typeface="Arial"/>
                <a:ea typeface="DejaVu Sans"/>
              </a:rPr>
              <a:t>- menguji kebenaran klaim yang dibuat</a:t>
            </a:r>
            <a:endParaRPr b="0" lang="en-US" sz="2000" spc="-1" strike="noStrike">
              <a:latin typeface="Arial"/>
            </a:endParaRPr>
          </a:p>
          <a:p>
            <a:pPr>
              <a:lnSpc>
                <a:spcPct val="100000"/>
              </a:lnSpc>
            </a:pPr>
            <a:r>
              <a:rPr b="0" lang="en-US" sz="2000" spc="-1" strike="noStrike">
                <a:solidFill>
                  <a:srgbClr val="000000"/>
                </a:solidFill>
                <a:latin typeface="Arial"/>
                <a:ea typeface="DejaVu Sans"/>
              </a:rPr>
              <a:t>- menguji kebenaran bukti yang digunakan untuk mendukung klaim</a:t>
            </a:r>
            <a:endParaRPr b="0" lang="en-US" sz="2000" spc="-1" strike="noStrike">
              <a:latin typeface="Arial"/>
            </a:endParaRPr>
          </a:p>
        </p:txBody>
      </p:sp>
      <p:pic>
        <p:nvPicPr>
          <p:cNvPr id="53"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504000" y="136764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570" spc="-1" strike="noStrike">
                <a:solidFill>
                  <a:srgbClr val="000000"/>
                </a:solidFill>
                <a:latin typeface="Arial"/>
                <a:ea typeface="DejaVu Sans"/>
              </a:rPr>
              <a:t>Section 2: Mindset &amp; Bias</a:t>
            </a:r>
            <a:endParaRPr b="0" lang="en-US" sz="3570" spc="-1" strike="noStrike">
              <a:latin typeface="Arial"/>
            </a:endParaRPr>
          </a:p>
        </p:txBody>
      </p:sp>
      <p:pic>
        <p:nvPicPr>
          <p:cNvPr id="55"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2.1 The Mindset</a:t>
            </a:r>
            <a:endParaRPr b="0" lang="en-US" sz="3570" spc="-1" strike="noStrike">
              <a:latin typeface="Arial"/>
            </a:endParaRPr>
          </a:p>
        </p:txBody>
      </p:sp>
      <p:sp>
        <p:nvSpPr>
          <p:cNvPr id="57"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Arial"/>
                <a:ea typeface="DejaVu Sans"/>
              </a:rPr>
              <a:t>5 keterampilan penting berpikir kritis </a:t>
            </a:r>
            <a:endParaRPr b="0" lang="en-US" sz="2000" spc="-1" strike="noStrike">
              <a:latin typeface="Arial"/>
            </a:endParaRPr>
          </a:p>
          <a:p>
            <a:pPr algn="ct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DejaVu Sans"/>
              </a:rPr>
              <a:t>1. Penasaran dan pencari kebenaran</a:t>
            </a:r>
            <a:endParaRPr b="0" lang="en-US" sz="2000" spc="-1" strike="noStrike">
              <a:latin typeface="Arial"/>
            </a:endParaRPr>
          </a:p>
          <a:p>
            <a:pPr>
              <a:lnSpc>
                <a:spcPct val="100000"/>
              </a:lnSpc>
            </a:pPr>
            <a:r>
              <a:rPr b="0" lang="en-US" sz="2000" spc="-1" strike="noStrike">
                <a:solidFill>
                  <a:srgbClr val="000000"/>
                </a:solidFill>
                <a:latin typeface="Arial"/>
                <a:ea typeface="DejaVu Sans"/>
              </a:rPr>
              <a:t>Albert Einstein pernah mengatakan, aku bukanlah orang yang pintar dan berbakat, tapi aku hanyalah orang yang dipenuhi oleh rasa penasaran, masuk akal bukan? Bahwa rasa penasaran akan menuntun ke pertanyaan dan pertanyaan menuntun ke research (penelitian) dan penelitian menuntun ke jawaban. Jadi semuanya bermula dari pertanyaan. </a:t>
            </a:r>
            <a:endParaRPr b="0" lang="en-US" sz="2000" spc="-1" strike="noStrike">
              <a:latin typeface="Arial"/>
            </a:endParaRPr>
          </a:p>
        </p:txBody>
      </p:sp>
      <p:pic>
        <p:nvPicPr>
          <p:cNvPr id="58"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2.1 The Mindset</a:t>
            </a:r>
            <a:endParaRPr b="0" lang="en-US" sz="3570" spc="-1" strike="noStrike">
              <a:latin typeface="Arial"/>
            </a:endParaRPr>
          </a:p>
        </p:txBody>
      </p:sp>
      <p:sp>
        <p:nvSpPr>
          <p:cNvPr id="60" name="CustomShape 2"/>
          <p:cNvSpPr/>
          <p:nvPr/>
        </p:nvSpPr>
        <p:spPr>
          <a:xfrm>
            <a:off x="504000" y="1367640"/>
            <a:ext cx="9071280" cy="3287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000" spc="-1" strike="noStrike">
                <a:solidFill>
                  <a:srgbClr val="000000"/>
                </a:solidFill>
                <a:latin typeface="Arial"/>
                <a:ea typeface="DejaVu Sans"/>
              </a:rPr>
              <a:t>2. Objective in their evaluation (objektif dalam evaluasi)</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ingat bahwa objektivitas yang absolut itu tidak nyata tetapi pemikir kritis akan mencoba untuk memisahkan dirinya dari apapun yang dapat mengantri penalarannya.</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3. can connect ideas (dapat menghubungkan ide)</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mungkin kita pernah datang ke sebuah forum diskusi dan berkata apaan sih yang sedang dia bahas itu. Anda gagal menyambungkan koneksi ini. They just didn’t connect well. Seorang pemikir kritis harus tahu bagaimana cara menyambukan ide-ide ini dan merumuskan menjadi sebuah argumen yang kuat. </a:t>
            </a:r>
            <a:endParaRPr b="0" lang="en-US" sz="2000" spc="-1" strike="noStrike">
              <a:latin typeface="Arial"/>
            </a:endParaRPr>
          </a:p>
        </p:txBody>
      </p:sp>
      <p:pic>
        <p:nvPicPr>
          <p:cNvPr id="61"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570" spc="-1" strike="noStrike">
                <a:solidFill>
                  <a:srgbClr val="ffffff"/>
                </a:solidFill>
                <a:latin typeface="Arial"/>
                <a:ea typeface="DejaVu Sans"/>
              </a:rPr>
              <a:t>2.1 The Mindset</a:t>
            </a:r>
            <a:endParaRPr b="0" lang="en-US" sz="3570" spc="-1" strike="noStrike">
              <a:latin typeface="Arial"/>
            </a:endParaRPr>
          </a:p>
        </p:txBody>
      </p:sp>
      <p:sp>
        <p:nvSpPr>
          <p:cNvPr id="63" name="CustomShape 2"/>
          <p:cNvSpPr/>
          <p:nvPr/>
        </p:nvSpPr>
        <p:spPr>
          <a:xfrm>
            <a:off x="504000" y="1368000"/>
            <a:ext cx="9071280" cy="328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4. Open minded and willing to be challenged (berpikir terbuka dan mau ditantang)</a:t>
            </a:r>
            <a:endParaRPr b="0" lang="en-US" sz="2000" spc="-1" strike="noStrike">
              <a:latin typeface="Arial"/>
            </a:endParaRPr>
          </a:p>
          <a:p>
            <a:pPr>
              <a:lnSpc>
                <a:spcPct val="100000"/>
              </a:lnSpc>
            </a:pPr>
            <a:r>
              <a:rPr b="0" lang="en-US" sz="2000" spc="-1" strike="noStrike">
                <a:solidFill>
                  <a:srgbClr val="000000"/>
                </a:solidFill>
                <a:latin typeface="Arial"/>
                <a:ea typeface="DejaVu Sans"/>
              </a:rPr>
              <a:t>seorang pemikir kritis harus berpikiran terbuka dan tidak takut tantangan! Bukan hanya bertahan dengan argumen nya untuk membuktikan bahwa dia yang benar.</a:t>
            </a:r>
            <a:endParaRPr b="0" lang="en-US" sz="2000" spc="-1" strike="noStrike">
              <a:latin typeface="Arial"/>
            </a:endParaRPr>
          </a:p>
          <a:p>
            <a:pPr>
              <a:lnSpc>
                <a:spcPct val="100000"/>
              </a:lnSpc>
            </a:pPr>
            <a:r>
              <a:rPr b="0" lang="en-US" sz="2000" spc="-1" strike="noStrike">
                <a:solidFill>
                  <a:srgbClr val="000000"/>
                </a:solidFill>
                <a:latin typeface="Arial"/>
                <a:ea typeface="DejaVu Sans"/>
              </a:rPr>
              <a:t>5. Use evidence to formulate decisions (menggunakan bukti untuk merumuskan keputusan)</a:t>
            </a:r>
            <a:endParaRPr b="0" lang="en-US" sz="2000" spc="-1" strike="noStrike">
              <a:latin typeface="Arial"/>
            </a:endParaRPr>
          </a:p>
          <a:p>
            <a:pPr>
              <a:lnSpc>
                <a:spcPct val="100000"/>
              </a:lnSpc>
            </a:pPr>
            <a:r>
              <a:rPr b="0" lang="en-US" sz="2000" spc="-1" strike="noStrike">
                <a:solidFill>
                  <a:srgbClr val="000000"/>
                </a:solidFill>
                <a:latin typeface="Arial"/>
                <a:ea typeface="DejaVu Sans"/>
              </a:rPr>
              <a:t>seorang pemikir kritis mendasarkan setiap keputusan yang dia buat pada bukti. Dia menganalisis argumen dengan cermat untuk membuat kesimpulan yang objektif.</a:t>
            </a:r>
            <a:endParaRPr b="0" lang="en-US" sz="2000" spc="-1" strike="noStrike">
              <a:latin typeface="Arial"/>
            </a:endParaRPr>
          </a:p>
        </p:txBody>
      </p:sp>
      <p:pic>
        <p:nvPicPr>
          <p:cNvPr id="64" name="" descr=""/>
          <p:cNvPicPr/>
          <p:nvPr/>
        </p:nvPicPr>
        <p:blipFill>
          <a:blip r:embed="rId1"/>
          <a:stretch/>
        </p:blipFill>
        <p:spPr>
          <a:xfrm>
            <a:off x="8686800" y="4933800"/>
            <a:ext cx="1188000" cy="551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354</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2020-09-21T08:00:32Z</dcterms:created>
  <dc:creator/>
  <dc:description/>
  <dc:language>en-US</dc:language>
  <cp:lastModifiedBy/>
  <dcterms:modified xsi:type="dcterms:W3CDTF">2020-11-25T18:30:30Z</dcterms:modified>
  <cp:revision>26</cp:revision>
  <dc:subject/>
  <dc:title>Bright Blue</dc:title>
</cp:coreProperties>
</file>