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7" r:id="rId5"/>
    <p:sldId id="284" r:id="rId6"/>
    <p:sldId id="283" r:id="rId7"/>
    <p:sldId id="285" r:id="rId8"/>
    <p:sldId id="281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59" r:id="rId17"/>
    <p:sldId id="270" r:id="rId18"/>
    <p:sldId id="272" r:id="rId19"/>
    <p:sldId id="273" r:id="rId20"/>
    <p:sldId id="276" r:id="rId21"/>
    <p:sldId id="274" r:id="rId22"/>
    <p:sldId id="279" r:id="rId23"/>
    <p:sldId id="280" r:id="rId24"/>
    <p:sldId id="277" r:id="rId25"/>
    <p:sldId id="278" r:id="rId26"/>
    <p:sldId id="293" r:id="rId27"/>
    <p:sldId id="294" r:id="rId28"/>
    <p:sldId id="295" r:id="rId29"/>
    <p:sldId id="27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>
        <p:scale>
          <a:sx n="75" d="100"/>
          <a:sy n="75" d="100"/>
        </p:scale>
        <p:origin x="-954" y="-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2F4E01E-679C-4D6B-8449-8DB2AF7B7D34}"/>
              </a:ext>
            </a:extLst>
          </p:cNvPr>
          <p:cNvSpPr/>
          <p:nvPr/>
        </p:nvSpPr>
        <p:spPr>
          <a:xfrm>
            <a:off x="1333501" y="2376894"/>
            <a:ext cx="6217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FF7876"/>
                </a:solidFill>
              </a:rPr>
              <a:t>P</a:t>
            </a:r>
            <a:r>
              <a:rPr lang="en-US" altLang="ko-KR" sz="4800" b="1" i="1" kern="0" dirty="0" smtClean="0">
                <a:solidFill>
                  <a:srgbClr val="FF7876"/>
                </a:solidFill>
              </a:rPr>
              <a:t>DFBOX &amp; </a:t>
            </a:r>
            <a:r>
              <a:rPr lang="en-US" altLang="ko-KR" sz="4800" b="1" i="1" kern="0" dirty="0" err="1" smtClean="0">
                <a:solidFill>
                  <a:srgbClr val="FF7876"/>
                </a:solidFill>
              </a:rPr>
              <a:t>i</a:t>
            </a:r>
            <a:r>
              <a:rPr lang="en-US" altLang="ko-KR" sz="4800" b="1" i="1" kern="0" dirty="0" err="1" smtClean="0">
                <a:solidFill>
                  <a:srgbClr val="FF7876"/>
                </a:solidFill>
              </a:rPr>
              <a:t>TEXT</a:t>
            </a:r>
            <a:r>
              <a:rPr lang="en-US" altLang="ko-KR" sz="4800" b="1" i="1" kern="0" dirty="0" smtClean="0">
                <a:solidFill>
                  <a:srgbClr val="FF7876"/>
                </a:solidFill>
              </a:rPr>
              <a:t> 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 smtClean="0">
                <a:solidFill>
                  <a:srgbClr val="FF7876"/>
                </a:solidFill>
              </a:rPr>
              <a:t>                                     2021.01.25 </a:t>
            </a:r>
            <a:r>
              <a:rPr lang="en-US" altLang="ko-KR" sz="1200" kern="0" dirty="0" smtClean="0">
                <a:solidFill>
                  <a:srgbClr val="FF7876"/>
                </a:solidFill>
              </a:rPr>
              <a:t>DDIT</a:t>
            </a:r>
            <a:endParaRPr lang="en-US" altLang="ko-KR" sz="1200" kern="0" dirty="0">
              <a:solidFill>
                <a:srgbClr val="FF7876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55D7167F-D16F-476D-AC1C-5B30B6667C0C}"/>
              </a:ext>
            </a:extLst>
          </p:cNvPr>
          <p:cNvSpPr/>
          <p:nvPr/>
        </p:nvSpPr>
        <p:spPr>
          <a:xfrm>
            <a:off x="7728889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 smtClean="0">
                <a:solidFill>
                  <a:prstClr val="white"/>
                </a:solidFill>
              </a:rPr>
              <a:t>1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조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 </a:t>
            </a:r>
          </a:p>
          <a:p>
            <a:pPr lvl="1" algn="ctr"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박세현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원정훈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</a:p>
          <a:p>
            <a:pPr lvl="1" algn="ctr"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최희수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윤지혜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B5E69EAC-99DA-41CE-A22E-A1B15545006F}"/>
              </a:ext>
            </a:extLst>
          </p:cNvPr>
          <p:cNvSpPr/>
          <p:nvPr/>
        </p:nvSpPr>
        <p:spPr>
          <a:xfrm>
            <a:off x="7836839" y="2795276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Group 20">
            <a:extLst>
              <a:ext uri="{FF2B5EF4-FFF2-40B4-BE49-F238E27FC236}">
                <a16:creationId xmlns:a16="http://schemas.microsoft.com/office/drawing/2014/main" xmlns="" id="{48A303C0-07CC-4CE1-9B83-09C0F01656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91813" y="2908375"/>
            <a:ext cx="230052" cy="313802"/>
            <a:chOff x="2597" y="4163"/>
            <a:chExt cx="217" cy="2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xmlns="" id="{3F0915FE-407C-4793-A3B8-03F2787E6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xmlns="" id="{F238CB93-D5B1-4B43-87E4-2330D76B5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xmlns="" id="{C17E3D99-75F4-49A4-87C2-73F685D22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xmlns="" id="{C2714444-B050-4209-910A-40F31B2B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1640" y="2755927"/>
            <a:ext cx="4543141" cy="35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77187" y="3454454"/>
            <a:ext cx="1001674" cy="316708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64463" y="1773614"/>
            <a:ext cx="2874653" cy="2506286"/>
            <a:chOff x="604718" y="5598734"/>
            <a:chExt cx="2874653" cy="250628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2016002" y="5979930"/>
              <a:ext cx="17238" cy="21250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04718" y="5598734"/>
              <a:ext cx="2874653" cy="1426786"/>
              <a:chOff x="385631" y="3424703"/>
              <a:chExt cx="2874653" cy="1426786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861952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다운로드 받은 파일 찾기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5631" y="4165743"/>
                <a:ext cx="2861953" cy="6857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프로젝트를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우클릭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한 뒤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Properties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pic>
        <p:nvPicPr>
          <p:cNvPr id="12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41" y="1773614"/>
            <a:ext cx="765860" cy="72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862008" y="3454454"/>
            <a:ext cx="2861953" cy="6857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Libraries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탭에서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AddExternal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JARs…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클릭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1640" y="2755927"/>
            <a:ext cx="4543141" cy="35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77187" y="3454454"/>
            <a:ext cx="1001674" cy="316708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64463" y="1773614"/>
            <a:ext cx="2874653" cy="2506286"/>
            <a:chOff x="604718" y="5598734"/>
            <a:chExt cx="2874653" cy="250628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2016002" y="5979930"/>
              <a:ext cx="17238" cy="21250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04718" y="5598734"/>
              <a:ext cx="2874653" cy="1426786"/>
              <a:chOff x="385631" y="3424703"/>
              <a:chExt cx="2874653" cy="1426786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861952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다운로드 받은 파일 찾기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5631" y="4165743"/>
                <a:ext cx="2861953" cy="6857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프로젝트를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우클릭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한 뒤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Properties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pic>
        <p:nvPicPr>
          <p:cNvPr id="12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41" y="1773614"/>
            <a:ext cx="765860" cy="72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862008" y="3454454"/>
            <a:ext cx="2861953" cy="6857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Libraries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탭에서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AddExternal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JARs…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클릭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8550" y="1773614"/>
            <a:ext cx="5854150" cy="40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455243" y="3797326"/>
            <a:ext cx="907457" cy="1079473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64463" y="1773614"/>
            <a:ext cx="2874653" cy="2830121"/>
            <a:chOff x="604718" y="5598734"/>
            <a:chExt cx="2874653" cy="283012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2004180" y="5979930"/>
              <a:ext cx="29060" cy="2448925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04718" y="5598734"/>
              <a:ext cx="2874653" cy="1337886"/>
              <a:chOff x="385631" y="3424703"/>
              <a:chExt cx="2874653" cy="1337886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861952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다운로드 받은 파일 찾기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5631" y="4076843"/>
                <a:ext cx="2861953" cy="6857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프로젝트를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우클릭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한 뒤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Properties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5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862008" y="3352854"/>
            <a:ext cx="2861953" cy="6857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Libraries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탭에서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AddExternal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JARs…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클릭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877164" y="4260862"/>
            <a:ext cx="2823852" cy="3428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jar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파일을 선택</a:t>
            </a:r>
          </a:p>
        </p:txBody>
      </p:sp>
    </p:spTree>
    <p:extLst>
      <p:ext uri="{BB962C8B-B14F-4D97-AF65-F5344CB8AC3E}">
        <p14:creationId xmlns:p14="http://schemas.microsoft.com/office/powerpoint/2010/main" val="1166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1471" y="1773613"/>
            <a:ext cx="5665701" cy="43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97870" y="2578662"/>
            <a:ext cx="2714329" cy="379875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2008" y="1773614"/>
            <a:ext cx="2877108" cy="3185772"/>
            <a:chOff x="862008" y="1773614"/>
            <a:chExt cx="2877108" cy="318577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>
              <a:endCxn id="18" idx="2"/>
            </p:cNvCxnSpPr>
            <p:nvPr/>
          </p:nvCxnSpPr>
          <p:spPr>
            <a:xfrm flipH="1">
              <a:off x="2281400" y="1996098"/>
              <a:ext cx="11585" cy="2963288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877164" y="1773614"/>
              <a:ext cx="2861952" cy="3811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 smtClean="0">
                  <a:solidFill>
                    <a:srgbClr val="FF7876"/>
                  </a:solidFill>
                </a:rPr>
                <a:t>다운로드 받은 파일 찾기</a:t>
              </a:r>
              <a:endParaRPr lang="en-US" altLang="ko-KR" sz="1400" b="1" dirty="0">
                <a:solidFill>
                  <a:srgbClr val="FF7876"/>
                </a:solidFill>
              </a:endParaRPr>
            </a:p>
          </p:txBody>
        </p:sp>
        <p:sp>
          <p:nvSpPr>
            <p:cNvPr id="22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864463" y="2381322"/>
              <a:ext cx="2861953" cy="6857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해당 프로젝트를 </a:t>
              </a:r>
              <a:r>
                <a:rPr lang="ko-KR" altLang="en-US" sz="14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우클릭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한 뒤 </a:t>
              </a: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Properties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클릭</a:t>
              </a:r>
              <a:endPara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862008" y="3293580"/>
              <a:ext cx="2861953" cy="5418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Libraries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탭에서 </a:t>
              </a:r>
              <a:endPara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defRPr/>
              </a:pPr>
              <a:r>
                <a:rPr lang="en-US" altLang="ko-KR" sz="14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AddExternal</a:t>
              </a: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JARs…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</a:t>
              </a:r>
              <a:r>
                <a:rPr lang="ko-KR" altLang="en-US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클릭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6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877164" y="4034401"/>
              <a:ext cx="2823852" cy="3428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jar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파일을 선택</a:t>
              </a:r>
            </a:p>
          </p:txBody>
        </p:sp>
        <p:sp>
          <p:nvSpPr>
            <p:cNvPr id="18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869474" y="4616513"/>
              <a:ext cx="2823852" cy="3428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PDFBOX 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라이브러리 추가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9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459717" y="332194"/>
            <a:ext cx="5303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소스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flipV="1">
            <a:off x="859926" y="847192"/>
            <a:ext cx="2899274" cy="52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flipH="1">
            <a:off x="8369300" y="847712"/>
            <a:ext cx="2903277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oogle Shape;113;p21"/>
          <p:cNvPicPr preferRelativeResize="0"/>
          <p:nvPr/>
        </p:nvPicPr>
        <p:blipFill rotWithShape="1">
          <a:blip r:embed="rId2">
            <a:alphaModFix/>
          </a:blip>
          <a:srcRect b="53155"/>
          <a:stretch/>
        </p:blipFill>
        <p:spPr>
          <a:xfrm>
            <a:off x="872626" y="1163189"/>
            <a:ext cx="4951340" cy="494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3;p21"/>
          <p:cNvPicPr preferRelativeResize="0"/>
          <p:nvPr/>
        </p:nvPicPr>
        <p:blipFill rotWithShape="1">
          <a:blip r:embed="rId2">
            <a:alphaModFix/>
          </a:blip>
          <a:srcRect t="46763" r="16797"/>
          <a:stretch/>
        </p:blipFill>
        <p:spPr>
          <a:xfrm>
            <a:off x="5914651" y="1264791"/>
            <a:ext cx="5696698" cy="4029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7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459717" y="332194"/>
            <a:ext cx="5303283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예시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flipV="1">
            <a:off x="859926" y="847192"/>
            <a:ext cx="2899274" cy="52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flipH="1">
            <a:off x="8369300" y="847712"/>
            <a:ext cx="2903277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19;p22"/>
          <p:cNvPicPr preferRelativeResize="0"/>
          <p:nvPr/>
        </p:nvPicPr>
        <p:blipFill rotWithShape="1">
          <a:blip r:embed="rId2">
            <a:alphaModFix/>
          </a:blip>
          <a:srcRect b="37009"/>
          <a:stretch/>
        </p:blipFill>
        <p:spPr>
          <a:xfrm>
            <a:off x="2251738" y="1397000"/>
            <a:ext cx="7569200" cy="466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5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호 4">
            <a:extLst>
              <a:ext uri="{FF2B5EF4-FFF2-40B4-BE49-F238E27FC236}">
                <a16:creationId xmlns:a16="http://schemas.microsoft.com/office/drawing/2014/main" xmlns="" id="{3FB6F35F-5326-4112-B49D-90F82468BB7E}"/>
              </a:ext>
            </a:extLst>
          </p:cNvPr>
          <p:cNvSpPr/>
          <p:nvPr/>
        </p:nvSpPr>
        <p:spPr>
          <a:xfrm rot="16200000">
            <a:off x="5025039" y="2055585"/>
            <a:ext cx="1883229" cy="1883229"/>
          </a:xfrm>
          <a:prstGeom prst="arc">
            <a:avLst>
              <a:gd name="adj1" fmla="val 16200000"/>
              <a:gd name="adj2" fmla="val 5394880"/>
            </a:avLst>
          </a:prstGeom>
          <a:ln w="635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xmlns="" id="{D70FD770-9733-4BB9-A174-79967C70F1BE}"/>
              </a:ext>
            </a:extLst>
          </p:cNvPr>
          <p:cNvSpPr/>
          <p:nvPr/>
        </p:nvSpPr>
        <p:spPr>
          <a:xfrm rot="16200000">
            <a:off x="5025039" y="2055585"/>
            <a:ext cx="1883229" cy="1883229"/>
          </a:xfrm>
          <a:prstGeom prst="arc">
            <a:avLst>
              <a:gd name="adj1" fmla="val 21569324"/>
              <a:gd name="adj2" fmla="val 5394880"/>
            </a:avLst>
          </a:prstGeom>
          <a:ln w="6350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779D0EF-D7E3-4B61-9025-76AC8BE55323}"/>
              </a:ext>
            </a:extLst>
          </p:cNvPr>
          <p:cNvSpPr/>
          <p:nvPr/>
        </p:nvSpPr>
        <p:spPr>
          <a:xfrm>
            <a:off x="6806767" y="3991360"/>
            <a:ext cx="46101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FF7876"/>
                </a:solidFill>
              </a:rPr>
              <a:t>iTEXT</a:t>
            </a:r>
            <a:endParaRPr lang="en-US" altLang="ko-KR" b="1" dirty="0">
              <a:solidFill>
                <a:srgbClr val="FF7876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일반적으로 문자를 단위로 처리함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 그리기 작업의 단일 문자열 매개변수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PDFBox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보다 리소스에 대한 부담이 적음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5844556" y="2738071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78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961038" y="3991360"/>
            <a:ext cx="439836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FF7876"/>
                </a:solidFill>
              </a:rPr>
              <a:t>PDFBox</a:t>
            </a:r>
            <a:endParaRPr lang="en-US" altLang="ko-KR" b="1" dirty="0">
              <a:solidFill>
                <a:srgbClr val="FF7876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항상 </a:t>
            </a:r>
            <a:r>
              <a:rPr lang="ko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문자별로 </a:t>
            </a:r>
            <a:r>
              <a:rPr lang="ko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처리</a:t>
            </a:r>
            <a:endParaRPr lang="en-US" altLang="ko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일반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 추출에 꼭 필요하지 않은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정보를 더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오랫동안 사용할 수 있도록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유지하여 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많은 리소스를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소비함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CC07B25-6FD2-4162-9437-4CC41D18B102}"/>
              </a:ext>
            </a:extLst>
          </p:cNvPr>
          <p:cNvSpPr/>
          <p:nvPr/>
        </p:nvSpPr>
        <p:spPr>
          <a:xfrm>
            <a:off x="2899838" y="279813"/>
            <a:ext cx="6326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차이점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F2FE00E8-6600-4986-AF14-4AB7278F6A01}"/>
              </a:ext>
            </a:extLst>
          </p:cNvPr>
          <p:cNvCxnSpPr>
            <a:cxnSpLocks/>
          </p:cNvCxnSpPr>
          <p:nvPr/>
        </p:nvCxnSpPr>
        <p:spPr>
          <a:xfrm>
            <a:off x="859926" y="847713"/>
            <a:ext cx="2369801" cy="5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5DA6CAB-C20D-4820-AA12-12D893052850}"/>
              </a:ext>
            </a:extLst>
          </p:cNvPr>
          <p:cNvCxnSpPr>
            <a:cxnSpLocks/>
          </p:cNvCxnSpPr>
          <p:nvPr/>
        </p:nvCxnSpPr>
        <p:spPr>
          <a:xfrm flipH="1">
            <a:off x="8864600" y="847712"/>
            <a:ext cx="2407976" cy="52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966653" y="4129859"/>
            <a:ext cx="0" cy="200424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2F4E01E-679C-4D6B-8449-8DB2AF7B7D34}"/>
              </a:ext>
            </a:extLst>
          </p:cNvPr>
          <p:cNvSpPr/>
          <p:nvPr/>
        </p:nvSpPr>
        <p:spPr>
          <a:xfrm>
            <a:off x="1803400" y="2828836"/>
            <a:ext cx="858519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chemeClr val="bg1"/>
                </a:solidFill>
              </a:rPr>
              <a:t>P</a:t>
            </a:r>
            <a:r>
              <a:rPr lang="en-US" altLang="ko-KR" sz="4800" b="1" i="1" kern="0" dirty="0" smtClean="0">
                <a:solidFill>
                  <a:schemeClr val="bg1"/>
                </a:solidFill>
              </a:rPr>
              <a:t>DFBOX </a:t>
            </a:r>
            <a:r>
              <a:rPr lang="ko-KR" altLang="en-US" sz="4800" b="1" i="1" kern="0" dirty="0" smtClean="0">
                <a:solidFill>
                  <a:schemeClr val="bg1"/>
                </a:solidFill>
              </a:rPr>
              <a:t>예제 프로그램 구현</a:t>
            </a:r>
            <a:endParaRPr lang="en-US" altLang="ko-KR" sz="4800" b="1" i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4420935" y="2985547"/>
            <a:ext cx="5064810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BD17FE74-0C27-490F-A338-D614D191985D}"/>
              </a:ext>
            </a:extLst>
          </p:cNvPr>
          <p:cNvSpPr/>
          <p:nvPr/>
        </p:nvSpPr>
        <p:spPr>
          <a:xfrm>
            <a:off x="859925" y="3174912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 err="1" smtClean="0">
                <a:solidFill>
                  <a:prstClr val="white"/>
                </a:solidFill>
              </a:rPr>
              <a:t>iTEXT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란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?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E1EAD3BD-B172-474A-8873-A16C1F36A59C}"/>
              </a:ext>
            </a:extLst>
          </p:cNvPr>
          <p:cNvGrpSpPr/>
          <p:nvPr/>
        </p:nvGrpSpPr>
        <p:grpSpPr>
          <a:xfrm>
            <a:off x="1043730" y="3268635"/>
            <a:ext cx="540000" cy="540000"/>
            <a:chOff x="1687272" y="1112939"/>
            <a:chExt cx="540000" cy="54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B7537C3-E88E-4D40-A7EA-C1959EDB805D}"/>
                </a:ext>
              </a:extLst>
            </p:cNvPr>
            <p:cNvSpPr/>
            <p:nvPr/>
          </p:nvSpPr>
          <p:spPr>
            <a:xfrm>
              <a:off x="1687272" y="111293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xmlns="" id="{1E8C4599-FD41-4C92-89AF-FDE749BDC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820" y="1250989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</a:t>
            </a:r>
            <a:r>
              <a:rPr lang="en-US" altLang="ko-KR" sz="32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TEXT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53893" y="1228281"/>
            <a:ext cx="2943707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https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://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kb.itextpdf.com/home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9925" y="1279080"/>
            <a:ext cx="2247738" cy="535488"/>
            <a:chOff x="4248685" y="4290512"/>
            <a:chExt cx="2247738" cy="5354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1527901" cy="5354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ko-KR" altLang="en-US" sz="1500" b="1" dirty="0" smtClean="0">
                  <a:solidFill>
                    <a:srgbClr val="FF7876"/>
                  </a:solidFill>
                </a:rPr>
                <a:t>홈페이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지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</p:cNvCxnSpPr>
            <p:nvPr/>
          </p:nvCxnSpPr>
          <p:spPr>
            <a:xfrm>
              <a:off x="5776586" y="4560385"/>
              <a:ext cx="719837" cy="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93" y="1814568"/>
            <a:ext cx="8020667" cy="472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2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2F4E01E-679C-4D6B-8449-8DB2AF7B7D34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INDEX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C950320-1D5A-4C58-BB46-CEBCD7EA92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BADCF3C-651C-44CD-8DEE-E875CC3C1444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430061" y="1541267"/>
            <a:ext cx="3066787" cy="4561876"/>
            <a:chOff x="1925066" y="1812553"/>
            <a:chExt cx="3066787" cy="4561876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xmlns="" id="{DCF7899A-F55A-4F3C-AF04-5405A100A834}"/>
                </a:ext>
              </a:extLst>
            </p:cNvPr>
            <p:cNvSpPr/>
            <p:nvPr/>
          </p:nvSpPr>
          <p:spPr>
            <a:xfrm>
              <a:off x="1979444" y="1812553"/>
              <a:ext cx="2959071" cy="727447"/>
            </a:xfrm>
            <a:prstGeom prst="roundRect">
              <a:avLst>
                <a:gd name="adj" fmla="val 50000"/>
              </a:avLst>
            </a:prstGeom>
            <a:solidFill>
              <a:srgbClr val="FF7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>
                <a:defRPr/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PDFBOX(Apache)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xmlns="" id="{40D3A3C6-9A34-48AB-8073-2CA135274492}"/>
                </a:ext>
              </a:extLst>
            </p:cNvPr>
            <p:cNvSpPr/>
            <p:nvPr/>
          </p:nvSpPr>
          <p:spPr>
            <a:xfrm>
              <a:off x="2087394" y="190627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xmlns="" id="{6BC481BD-C35C-4793-A5AC-125548F32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942" y="2044326"/>
              <a:ext cx="156903" cy="26389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C1D53D28-7BDA-438F-B79A-9C486A1BED2F}"/>
                </a:ext>
              </a:extLst>
            </p:cNvPr>
            <p:cNvSpPr/>
            <p:nvPr/>
          </p:nvSpPr>
          <p:spPr>
            <a:xfrm>
              <a:off x="1925066" y="5394481"/>
              <a:ext cx="3066787" cy="979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예제 프로그램 구현</a:t>
              </a: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텍스트형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PDF</a:t>
              </a:r>
              <a:endPara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2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이미지형</a:t>
              </a:r>
              <a:r>
                <a:rPr lang="ko-KR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PDF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>
              <a:stCxn id="83" idx="2"/>
              <a:endCxn id="89" idx="0"/>
            </p:cNvCxnSpPr>
            <p:nvPr/>
          </p:nvCxnSpPr>
          <p:spPr>
            <a:xfrm flipH="1">
              <a:off x="3458460" y="2540000"/>
              <a:ext cx="520" cy="2854481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1964351" y="2819235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PDFBOX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정의 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sp>
          <p:nvSpPr>
            <p:cNvPr id="27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1979444" y="4101441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PDFBOX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다운로드 방법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sp>
          <p:nvSpPr>
            <p:cNvPr id="29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1964351" y="3460338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PDFBOX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관련 사이트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sp>
          <p:nvSpPr>
            <p:cNvPr id="33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1964350" y="4742544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PDFBOX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사용법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54981" y="1523410"/>
            <a:ext cx="3066787" cy="4597591"/>
            <a:chOff x="5624667" y="1812553"/>
            <a:chExt cx="3066787" cy="4597591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8F06715F-C03A-4F14-8266-01A8735D5FD2}"/>
                </a:ext>
              </a:extLst>
            </p:cNvPr>
            <p:cNvSpPr/>
            <p:nvPr/>
          </p:nvSpPr>
          <p:spPr>
            <a:xfrm>
              <a:off x="5679045" y="1812553"/>
              <a:ext cx="2959071" cy="727447"/>
            </a:xfrm>
            <a:prstGeom prst="roundRect">
              <a:avLst>
                <a:gd name="adj" fmla="val 50000"/>
              </a:avLst>
            </a:prstGeom>
            <a:solidFill>
              <a:srgbClr val="FF7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>
                <a:defRPr/>
              </a:pPr>
              <a:r>
                <a:rPr lang="en-US" altLang="ko-KR" sz="1600" b="1" dirty="0" err="1">
                  <a:solidFill>
                    <a:prstClr val="white"/>
                  </a:solidFill>
                </a:rPr>
                <a:t>i</a:t>
              </a:r>
              <a:r>
                <a:rPr lang="en-US" altLang="ko-KR" sz="1600" b="1" dirty="0" err="1" smtClean="0">
                  <a:solidFill>
                    <a:prstClr val="white"/>
                  </a:solidFill>
                </a:rPr>
                <a:t>TEXT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73B35D65-6797-43CC-A344-51CAFA8539EE}"/>
                </a:ext>
              </a:extLst>
            </p:cNvPr>
            <p:cNvSpPr/>
            <p:nvPr/>
          </p:nvSpPr>
          <p:spPr>
            <a:xfrm>
              <a:off x="5786995" y="190627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8E015AED-70C5-4C04-AB8B-3E4DCB244AC7}"/>
                </a:ext>
              </a:extLst>
            </p:cNvPr>
            <p:cNvSpPr/>
            <p:nvPr/>
          </p:nvSpPr>
          <p:spPr>
            <a:xfrm>
              <a:off x="5624667" y="5394481"/>
              <a:ext cx="30667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예제 프로그램 구현</a:t>
              </a: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텍스트형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28600" indent="-228600" algn="ctr">
                <a:lnSpc>
                  <a:spcPct val="150000"/>
                </a:lnSpc>
                <a:buAutoNum type="arabicPeriod"/>
              </a:pPr>
              <a:r>
                <a:rPr lang="ko-KR" altLang="en-US" sz="12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이미지형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C2396DCB-1A3C-49A5-BA6C-12A25EEA42D6}"/>
                </a:ext>
              </a:extLst>
            </p:cNvPr>
            <p:cNvCxnSpPr>
              <a:stCxn id="92" idx="2"/>
              <a:endCxn id="95" idx="0"/>
            </p:cNvCxnSpPr>
            <p:nvPr/>
          </p:nvCxnSpPr>
          <p:spPr>
            <a:xfrm flipH="1">
              <a:off x="7158061" y="2540000"/>
              <a:ext cx="520" cy="2854481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xmlns="" id="{CCC730B4-3E3C-4CEA-8068-C41DE0D9848C}"/>
                </a:ext>
              </a:extLst>
            </p:cNvPr>
            <p:cNvSpPr/>
            <p:nvPr/>
          </p:nvSpPr>
          <p:spPr>
            <a:xfrm>
              <a:off x="5663952" y="2835110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srgbClr val="FF7876"/>
                  </a:solidFill>
                </a:rPr>
                <a:t>i</a:t>
              </a:r>
              <a:r>
                <a:rPr lang="en-US" altLang="ko-KR" sz="1600" b="1" dirty="0" err="1" smtClean="0">
                  <a:solidFill>
                    <a:srgbClr val="FF7876"/>
                  </a:solidFill>
                </a:rPr>
                <a:t>TEXT</a:t>
              </a:r>
              <a:r>
                <a:rPr lang="en-US" altLang="ko-KR" sz="1600" b="1" dirty="0" smtClean="0">
                  <a:solidFill>
                    <a:srgbClr val="FF7876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정의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grpSp>
          <p:nvGrpSpPr>
            <p:cNvPr id="21" name="Group 28">
              <a:extLst>
                <a:ext uri="{FF2B5EF4-FFF2-40B4-BE49-F238E27FC236}">
                  <a16:creationId xmlns:a16="http://schemas.microsoft.com/office/drawing/2014/main" xmlns="" id="{C3FFB217-AF2F-410E-953C-844AAA65FC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8640" y="2044791"/>
              <a:ext cx="292523" cy="256015"/>
              <a:chOff x="496" y="4251"/>
              <a:chExt cx="641" cy="56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2" name="Freeform 30">
                <a:extLst>
                  <a:ext uri="{FF2B5EF4-FFF2-40B4-BE49-F238E27FC236}">
                    <a16:creationId xmlns:a16="http://schemas.microsoft.com/office/drawing/2014/main" xmlns="" id="{1CAD742D-64CA-45C3-BC9C-5ECC02EDF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1">
                <a:extLst>
                  <a:ext uri="{FF2B5EF4-FFF2-40B4-BE49-F238E27FC236}">
                    <a16:creationId xmlns:a16="http://schemas.microsoft.com/office/drawing/2014/main" xmlns="" id="{6D6527F5-4BC9-4FA6-B02B-1488535DD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사각형: 둥근 모서리 96">
              <a:extLst>
                <a:ext uri="{FF2B5EF4-FFF2-40B4-BE49-F238E27FC236}">
                  <a16:creationId xmlns:a16="http://schemas.microsoft.com/office/drawing/2014/main" xmlns="" id="{CCC730B4-3E3C-4CEA-8068-C41DE0D9848C}"/>
                </a:ext>
              </a:extLst>
            </p:cNvPr>
            <p:cNvSpPr/>
            <p:nvPr/>
          </p:nvSpPr>
          <p:spPr>
            <a:xfrm>
              <a:off x="5679045" y="4149066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srgbClr val="FF7876"/>
                  </a:solidFill>
                </a:rPr>
                <a:t>iTEXT</a:t>
              </a:r>
              <a:r>
                <a:rPr lang="en-US" altLang="ko-KR" sz="1600" b="1" dirty="0" smtClean="0">
                  <a:solidFill>
                    <a:srgbClr val="FF7876"/>
                  </a:solidFill>
                </a:rPr>
                <a:t> </a:t>
              </a:r>
              <a:r>
                <a:rPr lang="ko-KR" altLang="en-US" sz="1600" b="1" dirty="0">
                  <a:solidFill>
                    <a:srgbClr val="FF7876"/>
                  </a:solidFill>
                </a:rPr>
                <a:t>다운로드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방법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sp>
          <p:nvSpPr>
            <p:cNvPr id="30" name="사각형: 둥근 모서리 96">
              <a:extLst>
                <a:ext uri="{FF2B5EF4-FFF2-40B4-BE49-F238E27FC236}">
                  <a16:creationId xmlns:a16="http://schemas.microsoft.com/office/drawing/2014/main" xmlns="" id="{CCC730B4-3E3C-4CEA-8068-C41DE0D9848C}"/>
                </a:ext>
              </a:extLst>
            </p:cNvPr>
            <p:cNvSpPr/>
            <p:nvPr/>
          </p:nvSpPr>
          <p:spPr>
            <a:xfrm>
              <a:off x="5663952" y="3492088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srgbClr val="FF7876"/>
                  </a:solidFill>
                </a:rPr>
                <a:t>iTEXT</a:t>
              </a:r>
              <a:r>
                <a:rPr lang="en-US" altLang="ko-KR" sz="1600" b="1" dirty="0" smtClean="0">
                  <a:solidFill>
                    <a:srgbClr val="FF7876"/>
                  </a:solidFill>
                </a:rPr>
                <a:t> </a:t>
              </a:r>
              <a:r>
                <a:rPr lang="ko-KR" altLang="en-US" sz="1600" b="1" dirty="0">
                  <a:solidFill>
                    <a:srgbClr val="FF7876"/>
                  </a:solidFill>
                </a:rPr>
                <a:t>관련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사이트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  <p:sp>
          <p:nvSpPr>
            <p:cNvPr id="34" name="사각형: 둥근 모서리 96">
              <a:extLst>
                <a:ext uri="{FF2B5EF4-FFF2-40B4-BE49-F238E27FC236}">
                  <a16:creationId xmlns:a16="http://schemas.microsoft.com/office/drawing/2014/main" xmlns="" id="{CCC730B4-3E3C-4CEA-8068-C41DE0D9848C}"/>
                </a:ext>
              </a:extLst>
            </p:cNvPr>
            <p:cNvSpPr/>
            <p:nvPr/>
          </p:nvSpPr>
          <p:spPr>
            <a:xfrm>
              <a:off x="5663951" y="4806044"/>
              <a:ext cx="2959071" cy="361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srgbClr val="FF7876"/>
                  </a:solidFill>
                </a:rPr>
                <a:t>iTEXT</a:t>
              </a:r>
              <a:r>
                <a:rPr lang="en-US" altLang="ko-KR" sz="1600" b="1" dirty="0" smtClean="0">
                  <a:solidFill>
                    <a:srgbClr val="FF7876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rgbClr val="FF7876"/>
                  </a:solidFill>
                </a:rPr>
                <a:t>사용법</a:t>
              </a:r>
              <a:endParaRPr lang="en-US" altLang="ko-KR" sz="1600" b="1" dirty="0">
                <a:solidFill>
                  <a:srgbClr val="FF787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53893" y="1371599"/>
            <a:ext cx="4620107" cy="42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https://github.com/itext/itext7/releases/tag/7.1.11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9925" y="1279080"/>
            <a:ext cx="2247738" cy="584201"/>
            <a:chOff x="4248685" y="4290512"/>
            <a:chExt cx="2247738" cy="58420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1654675" cy="58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en-US" altLang="ko-KR" sz="1600" b="1" dirty="0" err="1" smtClean="0">
                  <a:solidFill>
                    <a:srgbClr val="FF7876"/>
                  </a:solidFill>
                </a:rPr>
                <a:t>G</a:t>
              </a:r>
              <a:r>
                <a:rPr lang="en-US" altLang="ko-KR" sz="1500" b="1" dirty="0" err="1" smtClean="0">
                  <a:solidFill>
                    <a:srgbClr val="FF7876"/>
                  </a:solidFill>
                </a:rPr>
                <a:t>ithub</a:t>
              </a:r>
              <a:r>
                <a:rPr lang="en-US" altLang="ko-KR" sz="1500" b="1" dirty="0" smtClean="0">
                  <a:solidFill>
                    <a:srgbClr val="FF7876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ko-KR" altLang="en-US" sz="1500" b="1" dirty="0" smtClean="0">
                  <a:solidFill>
                    <a:srgbClr val="FF7876"/>
                  </a:solidFill>
                </a:rPr>
                <a:t>소스 공유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903360" y="4582613"/>
              <a:ext cx="593063" cy="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93" y="1863280"/>
            <a:ext cx="8018683" cy="455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6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89"/>
          <a:stretch/>
        </p:blipFill>
        <p:spPr bwMode="auto">
          <a:xfrm>
            <a:off x="3667926" y="1773614"/>
            <a:ext cx="7604650" cy="44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127500" y="4927600"/>
            <a:ext cx="850900" cy="685799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77164" y="1773614"/>
            <a:ext cx="2459718" cy="1096586"/>
            <a:chOff x="617419" y="5598734"/>
            <a:chExt cx="2459718" cy="1096586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>
              <a:off x="1830041" y="5979930"/>
              <a:ext cx="8618" cy="7153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/>
            <p:cNvGrpSpPr/>
            <p:nvPr/>
          </p:nvGrpSpPr>
          <p:grpSpPr>
            <a:xfrm>
              <a:off x="617419" y="5598734"/>
              <a:ext cx="2459718" cy="1001308"/>
              <a:chOff x="398332" y="3424703"/>
              <a:chExt cx="2459718" cy="1001308"/>
            </a:xfrm>
          </p:grpSpPr>
          <p:sp>
            <p:nvSpPr>
              <p:cNvPr id="56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57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 Releases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1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76" y="1773614"/>
            <a:ext cx="7620000" cy="406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042825" y="4942927"/>
            <a:ext cx="1447801" cy="327573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77164" y="1773614"/>
            <a:ext cx="2459718" cy="1613891"/>
            <a:chOff x="617419" y="5598734"/>
            <a:chExt cx="2459718" cy="1613891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1830041" y="5979930"/>
              <a:ext cx="17237" cy="1232695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617419" y="5598734"/>
              <a:ext cx="2459718" cy="1613891"/>
              <a:chOff x="398332" y="3424703"/>
              <a:chExt cx="2459718" cy="1613891"/>
            </a:xfrm>
          </p:grpSpPr>
          <p:sp>
            <p:nvSpPr>
              <p:cNvPr id="25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6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 Releases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7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6767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Release </a:t>
                </a:r>
                <a:r>
                  <a:rPr lang="en-US" altLang="ko-KR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7.1.11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7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3"/>
          <a:stretch/>
        </p:blipFill>
        <p:spPr bwMode="auto">
          <a:xfrm>
            <a:off x="3739116" y="1773614"/>
            <a:ext cx="7533459" cy="41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33378" y="3831201"/>
            <a:ext cx="2572782" cy="394871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859926" y="1773614"/>
            <a:ext cx="2476956" cy="2452458"/>
            <a:chOff x="600181" y="5598734"/>
            <a:chExt cx="2476956" cy="245245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1821421" y="5979930"/>
              <a:ext cx="8620" cy="2071262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600181" y="5598734"/>
              <a:ext cx="2476956" cy="2417396"/>
              <a:chOff x="381094" y="3424703"/>
              <a:chExt cx="2476956" cy="2417396"/>
            </a:xfrm>
          </p:grpSpPr>
          <p:sp>
            <p:nvSpPr>
              <p:cNvPr id="32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33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 Releases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4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6767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Release </a:t>
                </a:r>
                <a:r>
                  <a:rPr lang="en-US" altLang="ko-KR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7.1.11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5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1094" y="5354128"/>
                <a:ext cx="2459718" cy="4879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fr-FR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 7 Core – 7.1.11 (Java</a:t>
                </a:r>
                <a:r>
                  <a:rPr lang="fr-FR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 Github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링크 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8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0"/>
          <a:stretch/>
        </p:blipFill>
        <p:spPr bwMode="auto">
          <a:xfrm>
            <a:off x="3667926" y="1773614"/>
            <a:ext cx="7604650" cy="424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859926" y="1773614"/>
            <a:ext cx="2476956" cy="3128586"/>
            <a:chOff x="600181" y="5598734"/>
            <a:chExt cx="2476956" cy="312858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1821421" y="5979930"/>
              <a:ext cx="8619" cy="27473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600181" y="5598734"/>
              <a:ext cx="2476956" cy="3036291"/>
              <a:chOff x="381094" y="3424703"/>
              <a:chExt cx="2476956" cy="3036291"/>
            </a:xfrm>
          </p:grpSpPr>
          <p:sp>
            <p:nvSpPr>
              <p:cNvPr id="49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50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 Releases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1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6767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Release </a:t>
                </a:r>
                <a:r>
                  <a:rPr lang="en-US" altLang="ko-KR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7.1.11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1094" y="5354128"/>
                <a:ext cx="2459718" cy="4879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fr-FR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 7 Core – 7.1.11 (Java</a:t>
                </a:r>
                <a:r>
                  <a:rPr lang="fr-FR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 Github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링크 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60991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Github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링크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접속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3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r="1922"/>
          <a:stretch/>
        </p:blipFill>
        <p:spPr bwMode="auto">
          <a:xfrm>
            <a:off x="3667926" y="1773614"/>
            <a:ext cx="7604650" cy="429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243426" y="4198296"/>
            <a:ext cx="1776374" cy="394871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59925" y="1773614"/>
            <a:ext cx="2476957" cy="3938966"/>
            <a:chOff x="600180" y="5598734"/>
            <a:chExt cx="2476957" cy="393896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1812802" y="5979930"/>
              <a:ext cx="17238" cy="355777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00181" y="5598734"/>
              <a:ext cx="2476956" cy="3036291"/>
              <a:chOff x="381094" y="3424703"/>
              <a:chExt cx="2476956" cy="3036291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 Releases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3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6767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Release </a:t>
                </a:r>
                <a:r>
                  <a:rPr lang="en-US" altLang="ko-KR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7.1.11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4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1094" y="5354128"/>
                <a:ext cx="2459718" cy="4879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fr-FR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iText 7 Core – 7.1.11 (Java</a:t>
                </a:r>
                <a:r>
                  <a:rPr lang="fr-FR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) Github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링크 클릭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6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6099126"/>
                <a:ext cx="2459718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Github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링크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접속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28" name="사각형: 둥근 모서리 86">
              <a:extLst>
                <a:ext uri="{FF2B5EF4-FFF2-40B4-BE49-F238E27FC236}">
                  <a16:creationId xmlns:a16="http://schemas.microsoft.com/office/drawing/2014/main" xmlns="" id="{643DF2C9-0DC2-40DB-9801-94C31026821B}"/>
                </a:ext>
              </a:extLst>
            </p:cNvPr>
            <p:cNvSpPr/>
            <p:nvPr/>
          </p:nvSpPr>
          <p:spPr>
            <a:xfrm>
              <a:off x="600180" y="8889637"/>
              <a:ext cx="2476957" cy="60585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iText7-Core-7.1.11</a:t>
              </a:r>
            </a:p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-only-jars.zip</a:t>
              </a:r>
              <a:r>
                <a: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defRPr/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 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4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1640" y="2755927"/>
            <a:ext cx="4543141" cy="35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77187" y="3454454"/>
            <a:ext cx="1001674" cy="316708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64463" y="1773614"/>
            <a:ext cx="2874653" cy="2506286"/>
            <a:chOff x="604718" y="5598734"/>
            <a:chExt cx="2874653" cy="250628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2016002" y="5979930"/>
              <a:ext cx="17238" cy="21250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04718" y="5598734"/>
              <a:ext cx="2874653" cy="1426786"/>
              <a:chOff x="385631" y="3424703"/>
              <a:chExt cx="2874653" cy="1426786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861952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다운로드 받은 파일 찾기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85631" y="4165743"/>
                <a:ext cx="2861953" cy="6857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해당 프로젝트를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우클릭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한 뒤 </a:t>
                </a:r>
                <a:r>
                  <a:rPr lang="en-US" altLang="ko-KR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Properties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  <a:endPara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pic>
        <p:nvPicPr>
          <p:cNvPr id="12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41" y="1773614"/>
            <a:ext cx="765860" cy="723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862008" y="3454454"/>
            <a:ext cx="2861953" cy="6857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Libraries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탭에서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defRPr/>
            </a:pPr>
            <a:r>
              <a:rPr lang="en-US" altLang="ko-KR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AddExternal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JARs…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클릭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459717" y="332194"/>
            <a:ext cx="5303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소스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flipV="1">
            <a:off x="859926" y="847192"/>
            <a:ext cx="2899274" cy="52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flipH="1">
            <a:off x="8369300" y="847712"/>
            <a:ext cx="2903277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1254125"/>
            <a:ext cx="85629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3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459717" y="332194"/>
            <a:ext cx="5303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iTEXT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예시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flipV="1">
            <a:off x="859926" y="847192"/>
            <a:ext cx="2899274" cy="52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flipH="1">
            <a:off x="8369300" y="847712"/>
            <a:ext cx="2903277" cy="1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98"/>
          <a:stretch/>
        </p:blipFill>
        <p:spPr bwMode="auto">
          <a:xfrm>
            <a:off x="1987033" y="1376362"/>
            <a:ext cx="8248650" cy="475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2F4E01E-679C-4D6B-8449-8DB2AF7B7D34}"/>
              </a:ext>
            </a:extLst>
          </p:cNvPr>
          <p:cNvSpPr/>
          <p:nvPr/>
        </p:nvSpPr>
        <p:spPr>
          <a:xfrm>
            <a:off x="2305050" y="2828835"/>
            <a:ext cx="7581900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chemeClr val="bg1"/>
                </a:solidFill>
              </a:rPr>
              <a:t>I</a:t>
            </a:r>
            <a:r>
              <a:rPr lang="en-US" altLang="ko-KR" sz="4800" b="1" i="1" kern="0" dirty="0" smtClean="0">
                <a:solidFill>
                  <a:schemeClr val="bg1"/>
                </a:solidFill>
              </a:rPr>
              <a:t>TEXT</a:t>
            </a:r>
            <a:r>
              <a:rPr lang="en-US" altLang="ko-KR" sz="4800" b="1" i="1" kern="0" dirty="0" smtClean="0">
                <a:solidFill>
                  <a:schemeClr val="bg1"/>
                </a:solidFill>
              </a:rPr>
              <a:t> </a:t>
            </a:r>
            <a:r>
              <a:rPr lang="ko-KR" altLang="en-US" sz="4800" b="1" i="1" kern="0" dirty="0" smtClean="0">
                <a:solidFill>
                  <a:schemeClr val="bg1"/>
                </a:solidFill>
              </a:rPr>
              <a:t>예제 프로그램 구현</a:t>
            </a:r>
            <a:endParaRPr lang="en-US" altLang="ko-KR" sz="4800" b="1" i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4420935" y="2986594"/>
            <a:ext cx="5192965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42900">
              <a:lnSpc>
                <a:spcPct val="115000"/>
              </a:lnSpc>
              <a:buClr>
                <a:srgbClr val="595959"/>
              </a:buClr>
              <a:buSzPts val="1800"/>
              <a:buChar char="-"/>
            </a:pPr>
            <a:r>
              <a:rPr lang="en-US" altLang="ko-KR" sz="1600" b="1" dirty="0" smtClean="0">
                <a:solidFill>
                  <a:srgbClr val="595959"/>
                </a:solidFill>
                <a:latin typeface="+mn-ea"/>
              </a:rPr>
              <a:t>PDF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문서 </a:t>
            </a: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작업을 위한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오픈 소스 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Java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도구</a:t>
            </a:r>
          </a:p>
          <a:p>
            <a:pPr marL="457200" lvl="0" indent="-342900">
              <a:lnSpc>
                <a:spcPct val="115000"/>
              </a:lnSpc>
              <a:buClr>
                <a:srgbClr val="595959"/>
              </a:buClr>
              <a:buSzPts val="1800"/>
              <a:buChar char="-"/>
            </a:pP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PDF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문서 생성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기존 문서 수정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문서에서 글자를 추출 할 수 있음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595959"/>
              </a:solidFill>
              <a:latin typeface="+mn-ea"/>
            </a:endParaRPr>
          </a:p>
          <a:p>
            <a:pPr marL="457200" lvl="0" indent="-342900">
              <a:lnSpc>
                <a:spcPct val="115000"/>
              </a:lnSpc>
              <a:buClr>
                <a:srgbClr val="595959"/>
              </a:buClr>
              <a:buSzPts val="1800"/>
              <a:buChar char="-"/>
            </a:pPr>
            <a:r>
              <a:rPr lang="en-US" altLang="ko-KR" sz="1600" b="1" dirty="0" smtClean="0">
                <a:solidFill>
                  <a:srgbClr val="595959"/>
                </a:solidFill>
                <a:latin typeface="+mn-ea"/>
              </a:rPr>
              <a:t>2020.12.19 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Apache </a:t>
            </a:r>
            <a:r>
              <a:rPr lang="en-US" altLang="ko-KR" sz="1600" b="1" dirty="0" err="1">
                <a:solidFill>
                  <a:srgbClr val="595959"/>
                </a:solidFill>
                <a:latin typeface="+mn-ea"/>
              </a:rPr>
              <a:t>PDFBox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 2.0.22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버전이 </a:t>
            </a: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출시</a:t>
            </a:r>
            <a:endParaRPr lang="ko-KR" altLang="en-US" sz="1600" b="1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9925" y="3174912"/>
            <a:ext cx="3292975" cy="727447"/>
            <a:chOff x="859925" y="3174912"/>
            <a:chExt cx="2959071" cy="72744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BD17FE74-0C27-490F-A338-D614D191985D}"/>
                </a:ext>
              </a:extLst>
            </p:cNvPr>
            <p:cNvSpPr/>
            <p:nvPr/>
          </p:nvSpPr>
          <p:spPr>
            <a:xfrm>
              <a:off x="859925" y="3174912"/>
              <a:ext cx="2959071" cy="727447"/>
            </a:xfrm>
            <a:prstGeom prst="roundRect">
              <a:avLst>
                <a:gd name="adj" fmla="val 50000"/>
              </a:avLst>
            </a:prstGeom>
            <a:solidFill>
              <a:srgbClr val="FF7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>
                <a:defRPr/>
              </a:pPr>
              <a:r>
                <a:rPr lang="en-US" altLang="ko-KR" sz="1600" b="1" dirty="0" smtClean="0">
                  <a:solidFill>
                    <a:prstClr val="white"/>
                  </a:solidFill>
                </a:rPr>
                <a:t>PDFBOX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란</a:t>
              </a:r>
              <a:r>
                <a:rPr lang="ko-KR" altLang="en-US" sz="1600" b="1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sz="1600" b="1" dirty="0" smtClean="0">
                  <a:solidFill>
                    <a:prstClr val="white"/>
                  </a:solidFill>
                </a:rPr>
                <a:t>?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E1EAD3BD-B172-474A-8873-A16C1F36A59C}"/>
                </a:ext>
              </a:extLst>
            </p:cNvPr>
            <p:cNvGrpSpPr/>
            <p:nvPr/>
          </p:nvGrpSpPr>
          <p:grpSpPr>
            <a:xfrm>
              <a:off x="1043730" y="3268635"/>
              <a:ext cx="540000" cy="540000"/>
              <a:chOff x="1687272" y="1112939"/>
              <a:chExt cx="540000" cy="540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xmlns="" id="{DB7537C3-E88E-4D40-A7EA-C1959EDB805D}"/>
                  </a:ext>
                </a:extLst>
              </p:cNvPr>
              <p:cNvSpPr/>
              <p:nvPr/>
            </p:nvSpPr>
            <p:spPr>
              <a:xfrm>
                <a:off x="1687272" y="111293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xmlns="" id="{1E8C4599-FD41-4C92-89AF-FDE749BDCD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8820" y="1250989"/>
                <a:ext cx="156903" cy="263899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DFBOX </a:t>
            </a:r>
            <a:r>
              <a:rPr lang="ko-KR" altLang="en-US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정의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711" y="5343054"/>
            <a:ext cx="2292865" cy="849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3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925" y="1468536"/>
            <a:ext cx="2247738" cy="535488"/>
            <a:chOff x="4248685" y="4290512"/>
            <a:chExt cx="2247738" cy="5354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1527901" cy="5354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ko-KR" altLang="en-US" sz="1500" b="1" dirty="0" smtClean="0">
                  <a:solidFill>
                    <a:srgbClr val="FF7876"/>
                  </a:solidFill>
                </a:rPr>
                <a:t>홈페이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지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</p:cNvCxnSpPr>
            <p:nvPr/>
          </p:nvCxnSpPr>
          <p:spPr>
            <a:xfrm>
              <a:off x="5776586" y="4560385"/>
              <a:ext cx="719837" cy="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DFBOX</a:t>
            </a: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26" y="2004024"/>
            <a:ext cx="7604650" cy="432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03093" y="1511299"/>
            <a:ext cx="4531208" cy="453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https://pdfbox.apache.org/2.0/dependencies.html</a:t>
            </a:r>
          </a:p>
        </p:txBody>
      </p:sp>
    </p:spTree>
    <p:extLst>
      <p:ext uri="{BB962C8B-B14F-4D97-AF65-F5344CB8AC3E}">
        <p14:creationId xmlns:p14="http://schemas.microsoft.com/office/powerpoint/2010/main" val="20895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925" y="1468536"/>
            <a:ext cx="2247738" cy="535488"/>
            <a:chOff x="4248685" y="4290512"/>
            <a:chExt cx="2247738" cy="5354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1527901" cy="5354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en-US" altLang="ko-KR" sz="1500" b="1" dirty="0">
                  <a:solidFill>
                    <a:srgbClr val="FF7876"/>
                  </a:solidFill>
                </a:rPr>
                <a:t>PDF 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생성 </a:t>
              </a:r>
              <a:endParaRPr lang="en-US" altLang="ko-KR" sz="1500" b="1" dirty="0" smtClean="0">
                <a:solidFill>
                  <a:srgbClr val="FF7876"/>
                </a:solidFill>
              </a:endParaRPr>
            </a:p>
            <a:p>
              <a:pPr algn="ctr">
                <a:defRPr/>
              </a:pPr>
              <a:r>
                <a:rPr lang="ko-KR" altLang="en-US" sz="1500" b="1" dirty="0" smtClean="0">
                  <a:solidFill>
                    <a:srgbClr val="FF7876"/>
                  </a:solidFill>
                </a:rPr>
                <a:t>툴 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비교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</p:cNvCxnSpPr>
            <p:nvPr/>
          </p:nvCxnSpPr>
          <p:spPr>
            <a:xfrm>
              <a:off x="5776586" y="4560385"/>
              <a:ext cx="719837" cy="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DFBOX</a:t>
            </a: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03092" y="1511299"/>
            <a:ext cx="5249790" cy="453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https://java.libhunt.com/compare-apache-pdfbox-vs-itext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b="8423"/>
          <a:stretch/>
        </p:blipFill>
        <p:spPr bwMode="auto">
          <a:xfrm>
            <a:off x="3317392" y="2004024"/>
            <a:ext cx="7955184" cy="458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3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925" y="1468536"/>
            <a:ext cx="2247738" cy="535488"/>
            <a:chOff x="4248685" y="4290512"/>
            <a:chExt cx="2247738" cy="5354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2035675" cy="5354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en-US" altLang="ko-KR" sz="1500" b="1" dirty="0" err="1">
                  <a:solidFill>
                    <a:srgbClr val="FF7876"/>
                  </a:solidFill>
                </a:rPr>
                <a:t>github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을 통한 </a:t>
              </a:r>
              <a:r>
                <a:rPr lang="en-US" altLang="ko-KR" sz="1500" b="1" dirty="0" err="1">
                  <a:solidFill>
                    <a:srgbClr val="FF7876"/>
                  </a:solidFill>
                </a:rPr>
                <a:t>Sourse</a:t>
              </a:r>
              <a:r>
                <a:rPr lang="en-US" altLang="ko-KR" sz="1500" b="1" dirty="0">
                  <a:solidFill>
                    <a:srgbClr val="FF7876"/>
                  </a:solidFill>
                </a:rPr>
                <a:t> Code 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교환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284360" y="4558256"/>
              <a:ext cx="212063" cy="2129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DFBOX</a:t>
            </a: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03093" y="1549400"/>
            <a:ext cx="3172307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https://github.com/apache/pdfbox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2"/>
          <a:stretch/>
        </p:blipFill>
        <p:spPr bwMode="auto">
          <a:xfrm>
            <a:off x="3203093" y="2004024"/>
            <a:ext cx="806948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5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59925" y="1468536"/>
            <a:ext cx="2247738" cy="535488"/>
            <a:chOff x="4248685" y="4290512"/>
            <a:chExt cx="2247738" cy="53548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7E9A93D-8B7F-4E87-821F-582A36009FB2}"/>
                </a:ext>
              </a:extLst>
            </p:cNvPr>
            <p:cNvSpPr/>
            <p:nvPr/>
          </p:nvSpPr>
          <p:spPr>
            <a:xfrm>
              <a:off x="4248685" y="4290512"/>
              <a:ext cx="2035675" cy="5354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FF7876"/>
                  </a:solidFill>
                </a:rPr>
                <a:t>#</a:t>
              </a:r>
              <a:r>
                <a:rPr lang="en-US" altLang="ko-KR" sz="1500" b="1" dirty="0" err="1">
                  <a:solidFill>
                    <a:srgbClr val="FF7876"/>
                  </a:solidFill>
                </a:rPr>
                <a:t>PDFBox</a:t>
              </a:r>
              <a:r>
                <a:rPr lang="en-US" altLang="ko-KR" sz="1500" b="1" dirty="0">
                  <a:solidFill>
                    <a:srgbClr val="FF7876"/>
                  </a:solidFill>
                </a:rPr>
                <a:t> </a:t>
              </a:r>
              <a:r>
                <a:rPr lang="ko-KR" altLang="en-US" sz="1500" b="1" dirty="0">
                  <a:solidFill>
                    <a:srgbClr val="FF7876"/>
                  </a:solidFill>
                </a:rPr>
                <a:t>연역</a:t>
              </a:r>
              <a:endParaRPr lang="en-US" altLang="ko-KR" sz="1500" b="1" dirty="0">
                <a:solidFill>
                  <a:srgbClr val="FF7876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AD295D6B-4714-49E7-B8FE-26AE12C3130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284360" y="4558256"/>
              <a:ext cx="212063" cy="2129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</a:t>
            </a:r>
            <a:r>
              <a: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DFBOX</a:t>
            </a:r>
            <a:r>
              <a:rPr lang="en-US" altLang="ko-KR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사이트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48E4B5E-209F-40DF-BADA-4D19E1D361A6}"/>
              </a:ext>
            </a:extLst>
          </p:cNvPr>
          <p:cNvSpPr/>
          <p:nvPr/>
        </p:nvSpPr>
        <p:spPr>
          <a:xfrm>
            <a:off x="3203093" y="1536700"/>
            <a:ext cx="4582007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https://java.libhunt.com/apache-pdfbox-changelog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8"/>
          <a:stretch/>
        </p:blipFill>
        <p:spPr bwMode="auto">
          <a:xfrm>
            <a:off x="3203093" y="2004025"/>
            <a:ext cx="8069483" cy="448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4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26" y="1773614"/>
            <a:ext cx="7604650" cy="432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62426" y="3206571"/>
            <a:ext cx="1001674" cy="394871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77164" y="1773614"/>
            <a:ext cx="2459718" cy="1001308"/>
            <a:chOff x="617419" y="5598734"/>
            <a:chExt cx="2459718" cy="100130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 flipH="1">
              <a:off x="1812802" y="5979930"/>
              <a:ext cx="17238" cy="620112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17419" y="5598734"/>
              <a:ext cx="2459718" cy="1001308"/>
              <a:chOff x="398332" y="3424703"/>
              <a:chExt cx="2459718" cy="1001308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Download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1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17" y="1773614"/>
            <a:ext cx="7624743" cy="428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4B58DCA-A070-4A95-8F4F-9C8FC9B0360F}"/>
              </a:ext>
            </a:extLst>
          </p:cNvPr>
          <p:cNvSpPr/>
          <p:nvPr/>
        </p:nvSpPr>
        <p:spPr>
          <a:xfrm>
            <a:off x="3739117" y="332194"/>
            <a:ext cx="471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PDFBOX</a:t>
            </a:r>
            <a:r>
              <a:rPr lang="en-US" altLang="ko-KR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ko-KR" altLang="en-US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다운로드 방법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7315961-6FBC-42F0-82EC-0055A8DFE6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63666" y="-556027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59450B3C-38E9-4DFF-A7A2-D39C83DFDFF3}"/>
              </a:ext>
            </a:extLst>
          </p:cNvPr>
          <p:cNvCxnSpPr>
            <a:cxnSpLocks/>
          </p:cNvCxnSpPr>
          <p:nvPr/>
        </p:nvCxnSpPr>
        <p:spPr>
          <a:xfrm rot="5400000" flipH="1">
            <a:off x="9868316" y="-556548"/>
            <a:ext cx="519" cy="28080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51208" y="5472935"/>
            <a:ext cx="1616592" cy="394871"/>
          </a:xfrm>
          <a:prstGeom prst="rect">
            <a:avLst/>
          </a:prstGeom>
          <a:noFill/>
          <a:ln w="57150">
            <a:solidFill>
              <a:srgbClr val="FF787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77164" y="1773614"/>
            <a:ext cx="2459718" cy="1833186"/>
            <a:chOff x="617419" y="5598734"/>
            <a:chExt cx="2459718" cy="183318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1FC803AA-600A-4250-B180-9797161BB59A}"/>
                </a:ext>
              </a:extLst>
            </p:cNvPr>
            <p:cNvCxnSpPr/>
            <p:nvPr/>
          </p:nvCxnSpPr>
          <p:spPr>
            <a:xfrm>
              <a:off x="1830040" y="5979930"/>
              <a:ext cx="8619" cy="1451990"/>
            </a:xfrm>
            <a:prstGeom prst="line">
              <a:avLst/>
            </a:prstGeom>
            <a:ln w="19050">
              <a:solidFill>
                <a:srgbClr val="FF7876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617419" y="5598734"/>
              <a:ext cx="2459718" cy="1718885"/>
              <a:chOff x="398332" y="3424703"/>
              <a:chExt cx="2459718" cy="1718885"/>
            </a:xfrm>
          </p:grpSpPr>
          <p:sp>
            <p:nvSpPr>
              <p:cNvPr id="21" name="사각형: 둥근 모서리 18">
                <a:extLst>
                  <a:ext uri="{FF2B5EF4-FFF2-40B4-BE49-F238E27FC236}">
                    <a16:creationId xmlns:a16="http://schemas.microsoft.com/office/drawing/2014/main" xmlns="" id="{67E9A93D-8B7F-4E87-821F-582A36009FB2}"/>
                  </a:ext>
                </a:extLst>
              </p:cNvPr>
              <p:cNvSpPr/>
              <p:nvPr/>
            </p:nvSpPr>
            <p:spPr>
              <a:xfrm>
                <a:off x="398332" y="3424703"/>
                <a:ext cx="2459718" cy="3811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78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srgbClr val="FF7876"/>
                    </a:solidFill>
                  </a:rPr>
                  <a:t>홈페이지</a:t>
                </a:r>
                <a:endParaRPr lang="en-US" altLang="ko-KR" sz="1400" b="1" dirty="0">
                  <a:solidFill>
                    <a:srgbClr val="FF7876"/>
                  </a:solidFill>
                </a:endParaRPr>
              </a:p>
            </p:txBody>
          </p:sp>
          <p:sp>
            <p:nvSpPr>
              <p:cNvPr id="22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064143"/>
                <a:ext cx="2442480" cy="361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Download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클릭</a:t>
                </a:r>
              </a:p>
            </p:txBody>
          </p:sp>
          <p:sp>
            <p:nvSpPr>
              <p:cNvPr id="23" name="사각형: 둥근 모서리 86">
                <a:extLst>
                  <a:ext uri="{FF2B5EF4-FFF2-40B4-BE49-F238E27FC236}">
                    <a16:creationId xmlns:a16="http://schemas.microsoft.com/office/drawing/2014/main" xmlns="" id="{643DF2C9-0DC2-40DB-9801-94C31026821B}"/>
                  </a:ext>
                </a:extLst>
              </p:cNvPr>
              <p:cNvSpPr/>
              <p:nvPr/>
            </p:nvSpPr>
            <p:spPr>
              <a:xfrm>
                <a:off x="398332" y="4676725"/>
                <a:ext cx="2459718" cy="4668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pdfbox-app-2.0.22.jar 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defRPr/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파일 다운로드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0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461</Words>
  <Application>Microsoft Office PowerPoint</Application>
  <PresentationFormat>사용자 지정</PresentationFormat>
  <Paragraphs>130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PC-02</cp:lastModifiedBy>
  <cp:revision>23</cp:revision>
  <dcterms:created xsi:type="dcterms:W3CDTF">2020-09-01T02:41:10Z</dcterms:created>
  <dcterms:modified xsi:type="dcterms:W3CDTF">2021-01-21T11:39:54Z</dcterms:modified>
</cp:coreProperties>
</file>