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3BF3C6-780E-4016-A688-36058196840F}">
  <a:tblStyle styleId="{943BF3C6-780E-4016-A688-360581968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7011ef1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7011ef1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baae27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5baae27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baae27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5baae27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f6cb980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f6cb980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baae278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5baae27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f6cb980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f6cb98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baae27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5baae27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7011ef1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7011ef1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c31db36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fc31db36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c31db3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c31db3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c31db36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c31db36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c31db3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fc31db3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c31db3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fc31db3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5baae27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5baae27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c31db3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c31db3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f6cb9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9f6cb9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f6cb98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9f6cb98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hoixfilmprojet.herokuapp.com/filmsSimilaires?numFilm=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 DATA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000000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Développez un moteur de recommandations de films</a:t>
            </a:r>
            <a:endParaRPr b="1"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000000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Soutenance du 20/08/2021</a:t>
            </a:r>
            <a:endParaRPr b="1" sz="2300">
              <a:solidFill>
                <a:srgbClr val="000000"/>
              </a:solidFill>
              <a:highlight>
                <a:srgbClr val="F5F5F5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853850"/>
            <a:ext cx="7914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/>
              <a:t>Plusieurs traitements ont été réalisés afin de les évaluer soit de façon factuelle (Coefficient Silhouette) soit humainement en prenant deux films en exemple</a:t>
            </a:r>
            <a:endParaRPr sz="1100"/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674750" y="25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3482600"/>
                <a:gridCol w="1536200"/>
                <a:gridCol w="1491825"/>
                <a:gridCol w="1232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Source de données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KNN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KMEANS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GOWER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Données Brutes simplifiées (Uniquement Genre, Couleur, Content Rating, Langue)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2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Réduction dimension avec ACP sur données simplifiées (Uniquement Genre, Couleur, Content Rating, Langue)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Réduction dimension avec T-SNE sur données simplifiées (Uniquement Genre, Couleur, Content Rating, Langue)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Données complètes sans réduction de dimension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X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KNN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765050"/>
            <a:ext cx="79146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L’évaluation du KNN s’est faite en choisissant 2 films et en regardant les résultats obtenus. Cela fait appelle à notre connaissance des films afin d’évaluer de la pertinence du retour. Il n’y a donc pas d’éléments factuels permettant d’évaluer les différentes approchent. 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962100" y="3234125"/>
            <a:ext cx="277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301250" y="25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2757125"/>
                <a:gridCol w="2757125"/>
                <a:gridCol w="2757125"/>
              </a:tblGrid>
              <a:tr h="27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Données brutes simplifiées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ACP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T-SNE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54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 Choisi : </a:t>
                      </a:r>
                      <a:r>
                        <a:rPr lang="fr" sz="1100">
                          <a:highlight>
                            <a:srgbClr val="FFFFFF"/>
                          </a:highlight>
                        </a:rPr>
                        <a:t>The Dark Knight Rises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Inception, Batman Begins, The Avengers, The Dark Knight, The Other Woman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Inception, Hellboy II: The Golden Army, The Avengers, The Dark Knight, Interstellar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Inception, Interstellar, Batman Begins, The Dark Knight, Exodus: Gods and Kings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Google Shape;155;p23"/>
          <p:cNvGraphicFramePr/>
          <p:nvPr/>
        </p:nvGraphicFramePr>
        <p:xfrm>
          <a:off x="301250" y="37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2757125"/>
                <a:gridCol w="2757125"/>
                <a:gridCol w="2757125"/>
              </a:tblGrid>
              <a:tr h="27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Données brutes simplifiées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ACP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T-SNE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54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 Choisi : </a:t>
                      </a:r>
                      <a:r>
                        <a:rPr lang="fr" sz="1100">
                          <a:highlight>
                            <a:srgbClr val="FFFFFF"/>
                          </a:highlight>
                        </a:rPr>
                        <a:t>Spectre (James Bond)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60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Skyfall, Clash of the Titans, Mission: Impossible - Rogue Nation, Pacific Rim, Star Wars: Episode III - Revenge of the Sith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 Pacific Rim, Edge of Tomorrow, Final Fantasy: The Spirits Within, Dawn of the Planet of the Apes, Speed Racer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Skyfall, Iron Man 3, Star Trek Into Darkness, World War Z, Jurassic World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3"/>
          <p:cNvSpPr txBox="1"/>
          <p:nvPr/>
        </p:nvSpPr>
        <p:spPr>
          <a:xfrm>
            <a:off x="4048175" y="725275"/>
            <a:ext cx="484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KNN sur un jeu de données T-SNE semble donner les meilleurs résultats. Les résultats sont dans l’ensemble très corrects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K-MEANS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1853850"/>
            <a:ext cx="7914600" cy="1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Sur l’approche K_MEANS la première étape a consisté à évaluer le nombre de cluster. Pour cela j’ai regardé l’évolution du </a:t>
            </a:r>
            <a:r>
              <a:rPr lang="fr"/>
              <a:t>coefficient</a:t>
            </a:r>
            <a:r>
              <a:rPr lang="fr"/>
              <a:t> silhouette afin de le déterminer. J’ai reproduit l’approche sur les trois jeux de données afin d’obtenir les résultats suivants. 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5" y="2724825"/>
            <a:ext cx="2713588" cy="190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24"/>
          <p:cNvGraphicFramePr/>
          <p:nvPr/>
        </p:nvGraphicFramePr>
        <p:xfrm>
          <a:off x="3117625" y="279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1566600"/>
                <a:gridCol w="1626675"/>
                <a:gridCol w="2107250"/>
              </a:tblGrid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Jeux de données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Taille des clusters pour un c</a:t>
                      </a:r>
                      <a:r>
                        <a:rPr lang="fr" sz="1200"/>
                        <a:t>oefficient silhouette optimum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Valeur du coefficient de silhouette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Données Brutes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0,16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ACP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0,24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T-SNE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48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0,51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4"/>
          <p:cNvSpPr txBox="1"/>
          <p:nvPr/>
        </p:nvSpPr>
        <p:spPr>
          <a:xfrm>
            <a:off x="4655050" y="754875"/>
            <a:ext cx="38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Un coefficient silhouette bien meilleur avec T-SNE et tous les cluster avec au moins 5 films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Problème 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Des Clusters inférieur à 5  avec les données brutes et l’ACP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K-MEANS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1853850"/>
            <a:ext cx="7914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Et d’un point de vue des films retournés nous obtenons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4655050" y="754875"/>
            <a:ext cx="38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Résultats semblent moins probants qu’avec KNN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3" name="Google Shape;173;p25"/>
          <p:cNvGraphicFramePr/>
          <p:nvPr/>
        </p:nvGraphicFramePr>
        <p:xfrm>
          <a:off x="301250" y="235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2757125"/>
                <a:gridCol w="2757125"/>
                <a:gridCol w="2757125"/>
              </a:tblGrid>
              <a:tr h="27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Données brutes simplifiées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ACP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T-SNE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54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 Choisi : </a:t>
                      </a:r>
                      <a:r>
                        <a:rPr lang="fr" sz="1100">
                          <a:highlight>
                            <a:srgbClr val="FFFFFF"/>
                          </a:highlight>
                        </a:rPr>
                        <a:t>The Dark Knight Rises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4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Batman Begins, The Dark Knight, Hugo, Interstellar, Inception, The Curious Case of Benjamin Button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Avatar, Pirates of the Caribbean: At World's End, Avengers: Age of Ultron, The Dark Knight Rises, John Carter, Spider-Man 3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Indiana Jones and the Kingdom of the Crystal, The Dark Knight, Hugo, Interstellar, Inception, The Curious Case of Benjamin Button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4" name="Google Shape;174;p25"/>
          <p:cNvGraphicFramePr/>
          <p:nvPr/>
        </p:nvGraphicFramePr>
        <p:xfrm>
          <a:off x="301250" y="37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2757125"/>
                <a:gridCol w="2757125"/>
                <a:gridCol w="2757125"/>
              </a:tblGrid>
              <a:tr h="27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Données brutes simplifiées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ACP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T-SNE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754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 Choisi : </a:t>
                      </a:r>
                      <a:r>
                        <a:rPr lang="fr" sz="1100">
                          <a:highlight>
                            <a:srgbClr val="FFFFFF"/>
                          </a:highlight>
                        </a:rPr>
                        <a:t>Spectre (James Bond)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60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Avatar, Pirates of the Caribbean: At World's End, Harry Potter and the Half-Blood Prince, John Carter,  Spider-Man 3, Avengers: Age of Ultro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Avatar, Pirates of the Caribbean: At World's End, Avengers: Age of Ultron, The Dark Knight Rises, John Carter, Spider-Man 3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 Avatar, Pirates of the Caribbean: At World's End, Batman v Superman: Dawn of Justice, John Carter, Spider-Man 3, Avengers: Age of Ultron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GOWER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692450" y="1853850"/>
            <a:ext cx="79146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J’ai souhaité tester la démarche de GOWER qui permet d’utiliser les données catégorielles et quantitatives.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 cela je calcule deux distances entre les différents films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Distance sur les données quantitatives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Distance sur les données catégorielles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⇒ A partir de ces deux distances je vais calculer la distance totale en oubliant pas de centrer et réduire la distance sur les données quantitatives.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GOWER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4655050" y="754875"/>
            <a:ext cx="3833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Bilan </a:t>
            </a: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Les résultats ne sont pas mieux ce qui peut paraître insatisfaisant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301250" y="198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82713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Données brutes simplifiées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 Choisi : </a:t>
                      </a:r>
                      <a:r>
                        <a:rPr lang="fr" sz="1100">
                          <a:highlight>
                            <a:srgbClr val="FFFFFF"/>
                          </a:highlight>
                        </a:rPr>
                        <a:t>The Dark Knight Rises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Inception, The Dark Knight, Batman Begins, Skyfall, The Avengers</a:t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27"/>
          <p:cNvGraphicFramePr/>
          <p:nvPr/>
        </p:nvGraphicFramePr>
        <p:xfrm>
          <a:off x="301250" y="37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8271375"/>
              </a:tblGrid>
              <a:tr h="2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Données brutes simplifiées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8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 Choisi : </a:t>
                      </a:r>
                      <a:r>
                        <a:rPr lang="fr" sz="1100">
                          <a:highlight>
                            <a:srgbClr val="FFFFFF"/>
                          </a:highlight>
                        </a:rPr>
                        <a:t>Spectre (James Bond)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4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Films retournés : </a:t>
                      </a:r>
                      <a:r>
                        <a:rPr lang="fr" sz="110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fr" sz="800">
                          <a:highlight>
                            <a:srgbClr val="FFFFFF"/>
                          </a:highlight>
                        </a:rPr>
                        <a:t>Skyfall, Clash of the Titans, Jurassic World, The Village, Pacific Rim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729450" y="1853850"/>
            <a:ext cx="79146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d’une application avec Flask. Un fichier de distance entre les films est utilisé afin de proposer les films similaires. Cette distance se base sur du KNN après une </a:t>
            </a:r>
            <a:r>
              <a:rPr lang="fr"/>
              <a:t>réduction</a:t>
            </a:r>
            <a:r>
              <a:rPr lang="fr"/>
              <a:t> T-SNE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70"/>
              <a:t>Structure de l’application</a:t>
            </a:r>
            <a:endParaRPr sz="11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70"/>
              <a:t>App</a:t>
            </a:r>
            <a:endParaRPr sz="117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70"/>
              <a:t>run.py</a:t>
            </a:r>
            <a:endParaRPr sz="117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70"/>
              <a:t>static</a:t>
            </a:r>
            <a:endParaRPr sz="117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70"/>
              <a:t>templates</a:t>
            </a:r>
            <a:endParaRPr sz="117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fr"/>
            </a:br>
            <a:r>
              <a:rPr lang="fr"/>
              <a:t>Le déploiement s’est effectué sur Heroku. L’URL d’accès est la suivante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https://choixfilmprojet.herokuapp.com/filmsSimilaires?numFilm=3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L’argument numFilm permet de choisir le film en entrée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et Amélioration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450" y="1853850"/>
            <a:ext cx="7914600" cy="25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L'utilisation</a:t>
            </a:r>
            <a:r>
              <a:rPr lang="fr" sz="1400"/>
              <a:t> des données catégorielles a complexifié l’approche. Leur nombre </a:t>
            </a:r>
            <a:r>
              <a:rPr lang="fr" sz="1400"/>
              <a:t>important</a:t>
            </a:r>
            <a:r>
              <a:rPr lang="fr" sz="1400"/>
              <a:t> rendait leur exploitation difficile. Un approche aurait pu consister à regrouper certains mots afin d’en limiter grandement leur nombre. Je n’ai pas eu le temps de le mettre en oeuvre afin d’obtenir des résultats encore plus significatifs.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K-MEANS a rendu des résultats en </a:t>
            </a:r>
            <a:r>
              <a:rPr lang="fr" sz="1400"/>
              <a:t>deçà</a:t>
            </a:r>
            <a:r>
              <a:rPr lang="fr" sz="1400"/>
              <a:t> de l’approche KNN. J’aurai souhaité creuser davantage le sujet afin de comprendre les limites de cette approche.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Enfin j’ai voulu mettre en place l’approche GOWER qui n’a clairement pas rendu les résultats que </a:t>
            </a:r>
            <a:r>
              <a:rPr lang="fr" sz="1400"/>
              <a:t>j'espérais</a:t>
            </a:r>
            <a:r>
              <a:rPr lang="fr" sz="1400"/>
              <a:t>. La encore une approche en regroupant des mots clés devraient permettre des résultats plus satisfaisants 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résultats obtenus sont assez satisfaisants dans l’ensemble. les films proposés sont parfois très proche d’autres laissent perplexe.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J’ai réussi à mettre en oeuvre plusieurs approches même si certaines n’ont pas apportées la valeure souhaitée.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Il faudrait davantage préparer les données catégorielles afin d’en réduire leur nombre. Ceci afin de permettre d’en tirer le maximum d’informations.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Problématique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Description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Analyse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Modèle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Difficultés et Amélioration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/>
              <a:t>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42900" y="1901975"/>
            <a:ext cx="6465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 nouveau client souhaite construire un site de recommandation de films. 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Pour cela j’ai un fichier d’environ 5000 films à analyser afin de créer des regroupements de films. Ces regroupements ou distance entre chaque film permettra d’en proposer 5 à partir d’un film choisi.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L’objectif est de mettre à disposition une API qui renverra les 5 films les plus proches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livrables sont</a:t>
            </a:r>
            <a:r>
              <a:rPr lang="fr" sz="12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: Un notebook d’analyse, un notebook des différentes approches testées, l’entrée de l’API et cette présentation</a:t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200" y="3238675"/>
            <a:ext cx="2503849" cy="16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</a:t>
            </a:r>
            <a:r>
              <a:rPr lang="fr"/>
              <a:t> des données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805775"/>
            <a:ext cx="78183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152400" marR="152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Il y 28 dimensions dans le fichier d’origine que l’on peut découper en deux catégories significatives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70" lvl="0" marL="609600" marR="152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informations de type quantitatives : Il s’agit d’information numérique caractérisant le film comme par exemple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 note IMDB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likes sur le réalisateur ou les acteurs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budget du film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Etc...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70" lvl="0" marL="6096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Les informations de type qualitatives ou catégorielles : Il s’agit d’information de catégorie du films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Thriller, Action, Aventure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Mots clés définissant les thèmes du film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Noms des acteurs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Noms du réalisateurs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Langues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152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AutoNum type="alphaLcPeriod"/>
            </a:pP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Public autorisé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Taux de remplissage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11400" y="2078875"/>
            <a:ext cx="4317900" cy="2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85"/>
              <a:t>Constats </a:t>
            </a:r>
            <a:r>
              <a:rPr lang="fr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00"/>
              <a:t>Les données sont plutôt très bien renseignées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29"/>
              <a:t>⇒ Suppression de quelques doublons</a:t>
            </a:r>
            <a:endParaRPr b="1" sz="14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429"/>
              <a:t>⇒ </a:t>
            </a:r>
            <a:r>
              <a:rPr b="1" lang="fr" sz="1429"/>
              <a:t>Suppression</a:t>
            </a:r>
            <a:r>
              <a:rPr b="1" lang="fr" sz="1429"/>
              <a:t> de quelques données non significatives : </a:t>
            </a:r>
            <a:r>
              <a:rPr b="1" lang="fr" sz="1429"/>
              <a:t>facenumber_in_poster, aspect_ratio, actor_3_facebook_likes, movie_imdb_link, aspect_ratio, gross</a:t>
            </a:r>
            <a:endParaRPr b="1" sz="142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	</a:t>
            </a:r>
            <a:endParaRPr b="1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149" y="1154525"/>
            <a:ext cx="3644825" cy="32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conservées</a:t>
            </a:r>
            <a:endParaRPr/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4179225" y="71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1927625"/>
                <a:gridCol w="26138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Données quantitatives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Données catégorielles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Num_critic_for_reviews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C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olor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D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uration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D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irector_name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D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irector_facebook_likes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ctor_1_name, Actor_2_name, Actor_3_name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ctor_1_facebook_likes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Genres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um_voted_users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M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ovie_title (Uniquement pour présenter le nom du film)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C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ast_total_facebook_likes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P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lot_keywords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um_user_for_reviews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L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anguage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B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udget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C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ountry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T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itle_year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C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ontent_rating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ctor_2_facebook_likes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I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mdb_score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highlight>
                            <a:srgbClr val="FFFFFF"/>
                          </a:highlight>
                        </a:rPr>
                        <a:t>M</a:t>
                      </a:r>
                      <a:r>
                        <a:rPr lang="fr" sz="900">
                          <a:highlight>
                            <a:srgbClr val="FFFFFF"/>
                          </a:highlight>
                        </a:rPr>
                        <a:t>ovie_facebook_likes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Quantitative</a:t>
            </a:r>
            <a:endParaRPr/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494175" y="20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3953525"/>
                <a:gridCol w="4455050"/>
              </a:tblGrid>
              <a:tr h="3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700"/>
                        <a:t>Données</a:t>
                      </a:r>
                      <a:endParaRPr b="1" i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700"/>
                        <a:t>Traitement</a:t>
                      </a:r>
                      <a:endParaRPr b="1" i="1" sz="700"/>
                    </a:p>
                  </a:txBody>
                  <a:tcPr marT="91425" marB="91425" marR="91425" marL="91425"/>
                </a:tc>
              </a:tr>
              <a:tr h="71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num_critic_for_reviews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Régression linéaire avec l’utilisation de trois variables corrélées 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movie_facebook_likes,num_voted_users, num_user_for_reviews 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/>
                </a:tc>
              </a:tr>
              <a:tr h="71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actor_1_facebook_likes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Régression linéaire avec l’utilisation d’un variable corrélée 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cast_total_facebook_likes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0000"/>
                </a:tc>
              </a:tr>
              <a:tr h="55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actor_2_facebook_likes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Régression linéaire avec l’utilisation d’un variable corrélée </a:t>
                      </a:r>
                      <a:endParaRPr b="1"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cast_total_facebook_likes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0" marR="91425" marL="91425"/>
                </a:tc>
              </a:tr>
              <a:tr h="4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title_year, budget, num_critic_for_reviews, duration, num_user_for_reviews, director_facebook_likes</a:t>
                      </a:r>
                      <a:endParaRPr sz="9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Remplissage</a:t>
                      </a:r>
                      <a:r>
                        <a:rPr b="1" lang="fr" sz="9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des vides avec la médiane</a:t>
                      </a:r>
                      <a:endParaRPr b="1" sz="1000"/>
                    </a:p>
                  </a:txBody>
                  <a:tcPr marT="72000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Catégorielles</a:t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494175" y="209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2532600"/>
                <a:gridCol w="5875975"/>
              </a:tblGrid>
              <a:tr h="23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700"/>
                        <a:t>Données</a:t>
                      </a:r>
                      <a:endParaRPr b="1" i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700"/>
                        <a:t>Traitement (</a:t>
                      </a:r>
                      <a:r>
                        <a:rPr b="1"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Traitement équivalant à “OneHotEncoder”)</a:t>
                      </a:r>
                      <a:endParaRPr b="1" i="1" sz="700"/>
                    </a:p>
                  </a:txBody>
                  <a:tcPr marT="91425" marB="91425" marR="91425" marL="91425"/>
                </a:tc>
              </a:tr>
              <a:tr h="4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Genre, Couleur, Content Rating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Mise à plat de la liste. Mise à 0 lorsque le mot n’est pas trouvé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Création des colonnes de type boolean à partir de cette liste. </a:t>
                      </a:r>
                      <a:endParaRPr b="1"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Langue</a:t>
                      </a:r>
                      <a:endParaRPr b="1"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Mise à plat de la liste. Mise à 0 lorsque le mot n’est pas trouvé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Création des colonnes de type boolean à partir de cette liste en ne conservant uniquement que les langues présentes au moins 2  fois, 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72000" marB="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Plot_keywords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Mise à plat de la liste. Mise à 0 lorsque le mot n’est pas trouvé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Création des colonnes de type boolean à partir de cette liste en ne conservant uniquement que les mots clés présents au moins 50 fois.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0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361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Director_name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Mise à plat de la liste. Mise à 0 lorsque le mot n’est pas trouvé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Création des colonnes de type boolean à partir de cette liste en ne conservant uniquement que les directeurs présents au moins 6  fois,</a:t>
                      </a:r>
                      <a:endParaRPr sz="800"/>
                    </a:p>
                  </a:txBody>
                  <a:tcPr marT="72000" marB="0" marR="91425" marL="91425">
                    <a:solidFill>
                      <a:srgbClr val="EAD1DC"/>
                    </a:solidFill>
                  </a:tcPr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Actor_1_name, Actor_2_name, Actor_3_name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Mise à plat d’une seule liste d’acteur. Mise à 0 lorsque le mot n’est pas trouvé</a:t>
                      </a:r>
                      <a:endParaRPr sz="7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7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Création des colonnes de type boolean à partir de cette liste en ne conservant uniquement que les acteurs présents au moins 8  fois, </a:t>
                      </a:r>
                      <a:endParaRPr sz="800"/>
                    </a:p>
                  </a:txBody>
                  <a:tcPr marT="72000" marB="0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20150" y="1742850"/>
            <a:ext cx="43179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Les données catégorielles ont dû être traitées de façon spécifiques. </a:t>
            </a:r>
            <a:endParaRPr b="1"/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5969925" y="83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{943BF3C6-780E-4016-A688-36058196840F}</a:tableStyleId>
              </a:tblPr>
              <a:tblGrid>
                <a:gridCol w="526675"/>
                <a:gridCol w="2105425"/>
              </a:tblGrid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Uniquement dans le jeu de données complet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Non exploité finalement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Synthèse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11400" y="2078875"/>
            <a:ext cx="7944300" cy="2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85"/>
              <a:t>Nous avons donc constitué deux jeux de données :</a:t>
            </a:r>
            <a:endParaRPr sz="1785"/>
          </a:p>
          <a:p>
            <a:pPr indent="-341992" lvl="0" marL="457200" rtl="0" algn="l">
              <a:spcBef>
                <a:spcPts val="1200"/>
              </a:spcBef>
              <a:spcAft>
                <a:spcPts val="0"/>
              </a:spcAft>
              <a:buSzPts val="1786"/>
              <a:buChar char="●"/>
            </a:pPr>
            <a:r>
              <a:rPr lang="fr" sz="1785"/>
              <a:t>L’un simplifié avec moins de données catégorielles ⇒ Nous obtenons 89 colonnes pour 4917 lignes</a:t>
            </a:r>
            <a:endParaRPr sz="1785"/>
          </a:p>
          <a:p>
            <a:pPr indent="-341992" lvl="0" marL="457200" rtl="0" algn="l">
              <a:spcBef>
                <a:spcPts val="0"/>
              </a:spcBef>
              <a:spcAft>
                <a:spcPts val="0"/>
              </a:spcAft>
              <a:buSzPts val="1786"/>
              <a:buChar char="●"/>
            </a:pPr>
            <a:r>
              <a:rPr lang="fr" sz="1785"/>
              <a:t>L’un plus complet ⇒ Nous obtenons 157 colonnes pour le même nombre de lignes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