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  <p:embeddedFont>
      <p:font typeface="Montserra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294AAE-F91D-41BB-B429-AEB97344C82B}">
  <a:tblStyle styleId="{81294AAE-F91D-41BB-B429-AEB97344C8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5.xml"/><Relationship Id="rId33" Type="http://schemas.openxmlformats.org/officeDocument/2006/relationships/font" Target="fonts/Lato-regular.fntdata"/><Relationship Id="rId10" Type="http://schemas.openxmlformats.org/officeDocument/2006/relationships/slide" Target="slides/slide4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7.xml"/><Relationship Id="rId35" Type="http://schemas.openxmlformats.org/officeDocument/2006/relationships/font" Target="fonts/Lato-italic.fntdata"/><Relationship Id="rId12" Type="http://schemas.openxmlformats.org/officeDocument/2006/relationships/slide" Target="slides/slide6.xml"/><Relationship Id="rId34" Type="http://schemas.openxmlformats.org/officeDocument/2006/relationships/font" Target="fonts/Lato-bold.fntdata"/><Relationship Id="rId15" Type="http://schemas.openxmlformats.org/officeDocument/2006/relationships/slide" Target="slides/slide9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8.xml"/><Relationship Id="rId36" Type="http://schemas.openxmlformats.org/officeDocument/2006/relationships/font" Target="fonts/Lato-boldItalic.fntdata"/><Relationship Id="rId17" Type="http://schemas.openxmlformats.org/officeDocument/2006/relationships/slide" Target="slides/slide11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0.xml"/><Relationship Id="rId38" Type="http://schemas.openxmlformats.org/officeDocument/2006/relationships/font" Target="fonts/Montserrat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2fd44bb4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2fd44bb4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fc31db36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fc31db36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9f6cb98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9f6cb98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9f6cb980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9f6cb980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2fd44bb4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2fd44bb4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2fd44bb4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2fd44bb4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7011ef1b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7011ef1b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bfe375ee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bfe375ee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2fd44bb4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2fd44bb4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5baae278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5baae278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fc31db36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fc31db36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2fd44bb4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f2fd44bb4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7011ef1b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7011ef1b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fc31db36d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dfc31db36d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fc31db36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fc31db36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fc31db36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fc31db36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fc31db36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fc31db36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5baae278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5baae278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2fd44bb4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2fd44bb4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2fd44bb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2fd44bb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2fd44bb4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2fd44bb4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Formation DATA SCIENTIST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4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7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000000"/>
                </a:solidFill>
                <a:highlight>
                  <a:srgbClr val="F5F5F5"/>
                </a:highlight>
                <a:latin typeface="Montserrat"/>
                <a:ea typeface="Montserrat"/>
                <a:cs typeface="Montserrat"/>
                <a:sym typeface="Montserrat"/>
              </a:rPr>
              <a:t>Prédiction des retards d’avion</a:t>
            </a:r>
            <a:endParaRPr b="1" sz="2300">
              <a:solidFill>
                <a:srgbClr val="000000"/>
              </a:solidFill>
              <a:highlight>
                <a:srgbClr val="F5F5F5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000000"/>
                </a:solidFill>
                <a:highlight>
                  <a:srgbClr val="F5F5F5"/>
                </a:highlight>
                <a:latin typeface="Montserrat"/>
                <a:ea typeface="Montserrat"/>
                <a:cs typeface="Montserrat"/>
                <a:sym typeface="Montserrat"/>
              </a:rPr>
              <a:t>Soutenance du 30/09/2021</a:t>
            </a:r>
            <a:endParaRPr b="1" sz="2300">
              <a:solidFill>
                <a:srgbClr val="000000"/>
              </a:solidFill>
              <a:highlight>
                <a:srgbClr val="F5F5F5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métier</a:t>
            </a:r>
            <a:endParaRPr/>
          </a:p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6" name="Google Shape;156;p22"/>
          <p:cNvSpPr txBox="1"/>
          <p:nvPr/>
        </p:nvSpPr>
        <p:spPr>
          <a:xfrm>
            <a:off x="88800" y="2130050"/>
            <a:ext cx="25533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fr" sz="1200">
                <a:highlight>
                  <a:srgbClr val="FFFFFF"/>
                </a:highlight>
              </a:rPr>
              <a:t>Retard par état d’arrivée :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500"/>
              </a:spcAft>
              <a:buNone/>
            </a:pPr>
            <a:r>
              <a:rPr lang="fr" sz="1200">
                <a:highlight>
                  <a:srgbClr val="FFFFFF"/>
                </a:highlight>
              </a:rPr>
              <a:t>La Californie et le Texas enregistrent le plus de retard</a:t>
            </a:r>
            <a:endParaRPr sz="1200">
              <a:highlight>
                <a:srgbClr val="FFFFFF"/>
              </a:highlight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3700" y="1853850"/>
            <a:ext cx="6160374" cy="292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de plusieurs variables</a:t>
            </a:r>
            <a:endParaRPr/>
          </a:p>
        </p:txBody>
      </p:sp>
      <p:graphicFrame>
        <p:nvGraphicFramePr>
          <p:cNvPr id="163" name="Google Shape;163;p23"/>
          <p:cNvGraphicFramePr/>
          <p:nvPr/>
        </p:nvGraphicFramePr>
        <p:xfrm>
          <a:off x="494175" y="209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{81294AAE-F91D-41BB-B429-AEB97344C82B}</a:tableStyleId>
              </a:tblPr>
              <a:tblGrid>
                <a:gridCol w="3953525"/>
                <a:gridCol w="4455050"/>
              </a:tblGrid>
              <a:tr h="40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" sz="700"/>
                        <a:t>Données</a:t>
                      </a:r>
                      <a:endParaRPr b="1" i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" sz="700"/>
                        <a:t>Traitement</a:t>
                      </a:r>
                      <a:endParaRPr b="1" i="1" sz="700"/>
                    </a:p>
                  </a:txBody>
                  <a:tcPr marT="91425" marB="91425" marR="91425" marL="91425"/>
                </a:tc>
              </a:tr>
              <a:tr h="804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Nombre de jours par rapport aux vacances</a:t>
                      </a:r>
                      <a:endParaRPr sz="9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9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Le fort trafic aérien à l’approche ou juste après des vacances m’a incité à créer une variable supplémentaire calculant ce nombre de jours. </a:t>
                      </a:r>
                      <a:endParaRPr sz="9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 anchor="ctr"/>
                </a:tc>
              </a:tr>
              <a:tr h="156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Création de deux variables pour les  mois, jours et heures</a:t>
                      </a:r>
                      <a:endParaRPr sz="9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L’information des mois, jours et heures est une information cyclique qu’il faut retranscrire. Pour cela chaque information est  transformée en deux variables COS et SIN afin de matérialiser ces cycles.</a:t>
                      </a:r>
                      <a:endParaRPr sz="9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sin_month = np.sin(2*np.pi*MONTH/month_in_year)</a:t>
                      </a:r>
                      <a:endParaRPr sz="9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cos_month = np.cos(2*np.pi*MONTH/month_in_year)</a:t>
                      </a:r>
                      <a:endParaRPr sz="9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9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Avec month_in_year = 12</a:t>
                      </a:r>
                      <a:endParaRPr sz="9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0000"/>
                </a:tc>
              </a:tr>
            </a:tbl>
          </a:graphicData>
        </a:graphic>
      </p:graphicFrame>
      <p:sp>
        <p:nvSpPr>
          <p:cNvPr id="164" name="Google Shape;16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Données Catégorielles</a:t>
            </a:r>
            <a:endParaRPr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420150" y="1742850"/>
            <a:ext cx="7646700" cy="27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données catégorielles ont dû être traitées de façon spécifiques.</a:t>
            </a:r>
            <a:br>
              <a:rPr lang="fr"/>
            </a:br>
            <a:r>
              <a:rPr lang="fr"/>
              <a:t>Deux approches ont été réalisées pendant le projet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One Hot Encoding ⇒ Chaque valeur de la dimension est transformée en une nouvelle dimension avec une valeur 0 ou 1. Cette approche a l’inconvénient de multiplier le nombre de variables. Avec certain modèle je n’obtenais pas de résultat ou des résultats très mauvais.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Mean Target Encoding ⇒ Chaque valeur de la dimension est remplacée par une valeur numérique (Moyenne, </a:t>
            </a:r>
            <a:r>
              <a:rPr lang="fr"/>
              <a:t>Écart</a:t>
            </a:r>
            <a:r>
              <a:rPr lang="fr"/>
              <a:t> type etc…). L’avantage est que cela ne multiplie pas les dimensions par contre il faut trouver des valeurs qui conservent les différences entre les catégories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/>
              <a:t>J’ai finalement conservé le Mean Target Encoding pour ne pas multiplier </a:t>
            </a:r>
            <a:r>
              <a:rPr b="1" lang="fr"/>
              <a:t>les</a:t>
            </a:r>
            <a:r>
              <a:rPr b="1" lang="fr"/>
              <a:t> dimensions (Utilisation parfois de l’écart type à la place de la moyenne)</a:t>
            </a:r>
            <a:endParaRPr b="1"/>
          </a:p>
        </p:txBody>
      </p:sp>
      <p:sp>
        <p:nvSpPr>
          <p:cNvPr id="171" name="Google Shape;171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Synthèse</a:t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211400" y="2078875"/>
            <a:ext cx="7944300" cy="23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85"/>
              <a:t>Nous avons donc constitué un jeu de données avec</a:t>
            </a:r>
            <a:endParaRPr sz="1785"/>
          </a:p>
          <a:p>
            <a:pPr indent="-341992" lvl="0" marL="457200" rtl="0" algn="l">
              <a:spcBef>
                <a:spcPts val="1200"/>
              </a:spcBef>
              <a:spcAft>
                <a:spcPts val="0"/>
              </a:spcAft>
              <a:buSzPts val="1786"/>
              <a:buChar char="●"/>
            </a:pPr>
            <a:r>
              <a:rPr lang="fr" sz="1785"/>
              <a:t>plus de 5M d’enregistrements</a:t>
            </a:r>
            <a:endParaRPr sz="1785"/>
          </a:p>
          <a:p>
            <a:pPr indent="-341992" lvl="0" marL="457200" rtl="0" algn="l">
              <a:spcBef>
                <a:spcPts val="0"/>
              </a:spcBef>
              <a:spcAft>
                <a:spcPts val="0"/>
              </a:spcAft>
              <a:buSzPts val="1786"/>
              <a:buChar char="●"/>
            </a:pPr>
            <a:r>
              <a:rPr lang="fr" sz="1785"/>
              <a:t>16 variables :</a:t>
            </a:r>
            <a:r>
              <a:rPr lang="fr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Retard au départ, Retard à l’arrivée , Temps estimé du vol, Distance, daysToHolydays, sin_month, cos_month, sin_day, cos_day, sin_hour_dep, cos_hour_dep, sin_hour_arr, cos_hour_arr,  meanByStateOrigin, meanByStateDest, meanByCarrier</a:t>
            </a:r>
            <a:endParaRPr sz="1785"/>
          </a:p>
        </p:txBody>
      </p:sp>
      <p:sp>
        <p:nvSpPr>
          <p:cNvPr id="178" name="Google Shape;178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Modélisation</a:t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211400" y="2078875"/>
            <a:ext cx="7944300" cy="27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85"/>
              <a:t>Avant de commencer à lancer mes différents modèles j’ai réalisé les actions suivantes :</a:t>
            </a:r>
            <a:endParaRPr sz="1785"/>
          </a:p>
          <a:p>
            <a:pPr indent="-341992" lvl="0" marL="457200" rtl="0" algn="l">
              <a:spcBef>
                <a:spcPts val="1200"/>
              </a:spcBef>
              <a:spcAft>
                <a:spcPts val="0"/>
              </a:spcAft>
              <a:buSzPts val="1786"/>
              <a:buChar char="●"/>
            </a:pPr>
            <a:r>
              <a:rPr lang="fr" sz="1785"/>
              <a:t>Création d’un jeu de données avec </a:t>
            </a:r>
            <a:r>
              <a:rPr b="1" lang="fr" sz="1785"/>
              <a:t>10% des données</a:t>
            </a:r>
            <a:r>
              <a:rPr lang="fr" sz="1785"/>
              <a:t>. Je suis confronté à des problèmes de performance importants, ce qui m’impose ce prérequis</a:t>
            </a:r>
            <a:endParaRPr sz="1785"/>
          </a:p>
          <a:p>
            <a:pPr indent="-341992" lvl="0" marL="457200" rtl="0" algn="l">
              <a:spcBef>
                <a:spcPts val="0"/>
              </a:spcBef>
              <a:spcAft>
                <a:spcPts val="0"/>
              </a:spcAft>
              <a:buSzPts val="1786"/>
              <a:buChar char="●"/>
            </a:pPr>
            <a:r>
              <a:rPr lang="fr" sz="1785"/>
              <a:t>Création d’un jeu </a:t>
            </a:r>
            <a:r>
              <a:rPr lang="fr" sz="1785"/>
              <a:t>d'entraînement avec les ⅔ des données</a:t>
            </a:r>
            <a:endParaRPr sz="1785"/>
          </a:p>
          <a:p>
            <a:pPr indent="-341992" lvl="0" marL="457200" rtl="0" algn="l">
              <a:spcBef>
                <a:spcPts val="0"/>
              </a:spcBef>
              <a:spcAft>
                <a:spcPts val="0"/>
              </a:spcAft>
              <a:buSzPts val="1786"/>
              <a:buChar char="●"/>
            </a:pPr>
            <a:r>
              <a:rPr lang="fr" sz="1785"/>
              <a:t>Création d’un jeu de test avec le dernier tiers</a:t>
            </a:r>
            <a:r>
              <a:rPr lang="fr" sz="1785"/>
              <a:t> </a:t>
            </a:r>
            <a:endParaRPr sz="1785"/>
          </a:p>
          <a:p>
            <a:pPr indent="-341992" lvl="0" marL="457200" rtl="0" algn="l">
              <a:spcBef>
                <a:spcPts val="0"/>
              </a:spcBef>
              <a:spcAft>
                <a:spcPts val="0"/>
              </a:spcAft>
              <a:buSzPts val="1786"/>
              <a:buChar char="●"/>
            </a:pPr>
            <a:r>
              <a:rPr lang="fr" sz="1785"/>
              <a:t>Enfin standardisation des données</a:t>
            </a:r>
            <a:endParaRPr sz="1785"/>
          </a:p>
        </p:txBody>
      </p:sp>
      <p:sp>
        <p:nvSpPr>
          <p:cNvPr id="185" name="Google Shape;185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Modélisation</a:t>
            </a:r>
            <a:endParaRPr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211400" y="2078875"/>
            <a:ext cx="8136600" cy="28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85"/>
              <a:t>A partir de ce jeux de données j’ai testé plusieurs approches de modélisation afin d’évaluer celle avec les meilleurs performances. Pour ce faire j’ai pris trois indicateurs :</a:t>
            </a:r>
            <a:endParaRPr sz="1785"/>
          </a:p>
          <a:p>
            <a:pPr indent="-33348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fr" sz="1785"/>
              <a:t>R2 : Le </a:t>
            </a:r>
            <a:r>
              <a:rPr lang="fr" sz="1785"/>
              <a:t>coefficient</a:t>
            </a:r>
            <a:r>
              <a:rPr lang="fr" sz="1785"/>
              <a:t> de détermination. Il s’exprime entre 0 et 1 (Il faut tendre vers 1). Un R2 de 0,9 traduit que 90% de la dispersion est expliqué par le modèle</a:t>
            </a:r>
            <a:endParaRPr sz="1785"/>
          </a:p>
          <a:p>
            <a:pPr indent="-33348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1785"/>
              <a:t>MAE : Moyenne arithmétique des valeurs absolues des écarts. </a:t>
            </a:r>
            <a:r>
              <a:rPr b="1" lang="fr" sz="1785"/>
              <a:t>Il faut le plus petit chiffre.</a:t>
            </a:r>
            <a:endParaRPr sz="1785"/>
          </a:p>
          <a:p>
            <a:pPr indent="-33348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1785"/>
              <a:t>MSE : Moyenne arithmétique des carrés des écarts entre prévisions du modèle et observations. </a:t>
            </a:r>
            <a:r>
              <a:rPr b="1" lang="fr" sz="1785"/>
              <a:t>Il faut le plus petit chiffre.</a:t>
            </a:r>
            <a:endParaRPr b="1" sz="1785"/>
          </a:p>
        </p:txBody>
      </p:sp>
      <p:sp>
        <p:nvSpPr>
          <p:cNvPr id="192" name="Google Shape;192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729450" y="1853850"/>
            <a:ext cx="79146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100"/>
              <a:t>Synthèse des résultats obtenus. Le Dummy Regressor sert d’étalonnage pour les autres modèles. </a:t>
            </a:r>
            <a:endParaRPr sz="1100"/>
          </a:p>
        </p:txBody>
      </p:sp>
      <p:graphicFrame>
        <p:nvGraphicFramePr>
          <p:cNvPr id="199" name="Google Shape;199;p28"/>
          <p:cNvGraphicFramePr/>
          <p:nvPr/>
        </p:nvGraphicFramePr>
        <p:xfrm>
          <a:off x="700300" y="244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{81294AAE-F91D-41BB-B429-AEB97344C82B}</a:tableStyleId>
              </a:tblPr>
              <a:tblGrid>
                <a:gridCol w="2735125"/>
                <a:gridCol w="825725"/>
                <a:gridCol w="1928475"/>
                <a:gridCol w="2254075"/>
              </a:tblGrid>
              <a:tr h="283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Modèles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R2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MAE (Mean Absolute Error)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MSE (Mean Square Error)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266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highlight>
                            <a:srgbClr val="FFFFFF"/>
                          </a:highlight>
                        </a:rPr>
                        <a:t>DummyRegressor (Base Line)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highlight>
                            <a:srgbClr val="FFFFFF"/>
                          </a:highlight>
                        </a:rPr>
                        <a:t>-5.1972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highlight>
                            <a:srgbClr val="FFFFFF"/>
                          </a:highlight>
                        </a:rPr>
                        <a:t>21.4206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highlight>
                            <a:srgbClr val="FFFFFF"/>
                          </a:highlight>
                        </a:rPr>
                        <a:t>1726.2163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85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highlight>
                            <a:srgbClr val="FFFFFF"/>
                          </a:highlight>
                        </a:rPr>
                        <a:t>Régression Linéaire </a:t>
                      </a:r>
                      <a:r>
                        <a:rPr lang="fr" sz="900">
                          <a:highlight>
                            <a:srgbClr val="FFFFFF"/>
                          </a:highlight>
                        </a:rPr>
                        <a:t>(Jeu de données simplifiés)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highlight>
                            <a:srgbClr val="FFFFFF"/>
                          </a:highlight>
                        </a:rPr>
                        <a:t>0.9061</a:t>
                      </a:r>
                      <a:endParaRPr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highlight>
                            <a:srgbClr val="FFFFFF"/>
                          </a:highlight>
                        </a:rPr>
                        <a:t>8.8683</a:t>
                      </a:r>
                      <a:endParaRPr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highlight>
                            <a:srgbClr val="FFFFFF"/>
                          </a:highlight>
                        </a:rPr>
                        <a:t>162.4154</a:t>
                      </a:r>
                      <a:endParaRPr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highlight>
                            <a:srgbClr val="FFFFFF"/>
                          </a:highlight>
                        </a:rPr>
                        <a:t>Régression Ridge</a:t>
                      </a:r>
                      <a:endParaRPr sz="9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highlight>
                            <a:srgbClr val="FFFFFF"/>
                          </a:highlight>
                        </a:rPr>
                        <a:t>0.9061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highlight>
                            <a:srgbClr val="FFFFFF"/>
                          </a:highlight>
                        </a:rPr>
                        <a:t>8.8683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highlight>
                            <a:srgbClr val="FFFFFF"/>
                          </a:highlight>
                        </a:rPr>
                        <a:t>162.4154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highlight>
                            <a:srgbClr val="FFFFFF"/>
                          </a:highlight>
                        </a:rPr>
                        <a:t>Arbre de décision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highlight>
                            <a:srgbClr val="FFFFFF"/>
                          </a:highlight>
                        </a:rPr>
                        <a:t>0.9067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highlight>
                            <a:srgbClr val="FFFFFF"/>
                          </a:highlight>
                        </a:rPr>
                        <a:t>8.86273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highlight>
                            <a:srgbClr val="FFFFFF"/>
                          </a:highlight>
                        </a:rPr>
                        <a:t>160.8873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highlight>
                            <a:srgbClr val="FFFFFF"/>
                          </a:highlight>
                        </a:rPr>
                        <a:t>RandomForest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highlight>
                            <a:srgbClr val="FFFFFF"/>
                          </a:highlight>
                        </a:rPr>
                        <a:t>0.9090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highlight>
                            <a:srgbClr val="FFFFFF"/>
                          </a:highlight>
                        </a:rPr>
                        <a:t>8.73502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highlight>
                            <a:srgbClr val="FFFFFF"/>
                          </a:highlight>
                        </a:rPr>
                        <a:t>157.00798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highlight>
                            <a:srgbClr val="FFFFFF"/>
                          </a:highlight>
                        </a:rPr>
                        <a:t>LGBM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highlight>
                            <a:srgbClr val="FFFFFF"/>
                          </a:highlight>
                        </a:rPr>
                        <a:t>0.913010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highlight>
                            <a:srgbClr val="FFFFFF"/>
                          </a:highlight>
                        </a:rPr>
                        <a:t>8.500971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highlight>
                            <a:srgbClr val="FFFFFF"/>
                          </a:highlight>
                        </a:rPr>
                        <a:t>150.16191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highlight>
                            <a:srgbClr val="FFFFFF"/>
                          </a:highlight>
                        </a:rPr>
                        <a:t>KNN Regressor (Jeu de données simplifiés)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highlight>
                            <a:srgbClr val="FFFFFF"/>
                          </a:highlight>
                        </a:rPr>
                        <a:t>0.8874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highlight>
                            <a:srgbClr val="FFFFFF"/>
                          </a:highlight>
                        </a:rPr>
                        <a:t>9.94263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highlight>
                            <a:srgbClr val="FFFFFF"/>
                          </a:highlight>
                        </a:rPr>
                        <a:t>194.8674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200" name="Google Shape;200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Focus : Régression linéaire</a:t>
            </a:r>
            <a:endParaRPr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481050" y="2078875"/>
            <a:ext cx="43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Sur la régression linéaire ⇒ Une dimension est très (trop) </a:t>
            </a:r>
            <a:r>
              <a:rPr lang="fr"/>
              <a:t>importante</a:t>
            </a:r>
            <a:r>
              <a:rPr lang="fr"/>
              <a:t> par rapport aux autres (</a:t>
            </a:r>
            <a:r>
              <a:rPr b="1" lang="fr"/>
              <a:t>retard au départ)</a:t>
            </a:r>
            <a:r>
              <a:rPr lang="fr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En plus cette dimension ne peut être utilisée qu’après le départ de l’avion.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En sortant cette variable les résultats sont très mauvais.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/>
              <a:t>⇒ Je vais donc la conserver en évaluant sa valeur lors la prédiction. Cette évaluation se fera sur les 3 critères que sont la compagnie, l’état de départ et celui d’arrivée</a:t>
            </a:r>
            <a:endParaRPr b="1"/>
          </a:p>
        </p:txBody>
      </p:sp>
      <p:sp>
        <p:nvSpPr>
          <p:cNvPr id="207" name="Google Shape;207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4675" y="1806425"/>
            <a:ext cx="3068298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9"/>
          <p:cNvSpPr txBox="1"/>
          <p:nvPr>
            <p:ph type="title"/>
          </p:nvPr>
        </p:nvSpPr>
        <p:spPr>
          <a:xfrm>
            <a:off x="5966150" y="4712550"/>
            <a:ext cx="210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7857"/>
              <a:buNone/>
            </a:pPr>
            <a:r>
              <a:rPr lang="fr" sz="839"/>
              <a:t>Coefficient</a:t>
            </a:r>
            <a:r>
              <a:rPr lang="fr" sz="839"/>
              <a:t> Beta par rapport aux dimensions</a:t>
            </a:r>
            <a:endParaRPr sz="839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Focus : Arbre de décision</a:t>
            </a:r>
            <a:endParaRPr/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451450" y="2078875"/>
            <a:ext cx="3507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phénomène est encore plus marqué avec l’arbre de décision.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La dimension présentant le retard au départ est très significatif dans le résultat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⇒ Le graphique présentant les valeurs prédites en fonction des valeurs réelles n’est pas si mauvais</a:t>
            </a:r>
            <a:endParaRPr/>
          </a:p>
        </p:txBody>
      </p:sp>
      <p:sp>
        <p:nvSpPr>
          <p:cNvPr id="216" name="Google Shape;216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17" name="Google Shape;21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000" y="2791050"/>
            <a:ext cx="4532252" cy="219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101" y="599299"/>
            <a:ext cx="4104074" cy="219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Site WEB</a:t>
            </a:r>
            <a:endParaRPr/>
          </a:p>
        </p:txBody>
      </p:sp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729450" y="1853850"/>
            <a:ext cx="7914600" cy="31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d’un site simple avec Streamlit. Ce site n’a pas été déployé et est exécuté en local.</a:t>
            </a:r>
            <a:endParaRPr/>
          </a:p>
          <a:p>
            <a:pPr indent="-302956" lvl="0" marL="457200" rtl="0" algn="l">
              <a:spcBef>
                <a:spcPts val="1200"/>
              </a:spcBef>
              <a:spcAft>
                <a:spcPts val="0"/>
              </a:spcAft>
              <a:buSzPts val="1171"/>
              <a:buChar char="●"/>
            </a:pPr>
            <a:r>
              <a:rPr lang="fr" sz="1170"/>
              <a:t>PageWeb.py. URL : http://localhost:8501</a:t>
            </a:r>
            <a:endParaRPr sz="117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Afin de fonctionner la page a besoin des éléments suivants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Arbredecision ⇒  Sérialisation du modèle arbre de décision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Regressionlineaire ⇒ S</a:t>
            </a:r>
            <a:r>
              <a:rPr lang="fr"/>
              <a:t>érialisation du modèle régression linéaire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scaler ⇒ Sérialisation du traitement de normalisation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df_mean_distance ⇒ Distance moyenne entre état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df_mean_time ⇒ Temps moyen de vol entre état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df_std_carrier ⇒ Écart type du retard par compagnie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df_std_state_dest ⇒ Écart type du retard par état de départ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df_std_state_origin ⇒ Écart type du retard par état d’arrivée</a:t>
            </a:r>
            <a:endParaRPr/>
          </a:p>
        </p:txBody>
      </p:sp>
      <p:sp>
        <p:nvSpPr>
          <p:cNvPr id="225" name="Google Shape;225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Problématique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Description des données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Analyse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Modèle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Difficultés et Amélioration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Conclusion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Site WEB</a:t>
            </a:r>
            <a:endParaRPr/>
          </a:p>
        </p:txBody>
      </p:sp>
      <p:sp>
        <p:nvSpPr>
          <p:cNvPr id="231" name="Google Shape;231;p32"/>
          <p:cNvSpPr txBox="1"/>
          <p:nvPr>
            <p:ph idx="1" type="body"/>
          </p:nvPr>
        </p:nvSpPr>
        <p:spPr>
          <a:xfrm>
            <a:off x="729450" y="1853850"/>
            <a:ext cx="7914600" cy="31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Il suffit de choisir les éléments suivant pour avoir une prédiction du retard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Compagnie aérienne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Etat de départ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Etat d’arrivée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Mois de départ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Jour de départ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Heure de départ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Heure d’arrivée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Deux prédictions sont retournées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Par la régression linéaire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Par l’arbre de décision</a:t>
            </a:r>
            <a:endParaRPr/>
          </a:p>
        </p:txBody>
      </p:sp>
      <p:sp>
        <p:nvSpPr>
          <p:cNvPr id="232" name="Google Shape;232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33" name="Google Shape;2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650" y="2642150"/>
            <a:ext cx="3515350" cy="19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Difficultés et Amélioration</a:t>
            </a:r>
            <a:endParaRPr/>
          </a:p>
        </p:txBody>
      </p:sp>
      <p:sp>
        <p:nvSpPr>
          <p:cNvPr id="239" name="Google Shape;239;p33"/>
          <p:cNvSpPr txBox="1"/>
          <p:nvPr>
            <p:ph idx="1" type="body"/>
          </p:nvPr>
        </p:nvSpPr>
        <p:spPr>
          <a:xfrm>
            <a:off x="729450" y="1853850"/>
            <a:ext cx="75297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1400"/>
              <a:t>Une dimension influence grandement le résultat quelque soit le modèle utilisé. Il s’agit du retard au départ. Cette dimension ne peut être utilisée qu’après le </a:t>
            </a:r>
            <a:r>
              <a:rPr lang="fr" sz="1400"/>
              <a:t>décollage</a:t>
            </a:r>
            <a:r>
              <a:rPr lang="fr" sz="1400"/>
              <a:t> de l’avion ce qui limite son </a:t>
            </a:r>
            <a:r>
              <a:rPr lang="fr" sz="1400"/>
              <a:t>utilisation</a:t>
            </a:r>
            <a:r>
              <a:rPr lang="fr" sz="1400"/>
              <a:t>. J’ai essayé de la retirer mais les résultats étaient très décevant. Je l’ai donc conservée en l’évaluant lors de la saisie des informations ⇒ Il faudrait réaliser un modèle pour prédire cette dimension</a:t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1400"/>
              <a:t>J’ai testé avec l’arbre de décision l’utilisation de la Distance_Goupe par rapport à la  Distance fine. Je me suis posé la question si cette variable m’aidait et s’il fallait la laisser en catégorielle ou quantitative</a:t>
            </a:r>
            <a:endParaRPr sz="1400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 sz="1400"/>
              <a:t>Distance groupe sans catégorie : R2 : 0.89949070046718</a:t>
            </a:r>
            <a:r>
              <a:rPr lang="fr" sz="1400"/>
              <a:t>6</a:t>
            </a:r>
            <a:r>
              <a:rPr lang="fr" sz="1400"/>
              <a:t>, MAE : 9.041986610481054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Char char="○"/>
            </a:pPr>
            <a:r>
              <a:rPr lang="fr" sz="1400"/>
              <a:t>Distance groupe en catégorie : R2 : 0.9049450446907086, MAE : 8.94305041310724</a:t>
            </a:r>
            <a:endParaRPr sz="1400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fr" sz="1400"/>
              <a:t>Distance : R2 : 0.9078630496824993, MAE : 8.93141714243293</a:t>
            </a:r>
            <a:r>
              <a:rPr lang="fr" sz="1400"/>
              <a:t> ⇒ </a:t>
            </a:r>
            <a:r>
              <a:rPr lang="fr" sz="1400"/>
              <a:t>L'utilisation</a:t>
            </a:r>
            <a:r>
              <a:rPr lang="fr" sz="1400"/>
              <a:t> de la distance en numérique semble donner de meilleur résultat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2857"/>
              <a:buFont typeface="Arial"/>
              <a:buChar char="●"/>
            </a:pPr>
            <a:r>
              <a:rPr lang="fr" sz="1400"/>
              <a:t>Régression linéaire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Char char="○"/>
            </a:pPr>
            <a:r>
              <a:rPr lang="fr" sz="1400"/>
              <a:t>Résultat très mauvais avec l’ensemble des catégories en </a:t>
            </a:r>
            <a:r>
              <a:rPr b="1" lang="fr" sz="1400"/>
              <a:t>One Hot Encoding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246" name="Google Shape;246;p34"/>
          <p:cNvSpPr txBox="1"/>
          <p:nvPr>
            <p:ph idx="1" type="body"/>
          </p:nvPr>
        </p:nvSpPr>
        <p:spPr>
          <a:xfrm>
            <a:off x="729450" y="2078875"/>
            <a:ext cx="7688700" cy="27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L’utilisation du retard au départ donne des résultats très satisfaisants mais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Cette dimension est très importante dans le calcul du résultat final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ne peut être utilisée avant le départ de l’avion ce qui rend le modèle limité dans son utilisation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La suppression de cette dimension ne permettait pas de dégager des résultats meilleur que la baseline ce qui était très frustrant.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Afin de réussir une prédiction avant le départ de l’avion je l’ai donc estimé par rapport à la compagnie, l’état de départ et d’arrivée. Il aurait fallu réalisé un modèle prédictif sur cette dimension.</a:t>
            </a:r>
            <a:endParaRPr/>
          </a:p>
        </p:txBody>
      </p:sp>
      <p:sp>
        <p:nvSpPr>
          <p:cNvPr id="247" name="Google Shape;247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Problématique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342900" y="1901975"/>
            <a:ext cx="59403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" sz="12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En poste dans la compagnie d’aviation AirData je dois optimiser la logistique et anticiper les retards.Pour cela je dois analyser les comportements des différentes compagnies d’aviation existantes.</a:t>
            </a:r>
            <a:endParaRPr sz="1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" sz="12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Cette évaluation permettra de tirer un premier modèle de prédiction des retards à partir des variables fournies.</a:t>
            </a:r>
            <a:endParaRPr sz="1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" sz="12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L’objectif est de mettre à disposition une API qui évaluera les retards potentiels</a:t>
            </a:r>
            <a:endParaRPr sz="1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fr" sz="12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Les livrables sont</a:t>
            </a:r>
            <a:r>
              <a:rPr lang="fr" sz="12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: Un notebook d’analyse, un notebook des différents modèles testés, l’entrée d’un site simple et cette présentation</a:t>
            </a:r>
            <a:endParaRPr sz="1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6425" y="3337550"/>
            <a:ext cx="2782175" cy="145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Description</a:t>
            </a:r>
            <a:r>
              <a:rPr lang="fr"/>
              <a:t> des données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1805775"/>
            <a:ext cx="8158800" cy="30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152400" marR="152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Il y 64 dimensions dans les 12 (1 par mois de l’année 2016) fichiers d’origine.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9085" lvl="0" marL="457200" marR="1524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Char char="●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Les informations de type quantitatives : Il s’agit d’information numérique caractérisant le vol comme par exemple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9085" lvl="1" marL="914400" marR="152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AutoNum type="alphaLcPeriod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La distance de vol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9085" lvl="1" marL="914400" marR="152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AutoNum type="alphaLcPeriod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 retard au départ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9085" lvl="1" marL="914400" marR="152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AutoNum type="alphaLcPeriod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 temps de vol prévu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9085" lvl="1" marL="914400" marR="152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AutoNum type="alphaLcPeriod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 temps de vol réel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9085" lvl="1" marL="914400" marR="152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AutoNum type="alphaLcPeriod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 retard à l’arrivée ⇒ </a:t>
            </a:r>
            <a:r>
              <a:rPr b="1" lang="fr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Variable résultat à prédire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9085" lvl="0" marL="457200" marR="152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Char char="●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Les informations de type qualitatives ou catégorielles : Il s’agit d’information de catégorie du vol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9085" lvl="1" marL="914400" marR="152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AutoNum type="alphaLcPeriod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L’état américain de départ et d’arrivée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9085" lvl="1" marL="914400" marR="152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AutoNum type="alphaLcPeriod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Les villes de départ et d’arrivée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9085" lvl="1" marL="914400" marR="152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AutoNum type="alphaLcPeriod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La compagnie aérienne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9085" lvl="0" marL="457200" marR="152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Char char="●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Les informations de date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9085" lvl="1" marL="914400" marR="152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AutoNum type="alphaLcPeriod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La Date de départ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9085" lvl="1" marL="914400" marR="152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AutoNum type="alphaLcPeriod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Les mois, Jour, Heure de départ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9085" lvl="0" marL="457200" marR="152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Char char="●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Les informations expliquant le retard ⇒ </a:t>
            </a:r>
            <a:r>
              <a:rPr b="1" lang="fr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Attention aux fuites de données</a:t>
            </a: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Taux de remplissage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211400" y="2078875"/>
            <a:ext cx="4317900" cy="13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85"/>
              <a:t>Constats </a:t>
            </a:r>
            <a:r>
              <a:rPr lang="fr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400"/>
              <a:t>Les données sont très bien renseignées. Celles manquantes sont rares et correspondent aux mêmes enregistrements</a:t>
            </a:r>
            <a:endParaRPr b="1" sz="1429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/>
              <a:t>	</a:t>
            </a:r>
            <a:endParaRPr b="1"/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900" y="962100"/>
            <a:ext cx="3763300" cy="357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675" y="3052625"/>
            <a:ext cx="4071501" cy="194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Données conservées</a:t>
            </a:r>
            <a:endParaRPr/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485375" y="1768800"/>
            <a:ext cx="8451600" cy="3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000"/>
              <a:buChar char="●"/>
            </a:pPr>
            <a:r>
              <a:rPr lang="fr" sz="1000">
                <a:highlight>
                  <a:srgbClr val="FFFFFF"/>
                </a:highlight>
              </a:rPr>
              <a:t>FL_DATE = Date du départ Concaténation du mois, jour, année ⇒ </a:t>
            </a:r>
            <a:r>
              <a:rPr b="1" lang="fr" sz="1000">
                <a:highlight>
                  <a:srgbClr val="FFFFFF"/>
                </a:highlight>
              </a:rPr>
              <a:t>Pas retenu </a:t>
            </a:r>
            <a:r>
              <a:rPr b="1" lang="fr" sz="1000">
                <a:highlight>
                  <a:srgbClr val="FFFFFF"/>
                </a:highlight>
              </a:rPr>
              <a:t>utilisation</a:t>
            </a:r>
            <a:r>
              <a:rPr b="1" lang="fr" sz="1000">
                <a:highlight>
                  <a:srgbClr val="FFFFFF"/>
                </a:highlight>
              </a:rPr>
              <a:t> des champs découpés sauf pour le tri</a:t>
            </a:r>
            <a:endParaRPr b="1" sz="1000"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fr" sz="1000">
                <a:highlight>
                  <a:srgbClr val="FFFFFF"/>
                </a:highlight>
              </a:rPr>
              <a:t>MONTH = Mois de l'année</a:t>
            </a:r>
            <a:endParaRPr sz="1000"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fr" sz="1000">
                <a:highlight>
                  <a:srgbClr val="FFFFFF"/>
                </a:highlight>
              </a:rPr>
              <a:t>DAY_OF_MONTH = Jour du mois</a:t>
            </a:r>
            <a:endParaRPr sz="1000"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fr" sz="1000">
                <a:highlight>
                  <a:srgbClr val="FFFFFF"/>
                </a:highlight>
              </a:rPr>
              <a:t>UNIQUE_CARRIER = Code du transporteur</a:t>
            </a:r>
            <a:endParaRPr sz="1000"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fr" sz="1000">
                <a:highlight>
                  <a:srgbClr val="FFFFFF"/>
                </a:highlight>
              </a:rPr>
              <a:t>ORIGIN_AIRPORT_ID = Identifiant de l'aéroport d'origine ⇒ </a:t>
            </a:r>
            <a:r>
              <a:rPr b="1" lang="fr" sz="1000">
                <a:highlight>
                  <a:srgbClr val="FFFFFF"/>
                </a:highlight>
              </a:rPr>
              <a:t>Pas retenu</a:t>
            </a:r>
            <a:endParaRPr b="1" sz="1000"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fr" sz="1000">
                <a:highlight>
                  <a:srgbClr val="FFFFFF"/>
                </a:highlight>
              </a:rPr>
              <a:t>ORIGIN_CITY_NAME = Nom de l'aéroport d'origine ⇒ </a:t>
            </a:r>
            <a:r>
              <a:rPr b="1" lang="fr" sz="1000">
                <a:highlight>
                  <a:srgbClr val="FFFFFF"/>
                </a:highlight>
              </a:rPr>
              <a:t>Pas retenu</a:t>
            </a:r>
            <a:endParaRPr sz="1000"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fr" sz="1000">
                <a:highlight>
                  <a:srgbClr val="FFFFFF"/>
                </a:highlight>
              </a:rPr>
              <a:t>ORIGIN_STATE_ABR = Etat d'origine</a:t>
            </a:r>
            <a:endParaRPr sz="1000"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fr" sz="1000">
                <a:highlight>
                  <a:srgbClr val="FFFFFF"/>
                </a:highlight>
              </a:rPr>
              <a:t>DEST_AIRPORT_ID = Identifiant de l'aéroport de destination ⇒ </a:t>
            </a:r>
            <a:r>
              <a:rPr b="1" lang="fr" sz="1000">
                <a:highlight>
                  <a:srgbClr val="FFFFFF"/>
                </a:highlight>
              </a:rPr>
              <a:t>Pas retenu</a:t>
            </a:r>
            <a:endParaRPr b="1" sz="1000"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fr" sz="1000">
                <a:highlight>
                  <a:srgbClr val="FFFFFF"/>
                </a:highlight>
              </a:rPr>
              <a:t>DEST_CITY_NAME = Nom de l'aéroport de destination ⇒ </a:t>
            </a:r>
            <a:r>
              <a:rPr b="1" lang="fr" sz="1000">
                <a:highlight>
                  <a:srgbClr val="FFFFFF"/>
                </a:highlight>
              </a:rPr>
              <a:t>Pas retenu</a:t>
            </a:r>
            <a:endParaRPr sz="1000"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fr" sz="1000">
                <a:highlight>
                  <a:srgbClr val="FFFFFF"/>
                </a:highlight>
              </a:rPr>
              <a:t>DEST_STATE_ABR = Etat de destination</a:t>
            </a:r>
            <a:endParaRPr sz="1000"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fr" sz="1000">
                <a:highlight>
                  <a:srgbClr val="FFFFFF"/>
                </a:highlight>
              </a:rPr>
              <a:t>CRS_DEP_TIME = Heure de départ thérorique</a:t>
            </a:r>
            <a:endParaRPr sz="1000"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fr" sz="1000">
                <a:highlight>
                  <a:srgbClr val="FFFFFF"/>
                </a:highlight>
              </a:rPr>
              <a:t>DEP_TIME = Heure de départ réelle</a:t>
            </a:r>
            <a:endParaRPr sz="1000"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fr" sz="1000">
                <a:highlight>
                  <a:srgbClr val="FFFFFF"/>
                </a:highlight>
              </a:rPr>
              <a:t>DEP_DELAY = Calcul de la différence entre le départ théorique et réel</a:t>
            </a:r>
            <a:endParaRPr sz="1000"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fr" sz="1000">
                <a:highlight>
                  <a:srgbClr val="FFFFFF"/>
                </a:highlight>
              </a:rPr>
              <a:t>ARR_DELAY = Calcul de la différence entre l'arrivée théorique et réelle ⇒ </a:t>
            </a:r>
            <a:r>
              <a:rPr b="1" lang="fr" sz="1000">
                <a:highlight>
                  <a:srgbClr val="FFFFFF"/>
                </a:highlight>
              </a:rPr>
              <a:t>Champs à prédire qui nous indique le retard de l'avion</a:t>
            </a:r>
            <a:endParaRPr b="1" sz="1000"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fr" sz="1000">
                <a:highlight>
                  <a:srgbClr val="FFFFFF"/>
                </a:highlight>
              </a:rPr>
              <a:t>CRS_ELAPSED_TIME = Durée du vol théorique</a:t>
            </a:r>
            <a:endParaRPr sz="1000"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fr" sz="1000">
                <a:highlight>
                  <a:srgbClr val="FFFFFF"/>
                </a:highlight>
              </a:rPr>
              <a:t>CRS_ARR_TIME = Heure d'arrivée théorique</a:t>
            </a:r>
            <a:endParaRPr sz="1000"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fr" sz="1000">
                <a:highlight>
                  <a:srgbClr val="FFFFFF"/>
                </a:highlight>
              </a:rPr>
              <a:t>DISTANCE = Distance du vol</a:t>
            </a:r>
            <a:endParaRPr sz="1000"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fr" sz="1000">
                <a:highlight>
                  <a:srgbClr val="FFFFFF"/>
                </a:highlight>
              </a:rPr>
              <a:t>DISTANCE_GROUP = Distance du vol regroupé en catégorie ⇒ </a:t>
            </a:r>
            <a:r>
              <a:rPr b="1" lang="fr" sz="1000">
                <a:highlight>
                  <a:srgbClr val="FFFFFF"/>
                </a:highlight>
              </a:rPr>
              <a:t>P</a:t>
            </a:r>
            <a:r>
              <a:rPr b="1" lang="fr" sz="1000">
                <a:highlight>
                  <a:srgbClr val="FFFFFF"/>
                </a:highlight>
              </a:rPr>
              <a:t>as retenu, meilleur résultat avec la distance</a:t>
            </a:r>
            <a:endParaRPr b="1" sz="10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Transformation des types</a:t>
            </a:r>
            <a:endParaRPr/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485375" y="1768800"/>
            <a:ext cx="7603500" cy="21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fr" sz="1200">
                <a:highlight>
                  <a:srgbClr val="FFFFFF"/>
                </a:highlight>
              </a:rPr>
              <a:t>Dans le but de faciliter les manipulations par la suite, j’ai réalisé les transformations de type suivantes :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200"/>
              <a:buChar char="●"/>
            </a:pPr>
            <a:r>
              <a:rPr lang="fr" sz="1200">
                <a:highlight>
                  <a:srgbClr val="FFFFFF"/>
                </a:highlight>
              </a:rPr>
              <a:t>Transformation de la date du vol en champs DATE avec tri sur cette même dimension afin de faciliter la </a:t>
            </a:r>
            <a:r>
              <a:rPr lang="fr" sz="1200">
                <a:highlight>
                  <a:srgbClr val="FFFFFF"/>
                </a:highlight>
              </a:rPr>
              <a:t>validation</a:t>
            </a:r>
            <a:r>
              <a:rPr lang="fr" sz="1200">
                <a:highlight>
                  <a:srgbClr val="FFFFFF"/>
                </a:highlight>
              </a:rPr>
              <a:t> croisées des modèles par la suite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>
                <a:highlight>
                  <a:srgbClr val="FFFFFF"/>
                </a:highlight>
              </a:rPr>
              <a:t>Transformation des champs quantitatifs en type numérique avec suppression des lignes impossibles à </a:t>
            </a:r>
            <a:r>
              <a:rPr lang="fr" sz="1200">
                <a:highlight>
                  <a:srgbClr val="FFFFFF"/>
                </a:highlight>
              </a:rPr>
              <a:t>convertir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>
                <a:highlight>
                  <a:srgbClr val="FFFFFF"/>
                </a:highlight>
              </a:rPr>
              <a:t>Transformation de l’heure de départ et d’arrivée en champs string pour calculer deux variables supplémentaires afin de gérer le cycle de ces données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500"/>
              </a:spcAft>
              <a:buNone/>
            </a:pPr>
            <a:r>
              <a:rPr lang="fr" sz="1200">
                <a:highlight>
                  <a:srgbClr val="FFFFFF"/>
                </a:highlight>
              </a:rPr>
              <a:t>Et enfin suppression des lignes sans information</a:t>
            </a:r>
            <a:endParaRPr sz="12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métier</a:t>
            </a:r>
            <a:endParaRPr/>
          </a:p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88800" y="2130050"/>
            <a:ext cx="25533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500"/>
              </a:spcAft>
              <a:buNone/>
            </a:pPr>
            <a:r>
              <a:rPr lang="fr" sz="1200">
                <a:highlight>
                  <a:srgbClr val="FFFFFF"/>
                </a:highlight>
              </a:rPr>
              <a:t>Retard par transporteur : de nettes différences sont à noter</a:t>
            </a:r>
            <a:endParaRPr b="1" sz="1200">
              <a:highlight>
                <a:srgbClr val="FFFFFF"/>
              </a:highlight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425" y="1939450"/>
            <a:ext cx="6116024" cy="287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métier</a:t>
            </a:r>
            <a:endParaRPr/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88800" y="2130050"/>
            <a:ext cx="25533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fr" sz="1200">
                <a:highlight>
                  <a:srgbClr val="FFFFFF"/>
                </a:highlight>
              </a:rPr>
              <a:t>Retard par état de départ :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500"/>
              </a:spcAft>
              <a:buNone/>
            </a:pPr>
            <a:r>
              <a:rPr lang="fr" sz="1200">
                <a:highlight>
                  <a:srgbClr val="FFFFFF"/>
                </a:highlight>
              </a:rPr>
              <a:t>La Californie et le Texas enregistrent le plus de retard</a:t>
            </a:r>
            <a:endParaRPr sz="1200">
              <a:highlight>
                <a:srgbClr val="FFFFFF"/>
              </a:highlight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6125" y="1998850"/>
            <a:ext cx="5997550" cy="28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