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14466D-FF1F-4770-A459-0081530D23CA}">
  <a:tblStyle styleId="{AA14466D-FF1F-4770-A459-0081530D23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c31db36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c31db36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f6cb98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f6cb98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9446c528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9446c528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9446c528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9446c528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9446c52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9446c52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7ee725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17ee725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e900cbc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e900cbc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fc31db36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fc31db36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e900cbc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e900cbc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e900cbc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e900cbc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fc31db3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fc31db3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c31db36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c31db36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fc31db36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fc31db3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fc31db36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fc31db3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fd44bb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fd44bb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446c52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446c52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446c52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446c52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446c52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446c52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Formation DATA SCIENTIST</a:t>
            </a:r>
            <a:endParaRPr/>
          </a:p>
          <a:p>
            <a:pPr indent="0" lvl="0" marL="0" rtl="0" algn="l">
              <a:spcBef>
                <a:spcPts val="0"/>
              </a:spcBef>
              <a:spcAft>
                <a:spcPts val="0"/>
              </a:spcAft>
              <a:buNone/>
            </a:pPr>
            <a:r>
              <a:rPr lang="fr"/>
              <a:t>PROJET 6 </a:t>
            </a:r>
            <a:endParaRPr/>
          </a:p>
        </p:txBody>
      </p:sp>
      <p:sp>
        <p:nvSpPr>
          <p:cNvPr id="87" name="Google Shape;87;p13"/>
          <p:cNvSpPr txBox="1"/>
          <p:nvPr>
            <p:ph idx="1" type="subTitle"/>
          </p:nvPr>
        </p:nvSpPr>
        <p:spPr>
          <a:xfrm>
            <a:off x="729625" y="3172900"/>
            <a:ext cx="7688100" cy="7866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b="1" lang="fr" sz="2300">
                <a:solidFill>
                  <a:srgbClr val="000000"/>
                </a:solidFill>
                <a:highlight>
                  <a:srgbClr val="F5F5F5"/>
                </a:highlight>
                <a:latin typeface="Montserrat"/>
                <a:ea typeface="Montserrat"/>
                <a:cs typeface="Montserrat"/>
                <a:sym typeface="Montserrat"/>
              </a:rPr>
              <a:t>Catégoriser</a:t>
            </a:r>
            <a:r>
              <a:rPr b="1" lang="fr" sz="2300">
                <a:solidFill>
                  <a:srgbClr val="000000"/>
                </a:solidFill>
                <a:highlight>
                  <a:srgbClr val="F5F5F5"/>
                </a:highlight>
                <a:latin typeface="Montserrat"/>
                <a:ea typeface="Montserrat"/>
                <a:cs typeface="Montserrat"/>
                <a:sym typeface="Montserrat"/>
              </a:rPr>
              <a:t> automatiquement des questions</a:t>
            </a:r>
            <a:endParaRPr b="1" sz="2300">
              <a:solidFill>
                <a:srgbClr val="000000"/>
              </a:solidFill>
              <a:highlight>
                <a:srgbClr val="F5F5F5"/>
              </a:highlight>
              <a:latin typeface="Montserrat"/>
              <a:ea typeface="Montserrat"/>
              <a:cs typeface="Montserrat"/>
              <a:sym typeface="Montserrat"/>
            </a:endParaRPr>
          </a:p>
          <a:p>
            <a:pPr indent="0" lvl="0" marL="0" rtl="0" algn="l">
              <a:lnSpc>
                <a:spcPct val="115000"/>
              </a:lnSpc>
              <a:spcBef>
                <a:spcPts val="0"/>
              </a:spcBef>
              <a:spcAft>
                <a:spcPts val="0"/>
              </a:spcAft>
              <a:buNone/>
            </a:pPr>
            <a:r>
              <a:rPr b="1" lang="fr" sz="2300">
                <a:solidFill>
                  <a:srgbClr val="000000"/>
                </a:solidFill>
                <a:highlight>
                  <a:srgbClr val="F5F5F5"/>
                </a:highlight>
                <a:latin typeface="Montserrat"/>
                <a:ea typeface="Montserrat"/>
                <a:cs typeface="Montserrat"/>
                <a:sym typeface="Montserrat"/>
              </a:rPr>
              <a:t>Soutenance du 17/01/2022</a:t>
            </a:r>
            <a:endParaRPr b="1" sz="2300">
              <a:solidFill>
                <a:srgbClr val="000000"/>
              </a:solidFill>
              <a:highlight>
                <a:srgbClr val="F5F5F5"/>
              </a:highlight>
              <a:latin typeface="Montserrat"/>
              <a:ea typeface="Montserrat"/>
              <a:cs typeface="Montserrat"/>
              <a:sym typeface="Montserrat"/>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Résultat final</a:t>
            </a:r>
            <a:endParaRPr/>
          </a:p>
        </p:txBody>
      </p:sp>
      <p:sp>
        <p:nvSpPr>
          <p:cNvPr id="154" name="Google Shape;154;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5" name="Google Shape;155;p22"/>
          <p:cNvSpPr txBox="1"/>
          <p:nvPr/>
        </p:nvSpPr>
        <p:spPr>
          <a:xfrm>
            <a:off x="488425" y="1853850"/>
            <a:ext cx="19761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100">
                <a:solidFill>
                  <a:schemeClr val="accent1"/>
                </a:solidFill>
                <a:latin typeface="Lato"/>
                <a:ea typeface="Lato"/>
                <a:cs typeface="Lato"/>
                <a:sym typeface="Lato"/>
              </a:rPr>
              <a:t>J’obtiens ainsi les éléments suivants.</a:t>
            </a:r>
            <a:br>
              <a:rPr b="1" lang="fr" sz="1100">
                <a:solidFill>
                  <a:schemeClr val="accent1"/>
                </a:solidFill>
                <a:latin typeface="Lato"/>
                <a:ea typeface="Lato"/>
                <a:cs typeface="Lato"/>
                <a:sym typeface="Lato"/>
              </a:rPr>
            </a:br>
            <a:endParaRPr b="1" sz="11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b="1" lang="fr" sz="1100">
                <a:solidFill>
                  <a:schemeClr val="accent1"/>
                </a:solidFill>
                <a:latin typeface="Lato"/>
                <a:ea typeface="Lato"/>
                <a:cs typeface="Lato"/>
                <a:sym typeface="Lato"/>
              </a:rPr>
              <a:t>Ecriture du Dataframe sur le disque pour s’en servir dans les autres Notebook</a:t>
            </a:r>
            <a:endParaRPr sz="1600">
              <a:latin typeface="Lato"/>
              <a:ea typeface="Lato"/>
              <a:cs typeface="Lato"/>
              <a:sym typeface="Lato"/>
            </a:endParaRPr>
          </a:p>
        </p:txBody>
      </p:sp>
      <p:pic>
        <p:nvPicPr>
          <p:cNvPr id="156" name="Google Shape;156;p22"/>
          <p:cNvPicPr preferRelativeResize="0"/>
          <p:nvPr/>
        </p:nvPicPr>
        <p:blipFill>
          <a:blip r:embed="rId3">
            <a:alphaModFix/>
          </a:blip>
          <a:stretch>
            <a:fillRect/>
          </a:stretch>
        </p:blipFill>
        <p:spPr>
          <a:xfrm>
            <a:off x="2960725" y="1127600"/>
            <a:ext cx="6124274" cy="3622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non supervisée (1/3)</a:t>
            </a:r>
            <a:endParaRPr/>
          </a:p>
        </p:txBody>
      </p:sp>
      <p:sp>
        <p:nvSpPr>
          <p:cNvPr id="162" name="Google Shape;162;p23"/>
          <p:cNvSpPr txBox="1"/>
          <p:nvPr>
            <p:ph idx="1" type="body"/>
          </p:nvPr>
        </p:nvSpPr>
        <p:spPr>
          <a:xfrm>
            <a:off x="420150" y="1742850"/>
            <a:ext cx="7646700" cy="3006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fr"/>
              <a:t>Dans un premier temps il m’a été demandé d’établir un </a:t>
            </a:r>
            <a:r>
              <a:rPr lang="fr"/>
              <a:t>catégorisation</a:t>
            </a:r>
            <a:r>
              <a:rPr lang="fr"/>
              <a:t> des questions dans une approche non supervisée. C’est à dire sans utiliser le Tags.</a:t>
            </a:r>
            <a:endParaRPr/>
          </a:p>
          <a:p>
            <a:pPr indent="0" lvl="0" marL="0" rtl="0" algn="l">
              <a:spcBef>
                <a:spcPts val="1200"/>
              </a:spcBef>
              <a:spcAft>
                <a:spcPts val="0"/>
              </a:spcAft>
              <a:buNone/>
            </a:pPr>
            <a:r>
              <a:rPr lang="fr"/>
              <a:t>Pour réaliser cela j’ai utilisé le pré processing présenté </a:t>
            </a:r>
            <a:r>
              <a:rPr lang="fr"/>
              <a:t>précédemment</a:t>
            </a:r>
            <a:r>
              <a:rPr lang="fr"/>
              <a:t> en concaténant le champs Title et Body.</a:t>
            </a:r>
            <a:endParaRPr/>
          </a:p>
          <a:p>
            <a:pPr indent="0" lvl="0" marL="0" rtl="0" algn="l">
              <a:spcBef>
                <a:spcPts val="1200"/>
              </a:spcBef>
              <a:spcAft>
                <a:spcPts val="0"/>
              </a:spcAft>
              <a:buNone/>
            </a:pPr>
            <a:r>
              <a:rPr b="1" lang="fr"/>
              <a:t>Utilisation de TF-IDF</a:t>
            </a:r>
            <a:endParaRPr b="1"/>
          </a:p>
          <a:p>
            <a:pPr indent="0" lvl="0" marL="0" marR="0" rtl="0" algn="l">
              <a:lnSpc>
                <a:spcPct val="115000"/>
              </a:lnSpc>
              <a:spcBef>
                <a:spcPts val="1200"/>
              </a:spcBef>
              <a:spcAft>
                <a:spcPts val="0"/>
              </a:spcAft>
              <a:buNone/>
            </a:pPr>
            <a:r>
              <a:rPr lang="fr"/>
              <a:t>TF permet de mesurer l’importance relative d’un mot dans un document.</a:t>
            </a:r>
            <a:endParaRPr/>
          </a:p>
          <a:p>
            <a:pPr indent="0" lvl="0" marL="0" marR="0" rtl="0" algn="l">
              <a:lnSpc>
                <a:spcPct val="115000"/>
              </a:lnSpc>
              <a:spcBef>
                <a:spcPts val="1200"/>
              </a:spcBef>
              <a:spcAft>
                <a:spcPts val="0"/>
              </a:spcAft>
              <a:buNone/>
            </a:pPr>
            <a:r>
              <a:rPr lang="fr"/>
              <a:t>En couplant cela avec IDF on mesure la signification d’un terme non pas en fonction de sa fréquence dans un document particulier, mais en fonction de sa distribution et de son utilisation dans l’ensemble des documents.</a:t>
            </a:r>
            <a:endParaRPr/>
          </a:p>
          <a:p>
            <a:pPr indent="0" lvl="0" marL="0" marR="0" rtl="0" algn="l">
              <a:lnSpc>
                <a:spcPct val="115000"/>
              </a:lnSpc>
              <a:spcBef>
                <a:spcPts val="1200"/>
              </a:spcBef>
              <a:spcAft>
                <a:spcPts val="1200"/>
              </a:spcAft>
              <a:buNone/>
            </a:pPr>
            <a:r>
              <a:rPr b="1" lang="fr"/>
              <a:t>Cette approche permet de vectoriser notre document qui pourra par la suite être </a:t>
            </a:r>
            <a:r>
              <a:rPr b="1" lang="fr"/>
              <a:t>utilisé</a:t>
            </a:r>
            <a:r>
              <a:rPr b="1" lang="fr"/>
              <a:t> dans nos modèles </a:t>
            </a:r>
            <a:endParaRPr b="1" sz="1150">
              <a:solidFill>
                <a:srgbClr val="000000"/>
              </a:solidFill>
              <a:highlight>
                <a:srgbClr val="FFFFFF"/>
              </a:highlight>
              <a:latin typeface="Arial"/>
              <a:ea typeface="Arial"/>
              <a:cs typeface="Arial"/>
              <a:sym typeface="Arial"/>
            </a:endParaRPr>
          </a:p>
        </p:txBody>
      </p:sp>
      <p:sp>
        <p:nvSpPr>
          <p:cNvPr id="163" name="Google Shape;163;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non supervisée (2/3)</a:t>
            </a:r>
            <a:endParaRPr/>
          </a:p>
        </p:txBody>
      </p:sp>
      <p:sp>
        <p:nvSpPr>
          <p:cNvPr id="169" name="Google Shape;169;p24"/>
          <p:cNvSpPr txBox="1"/>
          <p:nvPr>
            <p:ph idx="1" type="body"/>
          </p:nvPr>
        </p:nvSpPr>
        <p:spPr>
          <a:xfrm>
            <a:off x="93150" y="1819150"/>
            <a:ext cx="6070200" cy="3006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fr"/>
              <a:t>J’ai utilisé deux approches pour déterminer mes topics : NMF et LDA</a:t>
            </a:r>
            <a:endParaRPr/>
          </a:p>
          <a:p>
            <a:pPr indent="0" lvl="0" marL="0" marR="0" rtl="0" algn="l">
              <a:lnSpc>
                <a:spcPct val="115000"/>
              </a:lnSpc>
              <a:spcBef>
                <a:spcPts val="1200"/>
              </a:spcBef>
              <a:spcAft>
                <a:spcPts val="0"/>
              </a:spcAft>
              <a:buNone/>
            </a:pPr>
            <a:r>
              <a:rPr lang="fr"/>
              <a:t>NMF (Non Negative Matrice Factorisation)</a:t>
            </a:r>
            <a:r>
              <a:rPr lang="fr"/>
              <a:t>. Cette factorisation peut être utilisée par exemple pour la réduction de dimensionnalité, la séparation de source ou l'extraction de sujet. Ce dernier point est celui qui nous </a:t>
            </a:r>
            <a:r>
              <a:rPr lang="fr"/>
              <a:t>intéresse</a:t>
            </a:r>
            <a:r>
              <a:rPr lang="fr"/>
              <a:t>.</a:t>
            </a:r>
            <a:endParaRPr/>
          </a:p>
          <a:p>
            <a:pPr indent="0" lvl="0" marL="0" marR="0" rtl="0" algn="l">
              <a:lnSpc>
                <a:spcPct val="115000"/>
              </a:lnSpc>
              <a:spcBef>
                <a:spcPts val="1200"/>
              </a:spcBef>
              <a:spcAft>
                <a:spcPts val="0"/>
              </a:spcAft>
              <a:buNone/>
            </a:pPr>
            <a:r>
              <a:rPr b="1" lang="fr"/>
              <a:t>Détermination  du nombre de TOPIC</a:t>
            </a:r>
            <a:br>
              <a:rPr b="1" lang="fr"/>
            </a:br>
            <a:r>
              <a:rPr lang="fr"/>
              <a:t>Afin de déterminer le nombre de TOPIC optimal il faut </a:t>
            </a:r>
            <a:r>
              <a:rPr lang="fr"/>
              <a:t>réaliser</a:t>
            </a:r>
            <a:r>
              <a:rPr lang="fr"/>
              <a:t> une NMF avec un nombre de TOPIC allant de 5 à 20. Puis calculer la distance de similarité entre chaque terme de chaque TOPIC pour enfin calculer la moyenne globale. Dans le graphique présenté à droite on voit </a:t>
            </a:r>
            <a:r>
              <a:rPr b="1" lang="fr"/>
              <a:t>un nombre de TOPIC optimal pour k=8</a:t>
            </a:r>
            <a:endParaRPr b="1"/>
          </a:p>
          <a:p>
            <a:pPr indent="0" lvl="0" marL="0" marR="0" rtl="0" algn="l">
              <a:lnSpc>
                <a:spcPct val="115000"/>
              </a:lnSpc>
              <a:spcBef>
                <a:spcPts val="1200"/>
              </a:spcBef>
              <a:spcAft>
                <a:spcPts val="1200"/>
              </a:spcAft>
              <a:buNone/>
            </a:pPr>
            <a:r>
              <a:t/>
            </a:r>
            <a:endParaRPr/>
          </a:p>
        </p:txBody>
      </p:sp>
      <p:sp>
        <p:nvSpPr>
          <p:cNvPr id="170" name="Google Shape;17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1" name="Google Shape;171;p24"/>
          <p:cNvPicPr preferRelativeResize="0"/>
          <p:nvPr/>
        </p:nvPicPr>
        <p:blipFill>
          <a:blip r:embed="rId3">
            <a:alphaModFix/>
          </a:blip>
          <a:stretch>
            <a:fillRect/>
          </a:stretch>
        </p:blipFill>
        <p:spPr>
          <a:xfrm>
            <a:off x="6078725" y="3220100"/>
            <a:ext cx="2939451" cy="1568175"/>
          </a:xfrm>
          <a:prstGeom prst="rect">
            <a:avLst/>
          </a:prstGeom>
          <a:noFill/>
          <a:ln>
            <a:noFill/>
          </a:ln>
        </p:spPr>
      </p:pic>
      <p:pic>
        <p:nvPicPr>
          <p:cNvPr id="172" name="Google Shape;172;p24"/>
          <p:cNvPicPr preferRelativeResize="0"/>
          <p:nvPr/>
        </p:nvPicPr>
        <p:blipFill>
          <a:blip r:embed="rId4">
            <a:alphaModFix/>
          </a:blip>
          <a:stretch>
            <a:fillRect/>
          </a:stretch>
        </p:blipFill>
        <p:spPr>
          <a:xfrm>
            <a:off x="5480925" y="996975"/>
            <a:ext cx="3333350" cy="822175"/>
          </a:xfrm>
          <a:prstGeom prst="rect">
            <a:avLst/>
          </a:prstGeom>
          <a:noFill/>
          <a:ln>
            <a:noFill/>
          </a:ln>
        </p:spPr>
      </p:pic>
      <p:sp>
        <p:nvSpPr>
          <p:cNvPr id="173" name="Google Shape;173;p24"/>
          <p:cNvSpPr txBox="1"/>
          <p:nvPr/>
        </p:nvSpPr>
        <p:spPr>
          <a:xfrm>
            <a:off x="6427975" y="1853850"/>
            <a:ext cx="25902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fr" sz="1000">
                <a:latin typeface="Lato"/>
                <a:ea typeface="Lato"/>
                <a:cs typeface="Lato"/>
                <a:sym typeface="Lato"/>
              </a:rPr>
              <a:t>Ainsi la matrice W représente nos différents Topics alors que la matrice H l’importance des mots dans ce Topic. </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non supervisée (3/3)</a:t>
            </a:r>
            <a:endParaRPr/>
          </a:p>
        </p:txBody>
      </p:sp>
      <p:sp>
        <p:nvSpPr>
          <p:cNvPr id="179" name="Google Shape;179;p25"/>
          <p:cNvSpPr txBox="1"/>
          <p:nvPr>
            <p:ph idx="1" type="body"/>
          </p:nvPr>
        </p:nvSpPr>
        <p:spPr>
          <a:xfrm>
            <a:off x="420150" y="1742850"/>
            <a:ext cx="5056500" cy="3006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fr"/>
              <a:t>Je vais donc relancer le NMF avec k=8 qui </a:t>
            </a:r>
            <a:r>
              <a:rPr lang="fr"/>
              <a:t>représentera</a:t>
            </a:r>
            <a:r>
              <a:rPr lang="fr"/>
              <a:t> mon nombre de TOPIC final.</a:t>
            </a:r>
            <a:endParaRPr/>
          </a:p>
          <a:p>
            <a:pPr indent="0" lvl="0" marL="0" marR="0" rtl="0" algn="l">
              <a:lnSpc>
                <a:spcPct val="115000"/>
              </a:lnSpc>
              <a:spcBef>
                <a:spcPts val="1200"/>
              </a:spcBef>
              <a:spcAft>
                <a:spcPts val="0"/>
              </a:spcAft>
              <a:buNone/>
            </a:pPr>
            <a:r>
              <a:rPr lang="fr"/>
              <a:t>Voici la description de mes TOPICS</a:t>
            </a:r>
            <a:br>
              <a:rPr lang="fr"/>
            </a:br>
            <a:endParaRPr b="1"/>
          </a:p>
          <a:p>
            <a:pPr indent="0" lvl="0" marL="0" marR="0" rtl="0" algn="l">
              <a:lnSpc>
                <a:spcPct val="115000"/>
              </a:lnSpc>
              <a:spcBef>
                <a:spcPts val="1200"/>
              </a:spcBef>
              <a:spcAft>
                <a:spcPts val="1200"/>
              </a:spcAft>
              <a:buNone/>
            </a:pPr>
            <a:r>
              <a:t/>
            </a:r>
            <a:endParaRPr/>
          </a:p>
        </p:txBody>
      </p:sp>
      <p:sp>
        <p:nvSpPr>
          <p:cNvPr id="180" name="Google Shape;180;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1" name="Google Shape;181;p25"/>
          <p:cNvPicPr preferRelativeResize="0"/>
          <p:nvPr/>
        </p:nvPicPr>
        <p:blipFill>
          <a:blip r:embed="rId3">
            <a:alphaModFix/>
          </a:blip>
          <a:stretch>
            <a:fillRect/>
          </a:stretch>
        </p:blipFill>
        <p:spPr>
          <a:xfrm>
            <a:off x="381750" y="2760950"/>
            <a:ext cx="2348850" cy="1988807"/>
          </a:xfrm>
          <a:prstGeom prst="rect">
            <a:avLst/>
          </a:prstGeom>
          <a:noFill/>
          <a:ln>
            <a:noFill/>
          </a:ln>
        </p:spPr>
      </p:pic>
      <p:pic>
        <p:nvPicPr>
          <p:cNvPr id="182" name="Google Shape;182;p25"/>
          <p:cNvPicPr preferRelativeResize="0"/>
          <p:nvPr/>
        </p:nvPicPr>
        <p:blipFill>
          <a:blip r:embed="rId4">
            <a:alphaModFix/>
          </a:blip>
          <a:stretch>
            <a:fillRect/>
          </a:stretch>
        </p:blipFill>
        <p:spPr>
          <a:xfrm>
            <a:off x="3145298" y="3786500"/>
            <a:ext cx="5567674" cy="1222375"/>
          </a:xfrm>
          <a:prstGeom prst="rect">
            <a:avLst/>
          </a:prstGeom>
          <a:noFill/>
          <a:ln>
            <a:noFill/>
          </a:ln>
        </p:spPr>
      </p:pic>
      <p:pic>
        <p:nvPicPr>
          <p:cNvPr id="183" name="Google Shape;183;p25"/>
          <p:cNvPicPr preferRelativeResize="0"/>
          <p:nvPr/>
        </p:nvPicPr>
        <p:blipFill>
          <a:blip r:embed="rId5">
            <a:alphaModFix/>
          </a:blip>
          <a:stretch>
            <a:fillRect/>
          </a:stretch>
        </p:blipFill>
        <p:spPr>
          <a:xfrm>
            <a:off x="5383551" y="1139700"/>
            <a:ext cx="3640200" cy="225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non supervisée </a:t>
            </a:r>
            <a:endParaRPr/>
          </a:p>
        </p:txBody>
      </p:sp>
      <p:sp>
        <p:nvSpPr>
          <p:cNvPr id="189" name="Google Shape;189;p26"/>
          <p:cNvSpPr txBox="1"/>
          <p:nvPr>
            <p:ph idx="1" type="body"/>
          </p:nvPr>
        </p:nvSpPr>
        <p:spPr>
          <a:xfrm>
            <a:off x="420150" y="1742850"/>
            <a:ext cx="6136800" cy="30069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fr"/>
              <a:t>L</a:t>
            </a:r>
            <a:r>
              <a:rPr lang="fr"/>
              <a:t>DA (Latent Dirichlet Allocation)</a:t>
            </a:r>
            <a:endParaRPr/>
          </a:p>
          <a:p>
            <a:pPr indent="0" lvl="0" marL="0" rtl="0" algn="l">
              <a:lnSpc>
                <a:spcPct val="150000"/>
              </a:lnSpc>
              <a:spcBef>
                <a:spcPts val="1200"/>
              </a:spcBef>
              <a:spcAft>
                <a:spcPts val="0"/>
              </a:spcAft>
              <a:buNone/>
            </a:pPr>
            <a:r>
              <a:rPr lang="fr"/>
              <a:t>Il s’agit d’une méthode probabiliste qui va chercher à déterminer la probabilité d’appartenance d’un texte à un topic en fonction des mots présents dans le texte.</a:t>
            </a:r>
            <a:endParaRPr/>
          </a:p>
          <a:p>
            <a:pPr indent="0" lvl="0" marL="0" marR="0" rtl="0" algn="l">
              <a:lnSpc>
                <a:spcPct val="150000"/>
              </a:lnSpc>
              <a:spcBef>
                <a:spcPts val="1200"/>
              </a:spcBef>
              <a:spcAft>
                <a:spcPts val="0"/>
              </a:spcAft>
              <a:buNone/>
            </a:pPr>
            <a:r>
              <a:rPr lang="fr"/>
              <a:t>Pour définir les hyper paramètres optimaux j’ai lancé une validation croisée.</a:t>
            </a:r>
            <a:endParaRPr/>
          </a:p>
          <a:p>
            <a:pPr indent="0" lvl="0" marL="0" marR="0" rtl="0" algn="l">
              <a:lnSpc>
                <a:spcPct val="150000"/>
              </a:lnSpc>
              <a:spcBef>
                <a:spcPts val="1200"/>
              </a:spcBef>
              <a:spcAft>
                <a:spcPts val="0"/>
              </a:spcAft>
              <a:buNone/>
            </a:pPr>
            <a:r>
              <a:rPr lang="fr"/>
              <a:t>Voici les paramètres optimaux obtenus :</a:t>
            </a:r>
            <a:endParaRPr/>
          </a:p>
          <a:p>
            <a:pPr indent="0" lvl="0" marL="0" marR="0" rtl="0" algn="l">
              <a:lnSpc>
                <a:spcPct val="150000"/>
              </a:lnSpc>
              <a:spcBef>
                <a:spcPts val="1200"/>
              </a:spcBef>
              <a:spcAft>
                <a:spcPts val="0"/>
              </a:spcAft>
              <a:buNone/>
            </a:pPr>
            <a:r>
              <a:rPr lang="fr"/>
              <a:t>learning_decay': 0.9, 'learning_method': 'online', 'n_components': 5</a:t>
            </a:r>
            <a:endParaRPr/>
          </a:p>
          <a:p>
            <a:pPr indent="0" lvl="0" marL="0" marR="0" rtl="0" algn="l">
              <a:lnSpc>
                <a:spcPct val="150000"/>
              </a:lnSpc>
              <a:spcBef>
                <a:spcPts val="1200"/>
              </a:spcBef>
              <a:spcAft>
                <a:spcPts val="0"/>
              </a:spcAft>
              <a:buNone/>
            </a:pPr>
            <a:r>
              <a:rPr lang="fr"/>
              <a:t>Ici cinq topics ont été détectés. J’ai une préférence pour NMF qui me semble coller davantage à mon intuition. </a:t>
            </a:r>
            <a:endParaRPr/>
          </a:p>
          <a:p>
            <a:pPr indent="0" lvl="0" marL="0" marR="0" rtl="0" algn="l">
              <a:lnSpc>
                <a:spcPct val="115000"/>
              </a:lnSpc>
              <a:spcBef>
                <a:spcPts val="1200"/>
              </a:spcBef>
              <a:spcAft>
                <a:spcPts val="1200"/>
              </a:spcAft>
              <a:buNone/>
            </a:pPr>
            <a:r>
              <a:t/>
            </a:r>
            <a:endParaRPr/>
          </a:p>
        </p:txBody>
      </p:sp>
      <p:sp>
        <p:nvSpPr>
          <p:cNvPr id="190" name="Google Shape;19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1" name="Google Shape;191;p26"/>
          <p:cNvPicPr preferRelativeResize="0"/>
          <p:nvPr/>
        </p:nvPicPr>
        <p:blipFill>
          <a:blip r:embed="rId3">
            <a:alphaModFix/>
          </a:blip>
          <a:stretch>
            <a:fillRect/>
          </a:stretch>
        </p:blipFill>
        <p:spPr>
          <a:xfrm>
            <a:off x="5977850" y="266050"/>
            <a:ext cx="3107149" cy="182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27650" y="132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supervisée</a:t>
            </a:r>
            <a:endParaRPr/>
          </a:p>
        </p:txBody>
      </p:sp>
      <p:sp>
        <p:nvSpPr>
          <p:cNvPr id="197" name="Google Shape;197;p27"/>
          <p:cNvSpPr txBox="1"/>
          <p:nvPr>
            <p:ph idx="1" type="body"/>
          </p:nvPr>
        </p:nvSpPr>
        <p:spPr>
          <a:xfrm>
            <a:off x="727650" y="1861250"/>
            <a:ext cx="7404000" cy="2265300"/>
          </a:xfrm>
          <a:prstGeom prst="rect">
            <a:avLst/>
          </a:prstGeom>
        </p:spPr>
        <p:txBody>
          <a:bodyPr anchorCtr="0" anchor="t" bIns="91425" lIns="91425" spcFirstLastPara="1" rIns="91425" wrap="square" tIns="91425">
            <a:normAutofit fontScale="77500"/>
          </a:bodyPr>
          <a:lstStyle/>
          <a:p>
            <a:pPr indent="0" lvl="0" marL="0" marR="0" rtl="0" algn="l">
              <a:lnSpc>
                <a:spcPct val="150000"/>
              </a:lnSpc>
              <a:spcBef>
                <a:spcPts val="1200"/>
              </a:spcBef>
              <a:spcAft>
                <a:spcPts val="0"/>
              </a:spcAft>
              <a:buNone/>
            </a:pPr>
            <a:r>
              <a:rPr lang="fr" sz="1235"/>
              <a:t>La classification que l’on doit effectuer est une classification Multi Label, c’est-à-dire qu’une question peut se voir attribuer plusieurs étiquettes (Tags) en fonction de son contenu. Pour cela j’ai utilisé la librairie MultiLabelBinarizer de Scikit learn.</a:t>
            </a:r>
            <a:endParaRPr sz="1235"/>
          </a:p>
          <a:p>
            <a:pPr indent="0" lvl="0" marL="0" marR="0" rtl="0" algn="l">
              <a:lnSpc>
                <a:spcPct val="150000"/>
              </a:lnSpc>
              <a:spcBef>
                <a:spcPts val="1200"/>
              </a:spcBef>
              <a:spcAft>
                <a:spcPts val="0"/>
              </a:spcAft>
              <a:buNone/>
            </a:pPr>
            <a:r>
              <a:rPr lang="fr" sz="1235"/>
              <a:t>Métriques afin d’évaluer les différents modèles :</a:t>
            </a:r>
            <a:endParaRPr sz="1235"/>
          </a:p>
          <a:p>
            <a:pPr indent="-289418" lvl="0" marL="457200" marR="0" rtl="0" algn="l">
              <a:lnSpc>
                <a:spcPct val="150000"/>
              </a:lnSpc>
              <a:spcBef>
                <a:spcPts val="1200"/>
              </a:spcBef>
              <a:spcAft>
                <a:spcPts val="0"/>
              </a:spcAft>
              <a:buSzPct val="100000"/>
              <a:buChar char="●"/>
            </a:pPr>
            <a:r>
              <a:rPr lang="fr" sz="1235"/>
              <a:t>Hamming loss : Représente les mauvaises classifications (Fraction moyenne d’étiquettes incorrectes) (Score parfait 0)</a:t>
            </a:r>
            <a:endParaRPr sz="1235"/>
          </a:p>
          <a:p>
            <a:pPr indent="-289418" lvl="0" marL="457200" marR="0" rtl="0" algn="l">
              <a:lnSpc>
                <a:spcPct val="150000"/>
              </a:lnSpc>
              <a:spcBef>
                <a:spcPts val="0"/>
              </a:spcBef>
              <a:spcAft>
                <a:spcPts val="0"/>
              </a:spcAft>
              <a:buSzPct val="100000"/>
              <a:buChar char="●"/>
            </a:pPr>
            <a:r>
              <a:rPr lang="fr" sz="1235"/>
              <a:t>Accuracy : Précision du modèle en moyennant chaque catégorie</a:t>
            </a:r>
            <a:endParaRPr sz="1235"/>
          </a:p>
          <a:p>
            <a:pPr indent="-289418" lvl="0" marL="457200" marR="0" rtl="0" algn="l">
              <a:lnSpc>
                <a:spcPct val="150000"/>
              </a:lnSpc>
              <a:spcBef>
                <a:spcPts val="0"/>
              </a:spcBef>
              <a:spcAft>
                <a:spcPts val="0"/>
              </a:spcAft>
              <a:buSzPct val="100000"/>
              <a:buChar char="●"/>
            </a:pPr>
            <a:r>
              <a:rPr lang="fr" sz="1235"/>
              <a:t>F1-score : Balance entre précision et rappel. La précision et le rappel sont calculés à partir de la matrice de confusion</a:t>
            </a:r>
            <a:endParaRPr sz="1235"/>
          </a:p>
          <a:p>
            <a:pPr indent="-289418" lvl="0" marL="457200" marR="0" rtl="0" algn="l">
              <a:lnSpc>
                <a:spcPct val="150000"/>
              </a:lnSpc>
              <a:spcBef>
                <a:spcPts val="0"/>
              </a:spcBef>
              <a:spcAft>
                <a:spcPts val="0"/>
              </a:spcAft>
              <a:buSzPct val="100000"/>
              <a:buChar char="●"/>
            </a:pPr>
            <a:r>
              <a:rPr lang="fr" sz="1235"/>
              <a:t>Jaccard : Taille des intersections des étiquettes prédites et des étiquettes vraies divisée par la taille de l’union des étiquettes prédites et vraies. (1 score parfait)</a:t>
            </a:r>
            <a:endParaRPr b="1"/>
          </a:p>
        </p:txBody>
      </p:sp>
      <p:sp>
        <p:nvSpPr>
          <p:cNvPr id="198" name="Google Shape;198;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7650" y="132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supervisée</a:t>
            </a:r>
            <a:endParaRPr/>
          </a:p>
        </p:txBody>
      </p:sp>
      <p:sp>
        <p:nvSpPr>
          <p:cNvPr id="204" name="Google Shape;204;p28"/>
          <p:cNvSpPr txBox="1"/>
          <p:nvPr>
            <p:ph idx="1" type="body"/>
          </p:nvPr>
        </p:nvSpPr>
        <p:spPr>
          <a:xfrm>
            <a:off x="729450" y="1908650"/>
            <a:ext cx="22974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t>Voici les résultats obtenus</a:t>
            </a:r>
            <a:endParaRPr b="1"/>
          </a:p>
        </p:txBody>
      </p:sp>
      <p:sp>
        <p:nvSpPr>
          <p:cNvPr id="205" name="Google Shape;20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206" name="Google Shape;206;p28"/>
          <p:cNvGraphicFramePr/>
          <p:nvPr/>
        </p:nvGraphicFramePr>
        <p:xfrm>
          <a:off x="727650" y="2416325"/>
          <a:ext cx="3000000" cy="3000000"/>
        </p:xfrm>
        <a:graphic>
          <a:graphicData uri="http://schemas.openxmlformats.org/drawingml/2006/table">
            <a:tbl>
              <a:tblPr>
                <a:noFill/>
                <a:tableStyleId>{AA14466D-FF1F-4770-A459-0081530D23CA}</a:tableStyleId>
              </a:tblPr>
              <a:tblGrid>
                <a:gridCol w="2805225"/>
                <a:gridCol w="654200"/>
                <a:gridCol w="1648125"/>
              </a:tblGrid>
              <a:tr h="501900">
                <a:tc>
                  <a:txBody>
                    <a:bodyPr/>
                    <a:lstStyle/>
                    <a:p>
                      <a:pPr indent="0" lvl="0" marL="0" rtl="0" algn="l">
                        <a:lnSpc>
                          <a:spcPct val="115000"/>
                        </a:lnSpc>
                        <a:spcBef>
                          <a:spcPts val="1200"/>
                        </a:spcBef>
                        <a:spcAft>
                          <a:spcPts val="0"/>
                        </a:spcAft>
                        <a:buNone/>
                      </a:pPr>
                      <a:r>
                        <a:rPr b="1" lang="fr" sz="1100">
                          <a:solidFill>
                            <a:srgbClr val="00A0B8"/>
                          </a:solidFill>
                        </a:rPr>
                        <a:t>Modèle</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fr" sz="1100">
                          <a:solidFill>
                            <a:srgbClr val="00A0B8"/>
                          </a:solidFill>
                        </a:rPr>
                        <a:t>F1 Score</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fr" sz="1100">
                          <a:solidFill>
                            <a:srgbClr val="00A0B8"/>
                          </a:solidFill>
                        </a:rPr>
                        <a:t>Jaccard</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r>
              <a:tr h="323800">
                <a:tc>
                  <a:txBody>
                    <a:bodyPr/>
                    <a:lstStyle/>
                    <a:p>
                      <a:pPr indent="0" lvl="0" marL="0" rtl="0" algn="l">
                        <a:lnSpc>
                          <a:spcPct val="115000"/>
                        </a:lnSpc>
                        <a:spcBef>
                          <a:spcPts val="1200"/>
                        </a:spcBef>
                        <a:spcAft>
                          <a:spcPts val="0"/>
                        </a:spcAft>
                        <a:buNone/>
                      </a:pPr>
                      <a:r>
                        <a:rPr b="1" lang="fr" sz="1100">
                          <a:solidFill>
                            <a:srgbClr val="00A0B8"/>
                          </a:solidFill>
                        </a:rPr>
                        <a:t>Naive Bayse après TF-IDF</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0,084</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0,044</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r>
              <a:tr h="323800">
                <a:tc>
                  <a:txBody>
                    <a:bodyPr/>
                    <a:lstStyle/>
                    <a:p>
                      <a:pPr indent="0" lvl="0" marL="0" rtl="0" algn="l">
                        <a:lnSpc>
                          <a:spcPct val="115000"/>
                        </a:lnSpc>
                        <a:spcBef>
                          <a:spcPts val="1200"/>
                        </a:spcBef>
                        <a:spcAft>
                          <a:spcPts val="0"/>
                        </a:spcAft>
                        <a:buNone/>
                      </a:pPr>
                      <a:r>
                        <a:rPr b="1" lang="fr" sz="1100">
                          <a:solidFill>
                            <a:srgbClr val="00A0B8"/>
                          </a:solidFill>
                        </a:rPr>
                        <a:t>Arbre de décision après NMF</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0,112</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0,059</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r>
              <a:tr h="334150">
                <a:tc>
                  <a:txBody>
                    <a:bodyPr/>
                    <a:lstStyle/>
                    <a:p>
                      <a:pPr indent="0" lvl="0" marL="0" rtl="0" algn="l">
                        <a:lnSpc>
                          <a:spcPct val="115000"/>
                        </a:lnSpc>
                        <a:spcBef>
                          <a:spcPts val="1200"/>
                        </a:spcBef>
                        <a:spcAft>
                          <a:spcPts val="0"/>
                        </a:spcAft>
                        <a:buNone/>
                      </a:pPr>
                      <a:r>
                        <a:rPr b="1" lang="fr" sz="1100">
                          <a:solidFill>
                            <a:srgbClr val="00A0B8"/>
                          </a:solidFill>
                        </a:rPr>
                        <a:t>Arbre de décision après TF-IDF</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rgbClr val="FEE29C"/>
                    </a:solidFill>
                  </a:tcPr>
                </a:tc>
                <a:tc>
                  <a:txBody>
                    <a:bodyPr/>
                    <a:lstStyle/>
                    <a:p>
                      <a:pPr indent="0" lvl="0" marL="0" rtl="0" algn="l">
                        <a:lnSpc>
                          <a:spcPct val="115000"/>
                        </a:lnSpc>
                        <a:spcBef>
                          <a:spcPts val="1200"/>
                        </a:spcBef>
                        <a:spcAft>
                          <a:spcPts val="0"/>
                        </a:spcAft>
                        <a:buNone/>
                      </a:pPr>
                      <a:r>
                        <a:rPr lang="fr" sz="1100">
                          <a:solidFill>
                            <a:srgbClr val="00A0B8"/>
                          </a:solidFill>
                        </a:rPr>
                        <a:t>0,573</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rgbClr val="FEE29C"/>
                    </a:solidFill>
                  </a:tcPr>
                </a:tc>
                <a:tc>
                  <a:txBody>
                    <a:bodyPr/>
                    <a:lstStyle/>
                    <a:p>
                      <a:pPr indent="0" lvl="0" marL="0" rtl="0" algn="l">
                        <a:lnSpc>
                          <a:spcPct val="115000"/>
                        </a:lnSpc>
                        <a:spcBef>
                          <a:spcPts val="1200"/>
                        </a:spcBef>
                        <a:spcAft>
                          <a:spcPts val="0"/>
                        </a:spcAft>
                        <a:buNone/>
                      </a:pPr>
                      <a:r>
                        <a:rPr lang="fr" sz="1100">
                          <a:solidFill>
                            <a:srgbClr val="00A0B8"/>
                          </a:solidFill>
                        </a:rPr>
                        <a:t>0,402</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rgbClr val="FEE29C"/>
                    </a:solidFill>
                  </a:tcPr>
                </a:tc>
              </a:tr>
              <a:tr h="323800">
                <a:tc>
                  <a:txBody>
                    <a:bodyPr/>
                    <a:lstStyle/>
                    <a:p>
                      <a:pPr indent="0" lvl="0" marL="0" rtl="0" algn="l">
                        <a:lnSpc>
                          <a:spcPct val="115000"/>
                        </a:lnSpc>
                        <a:spcBef>
                          <a:spcPts val="1200"/>
                        </a:spcBef>
                        <a:spcAft>
                          <a:spcPts val="0"/>
                        </a:spcAft>
                        <a:buNone/>
                      </a:pPr>
                      <a:r>
                        <a:rPr b="1" lang="fr" sz="1100">
                          <a:solidFill>
                            <a:srgbClr val="00A0B8"/>
                          </a:solidFill>
                        </a:rPr>
                        <a:t>Arbre de décision après Truncate SVD</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0,350</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0,212</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r>
              <a:tr h="388300">
                <a:tc>
                  <a:txBody>
                    <a:bodyPr/>
                    <a:lstStyle/>
                    <a:p>
                      <a:pPr indent="0" lvl="0" marL="0" rtl="0" algn="l">
                        <a:lnSpc>
                          <a:spcPct val="115000"/>
                        </a:lnSpc>
                        <a:spcBef>
                          <a:spcPts val="1200"/>
                        </a:spcBef>
                        <a:spcAft>
                          <a:spcPts val="0"/>
                        </a:spcAft>
                        <a:buNone/>
                      </a:pPr>
                      <a:r>
                        <a:rPr b="1" lang="fr" sz="1100">
                          <a:solidFill>
                            <a:srgbClr val="00A0B8"/>
                          </a:solidFill>
                        </a:rPr>
                        <a:t>Arbre de décision après ACP</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0,348</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0,210</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r>
            </a:tbl>
          </a:graphicData>
        </a:graphic>
      </p:graphicFrame>
      <p:sp>
        <p:nvSpPr>
          <p:cNvPr id="207" name="Google Shape;207;p28"/>
          <p:cNvSpPr txBox="1"/>
          <p:nvPr/>
        </p:nvSpPr>
        <p:spPr>
          <a:xfrm>
            <a:off x="6179600" y="2302250"/>
            <a:ext cx="24942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fr">
                <a:latin typeface="Lato"/>
                <a:ea typeface="Lato"/>
                <a:cs typeface="Lato"/>
                <a:sym typeface="Lato"/>
              </a:rPr>
              <a:t>Le modèle arbre de décision après TF-IDF semble le modèle le meilleur modèle. C’est celui que je vais retenir.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Approche supervisée</a:t>
            </a:r>
            <a:endParaRPr/>
          </a:p>
        </p:txBody>
      </p:sp>
      <p:sp>
        <p:nvSpPr>
          <p:cNvPr id="213" name="Google Shape;213;p29"/>
          <p:cNvSpPr txBox="1"/>
          <p:nvPr>
            <p:ph idx="1" type="body"/>
          </p:nvPr>
        </p:nvSpPr>
        <p:spPr>
          <a:xfrm>
            <a:off x="729450" y="2078875"/>
            <a:ext cx="4384500" cy="2746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J’ai regardé plus particulièrement les prédictions </a:t>
            </a:r>
            <a:endParaRPr/>
          </a:p>
          <a:p>
            <a:pPr indent="0" lvl="0" marL="0" rtl="0" algn="l">
              <a:spcBef>
                <a:spcPts val="1200"/>
              </a:spcBef>
              <a:spcAft>
                <a:spcPts val="0"/>
              </a:spcAft>
              <a:buNone/>
            </a:pPr>
            <a:r>
              <a:rPr lang="fr"/>
              <a:t>Le premier graphique présente les termes bien prédits. Python sort très loin devant </a:t>
            </a:r>
            <a:r>
              <a:rPr lang="fr"/>
              <a:t>suivi</a:t>
            </a:r>
            <a:r>
              <a:rPr lang="fr"/>
              <a:t> par Javascript.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Le deuxième les mots non prédits.</a:t>
            </a:r>
            <a:br>
              <a:rPr lang="fr"/>
            </a:br>
            <a:r>
              <a:rPr lang="fr"/>
              <a:t>Javascript est très loin devant. </a:t>
            </a:r>
            <a:endParaRPr/>
          </a:p>
          <a:p>
            <a:pPr indent="0" lvl="0" marL="0" rtl="0" algn="l">
              <a:spcBef>
                <a:spcPts val="1200"/>
              </a:spcBef>
              <a:spcAft>
                <a:spcPts val="1200"/>
              </a:spcAft>
              <a:buNone/>
            </a:pPr>
            <a:r>
              <a:t/>
            </a:r>
            <a:endParaRPr/>
          </a:p>
        </p:txBody>
      </p:sp>
      <p:sp>
        <p:nvSpPr>
          <p:cNvPr id="214" name="Google Shape;214;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5" name="Google Shape;215;p29"/>
          <p:cNvPicPr preferRelativeResize="0"/>
          <p:nvPr/>
        </p:nvPicPr>
        <p:blipFill>
          <a:blip r:embed="rId3">
            <a:alphaModFix/>
          </a:blip>
          <a:stretch>
            <a:fillRect/>
          </a:stretch>
        </p:blipFill>
        <p:spPr>
          <a:xfrm>
            <a:off x="5229350" y="392875"/>
            <a:ext cx="3725250" cy="2252377"/>
          </a:xfrm>
          <a:prstGeom prst="rect">
            <a:avLst/>
          </a:prstGeom>
          <a:noFill/>
          <a:ln>
            <a:noFill/>
          </a:ln>
        </p:spPr>
      </p:pic>
      <p:pic>
        <p:nvPicPr>
          <p:cNvPr id="216" name="Google Shape;216;p29"/>
          <p:cNvPicPr preferRelativeResize="0"/>
          <p:nvPr/>
        </p:nvPicPr>
        <p:blipFill>
          <a:blip r:embed="rId4">
            <a:alphaModFix/>
          </a:blip>
          <a:stretch>
            <a:fillRect/>
          </a:stretch>
        </p:blipFill>
        <p:spPr>
          <a:xfrm>
            <a:off x="5185298" y="2571746"/>
            <a:ext cx="3725250" cy="2291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Déploiement</a:t>
            </a:r>
            <a:r>
              <a:rPr lang="fr"/>
              <a:t> API et GitHub</a:t>
            </a:r>
            <a:endParaRPr/>
          </a:p>
        </p:txBody>
      </p:sp>
      <p:sp>
        <p:nvSpPr>
          <p:cNvPr id="222" name="Google Shape;222;p30"/>
          <p:cNvSpPr txBox="1"/>
          <p:nvPr>
            <p:ph idx="1" type="body"/>
          </p:nvPr>
        </p:nvSpPr>
        <p:spPr>
          <a:xfrm>
            <a:off x="729450" y="2078875"/>
            <a:ext cx="7688700" cy="2746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fr"/>
              <a:t>API</a:t>
            </a:r>
            <a:endParaRPr b="1"/>
          </a:p>
          <a:p>
            <a:pPr indent="0" lvl="0" marL="0" rtl="0" algn="l">
              <a:spcBef>
                <a:spcPts val="1200"/>
              </a:spcBef>
              <a:spcAft>
                <a:spcPts val="0"/>
              </a:spcAft>
              <a:buNone/>
            </a:pPr>
            <a:r>
              <a:rPr lang="fr"/>
              <a:t>Pour le déploiement au niveau de l’API j’ai choisi le modèle Arbre de décision après TF-IDF (Aucune réduction de dimension). J’ai utilisé Flask comme framework pour construire mon application</a:t>
            </a:r>
            <a:endParaRPr/>
          </a:p>
          <a:p>
            <a:pPr indent="0" lvl="0" marL="0" rtl="0" algn="l">
              <a:spcBef>
                <a:spcPts val="1200"/>
              </a:spcBef>
              <a:spcAft>
                <a:spcPts val="0"/>
              </a:spcAft>
              <a:buNone/>
            </a:pPr>
            <a:r>
              <a:rPr lang="fr"/>
              <a:t>https://predictiontags.herokuapp.com/</a:t>
            </a:r>
            <a:endParaRPr/>
          </a:p>
          <a:p>
            <a:pPr indent="0" lvl="0" marL="0" rtl="0" algn="l">
              <a:spcBef>
                <a:spcPts val="1200"/>
              </a:spcBef>
              <a:spcAft>
                <a:spcPts val="0"/>
              </a:spcAft>
              <a:buNone/>
            </a:pPr>
            <a:r>
              <a:rPr b="1" lang="fr"/>
              <a:t>GITHUB</a:t>
            </a:r>
            <a:endParaRPr b="1"/>
          </a:p>
          <a:p>
            <a:pPr indent="0" lvl="0" marL="0" rtl="0" algn="l">
              <a:spcBef>
                <a:spcPts val="1200"/>
              </a:spcBef>
              <a:spcAft>
                <a:spcPts val="0"/>
              </a:spcAft>
              <a:buNone/>
            </a:pPr>
            <a:r>
              <a:rPr lang="fr"/>
              <a:t>Mon repository Git Hub se trouve à l’adresse suivante :</a:t>
            </a:r>
            <a:endParaRPr/>
          </a:p>
          <a:p>
            <a:pPr indent="0" lvl="0" marL="0" rtl="0" algn="l">
              <a:spcBef>
                <a:spcPts val="1200"/>
              </a:spcBef>
              <a:spcAft>
                <a:spcPts val="1200"/>
              </a:spcAft>
              <a:buNone/>
            </a:pPr>
            <a:r>
              <a:rPr lang="fr"/>
              <a:t>https://github.com/jeje0410/P6_Categorisation_questions</a:t>
            </a:r>
            <a:endParaRPr/>
          </a:p>
        </p:txBody>
      </p:sp>
      <p:sp>
        <p:nvSpPr>
          <p:cNvPr id="223" name="Google Shape;223;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229" name="Google Shape;229;p31"/>
          <p:cNvSpPr txBox="1"/>
          <p:nvPr>
            <p:ph idx="1" type="body"/>
          </p:nvPr>
        </p:nvSpPr>
        <p:spPr>
          <a:xfrm>
            <a:off x="729450" y="2078875"/>
            <a:ext cx="7688700" cy="2746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Ce projet m’a permis d’appréhender énormément d’éléments différents. Le traitement du langage naturel, la réduction de dimension avec NMF, la mise en place d’un Github et le déploiement d’un API Flask.</a:t>
            </a:r>
            <a:endParaRPr/>
          </a:p>
          <a:p>
            <a:pPr indent="0" lvl="0" marL="0" rtl="0" algn="l">
              <a:spcBef>
                <a:spcPts val="1200"/>
              </a:spcBef>
              <a:spcAft>
                <a:spcPts val="0"/>
              </a:spcAft>
              <a:buNone/>
            </a:pPr>
            <a:r>
              <a:rPr lang="fr"/>
              <a:t>Le traitement du langage naturel et sa vectorisation m’ont particulièrement plu.</a:t>
            </a:r>
            <a:endParaRPr/>
          </a:p>
          <a:p>
            <a:pPr indent="0" lvl="0" marL="0" rtl="0" algn="l">
              <a:spcBef>
                <a:spcPts val="1200"/>
              </a:spcBef>
              <a:spcAft>
                <a:spcPts val="1200"/>
              </a:spcAft>
              <a:buNone/>
            </a:pPr>
            <a:r>
              <a:rPr lang="fr"/>
              <a:t>L’approche non supervisée avec la catégorisation des questions m’a impressionné. J’ai trouvé les résultats particulièrement pertinents. Je reste sur ma faim sur la partie supervisée avec des résultats décevants. J’ai tenté une analyse des prédictions afin d’identifier des axes d’amélioration. Il faudrait poursuivre cette analyse.  </a:t>
            </a:r>
            <a:endParaRPr/>
          </a:p>
        </p:txBody>
      </p:sp>
      <p:sp>
        <p:nvSpPr>
          <p:cNvPr id="230" name="Google Shape;230;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fr" sz="1400"/>
              <a:t>Problématique</a:t>
            </a:r>
            <a:endParaRPr sz="1400"/>
          </a:p>
          <a:p>
            <a:pPr indent="-317500" lvl="0" marL="457200" rtl="0" algn="l">
              <a:spcBef>
                <a:spcPts val="0"/>
              </a:spcBef>
              <a:spcAft>
                <a:spcPts val="0"/>
              </a:spcAft>
              <a:buSzPts val="1400"/>
              <a:buAutoNum type="arabicPeriod"/>
            </a:pPr>
            <a:r>
              <a:rPr lang="fr" sz="1400"/>
              <a:t>Description des données</a:t>
            </a:r>
            <a:endParaRPr sz="1400"/>
          </a:p>
          <a:p>
            <a:pPr indent="-317500" lvl="0" marL="457200" rtl="0" algn="l">
              <a:spcBef>
                <a:spcPts val="0"/>
              </a:spcBef>
              <a:spcAft>
                <a:spcPts val="0"/>
              </a:spcAft>
              <a:buSzPts val="1400"/>
              <a:buAutoNum type="arabicPeriod"/>
            </a:pPr>
            <a:r>
              <a:rPr lang="fr" sz="1400"/>
              <a:t>Analyse</a:t>
            </a:r>
            <a:endParaRPr sz="1400"/>
          </a:p>
          <a:p>
            <a:pPr indent="-317500" lvl="0" marL="457200" rtl="0" algn="l">
              <a:spcBef>
                <a:spcPts val="0"/>
              </a:spcBef>
              <a:spcAft>
                <a:spcPts val="0"/>
              </a:spcAft>
              <a:buSzPts val="1400"/>
              <a:buAutoNum type="arabicPeriod"/>
            </a:pPr>
            <a:r>
              <a:rPr lang="fr" sz="1400"/>
              <a:t>Modèle</a:t>
            </a:r>
            <a:endParaRPr sz="1400"/>
          </a:p>
          <a:p>
            <a:pPr indent="-317500" lvl="0" marL="457200" rtl="0" algn="l">
              <a:spcBef>
                <a:spcPts val="0"/>
              </a:spcBef>
              <a:spcAft>
                <a:spcPts val="0"/>
              </a:spcAft>
              <a:buSzPts val="1400"/>
              <a:buAutoNum type="arabicPeriod"/>
            </a:pPr>
            <a:r>
              <a:rPr lang="fr" sz="1400"/>
              <a:t>Conclusion</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370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Problématique</a:t>
            </a:r>
            <a:endParaRPr/>
          </a:p>
        </p:txBody>
      </p:sp>
      <p:sp>
        <p:nvSpPr>
          <p:cNvPr id="101" name="Google Shape;101;p15"/>
          <p:cNvSpPr txBox="1"/>
          <p:nvPr/>
        </p:nvSpPr>
        <p:spPr>
          <a:xfrm>
            <a:off x="476125" y="2427425"/>
            <a:ext cx="8060100" cy="2612400"/>
          </a:xfrm>
          <a:prstGeom prst="rect">
            <a:avLst/>
          </a:prstGeom>
          <a:noFill/>
          <a:ln>
            <a:noFill/>
          </a:ln>
        </p:spPr>
        <p:txBody>
          <a:bodyPr anchorCtr="0" anchor="ctr" bIns="91425" lIns="91425" spcFirstLastPara="1" rIns="91425" wrap="square" tIns="91425">
            <a:noAutofit/>
          </a:bodyPr>
          <a:lstStyle/>
          <a:p>
            <a:pPr indent="0" lvl="0" marL="0" marR="152400" rtl="0" algn="l">
              <a:lnSpc>
                <a:spcPct val="115000"/>
              </a:lnSpc>
              <a:spcBef>
                <a:spcPts val="800"/>
              </a:spcBef>
              <a:spcAft>
                <a:spcPts val="0"/>
              </a:spcAft>
              <a:buNone/>
            </a:pPr>
            <a:r>
              <a:rPr lang="fr" sz="1200">
                <a:highlight>
                  <a:srgbClr val="FFFFFF"/>
                </a:highlight>
                <a:latin typeface="Montserrat"/>
                <a:ea typeface="Montserrat"/>
                <a:cs typeface="Montserrat"/>
                <a:sym typeface="Montserrat"/>
              </a:rPr>
              <a:t>Stack Overflow est un site célèbre de questions-réponses liées au développement informatique. Pour poser une question sur ce site, il faut entrer plusieurs tags de manière à retrouver facilement la question par la suite. Pour les nouveaux utilisateurs, il serait judicieux de suggérer quelques tags relatifs à la question posée ⇒ Pour cela, vous développez </a:t>
            </a:r>
            <a:r>
              <a:rPr b="1" lang="fr" sz="1200">
                <a:highlight>
                  <a:srgbClr val="FFFFFF"/>
                </a:highlight>
                <a:latin typeface="Montserrat"/>
                <a:ea typeface="Montserrat"/>
                <a:cs typeface="Montserrat"/>
                <a:sym typeface="Montserrat"/>
              </a:rPr>
              <a:t>un système de suggestion de tag</a:t>
            </a:r>
            <a:r>
              <a:rPr lang="fr" sz="1200">
                <a:highlight>
                  <a:srgbClr val="FFFFFF"/>
                </a:highlight>
                <a:latin typeface="Montserrat"/>
                <a:ea typeface="Montserrat"/>
                <a:cs typeface="Montserrat"/>
                <a:sym typeface="Montserrat"/>
              </a:rPr>
              <a:t> pour le site. </a:t>
            </a:r>
            <a:endParaRPr sz="1200">
              <a:highlight>
                <a:srgbClr val="FFFFFF"/>
              </a:highlight>
              <a:latin typeface="Montserrat"/>
              <a:ea typeface="Montserrat"/>
              <a:cs typeface="Montserrat"/>
              <a:sym typeface="Montserrat"/>
            </a:endParaRPr>
          </a:p>
          <a:p>
            <a:pPr indent="0" lvl="0" marL="0" marR="152400" rtl="0" algn="l">
              <a:lnSpc>
                <a:spcPct val="115000"/>
              </a:lnSpc>
              <a:spcBef>
                <a:spcPts val="800"/>
              </a:spcBef>
              <a:spcAft>
                <a:spcPts val="0"/>
              </a:spcAft>
              <a:buNone/>
            </a:pPr>
            <a:r>
              <a:rPr b="1" lang="fr" sz="1200">
                <a:highlight>
                  <a:srgbClr val="FFFFFF"/>
                </a:highlight>
                <a:latin typeface="Montserrat"/>
                <a:ea typeface="Montserrat"/>
                <a:cs typeface="Montserrat"/>
                <a:sym typeface="Montserrat"/>
              </a:rPr>
              <a:t>Les livrables sont</a:t>
            </a:r>
            <a:r>
              <a:rPr lang="fr" sz="1200">
                <a:highlight>
                  <a:srgbClr val="FFFFFF"/>
                </a:highlight>
                <a:latin typeface="Montserrat"/>
                <a:ea typeface="Montserrat"/>
                <a:cs typeface="Montserrat"/>
                <a:sym typeface="Montserrat"/>
              </a:rPr>
              <a:t> : </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800"/>
              </a:spcBef>
              <a:spcAft>
                <a:spcPts val="0"/>
              </a:spcAft>
              <a:buSzPts val="1200"/>
              <a:buFont typeface="Montserrat"/>
              <a:buChar char="●"/>
            </a:pPr>
            <a:r>
              <a:rPr lang="fr" sz="1200">
                <a:highlight>
                  <a:srgbClr val="FFFFFF"/>
                </a:highlight>
                <a:latin typeface="Montserrat"/>
                <a:ea typeface="Montserrat"/>
                <a:cs typeface="Montserrat"/>
                <a:sym typeface="Montserrat"/>
              </a:rPr>
              <a:t>Un notebook d’exploration</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Un notebook de test des différents modèles</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Le code Python final à déployer</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Le point d’entrée d’une API</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Un rapport complet</a:t>
            </a:r>
            <a:endParaRPr sz="1200">
              <a:highlight>
                <a:srgbClr val="FFFFFF"/>
              </a:highlight>
              <a:latin typeface="Montserrat"/>
              <a:ea typeface="Montserrat"/>
              <a:cs typeface="Montserrat"/>
              <a:sym typeface="Montserrat"/>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3" name="Google Shape;103;p15"/>
          <p:cNvPicPr preferRelativeResize="0"/>
          <p:nvPr/>
        </p:nvPicPr>
        <p:blipFill>
          <a:blip r:embed="rId3">
            <a:alphaModFix/>
          </a:blip>
          <a:stretch>
            <a:fillRect/>
          </a:stretch>
        </p:blipFill>
        <p:spPr>
          <a:xfrm>
            <a:off x="4840075" y="540250"/>
            <a:ext cx="4148724" cy="184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a:t>
            </a:r>
            <a:r>
              <a:rPr lang="fr"/>
              <a:t> des données</a:t>
            </a:r>
            <a:endParaRPr/>
          </a:p>
        </p:txBody>
      </p:sp>
      <p:sp>
        <p:nvSpPr>
          <p:cNvPr id="109" name="Google Shape;109;p16"/>
          <p:cNvSpPr txBox="1"/>
          <p:nvPr>
            <p:ph idx="1" type="body"/>
          </p:nvPr>
        </p:nvSpPr>
        <p:spPr>
          <a:xfrm>
            <a:off x="729450" y="1746575"/>
            <a:ext cx="8158800" cy="3100800"/>
          </a:xfrm>
          <a:prstGeom prst="rect">
            <a:avLst/>
          </a:prstGeom>
        </p:spPr>
        <p:txBody>
          <a:bodyPr anchorCtr="0" anchor="t" bIns="91425" lIns="91425" spcFirstLastPara="1" rIns="91425" wrap="square" tIns="91425">
            <a:normAutofit fontScale="92500" lnSpcReduction="20000"/>
          </a:bodyPr>
          <a:lstStyle/>
          <a:p>
            <a:pPr indent="0" lvl="0" marL="152400" marR="152400" rtl="0" algn="l">
              <a:spcBef>
                <a:spcPts val="800"/>
              </a:spcBef>
              <a:spcAft>
                <a:spcPts val="0"/>
              </a:spcAft>
              <a:buNone/>
            </a:pPr>
            <a:r>
              <a:rPr lang="fr" sz="1200">
                <a:solidFill>
                  <a:srgbClr val="000000"/>
                </a:solidFill>
                <a:highlight>
                  <a:srgbClr val="FFFFFF"/>
                </a:highlight>
                <a:latin typeface="Montserrat"/>
                <a:ea typeface="Montserrat"/>
                <a:cs typeface="Montserrat"/>
                <a:sym typeface="Montserrat"/>
              </a:rPr>
              <a:t>Je devais moi même construire la requête afin de récupérer les informations nécessaires à l’élaboration de mes différents modèles.</a:t>
            </a:r>
            <a:endParaRPr sz="1200">
              <a:solidFill>
                <a:srgbClr val="000000"/>
              </a:solidFill>
              <a:highlight>
                <a:srgbClr val="FFFFFF"/>
              </a:highlight>
              <a:latin typeface="Montserrat"/>
              <a:ea typeface="Montserrat"/>
              <a:cs typeface="Montserrat"/>
              <a:sym typeface="Montserrat"/>
            </a:endParaRPr>
          </a:p>
          <a:p>
            <a:pPr indent="0" lvl="0" marL="152400" marR="152400" rtl="0" algn="l">
              <a:spcBef>
                <a:spcPts val="800"/>
              </a:spcBef>
              <a:spcAft>
                <a:spcPts val="0"/>
              </a:spcAft>
              <a:buNone/>
            </a:pPr>
            <a:r>
              <a:rPr lang="fr" sz="1200">
                <a:solidFill>
                  <a:srgbClr val="000000"/>
                </a:solidFill>
                <a:highlight>
                  <a:srgbClr val="FFFFFF"/>
                </a:highlight>
                <a:latin typeface="Montserrat"/>
                <a:ea typeface="Montserrat"/>
                <a:cs typeface="Montserrat"/>
                <a:sym typeface="Montserrat"/>
              </a:rPr>
              <a:t>Pour cela je me suis </a:t>
            </a:r>
            <a:r>
              <a:rPr lang="fr" sz="1200">
                <a:solidFill>
                  <a:srgbClr val="000000"/>
                </a:solidFill>
                <a:highlight>
                  <a:srgbClr val="FFFFFF"/>
                </a:highlight>
                <a:latin typeface="Montserrat"/>
                <a:ea typeface="Montserrat"/>
                <a:cs typeface="Montserrat"/>
                <a:sym typeface="Montserrat"/>
              </a:rPr>
              <a:t>arrêté</a:t>
            </a:r>
            <a:r>
              <a:rPr lang="fr" sz="1200">
                <a:solidFill>
                  <a:srgbClr val="000000"/>
                </a:solidFill>
                <a:highlight>
                  <a:srgbClr val="FFFFFF"/>
                </a:highlight>
                <a:latin typeface="Montserrat"/>
                <a:ea typeface="Montserrat"/>
                <a:cs typeface="Montserrat"/>
                <a:sym typeface="Montserrat"/>
              </a:rPr>
              <a:t> sur les informations suivants :</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80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Identifiant de la question</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Titre du message : Titre renseigné par l’utilisateur</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Corps du message : Message présentant la question posée</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Tags : Etiquette posé </a:t>
            </a:r>
            <a:r>
              <a:rPr lang="fr" sz="1200">
                <a:solidFill>
                  <a:srgbClr val="000000"/>
                </a:solidFill>
                <a:highlight>
                  <a:srgbClr val="FFFFFF"/>
                </a:highlight>
                <a:latin typeface="Montserrat"/>
                <a:ea typeface="Montserrat"/>
                <a:cs typeface="Montserrat"/>
                <a:sym typeface="Montserrat"/>
              </a:rPr>
              <a:t>Stack Overflow. Il s’agit du champs résultat qui me servira dans mes différents modèles</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Date de création : Il s’agit de la date de la question. Ce champs ne sera finalement pas utilisé</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AbouMe : Description de l’auteur de la question. Ce Champs ne sera finalement pas utilisé</a:t>
            </a:r>
            <a:endParaRPr sz="1200">
              <a:solidFill>
                <a:srgbClr val="000000"/>
              </a:solidFill>
              <a:highlight>
                <a:srgbClr val="FFFFFF"/>
              </a:highlight>
              <a:latin typeface="Montserrat"/>
              <a:ea typeface="Montserrat"/>
              <a:cs typeface="Montserrat"/>
              <a:sym typeface="Montserrat"/>
            </a:endParaRPr>
          </a:p>
          <a:p>
            <a:pPr indent="0" lvl="0" marL="0" marR="152400" rtl="0" algn="l">
              <a:spcBef>
                <a:spcPts val="800"/>
              </a:spcBef>
              <a:spcAft>
                <a:spcPts val="0"/>
              </a:spcAft>
              <a:buNone/>
            </a:pPr>
            <a:r>
              <a:rPr lang="fr" sz="1200">
                <a:solidFill>
                  <a:srgbClr val="000000"/>
                </a:solidFill>
                <a:highlight>
                  <a:srgbClr val="FFFFFF"/>
                </a:highlight>
                <a:latin typeface="Montserrat"/>
                <a:ea typeface="Montserrat"/>
                <a:cs typeface="Montserrat"/>
                <a:sym typeface="Montserrat"/>
              </a:rPr>
              <a:t>J’ai enrichi ma sélection de critères afin d’améliorer la qualité de mon jeu de données :</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80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Uniquement des questions avec des réponses</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Uniquement avec des Tags</a:t>
            </a:r>
            <a:endParaRPr sz="1200">
              <a:solidFill>
                <a:srgbClr val="000000"/>
              </a:solidFill>
              <a:highlight>
                <a:srgbClr val="FFFFFF"/>
              </a:highlight>
              <a:latin typeface="Montserrat"/>
              <a:ea typeface="Montserrat"/>
              <a:cs typeface="Montserrat"/>
              <a:sym typeface="Montserrat"/>
            </a:endParaRPr>
          </a:p>
          <a:p>
            <a:pPr indent="-299085" lvl="0" marL="457200" marR="152400" rtl="0" algn="l">
              <a:spcBef>
                <a:spcPts val="0"/>
              </a:spcBef>
              <a:spcAft>
                <a:spcPts val="0"/>
              </a:spcAft>
              <a:buClr>
                <a:srgbClr val="000000"/>
              </a:buClr>
              <a:buSzPct val="100000"/>
              <a:buFont typeface="Montserrat"/>
              <a:buChar char="●"/>
            </a:pPr>
            <a:r>
              <a:rPr lang="fr" sz="1200">
                <a:solidFill>
                  <a:srgbClr val="000000"/>
                </a:solidFill>
                <a:highlight>
                  <a:srgbClr val="FFFFFF"/>
                </a:highlight>
                <a:latin typeface="Montserrat"/>
                <a:ea typeface="Montserrat"/>
                <a:cs typeface="Montserrat"/>
                <a:sym typeface="Montserrat"/>
              </a:rPr>
              <a:t>Avec un score supérieur à 100. Je n’ai pas eu de description précise de ce champs mais il semblait calculé suivant le nombre de lecture et de réponses</a:t>
            </a:r>
            <a:endParaRPr sz="1200">
              <a:solidFill>
                <a:srgbClr val="000000"/>
              </a:solidFill>
              <a:highlight>
                <a:srgbClr val="FFFFFF"/>
              </a:highlight>
              <a:latin typeface="Montserrat"/>
              <a:ea typeface="Montserrat"/>
              <a:cs typeface="Montserrat"/>
              <a:sym typeface="Montserrat"/>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443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Taux de remplissage</a:t>
            </a:r>
            <a:endParaRPr/>
          </a:p>
        </p:txBody>
      </p:sp>
      <p:sp>
        <p:nvSpPr>
          <p:cNvPr id="116" name="Google Shape;116;p17"/>
          <p:cNvSpPr txBox="1"/>
          <p:nvPr>
            <p:ph idx="1" type="body"/>
          </p:nvPr>
        </p:nvSpPr>
        <p:spPr>
          <a:xfrm>
            <a:off x="254100" y="1982675"/>
            <a:ext cx="5259300" cy="88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585"/>
              <a:t>Mon taux de remplissage était de 100% grâce à la requête précédemment construite</a:t>
            </a:r>
            <a:r>
              <a:rPr b="1" lang="fr"/>
              <a:t>	</a:t>
            </a:r>
            <a:endParaRPr b="1"/>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 Processing</a:t>
            </a:r>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4" name="Google Shape;124;p18"/>
          <p:cNvSpPr txBox="1"/>
          <p:nvPr/>
        </p:nvSpPr>
        <p:spPr>
          <a:xfrm>
            <a:off x="485375" y="1768800"/>
            <a:ext cx="7603500" cy="20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fr" sz="1200">
                <a:highlight>
                  <a:srgbClr val="FFFFFF"/>
                </a:highlight>
              </a:rPr>
              <a:t>Dans un projet d’analyse du langage naturel la phase de pré processing est fondamentale afin de créer les corpus de mot.</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J’ai traité les éléments suivants pour chaque document :</a:t>
            </a:r>
            <a:endParaRPr sz="1200">
              <a:highlight>
                <a:srgbClr val="FFFFFF"/>
              </a:highlight>
            </a:endParaRPr>
          </a:p>
          <a:p>
            <a:pPr indent="-304800" lvl="0" marL="457200" rtl="0" algn="l">
              <a:lnSpc>
                <a:spcPct val="115000"/>
              </a:lnSpc>
              <a:spcBef>
                <a:spcPts val="1100"/>
              </a:spcBef>
              <a:spcAft>
                <a:spcPts val="0"/>
              </a:spcAft>
              <a:buSzPts val="1200"/>
              <a:buChar char="●"/>
            </a:pPr>
            <a:r>
              <a:rPr lang="fr" sz="1200">
                <a:highlight>
                  <a:schemeClr val="lt1"/>
                </a:highlight>
              </a:rPr>
              <a:t>Tags du document</a:t>
            </a:r>
            <a:endParaRPr sz="1200">
              <a:highlight>
                <a:srgbClr val="FFFFFF"/>
              </a:highlight>
            </a:endParaRPr>
          </a:p>
          <a:p>
            <a:pPr indent="-304800" lvl="0" marL="457200" rtl="0" algn="l">
              <a:lnSpc>
                <a:spcPct val="115000"/>
              </a:lnSpc>
              <a:spcBef>
                <a:spcPts val="0"/>
              </a:spcBef>
              <a:spcAft>
                <a:spcPts val="0"/>
              </a:spcAft>
              <a:buSzPts val="1200"/>
              <a:buChar char="●"/>
            </a:pPr>
            <a:r>
              <a:rPr lang="fr" sz="1200">
                <a:highlight>
                  <a:srgbClr val="FFFFFF"/>
                </a:highlight>
              </a:rPr>
              <a:t>Titre du document</a:t>
            </a:r>
            <a:endParaRPr sz="1200">
              <a:highlight>
                <a:srgbClr val="FFFFFF"/>
              </a:highlight>
            </a:endParaRPr>
          </a:p>
          <a:p>
            <a:pPr indent="-304800" lvl="0" marL="457200" rtl="0" algn="l">
              <a:lnSpc>
                <a:spcPct val="115000"/>
              </a:lnSpc>
              <a:spcBef>
                <a:spcPts val="0"/>
              </a:spcBef>
              <a:spcAft>
                <a:spcPts val="0"/>
              </a:spcAft>
              <a:buSzPts val="1200"/>
              <a:buChar char="●"/>
            </a:pPr>
            <a:r>
              <a:rPr lang="fr" sz="1200">
                <a:highlight>
                  <a:srgbClr val="FFFFFF"/>
                </a:highlight>
              </a:rPr>
              <a:t>Corps du document</a:t>
            </a:r>
            <a:endParaRPr sz="1200">
              <a:highlight>
                <a:srgbClr val="FFFFFF"/>
              </a:highlight>
            </a:endParaRPr>
          </a:p>
          <a:p>
            <a:pPr indent="0" lvl="0" marL="457200" rtl="0" algn="l">
              <a:lnSpc>
                <a:spcPct val="115000"/>
              </a:lnSpc>
              <a:spcBef>
                <a:spcPts val="1100"/>
              </a:spcBef>
              <a:spcAft>
                <a:spcPts val="500"/>
              </a:spcAft>
              <a:buNone/>
            </a:pPr>
            <a:r>
              <a:t/>
            </a:r>
            <a:endParaRPr sz="1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 Processing - Tags</a:t>
            </a:r>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1" name="Google Shape;131;p19"/>
          <p:cNvSpPr txBox="1"/>
          <p:nvPr/>
        </p:nvSpPr>
        <p:spPr>
          <a:xfrm>
            <a:off x="485375" y="1768800"/>
            <a:ext cx="6241800" cy="31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200">
                <a:highlight>
                  <a:srgbClr val="FFFFFF"/>
                </a:highlight>
              </a:rPr>
              <a:t>En premier lieu j’ai traité le champs “Tag”</a:t>
            </a:r>
            <a:endParaRPr b="1" sz="1200">
              <a:highlight>
                <a:srgbClr val="FFFFFF"/>
              </a:highlight>
            </a:endParaRPr>
          </a:p>
          <a:p>
            <a:pPr indent="0" lvl="0" marL="0" rtl="0" algn="l">
              <a:lnSpc>
                <a:spcPct val="115000"/>
              </a:lnSpc>
              <a:spcBef>
                <a:spcPts val="1100"/>
              </a:spcBef>
              <a:spcAft>
                <a:spcPts val="0"/>
              </a:spcAft>
              <a:buNone/>
            </a:pPr>
            <a:r>
              <a:rPr lang="fr" sz="1200">
                <a:highlight>
                  <a:srgbClr val="FFFFFF"/>
                </a:highlight>
              </a:rPr>
              <a:t>Chaque Tag est contenu entre balise ouvrante et fermante “&lt;Tag1&gt;”. Afin de traiter ces cas, j’ai utilisé une expression régulière afin de conserver uniquement le terme à l’intérieur de ces balises.</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Avec l’aide d’un Tokenizer, celui-ci m’a construit un tableau de mots pour chaque question.</a:t>
            </a:r>
            <a:endParaRPr b="1" sz="1200">
              <a:highlight>
                <a:srgbClr val="FFFFFF"/>
              </a:highlight>
            </a:endParaRPr>
          </a:p>
          <a:p>
            <a:pPr indent="0" lvl="0" marL="0" rtl="0" algn="l">
              <a:lnSpc>
                <a:spcPct val="115000"/>
              </a:lnSpc>
              <a:spcBef>
                <a:spcPts val="1100"/>
              </a:spcBef>
              <a:spcAft>
                <a:spcPts val="0"/>
              </a:spcAft>
              <a:buNone/>
            </a:pPr>
            <a:r>
              <a:rPr b="1" lang="fr" sz="1200">
                <a:highlight>
                  <a:srgbClr val="FFFFFF"/>
                </a:highlight>
              </a:rPr>
              <a:t>Suppression des tags non présents dans le TOP 100</a:t>
            </a:r>
            <a:endParaRPr b="1" sz="1200">
              <a:highlight>
                <a:srgbClr val="FFFFFF"/>
              </a:highlight>
            </a:endParaRPr>
          </a:p>
          <a:p>
            <a:pPr indent="0" lvl="0" marL="0" rtl="0" algn="l">
              <a:lnSpc>
                <a:spcPct val="115000"/>
              </a:lnSpc>
              <a:spcBef>
                <a:spcPts val="1100"/>
              </a:spcBef>
              <a:spcAft>
                <a:spcPts val="0"/>
              </a:spcAft>
              <a:buNone/>
            </a:pPr>
            <a:r>
              <a:rPr lang="fr" sz="1200">
                <a:highlight>
                  <a:srgbClr val="FFFFFF"/>
                </a:highlight>
              </a:rPr>
              <a:t>Il ne me semblait pas pertinent de conserver l’ensemble de ces tags. Par conséquent j’ai construit les 100 tags les plus utilisés pour ensuite supprimer ceux n’appartenant à cette liste.</a:t>
            </a:r>
            <a:endParaRPr sz="1200">
              <a:highlight>
                <a:srgbClr val="FFFFFF"/>
              </a:highlight>
            </a:endParaRPr>
          </a:p>
          <a:p>
            <a:pPr indent="0" lvl="0" marL="0" rtl="0" algn="l">
              <a:lnSpc>
                <a:spcPct val="115000"/>
              </a:lnSpc>
              <a:spcBef>
                <a:spcPts val="1100"/>
              </a:spcBef>
              <a:spcAft>
                <a:spcPts val="500"/>
              </a:spcAft>
              <a:buNone/>
            </a:pPr>
            <a:r>
              <a:rPr b="1" lang="fr" sz="1200">
                <a:highlight>
                  <a:srgbClr val="FFFFFF"/>
                </a:highlight>
              </a:rPr>
              <a:t>Enfin j’ai supprimé les questions qui n’avaient plus de Tags</a:t>
            </a:r>
            <a:endParaRPr sz="1200">
              <a:highlight>
                <a:srgbClr val="FFFFFF"/>
              </a:highlight>
            </a:endParaRPr>
          </a:p>
        </p:txBody>
      </p:sp>
      <p:pic>
        <p:nvPicPr>
          <p:cNvPr id="132" name="Google Shape;132;p19"/>
          <p:cNvPicPr preferRelativeResize="0"/>
          <p:nvPr/>
        </p:nvPicPr>
        <p:blipFill>
          <a:blip r:embed="rId3">
            <a:alphaModFix/>
          </a:blip>
          <a:stretch>
            <a:fillRect/>
          </a:stretch>
        </p:blipFill>
        <p:spPr>
          <a:xfrm>
            <a:off x="6588003" y="555075"/>
            <a:ext cx="2497000" cy="289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 Processing - Body</a:t>
            </a:r>
            <a:endParaRPr/>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9" name="Google Shape;139;p20"/>
          <p:cNvSpPr txBox="1"/>
          <p:nvPr/>
        </p:nvSpPr>
        <p:spPr>
          <a:xfrm>
            <a:off x="485375" y="1768800"/>
            <a:ext cx="6493500" cy="30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000">
                <a:highlight>
                  <a:srgbClr val="FFFFFF"/>
                </a:highlight>
              </a:rPr>
              <a:t>Traitement du champs “Body”</a:t>
            </a:r>
            <a:endParaRPr b="1" sz="1000">
              <a:highlight>
                <a:srgbClr val="FFFFFF"/>
              </a:highlight>
            </a:endParaRPr>
          </a:p>
          <a:p>
            <a:pPr indent="0" lvl="0" marL="0" rtl="0" algn="l">
              <a:lnSpc>
                <a:spcPct val="115000"/>
              </a:lnSpc>
              <a:spcBef>
                <a:spcPts val="1100"/>
              </a:spcBef>
              <a:spcAft>
                <a:spcPts val="0"/>
              </a:spcAft>
              <a:buNone/>
            </a:pPr>
            <a:r>
              <a:rPr lang="fr" sz="1000">
                <a:highlight>
                  <a:srgbClr val="FFFFFF"/>
                </a:highlight>
              </a:rPr>
              <a:t>Ici la problématique est très différente car la saisie de ce champs est souvent réalisée avec des balises HTML. J’ai donc </a:t>
            </a:r>
            <a:r>
              <a:rPr lang="fr" sz="1000">
                <a:highlight>
                  <a:srgbClr val="FFFFFF"/>
                </a:highlight>
              </a:rPr>
              <a:t>utilisé</a:t>
            </a:r>
            <a:r>
              <a:rPr lang="fr" sz="1000">
                <a:highlight>
                  <a:srgbClr val="FFFFFF"/>
                </a:highlight>
              </a:rPr>
              <a:t> </a:t>
            </a:r>
            <a:r>
              <a:rPr b="1" lang="fr" sz="1000">
                <a:highlight>
                  <a:srgbClr val="FFFFFF"/>
                </a:highlight>
              </a:rPr>
              <a:t>BeautifulSoup </a:t>
            </a:r>
            <a:r>
              <a:rPr lang="fr" sz="1000">
                <a:highlight>
                  <a:srgbClr val="FFFFFF"/>
                </a:highlight>
              </a:rPr>
              <a:t>afin de parser ces éléments et retirer  les balises HTML</a:t>
            </a:r>
            <a:endParaRPr b="1"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Création du corpus de mots avec NLTK</a:t>
            </a:r>
            <a:endParaRPr b="1" sz="1000">
              <a:highlight>
                <a:srgbClr val="FFFFFF"/>
              </a:highlight>
            </a:endParaRPr>
          </a:p>
          <a:p>
            <a:pPr indent="0" lvl="0" marL="0" rtl="0" algn="l">
              <a:lnSpc>
                <a:spcPct val="115000"/>
              </a:lnSpc>
              <a:spcBef>
                <a:spcPts val="1100"/>
              </a:spcBef>
              <a:spcAft>
                <a:spcPts val="0"/>
              </a:spcAft>
              <a:buNone/>
            </a:pPr>
            <a:r>
              <a:rPr lang="fr" sz="1000">
                <a:highlight>
                  <a:srgbClr val="FFFFFF"/>
                </a:highlight>
              </a:rPr>
              <a:t>J’ai utilisé la librairie NLTK avec un dictionnaire Anglais pour créer mon corpus de mots</a:t>
            </a:r>
            <a:endParaRPr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Suppression des Stopwords et de la ponctuation</a:t>
            </a:r>
            <a:endParaRPr b="1" sz="1000">
              <a:highlight>
                <a:srgbClr val="FFFFFF"/>
              </a:highlight>
            </a:endParaRPr>
          </a:p>
          <a:p>
            <a:pPr indent="0" lvl="0" marL="0" rtl="0" algn="l">
              <a:lnSpc>
                <a:spcPct val="115000"/>
              </a:lnSpc>
              <a:spcBef>
                <a:spcPts val="1100"/>
              </a:spcBef>
              <a:spcAft>
                <a:spcPts val="0"/>
              </a:spcAft>
              <a:buNone/>
            </a:pPr>
            <a:r>
              <a:rPr lang="fr" sz="1000">
                <a:highlight>
                  <a:srgbClr val="FFFFFF"/>
                </a:highlight>
              </a:rPr>
              <a:t>Enfin toujours avec NLTK j’ai supprimé les mots de liaisons spécifiques à l’anglais et les ponctuations</a:t>
            </a:r>
            <a:endParaRPr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Lemmatisation</a:t>
            </a:r>
            <a:endParaRPr b="1" sz="1000">
              <a:highlight>
                <a:srgbClr val="FFFFFF"/>
              </a:highlight>
            </a:endParaRPr>
          </a:p>
          <a:p>
            <a:pPr indent="0" lvl="0" marL="0" rtl="0" algn="l">
              <a:lnSpc>
                <a:spcPct val="115000"/>
              </a:lnSpc>
              <a:spcBef>
                <a:spcPts val="1100"/>
              </a:spcBef>
              <a:spcAft>
                <a:spcPts val="500"/>
              </a:spcAft>
              <a:buNone/>
            </a:pPr>
            <a:r>
              <a:rPr lang="fr" sz="1000">
                <a:highlight>
                  <a:srgbClr val="FFFFFF"/>
                </a:highlight>
              </a:rPr>
              <a:t>La lemmatisation consiste à trouver la racine des mots et ne conserver que ces éléments afin de limiter la taille du corpus. Je l’ai mise en oeuvre PorterStemmer mais retiré par la suite. Car sur les termes techniques celle ci avait trop d’impact. Jupyter ⇒ Jupyt</a:t>
            </a:r>
            <a:endParaRPr sz="1000">
              <a:highlight>
                <a:srgbClr val="FFFFFF"/>
              </a:highlight>
            </a:endParaRPr>
          </a:p>
        </p:txBody>
      </p:sp>
      <p:pic>
        <p:nvPicPr>
          <p:cNvPr id="140" name="Google Shape;140;p20"/>
          <p:cNvPicPr preferRelativeResize="0"/>
          <p:nvPr/>
        </p:nvPicPr>
        <p:blipFill>
          <a:blip r:embed="rId3">
            <a:alphaModFix/>
          </a:blip>
          <a:stretch>
            <a:fillRect/>
          </a:stretch>
        </p:blipFill>
        <p:spPr>
          <a:xfrm>
            <a:off x="6897475" y="792525"/>
            <a:ext cx="2153600" cy="2615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 Processing - Titre</a:t>
            </a:r>
            <a:endParaRPr/>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1"/>
          <p:cNvSpPr txBox="1"/>
          <p:nvPr/>
        </p:nvSpPr>
        <p:spPr>
          <a:xfrm>
            <a:off x="485375" y="1768800"/>
            <a:ext cx="6493500" cy="260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000">
                <a:highlight>
                  <a:srgbClr val="FFFFFF"/>
                </a:highlight>
              </a:rPr>
              <a:t>Traitement du champs “Title”</a:t>
            </a:r>
            <a:endParaRPr b="1"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Création du corpus de mots avec NLTK</a:t>
            </a:r>
            <a:endParaRPr b="1" sz="1000">
              <a:highlight>
                <a:srgbClr val="FFFFFF"/>
              </a:highlight>
            </a:endParaRPr>
          </a:p>
          <a:p>
            <a:pPr indent="0" lvl="0" marL="0" rtl="0" algn="l">
              <a:lnSpc>
                <a:spcPct val="115000"/>
              </a:lnSpc>
              <a:spcBef>
                <a:spcPts val="1100"/>
              </a:spcBef>
              <a:spcAft>
                <a:spcPts val="0"/>
              </a:spcAft>
              <a:buNone/>
            </a:pPr>
            <a:r>
              <a:rPr lang="fr" sz="1000">
                <a:highlight>
                  <a:srgbClr val="FFFFFF"/>
                </a:highlight>
              </a:rPr>
              <a:t>J’ai utilisé la librairie NLTK avec un dictionnaire Anglais pour créer mon corpus de mots</a:t>
            </a:r>
            <a:endParaRPr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Suppression des Stopwords</a:t>
            </a:r>
            <a:r>
              <a:rPr b="1" lang="fr" sz="1000">
                <a:highlight>
                  <a:schemeClr val="lt1"/>
                </a:highlight>
              </a:rPr>
              <a:t> et de la ponctuation</a:t>
            </a:r>
            <a:endParaRPr b="1" sz="1000">
              <a:highlight>
                <a:srgbClr val="FFFFFF"/>
              </a:highlight>
            </a:endParaRPr>
          </a:p>
          <a:p>
            <a:pPr indent="0" lvl="0" marL="0" rtl="0" algn="l">
              <a:lnSpc>
                <a:spcPct val="115000"/>
              </a:lnSpc>
              <a:spcBef>
                <a:spcPts val="1100"/>
              </a:spcBef>
              <a:spcAft>
                <a:spcPts val="0"/>
              </a:spcAft>
              <a:buNone/>
            </a:pPr>
            <a:r>
              <a:rPr lang="fr" sz="1000">
                <a:highlight>
                  <a:srgbClr val="FFFFFF"/>
                </a:highlight>
              </a:rPr>
              <a:t>Enfin toujours avec NLTK j’ai supprimé les mots de liaisons spécifiques à l’anglais</a:t>
            </a:r>
            <a:r>
              <a:rPr lang="fr" sz="1000">
                <a:highlight>
                  <a:schemeClr val="lt1"/>
                </a:highlight>
              </a:rPr>
              <a:t> et les ponctuations</a:t>
            </a:r>
            <a:endParaRPr sz="1000">
              <a:highlight>
                <a:srgbClr val="FFFFFF"/>
              </a:highlight>
            </a:endParaRPr>
          </a:p>
          <a:p>
            <a:pPr indent="0" lvl="0" marL="0" rtl="0" algn="l">
              <a:lnSpc>
                <a:spcPct val="115000"/>
              </a:lnSpc>
              <a:spcBef>
                <a:spcPts val="1100"/>
              </a:spcBef>
              <a:spcAft>
                <a:spcPts val="0"/>
              </a:spcAft>
              <a:buNone/>
            </a:pPr>
            <a:r>
              <a:rPr b="1" lang="fr" sz="1000">
                <a:highlight>
                  <a:srgbClr val="FFFFFF"/>
                </a:highlight>
              </a:rPr>
              <a:t>Lemmatisation</a:t>
            </a:r>
            <a:endParaRPr b="1" sz="1000">
              <a:highlight>
                <a:srgbClr val="FFFFFF"/>
              </a:highlight>
            </a:endParaRPr>
          </a:p>
          <a:p>
            <a:pPr indent="0" lvl="0" marL="0" rtl="0" algn="l">
              <a:lnSpc>
                <a:spcPct val="115000"/>
              </a:lnSpc>
              <a:spcBef>
                <a:spcPts val="1100"/>
              </a:spcBef>
              <a:spcAft>
                <a:spcPts val="500"/>
              </a:spcAft>
              <a:buNone/>
            </a:pPr>
            <a:r>
              <a:rPr lang="fr" sz="1000">
                <a:highlight>
                  <a:srgbClr val="FFFFFF"/>
                </a:highlight>
              </a:rPr>
              <a:t>La lemmatisation consiste à trouver la racine des mots et ne conserver que ces éléments afin de limiter la taille du corpus. Je l’ai mise en oeuvre PorterStemmer mais retiré par la suite. Car sur les termes techniques celle ci avait trop d’impact. Jupyter ⇒ Jupyt</a:t>
            </a:r>
            <a:endParaRPr sz="1000">
              <a:highlight>
                <a:srgbClr val="FFFFFF"/>
              </a:highlight>
            </a:endParaRPr>
          </a:p>
        </p:txBody>
      </p:sp>
      <p:pic>
        <p:nvPicPr>
          <p:cNvPr id="148" name="Google Shape;148;p21"/>
          <p:cNvPicPr preferRelativeResize="0"/>
          <p:nvPr/>
        </p:nvPicPr>
        <p:blipFill>
          <a:blip r:embed="rId3">
            <a:alphaModFix/>
          </a:blip>
          <a:stretch>
            <a:fillRect/>
          </a:stretch>
        </p:blipFill>
        <p:spPr>
          <a:xfrm>
            <a:off x="6978875" y="674100"/>
            <a:ext cx="1860325" cy="2313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