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752B35-3058-42E3-BFA0-9BA1756F8C62}">
  <a:tblStyle styleId="{90752B35-3058-42E3-BFA0-9BA1756F8C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1aba2d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51aba2d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51aba2d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51aba2d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e900cbc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e900cbc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51aba2d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51aba2d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900cbc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900cbc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fc31db3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fc31db3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fc31db36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fc31db36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c31db36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c31db36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fc31db36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fc31db36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fd44bb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fd44bb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9446c52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9446c52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9446c528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9446c528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1aba2d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51aba2d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Formation DATA SCIENTIST</a:t>
            </a:r>
            <a:endParaRPr/>
          </a:p>
          <a:p>
            <a:pPr indent="0" lvl="0" marL="0" rtl="0" algn="l">
              <a:spcBef>
                <a:spcPts val="0"/>
              </a:spcBef>
              <a:spcAft>
                <a:spcPts val="0"/>
              </a:spcAft>
              <a:buNone/>
            </a:pPr>
            <a:r>
              <a:rPr lang="fr"/>
              <a:t>PROJET 7 </a:t>
            </a:r>
            <a:endParaRPr/>
          </a:p>
        </p:txBody>
      </p:sp>
      <p:sp>
        <p:nvSpPr>
          <p:cNvPr id="87" name="Google Shape;87;p13"/>
          <p:cNvSpPr txBox="1"/>
          <p:nvPr>
            <p:ph idx="1" type="subTitle"/>
          </p:nvPr>
        </p:nvSpPr>
        <p:spPr>
          <a:xfrm>
            <a:off x="729625" y="3172900"/>
            <a:ext cx="7688100" cy="7866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b="1" lang="fr" sz="2300">
                <a:solidFill>
                  <a:srgbClr val="000000"/>
                </a:solidFill>
                <a:highlight>
                  <a:srgbClr val="F5F5F5"/>
                </a:highlight>
                <a:latin typeface="Montserrat"/>
                <a:ea typeface="Montserrat"/>
                <a:cs typeface="Montserrat"/>
                <a:sym typeface="Montserrat"/>
              </a:rPr>
              <a:t>Réalisez des indexations automatiques d’images</a:t>
            </a:r>
            <a:endParaRPr b="1" sz="2300">
              <a:solidFill>
                <a:srgbClr val="000000"/>
              </a:solidFill>
              <a:highlight>
                <a:srgbClr val="F5F5F5"/>
              </a:highlight>
              <a:latin typeface="Montserrat"/>
              <a:ea typeface="Montserrat"/>
              <a:cs typeface="Montserrat"/>
              <a:sym typeface="Montserrat"/>
            </a:endParaRPr>
          </a:p>
          <a:p>
            <a:pPr indent="0" lvl="0" marL="0" rtl="0" algn="l">
              <a:lnSpc>
                <a:spcPct val="115000"/>
              </a:lnSpc>
              <a:spcBef>
                <a:spcPts val="0"/>
              </a:spcBef>
              <a:spcAft>
                <a:spcPts val="0"/>
              </a:spcAft>
              <a:buNone/>
            </a:pPr>
            <a:r>
              <a:rPr b="1" lang="fr" sz="2300">
                <a:solidFill>
                  <a:srgbClr val="000000"/>
                </a:solidFill>
                <a:highlight>
                  <a:srgbClr val="F5F5F5"/>
                </a:highlight>
                <a:latin typeface="Montserrat"/>
                <a:ea typeface="Montserrat"/>
                <a:cs typeface="Montserrat"/>
                <a:sym typeface="Montserrat"/>
              </a:rPr>
              <a:t>Soutenance du 21/02/2022</a:t>
            </a:r>
            <a:endParaRPr b="1" sz="2300">
              <a:solidFill>
                <a:srgbClr val="000000"/>
              </a:solidFill>
              <a:highlight>
                <a:srgbClr val="F5F5F5"/>
              </a:highlight>
              <a:latin typeface="Montserrat"/>
              <a:ea typeface="Montserrat"/>
              <a:cs typeface="Montserrat"/>
              <a:sym typeface="Montserrat"/>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89" name="Google Shape;89;p13"/>
          <p:cNvPicPr preferRelativeResize="0"/>
          <p:nvPr/>
        </p:nvPicPr>
        <p:blipFill>
          <a:blip r:embed="rId3">
            <a:alphaModFix/>
          </a:blip>
          <a:stretch>
            <a:fillRect/>
          </a:stretch>
        </p:blipFill>
        <p:spPr>
          <a:xfrm>
            <a:off x="8030300" y="3892772"/>
            <a:ext cx="806125" cy="706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CNN from Scratch</a:t>
            </a:r>
            <a:endParaRPr/>
          </a:p>
        </p:txBody>
      </p:sp>
      <p:sp>
        <p:nvSpPr>
          <p:cNvPr id="164" name="Google Shape;164;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65" name="Google Shape;165;p22"/>
          <p:cNvSpPr txBox="1"/>
          <p:nvPr/>
        </p:nvSpPr>
        <p:spPr>
          <a:xfrm>
            <a:off x="485375" y="1768800"/>
            <a:ext cx="5390700" cy="263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fr" sz="1200">
                <a:highlight>
                  <a:srgbClr val="FFFFFF"/>
                </a:highlight>
              </a:rPr>
              <a:t>Dans un premier temps j’ai construit mes propres couches afin de constituer mon réseau de neurones. Je l’ai fait sans grande expertise sur le sujet car il s’agit de la première fois que je réalise cette étape.</a:t>
            </a:r>
            <a:endParaRPr sz="1200">
              <a:highlight>
                <a:srgbClr val="FFFFFF"/>
              </a:highlight>
            </a:endParaRPr>
          </a:p>
          <a:p>
            <a:pPr indent="0" lvl="0" marL="0" rtl="0" algn="l">
              <a:lnSpc>
                <a:spcPct val="115000"/>
              </a:lnSpc>
              <a:spcBef>
                <a:spcPts val="1100"/>
              </a:spcBef>
              <a:spcAft>
                <a:spcPts val="0"/>
              </a:spcAft>
              <a:buNone/>
            </a:pPr>
            <a:r>
              <a:rPr lang="fr" sz="1200">
                <a:highlight>
                  <a:srgbClr val="FFFFFF"/>
                </a:highlight>
              </a:rPr>
              <a:t>Evidemment j’ai respecté les contraintes liées à la création d’un CNN avec une première couche de convolution et une dernière fully connected.</a:t>
            </a:r>
            <a:endParaRPr sz="1200">
              <a:highlight>
                <a:srgbClr val="FFFFFF"/>
              </a:highlight>
            </a:endParaRPr>
          </a:p>
          <a:p>
            <a:pPr indent="0" lvl="0" marL="0" rtl="0" algn="l">
              <a:lnSpc>
                <a:spcPct val="115000"/>
              </a:lnSpc>
              <a:spcBef>
                <a:spcPts val="1100"/>
              </a:spcBef>
              <a:spcAft>
                <a:spcPts val="0"/>
              </a:spcAft>
              <a:buNone/>
            </a:pPr>
            <a:r>
              <a:rPr lang="fr" sz="1200">
                <a:highlight>
                  <a:srgbClr val="FFFFFF"/>
                </a:highlight>
              </a:rPr>
              <a:t>A droite nous pouvons voir une représentation graphique de ces différentes couches.</a:t>
            </a:r>
            <a:endParaRPr sz="1200">
              <a:highlight>
                <a:srgbClr val="FFFFFF"/>
              </a:highlight>
            </a:endParaRPr>
          </a:p>
          <a:p>
            <a:pPr indent="0" lvl="0" marL="0" rtl="0" algn="l">
              <a:lnSpc>
                <a:spcPct val="115000"/>
              </a:lnSpc>
              <a:spcBef>
                <a:spcPts val="1100"/>
              </a:spcBef>
              <a:spcAft>
                <a:spcPts val="0"/>
              </a:spcAft>
              <a:buNone/>
            </a:pPr>
            <a:r>
              <a:rPr lang="fr" sz="1200">
                <a:highlight>
                  <a:srgbClr val="FFFFFF"/>
                </a:highlight>
              </a:rPr>
              <a:t>J’ai utilisé la librairie KERAS de Tensorflow.</a:t>
            </a:r>
            <a:endParaRPr sz="1200">
              <a:highlight>
                <a:srgbClr val="FFFFFF"/>
              </a:highlight>
            </a:endParaRPr>
          </a:p>
          <a:p>
            <a:pPr indent="0" lvl="0" marL="0" rtl="0" algn="l">
              <a:lnSpc>
                <a:spcPct val="115000"/>
              </a:lnSpc>
              <a:spcBef>
                <a:spcPts val="1100"/>
              </a:spcBef>
              <a:spcAft>
                <a:spcPts val="500"/>
              </a:spcAft>
              <a:buNone/>
            </a:pPr>
            <a:r>
              <a:rPr lang="fr" sz="1200">
                <a:highlight>
                  <a:srgbClr val="FFFFFF"/>
                </a:highlight>
              </a:rPr>
              <a:t>Evolution de la “Perte” en fonction des Epochs</a:t>
            </a:r>
            <a:endParaRPr sz="1200">
              <a:highlight>
                <a:srgbClr val="FFFFFF"/>
              </a:highlight>
            </a:endParaRPr>
          </a:p>
        </p:txBody>
      </p:sp>
      <p:pic>
        <p:nvPicPr>
          <p:cNvPr id="166" name="Google Shape;166;p22"/>
          <p:cNvPicPr preferRelativeResize="0"/>
          <p:nvPr/>
        </p:nvPicPr>
        <p:blipFill>
          <a:blip r:embed="rId3">
            <a:alphaModFix/>
          </a:blip>
          <a:stretch>
            <a:fillRect/>
          </a:stretch>
        </p:blipFill>
        <p:spPr>
          <a:xfrm>
            <a:off x="6642825" y="762900"/>
            <a:ext cx="1860325" cy="2269701"/>
          </a:xfrm>
          <a:prstGeom prst="rect">
            <a:avLst/>
          </a:prstGeom>
          <a:noFill/>
          <a:ln>
            <a:noFill/>
          </a:ln>
        </p:spPr>
      </p:pic>
      <p:pic>
        <p:nvPicPr>
          <p:cNvPr id="167" name="Google Shape;167;p22"/>
          <p:cNvPicPr preferRelativeResize="0"/>
          <p:nvPr/>
        </p:nvPicPr>
        <p:blipFill>
          <a:blip r:embed="rId4">
            <a:alphaModFix/>
          </a:blip>
          <a:stretch>
            <a:fillRect/>
          </a:stretch>
        </p:blipFill>
        <p:spPr>
          <a:xfrm>
            <a:off x="6408738" y="3185001"/>
            <a:ext cx="2328491" cy="1806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Transfert Learning</a:t>
            </a:r>
            <a:endParaRPr/>
          </a:p>
        </p:txBody>
      </p:sp>
      <p:sp>
        <p:nvSpPr>
          <p:cNvPr id="173" name="Google Shape;173;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4" name="Google Shape;174;p23"/>
          <p:cNvSpPr txBox="1"/>
          <p:nvPr/>
        </p:nvSpPr>
        <p:spPr>
          <a:xfrm>
            <a:off x="485375" y="1768800"/>
            <a:ext cx="7078200" cy="270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fr" sz="1200">
                <a:highlight>
                  <a:srgbClr val="FFFFFF"/>
                </a:highlight>
              </a:rPr>
              <a:t>Le transfer learning</a:t>
            </a:r>
            <a:r>
              <a:rPr lang="fr" sz="1200">
                <a:highlight>
                  <a:srgbClr val="FFFFFF"/>
                </a:highlight>
              </a:rPr>
              <a:t> comme son nom l’indique, est une approche permettant de transférer le savoir d’un modèle, à un autre. En l’occurrence, utiliser un modèle déjà entraîner pour résoudre notre problématique similaire.</a:t>
            </a:r>
            <a:endParaRPr sz="1200">
              <a:highlight>
                <a:srgbClr val="FFFFFF"/>
              </a:highlight>
            </a:endParaRPr>
          </a:p>
          <a:p>
            <a:pPr indent="0" lvl="0" marL="0" rtl="0" algn="l">
              <a:lnSpc>
                <a:spcPct val="115000"/>
              </a:lnSpc>
              <a:spcBef>
                <a:spcPts val="1100"/>
              </a:spcBef>
              <a:spcAft>
                <a:spcPts val="0"/>
              </a:spcAft>
              <a:buNone/>
            </a:pPr>
            <a:r>
              <a:rPr lang="fr" sz="1200">
                <a:highlight>
                  <a:srgbClr val="FFFFFF"/>
                </a:highlight>
              </a:rPr>
              <a:t>Il existe trois façons d’implémenter le transfert learning :</a:t>
            </a:r>
            <a:endParaRPr sz="1200">
              <a:highlight>
                <a:srgbClr val="FFFFFF"/>
              </a:highlight>
            </a:endParaRPr>
          </a:p>
          <a:p>
            <a:pPr indent="-304800" lvl="0" marL="457200" marR="0" rtl="0" algn="l">
              <a:lnSpc>
                <a:spcPct val="115000"/>
              </a:lnSpc>
              <a:spcBef>
                <a:spcPts val="1100"/>
              </a:spcBef>
              <a:spcAft>
                <a:spcPts val="0"/>
              </a:spcAft>
              <a:buSzPts val="1200"/>
              <a:buChar char="●"/>
            </a:pPr>
            <a:r>
              <a:rPr b="1" lang="fr" sz="1200">
                <a:highlight>
                  <a:srgbClr val="FFFFFF"/>
                </a:highlight>
              </a:rPr>
              <a:t>fine-tuning total : </a:t>
            </a:r>
            <a:r>
              <a:rPr lang="fr" sz="1200">
                <a:highlight>
                  <a:srgbClr val="FFFFFF"/>
                </a:highlight>
              </a:rPr>
              <a:t>Implémentation de la dernière couche fully connected par rapport à notre problématique</a:t>
            </a:r>
            <a:endParaRPr sz="1200">
              <a:highlight>
                <a:srgbClr val="FFFFFF"/>
              </a:highlight>
            </a:endParaRPr>
          </a:p>
          <a:p>
            <a:pPr indent="-304800" lvl="0" marL="457200" marR="0" rtl="0" algn="l">
              <a:lnSpc>
                <a:spcPct val="115000"/>
              </a:lnSpc>
              <a:spcBef>
                <a:spcPts val="0"/>
              </a:spcBef>
              <a:spcAft>
                <a:spcPts val="0"/>
              </a:spcAft>
              <a:buSzPts val="1200"/>
              <a:buChar char="●"/>
            </a:pPr>
            <a:r>
              <a:rPr b="1" lang="fr" sz="1200">
                <a:highlight>
                  <a:srgbClr val="FFFFFF"/>
                </a:highlight>
              </a:rPr>
              <a:t>extraction des features : </a:t>
            </a:r>
            <a:r>
              <a:rPr lang="fr" sz="1200">
                <a:highlight>
                  <a:srgbClr val="FFFFFF"/>
                </a:highlight>
              </a:rPr>
              <a:t>Utilisation des features et on fixe les hyperparamètres</a:t>
            </a:r>
            <a:endParaRPr sz="1200">
              <a:highlight>
                <a:srgbClr val="FFFFFF"/>
              </a:highlight>
            </a:endParaRPr>
          </a:p>
          <a:p>
            <a:pPr indent="-304800" lvl="0" marL="457200" marR="0" rtl="0" algn="l">
              <a:lnSpc>
                <a:spcPct val="115000"/>
              </a:lnSpc>
              <a:spcBef>
                <a:spcPts val="0"/>
              </a:spcBef>
              <a:spcAft>
                <a:spcPts val="0"/>
              </a:spcAft>
              <a:buSzPts val="1200"/>
              <a:buChar char="●"/>
            </a:pPr>
            <a:r>
              <a:rPr b="1" lang="fr" sz="1200">
                <a:highlight>
                  <a:srgbClr val="FFFFFF"/>
                </a:highlight>
              </a:rPr>
              <a:t>fine-tuning partiel : </a:t>
            </a:r>
            <a:r>
              <a:rPr lang="fr" sz="1200">
                <a:highlight>
                  <a:srgbClr val="FFFFFF"/>
                </a:highlight>
              </a:rPr>
              <a:t>Mixe des deux premières solutions</a:t>
            </a:r>
            <a:endParaRPr sz="1200">
              <a:highlight>
                <a:srgbClr val="FFFFFF"/>
              </a:highlight>
            </a:endParaRPr>
          </a:p>
          <a:p>
            <a:pPr indent="0" lvl="0" marL="0" marR="0" rtl="0" algn="l">
              <a:lnSpc>
                <a:spcPct val="115000"/>
              </a:lnSpc>
              <a:spcBef>
                <a:spcPts val="1100"/>
              </a:spcBef>
              <a:spcAft>
                <a:spcPts val="500"/>
              </a:spcAft>
              <a:buNone/>
            </a:pPr>
            <a:r>
              <a:rPr lang="fr" sz="1200">
                <a:highlight>
                  <a:srgbClr val="FFFFFF"/>
                </a:highlight>
              </a:rPr>
              <a:t>Les deux solutions </a:t>
            </a:r>
            <a:r>
              <a:rPr b="1" lang="fr" sz="1200">
                <a:highlight>
                  <a:schemeClr val="lt1"/>
                </a:highlight>
              </a:rPr>
              <a:t>Resnet50 </a:t>
            </a:r>
            <a:r>
              <a:rPr lang="fr" sz="1200">
                <a:highlight>
                  <a:schemeClr val="lt1"/>
                </a:highlight>
              </a:rPr>
              <a:t>et </a:t>
            </a:r>
            <a:r>
              <a:rPr b="1" lang="fr" sz="1200">
                <a:highlight>
                  <a:schemeClr val="lt1"/>
                </a:highlight>
              </a:rPr>
              <a:t>EfficientB0</a:t>
            </a:r>
            <a:r>
              <a:rPr lang="fr" sz="1200">
                <a:highlight>
                  <a:srgbClr val="FFFFFF"/>
                </a:highlight>
              </a:rPr>
              <a:t> implémentent le transfert learning. Les résultats sont présentés juste après</a:t>
            </a:r>
            <a:endParaRPr b="1" sz="12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27650" y="132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Synthèse</a:t>
            </a:r>
            <a:endParaRPr/>
          </a:p>
        </p:txBody>
      </p:sp>
      <p:sp>
        <p:nvSpPr>
          <p:cNvPr id="180" name="Google Shape;180;p24"/>
          <p:cNvSpPr txBox="1"/>
          <p:nvPr>
            <p:ph idx="1" type="body"/>
          </p:nvPr>
        </p:nvSpPr>
        <p:spPr>
          <a:xfrm>
            <a:off x="729450" y="1908650"/>
            <a:ext cx="22974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a:t>Voici les résultats obtenus</a:t>
            </a:r>
            <a:endParaRPr b="1"/>
          </a:p>
        </p:txBody>
      </p:sp>
      <p:sp>
        <p:nvSpPr>
          <p:cNvPr id="181" name="Google Shape;181;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aphicFrame>
        <p:nvGraphicFramePr>
          <p:cNvPr id="182" name="Google Shape;182;p24"/>
          <p:cNvGraphicFramePr/>
          <p:nvPr/>
        </p:nvGraphicFramePr>
        <p:xfrm>
          <a:off x="727650" y="2416325"/>
          <a:ext cx="3000000" cy="3000000"/>
        </p:xfrm>
        <a:graphic>
          <a:graphicData uri="http://schemas.openxmlformats.org/drawingml/2006/table">
            <a:tbl>
              <a:tblPr>
                <a:noFill/>
                <a:tableStyleId>{90752B35-3058-42E3-BFA0-9BA1756F8C62}</a:tableStyleId>
              </a:tblPr>
              <a:tblGrid>
                <a:gridCol w="1738650"/>
                <a:gridCol w="1145850"/>
                <a:gridCol w="715050"/>
                <a:gridCol w="1610175"/>
              </a:tblGrid>
              <a:tr h="543275">
                <a:tc>
                  <a:txBody>
                    <a:bodyPr/>
                    <a:lstStyle/>
                    <a:p>
                      <a:pPr indent="0" lvl="0" marL="0" rtl="0" algn="l">
                        <a:lnSpc>
                          <a:spcPct val="115000"/>
                        </a:lnSpc>
                        <a:spcBef>
                          <a:spcPts val="1200"/>
                        </a:spcBef>
                        <a:spcAft>
                          <a:spcPts val="0"/>
                        </a:spcAft>
                        <a:buNone/>
                      </a:pPr>
                      <a:r>
                        <a:rPr b="1" lang="fr" sz="1100">
                          <a:solidFill>
                            <a:srgbClr val="00A0B8"/>
                          </a:solidFill>
                        </a:rPr>
                        <a:t>Modèle</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fr" sz="1100">
                          <a:solidFill>
                            <a:srgbClr val="00A0B8"/>
                          </a:solidFill>
                        </a:rPr>
                        <a:t>Précision</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fr" sz="1100">
                          <a:solidFill>
                            <a:srgbClr val="00A0B8"/>
                          </a:solidFill>
                        </a:rPr>
                        <a:t>F1</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fr" sz="1100">
                          <a:solidFill>
                            <a:srgbClr val="00A0B8"/>
                          </a:solidFill>
                        </a:rPr>
                        <a:t>Perte</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9050">
                      <a:solidFill>
                        <a:srgbClr val="3BE4FF"/>
                      </a:solidFill>
                      <a:prstDash val="solid"/>
                      <a:round/>
                      <a:headEnd len="sm" w="sm" type="none"/>
                      <a:tailEnd len="sm" w="sm" type="none"/>
                    </a:lnB>
                  </a:tcPr>
                </a:tc>
              </a:tr>
              <a:tr h="518125">
                <a:tc>
                  <a:txBody>
                    <a:bodyPr/>
                    <a:lstStyle/>
                    <a:p>
                      <a:pPr indent="0" lvl="0" marL="0" rtl="0" algn="l">
                        <a:spcBef>
                          <a:spcPts val="0"/>
                        </a:spcBef>
                        <a:spcAft>
                          <a:spcPts val="0"/>
                        </a:spcAft>
                        <a:buNone/>
                      </a:pPr>
                      <a:r>
                        <a:rPr b="1" lang="fr" sz="1100">
                          <a:solidFill>
                            <a:srgbClr val="00A0B8"/>
                          </a:solidFill>
                        </a:rPr>
                        <a:t>Méthode Classique (SIFT)</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0,093</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9050">
                      <a:solidFill>
                        <a:srgbClr val="3BE4FF"/>
                      </a:solidFill>
                      <a:prstDash val="solid"/>
                      <a:round/>
                      <a:headEnd len="sm" w="sm" type="none"/>
                      <a:tailEnd len="sm" w="sm" type="none"/>
                    </a:lnB>
                  </a:tcPr>
                </a:tc>
              </a:tr>
              <a:tr h="350500">
                <a:tc>
                  <a:txBody>
                    <a:bodyPr/>
                    <a:lstStyle/>
                    <a:p>
                      <a:pPr indent="0" lvl="0" marL="0" rtl="0" algn="l">
                        <a:spcBef>
                          <a:spcPts val="0"/>
                        </a:spcBef>
                        <a:spcAft>
                          <a:spcPts val="0"/>
                        </a:spcAft>
                        <a:buNone/>
                      </a:pPr>
                      <a:r>
                        <a:rPr b="1" lang="fr" sz="1100">
                          <a:solidFill>
                            <a:srgbClr val="00A0B8"/>
                          </a:solidFill>
                        </a:rPr>
                        <a:t>CNN from scratch</a:t>
                      </a:r>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9050">
                      <a:solidFill>
                        <a:srgbClr val="3BE4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0,15</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13,42</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2,56</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2650">
                      <a:solidFill>
                        <a:srgbClr val="7CEDFF"/>
                      </a:solidFill>
                      <a:prstDash val="solid"/>
                      <a:round/>
                      <a:headEnd len="sm" w="sm" type="none"/>
                      <a:tailEnd len="sm" w="sm" type="none"/>
                    </a:lnB>
                  </a:tcPr>
                </a:tc>
              </a:tr>
              <a:tr h="350500">
                <a:tc>
                  <a:txBody>
                    <a:bodyPr/>
                    <a:lstStyle/>
                    <a:p>
                      <a:pPr indent="0" lvl="0" marL="0" rtl="0" algn="l">
                        <a:lnSpc>
                          <a:spcPct val="115000"/>
                        </a:lnSpc>
                        <a:spcBef>
                          <a:spcPts val="1200"/>
                        </a:spcBef>
                        <a:spcAft>
                          <a:spcPts val="0"/>
                        </a:spcAft>
                        <a:buNone/>
                      </a:pPr>
                      <a:r>
                        <a:rPr b="1" lang="fr" sz="1100">
                          <a:solidFill>
                            <a:srgbClr val="00A0B8"/>
                          </a:solidFill>
                        </a:rPr>
                        <a:t>Resnet50</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9050">
                      <a:solidFill>
                        <a:srgbClr val="3BE4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0,80</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2,38</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fr" sz="1100">
                          <a:solidFill>
                            <a:srgbClr val="00A0B8"/>
                          </a:solidFill>
                        </a:rPr>
                        <a:t>0,65</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tcPr>
                </a:tc>
              </a:tr>
              <a:tr h="350500">
                <a:tc>
                  <a:txBody>
                    <a:bodyPr/>
                    <a:lstStyle/>
                    <a:p>
                      <a:pPr indent="0" lvl="0" marL="0" rtl="0" algn="l">
                        <a:lnSpc>
                          <a:spcPct val="115000"/>
                        </a:lnSpc>
                        <a:spcBef>
                          <a:spcPts val="1200"/>
                        </a:spcBef>
                        <a:spcAft>
                          <a:spcPts val="0"/>
                        </a:spcAft>
                        <a:buNone/>
                      </a:pPr>
                      <a:r>
                        <a:rPr b="1" lang="fr" sz="1100">
                          <a:solidFill>
                            <a:srgbClr val="00A0B8"/>
                          </a:solidFill>
                        </a:rPr>
                        <a:t>EfficientB0</a:t>
                      </a:r>
                      <a:endParaRPr b="1"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0"/>
                        </a:spcAft>
                        <a:buNone/>
                      </a:pPr>
                      <a:r>
                        <a:rPr lang="fr" sz="1100">
                          <a:solidFill>
                            <a:srgbClr val="00A0B8"/>
                          </a:solidFill>
                        </a:rPr>
                        <a:t>0,78</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0"/>
                        </a:spcAft>
                        <a:buNone/>
                      </a:pPr>
                      <a:r>
                        <a:rPr lang="fr" sz="1100">
                          <a:solidFill>
                            <a:srgbClr val="00A0B8"/>
                          </a:solidFill>
                        </a:rPr>
                        <a:t>2,56</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solidFill>
                      <a:schemeClr val="lt1"/>
                    </a:solidFill>
                  </a:tcPr>
                </a:tc>
                <a:tc>
                  <a:txBody>
                    <a:bodyPr/>
                    <a:lstStyle/>
                    <a:p>
                      <a:pPr indent="0" lvl="0" marL="0" rtl="0" algn="l">
                        <a:lnSpc>
                          <a:spcPct val="115000"/>
                        </a:lnSpc>
                        <a:spcBef>
                          <a:spcPts val="1200"/>
                        </a:spcBef>
                        <a:spcAft>
                          <a:spcPts val="0"/>
                        </a:spcAft>
                        <a:buNone/>
                      </a:pPr>
                      <a:r>
                        <a:rPr lang="fr" sz="1100">
                          <a:solidFill>
                            <a:srgbClr val="00A0B8"/>
                          </a:solidFill>
                        </a:rPr>
                        <a:t>0,66</a:t>
                      </a:r>
                      <a:endParaRPr sz="1100">
                        <a:solidFill>
                          <a:srgbClr val="00A0B8"/>
                        </a:solidFill>
                      </a:endParaRPr>
                    </a:p>
                  </a:txBody>
                  <a:tcPr marT="91425" marB="91425" marR="68575" marL="68575">
                    <a:lnL cap="flat" cmpd="sng" w="12650">
                      <a:solidFill>
                        <a:srgbClr val="7CEDFF"/>
                      </a:solidFill>
                      <a:prstDash val="solid"/>
                      <a:round/>
                      <a:headEnd len="sm" w="sm" type="none"/>
                      <a:tailEnd len="sm" w="sm" type="none"/>
                    </a:lnL>
                    <a:lnR cap="flat" cmpd="sng" w="12650">
                      <a:solidFill>
                        <a:srgbClr val="7CEDFF"/>
                      </a:solidFill>
                      <a:prstDash val="solid"/>
                      <a:round/>
                      <a:headEnd len="sm" w="sm" type="none"/>
                      <a:tailEnd len="sm" w="sm" type="none"/>
                    </a:lnR>
                    <a:lnT cap="flat" cmpd="sng" w="12650">
                      <a:solidFill>
                        <a:srgbClr val="7CEDFF"/>
                      </a:solidFill>
                      <a:prstDash val="solid"/>
                      <a:round/>
                      <a:headEnd len="sm" w="sm" type="none"/>
                      <a:tailEnd len="sm" w="sm" type="none"/>
                    </a:lnT>
                    <a:lnB cap="flat" cmpd="sng" w="12650">
                      <a:solidFill>
                        <a:srgbClr val="7CEDFF"/>
                      </a:solidFill>
                      <a:prstDash val="solid"/>
                      <a:round/>
                      <a:headEnd len="sm" w="sm" type="none"/>
                      <a:tailEnd len="sm" w="sm" type="none"/>
                    </a:lnB>
                    <a:solidFill>
                      <a:schemeClr val="lt1"/>
                    </a:solidFill>
                  </a:tcPr>
                </a:tc>
              </a:tr>
            </a:tbl>
          </a:graphicData>
        </a:graphic>
      </p:graphicFrame>
      <p:pic>
        <p:nvPicPr>
          <p:cNvPr id="183" name="Google Shape;183;p24"/>
          <p:cNvPicPr preferRelativeResize="0"/>
          <p:nvPr/>
        </p:nvPicPr>
        <p:blipFill>
          <a:blip r:embed="rId3">
            <a:alphaModFix/>
          </a:blip>
          <a:stretch>
            <a:fillRect/>
          </a:stretch>
        </p:blipFill>
        <p:spPr>
          <a:xfrm>
            <a:off x="6327175" y="2829386"/>
            <a:ext cx="2297400" cy="1850115"/>
          </a:xfrm>
          <a:prstGeom prst="rect">
            <a:avLst/>
          </a:prstGeom>
          <a:noFill/>
          <a:ln>
            <a:noFill/>
          </a:ln>
        </p:spPr>
      </p:pic>
      <p:pic>
        <p:nvPicPr>
          <p:cNvPr id="184" name="Google Shape;184;p24"/>
          <p:cNvPicPr preferRelativeResize="0"/>
          <p:nvPr/>
        </p:nvPicPr>
        <p:blipFill>
          <a:blip r:embed="rId4">
            <a:alphaModFix/>
          </a:blip>
          <a:stretch>
            <a:fillRect/>
          </a:stretch>
        </p:blipFill>
        <p:spPr>
          <a:xfrm>
            <a:off x="6327175" y="1015150"/>
            <a:ext cx="2186675" cy="175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727650" y="132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Prédiction d’une image</a:t>
            </a:r>
            <a:endParaRPr/>
          </a:p>
        </p:txBody>
      </p:sp>
      <p:sp>
        <p:nvSpPr>
          <p:cNvPr id="190" name="Google Shape;190;p25"/>
          <p:cNvSpPr txBox="1"/>
          <p:nvPr>
            <p:ph idx="1" type="body"/>
          </p:nvPr>
        </p:nvSpPr>
        <p:spPr>
          <a:xfrm>
            <a:off x="729450" y="1908650"/>
            <a:ext cx="6885900" cy="227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sz="1940"/>
              <a:t>J’ai réalisé une page HTML avec </a:t>
            </a:r>
            <a:r>
              <a:rPr b="1" lang="fr" sz="1940"/>
              <a:t>Streamlit </a:t>
            </a:r>
            <a:r>
              <a:rPr lang="fr" sz="1940"/>
              <a:t>afin de pouvoir permettre l’Upload d’images et détecter la race du chien.</a:t>
            </a:r>
            <a:endParaRPr sz="1940"/>
          </a:p>
          <a:p>
            <a:pPr indent="0" lvl="0" marL="0" rtl="0" algn="l">
              <a:spcBef>
                <a:spcPts val="1200"/>
              </a:spcBef>
              <a:spcAft>
                <a:spcPts val="0"/>
              </a:spcAft>
              <a:buNone/>
            </a:pPr>
            <a:r>
              <a:rPr lang="fr" sz="1940"/>
              <a:t>Celle ci est très simple avec un formulaire et le résultat de la prédiction.</a:t>
            </a:r>
            <a:endParaRPr sz="1940"/>
          </a:p>
          <a:p>
            <a:pPr indent="0" lvl="0" marL="0" rtl="0" algn="l">
              <a:spcBef>
                <a:spcPts val="1200"/>
              </a:spcBef>
              <a:spcAft>
                <a:spcPts val="0"/>
              </a:spcAft>
              <a:buNone/>
            </a:pPr>
            <a:r>
              <a:rPr lang="fr" sz="1940"/>
              <a:t>J’ai utilisé le modèle Resnet50.</a:t>
            </a:r>
            <a:endParaRPr sz="1940"/>
          </a:p>
          <a:p>
            <a:pPr indent="0" lvl="0" marL="0" rtl="0" algn="l">
              <a:spcBef>
                <a:spcPts val="1200"/>
              </a:spcBef>
              <a:spcAft>
                <a:spcPts val="1200"/>
              </a:spcAft>
              <a:buNone/>
            </a:pPr>
            <a:r>
              <a:rPr lang="fr" sz="1940"/>
              <a:t>Une </a:t>
            </a:r>
            <a:r>
              <a:rPr lang="fr" sz="1940"/>
              <a:t>démonstration</a:t>
            </a:r>
            <a:r>
              <a:rPr lang="fr" sz="1940"/>
              <a:t> sera réalisée pendant la soutenance</a:t>
            </a:r>
            <a:endParaRPr sz="1940"/>
          </a:p>
        </p:txBody>
      </p:sp>
      <p:sp>
        <p:nvSpPr>
          <p:cNvPr id="191" name="Google Shape;191;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197" name="Google Shape;197;p26"/>
          <p:cNvSpPr txBox="1"/>
          <p:nvPr>
            <p:ph idx="1" type="body"/>
          </p:nvPr>
        </p:nvSpPr>
        <p:spPr>
          <a:xfrm>
            <a:off x="729450" y="2078875"/>
            <a:ext cx="7688700" cy="2746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fr"/>
              <a:t>Les résultats de ce projet sont très impressionnants. Cela m’a permis d’appréhender les réseaux de neurones. </a:t>
            </a:r>
            <a:endParaRPr/>
          </a:p>
          <a:p>
            <a:pPr indent="0" lvl="0" marL="0" rtl="0" algn="l">
              <a:spcBef>
                <a:spcPts val="1200"/>
              </a:spcBef>
              <a:spcAft>
                <a:spcPts val="0"/>
              </a:spcAft>
              <a:buNone/>
            </a:pPr>
            <a:r>
              <a:rPr lang="fr"/>
              <a:t>A travers la mise en </a:t>
            </a:r>
            <a:r>
              <a:rPr lang="fr"/>
              <a:t>perspective</a:t>
            </a:r>
            <a:r>
              <a:rPr lang="fr"/>
              <a:t> des différents résultats nous pouvons constater que la méthode classique n’a plus grand chose pour elle :</a:t>
            </a:r>
            <a:endParaRPr/>
          </a:p>
          <a:p>
            <a:pPr indent="-311150" lvl="0" marL="457200" rtl="0" algn="l">
              <a:spcBef>
                <a:spcPts val="1200"/>
              </a:spcBef>
              <a:spcAft>
                <a:spcPts val="0"/>
              </a:spcAft>
              <a:buSzPts val="1300"/>
              <a:buChar char="●"/>
            </a:pPr>
            <a:r>
              <a:rPr lang="fr"/>
              <a:t>Les résultats sont en </a:t>
            </a:r>
            <a:r>
              <a:rPr lang="fr"/>
              <a:t>deçà</a:t>
            </a:r>
            <a:endParaRPr/>
          </a:p>
          <a:p>
            <a:pPr indent="-311150" lvl="0" marL="457200" rtl="0" algn="l">
              <a:spcBef>
                <a:spcPts val="0"/>
              </a:spcBef>
              <a:spcAft>
                <a:spcPts val="0"/>
              </a:spcAft>
              <a:buSzPts val="1300"/>
              <a:buChar char="●"/>
            </a:pPr>
            <a:r>
              <a:rPr lang="fr"/>
              <a:t>Avec une complexité des librairies : lourd à appréhender et à déployer</a:t>
            </a:r>
            <a:endParaRPr/>
          </a:p>
          <a:p>
            <a:pPr indent="0" lvl="0" marL="0" rtl="0" algn="l">
              <a:spcBef>
                <a:spcPts val="1200"/>
              </a:spcBef>
              <a:spcAft>
                <a:spcPts val="0"/>
              </a:spcAft>
              <a:buNone/>
            </a:pPr>
            <a:r>
              <a:rPr b="1" lang="fr"/>
              <a:t>Les réseaux de neurones s’imposent facilement pour la classification d’images.</a:t>
            </a:r>
            <a:endParaRPr b="1"/>
          </a:p>
          <a:p>
            <a:pPr indent="0" lvl="0" marL="0" rtl="0" algn="l">
              <a:spcBef>
                <a:spcPts val="1200"/>
              </a:spcBef>
              <a:spcAft>
                <a:spcPts val="1200"/>
              </a:spcAft>
              <a:buNone/>
            </a:pPr>
            <a:r>
              <a:rPr lang="fr"/>
              <a:t>Par contre nous pouvons trouver des limites d’utilisation avec des </a:t>
            </a:r>
            <a:r>
              <a:rPr lang="fr"/>
              <a:t>éléments</a:t>
            </a:r>
            <a:r>
              <a:rPr lang="fr"/>
              <a:t> extérieurs à l’animal trop présents et qui peuvent perturber la prédiction. Pour l’améliorer davantage il faudra avoir recours à la détection de l’animal et le prendre seul. </a:t>
            </a:r>
            <a:endParaRPr/>
          </a:p>
        </p:txBody>
      </p:sp>
      <p:sp>
        <p:nvSpPr>
          <p:cNvPr id="198" name="Google Shape;198;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9" name="Google Shape;199;p26"/>
          <p:cNvPicPr preferRelativeResize="0"/>
          <p:nvPr/>
        </p:nvPicPr>
        <p:blipFill>
          <a:blip r:embed="rId3">
            <a:alphaModFix/>
          </a:blip>
          <a:stretch>
            <a:fillRect/>
          </a:stretch>
        </p:blipFill>
        <p:spPr>
          <a:xfrm>
            <a:off x="7655525" y="798899"/>
            <a:ext cx="1203149" cy="105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fr" sz="1700"/>
              <a:t>Problématique</a:t>
            </a:r>
            <a:endParaRPr sz="1700"/>
          </a:p>
          <a:p>
            <a:pPr indent="-336550" lvl="0" marL="457200" rtl="0" algn="l">
              <a:spcBef>
                <a:spcPts val="0"/>
              </a:spcBef>
              <a:spcAft>
                <a:spcPts val="0"/>
              </a:spcAft>
              <a:buSzPts val="1700"/>
              <a:buAutoNum type="arabicPeriod"/>
            </a:pPr>
            <a:r>
              <a:rPr lang="fr" sz="1700"/>
              <a:t>Description des données</a:t>
            </a:r>
            <a:endParaRPr sz="1700"/>
          </a:p>
          <a:p>
            <a:pPr indent="-336550" lvl="0" marL="457200" rtl="0" algn="l">
              <a:spcBef>
                <a:spcPts val="0"/>
              </a:spcBef>
              <a:spcAft>
                <a:spcPts val="0"/>
              </a:spcAft>
              <a:buSzPts val="1700"/>
              <a:buAutoNum type="arabicPeriod"/>
            </a:pPr>
            <a:r>
              <a:rPr lang="fr" sz="1700"/>
              <a:t>Analyse</a:t>
            </a:r>
            <a:endParaRPr sz="1700"/>
          </a:p>
          <a:p>
            <a:pPr indent="-336550" lvl="0" marL="457200" rtl="0" algn="l">
              <a:spcBef>
                <a:spcPts val="0"/>
              </a:spcBef>
              <a:spcAft>
                <a:spcPts val="0"/>
              </a:spcAft>
              <a:buSzPts val="1700"/>
              <a:buAutoNum type="arabicPeriod"/>
            </a:pPr>
            <a:r>
              <a:rPr lang="fr" sz="1700"/>
              <a:t>Modèle</a:t>
            </a:r>
            <a:endParaRPr sz="1700"/>
          </a:p>
          <a:p>
            <a:pPr indent="-336550" lvl="0" marL="457200" rtl="0" algn="l">
              <a:spcBef>
                <a:spcPts val="0"/>
              </a:spcBef>
              <a:spcAft>
                <a:spcPts val="0"/>
              </a:spcAft>
              <a:buSzPts val="1700"/>
              <a:buAutoNum type="arabicPeriod"/>
            </a:pPr>
            <a:r>
              <a:rPr lang="fr" sz="1700"/>
              <a:t>Conclusion</a:t>
            </a:r>
            <a:endParaRPr sz="1600"/>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97" name="Google Shape;97;p14"/>
          <p:cNvPicPr preferRelativeResize="0"/>
          <p:nvPr/>
        </p:nvPicPr>
        <p:blipFill>
          <a:blip r:embed="rId3">
            <a:alphaModFix/>
          </a:blip>
          <a:stretch>
            <a:fillRect/>
          </a:stretch>
        </p:blipFill>
        <p:spPr>
          <a:xfrm>
            <a:off x="6130975" y="2264624"/>
            <a:ext cx="1203149" cy="105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370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Problématique</a:t>
            </a:r>
            <a:endParaRPr/>
          </a:p>
        </p:txBody>
      </p:sp>
      <p:sp>
        <p:nvSpPr>
          <p:cNvPr id="103" name="Google Shape;103;p15"/>
          <p:cNvSpPr txBox="1"/>
          <p:nvPr/>
        </p:nvSpPr>
        <p:spPr>
          <a:xfrm>
            <a:off x="476125" y="1894575"/>
            <a:ext cx="8060100" cy="3145200"/>
          </a:xfrm>
          <a:prstGeom prst="rect">
            <a:avLst/>
          </a:prstGeom>
          <a:noFill/>
          <a:ln>
            <a:noFill/>
          </a:ln>
        </p:spPr>
        <p:txBody>
          <a:bodyPr anchorCtr="0" anchor="ctr" bIns="91425" lIns="91425" spcFirstLastPara="1" rIns="91425" wrap="square" tIns="91425">
            <a:noAutofit/>
          </a:bodyPr>
          <a:lstStyle/>
          <a:p>
            <a:pPr indent="0" lvl="0" marL="0" marR="152400" rtl="0" algn="l">
              <a:lnSpc>
                <a:spcPct val="115000"/>
              </a:lnSpc>
              <a:spcBef>
                <a:spcPts val="800"/>
              </a:spcBef>
              <a:spcAft>
                <a:spcPts val="0"/>
              </a:spcAft>
              <a:buNone/>
            </a:pPr>
            <a:r>
              <a:rPr lang="fr" sz="1200">
                <a:highlight>
                  <a:srgbClr val="FFFFFF"/>
                </a:highlight>
                <a:latin typeface="Montserrat"/>
                <a:ea typeface="Montserrat"/>
                <a:cs typeface="Montserrat"/>
                <a:sym typeface="Montserrat"/>
              </a:rPr>
              <a:t>Vous êtes bénévole pour l'association de protection des animaux de votre quartier. C'est d'ailleurs ainsi que vous avez trouvé votre compagnon idéal, Snooky. Du coup, vous vous demandez ce que vous pouvez faire en retour pour aider l'association.</a:t>
            </a:r>
            <a:endParaRPr sz="1200">
              <a:highlight>
                <a:srgbClr val="FFFFFF"/>
              </a:highlight>
              <a:latin typeface="Montserrat"/>
              <a:ea typeface="Montserrat"/>
              <a:cs typeface="Montserrat"/>
              <a:sym typeface="Montserrat"/>
            </a:endParaRPr>
          </a:p>
          <a:p>
            <a:pPr indent="0" lvl="0" marL="0" marR="152400" rtl="0" algn="l">
              <a:lnSpc>
                <a:spcPct val="115000"/>
              </a:lnSpc>
              <a:spcBef>
                <a:spcPts val="800"/>
              </a:spcBef>
              <a:spcAft>
                <a:spcPts val="0"/>
              </a:spcAft>
              <a:buNone/>
            </a:pPr>
            <a:r>
              <a:rPr lang="fr" sz="1200">
                <a:highlight>
                  <a:srgbClr val="FFFFFF"/>
                </a:highlight>
                <a:latin typeface="Montserrat"/>
                <a:ea typeface="Montserrat"/>
                <a:cs typeface="Montserrat"/>
                <a:sym typeface="Montserrat"/>
              </a:rPr>
              <a:t>Vous apprenez, en discutant avec un bénévole, que leur base de données de pensionnaires commence à s'agrandir et qu'ils n'ont pas toujours le temps de référencer les images des animaux qu'ils ont accumulées depuis plusieurs années. Ils aimeraient donc réaliser un index de l’ensemble de la base de données d’images qu’ils possèdent, pour classer les chiens par races.</a:t>
            </a:r>
            <a:endParaRPr sz="1200">
              <a:highlight>
                <a:srgbClr val="FFFFFF"/>
              </a:highlight>
              <a:latin typeface="Montserrat"/>
              <a:ea typeface="Montserrat"/>
              <a:cs typeface="Montserrat"/>
              <a:sym typeface="Montserrat"/>
            </a:endParaRPr>
          </a:p>
          <a:p>
            <a:pPr indent="0" lvl="0" marL="0" marR="152400" rtl="0" algn="l">
              <a:lnSpc>
                <a:spcPct val="115000"/>
              </a:lnSpc>
              <a:spcBef>
                <a:spcPts val="800"/>
              </a:spcBef>
              <a:spcAft>
                <a:spcPts val="0"/>
              </a:spcAft>
              <a:buNone/>
            </a:pPr>
            <a:r>
              <a:rPr b="1" lang="fr" sz="1200">
                <a:highlight>
                  <a:srgbClr val="FFFFFF"/>
                </a:highlight>
                <a:latin typeface="Montserrat"/>
                <a:ea typeface="Montserrat"/>
                <a:cs typeface="Montserrat"/>
                <a:sym typeface="Montserrat"/>
              </a:rPr>
              <a:t>Les livrables sont</a:t>
            </a:r>
            <a:r>
              <a:rPr lang="fr" sz="1200">
                <a:highlight>
                  <a:srgbClr val="FFFFFF"/>
                </a:highlight>
                <a:latin typeface="Montserrat"/>
                <a:ea typeface="Montserrat"/>
                <a:cs typeface="Montserrat"/>
                <a:sym typeface="Montserrat"/>
              </a:rPr>
              <a:t> : </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800"/>
              </a:spcBef>
              <a:spcAft>
                <a:spcPts val="0"/>
              </a:spcAft>
              <a:buSzPts val="1200"/>
              <a:buFont typeface="Montserrat"/>
              <a:buChar char="●"/>
            </a:pPr>
            <a:r>
              <a:rPr lang="fr" sz="1200">
                <a:highlight>
                  <a:srgbClr val="FFFFFF"/>
                </a:highlight>
                <a:latin typeface="Montserrat"/>
                <a:ea typeface="Montserrat"/>
                <a:cs typeface="Montserrat"/>
                <a:sym typeface="Montserrat"/>
              </a:rPr>
              <a:t>Un notebook python</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0"/>
              </a:spcBef>
              <a:spcAft>
                <a:spcPts val="0"/>
              </a:spcAft>
              <a:buSzPts val="1200"/>
              <a:buFont typeface="Montserrat"/>
              <a:buChar char="●"/>
            </a:pPr>
            <a:r>
              <a:rPr lang="fr" sz="1200">
                <a:highlight>
                  <a:srgbClr val="FFFFFF"/>
                </a:highlight>
                <a:latin typeface="Montserrat"/>
                <a:ea typeface="Montserrat"/>
                <a:cs typeface="Montserrat"/>
                <a:sym typeface="Montserrat"/>
              </a:rPr>
              <a:t>Un programme python qui prend en image en entrée et retour la race</a:t>
            </a:r>
            <a:endParaRPr sz="1200">
              <a:highlight>
                <a:srgbClr val="FFFFFF"/>
              </a:highlight>
              <a:latin typeface="Montserrat"/>
              <a:ea typeface="Montserrat"/>
              <a:cs typeface="Montserrat"/>
              <a:sym typeface="Montserrat"/>
            </a:endParaRPr>
          </a:p>
          <a:p>
            <a:pPr indent="-304800" lvl="0" marL="457200" marR="152400" rtl="0" algn="l">
              <a:lnSpc>
                <a:spcPct val="115000"/>
              </a:lnSpc>
              <a:spcBef>
                <a:spcPts val="0"/>
              </a:spcBef>
              <a:spcAft>
                <a:spcPts val="0"/>
              </a:spcAft>
              <a:buSzPts val="1200"/>
              <a:buFont typeface="Montserrat"/>
              <a:buChar char="●"/>
            </a:pPr>
            <a:r>
              <a:rPr lang="fr" sz="1200">
                <a:highlight>
                  <a:srgbClr val="FFFFFF"/>
                </a:highlight>
                <a:latin typeface="Montserrat"/>
                <a:ea typeface="Montserrat"/>
                <a:cs typeface="Montserrat"/>
                <a:sym typeface="Montserrat"/>
              </a:rPr>
              <a:t>Un support de présentation</a:t>
            </a:r>
            <a:endParaRPr sz="1200">
              <a:highlight>
                <a:srgbClr val="FFFFFF"/>
              </a:highlight>
              <a:latin typeface="Montserrat"/>
              <a:ea typeface="Montserrat"/>
              <a:cs typeface="Montserrat"/>
              <a:sym typeface="Montserrat"/>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5" name="Google Shape;105;p15"/>
          <p:cNvPicPr preferRelativeResize="0"/>
          <p:nvPr/>
        </p:nvPicPr>
        <p:blipFill>
          <a:blip r:embed="rId3">
            <a:alphaModFix/>
          </a:blip>
          <a:stretch>
            <a:fillRect/>
          </a:stretch>
        </p:blipFill>
        <p:spPr>
          <a:xfrm>
            <a:off x="6562802" y="536538"/>
            <a:ext cx="2347925" cy="1528789"/>
          </a:xfrm>
          <a:prstGeom prst="rect">
            <a:avLst/>
          </a:prstGeom>
          <a:noFill/>
          <a:ln>
            <a:noFill/>
          </a:ln>
        </p:spPr>
      </p:pic>
      <p:pic>
        <p:nvPicPr>
          <p:cNvPr id="106" name="Google Shape;106;p15"/>
          <p:cNvPicPr preferRelativeResize="0"/>
          <p:nvPr/>
        </p:nvPicPr>
        <p:blipFill>
          <a:blip r:embed="rId4">
            <a:alphaModFix/>
          </a:blip>
          <a:stretch>
            <a:fillRect/>
          </a:stretch>
        </p:blipFill>
        <p:spPr>
          <a:xfrm>
            <a:off x="6856224" y="3791079"/>
            <a:ext cx="736425" cy="64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Description</a:t>
            </a:r>
            <a:r>
              <a:rPr lang="fr"/>
              <a:t> des données</a:t>
            </a:r>
            <a:endParaRPr/>
          </a:p>
        </p:txBody>
      </p:sp>
      <p:sp>
        <p:nvSpPr>
          <p:cNvPr id="112" name="Google Shape;112;p16"/>
          <p:cNvSpPr txBox="1"/>
          <p:nvPr>
            <p:ph idx="1" type="body"/>
          </p:nvPr>
        </p:nvSpPr>
        <p:spPr>
          <a:xfrm>
            <a:off x="729450" y="1746575"/>
            <a:ext cx="8158800" cy="3100800"/>
          </a:xfrm>
          <a:prstGeom prst="rect">
            <a:avLst/>
          </a:prstGeom>
        </p:spPr>
        <p:txBody>
          <a:bodyPr anchorCtr="0" anchor="t" bIns="91425" lIns="91425" spcFirstLastPara="1" rIns="91425" wrap="square" tIns="91425">
            <a:normAutofit/>
          </a:bodyPr>
          <a:lstStyle/>
          <a:p>
            <a:pPr indent="0" lvl="0" marL="0" marR="152400" rtl="0" algn="l">
              <a:spcBef>
                <a:spcPts val="800"/>
              </a:spcBef>
              <a:spcAft>
                <a:spcPts val="0"/>
              </a:spcAft>
              <a:buNone/>
            </a:pPr>
            <a:r>
              <a:rPr lang="fr" sz="1200">
                <a:solidFill>
                  <a:srgbClr val="000000"/>
                </a:solidFill>
                <a:highlight>
                  <a:srgbClr val="FFFFFF"/>
                </a:highlight>
                <a:latin typeface="Montserrat"/>
                <a:ea typeface="Montserrat"/>
                <a:cs typeface="Montserrat"/>
                <a:sym typeface="Montserrat"/>
              </a:rPr>
              <a:t>Les bénévoles de l'association n'ont pas eu le temps de réunir les différentes images des pensionnaires dispersées sur leurs disques durs. Pas de problème, j’ai développé un algorithme en utilisant le Stanford Dogs Dataset pour entraîner mon algorithme.</a:t>
            </a:r>
            <a:endParaRPr sz="1200">
              <a:solidFill>
                <a:srgbClr val="000000"/>
              </a:solidFill>
              <a:highlight>
                <a:srgbClr val="FFFFFF"/>
              </a:highlight>
              <a:latin typeface="Montserrat"/>
              <a:ea typeface="Montserrat"/>
              <a:cs typeface="Montserrat"/>
              <a:sym typeface="Montserrat"/>
            </a:endParaRPr>
          </a:p>
          <a:p>
            <a:pPr indent="0" lvl="0" marL="0" marR="152400" rtl="0" algn="l">
              <a:spcBef>
                <a:spcPts val="800"/>
              </a:spcBef>
              <a:spcAft>
                <a:spcPts val="0"/>
              </a:spcAft>
              <a:buNone/>
            </a:pPr>
            <a:r>
              <a:t/>
            </a:r>
            <a:endParaRPr sz="1200">
              <a:solidFill>
                <a:srgbClr val="000000"/>
              </a:solidFill>
              <a:highlight>
                <a:srgbClr val="FFFFFF"/>
              </a:highlight>
              <a:latin typeface="Montserrat"/>
              <a:ea typeface="Montserrat"/>
              <a:cs typeface="Montserrat"/>
              <a:sym typeface="Montserrat"/>
            </a:endParaRPr>
          </a:p>
          <a:p>
            <a:pPr indent="0" lvl="0" marL="0" marR="152400" rtl="0" algn="l">
              <a:spcBef>
                <a:spcPts val="800"/>
              </a:spcBef>
              <a:spcAft>
                <a:spcPts val="0"/>
              </a:spcAft>
              <a:buNone/>
            </a:pPr>
            <a:r>
              <a:rPr lang="fr" sz="1200">
                <a:solidFill>
                  <a:srgbClr val="000000"/>
                </a:solidFill>
                <a:highlight>
                  <a:srgbClr val="FFFFFF"/>
                </a:highlight>
                <a:latin typeface="Montserrat"/>
                <a:ea typeface="Montserrat"/>
                <a:cs typeface="Montserrat"/>
                <a:sym typeface="Montserrat"/>
              </a:rPr>
              <a:t> Ce jeu de données me permet d’avoir :</a:t>
            </a:r>
            <a:endParaRPr sz="1200">
              <a:solidFill>
                <a:srgbClr val="000000"/>
              </a:solidFill>
              <a:highlight>
                <a:srgbClr val="FFFFFF"/>
              </a:highlight>
              <a:latin typeface="Montserrat"/>
              <a:ea typeface="Montserrat"/>
              <a:cs typeface="Montserrat"/>
              <a:sym typeface="Montserrat"/>
            </a:endParaRPr>
          </a:p>
          <a:p>
            <a:pPr indent="-304800" lvl="0" marL="457200" marR="152400" rtl="0" algn="l">
              <a:spcBef>
                <a:spcPts val="800"/>
              </a:spcBef>
              <a:spcAft>
                <a:spcPts val="0"/>
              </a:spcAft>
              <a:buClr>
                <a:srgbClr val="000000"/>
              </a:buClr>
              <a:buSzPts val="1200"/>
              <a:buFont typeface="Montserrat"/>
              <a:buChar char="●"/>
            </a:pPr>
            <a:r>
              <a:rPr lang="fr" sz="1200">
                <a:solidFill>
                  <a:srgbClr val="000000"/>
                </a:solidFill>
                <a:highlight>
                  <a:srgbClr val="FFFFFF"/>
                </a:highlight>
                <a:latin typeface="Montserrat"/>
                <a:ea typeface="Montserrat"/>
                <a:cs typeface="Montserrat"/>
                <a:sym typeface="Montserrat"/>
              </a:rPr>
              <a:t>20 580 Images de chien</a:t>
            </a:r>
            <a:endParaRPr sz="1200">
              <a:solidFill>
                <a:srgbClr val="000000"/>
              </a:solidFill>
              <a:highlight>
                <a:srgbClr val="FFFFFF"/>
              </a:highlight>
              <a:latin typeface="Montserrat"/>
              <a:ea typeface="Montserrat"/>
              <a:cs typeface="Montserrat"/>
              <a:sym typeface="Montserrat"/>
            </a:endParaRPr>
          </a:p>
          <a:p>
            <a:pPr indent="-304800" lvl="0" marL="457200" marR="152400" rtl="0" algn="l">
              <a:spcBef>
                <a:spcPts val="0"/>
              </a:spcBef>
              <a:spcAft>
                <a:spcPts val="0"/>
              </a:spcAft>
              <a:buClr>
                <a:srgbClr val="000000"/>
              </a:buClr>
              <a:buSzPts val="1200"/>
              <a:buFont typeface="Montserrat"/>
              <a:buChar char="●"/>
            </a:pPr>
            <a:r>
              <a:rPr lang="fr" sz="1200">
                <a:solidFill>
                  <a:srgbClr val="000000"/>
                </a:solidFill>
                <a:highlight>
                  <a:srgbClr val="FFFFFF"/>
                </a:highlight>
                <a:latin typeface="Montserrat"/>
                <a:ea typeface="Montserrat"/>
                <a:cs typeface="Montserrat"/>
                <a:sym typeface="Montserrat"/>
              </a:rPr>
              <a:t>Réparties en 120 races différentes</a:t>
            </a:r>
            <a:endParaRPr sz="1200">
              <a:solidFill>
                <a:srgbClr val="000000"/>
              </a:solidFill>
              <a:highlight>
                <a:srgbClr val="FFFFFF"/>
              </a:highlight>
              <a:latin typeface="Montserrat"/>
              <a:ea typeface="Montserrat"/>
              <a:cs typeface="Montserrat"/>
              <a:sym typeface="Montserrat"/>
            </a:endParaRPr>
          </a:p>
        </p:txBody>
      </p:sp>
      <p:sp>
        <p:nvSpPr>
          <p:cNvPr id="113" name="Google Shape;11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614250" y="2294225"/>
            <a:ext cx="7119600" cy="190200"/>
          </a:xfrm>
          <a:prstGeom prst="striped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ph type="title"/>
          </p:nvPr>
        </p:nvSpPr>
        <p:spPr>
          <a:xfrm>
            <a:off x="729450" y="1318650"/>
            <a:ext cx="443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démarche</a:t>
            </a:r>
            <a:endParaRPr/>
          </a:p>
        </p:txBody>
      </p:sp>
      <p:sp>
        <p:nvSpPr>
          <p:cNvPr id="120" name="Google Shape;120;p17"/>
          <p:cNvSpPr txBox="1"/>
          <p:nvPr>
            <p:ph idx="1" type="body"/>
          </p:nvPr>
        </p:nvSpPr>
        <p:spPr>
          <a:xfrm>
            <a:off x="3007175" y="2996575"/>
            <a:ext cx="2780100" cy="1702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b="1" lang="fr" sz="1128"/>
              <a:t>CNN from scratch : </a:t>
            </a:r>
            <a:r>
              <a:rPr lang="fr" sz="1128"/>
              <a:t>Un </a:t>
            </a:r>
            <a:r>
              <a:rPr b="1" lang="fr" sz="1128"/>
              <a:t>C</a:t>
            </a:r>
            <a:r>
              <a:rPr lang="fr" sz="1128"/>
              <a:t>onvolutional </a:t>
            </a:r>
            <a:r>
              <a:rPr b="1" lang="fr" sz="1128"/>
              <a:t>N</a:t>
            </a:r>
            <a:r>
              <a:rPr lang="fr" sz="1128"/>
              <a:t>eural </a:t>
            </a:r>
            <a:r>
              <a:rPr b="1" lang="fr" sz="1128"/>
              <a:t>N</a:t>
            </a:r>
            <a:r>
              <a:rPr lang="fr" sz="1128"/>
              <a:t>etwork (CNN) est un type de réseau neuronal artificiel utilisé dans la reconnaissance et le traitement d’images et spécifiquement conçu pour traiter les données de pixels</a:t>
            </a:r>
            <a:endParaRPr sz="1128"/>
          </a:p>
          <a:p>
            <a:pPr indent="0" lvl="0" marL="0" rtl="0" algn="l">
              <a:lnSpc>
                <a:spcPct val="105000"/>
              </a:lnSpc>
              <a:spcBef>
                <a:spcPts val="1200"/>
              </a:spcBef>
              <a:spcAft>
                <a:spcPts val="1200"/>
              </a:spcAft>
              <a:buSzPts val="852"/>
              <a:buNone/>
            </a:pPr>
            <a:r>
              <a:t/>
            </a:r>
            <a:endParaRPr b="1" sz="1128"/>
          </a:p>
        </p:txBody>
      </p:sp>
      <p:sp>
        <p:nvSpPr>
          <p:cNvPr id="121" name="Google Shape;121;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22" name="Google Shape;122;p17"/>
          <p:cNvSpPr txBox="1"/>
          <p:nvPr>
            <p:ph idx="1" type="body"/>
          </p:nvPr>
        </p:nvSpPr>
        <p:spPr>
          <a:xfrm>
            <a:off x="110475" y="2996575"/>
            <a:ext cx="2896800" cy="17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b="1" lang="fr" sz="1100"/>
              <a:t>Méthode Classique</a:t>
            </a:r>
            <a:r>
              <a:rPr b="1" lang="fr" sz="1100"/>
              <a:t> (La scale-invariant feature transform (SIFT)) :</a:t>
            </a:r>
            <a:endParaRPr b="1" sz="1100"/>
          </a:p>
          <a:p>
            <a:pPr indent="-298450" lvl="0" marL="457200" rtl="0" algn="l">
              <a:spcBef>
                <a:spcPts val="1200"/>
              </a:spcBef>
              <a:spcAft>
                <a:spcPts val="0"/>
              </a:spcAft>
              <a:buSzPts val="1100"/>
              <a:buChar char="●"/>
            </a:pPr>
            <a:r>
              <a:rPr lang="fr" sz="1100"/>
              <a:t>Détection des features d’une images</a:t>
            </a:r>
            <a:endParaRPr sz="1100"/>
          </a:p>
          <a:p>
            <a:pPr indent="-298450" lvl="0" marL="457200" rtl="0" algn="l">
              <a:spcBef>
                <a:spcPts val="0"/>
              </a:spcBef>
              <a:spcAft>
                <a:spcPts val="0"/>
              </a:spcAft>
              <a:buSzPts val="1100"/>
              <a:buChar char="●"/>
            </a:pPr>
            <a:r>
              <a:rPr lang="fr" sz="1100"/>
              <a:t>Création des descripteurs (Bags of features)</a:t>
            </a:r>
            <a:endParaRPr sz="1100"/>
          </a:p>
          <a:p>
            <a:pPr indent="-298450" lvl="0" marL="457200" rtl="0" algn="l">
              <a:spcBef>
                <a:spcPts val="0"/>
              </a:spcBef>
              <a:spcAft>
                <a:spcPts val="0"/>
              </a:spcAft>
              <a:buSzPts val="1100"/>
              <a:buChar char="●"/>
            </a:pPr>
            <a:r>
              <a:rPr lang="fr" sz="1100"/>
              <a:t>Classification supervisée</a:t>
            </a:r>
            <a:endParaRPr sz="1100"/>
          </a:p>
          <a:p>
            <a:pPr indent="0" lvl="0" marL="0" rtl="0" algn="l">
              <a:spcBef>
                <a:spcPts val="1200"/>
              </a:spcBef>
              <a:spcAft>
                <a:spcPts val="1200"/>
              </a:spcAft>
              <a:buSzPts val="688"/>
              <a:buNone/>
            </a:pPr>
            <a:r>
              <a:t/>
            </a:r>
            <a:endParaRPr b="1" sz="1100"/>
          </a:p>
        </p:txBody>
      </p:sp>
      <p:sp>
        <p:nvSpPr>
          <p:cNvPr id="123" name="Google Shape;123;p17"/>
          <p:cNvSpPr txBox="1"/>
          <p:nvPr>
            <p:ph idx="1" type="body"/>
          </p:nvPr>
        </p:nvSpPr>
        <p:spPr>
          <a:xfrm>
            <a:off x="5843000" y="3047050"/>
            <a:ext cx="2780100" cy="170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100"/>
              <a:t>CNN Transfert Learning : </a:t>
            </a:r>
            <a:r>
              <a:rPr lang="fr" sz="1100"/>
              <a:t>Entraîner</a:t>
            </a:r>
            <a:r>
              <a:rPr lang="fr" sz="1100"/>
              <a:t> un </a:t>
            </a:r>
            <a:r>
              <a:rPr lang="fr" sz="1100"/>
              <a:t>réseau</a:t>
            </a:r>
            <a:r>
              <a:rPr lang="fr" sz="1100"/>
              <a:t> de neurones convolutif est très </a:t>
            </a:r>
            <a:r>
              <a:rPr lang="fr" sz="1100"/>
              <a:t>coûteux</a:t>
            </a:r>
            <a:r>
              <a:rPr lang="fr" sz="1100"/>
              <a:t>. Le transfert learning permet d’utiliser un </a:t>
            </a:r>
            <a:r>
              <a:rPr lang="fr" sz="1100"/>
              <a:t>réseau</a:t>
            </a:r>
            <a:r>
              <a:rPr lang="fr" sz="1100"/>
              <a:t> de neurones existant avec une problématique similaire</a:t>
            </a:r>
            <a:endParaRPr sz="1100"/>
          </a:p>
        </p:txBody>
      </p:sp>
      <p:pic>
        <p:nvPicPr>
          <p:cNvPr id="124" name="Google Shape;124;p17"/>
          <p:cNvPicPr preferRelativeResize="0"/>
          <p:nvPr/>
        </p:nvPicPr>
        <p:blipFill>
          <a:blip r:embed="rId3">
            <a:alphaModFix/>
          </a:blip>
          <a:stretch>
            <a:fillRect/>
          </a:stretch>
        </p:blipFill>
        <p:spPr>
          <a:xfrm>
            <a:off x="1165074" y="2051904"/>
            <a:ext cx="736425" cy="645726"/>
          </a:xfrm>
          <a:prstGeom prst="rect">
            <a:avLst/>
          </a:prstGeom>
          <a:noFill/>
          <a:ln>
            <a:noFill/>
          </a:ln>
        </p:spPr>
      </p:pic>
      <p:pic>
        <p:nvPicPr>
          <p:cNvPr id="125" name="Google Shape;125;p17"/>
          <p:cNvPicPr preferRelativeResize="0"/>
          <p:nvPr/>
        </p:nvPicPr>
        <p:blipFill>
          <a:blip r:embed="rId3">
            <a:alphaModFix/>
          </a:blip>
          <a:stretch>
            <a:fillRect/>
          </a:stretch>
        </p:blipFill>
        <p:spPr>
          <a:xfrm>
            <a:off x="3696812" y="2051904"/>
            <a:ext cx="736425" cy="645726"/>
          </a:xfrm>
          <a:prstGeom prst="rect">
            <a:avLst/>
          </a:prstGeom>
          <a:noFill/>
          <a:ln>
            <a:noFill/>
          </a:ln>
        </p:spPr>
      </p:pic>
      <p:pic>
        <p:nvPicPr>
          <p:cNvPr id="126" name="Google Shape;126;p17"/>
          <p:cNvPicPr preferRelativeResize="0"/>
          <p:nvPr/>
        </p:nvPicPr>
        <p:blipFill>
          <a:blip r:embed="rId3">
            <a:alphaModFix/>
          </a:blip>
          <a:stretch>
            <a:fillRect/>
          </a:stretch>
        </p:blipFill>
        <p:spPr>
          <a:xfrm>
            <a:off x="6228549" y="2051904"/>
            <a:ext cx="736425" cy="645726"/>
          </a:xfrm>
          <a:prstGeom prst="rect">
            <a:avLst/>
          </a:prstGeom>
          <a:noFill/>
          <a:ln>
            <a:noFill/>
          </a:ln>
        </p:spPr>
      </p:pic>
      <p:sp>
        <p:nvSpPr>
          <p:cNvPr id="127" name="Google Shape;127;p17"/>
          <p:cNvSpPr txBox="1"/>
          <p:nvPr/>
        </p:nvSpPr>
        <p:spPr>
          <a:xfrm>
            <a:off x="7733850" y="1982213"/>
            <a:ext cx="1321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latin typeface="Lato"/>
                <a:ea typeface="Lato"/>
                <a:cs typeface="Lato"/>
                <a:sym typeface="Lato"/>
              </a:rPr>
              <a:t>Choix du modèle le plus performant</a:t>
            </a:r>
            <a:endParaRPr b="1"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9450" y="1318650"/>
            <a:ext cx="7688700" cy="909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rgbClr val="000000"/>
              </a:buClr>
              <a:buSzPts val="688"/>
              <a:buFont typeface="Arial"/>
              <a:buNone/>
            </a:pPr>
            <a:r>
              <a:rPr lang="fr"/>
              <a:t>Pre processing</a:t>
            </a:r>
            <a:endParaRPr/>
          </a:p>
        </p:txBody>
      </p:sp>
      <p:sp>
        <p:nvSpPr>
          <p:cNvPr id="133" name="Google Shape;13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4" name="Google Shape;134;p18"/>
          <p:cNvSpPr txBox="1"/>
          <p:nvPr/>
        </p:nvSpPr>
        <p:spPr>
          <a:xfrm>
            <a:off x="514975" y="1953800"/>
            <a:ext cx="7603500" cy="26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fr" sz="1200">
                <a:highlight>
                  <a:srgbClr val="FFFFFF"/>
                </a:highlight>
              </a:rPr>
              <a:t>Dans toutes les différentes méthodes les étapes suivantes de pré processing ont été réalisées :</a:t>
            </a:r>
            <a:endParaRPr sz="1200">
              <a:highlight>
                <a:srgbClr val="FFFFFF"/>
              </a:highlight>
            </a:endParaRPr>
          </a:p>
          <a:p>
            <a:pPr indent="-304800" lvl="0" marL="457200" rtl="0" algn="l">
              <a:lnSpc>
                <a:spcPct val="115000"/>
              </a:lnSpc>
              <a:spcBef>
                <a:spcPts val="1100"/>
              </a:spcBef>
              <a:spcAft>
                <a:spcPts val="0"/>
              </a:spcAft>
              <a:buSzPts val="1200"/>
              <a:buChar char="●"/>
            </a:pPr>
            <a:r>
              <a:rPr b="1" lang="fr" sz="1200">
                <a:highlight>
                  <a:srgbClr val="FFFFFF"/>
                </a:highlight>
              </a:rPr>
              <a:t>Redimensionnement</a:t>
            </a:r>
            <a:r>
              <a:rPr b="1" lang="fr" sz="1200">
                <a:highlight>
                  <a:srgbClr val="FFFFFF"/>
                </a:highlight>
              </a:rPr>
              <a:t> de l’image</a:t>
            </a:r>
            <a:r>
              <a:rPr lang="fr" sz="1200">
                <a:highlight>
                  <a:srgbClr val="FFFFFF"/>
                </a:highlight>
              </a:rPr>
              <a:t> : Afin d’avoir des images de même taille et suivant les contraintes des différents algorithmes un </a:t>
            </a:r>
            <a:r>
              <a:rPr lang="fr" sz="1200">
                <a:highlight>
                  <a:srgbClr val="FFFFFF"/>
                </a:highlight>
              </a:rPr>
              <a:t>redimensionnement</a:t>
            </a:r>
            <a:r>
              <a:rPr lang="fr" sz="1200">
                <a:highlight>
                  <a:srgbClr val="FFFFFF"/>
                </a:highlight>
              </a:rPr>
              <a:t> de l’image a été réalisé. Celui-ci à été réalisé par interpolation bilinéaire (Moyenne des 4 pixels plus proches)</a:t>
            </a:r>
            <a:endParaRPr sz="1200">
              <a:highlight>
                <a:srgbClr val="FFFFFF"/>
              </a:highlight>
            </a:endParaRPr>
          </a:p>
          <a:p>
            <a:pPr indent="-304800" lvl="0" marL="457200" rtl="0" algn="l">
              <a:lnSpc>
                <a:spcPct val="115000"/>
              </a:lnSpc>
              <a:spcBef>
                <a:spcPts val="0"/>
              </a:spcBef>
              <a:spcAft>
                <a:spcPts val="0"/>
              </a:spcAft>
              <a:buSzPts val="1200"/>
              <a:buChar char="●"/>
            </a:pPr>
            <a:r>
              <a:rPr b="1" lang="fr" sz="1200">
                <a:highlight>
                  <a:srgbClr val="FFFFFF"/>
                </a:highlight>
              </a:rPr>
              <a:t>Egalisation </a:t>
            </a:r>
            <a:r>
              <a:rPr lang="fr" sz="1200">
                <a:highlight>
                  <a:srgbClr val="FFFFFF"/>
                </a:highlight>
              </a:rPr>
              <a:t>: Il s’agit ici d’égaliser l’histogramme, c’est à dire d’étendre la plage de valeur de manière uniforme. Le système de codage YUV a été </a:t>
            </a:r>
            <a:r>
              <a:rPr lang="fr" sz="1200">
                <a:highlight>
                  <a:srgbClr val="FFFFFF"/>
                </a:highlight>
              </a:rPr>
              <a:t>utilisé</a:t>
            </a:r>
            <a:r>
              <a:rPr lang="fr" sz="1200">
                <a:highlight>
                  <a:srgbClr val="FFFFFF"/>
                </a:highlight>
              </a:rPr>
              <a:t> (à partir d’une source RVB. Y représente la luminance (informations de luminosité) tandis que les deux autres (U et V) sont des données de chrominance (informations de couleur)</a:t>
            </a:r>
            <a:endParaRPr sz="1200">
              <a:highlight>
                <a:srgbClr val="FFFFFF"/>
              </a:highlight>
            </a:endParaRPr>
          </a:p>
          <a:p>
            <a:pPr indent="-304800" lvl="0" marL="457200" rtl="0" algn="l">
              <a:lnSpc>
                <a:spcPct val="115000"/>
              </a:lnSpc>
              <a:spcBef>
                <a:spcPts val="0"/>
              </a:spcBef>
              <a:spcAft>
                <a:spcPts val="0"/>
              </a:spcAft>
              <a:buSzPts val="1200"/>
              <a:buChar char="●"/>
            </a:pPr>
            <a:r>
              <a:rPr b="1" lang="fr" sz="1200">
                <a:highlight>
                  <a:srgbClr val="FFFFFF"/>
                </a:highlight>
              </a:rPr>
              <a:t>Suppression du bruit</a:t>
            </a:r>
            <a:r>
              <a:rPr lang="fr" sz="1200">
                <a:highlight>
                  <a:srgbClr val="FFFFFF"/>
                </a:highlight>
              </a:rPr>
              <a:t> : Le débruitage est fait pour supprimer le bruit indésirable de l’image afin de l’analyser sous une meilleure forme. j’ai utilisé le filtre </a:t>
            </a:r>
            <a:r>
              <a:rPr b="1" lang="fr" sz="1200">
                <a:highlight>
                  <a:srgbClr val="FFFFFF"/>
                </a:highlight>
              </a:rPr>
              <a:t>non-local means</a:t>
            </a:r>
            <a:r>
              <a:rPr lang="fr" sz="1200">
                <a:highlight>
                  <a:srgbClr val="FFFFFF"/>
                </a:highlight>
              </a:rPr>
              <a:t> qui semble reconnu comme l’un des meilleurs</a:t>
            </a:r>
            <a:endParaRPr sz="12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Augmentation de notre jeu de données</a:t>
            </a:r>
            <a:endParaRPr/>
          </a:p>
        </p:txBody>
      </p:sp>
      <p:sp>
        <p:nvSpPr>
          <p:cNvPr id="140" name="Google Shape;14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1" name="Google Shape;141;p19"/>
          <p:cNvSpPr txBox="1"/>
          <p:nvPr/>
        </p:nvSpPr>
        <p:spPr>
          <a:xfrm>
            <a:off x="485375" y="1768800"/>
            <a:ext cx="6241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500"/>
              </a:spcAft>
              <a:buNone/>
            </a:pPr>
            <a:r>
              <a:t/>
            </a:r>
            <a:endParaRPr sz="1200">
              <a:highlight>
                <a:srgbClr val="FFFFFF"/>
              </a:highlight>
            </a:endParaRPr>
          </a:p>
        </p:txBody>
      </p:sp>
      <p:sp>
        <p:nvSpPr>
          <p:cNvPr id="142" name="Google Shape;142;p19"/>
          <p:cNvSpPr txBox="1"/>
          <p:nvPr/>
        </p:nvSpPr>
        <p:spPr>
          <a:xfrm>
            <a:off x="514975" y="1953800"/>
            <a:ext cx="7603500" cy="192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fr" sz="1200">
                <a:highlight>
                  <a:srgbClr val="FFFFFF"/>
                </a:highlight>
              </a:rPr>
              <a:t>Notre dataset comporte peu de données (20 000 images). Par conséquent nous avons le risque de le sur-</a:t>
            </a:r>
            <a:r>
              <a:rPr lang="fr" sz="1200">
                <a:highlight>
                  <a:srgbClr val="FFFFFF"/>
                </a:highlight>
              </a:rPr>
              <a:t>entraîner</a:t>
            </a:r>
            <a:r>
              <a:rPr lang="fr" sz="1200">
                <a:highlight>
                  <a:srgbClr val="FFFFFF"/>
                </a:highlight>
              </a:rPr>
              <a:t>, il ne pourra pas développer des règles de décisions pouvant être généralisé à de nouvelles données. </a:t>
            </a:r>
            <a:endParaRPr sz="1200">
              <a:highlight>
                <a:srgbClr val="FFFFFF"/>
              </a:highlight>
            </a:endParaRPr>
          </a:p>
          <a:p>
            <a:pPr indent="0" lvl="0" marL="0" rtl="0" algn="l">
              <a:lnSpc>
                <a:spcPct val="115000"/>
              </a:lnSpc>
              <a:spcBef>
                <a:spcPts val="1100"/>
              </a:spcBef>
              <a:spcAft>
                <a:spcPts val="0"/>
              </a:spcAft>
              <a:buNone/>
            </a:pPr>
            <a:r>
              <a:rPr lang="fr" sz="1200">
                <a:highlight>
                  <a:srgbClr val="FFFFFF"/>
                </a:highlight>
              </a:rPr>
              <a:t>Pour limiter ce phénomène j’ai augmenté mon nombre de data en utilisant la Data Augmentation.</a:t>
            </a:r>
            <a:endParaRPr sz="1200">
              <a:highlight>
                <a:srgbClr val="FFFFFF"/>
              </a:highlight>
            </a:endParaRPr>
          </a:p>
          <a:p>
            <a:pPr indent="0" lvl="0" marL="0" rtl="0" algn="l">
              <a:lnSpc>
                <a:spcPct val="115000"/>
              </a:lnSpc>
              <a:spcBef>
                <a:spcPts val="1100"/>
              </a:spcBef>
              <a:spcAft>
                <a:spcPts val="500"/>
              </a:spcAft>
              <a:buNone/>
            </a:pPr>
            <a:r>
              <a:rPr lang="fr" sz="1200">
                <a:highlight>
                  <a:srgbClr val="FFFFFF"/>
                </a:highlight>
              </a:rPr>
              <a:t>L'objectif de la data augmentation est de reproduire les images préexistantes en leur appliquant une transformation aléatoire. Keras mets à disposition la méthode ImageDataGenerator qui permet de faire à la fois du mirroring, de la rotation, des zoom ... et ce de manière aléatoire.</a:t>
            </a:r>
            <a:endParaRPr sz="12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Classique</a:t>
            </a:r>
            <a:endParaRPr/>
          </a:p>
        </p:txBody>
      </p:sp>
      <p:sp>
        <p:nvSpPr>
          <p:cNvPr id="148" name="Google Shape;14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9" name="Google Shape;149;p20"/>
          <p:cNvSpPr txBox="1"/>
          <p:nvPr/>
        </p:nvSpPr>
        <p:spPr>
          <a:xfrm>
            <a:off x="485375" y="1768800"/>
            <a:ext cx="6493500" cy="273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fr" sz="1200">
                <a:highlight>
                  <a:srgbClr val="FFFFFF"/>
                </a:highlight>
              </a:rPr>
              <a:t>La méthode classique consiste à réaliser les étapes suivantes :</a:t>
            </a:r>
            <a:endParaRPr b="1" sz="1200">
              <a:highlight>
                <a:srgbClr val="FFFFFF"/>
              </a:highlight>
            </a:endParaRPr>
          </a:p>
          <a:p>
            <a:pPr indent="-311150" lvl="0" marL="457200" rtl="0" algn="l">
              <a:lnSpc>
                <a:spcPct val="115000"/>
              </a:lnSpc>
              <a:spcBef>
                <a:spcPts val="500"/>
              </a:spcBef>
              <a:spcAft>
                <a:spcPts val="0"/>
              </a:spcAft>
              <a:buClr>
                <a:schemeClr val="accent1"/>
              </a:buClr>
              <a:buSzPts val="1300"/>
              <a:buFont typeface="Lato"/>
              <a:buChar char="●"/>
            </a:pPr>
            <a:r>
              <a:rPr lang="fr" sz="1300">
                <a:solidFill>
                  <a:schemeClr val="accent1"/>
                </a:solidFill>
                <a:latin typeface="Lato"/>
                <a:ea typeface="Lato"/>
                <a:cs typeface="Lato"/>
                <a:sym typeface="Lato"/>
              </a:rPr>
              <a:t>Preprocessing</a:t>
            </a:r>
            <a:endParaRPr sz="1300">
              <a:solidFill>
                <a:schemeClr val="accent1"/>
              </a:solidFill>
              <a:latin typeface="Lato"/>
              <a:ea typeface="Lato"/>
              <a:cs typeface="Lato"/>
              <a:sym typeface="Lato"/>
            </a:endParaRPr>
          </a:p>
          <a:p>
            <a:pPr indent="-311150" lvl="1" marL="9144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Redimensionnement</a:t>
            </a:r>
            <a:endParaRPr sz="1300">
              <a:solidFill>
                <a:schemeClr val="accent1"/>
              </a:solidFill>
              <a:latin typeface="Lato"/>
              <a:ea typeface="Lato"/>
              <a:cs typeface="Lato"/>
              <a:sym typeface="Lato"/>
            </a:endParaRPr>
          </a:p>
          <a:p>
            <a:pPr indent="-311150" lvl="1" marL="9144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Passage en noir et blanc</a:t>
            </a:r>
            <a:endParaRPr sz="1300">
              <a:solidFill>
                <a:schemeClr val="accent1"/>
              </a:solidFill>
              <a:latin typeface="Lato"/>
              <a:ea typeface="Lato"/>
              <a:cs typeface="Lato"/>
              <a:sym typeface="Lato"/>
            </a:endParaRPr>
          </a:p>
          <a:p>
            <a:pPr indent="-311150" lvl="1" marL="9144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Suppression du bruit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Détection des features d’une images</a:t>
            </a:r>
            <a:endParaRPr sz="1300">
              <a:solidFill>
                <a:schemeClr val="accent1"/>
              </a:solidFill>
              <a:latin typeface="Lato"/>
              <a:ea typeface="Lato"/>
              <a:cs typeface="Lato"/>
              <a:sym typeface="Lato"/>
            </a:endParaRPr>
          </a:p>
          <a:p>
            <a:pPr indent="-311150" lvl="1" marL="9144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Choix de 200 features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Kmeans pour regrouper ces descripteurs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Comptage du nombre de descripteurs par image (Bags of features)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Réalisation d’une ACP pour réduction de dimension</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RandomForest pour le calcul de la performance</a:t>
            </a:r>
            <a:endParaRPr sz="1200">
              <a:highlight>
                <a:srgbClr val="FFFFFF"/>
              </a:highlight>
            </a:endParaRPr>
          </a:p>
        </p:txBody>
      </p:sp>
      <p:sp>
        <p:nvSpPr>
          <p:cNvPr id="150" name="Google Shape;150;p20"/>
          <p:cNvSpPr txBox="1"/>
          <p:nvPr/>
        </p:nvSpPr>
        <p:spPr>
          <a:xfrm>
            <a:off x="5687200" y="2220225"/>
            <a:ext cx="31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Résultat obtenu : </a:t>
            </a:r>
            <a:r>
              <a:rPr b="1" lang="fr">
                <a:latin typeface="Lato"/>
                <a:ea typeface="Lato"/>
                <a:cs typeface="Lato"/>
                <a:sym typeface="Lato"/>
              </a:rPr>
              <a:t>Accuracy de 0.0936</a:t>
            </a:r>
            <a:endParaRPr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CNN</a:t>
            </a:r>
            <a:endParaRPr/>
          </a:p>
        </p:txBody>
      </p:sp>
      <p:sp>
        <p:nvSpPr>
          <p:cNvPr id="156" name="Google Shape;156;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7" name="Google Shape;157;p21"/>
          <p:cNvSpPr txBox="1"/>
          <p:nvPr/>
        </p:nvSpPr>
        <p:spPr>
          <a:xfrm>
            <a:off x="485375" y="1768800"/>
            <a:ext cx="6493500" cy="186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fr" sz="1000">
                <a:highlight>
                  <a:srgbClr val="FFFFFF"/>
                </a:highlight>
              </a:rPr>
              <a:t>Qu’est ce qu’un réseau de neurones convolutif (CNN) : </a:t>
            </a:r>
            <a:r>
              <a:rPr lang="fr" sz="1000">
                <a:highlight>
                  <a:srgbClr val="FFFFFF"/>
                </a:highlight>
              </a:rPr>
              <a:t>Par rapport à la méthode précédente Les réseaux de neurones convolutifs ont une méthodologie bien plus performante pour détecter les features. Ils apprennent les features de chaque image. Un </a:t>
            </a:r>
            <a:r>
              <a:rPr lang="fr" sz="1000">
                <a:highlight>
                  <a:srgbClr val="FFFFFF"/>
                </a:highlight>
              </a:rPr>
              <a:t>réseau</a:t>
            </a:r>
            <a:r>
              <a:rPr lang="fr" sz="1000">
                <a:highlight>
                  <a:srgbClr val="FFFFFF"/>
                </a:highlight>
              </a:rPr>
              <a:t> de neurones est composé de plusieurs couches</a:t>
            </a:r>
            <a:endParaRPr sz="1000">
              <a:highlight>
                <a:srgbClr val="FFFFFF"/>
              </a:highlight>
            </a:endParaRPr>
          </a:p>
          <a:p>
            <a:pPr indent="0" lvl="0" marL="0" rtl="0" algn="l">
              <a:lnSpc>
                <a:spcPct val="115000"/>
              </a:lnSpc>
              <a:spcBef>
                <a:spcPts val="1100"/>
              </a:spcBef>
              <a:spcAft>
                <a:spcPts val="0"/>
              </a:spcAft>
              <a:buNone/>
            </a:pPr>
            <a:r>
              <a:rPr lang="fr" sz="1000">
                <a:highlight>
                  <a:srgbClr val="FFFFFF"/>
                </a:highlight>
              </a:rPr>
              <a:t>Un réseau de neurones convolutif se distingue par :</a:t>
            </a:r>
            <a:endParaRPr sz="1000">
              <a:highlight>
                <a:srgbClr val="FFFFFF"/>
              </a:highlight>
            </a:endParaRPr>
          </a:p>
          <a:p>
            <a:pPr indent="-292100" lvl="0" marL="457200" rtl="0" algn="l">
              <a:lnSpc>
                <a:spcPct val="115000"/>
              </a:lnSpc>
              <a:spcBef>
                <a:spcPts val="1100"/>
              </a:spcBef>
              <a:spcAft>
                <a:spcPts val="0"/>
              </a:spcAft>
              <a:buSzPts val="1000"/>
              <a:buChar char="●"/>
            </a:pPr>
            <a:r>
              <a:rPr lang="fr" sz="1000">
                <a:highlight>
                  <a:srgbClr val="FFFFFF"/>
                </a:highlight>
              </a:rPr>
              <a:t>Une première Couche de convolution afin de détecter les features maps (Propre au CNN)</a:t>
            </a:r>
            <a:endParaRPr sz="1000">
              <a:highlight>
                <a:srgbClr val="FFFFFF"/>
              </a:highlight>
            </a:endParaRPr>
          </a:p>
          <a:p>
            <a:pPr indent="-292100" lvl="0" marL="457200" rtl="0" algn="l">
              <a:lnSpc>
                <a:spcPct val="115000"/>
              </a:lnSpc>
              <a:spcBef>
                <a:spcPts val="0"/>
              </a:spcBef>
              <a:spcAft>
                <a:spcPts val="0"/>
              </a:spcAft>
              <a:buSzPts val="1000"/>
              <a:buChar char="●"/>
            </a:pPr>
            <a:r>
              <a:rPr lang="fr" sz="1000">
                <a:highlight>
                  <a:srgbClr val="FFFFFF"/>
                </a:highlight>
              </a:rPr>
              <a:t>Puis </a:t>
            </a:r>
            <a:r>
              <a:rPr lang="fr" sz="1000">
                <a:highlight>
                  <a:srgbClr val="FFFFFF"/>
                </a:highlight>
              </a:rPr>
              <a:t>vient</a:t>
            </a:r>
            <a:r>
              <a:rPr lang="fr" sz="1000">
                <a:highlight>
                  <a:srgbClr val="FFFFFF"/>
                </a:highlight>
              </a:rPr>
              <a:t> une couche de pooling (Réduction de la taille de l’image)</a:t>
            </a:r>
            <a:endParaRPr sz="1000">
              <a:highlight>
                <a:srgbClr val="FFFFFF"/>
              </a:highlight>
            </a:endParaRPr>
          </a:p>
          <a:p>
            <a:pPr indent="-292100" lvl="0" marL="457200" rtl="0" algn="l">
              <a:lnSpc>
                <a:spcPct val="115000"/>
              </a:lnSpc>
              <a:spcBef>
                <a:spcPts val="0"/>
              </a:spcBef>
              <a:spcAft>
                <a:spcPts val="0"/>
              </a:spcAft>
              <a:buSzPts val="1000"/>
              <a:buChar char="●"/>
            </a:pPr>
            <a:r>
              <a:rPr lang="fr" sz="1000">
                <a:highlight>
                  <a:srgbClr val="FFFFFF"/>
                </a:highlight>
              </a:rPr>
              <a:t>Une couche de ReLu (Suppression des valeurs négatives)</a:t>
            </a:r>
            <a:endParaRPr sz="1000">
              <a:highlight>
                <a:srgbClr val="FFFFFF"/>
              </a:highlight>
            </a:endParaRPr>
          </a:p>
          <a:p>
            <a:pPr indent="-292100" lvl="0" marL="457200" rtl="0" algn="l">
              <a:lnSpc>
                <a:spcPct val="115000"/>
              </a:lnSpc>
              <a:spcBef>
                <a:spcPts val="0"/>
              </a:spcBef>
              <a:spcAft>
                <a:spcPts val="0"/>
              </a:spcAft>
              <a:buSzPts val="1000"/>
              <a:buChar char="●"/>
            </a:pPr>
            <a:r>
              <a:rPr lang="fr" sz="1000">
                <a:highlight>
                  <a:srgbClr val="FFFFFF"/>
                </a:highlight>
              </a:rPr>
              <a:t>Toujours une dernière couche Fully Connected qui permet de classifier nos images</a:t>
            </a:r>
            <a:r>
              <a:rPr lang="fr" sz="1000">
                <a:highlight>
                  <a:schemeClr val="lt1"/>
                </a:highlight>
              </a:rPr>
              <a:t>(Propre au CNN)</a:t>
            </a:r>
            <a:endParaRPr sz="1000">
              <a:highlight>
                <a:srgbClr val="FFFFFF"/>
              </a:highlight>
            </a:endParaRPr>
          </a:p>
        </p:txBody>
      </p:sp>
      <p:pic>
        <p:nvPicPr>
          <p:cNvPr id="158" name="Google Shape;158;p21"/>
          <p:cNvPicPr preferRelativeResize="0"/>
          <p:nvPr/>
        </p:nvPicPr>
        <p:blipFill>
          <a:blip r:embed="rId3">
            <a:alphaModFix/>
          </a:blip>
          <a:stretch>
            <a:fillRect/>
          </a:stretch>
        </p:blipFill>
        <p:spPr>
          <a:xfrm>
            <a:off x="259025" y="3698624"/>
            <a:ext cx="2604925" cy="127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