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0" r:id="rId4"/>
    <p:sldId id="264" r:id="rId5"/>
    <p:sldId id="266" r:id="rId6"/>
    <p:sldId id="269" r:id="rId7"/>
    <p:sldId id="265" r:id="rId8"/>
    <p:sldId id="261" r:id="rId9"/>
    <p:sldId id="271" r:id="rId10"/>
    <p:sldId id="27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5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F913EF-2389-4B90-80BE-92EF2DEDE45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EFD706B-A205-4E13-B82A-C15CA2811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55AA27F-BAE3-4150-9EF8-CF6C1A59A32B}"/>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5" name="Espace réservé du pied de page 4">
            <a:extLst>
              <a:ext uri="{FF2B5EF4-FFF2-40B4-BE49-F238E27FC236}">
                <a16:creationId xmlns:a16="http://schemas.microsoft.com/office/drawing/2014/main" id="{D321BBC0-010E-454B-B0D0-59FEA6B198D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5D3B7B-0E77-40C4-9E9B-D7D55E3BA5E8}"/>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26582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1ADEC-45B0-46AF-B64F-333D2BCBCBC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EB41D77-23B1-42CA-A49F-C466D18C150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91DE3B-1A40-44E6-9CB4-6B3B1C471630}"/>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5" name="Espace réservé du pied de page 4">
            <a:extLst>
              <a:ext uri="{FF2B5EF4-FFF2-40B4-BE49-F238E27FC236}">
                <a16:creationId xmlns:a16="http://schemas.microsoft.com/office/drawing/2014/main" id="{38E20094-B376-4B86-A45F-E1F862A5DC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2A1043-69DE-4BF0-AEE1-ADB399B497CD}"/>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194633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AB8B408-0FCB-4B6A-B9BA-97012524FDA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0574A7C-C2AA-43AE-8125-0F21002E664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62E8EB-9998-4B4A-989E-7BE5ECF748B2}"/>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5" name="Espace réservé du pied de page 4">
            <a:extLst>
              <a:ext uri="{FF2B5EF4-FFF2-40B4-BE49-F238E27FC236}">
                <a16:creationId xmlns:a16="http://schemas.microsoft.com/office/drawing/2014/main" id="{AC9215D3-88F3-4B40-969F-D18C4FE9FF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21BECB7-BCF7-41AE-9E1A-7ACF0D87654C}"/>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36977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7A6724-4375-407D-8473-577ED59CDE7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5A9D27C-3139-42FE-9818-70796C4A9B8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9FC3C8-2FED-467D-B06C-235BF2A39880}"/>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5" name="Espace réservé du pied de page 4">
            <a:extLst>
              <a:ext uri="{FF2B5EF4-FFF2-40B4-BE49-F238E27FC236}">
                <a16:creationId xmlns:a16="http://schemas.microsoft.com/office/drawing/2014/main" id="{06DF9983-BD9A-4409-AC6F-91EF5D7258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C77932-0B04-4407-A8C6-3620DC8225BC}"/>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327016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A2C097-BBF4-45E7-BD3C-E17BDCC51D8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32D9596-76CC-46CF-9F38-6CD7723EEA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9CD816A-D855-427F-B5DB-2AE4A6B71FB1}"/>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5" name="Espace réservé du pied de page 4">
            <a:extLst>
              <a:ext uri="{FF2B5EF4-FFF2-40B4-BE49-F238E27FC236}">
                <a16:creationId xmlns:a16="http://schemas.microsoft.com/office/drawing/2014/main" id="{BE60577B-0A64-45FD-90C7-1C11A5CB56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BA6C93-3C5E-4AE9-A7D2-AC1FA5988302}"/>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98427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E60074-BD7B-4C63-A49F-C4F1203056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E40BCE-11CC-4460-A313-F6A447B4390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D885D6F-255F-447B-BF21-691631B6666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FAA558-A8C0-4FF2-84E6-574B62527D9F}"/>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6" name="Espace réservé du pied de page 5">
            <a:extLst>
              <a:ext uri="{FF2B5EF4-FFF2-40B4-BE49-F238E27FC236}">
                <a16:creationId xmlns:a16="http://schemas.microsoft.com/office/drawing/2014/main" id="{72E2041D-F600-45D9-BE5A-E81B253887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7061C60-A999-44B0-8FFA-37E72057C685}"/>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258572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664B76-4DEE-4B6B-A4BF-10B6CEAFA7B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46CF941-3A5F-4619-BA8F-79F5AF7D4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644019F-6836-47F4-8A98-435896254F0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E8D4515-E116-461E-8FC7-1D7B85D00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0DC2142-EB54-46C5-8388-DC0BE0E3350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35D097F-07F6-48B3-A133-ED3F9CCE5BA9}"/>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8" name="Espace réservé du pied de page 7">
            <a:extLst>
              <a:ext uri="{FF2B5EF4-FFF2-40B4-BE49-F238E27FC236}">
                <a16:creationId xmlns:a16="http://schemas.microsoft.com/office/drawing/2014/main" id="{85750F61-9215-4F05-A843-D821E1C8078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BB9E8FC-E222-4A60-AA9E-F53904DB1AA4}"/>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355173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97BB26-2CC5-4EEA-BA2C-C887261F28B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25EEF32-E122-45E9-B4CE-56F0752E131E}"/>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4" name="Espace réservé du pied de page 3">
            <a:extLst>
              <a:ext uri="{FF2B5EF4-FFF2-40B4-BE49-F238E27FC236}">
                <a16:creationId xmlns:a16="http://schemas.microsoft.com/office/drawing/2014/main" id="{4E038561-F5D9-4246-A5A4-E391322AA45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FB403A3-7B4D-4976-9A77-7F777C373D85}"/>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147914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2E847FE-DAC1-42A8-A2DF-D31CCCBB0E68}"/>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3" name="Espace réservé du pied de page 2">
            <a:extLst>
              <a:ext uri="{FF2B5EF4-FFF2-40B4-BE49-F238E27FC236}">
                <a16:creationId xmlns:a16="http://schemas.microsoft.com/office/drawing/2014/main" id="{D9DD974F-3823-4277-A8DA-1138ECDEE30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3F8D4F5-4EE5-47FE-BC5C-067B0A163BE7}"/>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204201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CF5A9D-A2AA-4C41-9C5F-9FCA6E06B7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3980BC1-C96E-4E9E-B93B-59CB090E3D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CC0DB67-F709-4EB1-8E1D-EAEF9E059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A720BD-5A9F-4C93-9682-32492C84640E}"/>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6" name="Espace réservé du pied de page 5">
            <a:extLst>
              <a:ext uri="{FF2B5EF4-FFF2-40B4-BE49-F238E27FC236}">
                <a16:creationId xmlns:a16="http://schemas.microsoft.com/office/drawing/2014/main" id="{D756043F-887A-4511-8B51-2D47886584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8F53184-E142-4A64-AC4E-8A06308D5980}"/>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202785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019E7-916A-4B01-A90A-5289706DC30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DF7C244-3D34-49CD-B352-1418C9B8C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0B1E690-29DF-4179-BBE9-C87251946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15F2540-5ABC-47C3-909B-CF1D72AF148E}"/>
              </a:ext>
            </a:extLst>
          </p:cNvPr>
          <p:cNvSpPr>
            <a:spLocks noGrp="1"/>
          </p:cNvSpPr>
          <p:nvPr>
            <p:ph type="dt" sz="half" idx="10"/>
          </p:nvPr>
        </p:nvSpPr>
        <p:spPr/>
        <p:txBody>
          <a:bodyPr/>
          <a:lstStyle/>
          <a:p>
            <a:fld id="{5FA01FD9-5B62-452E-8245-007D672EF449}" type="datetimeFigureOut">
              <a:rPr lang="fr-FR" smtClean="0"/>
              <a:t>09/10/2020</a:t>
            </a:fld>
            <a:endParaRPr lang="fr-FR"/>
          </a:p>
        </p:txBody>
      </p:sp>
      <p:sp>
        <p:nvSpPr>
          <p:cNvPr id="6" name="Espace réservé du pied de page 5">
            <a:extLst>
              <a:ext uri="{FF2B5EF4-FFF2-40B4-BE49-F238E27FC236}">
                <a16:creationId xmlns:a16="http://schemas.microsoft.com/office/drawing/2014/main" id="{DCD65F6E-2232-438C-8419-A8EF5C1F45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777DEA3-854C-4812-A94A-B1548A29B45E}"/>
              </a:ext>
            </a:extLst>
          </p:cNvPr>
          <p:cNvSpPr>
            <a:spLocks noGrp="1"/>
          </p:cNvSpPr>
          <p:nvPr>
            <p:ph type="sldNum" sz="quarter" idx="12"/>
          </p:nvPr>
        </p:nvSpPr>
        <p:spPr/>
        <p:txBody>
          <a:bodyPr/>
          <a:lstStyle/>
          <a:p>
            <a:fld id="{EAE805D2-C6DF-47A5-82A9-04CE64DD8B2C}" type="slidenum">
              <a:rPr lang="fr-FR" smtClean="0"/>
              <a:t>‹N°›</a:t>
            </a:fld>
            <a:endParaRPr lang="fr-FR"/>
          </a:p>
        </p:txBody>
      </p:sp>
    </p:spTree>
    <p:extLst>
      <p:ext uri="{BB962C8B-B14F-4D97-AF65-F5344CB8AC3E}">
        <p14:creationId xmlns:p14="http://schemas.microsoft.com/office/powerpoint/2010/main" val="320220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CBA06FE-83D6-46D9-B189-075FF6358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73E6765-6BAE-42F3-908F-750F412353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84E2C4-F039-45C0-A1B1-9823419D6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01FD9-5B62-452E-8245-007D672EF449}" type="datetimeFigureOut">
              <a:rPr lang="fr-FR" smtClean="0"/>
              <a:t>09/10/2020</a:t>
            </a:fld>
            <a:endParaRPr lang="fr-FR"/>
          </a:p>
        </p:txBody>
      </p:sp>
      <p:sp>
        <p:nvSpPr>
          <p:cNvPr id="5" name="Espace réservé du pied de page 4">
            <a:extLst>
              <a:ext uri="{FF2B5EF4-FFF2-40B4-BE49-F238E27FC236}">
                <a16:creationId xmlns:a16="http://schemas.microsoft.com/office/drawing/2014/main" id="{DEDCB35F-E324-4C0F-945D-205B427EC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F4F7A8D-A4BA-404B-9143-FB638C044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05D2-C6DF-47A5-82A9-04CE64DD8B2C}" type="slidenum">
              <a:rPr lang="fr-FR" smtClean="0"/>
              <a:t>‹N°›</a:t>
            </a:fld>
            <a:endParaRPr lang="fr-FR"/>
          </a:p>
        </p:txBody>
      </p:sp>
    </p:spTree>
    <p:extLst>
      <p:ext uri="{BB962C8B-B14F-4D97-AF65-F5344CB8AC3E}">
        <p14:creationId xmlns:p14="http://schemas.microsoft.com/office/powerpoint/2010/main" val="401681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cdn.discordapp.com/attachments/763046710448226348/764036816889446410/2020-10-09_10_06_08-Window.png"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cdn.discordapp.com/attachments/763046710448226348/763701529248661514/2020-10-08_11_56_09-Window.png" TargetMode="Externa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dn.discordapp.com/attachments/763046710448226348/764046661672108032/2020-10-09_10_48_09-Window.png"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cdn.discordapp.com/attachments/763046710448226348/764047273272279040/2020-10-09_10_50_49-Window.p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cdn.discordapp.com/attachments/763046710448226348/764061212496887808/test.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3899148-4F99-40D4-A7AB-3323EA73DA4C}"/>
              </a:ext>
            </a:extLst>
          </p:cNvPr>
          <p:cNvSpPr>
            <a:spLocks noGrp="1"/>
          </p:cNvSpPr>
          <p:nvPr>
            <p:ph type="ctrTitle"/>
          </p:nvPr>
        </p:nvSpPr>
        <p:spPr>
          <a:xfrm>
            <a:off x="3209365" y="1771748"/>
            <a:ext cx="6156020" cy="1684789"/>
          </a:xfrm>
        </p:spPr>
        <p:txBody>
          <a:bodyPr anchor="b">
            <a:noAutofit/>
          </a:bodyPr>
          <a:lstStyle/>
          <a:p>
            <a:r>
              <a:rPr lang="fr-FR" sz="7200" b="1" dirty="0">
                <a:solidFill>
                  <a:schemeClr val="tx2"/>
                </a:solidFill>
                <a:effectLst>
                  <a:outerShdw blurRad="38100" dist="38100" dir="2700000" algn="tl">
                    <a:srgbClr val="000000">
                      <a:alpha val="43137"/>
                    </a:srgbClr>
                  </a:outerShdw>
                </a:effectLst>
              </a:rPr>
              <a:t>Projet Parapharmacie</a:t>
            </a:r>
          </a:p>
        </p:txBody>
      </p:sp>
      <p:sp>
        <p:nvSpPr>
          <p:cNvPr id="3" name="Sous-titre 2">
            <a:extLst>
              <a:ext uri="{FF2B5EF4-FFF2-40B4-BE49-F238E27FC236}">
                <a16:creationId xmlns:a16="http://schemas.microsoft.com/office/drawing/2014/main" id="{2FB7F17F-E98C-4DA6-81A5-182D13884C54}"/>
              </a:ext>
            </a:extLst>
          </p:cNvPr>
          <p:cNvSpPr>
            <a:spLocks noGrp="1"/>
          </p:cNvSpPr>
          <p:nvPr>
            <p:ph type="subTitle" idx="1"/>
          </p:nvPr>
        </p:nvSpPr>
        <p:spPr>
          <a:xfrm>
            <a:off x="5973059" y="4226879"/>
            <a:ext cx="5449982" cy="682079"/>
          </a:xfrm>
        </p:spPr>
        <p:txBody>
          <a:bodyPr>
            <a:normAutofit/>
          </a:bodyPr>
          <a:lstStyle/>
          <a:p>
            <a:r>
              <a:rPr lang="fr-FR" dirty="0">
                <a:solidFill>
                  <a:schemeClr val="tx2"/>
                </a:solidFill>
              </a:rPr>
              <a:t>Par François, Jérôme et Yanis.</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4709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Image 8" descr="Une image contenant texte&#10;&#10;Description générée automatiquement">
            <a:extLst>
              <a:ext uri="{FF2B5EF4-FFF2-40B4-BE49-F238E27FC236}">
                <a16:creationId xmlns:a16="http://schemas.microsoft.com/office/drawing/2014/main" id="{FCAF8489-0032-46B0-8540-895DB378B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720" y="1078761"/>
            <a:ext cx="2845373" cy="5602289"/>
          </a:xfrm>
          <a:prstGeom prst="rect">
            <a:avLst/>
          </a:prstGeom>
        </p:spPr>
      </p:pic>
    </p:spTree>
    <p:extLst>
      <p:ext uri="{BB962C8B-B14F-4D97-AF65-F5344CB8AC3E}">
        <p14:creationId xmlns:p14="http://schemas.microsoft.com/office/powerpoint/2010/main" val="218013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ous-titre 4">
            <a:extLst>
              <a:ext uri="{FF2B5EF4-FFF2-40B4-BE49-F238E27FC236}">
                <a16:creationId xmlns:a16="http://schemas.microsoft.com/office/drawing/2014/main" id="{A19E4D27-18B8-487B-980A-3EF38B34B929}"/>
              </a:ext>
            </a:extLst>
          </p:cNvPr>
          <p:cNvSpPr>
            <a:spLocks noGrp="1"/>
          </p:cNvSpPr>
          <p:nvPr>
            <p:ph type="subTitle" idx="1"/>
          </p:nvPr>
        </p:nvSpPr>
        <p:spPr>
          <a:xfrm>
            <a:off x="1325307" y="453005"/>
            <a:ext cx="8853182" cy="5783853"/>
          </a:xfrm>
        </p:spPr>
        <p:txBody>
          <a:bodyPr/>
          <a:lstStyle/>
          <a:p>
            <a:r>
              <a:rPr lang="fr-FR" dirty="0">
                <a:solidFill>
                  <a:srgbClr val="002060"/>
                </a:solidFill>
              </a:rPr>
              <a:t>Sommaire :</a:t>
            </a:r>
          </a:p>
          <a:p>
            <a:endParaRPr lang="fr-FR" dirty="0">
              <a:solidFill>
                <a:srgbClr val="002060"/>
              </a:solidFill>
            </a:endParaRPr>
          </a:p>
          <a:p>
            <a:endParaRPr lang="fr-FR" dirty="0">
              <a:solidFill>
                <a:srgbClr val="002060"/>
              </a:solidFill>
            </a:endParaRPr>
          </a:p>
          <a:p>
            <a:pPr marL="457200" indent="-457200" algn="l">
              <a:buFont typeface="+mj-lt"/>
              <a:buAutoNum type="arabicPeriod"/>
            </a:pPr>
            <a:r>
              <a:rPr lang="fr-FR" dirty="0">
                <a:solidFill>
                  <a:srgbClr val="002060"/>
                </a:solidFill>
              </a:rPr>
              <a:t>Listing des bugs par classe (diapo n°3 à 5)</a:t>
            </a:r>
          </a:p>
          <a:p>
            <a:pPr marL="457200" indent="-457200" algn="l">
              <a:buFont typeface="+mj-lt"/>
              <a:buAutoNum type="arabicPeriod"/>
            </a:pPr>
            <a:endParaRPr lang="fr-FR" dirty="0">
              <a:solidFill>
                <a:srgbClr val="002060"/>
              </a:solidFill>
            </a:endParaRPr>
          </a:p>
          <a:p>
            <a:pPr marL="457200" indent="-457200" algn="l">
              <a:buFont typeface="+mj-lt"/>
              <a:buAutoNum type="arabicPeriod"/>
            </a:pPr>
            <a:r>
              <a:rPr lang="fr-FR" dirty="0">
                <a:solidFill>
                  <a:srgbClr val="002060"/>
                </a:solidFill>
              </a:rPr>
              <a:t>Constat et proposition (diapo n°6)</a:t>
            </a:r>
          </a:p>
          <a:p>
            <a:pPr marL="457200" indent="-457200" algn="l">
              <a:buFont typeface="+mj-lt"/>
              <a:buAutoNum type="arabicPeriod"/>
            </a:pPr>
            <a:endParaRPr lang="fr-FR" dirty="0">
              <a:solidFill>
                <a:srgbClr val="002060"/>
              </a:solidFill>
            </a:endParaRPr>
          </a:p>
          <a:p>
            <a:pPr marL="457200" indent="-457200" algn="l">
              <a:buFont typeface="+mj-lt"/>
              <a:buAutoNum type="arabicPeriod"/>
            </a:pPr>
            <a:r>
              <a:rPr lang="fr-FR" dirty="0">
                <a:solidFill>
                  <a:srgbClr val="002060"/>
                </a:solidFill>
              </a:rPr>
              <a:t>Solution proposée (diapo n°7 et 8)</a:t>
            </a:r>
          </a:p>
          <a:p>
            <a:pPr marL="457200" indent="-457200" algn="l">
              <a:buFont typeface="+mj-lt"/>
              <a:buAutoNum type="arabicPeriod"/>
            </a:pPr>
            <a:endParaRPr lang="fr-FR" dirty="0">
              <a:solidFill>
                <a:srgbClr val="002060"/>
              </a:solidFill>
            </a:endParaRPr>
          </a:p>
          <a:p>
            <a:pPr marL="457200" indent="-457200" algn="l">
              <a:buFont typeface="+mj-lt"/>
              <a:buAutoNum type="arabicPeriod"/>
            </a:pPr>
            <a:r>
              <a:rPr lang="fr-FR" dirty="0">
                <a:solidFill>
                  <a:srgbClr val="002060"/>
                </a:solidFill>
              </a:rPr>
              <a:t>Design de la solution (diapo n°9)</a:t>
            </a:r>
          </a:p>
          <a:p>
            <a:pPr marL="457200" indent="-457200" algn="l">
              <a:buFont typeface="+mj-lt"/>
              <a:buAutoNum type="arabicPeriod"/>
            </a:pPr>
            <a:endParaRPr lang="fr-FR" dirty="0">
              <a:solidFill>
                <a:srgbClr val="002060"/>
              </a:solidFill>
            </a:endParaRPr>
          </a:p>
          <a:p>
            <a:pPr marL="457200" indent="-457200" algn="l">
              <a:buFont typeface="+mj-lt"/>
              <a:buAutoNum type="arabicPeriod"/>
            </a:pPr>
            <a:r>
              <a:rPr lang="fr-FR" dirty="0">
                <a:solidFill>
                  <a:srgbClr val="002060"/>
                </a:solidFill>
              </a:rPr>
              <a:t>Affiche du fichier </a:t>
            </a:r>
            <a:r>
              <a:rPr lang="fr-FR" dirty="0" err="1">
                <a:solidFill>
                  <a:srgbClr val="002060"/>
                </a:solidFill>
              </a:rPr>
              <a:t>result.out</a:t>
            </a:r>
            <a:r>
              <a:rPr lang="fr-FR" dirty="0">
                <a:solidFill>
                  <a:srgbClr val="002060"/>
                </a:solidFill>
              </a:rPr>
              <a:t> (diapo n°10)</a:t>
            </a:r>
          </a:p>
          <a:p>
            <a:pPr algn="l"/>
            <a:endParaRPr lang="fr-FR" dirty="0"/>
          </a:p>
          <a:p>
            <a:pPr marL="457200" indent="-457200" algn="l">
              <a:buFont typeface="+mj-lt"/>
              <a:buAutoNum type="arabicPeriod"/>
            </a:pPr>
            <a:endParaRPr lang="fr-FR" dirty="0"/>
          </a:p>
        </p:txBody>
      </p:sp>
    </p:spTree>
    <p:extLst>
      <p:ext uri="{BB962C8B-B14F-4D97-AF65-F5344CB8AC3E}">
        <p14:creationId xmlns:p14="http://schemas.microsoft.com/office/powerpoint/2010/main" val="112056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structureIF">
            <a:extLst>
              <a:ext uri="{FF2B5EF4-FFF2-40B4-BE49-F238E27FC236}">
                <a16:creationId xmlns:a16="http://schemas.microsoft.com/office/drawing/2014/main" id="{9E457886-E7BC-4893-A4F9-006EDBFF90E5}"/>
              </a:ext>
            </a:extLst>
          </p:cNvPr>
          <p:cNvSpPr txBox="1"/>
          <p:nvPr/>
        </p:nvSpPr>
        <p:spPr>
          <a:xfrm>
            <a:off x="224679" y="1361620"/>
            <a:ext cx="5539420" cy="369332"/>
          </a:xfrm>
          <a:prstGeom prst="rect">
            <a:avLst/>
          </a:prstGeom>
          <a:noFill/>
        </p:spPr>
        <p:txBody>
          <a:bodyPr wrap="square" rtlCol="0">
            <a:spAutoFit/>
          </a:bodyPr>
          <a:lstStyle/>
          <a:p>
            <a:pPr marL="357188" indent="-285750">
              <a:buFont typeface="Arial" panose="020B0604020202020204" pitchFamily="34" charset="0"/>
              <a:buChar char="•"/>
            </a:pPr>
            <a:r>
              <a:rPr lang="fr-FR" kern="150" dirty="0">
                <a:solidFill>
                  <a:srgbClr val="002060"/>
                </a:solidFill>
                <a:ea typeface="NSimSun" panose="02010609030101010101" pitchFamily="49" charset="-122"/>
                <a:cs typeface="Arial" panose="020B0604020202020204" pitchFamily="34" charset="0"/>
              </a:rPr>
              <a:t>L</a:t>
            </a:r>
            <a:r>
              <a:rPr lang="fr-FR" kern="150" dirty="0">
                <a:solidFill>
                  <a:srgbClr val="002060"/>
                </a:solidFill>
                <a:effectLst/>
                <a:ea typeface="NSimSun" panose="02010609030101010101" pitchFamily="49" charset="-122"/>
                <a:cs typeface="Arial" panose="020B0604020202020204" pitchFamily="34" charset="0"/>
              </a:rPr>
              <a:t>a structure if pour le décompte par symptôme</a:t>
            </a:r>
          </a:p>
        </p:txBody>
      </p:sp>
      <p:sp>
        <p:nvSpPr>
          <p:cNvPr id="5" name="défmanu">
            <a:extLst>
              <a:ext uri="{FF2B5EF4-FFF2-40B4-BE49-F238E27FC236}">
                <a16:creationId xmlns:a16="http://schemas.microsoft.com/office/drawing/2014/main" id="{86A72D16-51FE-4549-89C9-03E2D45332C0}"/>
              </a:ext>
            </a:extLst>
          </p:cNvPr>
          <p:cNvSpPr txBox="1"/>
          <p:nvPr/>
        </p:nvSpPr>
        <p:spPr>
          <a:xfrm>
            <a:off x="207177" y="1799627"/>
            <a:ext cx="8736526" cy="369332"/>
          </a:xfrm>
          <a:prstGeom prst="rect">
            <a:avLst/>
          </a:prstGeom>
          <a:noFill/>
        </p:spPr>
        <p:txBody>
          <a:bodyPr wrap="square" rtlCol="0">
            <a:spAutoFit/>
          </a:bodyPr>
          <a:lstStyle/>
          <a:p>
            <a:pPr marL="357188" indent="-265113">
              <a:buFont typeface="Arial" panose="020B0604020202020204" pitchFamily="34" charset="0"/>
              <a:buChar char="•"/>
              <a:tabLst>
                <a:tab pos="265113" algn="l"/>
              </a:tabLst>
            </a:pPr>
            <a:r>
              <a:rPr lang="fr-FR" kern="150" dirty="0">
                <a:solidFill>
                  <a:srgbClr val="002060"/>
                </a:solidFill>
                <a:ea typeface="NSimSun" panose="02010609030101010101" pitchFamily="49" charset="-122"/>
                <a:cs typeface="Arial" panose="020B0604020202020204" pitchFamily="34" charset="0"/>
              </a:rPr>
              <a:t>L</a:t>
            </a:r>
            <a:r>
              <a:rPr lang="fr-FR" kern="150" dirty="0">
                <a:solidFill>
                  <a:srgbClr val="002060"/>
                </a:solidFill>
                <a:effectLst/>
                <a:ea typeface="NSimSun" panose="02010609030101010101" pitchFamily="49" charset="-122"/>
                <a:cs typeface="Arial" panose="020B0604020202020204" pitchFamily="34" charset="0"/>
              </a:rPr>
              <a:t>a définition manuelle (ligne par ligne) des informations à écrire dans le fichier de sortie</a:t>
            </a:r>
          </a:p>
        </p:txBody>
      </p:sp>
      <p:sp>
        <p:nvSpPr>
          <p:cNvPr id="6" name="ZoneTexte 5">
            <a:extLst>
              <a:ext uri="{FF2B5EF4-FFF2-40B4-BE49-F238E27FC236}">
                <a16:creationId xmlns:a16="http://schemas.microsoft.com/office/drawing/2014/main" id="{1F8830E1-C6B1-4C3A-A943-BD299AA68551}"/>
              </a:ext>
            </a:extLst>
          </p:cNvPr>
          <p:cNvSpPr txBox="1"/>
          <p:nvPr/>
        </p:nvSpPr>
        <p:spPr>
          <a:xfrm>
            <a:off x="260563" y="2197349"/>
            <a:ext cx="10838329" cy="646331"/>
          </a:xfrm>
          <a:prstGeom prst="rect">
            <a:avLst/>
          </a:prstGeom>
          <a:noFill/>
        </p:spPr>
        <p:txBody>
          <a:bodyPr wrap="square" rtlCol="0">
            <a:spAutoFit/>
          </a:bodyPr>
          <a:lstStyle/>
          <a:p>
            <a:pPr marL="285750" indent="-285750">
              <a:buFont typeface="Wingdings" panose="05000000000000000000" pitchFamily="2" charset="2"/>
              <a:buChar char=""/>
            </a:pPr>
            <a:r>
              <a:rPr lang="fr-FR" dirty="0">
                <a:solidFill>
                  <a:srgbClr val="002060"/>
                </a:solidFill>
              </a:rPr>
              <a:t>les 3 points précédents ne sont pas adaptés: fastidieux à programmer (risque d’erreur) et incompatible avec un nombre inconnu de symptômes.</a:t>
            </a:r>
          </a:p>
        </p:txBody>
      </p:sp>
      <p:pic>
        <p:nvPicPr>
          <p:cNvPr id="27" name="Image 26" descr="Une image contenant texte&#10;&#10;Description générée automatiquement">
            <a:extLst>
              <a:ext uri="{FF2B5EF4-FFF2-40B4-BE49-F238E27FC236}">
                <a16:creationId xmlns:a16="http://schemas.microsoft.com/office/drawing/2014/main" id="{BC6501A5-5AE5-49AB-A679-DF4D17FB8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196" y="712609"/>
            <a:ext cx="2743583" cy="1047896"/>
          </a:xfrm>
          <a:prstGeom prst="rect">
            <a:avLst/>
          </a:prstGeom>
        </p:spPr>
      </p:pic>
      <p:pic>
        <p:nvPicPr>
          <p:cNvPr id="29" name="Image 28" descr="Une image contenant texte&#10;&#10;Description générée automatiquement">
            <a:extLst>
              <a:ext uri="{FF2B5EF4-FFF2-40B4-BE49-F238E27FC236}">
                <a16:creationId xmlns:a16="http://schemas.microsoft.com/office/drawing/2014/main" id="{3159C094-9C30-4D31-9FC5-2B018757A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147" y="2940490"/>
            <a:ext cx="4239217" cy="685896"/>
          </a:xfrm>
          <a:prstGeom prst="rect">
            <a:avLst/>
          </a:prstGeom>
        </p:spPr>
      </p:pic>
      <p:pic>
        <p:nvPicPr>
          <p:cNvPr id="33" name="Image 32" descr="Une image contenant texte&#10;&#10;Description générée automatiquement">
            <a:extLst>
              <a:ext uri="{FF2B5EF4-FFF2-40B4-BE49-F238E27FC236}">
                <a16:creationId xmlns:a16="http://schemas.microsoft.com/office/drawing/2014/main" id="{BD1D7F7D-D782-4A0C-8EB4-0482C6FEC4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990" y="778119"/>
            <a:ext cx="3781425" cy="962025"/>
          </a:xfrm>
          <a:prstGeom prst="rect">
            <a:avLst/>
          </a:prstGeom>
        </p:spPr>
      </p:pic>
      <p:sp>
        <p:nvSpPr>
          <p:cNvPr id="25" name="décla inu">
            <a:extLst>
              <a:ext uri="{FF2B5EF4-FFF2-40B4-BE49-F238E27FC236}">
                <a16:creationId xmlns:a16="http://schemas.microsoft.com/office/drawing/2014/main" id="{B62731D2-30C8-48BA-A6A0-C2235F52F61E}"/>
              </a:ext>
            </a:extLst>
          </p:cNvPr>
          <p:cNvSpPr txBox="1">
            <a:spLocks/>
          </p:cNvSpPr>
          <p:nvPr/>
        </p:nvSpPr>
        <p:spPr>
          <a:xfrm>
            <a:off x="290751" y="3167112"/>
            <a:ext cx="3232708" cy="3909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fr-FR" sz="1800" dirty="0">
                <a:solidFill>
                  <a:srgbClr val="002060"/>
                </a:solidFill>
              </a:rPr>
              <a:t>Déclarations inutiles:</a:t>
            </a:r>
          </a:p>
        </p:txBody>
      </p:sp>
      <p:sp>
        <p:nvSpPr>
          <p:cNvPr id="7" name="dup fonc">
            <a:extLst>
              <a:ext uri="{FF2B5EF4-FFF2-40B4-BE49-F238E27FC236}">
                <a16:creationId xmlns:a16="http://schemas.microsoft.com/office/drawing/2014/main" id="{6856F1DE-6BDC-45C2-B1C5-7129E005CA25}"/>
              </a:ext>
            </a:extLst>
          </p:cNvPr>
          <p:cNvSpPr txBox="1"/>
          <p:nvPr/>
        </p:nvSpPr>
        <p:spPr>
          <a:xfrm>
            <a:off x="290194" y="3558053"/>
            <a:ext cx="3740727" cy="369332"/>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002060"/>
                </a:solidFill>
              </a:rPr>
              <a:t> Duplication fonctionnelle:</a:t>
            </a:r>
          </a:p>
        </p:txBody>
      </p:sp>
      <p:sp>
        <p:nvSpPr>
          <p:cNvPr id="9" name="mal ortho">
            <a:extLst>
              <a:ext uri="{FF2B5EF4-FFF2-40B4-BE49-F238E27FC236}">
                <a16:creationId xmlns:a16="http://schemas.microsoft.com/office/drawing/2014/main" id="{42D86A2A-395D-4CD2-92EC-A2DCCAF1DC43}"/>
              </a:ext>
            </a:extLst>
          </p:cNvPr>
          <p:cNvSpPr txBox="1"/>
          <p:nvPr/>
        </p:nvSpPr>
        <p:spPr>
          <a:xfrm>
            <a:off x="290194" y="4044250"/>
            <a:ext cx="4016558" cy="369332"/>
          </a:xfrm>
          <a:prstGeom prst="rect">
            <a:avLst/>
          </a:prstGeom>
          <a:noFill/>
        </p:spPr>
        <p:txBody>
          <a:bodyPr wrap="square" rtlCol="0">
            <a:spAutoFit/>
          </a:bodyPr>
          <a:lstStyle/>
          <a:p>
            <a:pPr marL="342900" indent="-342900">
              <a:buFont typeface="Arial" panose="020B0604020202020204" pitchFamily="34" charset="0"/>
              <a:buChar char="•"/>
            </a:pPr>
            <a:r>
              <a:rPr lang="fr-FR" dirty="0">
                <a:solidFill>
                  <a:srgbClr val="002060"/>
                </a:solidFill>
              </a:rPr>
              <a:t>Contenu mal orthographié:</a:t>
            </a:r>
          </a:p>
        </p:txBody>
      </p:sp>
      <p:pic>
        <p:nvPicPr>
          <p:cNvPr id="32" name="Image 31">
            <a:extLst>
              <a:ext uri="{FF2B5EF4-FFF2-40B4-BE49-F238E27FC236}">
                <a16:creationId xmlns:a16="http://schemas.microsoft.com/office/drawing/2014/main" id="{935997D1-2530-4A84-8A2C-7A4F14F82E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5058" y="4104601"/>
            <a:ext cx="2499015" cy="247750"/>
          </a:xfrm>
          <a:prstGeom prst="rect">
            <a:avLst/>
          </a:prstGeom>
        </p:spPr>
      </p:pic>
      <p:sp>
        <p:nvSpPr>
          <p:cNvPr id="34" name="décompte">
            <a:extLst>
              <a:ext uri="{FF2B5EF4-FFF2-40B4-BE49-F238E27FC236}">
                <a16:creationId xmlns:a16="http://schemas.microsoft.com/office/drawing/2014/main" id="{2F90505D-E023-48BB-8C9E-B7BA989C0EEA}"/>
              </a:ext>
            </a:extLst>
          </p:cNvPr>
          <p:cNvSpPr txBox="1">
            <a:spLocks/>
          </p:cNvSpPr>
          <p:nvPr/>
        </p:nvSpPr>
        <p:spPr>
          <a:xfrm>
            <a:off x="290194" y="4608274"/>
            <a:ext cx="4935063" cy="33621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fr-FR" sz="1800" dirty="0">
                <a:solidFill>
                  <a:srgbClr val="002060"/>
                </a:solidFill>
              </a:rPr>
              <a:t>Affichage du décompte pendant le décompte: </a:t>
            </a:r>
          </a:p>
        </p:txBody>
      </p:sp>
      <p:sp>
        <p:nvSpPr>
          <p:cNvPr id="11" name="throwExcep">
            <a:extLst>
              <a:ext uri="{FF2B5EF4-FFF2-40B4-BE49-F238E27FC236}">
                <a16:creationId xmlns:a16="http://schemas.microsoft.com/office/drawing/2014/main" id="{EFD438C5-D3A2-472A-B860-8519973CEBB6}"/>
              </a:ext>
            </a:extLst>
          </p:cNvPr>
          <p:cNvSpPr txBox="1"/>
          <p:nvPr/>
        </p:nvSpPr>
        <p:spPr>
          <a:xfrm>
            <a:off x="290194" y="5080599"/>
            <a:ext cx="4706784" cy="923330"/>
          </a:xfrm>
          <a:prstGeom prst="rect">
            <a:avLst/>
          </a:prstGeom>
          <a:noFill/>
        </p:spPr>
        <p:txBody>
          <a:bodyPr wrap="square" rtlCol="0">
            <a:spAutoFit/>
          </a:bodyPr>
          <a:lstStyle/>
          <a:p>
            <a:pPr marL="357188" indent="-357188">
              <a:buFont typeface="Arial" panose="020B0604020202020204" pitchFamily="34" charset="0"/>
              <a:buChar char="•"/>
              <a:tabLst>
                <a:tab pos="357188" algn="l"/>
              </a:tabLst>
            </a:pPr>
            <a:r>
              <a:rPr lang="fr-FR" dirty="0">
                <a:solidFill>
                  <a:srgbClr val="002060"/>
                </a:solidFill>
              </a:rPr>
              <a:t>Le ‘</a:t>
            </a:r>
            <a:r>
              <a:rPr lang="fr-FR" dirty="0" err="1">
                <a:solidFill>
                  <a:srgbClr val="002060"/>
                </a:solidFill>
              </a:rPr>
              <a:t>throws</a:t>
            </a:r>
            <a:r>
              <a:rPr lang="fr-FR" dirty="0">
                <a:solidFill>
                  <a:srgbClr val="002060"/>
                </a:solidFill>
              </a:rPr>
              <a:t> exception’ est inutile puisque nous sommes dans notre main, elle ne pourra pas remonter plus ‘haut’.</a:t>
            </a:r>
          </a:p>
        </p:txBody>
      </p:sp>
      <p:sp>
        <p:nvSpPr>
          <p:cNvPr id="13" name="exception">
            <a:extLst>
              <a:ext uri="{FF2B5EF4-FFF2-40B4-BE49-F238E27FC236}">
                <a16:creationId xmlns:a16="http://schemas.microsoft.com/office/drawing/2014/main" id="{A1699FC5-77E6-4ED7-A2CE-49611960264B}"/>
              </a:ext>
            </a:extLst>
          </p:cNvPr>
          <p:cNvSpPr txBox="1"/>
          <p:nvPr/>
        </p:nvSpPr>
        <p:spPr>
          <a:xfrm>
            <a:off x="296687" y="6244196"/>
            <a:ext cx="9463421" cy="369332"/>
          </a:xfrm>
          <a:prstGeom prst="rect">
            <a:avLst/>
          </a:prstGeom>
          <a:noFill/>
        </p:spPr>
        <p:txBody>
          <a:bodyPr wrap="square" rtlCol="0">
            <a:spAutoFit/>
          </a:bodyPr>
          <a:lstStyle/>
          <a:p>
            <a:pPr marL="357188" indent="-357188">
              <a:buFont typeface="Arial" panose="020B0604020202020204" pitchFamily="34" charset="0"/>
              <a:buChar char="•"/>
            </a:pPr>
            <a:r>
              <a:rPr lang="fr-FR" dirty="0">
                <a:solidFill>
                  <a:srgbClr val="002060"/>
                </a:solidFill>
                <a:ea typeface="NSimSun" panose="02010609030101010101" pitchFamily="49" charset="-122"/>
                <a:cs typeface="Arial" panose="020B0604020202020204" pitchFamily="34" charset="0"/>
              </a:rPr>
              <a:t>E</a:t>
            </a:r>
            <a:r>
              <a:rPr lang="fr-FR" dirty="0">
                <a:solidFill>
                  <a:srgbClr val="002060"/>
                </a:solidFill>
                <a:effectLst/>
                <a:ea typeface="NSimSun" panose="02010609030101010101" pitchFamily="49" charset="-122"/>
                <a:cs typeface="Arial" panose="020B0604020202020204" pitchFamily="34" charset="0"/>
              </a:rPr>
              <a:t>n cas d'erreur sur le fichier </a:t>
            </a:r>
            <a:r>
              <a:rPr lang="fr-FR" dirty="0">
                <a:solidFill>
                  <a:srgbClr val="002060"/>
                </a:solidFill>
                <a:ea typeface="NSimSun" panose="02010609030101010101" pitchFamily="49" charset="-122"/>
                <a:cs typeface="Arial" panose="020B0604020202020204" pitchFamily="34" charset="0"/>
              </a:rPr>
              <a:t>‘</a:t>
            </a:r>
            <a:r>
              <a:rPr lang="fr-FR" dirty="0">
                <a:solidFill>
                  <a:srgbClr val="002060"/>
                </a:solidFill>
                <a:effectLst/>
                <a:ea typeface="NSimSun" panose="02010609030101010101" pitchFamily="49" charset="-122"/>
                <a:cs typeface="Arial" panose="020B0604020202020204" pitchFamily="34" charset="0"/>
              </a:rPr>
              <a:t>symptômes’, aucun avertissement n'est  indiqué.</a:t>
            </a:r>
            <a:endParaRPr lang="fr-FR" dirty="0">
              <a:solidFill>
                <a:srgbClr val="002060"/>
              </a:solidFill>
            </a:endParaRPr>
          </a:p>
        </p:txBody>
      </p:sp>
      <p:pic>
        <p:nvPicPr>
          <p:cNvPr id="37" name="Image 36" descr="Une image contenant texte&#10;&#10;Description générée automatiquement">
            <a:extLst>
              <a:ext uri="{FF2B5EF4-FFF2-40B4-BE49-F238E27FC236}">
                <a16:creationId xmlns:a16="http://schemas.microsoft.com/office/drawing/2014/main" id="{136A4636-6D41-420E-BCCE-AFCF05C40A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3353" y="4339658"/>
            <a:ext cx="4759350" cy="812571"/>
          </a:xfrm>
          <a:prstGeom prst="rect">
            <a:avLst/>
          </a:prstGeom>
        </p:spPr>
      </p:pic>
      <p:pic>
        <p:nvPicPr>
          <p:cNvPr id="38" name="Image 37">
            <a:extLst>
              <a:ext uri="{FF2B5EF4-FFF2-40B4-BE49-F238E27FC236}">
                <a16:creationId xmlns:a16="http://schemas.microsoft.com/office/drawing/2014/main" id="{40ED38DD-B3E0-4D84-A562-2200FFD705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0617" y="5224478"/>
            <a:ext cx="5248275" cy="447675"/>
          </a:xfrm>
          <a:prstGeom prst="rect">
            <a:avLst/>
          </a:prstGeom>
        </p:spPr>
      </p:pic>
      <p:sp>
        <p:nvSpPr>
          <p:cNvPr id="3" name="déclacompt/sympt">
            <a:extLst>
              <a:ext uri="{FF2B5EF4-FFF2-40B4-BE49-F238E27FC236}">
                <a16:creationId xmlns:a16="http://schemas.microsoft.com/office/drawing/2014/main" id="{2FB7F17F-E98C-4DA6-81A5-182D13884C54}"/>
              </a:ext>
            </a:extLst>
          </p:cNvPr>
          <p:cNvSpPr>
            <a:spLocks noGrp="1"/>
          </p:cNvSpPr>
          <p:nvPr>
            <p:ph type="subTitle" idx="1"/>
          </p:nvPr>
        </p:nvSpPr>
        <p:spPr>
          <a:xfrm>
            <a:off x="135538" y="906740"/>
            <a:ext cx="5449982" cy="369332"/>
          </a:xfrm>
        </p:spPr>
        <p:txBody>
          <a:bodyPr>
            <a:normAutofit/>
          </a:bodyPr>
          <a:lstStyle/>
          <a:p>
            <a:pPr marL="285750" indent="-285750">
              <a:buFont typeface="Arial" panose="020B0604020202020204" pitchFamily="34" charset="0"/>
              <a:buChar char="•"/>
            </a:pPr>
            <a:r>
              <a:rPr lang="fr-FR" sz="1800" kern="150" dirty="0">
                <a:solidFill>
                  <a:srgbClr val="002060"/>
                </a:solidFill>
                <a:latin typeface="Sitka Text" panose="02000505000000020004" pitchFamily="2" charset="0"/>
                <a:ea typeface="NSimSun" panose="02010609030101010101" pitchFamily="49" charset="-122"/>
                <a:cs typeface="Arial" panose="020B0604020202020204" pitchFamily="34" charset="0"/>
              </a:rPr>
              <a:t>L</a:t>
            </a: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a déclaration d'un compteur par symptôme</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endParaRPr lang="fr-FR" sz="1800" dirty="0">
              <a:solidFill>
                <a:schemeClr val="tx2"/>
              </a:solidFill>
            </a:endParaRPr>
          </a:p>
        </p:txBody>
      </p:sp>
      <p:sp>
        <p:nvSpPr>
          <p:cNvPr id="2" name="Titre 1">
            <a:extLst>
              <a:ext uri="{FF2B5EF4-FFF2-40B4-BE49-F238E27FC236}">
                <a16:creationId xmlns:a16="http://schemas.microsoft.com/office/drawing/2014/main" id="{A3899148-4F99-40D4-A7AB-3323EA73DA4C}"/>
              </a:ext>
            </a:extLst>
          </p:cNvPr>
          <p:cNvSpPr>
            <a:spLocks noGrp="1"/>
          </p:cNvSpPr>
          <p:nvPr>
            <p:ph type="ctrTitle"/>
          </p:nvPr>
        </p:nvSpPr>
        <p:spPr>
          <a:xfrm>
            <a:off x="394703" y="161348"/>
            <a:ext cx="4633695" cy="685896"/>
          </a:xfrm>
        </p:spPr>
        <p:txBody>
          <a:bodyPr anchor="b">
            <a:normAutofit fontScale="90000"/>
          </a:bodyPr>
          <a:lstStyle/>
          <a:p>
            <a:pPr algn="ctr"/>
            <a:r>
              <a:rPr lang="fr-FR" sz="2400" b="1" kern="150" dirty="0">
                <a:solidFill>
                  <a:srgbClr val="0070C0"/>
                </a:solidFill>
                <a:effectLst/>
                <a:latin typeface="Sitka Text" panose="02000505000000020004" pitchFamily="2" charset="0"/>
                <a:ea typeface="NSimSun" panose="02010609030101010101" pitchFamily="49" charset="-122"/>
                <a:cs typeface="Arial" panose="020B0604020202020204" pitchFamily="34" charset="0"/>
              </a:rPr>
              <a:t>Les bugs</a:t>
            </a:r>
            <a:br>
              <a:rPr lang="fr-FR" sz="2400" b="1" kern="150" dirty="0">
                <a:solidFill>
                  <a:srgbClr val="0070C0"/>
                </a:solidFill>
                <a:effectLst/>
                <a:latin typeface="Sitka Text" panose="02000505000000020004" pitchFamily="2" charset="0"/>
                <a:ea typeface="NSimSun" panose="02010609030101010101" pitchFamily="49" charset="-122"/>
                <a:cs typeface="Arial" panose="020B0604020202020204" pitchFamily="34" charset="0"/>
              </a:rPr>
            </a:br>
            <a:r>
              <a:rPr lang="fr-FR" sz="2400" b="1" dirty="0">
                <a:solidFill>
                  <a:srgbClr val="0070C0"/>
                </a:solidFill>
                <a:latin typeface="Sitka Text" panose="02000505000000020004" pitchFamily="2" charset="0"/>
                <a:ea typeface="NSimSun" panose="02010609030101010101" pitchFamily="49" charset="-122"/>
                <a:cs typeface="Arial" panose="020B0604020202020204" pitchFamily="34" charset="0"/>
              </a:rPr>
              <a:t>de la classe </a:t>
            </a:r>
            <a:r>
              <a:rPr lang="fr-FR" sz="2400" b="1" dirty="0" err="1">
                <a:solidFill>
                  <a:srgbClr val="0070C0"/>
                </a:solidFill>
                <a:latin typeface="Sitka Text" panose="02000505000000020004" pitchFamily="2" charset="0"/>
                <a:ea typeface="NSimSun" panose="02010609030101010101" pitchFamily="49" charset="-122"/>
                <a:cs typeface="Arial" panose="020B0604020202020204" pitchFamily="34" charset="0"/>
              </a:rPr>
              <a:t>AnalyticsCounter</a:t>
            </a:r>
            <a:endParaRPr lang="fr-FR" sz="2400" kern="150" dirty="0">
              <a:solidFill>
                <a:srgbClr val="0070C0"/>
              </a:solidFill>
              <a:effectLst/>
              <a:latin typeface="Times New Roman" panose="02020603050405020304" pitchFamily="18" charset="0"/>
              <a:ea typeface="NSimSun" panose="02010609030101010101" pitchFamily="49" charset="-122"/>
              <a:cs typeface="Arial" panose="020B0604020202020204" pitchFamily="34" charset="0"/>
            </a:endParaRPr>
          </a:p>
        </p:txBody>
      </p:sp>
      <p:pic>
        <p:nvPicPr>
          <p:cNvPr id="1026" name="Picture 2">
            <a:hlinkClick r:id="rId8"/>
            <a:extLst>
              <a:ext uri="{FF2B5EF4-FFF2-40B4-BE49-F238E27FC236}">
                <a16:creationId xmlns:a16="http://schemas.microsoft.com/office/drawing/2014/main" id="{86F10E3E-D56F-458D-A156-2B9B11CA13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6167" y="3123033"/>
            <a:ext cx="38100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39" name="Image 38" descr="Une image contenant texte&#10;&#10;Description générée automatiquement">
            <a:extLst>
              <a:ext uri="{FF2B5EF4-FFF2-40B4-BE49-F238E27FC236}">
                <a16:creationId xmlns:a16="http://schemas.microsoft.com/office/drawing/2014/main" id="{88790EB4-A6E8-494C-A590-166BE2F87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229" y="681021"/>
            <a:ext cx="4239217" cy="685896"/>
          </a:xfrm>
          <a:prstGeom prst="rect">
            <a:avLst/>
          </a:prstGeom>
        </p:spPr>
      </p:pic>
    </p:spTree>
    <p:extLst>
      <p:ext uri="{BB962C8B-B14F-4D97-AF65-F5344CB8AC3E}">
        <p14:creationId xmlns:p14="http://schemas.microsoft.com/office/powerpoint/2010/main" val="17588652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1" restart="whenNotActive" fill="hold" evtFilter="cancelBubble" nodeType="interactiveSeq">
                <p:stCondLst>
                  <p:cond evt="onClick" delay="0">
                    <p:tgtEl>
                      <p:spTgt spid="4"/>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20" restart="whenNotActive" fill="hold" evtFilter="cancelBubble" nodeType="interactiveSeq">
                <p:stCondLst>
                  <p:cond evt="onClick" delay="0">
                    <p:tgtEl>
                      <p:spTgt spid="5"/>
                    </p:tgtEl>
                  </p:cond>
                </p:stCondLst>
                <p:endSync evt="end" delay="0">
                  <p:rtn val="all"/>
                </p:endSync>
                <p:childTnLst>
                  <p:par>
                    <p:cTn id="21" fill="hold">
                      <p:stCondLst>
                        <p:cond delay="0"/>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29" restart="whenNotActive" fill="hold" evtFilter="cancelBubble" nodeType="interactiveSeq">
                <p:stCondLst>
                  <p:cond evt="onClick" delay="0">
                    <p:tgtEl>
                      <p:spTgt spid="25"/>
                    </p:tgtEl>
                  </p:cond>
                </p:stCondLst>
                <p:endSync evt="end" delay="0">
                  <p:rtn val="all"/>
                </p:endSync>
                <p:childTnLst>
                  <p:par>
                    <p:cTn id="30" fill="hold">
                      <p:stCondLst>
                        <p:cond delay="0"/>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38" restart="whenNotActive" fill="hold" evtFilter="cancelBubble" nodeType="interactiveSeq">
                <p:stCondLst>
                  <p:cond evt="onClick" delay="0">
                    <p:tgtEl>
                      <p:spTgt spid="7"/>
                    </p:tgtEl>
                  </p:cond>
                </p:stCondLst>
                <p:endSync evt="end" delay="0">
                  <p:rtn val="all"/>
                </p:endSync>
                <p:childTnLst>
                  <p:par>
                    <p:cTn id="39" fill="hold">
                      <p:stCondLst>
                        <p:cond delay="0"/>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47" restart="whenNotActive" fill="hold" evtFilter="cancelBubble" nodeType="interactiveSeq">
                <p:stCondLst>
                  <p:cond evt="onClick" delay="0">
                    <p:tgtEl>
                      <p:spTgt spid="9"/>
                    </p:tgtEl>
                  </p:cond>
                </p:stCondLst>
                <p:endSync evt="end" delay="0">
                  <p:rtn val="all"/>
                </p:endSync>
                <p:childTnLst>
                  <p:par>
                    <p:cTn id="48" fill="hold">
                      <p:stCondLst>
                        <p:cond delay="0"/>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56" restart="whenNotActive" fill="hold" evtFilter="cancelBubble" nodeType="interactiveSeq">
                <p:stCondLst>
                  <p:cond evt="onClick" delay="0">
                    <p:tgtEl>
                      <p:spTgt spid="34"/>
                    </p:tgtEl>
                  </p:cond>
                </p:stCondLst>
                <p:endSync evt="end" delay="0">
                  <p:rtn val="all"/>
                </p:endSync>
                <p:childTnLst>
                  <p:par>
                    <p:cTn id="57" fill="hold">
                      <p:stCondLst>
                        <p:cond delay="0"/>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65" restart="whenNotActive" fill="hold" evtFilter="cancelBubble" nodeType="interactiveSeq">
                <p:stCondLst>
                  <p:cond evt="onClick" delay="0">
                    <p:tgtEl>
                      <p:spTgt spid="11"/>
                    </p:tgtEl>
                  </p:cond>
                </p:stCondLst>
                <p:endSync evt="end" delay="0">
                  <p:rtn val="all"/>
                </p:endSync>
                <p:childTnLst>
                  <p:par>
                    <p:cTn id="66" fill="hold">
                      <p:stCondLst>
                        <p:cond delay="0"/>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7" name="Image 6">
            <a:extLst>
              <a:ext uri="{FF2B5EF4-FFF2-40B4-BE49-F238E27FC236}">
                <a16:creationId xmlns:a16="http://schemas.microsoft.com/office/drawing/2014/main" id="{1DE6AD19-327A-4222-8E94-9B92656FC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400" y="2392553"/>
            <a:ext cx="6080769" cy="298204"/>
          </a:xfrm>
          <a:prstGeom prst="rect">
            <a:avLst/>
          </a:prstGeom>
        </p:spPr>
      </p:pic>
      <p:sp>
        <p:nvSpPr>
          <p:cNvPr id="9" name="NOmessage">
            <a:extLst>
              <a:ext uri="{FF2B5EF4-FFF2-40B4-BE49-F238E27FC236}">
                <a16:creationId xmlns:a16="http://schemas.microsoft.com/office/drawing/2014/main" id="{CC9B59E7-86B9-48B8-AA80-49C20CF2AA00}"/>
              </a:ext>
            </a:extLst>
          </p:cNvPr>
          <p:cNvSpPr txBox="1"/>
          <p:nvPr/>
        </p:nvSpPr>
        <p:spPr>
          <a:xfrm>
            <a:off x="360918" y="3512167"/>
            <a:ext cx="8565368" cy="369332"/>
          </a:xfrm>
          <a:prstGeom prst="rect">
            <a:avLst/>
          </a:prstGeom>
          <a:noFill/>
        </p:spPr>
        <p:txBody>
          <a:bodyPr wrap="square" rtlCol="0">
            <a:spAutoFit/>
          </a:bodyPr>
          <a:lstStyle/>
          <a:p>
            <a:pPr marL="285750" indent="-285750">
              <a:buFont typeface="Arial" panose="020B0604020202020204" pitchFamily="34" charset="0"/>
              <a:buChar char="•"/>
            </a:pP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aucun message informatif en cas d'erreur sur le fichier des symptômes</a:t>
            </a:r>
            <a:endParaRPr lang="fr-FR" dirty="0"/>
          </a:p>
        </p:txBody>
      </p:sp>
      <p:pic>
        <p:nvPicPr>
          <p:cNvPr id="2050" name="Picture 2">
            <a:hlinkClick r:id="rId3"/>
            <a:extLst>
              <a:ext uri="{FF2B5EF4-FFF2-40B4-BE49-F238E27FC236}">
                <a16:creationId xmlns:a16="http://schemas.microsoft.com/office/drawing/2014/main" id="{9F4EC9D4-4075-4CCE-B39B-E3C8441C8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029" y="4177535"/>
            <a:ext cx="5629575" cy="2040721"/>
          </a:xfrm>
          <a:prstGeom prst="rect">
            <a:avLst/>
          </a:prstGeom>
          <a:noFill/>
          <a:extLst>
            <a:ext uri="{909E8E84-426E-40DD-AFC4-6F175D3DCCD1}">
              <a14:hiddenFill xmlns:a14="http://schemas.microsoft.com/office/drawing/2010/main">
                <a:solidFill>
                  <a:srgbClr val="FFFFFF"/>
                </a:solidFill>
              </a14:hiddenFill>
            </a:ext>
          </a:extLst>
        </p:spPr>
      </p:pic>
      <p:sp>
        <p:nvSpPr>
          <p:cNvPr id="3" name="suprpublic">
            <a:extLst>
              <a:ext uri="{FF2B5EF4-FFF2-40B4-BE49-F238E27FC236}">
                <a16:creationId xmlns:a16="http://schemas.microsoft.com/office/drawing/2014/main" id="{2FB7F17F-E98C-4DA6-81A5-182D13884C54}"/>
              </a:ext>
            </a:extLst>
          </p:cNvPr>
          <p:cNvSpPr>
            <a:spLocks noGrp="1"/>
          </p:cNvSpPr>
          <p:nvPr>
            <p:ph type="subTitle" idx="1"/>
          </p:nvPr>
        </p:nvSpPr>
        <p:spPr>
          <a:xfrm>
            <a:off x="242047" y="1688825"/>
            <a:ext cx="8362022" cy="682079"/>
          </a:xfrm>
        </p:spPr>
        <p:txBody>
          <a:bodyPr>
            <a:normAutofit/>
          </a:bodyPr>
          <a:lstStyle/>
          <a:p>
            <a:pPr marL="285750" indent="-285750">
              <a:buFont typeface="Arial" panose="020B0604020202020204" pitchFamily="34" charset="0"/>
              <a:buChar char="•"/>
            </a:pP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pour utiliser la classe, le modificateur d'accès </a:t>
            </a:r>
            <a:r>
              <a:rPr lang="fr-FR" sz="1800" i="1"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public</a:t>
            </a: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 doit être supprimé</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endParaRPr lang="fr-FR" dirty="0">
              <a:solidFill>
                <a:schemeClr val="tx2"/>
              </a:solidFill>
            </a:endParaRPr>
          </a:p>
        </p:txBody>
      </p:sp>
      <p:sp>
        <p:nvSpPr>
          <p:cNvPr id="2" name="Titre 1">
            <a:extLst>
              <a:ext uri="{FF2B5EF4-FFF2-40B4-BE49-F238E27FC236}">
                <a16:creationId xmlns:a16="http://schemas.microsoft.com/office/drawing/2014/main" id="{A3899148-4F99-40D4-A7AB-3323EA73DA4C}"/>
              </a:ext>
            </a:extLst>
          </p:cNvPr>
          <p:cNvSpPr>
            <a:spLocks noGrp="1"/>
          </p:cNvSpPr>
          <p:nvPr>
            <p:ph type="ctrTitle"/>
          </p:nvPr>
        </p:nvSpPr>
        <p:spPr>
          <a:xfrm>
            <a:off x="439058" y="261091"/>
            <a:ext cx="6080768" cy="768930"/>
          </a:xfrm>
        </p:spPr>
        <p:txBody>
          <a:bodyPr anchor="b">
            <a:normAutofit/>
          </a:bodyPr>
          <a:lstStyle/>
          <a:p>
            <a:r>
              <a:rPr lang="fr-FR" sz="2400" b="1" kern="150" dirty="0">
                <a:solidFill>
                  <a:schemeClr val="accent1">
                    <a:lumMod val="75000"/>
                  </a:schemeClr>
                </a:solidFill>
                <a:effectLst/>
                <a:latin typeface="Sitka Text" panose="02000505000000020004" pitchFamily="2" charset="0"/>
                <a:ea typeface="NSimSun" panose="02010609030101010101" pitchFamily="49" charset="-122"/>
                <a:cs typeface="Arial" panose="020B0604020202020204" pitchFamily="34" charset="0"/>
              </a:rPr>
              <a:t>Les bugs</a:t>
            </a:r>
            <a:br>
              <a:rPr lang="fr-FR" sz="2400" b="1" kern="150" dirty="0">
                <a:solidFill>
                  <a:schemeClr val="accent1">
                    <a:lumMod val="75000"/>
                  </a:schemeClr>
                </a:solidFill>
                <a:effectLst/>
                <a:latin typeface="Times New Roman" panose="02020603050405020304" pitchFamily="18" charset="0"/>
                <a:ea typeface="NSimSun" panose="02010609030101010101" pitchFamily="49" charset="-122"/>
                <a:cs typeface="Arial" panose="020B0604020202020204" pitchFamily="34" charset="0"/>
              </a:rPr>
            </a:br>
            <a:r>
              <a:rPr lang="fr-FR" sz="2400" b="1" kern="150" dirty="0">
                <a:solidFill>
                  <a:schemeClr val="accent1">
                    <a:lumMod val="75000"/>
                  </a:schemeClr>
                </a:solidFill>
                <a:effectLst/>
                <a:latin typeface="Times New Roman" panose="02020603050405020304" pitchFamily="18" charset="0"/>
                <a:ea typeface="NSimSun" panose="02010609030101010101" pitchFamily="49" charset="-122"/>
                <a:cs typeface="Arial" panose="020B0604020202020204" pitchFamily="34" charset="0"/>
              </a:rPr>
              <a:t>de la classe </a:t>
            </a:r>
            <a:r>
              <a:rPr lang="fr-FR" sz="2400" b="1" i="1" dirty="0" err="1">
                <a:solidFill>
                  <a:schemeClr val="accent1">
                    <a:lumMod val="75000"/>
                  </a:schemeClr>
                </a:solidFill>
                <a:effectLst/>
                <a:latin typeface="Sitka Text" panose="02000505000000020004" pitchFamily="2" charset="0"/>
                <a:ea typeface="NSimSun" panose="02010609030101010101" pitchFamily="49" charset="-122"/>
                <a:cs typeface="Arial" panose="020B0604020202020204" pitchFamily="34" charset="0"/>
              </a:rPr>
              <a:t>ReadSymptomDataFromFile</a:t>
            </a:r>
            <a:endParaRPr lang="fr-FR" sz="6600" b="1" dirty="0">
              <a:solidFill>
                <a:schemeClr val="accent1">
                  <a:lumMod val="75000"/>
                </a:schemeClr>
              </a:solidFill>
            </a:endParaRPr>
          </a:p>
        </p:txBody>
      </p:sp>
    </p:spTree>
    <p:extLst>
      <p:ext uri="{BB962C8B-B14F-4D97-AF65-F5344CB8AC3E}">
        <p14:creationId xmlns:p14="http://schemas.microsoft.com/office/powerpoint/2010/main" val="42910952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1" restart="whenNotActive" fill="hold" evtFilter="cancelBubble" nodeType="interactiveSeq">
                <p:stCondLst>
                  <p:cond evt="onClick" delay="0">
                    <p:tgtEl>
                      <p:spTgt spid="9"/>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re 1">
            <a:extLst>
              <a:ext uri="{FF2B5EF4-FFF2-40B4-BE49-F238E27FC236}">
                <a16:creationId xmlns:a16="http://schemas.microsoft.com/office/drawing/2014/main" id="{A3899148-4F99-40D4-A7AB-3323EA73DA4C}"/>
              </a:ext>
            </a:extLst>
          </p:cNvPr>
          <p:cNvSpPr>
            <a:spLocks noGrp="1"/>
          </p:cNvSpPr>
          <p:nvPr>
            <p:ph type="ctrTitle"/>
          </p:nvPr>
        </p:nvSpPr>
        <p:spPr>
          <a:xfrm>
            <a:off x="3792382" y="237375"/>
            <a:ext cx="4966903" cy="896764"/>
          </a:xfrm>
        </p:spPr>
        <p:txBody>
          <a:bodyPr anchor="b">
            <a:normAutofit/>
          </a:bodyPr>
          <a:lstStyle/>
          <a:p>
            <a:r>
              <a:rPr lang="fr-FR" sz="4000" b="1" dirty="0">
                <a:solidFill>
                  <a:srgbClr val="0070C0"/>
                </a:solidFill>
              </a:rPr>
              <a:t>Le bug ‘global’</a:t>
            </a:r>
          </a:p>
        </p:txBody>
      </p:sp>
      <p:sp>
        <p:nvSpPr>
          <p:cNvPr id="9" name="javadoc">
            <a:extLst>
              <a:ext uri="{FF2B5EF4-FFF2-40B4-BE49-F238E27FC236}">
                <a16:creationId xmlns:a16="http://schemas.microsoft.com/office/drawing/2014/main" id="{62765354-0C4E-4B08-9659-A6AA3594A8D6}"/>
              </a:ext>
            </a:extLst>
          </p:cNvPr>
          <p:cNvSpPr>
            <a:spLocks noGrp="1"/>
          </p:cNvSpPr>
          <p:nvPr>
            <p:ph type="subTitle" idx="1"/>
          </p:nvPr>
        </p:nvSpPr>
        <p:spPr>
          <a:xfrm>
            <a:off x="305727" y="2263551"/>
            <a:ext cx="6632756" cy="402789"/>
          </a:xfrm>
        </p:spPr>
        <p:txBody>
          <a:bodyPr>
            <a:normAutofit/>
          </a:bodyPr>
          <a:lstStyle/>
          <a:p>
            <a:pPr marL="285750" indent="-285750" algn="l">
              <a:buFont typeface="Arial" panose="020B0604020202020204" pitchFamily="34" charset="0"/>
              <a:buChar char="•"/>
            </a:pPr>
            <a:r>
              <a:rPr lang="fr-FR" sz="1800" kern="150" dirty="0">
                <a:solidFill>
                  <a:srgbClr val="002060"/>
                </a:solidFill>
                <a:latin typeface="Sitka Text" panose="02000505000000020004" pitchFamily="2" charset="0"/>
                <a:ea typeface="NSimSun" panose="02010609030101010101" pitchFamily="49" charset="-122"/>
                <a:cs typeface="Arial" panose="020B0604020202020204" pitchFamily="34" charset="0"/>
              </a:rPr>
              <a:t>L</a:t>
            </a: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es champs de documentation </a:t>
            </a:r>
            <a:r>
              <a:rPr lang="fr-FR" sz="1800" kern="150" dirty="0">
                <a:solidFill>
                  <a:srgbClr val="002060"/>
                </a:solidFill>
                <a:latin typeface="Sitka Text" panose="02000505000000020004" pitchFamily="2" charset="0"/>
                <a:ea typeface="NSimSun" panose="02010609030101010101" pitchFamily="49" charset="-122"/>
                <a:cs typeface="Arial" panose="020B0604020202020204" pitchFamily="34" charset="0"/>
              </a:rPr>
              <a:t>J</a:t>
            </a: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avaDoc ne sont pas saisis.</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p:txBody>
      </p:sp>
      <p:pic>
        <p:nvPicPr>
          <p:cNvPr id="2052" name="Picture 4">
            <a:hlinkClick r:id="rId2"/>
            <a:extLst>
              <a:ext uri="{FF2B5EF4-FFF2-40B4-BE49-F238E27FC236}">
                <a16:creationId xmlns:a16="http://schemas.microsoft.com/office/drawing/2014/main" id="{F2FA4AC0-1CA1-4CE2-AFD2-AC5FA3D9B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446" y="2788035"/>
            <a:ext cx="5197279" cy="402789"/>
          </a:xfrm>
          <a:prstGeom prst="rect">
            <a:avLst/>
          </a:prstGeom>
          <a:noFill/>
          <a:extLst>
            <a:ext uri="{909E8E84-426E-40DD-AFC4-6F175D3DCCD1}">
              <a14:hiddenFill xmlns:a14="http://schemas.microsoft.com/office/drawing/2010/main">
                <a:solidFill>
                  <a:srgbClr val="FFFFFF"/>
                </a:solidFill>
              </a14:hiddenFill>
            </a:ext>
          </a:extLst>
        </p:spPr>
      </p:pic>
      <p:sp>
        <p:nvSpPr>
          <p:cNvPr id="3" name="useless">
            <a:extLst>
              <a:ext uri="{FF2B5EF4-FFF2-40B4-BE49-F238E27FC236}">
                <a16:creationId xmlns:a16="http://schemas.microsoft.com/office/drawing/2014/main" id="{3AD54A2E-0F68-4044-B50E-AF12D91F716B}"/>
              </a:ext>
            </a:extLst>
          </p:cNvPr>
          <p:cNvSpPr txBox="1"/>
          <p:nvPr/>
        </p:nvSpPr>
        <p:spPr>
          <a:xfrm>
            <a:off x="316684" y="3429000"/>
            <a:ext cx="4584500" cy="646331"/>
          </a:xfrm>
          <a:prstGeom prst="rect">
            <a:avLst/>
          </a:prstGeom>
          <a:noFill/>
        </p:spPr>
        <p:txBody>
          <a:bodyPr wrap="square" rtlCol="0">
            <a:spAutoFit/>
          </a:bodyPr>
          <a:lstStyle/>
          <a:p>
            <a:pPr marL="285750" indent="-285750" algn="l">
              <a:buFont typeface="Arial" panose="020B0604020202020204" pitchFamily="34" charset="0"/>
              <a:buChar char="•"/>
            </a:pP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Certains commentaires sont inutiles.</a:t>
            </a:r>
          </a:p>
          <a:p>
            <a:endPar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endParaRPr>
          </a:p>
        </p:txBody>
      </p:sp>
      <p:sp>
        <p:nvSpPr>
          <p:cNvPr id="4" name="ZoneTexte 3">
            <a:extLst>
              <a:ext uri="{FF2B5EF4-FFF2-40B4-BE49-F238E27FC236}">
                <a16:creationId xmlns:a16="http://schemas.microsoft.com/office/drawing/2014/main" id="{0BD9D3CB-6B67-40B6-AB76-59E1CEDDB022}"/>
              </a:ext>
            </a:extLst>
          </p:cNvPr>
          <p:cNvSpPr txBox="1"/>
          <p:nvPr/>
        </p:nvSpPr>
        <p:spPr>
          <a:xfrm>
            <a:off x="316683" y="4393054"/>
            <a:ext cx="11126379" cy="646331"/>
          </a:xfrm>
          <a:prstGeom prst="rect">
            <a:avLst/>
          </a:prstGeom>
          <a:noFill/>
        </p:spPr>
        <p:txBody>
          <a:bodyPr wrap="square" rtlCol="0">
            <a:spAutoFit/>
          </a:bodyPr>
          <a:lstStyle/>
          <a:p>
            <a:pPr marL="285750" indent="-285750">
              <a:buFont typeface="Arial" panose="020B0604020202020204" pitchFamily="34" charset="0"/>
              <a:buChar char="•"/>
            </a:pP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L’interface ISymptomReader est construite pour prendr</a:t>
            </a:r>
            <a:r>
              <a:rPr lang="fr-FR" sz="1800" kern="150" dirty="0">
                <a:solidFill>
                  <a:srgbClr val="002060"/>
                </a:solidFill>
                <a:latin typeface="Sitka Text" panose="02000505000000020004" pitchFamily="2" charset="0"/>
                <a:ea typeface="NSimSun" panose="02010609030101010101" pitchFamily="49" charset="-122"/>
                <a:cs typeface="Arial" panose="020B0604020202020204" pitchFamily="34" charset="0"/>
              </a:rPr>
              <a:t>e </a:t>
            </a: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en compte une seule source de symptômes (un fichier).</a:t>
            </a:r>
          </a:p>
        </p:txBody>
      </p:sp>
      <p:pic>
        <p:nvPicPr>
          <p:cNvPr id="2054" name="Picture 6">
            <a:hlinkClick r:id="rId4"/>
            <a:extLst>
              <a:ext uri="{FF2B5EF4-FFF2-40B4-BE49-F238E27FC236}">
                <a16:creationId xmlns:a16="http://schemas.microsoft.com/office/drawing/2014/main" id="{3A15727C-AFA0-49A3-87FC-E371C443C5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2266" y="3415815"/>
            <a:ext cx="1733550"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0588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1" restart="whenNotActive" fill="hold" evtFilter="cancelBubble" nodeType="interactiveSeq">
                <p:stCondLst>
                  <p:cond evt="onClick" delay="0">
                    <p:tgtEl>
                      <p:spTgt spid="3"/>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05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ZoneTexte 4">
            <a:extLst>
              <a:ext uri="{FF2B5EF4-FFF2-40B4-BE49-F238E27FC236}">
                <a16:creationId xmlns:a16="http://schemas.microsoft.com/office/drawing/2014/main" id="{96F8C7EA-79D5-4BE4-ACD5-DD2FDAC97A41}"/>
              </a:ext>
            </a:extLst>
          </p:cNvPr>
          <p:cNvSpPr txBox="1"/>
          <p:nvPr/>
        </p:nvSpPr>
        <p:spPr>
          <a:xfrm>
            <a:off x="3866658" y="506629"/>
            <a:ext cx="5399261" cy="646331"/>
          </a:xfrm>
          <a:prstGeom prst="rect">
            <a:avLst/>
          </a:prstGeom>
          <a:noFill/>
        </p:spPr>
        <p:txBody>
          <a:bodyPr wrap="square" rtlCol="0">
            <a:spAutoFit/>
          </a:bodyPr>
          <a:lstStyle/>
          <a:p>
            <a:r>
              <a:rPr lang="fr-FR" sz="3600" b="1" dirty="0">
                <a:solidFill>
                  <a:srgbClr val="0070C0"/>
                </a:solidFill>
                <a:effectLst>
                  <a:outerShdw blurRad="38100" dist="38100" dir="2700000" algn="tl">
                    <a:srgbClr val="000000">
                      <a:alpha val="43137"/>
                    </a:srgbClr>
                  </a:outerShdw>
                </a:effectLst>
              </a:rPr>
              <a:t>Constat et proposition</a:t>
            </a:r>
          </a:p>
        </p:txBody>
      </p:sp>
      <p:sp>
        <p:nvSpPr>
          <p:cNvPr id="6" name="ZoneTexte 5">
            <a:extLst>
              <a:ext uri="{FF2B5EF4-FFF2-40B4-BE49-F238E27FC236}">
                <a16:creationId xmlns:a16="http://schemas.microsoft.com/office/drawing/2014/main" id="{819E51D0-F824-4F3B-A469-3B9D76FD3ABF}"/>
              </a:ext>
            </a:extLst>
          </p:cNvPr>
          <p:cNvSpPr txBox="1"/>
          <p:nvPr/>
        </p:nvSpPr>
        <p:spPr>
          <a:xfrm>
            <a:off x="80529" y="1858805"/>
            <a:ext cx="11725835" cy="4247317"/>
          </a:xfrm>
          <a:prstGeom prst="rect">
            <a:avLst/>
          </a:prstGeom>
          <a:noFill/>
        </p:spPr>
        <p:txBody>
          <a:bodyPr wrap="square" rtlCol="0">
            <a:spAutoFit/>
          </a:bodyPr>
          <a:lstStyle/>
          <a:p>
            <a:pPr algn="ctr"/>
            <a:r>
              <a:rPr lang="fr-FR" kern="150" dirty="0">
                <a:solidFill>
                  <a:srgbClr val="002060"/>
                </a:solidFill>
                <a:latin typeface="Sitka Text" panose="02000505000000020004" pitchFamily="2" charset="0"/>
                <a:ea typeface="NSimSun" panose="02010609030101010101" pitchFamily="49" charset="-122"/>
                <a:cs typeface="Arial" panose="020B0604020202020204" pitchFamily="34" charset="0"/>
              </a:rPr>
              <a:t>I</a:t>
            </a: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l serait possible de modifier le code pour le faire fonctionner</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sz="1800" b="1" i="1" u="sng"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mais</a:t>
            </a:r>
            <a:endParaRPr lang="fr-FR" sz="1800" u="sng"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en prolongeant des structures non adaptées à un nombre quelconque de symptômes</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et sans utiliser la programmation objet</a:t>
            </a:r>
          </a:p>
          <a:p>
            <a:pPr algn="ctr"/>
            <a:endParaRPr lang="fr-FR" kern="150" dirty="0">
              <a:solidFill>
                <a:srgbClr val="002060"/>
              </a:solidFill>
              <a:latin typeface="Sitka Text" panose="02000505000000020004" pitchFamily="2" charset="0"/>
              <a:ea typeface="NSimSun" panose="02010609030101010101" pitchFamily="49" charset="-122"/>
              <a:cs typeface="Arial" panose="020B0604020202020204" pitchFamily="34" charset="0"/>
            </a:endParaRPr>
          </a:p>
          <a:p>
            <a:pPr algn="ctr"/>
            <a:r>
              <a:rPr lang="fr-FR" sz="1800" b="1" kern="150" dirty="0">
                <a:solidFill>
                  <a:srgbClr val="002060"/>
                </a:solidFill>
                <a:effectLst/>
                <a:latin typeface="Wingdings" panose="05000000000000000000" pitchFamily="2" charset="2"/>
                <a:ea typeface="Wingdings" panose="05000000000000000000" pitchFamily="2" charset="2"/>
                <a:cs typeface="Wingdings" panose="05000000000000000000" pitchFamily="2" charset="2"/>
              </a:rPr>
              <a:t>ò</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sz="1800" kern="150" dirty="0">
                <a:solidFill>
                  <a:srgbClr val="002060"/>
                </a:solidFill>
                <a:effectLst/>
                <a:latin typeface="Sitka Text" panose="02000505000000020004" pitchFamily="2" charset="0"/>
                <a:ea typeface="Wingdings" panose="05000000000000000000" pitchFamily="2" charset="2"/>
                <a:cs typeface="Wingdings" panose="05000000000000000000" pitchFamily="2" charset="2"/>
              </a:rPr>
              <a:t> </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kern="150" dirty="0">
                <a:solidFill>
                  <a:srgbClr val="002060"/>
                </a:solidFill>
                <a:latin typeface="Sitka Text" panose="02000505000000020004" pitchFamily="2" charset="0"/>
                <a:ea typeface="NSimSun" panose="02010609030101010101" pitchFamily="49" charset="-122"/>
                <a:cs typeface="Arial" panose="020B0604020202020204" pitchFamily="34" charset="0"/>
              </a:rPr>
              <a:t>I</a:t>
            </a: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l est plus constructif de conserver le schéma du processus défini</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en révisant les structures</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et en étendant la proposition de programmation objet</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classe existante </a:t>
            </a:r>
            <a:r>
              <a:rPr lang="fr-FR" sz="1800" i="1" kern="150" dirty="0" err="1">
                <a:solidFill>
                  <a:srgbClr val="002060"/>
                </a:solidFill>
                <a:effectLst/>
                <a:latin typeface="Sitka Text" panose="02000505000000020004" pitchFamily="2" charset="0"/>
                <a:ea typeface="NSimSun" panose="02010609030101010101" pitchFamily="49" charset="-122"/>
                <a:cs typeface="Arial" panose="020B0604020202020204" pitchFamily="34" charset="0"/>
              </a:rPr>
              <a:t>ReadSymptomDataFromFile</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sz="1800" i="1"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nouvelle classe </a:t>
            </a:r>
            <a:r>
              <a:rPr lang="fr-FR" sz="1800" i="1" kern="150" dirty="0" err="1">
                <a:solidFill>
                  <a:srgbClr val="002060"/>
                </a:solidFill>
                <a:effectLst/>
                <a:latin typeface="Sitka Text" panose="02000505000000020004" pitchFamily="2" charset="0"/>
                <a:ea typeface="NSimSun" panose="02010609030101010101" pitchFamily="49" charset="-122"/>
                <a:cs typeface="Arial" panose="020B0604020202020204" pitchFamily="34" charset="0"/>
              </a:rPr>
              <a:t>WriteSymptomDataToFile</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sz="1800"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 </a:t>
            </a:r>
            <a:endParaRPr lang="fr-FR" sz="1800"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endParaRPr lang="fr-FR" sz="1800" kern="150" dirty="0">
              <a:effectLst/>
              <a:latin typeface="Times New Roman" panose="02020603050405020304" pitchFamily="18" charset="0"/>
              <a:ea typeface="NSimSun" panose="02010609030101010101" pitchFamily="49" charset="-122"/>
              <a:cs typeface="Arial" panose="020B0604020202020204" pitchFamily="34" charset="0"/>
            </a:endParaRPr>
          </a:p>
          <a:p>
            <a:endParaRPr lang="fr-FR" dirty="0"/>
          </a:p>
        </p:txBody>
      </p:sp>
    </p:spTree>
    <p:extLst>
      <p:ext uri="{BB962C8B-B14F-4D97-AF65-F5344CB8AC3E}">
        <p14:creationId xmlns:p14="http://schemas.microsoft.com/office/powerpoint/2010/main" val="384947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Titre 4">
            <a:extLst>
              <a:ext uri="{FF2B5EF4-FFF2-40B4-BE49-F238E27FC236}">
                <a16:creationId xmlns:a16="http://schemas.microsoft.com/office/drawing/2014/main" id="{DCAA14E9-4F43-406D-84EE-BB6E594D306F}"/>
              </a:ext>
            </a:extLst>
          </p:cNvPr>
          <p:cNvSpPr>
            <a:spLocks noGrp="1"/>
          </p:cNvSpPr>
          <p:nvPr>
            <p:ph type="ctrTitle"/>
          </p:nvPr>
        </p:nvSpPr>
        <p:spPr>
          <a:xfrm>
            <a:off x="5417445" y="172290"/>
            <a:ext cx="6279930" cy="711436"/>
          </a:xfrm>
        </p:spPr>
        <p:txBody>
          <a:bodyPr>
            <a:noAutofit/>
          </a:bodyPr>
          <a:lstStyle/>
          <a:p>
            <a:r>
              <a:rPr lang="fr-FR" sz="4000" b="1" i="1" kern="150" dirty="0">
                <a:solidFill>
                  <a:srgbClr val="0070C0"/>
                </a:solidFill>
                <a:effectLst/>
                <a:latin typeface="Sitka Text" panose="02000505000000020004" pitchFamily="2" charset="0"/>
                <a:ea typeface="NSimSun" panose="02010609030101010101" pitchFamily="49" charset="-122"/>
                <a:cs typeface="Arial" panose="020B0604020202020204" pitchFamily="34" charset="0"/>
              </a:rPr>
              <a:t>La solution proposée</a:t>
            </a:r>
            <a:endParaRPr lang="fr-FR" sz="4000" dirty="0">
              <a:solidFill>
                <a:srgbClr val="0070C0"/>
              </a:solidFill>
            </a:endParaRPr>
          </a:p>
        </p:txBody>
      </p:sp>
      <p:pic>
        <p:nvPicPr>
          <p:cNvPr id="4" name="Image 3" descr="Une image contenant texte&#10;&#10;Description générée automatiquement">
            <a:extLst>
              <a:ext uri="{FF2B5EF4-FFF2-40B4-BE49-F238E27FC236}">
                <a16:creationId xmlns:a16="http://schemas.microsoft.com/office/drawing/2014/main" id="{DE21C2DC-A7A9-43C9-85D3-78C4E5FC7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743" y="3971770"/>
            <a:ext cx="6076950" cy="2743200"/>
          </a:xfrm>
          <a:prstGeom prst="rect">
            <a:avLst/>
          </a:prstGeom>
        </p:spPr>
      </p:pic>
      <p:sp>
        <p:nvSpPr>
          <p:cNvPr id="2" name="erreur">
            <a:extLst>
              <a:ext uri="{FF2B5EF4-FFF2-40B4-BE49-F238E27FC236}">
                <a16:creationId xmlns:a16="http://schemas.microsoft.com/office/drawing/2014/main" id="{28301C8A-8616-42E0-B0F6-1D03CE8637EA}"/>
              </a:ext>
            </a:extLst>
          </p:cNvPr>
          <p:cNvSpPr txBox="1"/>
          <p:nvPr/>
        </p:nvSpPr>
        <p:spPr>
          <a:xfrm>
            <a:off x="370274" y="1257537"/>
            <a:ext cx="10533888" cy="1200329"/>
          </a:xfrm>
          <a:prstGeom prst="rect">
            <a:avLst/>
          </a:prstGeom>
          <a:noFill/>
        </p:spPr>
        <p:txBody>
          <a:bodyPr wrap="square" rtlCol="0">
            <a:spAutoFit/>
          </a:bodyPr>
          <a:lstStyle/>
          <a:p>
            <a:pPr marL="571500" indent="-214313">
              <a:buFont typeface="Arial" panose="020B0604020202020204" pitchFamily="34" charset="0"/>
              <a:buChar char="•"/>
            </a:pPr>
            <a:r>
              <a:rPr lang="fr-FR" dirty="0">
                <a:solidFill>
                  <a:srgbClr val="002060"/>
                </a:solidFill>
              </a:rPr>
              <a:t>Renommer la classe (retirer FROMFILE) pour une éventuelle prise en compte d’une nouvelle source de symptômes (par exemple lire une liste de symptômes depuis une base de données avec une méthode </a:t>
            </a:r>
            <a:r>
              <a:rPr lang="fr-FR" dirty="0" err="1">
                <a:solidFill>
                  <a:srgbClr val="002060"/>
                </a:solidFill>
              </a:rPr>
              <a:t>ReadSymptomFromDB</a:t>
            </a:r>
            <a:r>
              <a:rPr lang="fr-FR" dirty="0">
                <a:solidFill>
                  <a:srgbClr val="002060"/>
                </a:solidFill>
              </a:rPr>
              <a:t>).</a:t>
            </a:r>
          </a:p>
          <a:p>
            <a:pPr marL="357188" indent="182563">
              <a:buFont typeface="Arial" panose="020B0604020202020204" pitchFamily="34" charset="0"/>
              <a:buChar char="•"/>
              <a:tabLst>
                <a:tab pos="539750" algn="l"/>
              </a:tabLst>
            </a:pPr>
            <a:r>
              <a:rPr lang="fr-FR" dirty="0">
                <a:solidFill>
                  <a:srgbClr val="002060"/>
                </a:solidFill>
              </a:rPr>
              <a:t>Gérer les exceptions relatives à la prise en compte du fichier symptômes </a:t>
            </a:r>
          </a:p>
        </p:txBody>
      </p:sp>
      <p:sp>
        <p:nvSpPr>
          <p:cNvPr id="6" name="ZoneTexte 5">
            <a:extLst>
              <a:ext uri="{FF2B5EF4-FFF2-40B4-BE49-F238E27FC236}">
                <a16:creationId xmlns:a16="http://schemas.microsoft.com/office/drawing/2014/main" id="{D3FEB8C7-8F15-4B03-88C6-5EFAAF0101D1}"/>
              </a:ext>
            </a:extLst>
          </p:cNvPr>
          <p:cNvSpPr txBox="1"/>
          <p:nvPr/>
        </p:nvSpPr>
        <p:spPr>
          <a:xfrm>
            <a:off x="722376" y="748052"/>
            <a:ext cx="5349240" cy="369332"/>
          </a:xfrm>
          <a:prstGeom prst="rect">
            <a:avLst/>
          </a:prstGeom>
          <a:noFill/>
        </p:spPr>
        <p:txBody>
          <a:bodyPr wrap="square" rtlCol="0">
            <a:spAutoFit/>
          </a:bodyPr>
          <a:lstStyle/>
          <a:p>
            <a:r>
              <a:rPr lang="fr-FR" dirty="0">
                <a:solidFill>
                  <a:srgbClr val="002060"/>
                </a:solidFill>
              </a:rPr>
              <a:t>1 </a:t>
            </a:r>
            <a:r>
              <a:rPr lang="fr-FR" b="1" dirty="0">
                <a:solidFill>
                  <a:srgbClr val="002060"/>
                </a:solidFill>
              </a:rPr>
              <a:t>° Réviser la classe Reader</a:t>
            </a:r>
          </a:p>
        </p:txBody>
      </p:sp>
      <p:sp>
        <p:nvSpPr>
          <p:cNvPr id="11" name="trier">
            <a:extLst>
              <a:ext uri="{FF2B5EF4-FFF2-40B4-BE49-F238E27FC236}">
                <a16:creationId xmlns:a16="http://schemas.microsoft.com/office/drawing/2014/main" id="{6B14CB27-456C-46E9-8BD5-8029F1A4E098}"/>
              </a:ext>
            </a:extLst>
          </p:cNvPr>
          <p:cNvSpPr txBox="1"/>
          <p:nvPr/>
        </p:nvSpPr>
        <p:spPr>
          <a:xfrm>
            <a:off x="722376" y="2575431"/>
            <a:ext cx="10817352" cy="369332"/>
          </a:xfrm>
          <a:prstGeom prst="rect">
            <a:avLst/>
          </a:prstGeom>
          <a:noFill/>
        </p:spPr>
        <p:txBody>
          <a:bodyPr wrap="square" rtlCol="0">
            <a:spAutoFit/>
          </a:bodyPr>
          <a:lstStyle/>
          <a:p>
            <a:r>
              <a:rPr lang="fr-FR" sz="1800" b="1"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2°  créer et trier la liste des symptômes par ordre lexicographique</a:t>
            </a:r>
            <a:endParaRPr lang="fr-FR" dirty="0">
              <a:solidFill>
                <a:srgbClr val="002060"/>
              </a:solidFill>
            </a:endParaRPr>
          </a:p>
        </p:txBody>
      </p:sp>
      <p:sp>
        <p:nvSpPr>
          <p:cNvPr id="13" name="diction">
            <a:extLst>
              <a:ext uri="{FF2B5EF4-FFF2-40B4-BE49-F238E27FC236}">
                <a16:creationId xmlns:a16="http://schemas.microsoft.com/office/drawing/2014/main" id="{0C46D94C-A097-4E72-8D1F-CAD05790212A}"/>
              </a:ext>
            </a:extLst>
          </p:cNvPr>
          <p:cNvSpPr txBox="1"/>
          <p:nvPr/>
        </p:nvSpPr>
        <p:spPr>
          <a:xfrm>
            <a:off x="722376" y="3027217"/>
            <a:ext cx="11503210" cy="646331"/>
          </a:xfrm>
          <a:prstGeom prst="rect">
            <a:avLst/>
          </a:prstGeom>
          <a:noFill/>
        </p:spPr>
        <p:txBody>
          <a:bodyPr wrap="square" rtlCol="0">
            <a:spAutoFit/>
          </a:bodyPr>
          <a:lstStyle/>
          <a:p>
            <a:r>
              <a:rPr lang="fr-FR" sz="1800" b="1"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3° créer et peupler un "dictionnaire" à deux entrées : (symptôme, nombre d'occurrence du symptôme)</a:t>
            </a:r>
            <a:endParaRPr lang="fr-FR" sz="1800" b="1"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p:txBody>
      </p:sp>
      <p:pic>
        <p:nvPicPr>
          <p:cNvPr id="26" name="Image 25" descr="Une image contenant texte&#10;&#10;Description générée automatiquement">
            <a:extLst>
              <a:ext uri="{FF2B5EF4-FFF2-40B4-BE49-F238E27FC236}">
                <a16:creationId xmlns:a16="http://schemas.microsoft.com/office/drawing/2014/main" id="{CC7E354E-E814-4E75-907D-6B58CCF2D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36" y="4310600"/>
            <a:ext cx="11503439" cy="2115374"/>
          </a:xfrm>
          <a:prstGeom prst="rect">
            <a:avLst/>
          </a:prstGeom>
        </p:spPr>
      </p:pic>
      <p:pic>
        <p:nvPicPr>
          <p:cNvPr id="1026" name="Picture 2">
            <a:hlinkClick r:id="rId4"/>
            <a:extLst>
              <a:ext uri="{FF2B5EF4-FFF2-40B4-BE49-F238E27FC236}">
                <a16:creationId xmlns:a16="http://schemas.microsoft.com/office/drawing/2014/main" id="{65676514-EF6E-4786-ACEF-AFD00200C7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7573" y="3910942"/>
            <a:ext cx="5739744" cy="259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174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1" restart="whenNotActive" fill="hold" evtFilter="cancelBubble" nodeType="interactiveSeq">
                <p:stCondLst>
                  <p:cond evt="onClick" delay="0">
                    <p:tgtEl>
                      <p:spTgt spid="2"/>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
                  </p:tgtEl>
                </p:cond>
              </p:nextCondLst>
            </p:seq>
            <p:seq concurrent="1" nextAc="seek">
              <p:cTn id="20" restart="whenNotActive" fill="hold" evtFilter="cancelBubble" nodeType="interactiveSeq">
                <p:stCondLst>
                  <p:cond evt="onClick" delay="0">
                    <p:tgtEl>
                      <p:spTgt spid="11"/>
                    </p:tgtEl>
                  </p:cond>
                </p:stCondLst>
                <p:endSync evt="end" delay="0">
                  <p:rtn val="all"/>
                </p:endSync>
                <p:childTnLst>
                  <p:par>
                    <p:cTn id="21" fill="hold">
                      <p:stCondLst>
                        <p:cond delay="0"/>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Sous-titre 2">
            <a:extLst>
              <a:ext uri="{FF2B5EF4-FFF2-40B4-BE49-F238E27FC236}">
                <a16:creationId xmlns:a16="http://schemas.microsoft.com/office/drawing/2014/main" id="{2FB7F17F-E98C-4DA6-81A5-182D13884C54}"/>
              </a:ext>
            </a:extLst>
          </p:cNvPr>
          <p:cNvSpPr>
            <a:spLocks noGrp="1"/>
          </p:cNvSpPr>
          <p:nvPr>
            <p:ph type="subTitle" idx="1"/>
          </p:nvPr>
        </p:nvSpPr>
        <p:spPr>
          <a:xfrm>
            <a:off x="296347" y="1315858"/>
            <a:ext cx="11145134" cy="821052"/>
          </a:xfrm>
        </p:spPr>
        <p:txBody>
          <a:bodyPr>
            <a:normAutofit/>
          </a:bodyPr>
          <a:lstStyle/>
          <a:p>
            <a:pPr algn="ctr"/>
            <a:r>
              <a:rPr lang="fr-FR" sz="1800" b="1" kern="150" dirty="0">
                <a:solidFill>
                  <a:srgbClr val="002060"/>
                </a:solidFill>
                <a:latin typeface="Sitka Text" panose="02000505000000020004" pitchFamily="2" charset="0"/>
                <a:ea typeface="NSimSun" panose="02010609030101010101" pitchFamily="49" charset="-122"/>
                <a:cs typeface="Arial" panose="020B0604020202020204" pitchFamily="34" charset="0"/>
              </a:rPr>
              <a:t>4</a:t>
            </a:r>
            <a:r>
              <a:rPr lang="fr-FR" sz="1800" b="1"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 </a:t>
            </a:r>
            <a:r>
              <a:rPr lang="fr-FR" sz="1800" b="1" kern="150" dirty="0">
                <a:solidFill>
                  <a:srgbClr val="002060"/>
                </a:solidFill>
                <a:latin typeface="Sitka Text" panose="02000505000000020004" pitchFamily="2" charset="0"/>
                <a:ea typeface="NSimSun" panose="02010609030101010101" pitchFamily="49" charset="-122"/>
                <a:cs typeface="Arial" panose="020B0604020202020204" pitchFamily="34" charset="0"/>
              </a:rPr>
              <a:t>é</a:t>
            </a:r>
            <a:r>
              <a:rPr lang="fr-FR" sz="1800" b="1"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crire le fichier de sortie via la nouvelle classe </a:t>
            </a:r>
            <a:r>
              <a:rPr lang="fr-FR" sz="1800" b="1" kern="150" dirty="0" err="1">
                <a:solidFill>
                  <a:srgbClr val="002060"/>
                </a:solidFill>
                <a:effectLst/>
                <a:latin typeface="Sitka Text" panose="02000505000000020004" pitchFamily="2" charset="0"/>
                <a:ea typeface="NSimSun" panose="02010609030101010101" pitchFamily="49" charset="-122"/>
                <a:cs typeface="Arial" panose="020B0604020202020204" pitchFamily="34" charset="0"/>
              </a:rPr>
              <a:t>WriteSymptomDataToFile</a:t>
            </a:r>
            <a:endParaRPr lang="fr-FR" sz="1800" b="1"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pPr algn="ctr"/>
            <a:r>
              <a:rPr lang="fr-FR" sz="1800" b="1" kern="150" dirty="0">
                <a:solidFill>
                  <a:srgbClr val="002060"/>
                </a:solidFill>
                <a:effectLst/>
                <a:latin typeface="Sitka Text" panose="02000505000000020004" pitchFamily="2" charset="0"/>
                <a:ea typeface="NSimSun" panose="02010609030101010101" pitchFamily="49" charset="-122"/>
                <a:cs typeface="Arial" panose="020B0604020202020204" pitchFamily="34" charset="0"/>
              </a:rPr>
              <a:t>toute situation erronée sur le fichier est gérée par la classe.</a:t>
            </a:r>
            <a:endParaRPr lang="fr-FR" sz="1800" b="1" kern="150" dirty="0">
              <a:solidFill>
                <a:srgbClr val="002060"/>
              </a:solidFill>
              <a:effectLst/>
              <a:latin typeface="Times New Roman" panose="02020603050405020304" pitchFamily="18" charset="0"/>
              <a:ea typeface="NSimSun" panose="02010609030101010101" pitchFamily="49" charset="-122"/>
              <a:cs typeface="Arial" panose="020B0604020202020204" pitchFamily="34" charset="0"/>
            </a:endParaRPr>
          </a:p>
          <a:p>
            <a:endParaRPr lang="fr-FR" dirty="0">
              <a:solidFill>
                <a:schemeClr val="tx2"/>
              </a:solidFill>
            </a:endParaRPr>
          </a:p>
        </p:txBody>
      </p:sp>
      <p:pic>
        <p:nvPicPr>
          <p:cNvPr id="7" name="Image 6" descr="Une image contenant texte&#10;&#10;Description générée automatiquement">
            <a:extLst>
              <a:ext uri="{FF2B5EF4-FFF2-40B4-BE49-F238E27FC236}">
                <a16:creationId xmlns:a16="http://schemas.microsoft.com/office/drawing/2014/main" id="{7CD0CCFE-09EE-4D70-B1BB-EDA74CF7B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152" y="3903162"/>
            <a:ext cx="9915525" cy="2038350"/>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F51F7469-6E1D-41C3-8CEF-1E8901225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698" y="2521545"/>
            <a:ext cx="8511758" cy="1071851"/>
          </a:xfrm>
          <a:prstGeom prst="rect">
            <a:avLst/>
          </a:prstGeom>
        </p:spPr>
      </p:pic>
      <p:sp>
        <p:nvSpPr>
          <p:cNvPr id="19" name="Titre 4">
            <a:extLst>
              <a:ext uri="{FF2B5EF4-FFF2-40B4-BE49-F238E27FC236}">
                <a16:creationId xmlns:a16="http://schemas.microsoft.com/office/drawing/2014/main" id="{66C46AC1-CDFA-468C-BAB8-FD5696C86849}"/>
              </a:ext>
            </a:extLst>
          </p:cNvPr>
          <p:cNvSpPr>
            <a:spLocks noGrp="1"/>
          </p:cNvSpPr>
          <p:nvPr>
            <p:ph type="ctrTitle"/>
          </p:nvPr>
        </p:nvSpPr>
        <p:spPr>
          <a:xfrm>
            <a:off x="5417445" y="172290"/>
            <a:ext cx="6279930" cy="711436"/>
          </a:xfrm>
        </p:spPr>
        <p:txBody>
          <a:bodyPr>
            <a:noAutofit/>
          </a:bodyPr>
          <a:lstStyle/>
          <a:p>
            <a:r>
              <a:rPr lang="fr-FR" sz="4000" b="1" i="1" kern="150" dirty="0">
                <a:solidFill>
                  <a:srgbClr val="0070C0"/>
                </a:solidFill>
                <a:effectLst/>
                <a:latin typeface="Sitka Text" panose="02000505000000020004" pitchFamily="2" charset="0"/>
                <a:ea typeface="NSimSun" panose="02010609030101010101" pitchFamily="49" charset="-122"/>
                <a:cs typeface="Arial" panose="020B0604020202020204" pitchFamily="34" charset="0"/>
              </a:rPr>
              <a:t>La solution proposée</a:t>
            </a:r>
            <a:endParaRPr lang="fr-FR" sz="4000" dirty="0">
              <a:solidFill>
                <a:srgbClr val="0070C0"/>
              </a:solidFill>
            </a:endParaRPr>
          </a:p>
        </p:txBody>
      </p:sp>
    </p:spTree>
    <p:extLst>
      <p:ext uri="{BB962C8B-B14F-4D97-AF65-F5344CB8AC3E}">
        <p14:creationId xmlns:p14="http://schemas.microsoft.com/office/powerpoint/2010/main" val="346993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3" name="Image 2">
            <a:extLst>
              <a:ext uri="{FF2B5EF4-FFF2-40B4-BE49-F238E27FC236}">
                <a16:creationId xmlns:a16="http://schemas.microsoft.com/office/drawing/2014/main" id="{280B114F-C854-4D56-B693-6CC68D0CD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46" y="17853"/>
            <a:ext cx="9677099" cy="6858000"/>
          </a:xfrm>
          <a:prstGeom prst="rect">
            <a:avLst/>
          </a:prstGeom>
        </p:spPr>
      </p:pic>
      <p:sp>
        <p:nvSpPr>
          <p:cNvPr id="4" name="Titre 4">
            <a:extLst>
              <a:ext uri="{FF2B5EF4-FFF2-40B4-BE49-F238E27FC236}">
                <a16:creationId xmlns:a16="http://schemas.microsoft.com/office/drawing/2014/main" id="{049532DA-2776-45F7-B3BE-A1F5726205A5}"/>
              </a:ext>
            </a:extLst>
          </p:cNvPr>
          <p:cNvSpPr txBox="1">
            <a:spLocks/>
          </p:cNvSpPr>
          <p:nvPr/>
        </p:nvSpPr>
        <p:spPr>
          <a:xfrm>
            <a:off x="4218791" y="136725"/>
            <a:ext cx="7856263" cy="51375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000" b="1" i="1" kern="150" dirty="0">
                <a:solidFill>
                  <a:srgbClr val="0070C0"/>
                </a:solidFill>
                <a:latin typeface="Sitka Text" panose="02000505000000020004" pitchFamily="2" charset="0"/>
                <a:ea typeface="NSimSun" panose="02010609030101010101" pitchFamily="49" charset="-122"/>
                <a:cs typeface="Arial" panose="020B0604020202020204" pitchFamily="34" charset="0"/>
              </a:rPr>
              <a:t>Design de la solution proposée</a:t>
            </a:r>
            <a:endParaRPr lang="fr-FR" sz="4000" dirty="0">
              <a:solidFill>
                <a:srgbClr val="0070C0"/>
              </a:solidFill>
            </a:endParaRPr>
          </a:p>
        </p:txBody>
      </p:sp>
      <p:pic>
        <p:nvPicPr>
          <p:cNvPr id="25" name="Image 24" descr="Une image contenant texte&#10;&#10;Description générée automatiquement">
            <a:extLst>
              <a:ext uri="{FF2B5EF4-FFF2-40B4-BE49-F238E27FC236}">
                <a16:creationId xmlns:a16="http://schemas.microsoft.com/office/drawing/2014/main" id="{499689BA-6FB1-487D-B61F-B1B2FC91D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492" y="664364"/>
            <a:ext cx="7270825" cy="5598335"/>
          </a:xfrm>
          <a:prstGeom prst="rect">
            <a:avLst/>
          </a:prstGeom>
        </p:spPr>
      </p:pic>
      <p:pic>
        <p:nvPicPr>
          <p:cNvPr id="26" name="Image 25" descr="Une image contenant texte&#10;&#10;Description générée automatiquement">
            <a:extLst>
              <a:ext uri="{FF2B5EF4-FFF2-40B4-BE49-F238E27FC236}">
                <a16:creationId xmlns:a16="http://schemas.microsoft.com/office/drawing/2014/main" id="{C347BED9-5C2A-4998-87B4-6BDE79544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492" y="1506111"/>
            <a:ext cx="7782578" cy="3845777"/>
          </a:xfrm>
          <a:prstGeom prst="rect">
            <a:avLst/>
          </a:prstGeom>
        </p:spPr>
      </p:pic>
      <p:sp>
        <p:nvSpPr>
          <p:cNvPr id="29" name="read">
            <a:extLst>
              <a:ext uri="{FF2B5EF4-FFF2-40B4-BE49-F238E27FC236}">
                <a16:creationId xmlns:a16="http://schemas.microsoft.com/office/drawing/2014/main" id="{F0598738-BCB8-4252-A0DC-EDA4CC034042}"/>
              </a:ext>
            </a:extLst>
          </p:cNvPr>
          <p:cNvSpPr txBox="1"/>
          <p:nvPr/>
        </p:nvSpPr>
        <p:spPr>
          <a:xfrm>
            <a:off x="557784" y="2002536"/>
            <a:ext cx="2450592" cy="646331"/>
          </a:xfrm>
          <a:prstGeom prst="rect">
            <a:avLst/>
          </a:prstGeom>
          <a:noFill/>
        </p:spPr>
        <p:txBody>
          <a:bodyPr wrap="square" rtlCol="0">
            <a:spAutoFit/>
          </a:bodyPr>
          <a:lstStyle/>
          <a:p>
            <a:r>
              <a:rPr lang="fr-FR" dirty="0"/>
              <a:t> </a:t>
            </a:r>
          </a:p>
          <a:p>
            <a:endParaRPr lang="fr-FR" dirty="0"/>
          </a:p>
        </p:txBody>
      </p:sp>
      <p:sp>
        <p:nvSpPr>
          <p:cNvPr id="30" name="write">
            <a:extLst>
              <a:ext uri="{FF2B5EF4-FFF2-40B4-BE49-F238E27FC236}">
                <a16:creationId xmlns:a16="http://schemas.microsoft.com/office/drawing/2014/main" id="{6ACAF7FE-0692-4016-A7AF-DDD13289984B}"/>
              </a:ext>
            </a:extLst>
          </p:cNvPr>
          <p:cNvSpPr txBox="1"/>
          <p:nvPr/>
        </p:nvSpPr>
        <p:spPr>
          <a:xfrm>
            <a:off x="557784" y="4681728"/>
            <a:ext cx="2322576" cy="646331"/>
          </a:xfrm>
          <a:prstGeom prst="rect">
            <a:avLst/>
          </a:prstGeom>
          <a:noFill/>
        </p:spPr>
        <p:txBody>
          <a:bodyPr wrap="square" rtlCol="0">
            <a:spAutoFit/>
          </a:bodyPr>
          <a:lstStyle/>
          <a:p>
            <a:r>
              <a:rPr lang="fr-FR" dirty="0"/>
              <a:t> </a:t>
            </a:r>
          </a:p>
          <a:p>
            <a:endParaRPr lang="fr-FR" dirty="0"/>
          </a:p>
        </p:txBody>
      </p:sp>
    </p:spTree>
    <p:extLst>
      <p:ext uri="{BB962C8B-B14F-4D97-AF65-F5344CB8AC3E}">
        <p14:creationId xmlns:p14="http://schemas.microsoft.com/office/powerpoint/2010/main" val="11696649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11" restart="whenNotActive" fill="hold" evtFilter="cancelBubble" nodeType="interactiveSeq">
                <p:stCondLst>
                  <p:cond evt="onClick" delay="0">
                    <p:tgtEl>
                      <p:spTgt spid="30"/>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439</Words>
  <Application>Microsoft Office PowerPoint</Application>
  <PresentationFormat>Grand écran</PresentationFormat>
  <Paragraphs>58</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Arial</vt:lpstr>
      <vt:lpstr>Calibri</vt:lpstr>
      <vt:lpstr>Calibri Light</vt:lpstr>
      <vt:lpstr>Sitka Text</vt:lpstr>
      <vt:lpstr>Times New Roman</vt:lpstr>
      <vt:lpstr>Wingdings</vt:lpstr>
      <vt:lpstr>Thème Office</vt:lpstr>
      <vt:lpstr>Projet Parapharmacie</vt:lpstr>
      <vt:lpstr>Présentation PowerPoint</vt:lpstr>
      <vt:lpstr>Les bugs de la classe AnalyticsCounter</vt:lpstr>
      <vt:lpstr>Les bugs de la classe ReadSymptomDataFromFile</vt:lpstr>
      <vt:lpstr>Le bug ‘global’</vt:lpstr>
      <vt:lpstr>Présentation PowerPoint</vt:lpstr>
      <vt:lpstr>La solution proposée</vt:lpstr>
      <vt:lpstr>La solution proposée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Parapharmacie</dc:title>
  <dc:creator>madi yanis</dc:creator>
  <cp:lastModifiedBy>madi yanis</cp:lastModifiedBy>
  <cp:revision>92</cp:revision>
  <dcterms:created xsi:type="dcterms:W3CDTF">2020-10-08T08:49:09Z</dcterms:created>
  <dcterms:modified xsi:type="dcterms:W3CDTF">2020-10-09T13:01:48Z</dcterms:modified>
</cp:coreProperties>
</file>