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4" r:id="rId6"/>
    <p:sldId id="266" r:id="rId7"/>
    <p:sldId id="269" r:id="rId8"/>
    <p:sldId id="265" r:id="rId9"/>
    <p:sldId id="263" r:id="rId10"/>
    <p:sldId id="261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913EF-2389-4B90-80BE-92EF2DEDE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FD706B-A205-4E13-B82A-C15CA2811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5AA27F-BAE3-4150-9EF8-CF6C1A59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21BBC0-010E-454B-B0D0-59FEA6B1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D3B7B-0E77-40C4-9E9B-D7D55E3B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2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1ADEC-45B0-46AF-B64F-333D2BCB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B41D77-23B1-42CA-A49F-C466D18C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1DE3B-1A40-44E6-9CB4-6B3B1C47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20094-B376-4B86-A45F-E1F862A5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A1043-69DE-4BF0-AEE1-ADB399B4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33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B8B408-0FCB-4B6A-B9BA-97012524F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574A7C-C2AA-43AE-8125-0F21002E6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62E8EB-9998-4B4A-989E-7BE5ECF7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215D3-88F3-4B40-969F-D18C4FE9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1BECB7-BCF7-41AE-9E1A-7ACF0D87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A6724-4375-407D-8473-577ED59C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9D27C-3139-42FE-9818-70796C4A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FC3C8-2FED-467D-B06C-235BF2A3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F9983-BD9A-4409-AC6F-91EF5D72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C77932-0B04-4407-A8C6-3620DC82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16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2C097-BBF4-45E7-BD3C-E17BDCC5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2D9596-76CC-46CF-9F38-6CD7723EE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D816A-D855-427F-B5DB-2AE4A6B7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0577B-0A64-45FD-90C7-1C11A5CB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BA6C93-3C5E-4AE9-A7D2-AC1FA598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27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E60074-BD7B-4C63-A49F-C4F12030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E40BCE-11CC-4460-A313-F6A447B4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885D6F-255F-447B-BF21-691631B66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AA558-A8C0-4FF2-84E6-574B6252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E2041D-F600-45D9-BE5A-E81B2538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061C60-A999-44B0-8FFA-37E72057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7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64B76-4DEE-4B6B-A4BF-10B6CEAF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6CF941-3A5F-4619-BA8F-79F5AF7D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44019F-6836-47F4-8A98-43589625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8D4515-E116-461E-8FC7-1D7B85D00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DC2142-EB54-46C5-8388-DC0BE0E33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5D097F-07F6-48B3-A133-ED3F9CCE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750F61-9215-4F05-A843-D821E1C8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B9E8FC-E222-4A60-AA9E-F53904DB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7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7BB26-2CC5-4EEA-BA2C-C887261F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5EEF32-E122-45E9-B4CE-56F0752E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038561-F5D9-4246-A5A4-E391322A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B403A3-7B4D-4976-9A77-7F777C37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14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E847FE-DAC1-42A8-A2DF-D31CCCBB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DD974F-3823-4277-A8DA-1138ECDE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F8D4F5-4EE5-47FE-BC5C-067B0A16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01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F5A9D-A2AA-4C41-9C5F-9FCA6E06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980BC1-C96E-4E9E-B93B-59CB090E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C0DB67-F709-4EB1-8E1D-EAEF9E059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A720BD-5A9F-4C93-9682-32492C84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56043F-887A-4511-8B51-2D478865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F53184-E142-4A64-AC4E-8A06308D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85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019E7-916A-4B01-A90A-5289706D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F7C244-3D34-49CD-B352-1418C9B8C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B1E690-29DF-4179-BBE9-C87251946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5F2540-5ABC-47C3-909B-CF1D72AF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D65F6E-2232-438C-8419-A8EF5C1F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77DEA3-854C-4812-A94A-B1548A29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BA06FE-83D6-46D9-B189-075FF635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3E6765-6BAE-42F3-908F-750F41235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84E2C4-F039-45C0-A1B1-9823419D6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1FD9-5B62-452E-8245-007D672EF449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CB35F-E324-4C0F-945D-205B427EC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F7A8D-A4BA-404B-9143-FB638C044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05D2-C6DF-47A5-82A9-04CE64DD8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dn.discordapp.com/attachments/763046710448226348/763696009951838218/var12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discordapp.com/attachments/763046710448226348/763701529248661514/2020-10-08_11_56_09-Window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899148-4F99-40D4-A7AB-3323EA73D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9365" y="1771748"/>
            <a:ext cx="6156020" cy="1684789"/>
          </a:xfrm>
        </p:spPr>
        <p:txBody>
          <a:bodyPr anchor="b">
            <a:noAutofit/>
          </a:bodyPr>
          <a:lstStyle/>
          <a:p>
            <a:r>
              <a:rPr lang="fr-FR" sz="7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Parapharmacie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B7F17F-E98C-4DA6-81A5-182D1388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3059" y="4226879"/>
            <a:ext cx="5449982" cy="68207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Par François, Jérôme et Yanis.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709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2FB7F17F-E98C-4DA6-81A5-182D1388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65" y="645460"/>
            <a:ext cx="11145134" cy="821052"/>
          </a:xfrm>
        </p:spPr>
        <p:txBody>
          <a:bodyPr>
            <a:normAutofit/>
          </a:bodyPr>
          <a:lstStyle/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5° </a:t>
            </a:r>
            <a:r>
              <a:rPr lang="fr-FR" sz="1800" kern="150" dirty="0">
                <a:solidFill>
                  <a:srgbClr val="002060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é</a:t>
            </a: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crire le fichier de sortie via la nouvelle classe </a:t>
            </a:r>
            <a:r>
              <a:rPr lang="fr-FR" sz="1800" kern="150" dirty="0" err="1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WriteSymptomDataToFile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toute situation erronée sur le fichier est géré par la classe.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D0CCFE-09EE-4D70-B1BB-EDA74CF7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1" y="3486359"/>
            <a:ext cx="9915525" cy="203835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F51F7469-6E1D-41C3-8CEF-1E8901225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24" y="2033523"/>
            <a:ext cx="8511758" cy="10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ous-titre 6">
            <a:extLst>
              <a:ext uri="{FF2B5EF4-FFF2-40B4-BE49-F238E27FC236}">
                <a16:creationId xmlns:a16="http://schemas.microsoft.com/office/drawing/2014/main" id="{C414134B-D58E-4731-AB6D-9B12F8BEE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C7C304E-23E8-4919-BFDD-A3CC850AD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A9CC079-350F-4592-940B-31FE2868D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33338"/>
            <a:ext cx="9897255" cy="6727114"/>
          </a:xfrm>
          <a:prstGeom prst="rect">
            <a:avLst/>
          </a:prstGeom>
        </p:spPr>
      </p:pic>
      <p:sp>
        <p:nvSpPr>
          <p:cNvPr id="26" name="readSymptom">
            <a:extLst>
              <a:ext uri="{FF2B5EF4-FFF2-40B4-BE49-F238E27FC236}">
                <a16:creationId xmlns:a16="http://schemas.microsoft.com/office/drawing/2014/main" id="{CAF3B68F-F0BE-432B-A442-B91DF7F7AE51}"/>
              </a:ext>
            </a:extLst>
          </p:cNvPr>
          <p:cNvSpPr txBox="1"/>
          <p:nvPr/>
        </p:nvSpPr>
        <p:spPr>
          <a:xfrm>
            <a:off x="1524000" y="1717964"/>
            <a:ext cx="2262909" cy="452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8" name="writeSymptomsAccount">
            <a:extLst>
              <a:ext uri="{FF2B5EF4-FFF2-40B4-BE49-F238E27FC236}">
                <a16:creationId xmlns:a16="http://schemas.microsoft.com/office/drawing/2014/main" id="{476F1382-94F4-4289-9706-53667146A443}"/>
              </a:ext>
            </a:extLst>
          </p:cNvPr>
          <p:cNvSpPr txBox="1"/>
          <p:nvPr/>
        </p:nvSpPr>
        <p:spPr>
          <a:xfrm>
            <a:off x="1467072" y="4517002"/>
            <a:ext cx="2414646" cy="460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6E1EEF1-FF32-42B6-BD7C-CE0B2F3B1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86" y="172073"/>
            <a:ext cx="6843210" cy="630466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0246F0-AB5A-4FD5-92F6-F306B6816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47" y="1503736"/>
            <a:ext cx="7069699" cy="34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899148-4F99-40D4-A7AB-3323EA73D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734" y="327171"/>
            <a:ext cx="4592821" cy="796954"/>
          </a:xfrm>
        </p:spPr>
        <p:txBody>
          <a:bodyPr anchor="b">
            <a:norm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Les bugs de variable</a:t>
            </a:r>
            <a:br>
              <a:rPr lang="fr-FR" sz="2400" b="1" dirty="0">
                <a:solidFill>
                  <a:schemeClr val="accent1">
                    <a:lumMod val="75000"/>
                  </a:schemeClr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(classe </a:t>
            </a:r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AnalyticsCounter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)</a:t>
            </a:r>
            <a:endParaRPr lang="fr-FR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écla inu">
            <a:extLst>
              <a:ext uri="{FF2B5EF4-FFF2-40B4-BE49-F238E27FC236}">
                <a16:creationId xmlns:a16="http://schemas.microsoft.com/office/drawing/2014/main" id="{2FB7F17F-E98C-4DA6-81A5-182D1388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16" y="2512496"/>
            <a:ext cx="3232708" cy="39094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Déclarations inutiles: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mal ortho">
            <a:extLst>
              <a:ext uri="{FF2B5EF4-FFF2-40B4-BE49-F238E27FC236}">
                <a16:creationId xmlns:a16="http://schemas.microsoft.com/office/drawing/2014/main" id="{A7CB79E9-B4C2-40E2-95B2-51AC2913CC58}"/>
              </a:ext>
            </a:extLst>
          </p:cNvPr>
          <p:cNvSpPr txBox="1"/>
          <p:nvPr/>
        </p:nvSpPr>
        <p:spPr>
          <a:xfrm>
            <a:off x="164916" y="4749261"/>
            <a:ext cx="4016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Contenu mal orthographié: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9" name="dup fonc">
            <a:extLst>
              <a:ext uri="{FF2B5EF4-FFF2-40B4-BE49-F238E27FC236}">
                <a16:creationId xmlns:a16="http://schemas.microsoft.com/office/drawing/2014/main" id="{1FFF52B9-D182-41F2-A648-1D751AE6149C}"/>
              </a:ext>
            </a:extLst>
          </p:cNvPr>
          <p:cNvSpPr txBox="1"/>
          <p:nvPr/>
        </p:nvSpPr>
        <p:spPr>
          <a:xfrm>
            <a:off x="164916" y="3591902"/>
            <a:ext cx="374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Duplication fonctionnelle: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462F419B-F524-4931-8171-3A6A18C1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54" y="3601359"/>
            <a:ext cx="3810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1E2463-4309-4F32-90A2-5E01904B9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01" y="2231877"/>
            <a:ext cx="4239217" cy="68589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1A871B-0D6F-4747-8B49-1FFBE212C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34" y="4846018"/>
            <a:ext cx="2467973" cy="2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écompte">
            <a:extLst>
              <a:ext uri="{FF2B5EF4-FFF2-40B4-BE49-F238E27FC236}">
                <a16:creationId xmlns:a16="http://schemas.microsoft.com/office/drawing/2014/main" id="{2FB7F17F-E98C-4DA6-81A5-182D1388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64" y="2556802"/>
            <a:ext cx="4935063" cy="64633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Affichage du décompte pendant le décompte: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itre 4">
            <a:extLst>
              <a:ext uri="{FF2B5EF4-FFF2-40B4-BE49-F238E27FC236}">
                <a16:creationId xmlns:a16="http://schemas.microsoft.com/office/drawing/2014/main" id="{FFBBF760-13EA-446A-AA42-62097DA9A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905" y="379947"/>
            <a:ext cx="6642847" cy="74312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Les bugs fonctionnels</a:t>
            </a:r>
            <a:br>
              <a:rPr lang="fr-FR" sz="24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(classe </a:t>
            </a:r>
            <a:r>
              <a:rPr lang="fr-FR" sz="2000" b="1" dirty="0" err="1">
                <a:solidFill>
                  <a:schemeClr val="accent1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AnalyticsCounter</a:t>
            </a:r>
            <a:r>
              <a:rPr lang="fr-FR" sz="2000" b="1" dirty="0">
                <a:solidFill>
                  <a:schemeClr val="accent1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)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9" name="exception">
            <a:extLst>
              <a:ext uri="{FF2B5EF4-FFF2-40B4-BE49-F238E27FC236}">
                <a16:creationId xmlns:a16="http://schemas.microsoft.com/office/drawing/2014/main" id="{37453457-971F-4081-8E5C-2F9896D20C80}"/>
              </a:ext>
            </a:extLst>
          </p:cNvPr>
          <p:cNvSpPr txBox="1"/>
          <p:nvPr/>
        </p:nvSpPr>
        <p:spPr>
          <a:xfrm>
            <a:off x="385482" y="5064055"/>
            <a:ext cx="521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en cas d'erreur sur le fichier </a:t>
            </a:r>
            <a:r>
              <a:rPr lang="fr-FR" dirty="0">
                <a:solidFill>
                  <a:srgbClr val="002060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‘</a:t>
            </a:r>
            <a:r>
              <a:rPr lang="fr-FR" sz="180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symptômes’, aucun avertissement n'est  indiqué.</a:t>
            </a: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341EE0-A0FF-4A60-91E3-3384EF39E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41" y="2349256"/>
            <a:ext cx="4759350" cy="812571"/>
          </a:xfrm>
          <a:prstGeom prst="rect">
            <a:avLst/>
          </a:prstGeom>
        </p:spPr>
      </p:pic>
      <p:sp>
        <p:nvSpPr>
          <p:cNvPr id="26" name="throwExcep">
            <a:extLst>
              <a:ext uri="{FF2B5EF4-FFF2-40B4-BE49-F238E27FC236}">
                <a16:creationId xmlns:a16="http://schemas.microsoft.com/office/drawing/2014/main" id="{BD91CA9B-4351-495E-9E09-3C9421CB44D6}"/>
              </a:ext>
            </a:extLst>
          </p:cNvPr>
          <p:cNvSpPr txBox="1"/>
          <p:nvPr/>
        </p:nvSpPr>
        <p:spPr>
          <a:xfrm>
            <a:off x="385482" y="3711388"/>
            <a:ext cx="470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Le ‘</a:t>
            </a:r>
            <a:r>
              <a:rPr lang="fr-FR" dirty="0" err="1">
                <a:solidFill>
                  <a:srgbClr val="002060"/>
                </a:solidFill>
              </a:rPr>
              <a:t>throws</a:t>
            </a:r>
            <a:r>
              <a:rPr lang="fr-FR" dirty="0">
                <a:solidFill>
                  <a:srgbClr val="002060"/>
                </a:solidFill>
              </a:rPr>
              <a:t> exception’ est inutile puisque nous sommes dans notre main, elle ne pourra pas remonter plus ‘haut’.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A932E6-16D0-48D5-8801-B47449056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58" y="3822007"/>
            <a:ext cx="52482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899148-4F99-40D4-A7AB-3323EA73D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266" y="203062"/>
            <a:ext cx="4633695" cy="1013529"/>
          </a:xfrm>
        </p:spPr>
        <p:txBody>
          <a:bodyPr anchor="b">
            <a:normAutofit/>
          </a:bodyPr>
          <a:lstStyle/>
          <a:p>
            <a:pPr algn="ctr"/>
            <a:r>
              <a:rPr lang="fr-FR" sz="2400" b="1" kern="150" dirty="0">
                <a:solidFill>
                  <a:srgbClr val="0070C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Les bugs  structurels</a:t>
            </a:r>
            <a:br>
              <a:rPr lang="fr-FR" sz="2400" b="1" kern="150" dirty="0">
                <a:solidFill>
                  <a:srgbClr val="0070C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fr-FR" sz="2400" b="1" dirty="0">
                <a:solidFill>
                  <a:srgbClr val="0070C0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(classe </a:t>
            </a:r>
            <a:r>
              <a:rPr lang="fr-FR" sz="2400" b="1" dirty="0" err="1">
                <a:solidFill>
                  <a:srgbClr val="0070C0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AnalyticsCounter</a:t>
            </a:r>
            <a:r>
              <a:rPr lang="fr-FR" sz="2400" b="1" dirty="0">
                <a:solidFill>
                  <a:srgbClr val="0070C0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)</a:t>
            </a:r>
            <a:endParaRPr lang="fr-FR" sz="2400" kern="15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déclacompt/sympt">
            <a:extLst>
              <a:ext uri="{FF2B5EF4-FFF2-40B4-BE49-F238E27FC236}">
                <a16:creationId xmlns:a16="http://schemas.microsoft.com/office/drawing/2014/main" id="{2FB7F17F-E98C-4DA6-81A5-182D1388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34" y="2722020"/>
            <a:ext cx="5449982" cy="4548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la déclaration d'un compteur par symptôme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structureIF">
            <a:extLst>
              <a:ext uri="{FF2B5EF4-FFF2-40B4-BE49-F238E27FC236}">
                <a16:creationId xmlns:a16="http://schemas.microsoft.com/office/drawing/2014/main" id="{9E457886-E7BC-4893-A4F9-006EDBFF90E5}"/>
              </a:ext>
            </a:extLst>
          </p:cNvPr>
          <p:cNvSpPr txBox="1"/>
          <p:nvPr/>
        </p:nvSpPr>
        <p:spPr>
          <a:xfrm>
            <a:off x="224679" y="3601022"/>
            <a:ext cx="581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la structure if pour le décompte par symptôme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5" name="défmanu">
            <a:extLst>
              <a:ext uri="{FF2B5EF4-FFF2-40B4-BE49-F238E27FC236}">
                <a16:creationId xmlns:a16="http://schemas.microsoft.com/office/drawing/2014/main" id="{86A72D16-51FE-4549-89C9-03E2D45332C0}"/>
              </a:ext>
            </a:extLst>
          </p:cNvPr>
          <p:cNvSpPr txBox="1"/>
          <p:nvPr/>
        </p:nvSpPr>
        <p:spPr>
          <a:xfrm>
            <a:off x="224679" y="4429241"/>
            <a:ext cx="597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la définition manuelle (ligne par ligne) des informations à écrire dans le fichier de sortie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8830E1-C6B1-4C3A-A943-BD299AA68551}"/>
              </a:ext>
            </a:extLst>
          </p:cNvPr>
          <p:cNvSpPr txBox="1"/>
          <p:nvPr/>
        </p:nvSpPr>
        <p:spPr>
          <a:xfrm>
            <a:off x="430305" y="5625489"/>
            <a:ext cx="1083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Pour les 3 points précédents: ce n’est pas adapté, fastidieux à programmer(risque erreur) et incompatible avec un nombre inconnu de symptômes.</a:t>
            </a:r>
          </a:p>
        </p:txBody>
      </p: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C6501A5-5AE5-49AB-A679-DF4D17FB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003" y="3315231"/>
            <a:ext cx="2743583" cy="1047896"/>
          </a:xfrm>
          <a:prstGeom prst="rect">
            <a:avLst/>
          </a:prstGeom>
        </p:spPr>
      </p:pic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59C094-9C30-4D31-9FC5-2B018757A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22" y="2576862"/>
            <a:ext cx="4239217" cy="685896"/>
          </a:xfrm>
          <a:prstGeom prst="rect">
            <a:avLst/>
          </a:prstGeom>
        </p:spPr>
      </p:pic>
      <p:pic>
        <p:nvPicPr>
          <p:cNvPr id="33" name="Image 3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1D7F7D-D782-4A0C-8EB4-0482C6FEC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36" y="4435191"/>
            <a:ext cx="37814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DE6AD19-327A-4222-8E94-9B92656F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90" y="1774951"/>
            <a:ext cx="6080769" cy="298204"/>
          </a:xfrm>
          <a:prstGeom prst="rect">
            <a:avLst/>
          </a:prstGeom>
        </p:spPr>
      </p:pic>
      <p:sp>
        <p:nvSpPr>
          <p:cNvPr id="25" name="Titre 1">
            <a:extLst>
              <a:ext uri="{FF2B5EF4-FFF2-40B4-BE49-F238E27FC236}">
                <a16:creationId xmlns:a16="http://schemas.microsoft.com/office/drawing/2014/main" id="{3BB3AE5C-7990-482F-BF5C-EAE16EB80BCD}"/>
              </a:ext>
            </a:extLst>
          </p:cNvPr>
          <p:cNvSpPr txBox="1">
            <a:spLocks/>
          </p:cNvSpPr>
          <p:nvPr/>
        </p:nvSpPr>
        <p:spPr>
          <a:xfrm>
            <a:off x="135094" y="3552862"/>
            <a:ext cx="5163047" cy="771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kern="150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Les bugs fonctionnels</a:t>
            </a:r>
            <a:br>
              <a:rPr lang="fr-FR" sz="2400" kern="1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fr-FR" sz="2400" kern="1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fr-FR" sz="2400" b="1" i="1" dirty="0" err="1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ReadSymptomDataFromFile</a:t>
            </a:r>
            <a:r>
              <a:rPr lang="fr-FR" sz="2400" b="1" i="1" dirty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)</a:t>
            </a:r>
            <a:endParaRPr lang="fr-FR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NOmessage">
            <a:extLst>
              <a:ext uri="{FF2B5EF4-FFF2-40B4-BE49-F238E27FC236}">
                <a16:creationId xmlns:a16="http://schemas.microsoft.com/office/drawing/2014/main" id="{CC9B59E7-86B9-48B8-AA80-49C20CF2AA00}"/>
              </a:ext>
            </a:extLst>
          </p:cNvPr>
          <p:cNvSpPr txBox="1"/>
          <p:nvPr/>
        </p:nvSpPr>
        <p:spPr>
          <a:xfrm>
            <a:off x="242047" y="4510286"/>
            <a:ext cx="5056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aucun message informatif en cas d'erreur sur le fichier des symptômes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il serait utile d'ajouter un message d'information dans le cas où le fichier des symptômes serait vide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9F4EC9D4-4075-4CCE-B39B-E3C8441C8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70" y="3938738"/>
            <a:ext cx="5629575" cy="20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prpublic">
            <a:extLst>
              <a:ext uri="{FF2B5EF4-FFF2-40B4-BE49-F238E27FC236}">
                <a16:creationId xmlns:a16="http://schemas.microsoft.com/office/drawing/2014/main" id="{2FB7F17F-E98C-4DA6-81A5-182D1388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7" y="1688825"/>
            <a:ext cx="5449982" cy="682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pour utiliser la classe, le modificateur d'accès </a:t>
            </a:r>
            <a:r>
              <a:rPr lang="fr-FR" sz="1800" i="1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doit être supprimé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899148-4F99-40D4-A7AB-3323EA73D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059" y="390960"/>
            <a:ext cx="4796741" cy="762000"/>
          </a:xfrm>
        </p:spPr>
        <p:txBody>
          <a:bodyPr anchor="b">
            <a:normAutofit/>
          </a:bodyPr>
          <a:lstStyle/>
          <a:p>
            <a:r>
              <a:rPr lang="fr-FR" sz="2400" b="1" kern="150" dirty="0">
                <a:solidFill>
                  <a:schemeClr val="accent1">
                    <a:lumMod val="75000"/>
                  </a:schemeClr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Les bugs structurels</a:t>
            </a:r>
            <a:br>
              <a:rPr lang="fr-FR" sz="2400" b="1" kern="15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fr-FR" sz="2400" b="1" kern="15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fr-FR" sz="2400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ReadSymptomDataFromFile</a:t>
            </a:r>
            <a:r>
              <a:rPr lang="fr-FR" sz="2400" b="1" i="1" dirty="0">
                <a:solidFill>
                  <a:schemeClr val="accent1">
                    <a:lumMod val="75000"/>
                  </a:schemeClr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)</a:t>
            </a:r>
            <a:endParaRPr lang="fr-FR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9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3899148-4F99-40D4-A7AB-3323EA73D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8508" y="1066800"/>
            <a:ext cx="4966903" cy="896764"/>
          </a:xfrm>
        </p:spPr>
        <p:txBody>
          <a:bodyPr anchor="b">
            <a:normAutofit/>
          </a:bodyPr>
          <a:lstStyle/>
          <a:p>
            <a:r>
              <a:rPr lang="fr-FR" sz="4000" b="1" dirty="0">
                <a:solidFill>
                  <a:srgbClr val="0070C0"/>
                </a:solidFill>
              </a:rPr>
              <a:t>Le bug ‘global’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62765354-0C4E-4B08-9659-A6AA3594A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684" y="2629310"/>
            <a:ext cx="11558326" cy="2549239"/>
          </a:xfrm>
        </p:spPr>
        <p:txBody>
          <a:bodyPr/>
          <a:lstStyle/>
          <a:p>
            <a:pPr algn="ctr"/>
            <a:endParaRPr lang="fr-FR" sz="1800" kern="150" dirty="0">
              <a:effectLst/>
              <a:latin typeface="Sitka Text" panose="02000505000000020004" pitchFamily="2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fr-FR" sz="1800" kern="150" dirty="0">
                <a:solidFill>
                  <a:srgbClr val="002060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</a:t>
            </a: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es champs de documentation </a:t>
            </a:r>
            <a:r>
              <a:rPr lang="fr-FR" sz="1800" kern="150" dirty="0" err="1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javadoc</a:t>
            </a: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ne sont pas saisis.</a:t>
            </a:r>
          </a:p>
          <a:p>
            <a:endParaRPr lang="fr-FR" sz="1800" kern="150" dirty="0">
              <a:solidFill>
                <a:srgbClr val="002060"/>
              </a:solidFill>
              <a:effectLst/>
              <a:latin typeface="Sitka Text" panose="02000505000000020004" pitchFamily="2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L’interface </a:t>
            </a:r>
            <a:r>
              <a:rPr lang="fr-FR" sz="1800" kern="150" dirty="0" err="1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ISymptomReader</a:t>
            </a: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a été modifiée pour pouvoir permettre l’éventuelle prise en compte d’une nouvelle source de symptômes à l’avenir (</a:t>
            </a:r>
            <a:r>
              <a:rPr lang="fr-FR" sz="1800" kern="150" dirty="0" err="1">
                <a:solidFill>
                  <a:srgbClr val="002060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f</a:t>
            </a:r>
            <a:r>
              <a:rPr lang="fr-FR" sz="1800" kern="150" dirty="0" err="1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rom</a:t>
            </a: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file / </a:t>
            </a:r>
            <a:r>
              <a:rPr lang="fr-FR" sz="1800" kern="150" dirty="0" err="1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from</a:t>
            </a: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DB).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kern="150" dirty="0">
                <a:solidFill>
                  <a:srgbClr val="002060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La classe </a:t>
            </a:r>
            <a:r>
              <a:rPr lang="fr-FR" sz="1800" kern="150" dirty="0" err="1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writer</a:t>
            </a: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 doit donc obéir au même principe .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05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96F8C7EA-79D5-4BE4-ACD5-DD2FDAC97A41}"/>
              </a:ext>
            </a:extLst>
          </p:cNvPr>
          <p:cNvSpPr txBox="1"/>
          <p:nvPr/>
        </p:nvSpPr>
        <p:spPr>
          <a:xfrm>
            <a:off x="4937813" y="506629"/>
            <a:ext cx="569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propositions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9E51D0-F824-4F3B-A469-3B9D76FD3ABF}"/>
              </a:ext>
            </a:extLst>
          </p:cNvPr>
          <p:cNvSpPr txBox="1"/>
          <p:nvPr/>
        </p:nvSpPr>
        <p:spPr>
          <a:xfrm>
            <a:off x="80529" y="1858805"/>
            <a:ext cx="11725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150" dirty="0">
                <a:solidFill>
                  <a:srgbClr val="002060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I</a:t>
            </a: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 serait possible de modifier le code pour le faire fonctionner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b="1" i="1" u="sng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mais</a:t>
            </a:r>
            <a:endParaRPr lang="fr-FR" sz="1800" u="sng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en prolongeant des structures non adaptées à un nombre quelconque de symptômes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et sans utiliser la programmation objet</a:t>
            </a:r>
          </a:p>
          <a:p>
            <a:pPr algn="ctr"/>
            <a:endParaRPr lang="fr-FR" kern="150" dirty="0">
              <a:solidFill>
                <a:srgbClr val="002060"/>
              </a:solidFill>
              <a:latin typeface="Sitka Text" panose="02000505000000020004" pitchFamily="2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b="1" kern="150" dirty="0">
                <a:solidFill>
                  <a:srgbClr val="002060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ò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 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kern="150" dirty="0">
                <a:solidFill>
                  <a:srgbClr val="002060"/>
                </a:solidFill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I</a:t>
            </a: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 est plus constructif de conserver le schéma du processus défini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en révisant les structures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et en étendant la proposition de programmation objet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classe existante </a:t>
            </a:r>
            <a:r>
              <a:rPr lang="fr-FR" sz="1800" i="1" kern="150" dirty="0" err="1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ReadSymptomDataFromFile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i="1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nouvelle classe </a:t>
            </a:r>
            <a:r>
              <a:rPr lang="fr-FR" sz="1800" i="1" kern="150" dirty="0" err="1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WriteSymptomDataToFile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 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endParaRPr lang="fr-FR" sz="18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47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itre 4">
            <a:extLst>
              <a:ext uri="{FF2B5EF4-FFF2-40B4-BE49-F238E27FC236}">
                <a16:creationId xmlns:a16="http://schemas.microsoft.com/office/drawing/2014/main" id="{DCAA14E9-4F43-406D-84EE-BB6E594D3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4650" y="415071"/>
            <a:ext cx="6279930" cy="711436"/>
          </a:xfrm>
        </p:spPr>
        <p:txBody>
          <a:bodyPr>
            <a:noAutofit/>
          </a:bodyPr>
          <a:lstStyle/>
          <a:p>
            <a:r>
              <a:rPr lang="fr-FR" sz="4000" b="1" i="1" kern="150" dirty="0">
                <a:solidFill>
                  <a:srgbClr val="0070C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La solution proposée</a:t>
            </a:r>
            <a:endParaRPr lang="fr-FR" sz="4000" dirty="0">
              <a:solidFill>
                <a:srgbClr val="0070C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B7F17F-E98C-4DA6-81A5-182D1388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70" y="1659723"/>
            <a:ext cx="11651554" cy="708718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1° lecture du fichier de symptômes via la classe existante </a:t>
            </a:r>
            <a:r>
              <a:rPr lang="fr-FR" sz="1800" kern="150" dirty="0" err="1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ReadSymptomData</a:t>
            </a:r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,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toute situation erronée sur le fichier est géré par la classe</a:t>
            </a:r>
            <a:endParaRPr lang="fr-FR" sz="1800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21C2DC-A7A9-43C9-85D3-78C4E5FC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52" y="2680675"/>
            <a:ext cx="60769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1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deux">
            <a:extLst>
              <a:ext uri="{FF2B5EF4-FFF2-40B4-BE49-F238E27FC236}">
                <a16:creationId xmlns:a16="http://schemas.microsoft.com/office/drawing/2014/main" id="{2FB7F17F-E98C-4DA6-81A5-182D1388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015" y="297012"/>
            <a:ext cx="9999659" cy="433365"/>
          </a:xfrm>
        </p:spPr>
        <p:txBody>
          <a:bodyPr>
            <a:normAutofit fontScale="25000" lnSpcReduction="20000"/>
          </a:bodyPr>
          <a:lstStyle/>
          <a:p>
            <a:r>
              <a:rPr lang="fr-FR" sz="9600" b="1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2°  trie de la liste des symptômes par ordre lexicographique</a:t>
            </a:r>
            <a:br>
              <a:rPr lang="fr-FR" sz="1800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</a:b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591265-F251-4DA9-8646-B889858B8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1" y="3248280"/>
            <a:ext cx="11503439" cy="2115374"/>
          </a:xfrm>
          <a:prstGeom prst="rect">
            <a:avLst/>
          </a:prstGeom>
        </p:spPr>
      </p:pic>
      <p:sp>
        <p:nvSpPr>
          <p:cNvPr id="6" name="trois">
            <a:extLst>
              <a:ext uri="{FF2B5EF4-FFF2-40B4-BE49-F238E27FC236}">
                <a16:creationId xmlns:a16="http://schemas.microsoft.com/office/drawing/2014/main" id="{F4BE9806-C41C-40C3-8A35-569592FBB93A}"/>
              </a:ext>
            </a:extLst>
          </p:cNvPr>
          <p:cNvSpPr txBox="1"/>
          <p:nvPr/>
        </p:nvSpPr>
        <p:spPr>
          <a:xfrm>
            <a:off x="333141" y="1041148"/>
            <a:ext cx="1132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3° créer un "dictionnaire" à deux entrées : (symptôme, nb d'occurrence du symptôme)</a:t>
            </a:r>
            <a:endParaRPr lang="fr-FR" sz="2000" b="1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quatre">
            <a:extLst>
              <a:ext uri="{FF2B5EF4-FFF2-40B4-BE49-F238E27FC236}">
                <a16:creationId xmlns:a16="http://schemas.microsoft.com/office/drawing/2014/main" id="{12D04019-DDAA-4715-BA52-0652D94AAE51}"/>
              </a:ext>
            </a:extLst>
          </p:cNvPr>
          <p:cNvSpPr txBox="1"/>
          <p:nvPr/>
        </p:nvSpPr>
        <p:spPr>
          <a:xfrm>
            <a:off x="333141" y="1909239"/>
            <a:ext cx="1098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kern="150" dirty="0">
                <a:solidFill>
                  <a:srgbClr val="002060"/>
                </a:solidFill>
                <a:effectLst/>
                <a:latin typeface="Sitka Text" panose="02000505000000020004" pitchFamily="2" charset="0"/>
                <a:ea typeface="NSimSun" panose="02010609030101010101" pitchFamily="49" charset="-122"/>
                <a:cs typeface="Arial" panose="020B0604020202020204" pitchFamily="34" charset="0"/>
              </a:rPr>
              <a:t>4° peupler le dictionnaire depuis la liste</a:t>
            </a:r>
            <a:endParaRPr lang="fr-FR" sz="2400" b="1" kern="15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45C567-26CE-4C31-AE05-705B5B7A1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5" y="2660027"/>
            <a:ext cx="4841973" cy="45227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A5CF9D1-F60E-4574-A017-35C698CC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2" y="3431342"/>
            <a:ext cx="11462671" cy="11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406</Words>
  <Application>Microsoft Office PowerPoint</Application>
  <PresentationFormat>Grand écran</PresentationFormat>
  <Paragraphs>48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Sitka Text</vt:lpstr>
      <vt:lpstr>Times New Roman</vt:lpstr>
      <vt:lpstr>Wingdings</vt:lpstr>
      <vt:lpstr>Thème Office</vt:lpstr>
      <vt:lpstr>Projet Parapharmacie</vt:lpstr>
      <vt:lpstr>Les bugs de variable (classe AnalyticsCounter)</vt:lpstr>
      <vt:lpstr>Les bugs fonctionnels (classe AnalyticsCounter)</vt:lpstr>
      <vt:lpstr>Les bugs  structurels (classe AnalyticsCounter)</vt:lpstr>
      <vt:lpstr>Les bugs structurels (ReadSymptomDataFromFile)</vt:lpstr>
      <vt:lpstr>Le bug ‘global’</vt:lpstr>
      <vt:lpstr>Présentation PowerPoint</vt:lpstr>
      <vt:lpstr>La solution proposée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Parapharmacie</dc:title>
  <dc:creator>madi yanis</dc:creator>
  <cp:lastModifiedBy>madi yanis</cp:lastModifiedBy>
  <cp:revision>53</cp:revision>
  <dcterms:created xsi:type="dcterms:W3CDTF">2020-10-08T08:49:09Z</dcterms:created>
  <dcterms:modified xsi:type="dcterms:W3CDTF">2020-10-09T00:01:40Z</dcterms:modified>
</cp:coreProperties>
</file>