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01.03.2022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150732/" TargetMode="External"/><Relationship Id="rId2" Type="http://schemas.openxmlformats.org/officeDocument/2006/relationships/hyperlink" Target="https://habr.com/post/26785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habr.com/post/273687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users/proc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1%82%D0%B5%D0%B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-RU" sz="2400" spc="3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Программирование операций обработки знаний над простыми типами и структурами</a:t>
            </a:r>
            <a:endParaRPr lang="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ru-RU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ЛАБОРАТОРНЫЕ ЗАНЯТИЯ (Лаб. РАБ. №1)</a:t>
            </a:r>
            <a:endParaRPr lang="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4C6A9C-0E8A-451E-8096-6A168BD9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70965"/>
            <a:ext cx="11029615" cy="5204385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Основные операции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InsertAtEnd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Вставка заданного элемента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InsertAtHead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Вставка элемента в начало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Delete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удаляет заданный элемент из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DeleteAtHead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удаляет первый элемент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Search — возвращает заданный элемент из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isEmpty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возвращает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если связанный список пуст</a:t>
            </a:r>
          </a:p>
          <a:p>
            <a:pPr algn="l"/>
            <a:r>
              <a:rPr lang="ru-RU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Задание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Реверс связанного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Определение цикла в связанном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Возврат N элемента из конца в связанном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Удаление дубликатов из связанного списка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90E3E-98FE-412F-BDB9-7204510C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CD4CECC-880A-4241-B58B-7CE396CC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83" y="3066571"/>
            <a:ext cx="5815102" cy="308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99A13-94CE-4EF1-B868-7C88EC1A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7686"/>
            <a:ext cx="11029616" cy="1188720"/>
          </a:xfrm>
        </p:spPr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Графы</a:t>
            </a:r>
            <a:b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770D8-B1AD-44B6-9A1E-5C508E54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16" y="1446075"/>
            <a:ext cx="11642160" cy="5342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400" b="1" i="0" dirty="0">
                <a:solidFill>
                  <a:srgbClr val="111111"/>
                </a:solidFill>
                <a:effectLst/>
                <a:latin typeface="-apple-system"/>
              </a:rPr>
              <a:t>Граф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-это набор узлов (вершин), которые соединены друг с другом в виде сети ребрами (дугами).</a:t>
            </a:r>
          </a:p>
          <a:p>
            <a:pPr algn="l"/>
            <a:r>
              <a:rPr lang="ru-RU" sz="1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Бывают</a:t>
            </a:r>
          </a:p>
          <a:p>
            <a:pPr marL="0" indent="0" algn="l">
              <a:buNone/>
            </a:pPr>
            <a:r>
              <a:rPr lang="ru-RU" sz="1400" b="1" i="0" dirty="0">
                <a:solidFill>
                  <a:srgbClr val="111111"/>
                </a:solidFill>
                <a:effectLst/>
                <a:latin typeface="-apple-system"/>
              </a:rPr>
              <a:t>Ориентированный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, ребра являются направленными, т.е. существует только одно доступное направление между двумя связными вершинами.</a:t>
            </a:r>
            <a:br>
              <a:rPr lang="ru-RU" sz="1400" dirty="0"/>
            </a:br>
            <a:r>
              <a:rPr lang="ru-RU" sz="1400" b="1" i="0" dirty="0">
                <a:solidFill>
                  <a:srgbClr val="111111"/>
                </a:solidFill>
                <a:effectLst/>
                <a:latin typeface="-apple-system"/>
              </a:rPr>
              <a:t>Неориентированные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, к каждому из ребер можно осуществлять переход в обоих направлениях.</a:t>
            </a:r>
            <a:br>
              <a:rPr lang="ru-RU" sz="1400" dirty="0"/>
            </a:b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Смешанные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Встречаются в таких формах как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Матрица смежности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Список смежности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Общие алгоритмы обхода графа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Поиск в ширину – обход по уровням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Поиск в глубину – обход по вершинам</a:t>
            </a:r>
          </a:p>
          <a:p>
            <a:pPr marL="0" indent="0" algn="l">
              <a:buNone/>
            </a:pPr>
            <a:r>
              <a:rPr lang="ru-RU" sz="1400" b="1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Задание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Реализовать поиск по ширине и глубине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Проверить является ли граф деревом или нет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Посчитать количество ребер в графе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Найти кратчайший путь между двумя вершинами</a:t>
            </a:r>
            <a:endParaRPr lang="ru-RU" sz="1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D7756-D9A1-4D39-9898-BABBE2D5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54B3-F0DF-4299-83A7-47FEAB52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Деревья</a:t>
            </a:r>
            <a:b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32F0B-E44B-4D5D-B742-E7E98BE1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59" y="1679987"/>
            <a:ext cx="11029615" cy="3634486"/>
          </a:xfrm>
        </p:spPr>
        <p:txBody>
          <a:bodyPr>
            <a:normAutofit fontScale="85000" lnSpcReduction="20000"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Дерево-это иерархическая структура данных, состоящая из узлов (вершин) и ребер (дуг). Деревья по сути связанные графы без циклов.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Древовидные структуры везде и всюду. Дерево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скилов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 играх знают все. Простое дерево</a:t>
            </a:r>
          </a:p>
          <a:p>
            <a:pPr marL="0" indent="0" algn="l">
              <a:buNone/>
            </a:pP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Типы деревьев</a:t>
            </a:r>
            <a:br>
              <a:rPr lang="ru-RU" dirty="0"/>
            </a:b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sng" dirty="0">
                <a:solidFill>
                  <a:srgbClr val="111111"/>
                </a:solidFill>
                <a:effectLst/>
                <a:latin typeface="-apple-system"/>
              </a:rPr>
              <a:t>N дерево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Бинарное дерево</a:t>
            </a:r>
            <a:endParaRPr lang="ru-RU" i="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Бинарного Поиска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AVL дерево</a:t>
            </a:r>
            <a:endParaRPr lang="ru-RU" i="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2-3-4 деревья</a:t>
            </a:r>
            <a:endParaRPr lang="ru-RU" i="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E9DCDA-5927-4D83-8B58-B174875E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D49D8D-26E5-4EF0-9010-C76E401C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066" y="2675482"/>
            <a:ext cx="7427541" cy="326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2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4F6FFC-4876-4FD5-8305-B18FD6D2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95082"/>
            <a:ext cx="11029615" cy="5249209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Бинарное дерево самое распространенное.</a:t>
            </a:r>
            <a:br>
              <a:rPr lang="ru-RU" dirty="0"/>
            </a:br>
            <a:br>
              <a:rPr lang="ru-RU" dirty="0"/>
            </a:b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«Бинарное дерево — это иерархическая структура данных, в которой каждый узел имеет значение (оно же является в данном случае и ключом) и ссылки на левого и правого потомка. » — </a:t>
            </a:r>
            <a:r>
              <a:rPr lang="ru-RU" b="0" i="1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Procs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Три способа обхода дерева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прямом порядке (сверху вниз) — префиксная форма.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симметричном порядке (слева направо) — инфиксная форма.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обратном порядке (снизу вверх) — постфиксная форма.</a:t>
            </a:r>
          </a:p>
          <a:p>
            <a:pPr marL="0" indent="0" algn="l">
              <a:buNone/>
            </a:pPr>
            <a:endParaRPr lang="ru-RU" b="0" i="0" dirty="0">
              <a:solidFill>
                <a:srgbClr val="FF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Задание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Найти высоту бинарного дерева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Найти N наименьший элемент в двоичном дереве поиска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Найти узлы на расстоянии N от корня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Найти предков N узла в двоичном дереве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C83312-E1EE-4C81-9ACA-E6657838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9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8582E48-7A46-4171-ACEC-6D495B90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98" y="1150720"/>
            <a:ext cx="3856023" cy="52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7C3AB-3A07-43F0-B31D-1081198D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111111"/>
                </a:solidFill>
                <a:latin typeface="Fira Sans" panose="020B0503050000020004" pitchFamily="34" charset="0"/>
              </a:rPr>
              <a:t>Trie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( префиксное </a:t>
            </a:r>
            <a:r>
              <a:rPr lang="ru-RU" dirty="0" err="1">
                <a:solidFill>
                  <a:srgbClr val="111111"/>
                </a:solidFill>
                <a:latin typeface="Fira Sans" panose="020B0503050000020004" pitchFamily="34" charset="0"/>
              </a:rPr>
              <a:t>деревое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)</a:t>
            </a:r>
            <a:b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38590-1D00-429E-86A1-AE0EEA14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75" y="1989990"/>
            <a:ext cx="8204219" cy="3634486"/>
          </a:xfrm>
        </p:spPr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Разновидность дерева для строк, быстрый поиск. Словари. Т9.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Вот как такое дерево хранит слова «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top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», «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thus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» и «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their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».</a:t>
            </a: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Слова хранятся сверху вниз, зеленые цветные узлы «p», «s» и «r» указывают на конец «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top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», «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thus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« и «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their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» соответственно.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Задание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Подсчитать общее количество слов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Вывести все слова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Сортировка элементов массива с префиксного дерева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Создание словаря T9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73EBD-6446-488B-9F76-655B534C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E234D-58E1-4CE0-90F6-4BF3D400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Хэш таблицы</a:t>
            </a:r>
            <a:b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F6BF6-A009-41E4-99A3-A9EEC8BD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39" y="1776087"/>
            <a:ext cx="11029615" cy="363448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Хэширование — это процесс, используемый для уникальной идентификации объектов и хранения каждого объекта в заранее рассчитанном уникальном индексе (ключе).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Объект хранится в виде пары «ключ-значение», а коллекция таких элементов называется «словарем». Каждый объект можно найти с помощью этого ключа.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 сути это массив, в котором ключ представлен в виде хеш-функции.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Эффективность хеширования зависит от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Функции хеширования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Размера хэш-таблицы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Метода борьбы с коллизиями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Пример сопоставления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хеша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 массиве. Индекс этого массива вычисляется через хэш-функцию.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6F901A-4E5A-43DA-AE95-4C3C2654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F34585E-1FA7-4506-96F1-C147DC28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426" y="2611183"/>
            <a:ext cx="2824582" cy="319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4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82A7E-9B34-4B8F-ADB9-F7DBBF52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AA3B2-D465-49FF-B138-5B8A71AE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9CB04-FDCF-475C-8B05-85552DE090EE}"/>
              </a:ext>
            </a:extLst>
          </p:cNvPr>
          <p:cNvSpPr txBox="1"/>
          <p:nvPr/>
        </p:nvSpPr>
        <p:spPr>
          <a:xfrm>
            <a:off x="1389528" y="2300826"/>
            <a:ext cx="87405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Задание</a:t>
            </a:r>
          </a:p>
          <a:p>
            <a:pPr algn="l"/>
            <a:endParaRPr lang="ru-RU" sz="2400" b="1" i="0" dirty="0">
              <a:solidFill>
                <a:srgbClr val="FF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 Найти симметричные пары в массиве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 Найти, если массив является подмножеством другого массива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 Описать открытое хеширование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2536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Fira Sans" panose="020B0604020202020204" pitchFamily="34" charset="0"/>
              </a:rPr>
              <a:t>Что такое структура данных?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8490C6D-B593-4CCF-8159-A46D2AC5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0" i="0" dirty="0">
                <a:solidFill>
                  <a:srgbClr val="111111"/>
                </a:solidFill>
                <a:effectLst/>
                <a:latin typeface="-apple-system"/>
              </a:rPr>
              <a:t>Структура данных — 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562E4-B896-4A2D-9EA8-FA892092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Какие бывают?</a:t>
            </a:r>
            <a:b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02238-19C3-4C06-B7B0-AF36D18A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sz="2800" b="1" i="0" dirty="0">
                <a:solidFill>
                  <a:srgbClr val="111111"/>
                </a:solidFill>
                <a:effectLst/>
                <a:latin typeface="-apple-system"/>
              </a:rPr>
              <a:t>Линейные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, элементы образуют последовательность или линейный список, обход узлов линеен. Примеры: Массивы. Связанный список, стеки и очереди.</a:t>
            </a:r>
            <a:br>
              <a:rPr lang="ru-RU" sz="2800" dirty="0"/>
            </a:br>
            <a:br>
              <a:rPr lang="ru-RU" sz="2800" dirty="0"/>
            </a:br>
            <a:endParaRPr lang="ru-RU" sz="2800" dirty="0"/>
          </a:p>
          <a:p>
            <a:pPr algn="ctr"/>
            <a:r>
              <a:rPr lang="ru-RU" sz="2800" b="1" i="0" dirty="0">
                <a:solidFill>
                  <a:srgbClr val="111111"/>
                </a:solidFill>
                <a:effectLst/>
                <a:latin typeface="-apple-system"/>
              </a:rPr>
              <a:t>Нелинейные</a:t>
            </a:r>
            <a:r>
              <a:rPr lang="ru-RU" sz="2800" b="0" i="0" dirty="0">
                <a:solidFill>
                  <a:srgbClr val="111111"/>
                </a:solidFill>
                <a:effectLst/>
                <a:latin typeface="-apple-system"/>
              </a:rPr>
              <a:t>, если обход узлов нелинейный, а данные не последовательны. Пример: граф и деревья.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CE16E6-551E-439A-AA97-127A360B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1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5D2A7-CBD0-442A-B0C3-80F69934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Основные структуры данных.</a:t>
            </a:r>
            <a:b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793C4-69C2-44A6-8189-9BC6D0F9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565" y="1890876"/>
            <a:ext cx="10230242" cy="4084474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Массивы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Стеки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Очереди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Связанные списки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Графы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Деревья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Префиксные деревья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Хэш таблицы</a:t>
            </a:r>
          </a:p>
          <a:p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38A5C-A73F-4FB2-997A-A2023EBD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0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CEA1A7B-8BDF-4351-B06D-49AF68E0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16" y="3297214"/>
            <a:ext cx="37719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4DB6C-10B7-4351-ABEA-0F859DE8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Массивы</a:t>
            </a:r>
            <a:b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E800C-8FBD-449C-AC58-E3F501E6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62" y="1508958"/>
            <a:ext cx="5514808" cy="219049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Массив — это самая простая и широко используемая структура данных. Другие структуры данных, такие как стеки и очереди, являются производными от массивов.</a:t>
            </a:r>
            <a:br>
              <a:rPr lang="ru-RU" dirty="0"/>
            </a:br>
            <a:endParaRPr lang="ru-RU" dirty="0"/>
          </a:p>
          <a:p>
            <a:pPr algn="just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Изображение простого массива размера 4, содержащего элементы (1, 2, 3 и 4).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3A726-E362-4E51-B718-7855BCE2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18956-3CBB-49A6-AE88-DDC146001DB8}"/>
              </a:ext>
            </a:extLst>
          </p:cNvPr>
          <p:cNvSpPr txBox="1"/>
          <p:nvPr/>
        </p:nvSpPr>
        <p:spPr>
          <a:xfrm>
            <a:off x="473615" y="4731174"/>
            <a:ext cx="56223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Каждому элементу данных присваивается положительное числовое значение (индекс), который соответствует позиции элемента в массиве. Большинство языков определяют начальный индекс массива как 0.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8374-C119-4B84-8775-5802484169DA}"/>
              </a:ext>
            </a:extLst>
          </p:cNvPr>
          <p:cNvSpPr txBox="1"/>
          <p:nvPr/>
        </p:nvSpPr>
        <p:spPr>
          <a:xfrm>
            <a:off x="6525501" y="1645093"/>
            <a:ext cx="53616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Бывают:</a:t>
            </a:r>
          </a:p>
          <a:p>
            <a:pPr algn="l"/>
            <a:br>
              <a:rPr lang="ru-RU" dirty="0"/>
            </a:b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Одномерные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как показано выше.</a:t>
            </a:r>
            <a:br>
              <a:rPr lang="ru-RU" dirty="0"/>
            </a:b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Многомерные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массивы внутри массивов.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Основные операции:</a:t>
            </a:r>
          </a:p>
          <a:p>
            <a:pPr algn="l"/>
            <a:endParaRPr lang="ru-RU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Insert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-вставляет элемент по заданному индексу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Get-возвращает элемент по заданному индексу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Delete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-удаление элемента по заданному индексу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Size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-получить общее количество элементов в массиве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70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029D2-F87C-4D47-AEBD-75B21E7B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Задание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3B22F-E517-429B-A751-E3E3F044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B43D61-E64D-4615-9407-8C689A7CF4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4603" y="2346881"/>
            <a:ext cx="9922716" cy="24391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Найти второй минимальный элемент массива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Первые неповторяющиеся целые числа в массиве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Объединить два отсортированных массива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Изменение порядка положительных и отрицательных значений в массиве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5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2F89B10-EDEC-4350-A87F-3A7BFE0A8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52" y="4189167"/>
            <a:ext cx="3777172" cy="259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C1A43-7453-456E-AE5E-3EF17CA8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Стеки</a:t>
            </a:r>
            <a:b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5FB3DB-5CA7-4C7A-98D3-DC50E28E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2007"/>
            <a:ext cx="6321632" cy="29575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Стек — абстрактный тип данных, представляющий собой список элементов, организованных по принципу LIFO (англ.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last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first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out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«последним пришёл — первым вышел»).</a:t>
            </a:r>
          </a:p>
          <a:p>
            <a:pPr algn="just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Это не массивы. Это очередь. 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Придумал Алан 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3"/>
              </a:rPr>
              <a:t>Тюринг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.</a:t>
            </a:r>
            <a:endParaRPr lang="ru-RU" b="0" i="0" u="none" strike="noStrike" dirty="0">
              <a:solidFill>
                <a:srgbClr val="548EAA"/>
              </a:solidFill>
              <a:effectLst/>
              <a:latin typeface="-apple-system"/>
            </a:endParaRPr>
          </a:p>
          <a:p>
            <a:pPr algn="just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Примером стека может быть куча книг, расположенных в вертикальном порядке. Для того, чтобы получить книгу, которая где-то посередине, вам нужно будет удалить все книги, размещенные на ней. Так работает метод LIFO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Last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In First Out). Функция «Отменить» в приложениях работает по LIFO.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Изображение стека, в три элемента (1, 2 и 3), где 3 находится наверху и будет удален первым.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3D7ED-06F2-4017-8C88-B25C51BC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7F3A5-FCFF-4868-B5EE-0ECEC3A5F710}"/>
              </a:ext>
            </a:extLst>
          </p:cNvPr>
          <p:cNvSpPr txBox="1"/>
          <p:nvPr/>
        </p:nvSpPr>
        <p:spPr>
          <a:xfrm>
            <a:off x="7252446" y="1462007"/>
            <a:ext cx="46347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Основные операции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Push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-вставляет элемент сверху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Pop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-возвращает верхний элемент после удаления из стека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isEmpty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-возвращает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если стек пуст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Top-возвращает верхний элемент без удаления из стека</a:t>
            </a:r>
          </a:p>
          <a:p>
            <a:pPr algn="l"/>
            <a:endParaRPr lang="ru-RU" dirty="0"/>
          </a:p>
          <a:p>
            <a:pPr algn="l"/>
            <a:br>
              <a:rPr lang="ru-RU" dirty="0"/>
            </a:br>
            <a:r>
              <a:rPr lang="ru-RU" b="1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Задание</a:t>
            </a:r>
          </a:p>
          <a:p>
            <a:pPr algn="l"/>
            <a:endParaRPr lang="ru-RU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Реализовать очередь с помощью стека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Сортировка значений в стеке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Реализация двух стеков в массиве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Реверс строки с помощью стека</a:t>
            </a:r>
          </a:p>
        </p:txBody>
      </p:sp>
    </p:spTree>
    <p:extLst>
      <p:ext uri="{BB962C8B-B14F-4D97-AF65-F5344CB8AC3E}">
        <p14:creationId xmlns:p14="http://schemas.microsoft.com/office/powerpoint/2010/main" val="19033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32134FB-9F12-4538-A958-2D6A91B9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52" y="1292034"/>
            <a:ext cx="2879600" cy="38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EE086-F80F-4C21-BD85-E8CA16FB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2788"/>
            <a:ext cx="11029616" cy="1188720"/>
          </a:xfrm>
        </p:spPr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Очереди</a:t>
            </a:r>
            <a:b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3EAD6-722C-45C1-A648-E3CE1F9A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14" y="1464576"/>
            <a:ext cx="8843217" cy="1964424"/>
          </a:xfrm>
        </p:spPr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Подобно стекам, очередь — хранит элемент последовательным образом.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Существенное отличие от стека – использование FIFO (First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First Out) вместо LIFO.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Пример очереди – очередь людей. Последний занял последним и будешь, а первый первым ее и покинет.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Изображение очереди, в четыре элемента (1, 2, 3 и 4), где 1 находится наверху и будет удален первым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91685-B922-4FD7-A1FF-86A33EE0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1CB7-D55D-433A-A6DD-52FA0DAC446A}"/>
              </a:ext>
            </a:extLst>
          </p:cNvPr>
          <p:cNvSpPr txBox="1"/>
          <p:nvPr/>
        </p:nvSpPr>
        <p:spPr>
          <a:xfrm>
            <a:off x="581192" y="3561592"/>
            <a:ext cx="9538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Основные операции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Enqueue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—) — вставляет элемент в конец очереди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Dequeue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() — удаляет элемент из начала очереди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isEmpty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() — возвращает значение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true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если очередь пуста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Top () — возвращает первый элемент очереди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ЗАДАНИЕ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Реализовать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cтек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с помощью очереди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Реверс первых N элементов очереди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Генерация двоичных чисел от 1 до N с помощью очереди</a:t>
            </a:r>
          </a:p>
        </p:txBody>
      </p:sp>
    </p:spTree>
    <p:extLst>
      <p:ext uri="{BB962C8B-B14F-4D97-AF65-F5344CB8AC3E}">
        <p14:creationId xmlns:p14="http://schemas.microsoft.com/office/powerpoint/2010/main" val="102029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DD43508-11C2-4C46-9B4D-B3D18E98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03" y="5196776"/>
            <a:ext cx="7620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95088-CBAC-411C-A434-39E5AAF6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Связанный список</a:t>
            </a:r>
            <a:b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B7260-1DEB-4DEC-B8BF-BC8FE3D7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75" y="1453358"/>
            <a:ext cx="11189466" cy="4086830"/>
          </a:xfrm>
        </p:spPr>
        <p:txBody>
          <a:bodyPr>
            <a:normAutofit fontScale="92500" lnSpcReduction="20000"/>
          </a:bodyPr>
          <a:lstStyle/>
          <a:p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Связанный список – массив где каждый элемент является отдельным объектом и состоит из двух элементов – данных и ссылки на следующий узел.</a:t>
            </a:r>
          </a:p>
          <a:p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Принципиальным преимуществом перед массивом является структурная гибкость: порядок элементов связного списка может не совпадать с порядком расположения элементов данных в памяти компьютера, а порядок обхода списка всегда явно задаётся его внутренними связями.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Бывают</a:t>
            </a:r>
          </a:p>
          <a:p>
            <a:r>
              <a:rPr lang="ru-RU" sz="1400" b="1" i="0" dirty="0">
                <a:solidFill>
                  <a:srgbClr val="111111"/>
                </a:solidFill>
                <a:effectLst/>
                <a:latin typeface="-apple-system"/>
              </a:rPr>
              <a:t>Однонаправленный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, каждый узел хранит адрес или ссылку на следующий узел в списке и последний узел имеет следующий адрес или ссылку как NULL.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1-&gt;2-&gt;3-&gt;4-&gt;NULL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1" i="0" dirty="0">
                <a:solidFill>
                  <a:srgbClr val="111111"/>
                </a:solidFill>
                <a:effectLst/>
                <a:latin typeface="-apple-system"/>
              </a:rPr>
              <a:t>Двунаправленный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, две ссылки, связанные с каждым узлом, одним из опорных пунктов на следующий узел и один к предыдущему узлу.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NULL&lt;-1&lt;-&gt;2&lt;-&gt;3-&gt;NULL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1" i="0" dirty="0">
                <a:solidFill>
                  <a:srgbClr val="111111"/>
                </a:solidFill>
                <a:effectLst/>
                <a:latin typeface="-apple-system"/>
              </a:rPr>
              <a:t>Круговой</a:t>
            </a: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, все узлы соединяются, образуя круг. В конце нет NULL. Циклический связанный список может быть одно-или двукратным циклическим связанным списком.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1-&gt;2-&gt;3-&gt;1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0" i="0" dirty="0">
                <a:solidFill>
                  <a:srgbClr val="111111"/>
                </a:solidFill>
                <a:effectLst/>
                <a:latin typeface="-apple-system"/>
              </a:rPr>
              <a:t>Самое частое, линейный однонаправленный список. Пример – файловая система.</a:t>
            </a:r>
            <a:endParaRPr lang="ru-RU" sz="1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07EE31-0167-4912-9C13-C17979C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01.03.2022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9031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{C6318B4D-4A31-47EE-ABD1-9EC1806DB41A}tf33552983_win32</Template>
  <TotalTime>40</TotalTime>
  <Words>1322</Words>
  <Application>Microsoft Office PowerPoint</Application>
  <PresentationFormat>Широкоэкранный</PresentationFormat>
  <Paragraphs>149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Corbel</vt:lpstr>
      <vt:lpstr>Fira Sans</vt:lpstr>
      <vt:lpstr>Franklin Gothic Book</vt:lpstr>
      <vt:lpstr>Franklin Gothic Demi</vt:lpstr>
      <vt:lpstr>Times New Roman</vt:lpstr>
      <vt:lpstr>Wingdings 2</vt:lpstr>
      <vt:lpstr>ДивидендVTI</vt:lpstr>
      <vt:lpstr>Программирование операций обработки знаний над простыми типами и структурами</vt:lpstr>
      <vt:lpstr>Что такое структура данных?</vt:lpstr>
      <vt:lpstr>Какие бывают? </vt:lpstr>
      <vt:lpstr>Основные структуры данных. </vt:lpstr>
      <vt:lpstr>Массивы </vt:lpstr>
      <vt:lpstr>Задание</vt:lpstr>
      <vt:lpstr>Стеки </vt:lpstr>
      <vt:lpstr>Очереди </vt:lpstr>
      <vt:lpstr>Связанный список </vt:lpstr>
      <vt:lpstr>Презентация PowerPoint</vt:lpstr>
      <vt:lpstr>Графы </vt:lpstr>
      <vt:lpstr>Деревья </vt:lpstr>
      <vt:lpstr>Презентация PowerPoint</vt:lpstr>
      <vt:lpstr>Trie ( префиксное деревое ) </vt:lpstr>
      <vt:lpstr>Хэш таблицы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операций обработки знаний над простыми типами и структурами</dc:title>
  <dc:creator>Sanjar</dc:creator>
  <cp:lastModifiedBy>Sanjar</cp:lastModifiedBy>
  <cp:revision>2</cp:revision>
  <dcterms:created xsi:type="dcterms:W3CDTF">2022-03-01T04:21:42Z</dcterms:created>
  <dcterms:modified xsi:type="dcterms:W3CDTF">2022-03-01T05:02:02Z</dcterms:modified>
</cp:coreProperties>
</file>