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0bb73e7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0bb73e7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0bb73e7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0bb73e7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0bb73e7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0bb73e7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0bb73e7b8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0bb73e7b8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0bb73e7b8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0bb73e7b8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0bb73e7b8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0bb73e7b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0bb73e7b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0bb73e7b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jeka-e/WASSA2022_E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dalab.lisn.upsaclay.fr/competitions/834#learn_the_details-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github.com/jeka-e/WASSA2022_EMO/blob/main/Notebooks/Baseline.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hyperlink" Target="https://github.com/jeka-e/WASSA2022_EMO/blob/main/Notebooks/Quick_EDA.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clanthology.org/S19-2005.pdf" TargetMode="External"/><Relationship Id="rId4" Type="http://schemas.openxmlformats.org/officeDocument/2006/relationships/hyperlink" Target="https://www.sciencedirect.com/science/article/pii/S1877050921013247" TargetMode="External"/><Relationship Id="rId5" Type="http://schemas.openxmlformats.org/officeDocument/2006/relationships/hyperlink" Target="https://dl.acm.org/doi/pdf/10.1145/3314183.33249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72600"/>
            <a:ext cx="8520600" cy="191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700"/>
          </a:p>
          <a:p>
            <a:pPr indent="0" lvl="0" marL="0" rtl="0" algn="ctr">
              <a:spcBef>
                <a:spcPts val="0"/>
              </a:spcBef>
              <a:spcAft>
                <a:spcPts val="0"/>
              </a:spcAft>
              <a:buNone/>
            </a:pPr>
            <a:r>
              <a:rPr lang="ru" sz="4400">
                <a:highlight>
                  <a:srgbClr val="FFFFFF"/>
                </a:highlight>
              </a:rPr>
              <a:t>Emotion Classification </a:t>
            </a:r>
            <a:endParaRPr sz="4400">
              <a:highlight>
                <a:srgbClr val="FFFFFF"/>
              </a:highlight>
            </a:endParaRPr>
          </a:p>
          <a:p>
            <a:pPr indent="0" lvl="0" marL="0" rtl="0" algn="ctr">
              <a:spcBef>
                <a:spcPts val="0"/>
              </a:spcBef>
              <a:spcAft>
                <a:spcPts val="0"/>
              </a:spcAft>
              <a:buNone/>
            </a:pPr>
            <a:r>
              <a:rPr lang="ru" sz="4400">
                <a:highlight>
                  <a:srgbClr val="FFFFFF"/>
                </a:highlight>
              </a:rPr>
              <a:t>at the essay-level</a:t>
            </a:r>
            <a:endParaRPr sz="4400"/>
          </a:p>
        </p:txBody>
      </p:sp>
      <p:sp>
        <p:nvSpPr>
          <p:cNvPr id="55" name="Google Shape;55;p13"/>
          <p:cNvSpPr txBox="1"/>
          <p:nvPr>
            <p:ph idx="1" type="subTitle"/>
          </p:nvPr>
        </p:nvSpPr>
        <p:spPr>
          <a:xfrm>
            <a:off x="311700" y="3030325"/>
            <a:ext cx="8520600" cy="153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2500"/>
              <a:t>Женя Егорова, Настя Чижикова</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rPr lang="ru" sz="2200" u="sng">
                <a:solidFill>
                  <a:schemeClr val="hlink"/>
                </a:solidFill>
                <a:hlinkClick r:id="rId3"/>
              </a:rPr>
              <a:t>https://github.com/jeka-e/WASSA2022_EMO</a:t>
            </a:r>
            <a:r>
              <a:rPr lang="ru" sz="2200"/>
              <a:t>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Задача</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Соревнование </a:t>
            </a:r>
            <a:r>
              <a:rPr b="1" lang="ru"/>
              <a:t>WASSA-202</a:t>
            </a:r>
            <a:r>
              <a:rPr b="1" lang="ru"/>
              <a:t>2</a:t>
            </a:r>
            <a:r>
              <a:rPr lang="ru"/>
              <a:t>, Track 2</a:t>
            </a:r>
            <a:endParaRPr/>
          </a:p>
          <a:p>
            <a:pPr indent="0" lvl="0" marL="0" rtl="0" algn="l">
              <a:spcBef>
                <a:spcPts val="1200"/>
              </a:spcBef>
              <a:spcAft>
                <a:spcPts val="0"/>
              </a:spcAft>
              <a:buNone/>
            </a:pPr>
            <a:r>
              <a:rPr lang="ru"/>
              <a:t>(</a:t>
            </a:r>
            <a:r>
              <a:rPr lang="ru" u="sng">
                <a:solidFill>
                  <a:schemeClr val="hlink"/>
                </a:solidFill>
                <a:hlinkClick r:id="rId3"/>
              </a:rPr>
              <a:t>https://codalab.lisn.upsaclay.fr/competitions/834#learn_the_details-overview</a:t>
            </a:r>
            <a:r>
              <a:rPr lang="ru"/>
              <a:t>);</a:t>
            </a:r>
            <a:endParaRPr/>
          </a:p>
          <a:p>
            <a:pPr indent="0" lvl="0" marL="0" rtl="0" algn="l">
              <a:spcBef>
                <a:spcPts val="1200"/>
              </a:spcBef>
              <a:spcAft>
                <a:spcPts val="0"/>
              </a:spcAft>
              <a:buNone/>
            </a:pPr>
            <a:r>
              <a:rPr lang="ru"/>
              <a:t>Дано: текст </a:t>
            </a:r>
            <a:r>
              <a:rPr lang="ru"/>
              <a:t>длиной от 300 до 800 символов </a:t>
            </a:r>
            <a:r>
              <a:rPr lang="ru"/>
              <a:t>- реакция на новостную статью, содержащую в себе информацию о вреде человеку или группе людей;</a:t>
            </a:r>
            <a:endParaRPr/>
          </a:p>
          <a:p>
            <a:pPr indent="0" lvl="0" marL="0" rtl="0" algn="l">
              <a:spcBef>
                <a:spcPts val="1200"/>
              </a:spcBef>
              <a:spcAft>
                <a:spcPts val="0"/>
              </a:spcAft>
              <a:buNone/>
            </a:pPr>
            <a:r>
              <a:rPr lang="ru"/>
              <a:t>Дополнительно: некоторая метаинформация об авторе текста (</a:t>
            </a:r>
            <a:r>
              <a:rPr i="1" lang="ru"/>
              <a:t>гендер, уровень образования, раса, возраст, доход</a:t>
            </a:r>
            <a:r>
              <a:rPr lang="ru"/>
              <a:t>), текст статьи, которой посвящена реакция </a:t>
            </a:r>
            <a:endParaRPr>
              <a:solidFill>
                <a:srgbClr val="FF0000"/>
              </a:solidFill>
            </a:endParaRPr>
          </a:p>
          <a:p>
            <a:pPr indent="0" lvl="0" marL="0" rtl="0" algn="l">
              <a:spcBef>
                <a:spcPts val="1200"/>
              </a:spcBef>
              <a:spcAft>
                <a:spcPts val="0"/>
              </a:spcAft>
              <a:buNone/>
            </a:pPr>
            <a:r>
              <a:rPr lang="ru"/>
              <a:t>Предсказать: эмоцию, выраженную в тексте (</a:t>
            </a:r>
            <a:r>
              <a:rPr b="1" i="1" lang="ru"/>
              <a:t>sadness, anger, fear, joy, surprise, disgust</a:t>
            </a:r>
            <a:r>
              <a:rPr lang="ru"/>
              <a:t>), или ее отсутствие (</a:t>
            </a:r>
            <a:r>
              <a:rPr b="1" i="1" lang="ru"/>
              <a:t>neutral</a:t>
            </a:r>
            <a:r>
              <a:rPr lang="ru"/>
              <a:t>);</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Актуальность</a:t>
            </a:r>
            <a:endParaRPr/>
          </a:p>
        </p:txBody>
      </p:sp>
      <p:sp>
        <p:nvSpPr>
          <p:cNvPr id="67" name="Google Shape;67;p15"/>
          <p:cNvSpPr txBox="1"/>
          <p:nvPr>
            <p:ph idx="1" type="body"/>
          </p:nvPr>
        </p:nvSpPr>
        <p:spPr>
          <a:xfrm>
            <a:off x="311700" y="1152475"/>
            <a:ext cx="8520600" cy="389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1600"/>
              <a:t>От авторов:</a:t>
            </a:r>
            <a:endParaRPr b="1" sz="1600"/>
          </a:p>
          <a:p>
            <a:pPr indent="0" lvl="0" marL="0" rtl="0" algn="l">
              <a:spcBef>
                <a:spcPts val="1200"/>
              </a:spcBef>
              <a:spcAft>
                <a:spcPts val="0"/>
              </a:spcAft>
              <a:buNone/>
            </a:pPr>
            <a:r>
              <a:rPr i="1" lang="ru" sz="1200">
                <a:solidFill>
                  <a:srgbClr val="666666"/>
                </a:solidFill>
                <a:highlight>
                  <a:srgbClr val="FFFFFF"/>
                </a:highlight>
              </a:rPr>
              <a:t>Emotion is a concept that is challenging to describe. Yet, as human beings, we understand the emotional effect situations have or could have on us and other people. How can we transfer this knowledge to machines? Is it possible to learn the link between situations and the emotions they trigger in an automatic way?</a:t>
            </a:r>
            <a:endParaRPr i="1" sz="1400">
              <a:solidFill>
                <a:srgbClr val="666666"/>
              </a:solidFill>
              <a:highlight>
                <a:srgbClr val="FFFFFF"/>
              </a:highlight>
            </a:endParaRPr>
          </a:p>
          <a:p>
            <a:pPr indent="0" lvl="0" marL="0" rtl="0" algn="l">
              <a:spcBef>
                <a:spcPts val="1200"/>
              </a:spcBef>
              <a:spcAft>
                <a:spcPts val="0"/>
              </a:spcAft>
              <a:buNone/>
            </a:pPr>
            <a:r>
              <a:rPr b="1" lang="ru">
                <a:solidFill>
                  <a:srgbClr val="666666"/>
                </a:solidFill>
                <a:highlight>
                  <a:srgbClr val="FFFFFF"/>
                </a:highlight>
              </a:rPr>
              <a:t>Зачем моделям уметь детектить эмоции?</a:t>
            </a:r>
            <a:endParaRPr b="1">
              <a:solidFill>
                <a:srgbClr val="666666"/>
              </a:solidFill>
              <a:highlight>
                <a:srgbClr val="FFFFFF"/>
              </a:highlight>
            </a:endParaRPr>
          </a:p>
          <a:p>
            <a:pPr indent="-342900" lvl="0" marL="457200" rtl="0" algn="l">
              <a:spcBef>
                <a:spcPts val="1200"/>
              </a:spcBef>
              <a:spcAft>
                <a:spcPts val="0"/>
              </a:spcAft>
              <a:buClr>
                <a:srgbClr val="666666"/>
              </a:buClr>
              <a:buSzPts val="1800"/>
              <a:buChar char="-"/>
            </a:pPr>
            <a:r>
              <a:rPr lang="ru">
                <a:solidFill>
                  <a:srgbClr val="666666"/>
                </a:solidFill>
                <a:highlight>
                  <a:srgbClr val="FFFFFF"/>
                </a:highlight>
              </a:rPr>
              <a:t>Диалоговые системы-собеседники – чтобы уметь подстраиваться под настроение собеседника и давать релевантные ответы;</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ru">
                <a:solidFill>
                  <a:srgbClr val="666666"/>
                </a:solidFill>
                <a:highlight>
                  <a:srgbClr val="FFFFFF"/>
                </a:highlight>
              </a:rPr>
              <a:t>Task-oriented диалоговые системы – для решения задач медицинского характера (боты, осуществляющие психотерапевтическую помощь);</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ru">
                <a:solidFill>
                  <a:srgbClr val="666666"/>
                </a:solidFill>
                <a:highlight>
                  <a:srgbClr val="FFFFFF"/>
                </a:highlight>
              </a:rPr>
              <a:t>В индустрии – более подробный sentiment analysis: какие виды эмоций тот или иной продукт вызывает у пользователей (не просто позитивные/негативные);</a:t>
            </a:r>
            <a:endParaRPr>
              <a:solidFill>
                <a:srgbClr val="66666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Бейзлайн</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3318300" cy="310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ru"/>
              <a:t>Мешок слов (TF-IDF) + SVM</a:t>
            </a:r>
            <a:endParaRPr/>
          </a:p>
          <a:p>
            <a:pPr indent="0" lvl="0" marL="0" rtl="0" algn="l">
              <a:spcBef>
                <a:spcPts val="1200"/>
              </a:spcBef>
              <a:spcAft>
                <a:spcPts val="0"/>
              </a:spcAft>
              <a:buNone/>
            </a:pPr>
            <a:r>
              <a:rPr b="1" i="1" lang="ru"/>
              <a:t>Почему такой?</a:t>
            </a:r>
            <a:endParaRPr b="1" i="1"/>
          </a:p>
          <a:p>
            <a:pPr indent="-325755" lvl="0" marL="457200" rtl="0" algn="l">
              <a:spcBef>
                <a:spcPts val="1200"/>
              </a:spcBef>
              <a:spcAft>
                <a:spcPts val="0"/>
              </a:spcAft>
              <a:buSzPct val="100000"/>
              <a:buChar char="-"/>
            </a:pPr>
            <a:r>
              <a:rPr lang="ru"/>
              <a:t>Используется в нескольких статьях с такой же задачей</a:t>
            </a:r>
            <a:endParaRPr/>
          </a:p>
          <a:p>
            <a:pPr indent="-325755" lvl="0" marL="457200" rtl="0" algn="l">
              <a:spcBef>
                <a:spcPts val="0"/>
              </a:spcBef>
              <a:spcAft>
                <a:spcPts val="0"/>
              </a:spcAft>
              <a:buSzPct val="100000"/>
              <a:buChar char="-"/>
            </a:pPr>
            <a:r>
              <a:rPr lang="ru"/>
              <a:t>Прост в исполнении</a:t>
            </a:r>
            <a:endParaRPr/>
          </a:p>
          <a:p>
            <a:pPr indent="-325755" lvl="0" marL="457200" rtl="0" algn="l">
              <a:spcBef>
                <a:spcPts val="0"/>
              </a:spcBef>
              <a:spcAft>
                <a:spcPts val="0"/>
              </a:spcAft>
              <a:buSzPct val="100000"/>
              <a:buChar char="-"/>
            </a:pPr>
            <a:r>
              <a:rPr lang="ru"/>
              <a:t>При этом неплохо работает</a:t>
            </a:r>
            <a:endParaRPr/>
          </a:p>
          <a:p>
            <a:pPr indent="-325755" lvl="0" marL="457200" rtl="0" algn="l">
              <a:spcBef>
                <a:spcPts val="0"/>
              </a:spcBef>
              <a:spcAft>
                <a:spcPts val="0"/>
              </a:spcAft>
              <a:buSzPct val="100000"/>
              <a:buChar char="-"/>
            </a:pPr>
            <a:r>
              <a:rPr lang="ru"/>
              <a:t>Классика</a:t>
            </a:r>
            <a:endParaRPr/>
          </a:p>
          <a:p>
            <a:pPr indent="0" lvl="0" marL="0" rtl="0" algn="l">
              <a:spcBef>
                <a:spcPts val="1200"/>
              </a:spcBef>
              <a:spcAft>
                <a:spcPts val="1200"/>
              </a:spcAft>
              <a:buNone/>
            </a:pPr>
            <a:r>
              <a:rPr lang="ru"/>
              <a:t>Задача - обычная классификация, </a:t>
            </a:r>
            <a:r>
              <a:rPr b="1" lang="ru"/>
              <a:t>метрики стандартные </a:t>
            </a:r>
            <a:r>
              <a:rPr lang="ru"/>
              <a:t>для классификации</a:t>
            </a:r>
            <a:endParaRPr/>
          </a:p>
        </p:txBody>
      </p:sp>
      <p:pic>
        <p:nvPicPr>
          <p:cNvPr id="74" name="Google Shape;74;p16"/>
          <p:cNvPicPr preferRelativeResize="0"/>
          <p:nvPr/>
        </p:nvPicPr>
        <p:blipFill>
          <a:blip r:embed="rId3">
            <a:alphaModFix/>
          </a:blip>
          <a:stretch>
            <a:fillRect/>
          </a:stretch>
        </p:blipFill>
        <p:spPr>
          <a:xfrm>
            <a:off x="4195500" y="1152475"/>
            <a:ext cx="4861035" cy="2610425"/>
          </a:xfrm>
          <a:prstGeom prst="rect">
            <a:avLst/>
          </a:prstGeom>
          <a:noFill/>
          <a:ln>
            <a:noFill/>
          </a:ln>
        </p:spPr>
      </p:pic>
      <p:sp>
        <p:nvSpPr>
          <p:cNvPr id="75" name="Google Shape;75;p16"/>
          <p:cNvSpPr txBox="1"/>
          <p:nvPr/>
        </p:nvSpPr>
        <p:spPr>
          <a:xfrm>
            <a:off x="3746375" y="3827850"/>
            <a:ext cx="53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u="sng">
                <a:solidFill>
                  <a:schemeClr val="hlink"/>
                </a:solidFill>
                <a:hlinkClick r:id="rId4"/>
              </a:rPr>
              <a:t>https://github.com/jeka-e/WASSA2022_EMO/blob/main/Notebooks/Baseline.ipynb</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Данные</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Train: 1860 объектов вида, а также тексты статей</a:t>
            </a:r>
            <a:endParaRPr sz="1600"/>
          </a:p>
          <a:p>
            <a:pPr indent="0" lvl="0" marL="0" rtl="0" algn="l">
              <a:spcBef>
                <a:spcPts val="1200"/>
              </a:spcBef>
              <a:spcAft>
                <a:spcPts val="0"/>
              </a:spcAft>
              <a:buNone/>
            </a:pPr>
            <a:r>
              <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82" name="Google Shape;82;p17"/>
          <p:cNvPicPr preferRelativeResize="0"/>
          <p:nvPr/>
        </p:nvPicPr>
        <p:blipFill>
          <a:blip r:embed="rId3">
            <a:alphaModFix/>
          </a:blip>
          <a:stretch>
            <a:fillRect/>
          </a:stretch>
        </p:blipFill>
        <p:spPr>
          <a:xfrm>
            <a:off x="218550" y="1477601"/>
            <a:ext cx="5376624" cy="622325"/>
          </a:xfrm>
          <a:prstGeom prst="rect">
            <a:avLst/>
          </a:prstGeom>
          <a:noFill/>
          <a:ln>
            <a:noFill/>
          </a:ln>
        </p:spPr>
      </p:pic>
      <p:sp>
        <p:nvSpPr>
          <p:cNvPr id="83" name="Google Shape;83;p17"/>
          <p:cNvSpPr txBox="1"/>
          <p:nvPr>
            <p:ph idx="1" type="body"/>
          </p:nvPr>
        </p:nvSpPr>
        <p:spPr>
          <a:xfrm>
            <a:off x="5942625" y="1812100"/>
            <a:ext cx="3717000" cy="1392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106" lvl="0" marL="457200" rtl="0" algn="l">
              <a:spcBef>
                <a:spcPts val="1200"/>
              </a:spcBef>
              <a:spcAft>
                <a:spcPts val="0"/>
              </a:spcAft>
              <a:buSzPct val="100000"/>
              <a:buChar char="+"/>
            </a:pPr>
            <a:r>
              <a:rPr lang="ru" sz="5500"/>
              <a:t>Dev: 270 объектов</a:t>
            </a:r>
            <a:endParaRPr sz="5500"/>
          </a:p>
          <a:p>
            <a:pPr indent="0" lvl="0" marL="0" rtl="0" algn="l">
              <a:spcBef>
                <a:spcPts val="1200"/>
              </a:spcBef>
              <a:spcAft>
                <a:spcPts val="1200"/>
              </a:spcAft>
              <a:buNone/>
            </a:pPr>
            <a:r>
              <a:t/>
            </a:r>
            <a:endParaRPr b="1"/>
          </a:p>
        </p:txBody>
      </p:sp>
      <p:pic>
        <p:nvPicPr>
          <p:cNvPr id="84" name="Google Shape;84;p17"/>
          <p:cNvPicPr preferRelativeResize="0"/>
          <p:nvPr/>
        </p:nvPicPr>
        <p:blipFill>
          <a:blip r:embed="rId4">
            <a:alphaModFix/>
          </a:blip>
          <a:stretch>
            <a:fillRect/>
          </a:stretch>
        </p:blipFill>
        <p:spPr>
          <a:xfrm>
            <a:off x="5764000" y="210733"/>
            <a:ext cx="3068300" cy="2035000"/>
          </a:xfrm>
          <a:prstGeom prst="rect">
            <a:avLst/>
          </a:prstGeom>
          <a:noFill/>
          <a:ln>
            <a:noFill/>
          </a:ln>
        </p:spPr>
      </p:pic>
      <p:pic>
        <p:nvPicPr>
          <p:cNvPr id="85" name="Google Shape;85;p17"/>
          <p:cNvPicPr preferRelativeResize="0"/>
          <p:nvPr/>
        </p:nvPicPr>
        <p:blipFill>
          <a:blip r:embed="rId5">
            <a:alphaModFix/>
          </a:blip>
          <a:stretch>
            <a:fillRect/>
          </a:stretch>
        </p:blipFill>
        <p:spPr>
          <a:xfrm>
            <a:off x="5742471" y="2879886"/>
            <a:ext cx="3131224" cy="2125050"/>
          </a:xfrm>
          <a:prstGeom prst="rect">
            <a:avLst/>
          </a:prstGeom>
          <a:noFill/>
          <a:ln>
            <a:noFill/>
          </a:ln>
        </p:spPr>
      </p:pic>
      <p:cxnSp>
        <p:nvCxnSpPr>
          <p:cNvPr id="86" name="Google Shape;86;p17"/>
          <p:cNvCxnSpPr>
            <a:endCxn id="83" idx="1"/>
          </p:cNvCxnSpPr>
          <p:nvPr/>
        </p:nvCxnSpPr>
        <p:spPr>
          <a:xfrm rot="-5400000">
            <a:off x="4530975" y="3690400"/>
            <a:ext cx="2593500" cy="229800"/>
          </a:xfrm>
          <a:prstGeom prst="bentConnector2">
            <a:avLst/>
          </a:prstGeom>
          <a:noFill/>
          <a:ln cap="flat" cmpd="sng" w="28575">
            <a:solidFill>
              <a:schemeClr val="accent1"/>
            </a:solidFill>
            <a:prstDash val="solid"/>
            <a:round/>
            <a:headEnd len="med" w="med" type="none"/>
            <a:tailEnd len="med" w="med" type="none"/>
          </a:ln>
        </p:spPr>
      </p:cxnSp>
      <p:cxnSp>
        <p:nvCxnSpPr>
          <p:cNvPr id="87" name="Google Shape;87;p17"/>
          <p:cNvCxnSpPr/>
          <p:nvPr/>
        </p:nvCxnSpPr>
        <p:spPr>
          <a:xfrm>
            <a:off x="5901229" y="2508550"/>
            <a:ext cx="3257700" cy="16500"/>
          </a:xfrm>
          <a:prstGeom prst="straightConnector1">
            <a:avLst/>
          </a:prstGeom>
          <a:noFill/>
          <a:ln cap="flat" cmpd="sng" w="28575">
            <a:solidFill>
              <a:schemeClr val="accent1"/>
            </a:solidFill>
            <a:prstDash val="solid"/>
            <a:round/>
            <a:headEnd len="med" w="med" type="none"/>
            <a:tailEnd len="med" w="med" type="none"/>
          </a:ln>
        </p:spPr>
      </p:cxnSp>
      <p:sp>
        <p:nvSpPr>
          <p:cNvPr id="88" name="Google Shape;88;p17"/>
          <p:cNvSpPr txBox="1"/>
          <p:nvPr/>
        </p:nvSpPr>
        <p:spPr>
          <a:xfrm>
            <a:off x="218550" y="2052455"/>
            <a:ext cx="4987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Char char="❖"/>
            </a:pPr>
            <a:r>
              <a:rPr lang="ru" sz="1600">
                <a:solidFill>
                  <a:schemeClr val="dk2"/>
                </a:solidFill>
              </a:rPr>
              <a:t>417 новостных статей, от 1 до 7 реакций на каждую;</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ru" sz="1600">
                <a:solidFill>
                  <a:schemeClr val="dk2"/>
                </a:solidFill>
              </a:rPr>
              <a:t>по 5 реакций от 372 авторов;</a:t>
            </a:r>
            <a:endParaRPr sz="1600">
              <a:solidFill>
                <a:schemeClr val="dk2"/>
              </a:solidFill>
            </a:endParaRPr>
          </a:p>
        </p:txBody>
      </p:sp>
      <p:sp>
        <p:nvSpPr>
          <p:cNvPr id="89" name="Google Shape;89;p17"/>
          <p:cNvSpPr txBox="1"/>
          <p:nvPr/>
        </p:nvSpPr>
        <p:spPr>
          <a:xfrm>
            <a:off x="5694067" y="2103995"/>
            <a:ext cx="4163100" cy="8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ru" sz="1100">
                <a:solidFill>
                  <a:schemeClr val="dk2"/>
                </a:solidFill>
              </a:rPr>
              <a:t>Распределение эмоций в тренировочных данных</a:t>
            </a:r>
            <a:endParaRPr i="1" sz="1100">
              <a:solidFill>
                <a:schemeClr val="dk2"/>
              </a:solidFill>
            </a:endParaRPr>
          </a:p>
          <a:p>
            <a:pPr indent="0" lvl="0" marL="0" rtl="0" algn="l">
              <a:lnSpc>
                <a:spcPct val="115000"/>
              </a:lnSpc>
              <a:spcBef>
                <a:spcPts val="1200"/>
              </a:spcBef>
              <a:spcAft>
                <a:spcPts val="1200"/>
              </a:spcAft>
              <a:buNone/>
            </a:pPr>
            <a:r>
              <a:t/>
            </a:r>
            <a:endParaRPr sz="1800">
              <a:solidFill>
                <a:schemeClr val="dk2"/>
              </a:solidFill>
            </a:endParaRPr>
          </a:p>
        </p:txBody>
      </p:sp>
      <p:sp>
        <p:nvSpPr>
          <p:cNvPr id="90" name="Google Shape;90;p17"/>
          <p:cNvSpPr txBox="1"/>
          <p:nvPr/>
        </p:nvSpPr>
        <p:spPr>
          <a:xfrm>
            <a:off x="5738771" y="4820547"/>
            <a:ext cx="3511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ru" sz="1100">
                <a:solidFill>
                  <a:schemeClr val="dk2"/>
                </a:solidFill>
              </a:rPr>
              <a:t>Распределение эмоций в валидационных данных</a:t>
            </a:r>
            <a:endParaRPr i="1" sz="1100">
              <a:solidFill>
                <a:schemeClr val="dk2"/>
              </a:solidFill>
            </a:endParaRPr>
          </a:p>
        </p:txBody>
      </p:sp>
      <p:pic>
        <p:nvPicPr>
          <p:cNvPr id="91" name="Google Shape;91;p17"/>
          <p:cNvPicPr preferRelativeResize="0"/>
          <p:nvPr/>
        </p:nvPicPr>
        <p:blipFill>
          <a:blip r:embed="rId6">
            <a:alphaModFix/>
          </a:blip>
          <a:stretch>
            <a:fillRect/>
          </a:stretch>
        </p:blipFill>
        <p:spPr>
          <a:xfrm>
            <a:off x="751950" y="2935158"/>
            <a:ext cx="1730000" cy="1697200"/>
          </a:xfrm>
          <a:prstGeom prst="rect">
            <a:avLst/>
          </a:prstGeom>
          <a:noFill/>
          <a:ln>
            <a:noFill/>
          </a:ln>
        </p:spPr>
      </p:pic>
      <p:sp>
        <p:nvSpPr>
          <p:cNvPr id="92" name="Google Shape;92;p17"/>
          <p:cNvSpPr txBox="1"/>
          <p:nvPr/>
        </p:nvSpPr>
        <p:spPr>
          <a:xfrm>
            <a:off x="218550" y="4527675"/>
            <a:ext cx="2759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ru" sz="1100">
                <a:solidFill>
                  <a:schemeClr val="dk2"/>
                </a:solidFill>
              </a:rPr>
              <a:t>Распределение авторов по гендеру</a:t>
            </a:r>
            <a:endParaRPr i="1" sz="1100">
              <a:solidFill>
                <a:schemeClr val="dk2"/>
              </a:solidFill>
            </a:endParaRPr>
          </a:p>
        </p:txBody>
      </p:sp>
      <p:pic>
        <p:nvPicPr>
          <p:cNvPr id="93" name="Google Shape;93;p17"/>
          <p:cNvPicPr preferRelativeResize="0"/>
          <p:nvPr/>
        </p:nvPicPr>
        <p:blipFill>
          <a:blip r:embed="rId7">
            <a:alphaModFix/>
          </a:blip>
          <a:stretch>
            <a:fillRect/>
          </a:stretch>
        </p:blipFill>
        <p:spPr>
          <a:xfrm>
            <a:off x="2977650" y="3041210"/>
            <a:ext cx="2451176" cy="1595820"/>
          </a:xfrm>
          <a:prstGeom prst="rect">
            <a:avLst/>
          </a:prstGeom>
          <a:noFill/>
          <a:ln>
            <a:noFill/>
          </a:ln>
        </p:spPr>
      </p:pic>
      <p:sp>
        <p:nvSpPr>
          <p:cNvPr id="94" name="Google Shape;94;p17"/>
          <p:cNvSpPr txBox="1"/>
          <p:nvPr/>
        </p:nvSpPr>
        <p:spPr>
          <a:xfrm>
            <a:off x="2936500" y="4534268"/>
            <a:ext cx="2852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ru" sz="1100">
                <a:solidFill>
                  <a:schemeClr val="dk2"/>
                </a:solidFill>
              </a:rPr>
              <a:t>Распределение авторов по возрасту</a:t>
            </a:r>
            <a:endParaRPr i="1" sz="1100">
              <a:solidFill>
                <a:schemeClr val="dk2"/>
              </a:solidFill>
            </a:endParaRPr>
          </a:p>
        </p:txBody>
      </p:sp>
      <p:sp>
        <p:nvSpPr>
          <p:cNvPr id="95" name="Google Shape;95;p17"/>
          <p:cNvSpPr txBox="1"/>
          <p:nvPr/>
        </p:nvSpPr>
        <p:spPr>
          <a:xfrm>
            <a:off x="218550" y="4820550"/>
            <a:ext cx="594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u="sng">
                <a:solidFill>
                  <a:schemeClr val="hlink"/>
                </a:solidFill>
                <a:hlinkClick r:id="rId8"/>
              </a:rPr>
              <a:t>https://github.com/jeka-e/WASSA2022_EMO/blob/main/Notebooks/Quick_EDA.ipynb</a:t>
            </a:r>
            <a:endParaRPr sz="1100" u="sng">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Приблизительный план</a:t>
            </a:r>
            <a:endParaRPr/>
          </a:p>
        </p:txBody>
      </p:sp>
      <p:sp>
        <p:nvSpPr>
          <p:cNvPr id="101" name="Google Shape;101;p18"/>
          <p:cNvSpPr txBox="1"/>
          <p:nvPr>
            <p:ph idx="1" type="body"/>
          </p:nvPr>
        </p:nvSpPr>
        <p:spPr>
          <a:xfrm>
            <a:off x="311700" y="1152475"/>
            <a:ext cx="4260300" cy="3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Особенности:</a:t>
            </a:r>
            <a:endParaRPr/>
          </a:p>
          <a:p>
            <a:pPr indent="-342900" lvl="0" marL="457200" rtl="0" algn="l">
              <a:spcBef>
                <a:spcPts val="1200"/>
              </a:spcBef>
              <a:spcAft>
                <a:spcPts val="0"/>
              </a:spcAft>
              <a:buSzPts val="1800"/>
              <a:buChar char="-"/>
            </a:pPr>
            <a:r>
              <a:rPr lang="ru"/>
              <a:t>небольшой размер тренировочных данных</a:t>
            </a:r>
            <a:endParaRPr/>
          </a:p>
          <a:p>
            <a:pPr indent="0" lvl="0" marL="0" rtl="0" algn="l">
              <a:spcBef>
                <a:spcPts val="1200"/>
              </a:spcBef>
              <a:spcAft>
                <a:spcPts val="0"/>
              </a:spcAft>
              <a:buNone/>
            </a:pPr>
            <a:r>
              <a:t/>
            </a:r>
            <a:endParaRPr sz="1500"/>
          </a:p>
          <a:p>
            <a:pPr indent="-342900" lvl="0" marL="457200" rtl="0" algn="l">
              <a:spcBef>
                <a:spcPts val="1200"/>
              </a:spcBef>
              <a:spcAft>
                <a:spcPts val="0"/>
              </a:spcAft>
              <a:buSzPts val="1800"/>
              <a:buChar char="-"/>
            </a:pPr>
            <a:r>
              <a:rPr lang="ru"/>
              <a:t>сильная несбалансированность классов</a:t>
            </a:r>
            <a:endParaRPr/>
          </a:p>
          <a:p>
            <a:pPr indent="0" lvl="0" marL="0" rtl="0" algn="l">
              <a:spcBef>
                <a:spcPts val="1200"/>
              </a:spcBef>
              <a:spcAft>
                <a:spcPts val="0"/>
              </a:spcAft>
              <a:buNone/>
            </a:pPr>
            <a:r>
              <a:t/>
            </a:r>
            <a:endParaRPr sz="1500"/>
          </a:p>
          <a:p>
            <a:pPr indent="-342900" lvl="0" marL="457200" rtl="0" algn="l">
              <a:spcBef>
                <a:spcPts val="1200"/>
              </a:spcBef>
              <a:spcAft>
                <a:spcPts val="0"/>
              </a:spcAft>
              <a:buSzPts val="1800"/>
              <a:buChar char="-"/>
            </a:pPr>
            <a:r>
              <a:rPr lang="ru"/>
              <a:t>наличие нестандартных параметров, которые можно использовать как фичи</a:t>
            </a:r>
            <a:endParaRPr/>
          </a:p>
          <a:p>
            <a:pPr indent="0" lvl="0" marL="0" rtl="0" algn="l">
              <a:spcBef>
                <a:spcPts val="1200"/>
              </a:spcBef>
              <a:spcAft>
                <a:spcPts val="1200"/>
              </a:spcAft>
              <a:buNone/>
            </a:pPr>
            <a:r>
              <a:t/>
            </a:r>
            <a:endParaRPr/>
          </a:p>
        </p:txBody>
      </p:sp>
      <p:sp>
        <p:nvSpPr>
          <p:cNvPr id="102" name="Google Shape;102;p18"/>
          <p:cNvSpPr txBox="1"/>
          <p:nvPr/>
        </p:nvSpPr>
        <p:spPr>
          <a:xfrm>
            <a:off x="5422925" y="1017725"/>
            <a:ext cx="34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4828500" y="1557000"/>
            <a:ext cx="4164900" cy="381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использовать предобученные модели для эмбеддингов</a:t>
            </a:r>
            <a:endParaRPr/>
          </a:p>
          <a:p>
            <a:pPr indent="0" lvl="0" marL="0" rtl="0" algn="l">
              <a:spcBef>
                <a:spcPts val="1200"/>
              </a:spcBef>
              <a:spcAft>
                <a:spcPts val="0"/>
              </a:spcAft>
              <a:buNone/>
            </a:pPr>
            <a:r>
              <a:t/>
            </a:r>
            <a:endParaRPr sz="1500"/>
          </a:p>
          <a:p>
            <a:pPr indent="-342900" lvl="0" marL="457200" rtl="0" algn="l">
              <a:spcBef>
                <a:spcPts val="1200"/>
              </a:spcBef>
              <a:spcAft>
                <a:spcPts val="0"/>
              </a:spcAft>
              <a:buSzPts val="1800"/>
              <a:buChar char="-"/>
            </a:pPr>
            <a:r>
              <a:rPr lang="ru"/>
              <a:t>multi-task learning </a:t>
            </a:r>
            <a:endParaRPr/>
          </a:p>
          <a:p>
            <a:pPr indent="-342900" lvl="0" marL="457200" rtl="0" algn="l">
              <a:spcBef>
                <a:spcPts val="0"/>
              </a:spcBef>
              <a:spcAft>
                <a:spcPts val="0"/>
              </a:spcAft>
              <a:buSzPts val="1800"/>
              <a:buChar char="-"/>
            </a:pPr>
            <a:r>
              <a:rPr lang="ru"/>
              <a:t>ансамбли моделей</a:t>
            </a:r>
            <a:endParaRPr/>
          </a:p>
          <a:p>
            <a:pPr indent="0" lvl="0" marL="457200" rtl="0" algn="l">
              <a:spcBef>
                <a:spcPts val="1200"/>
              </a:spcBef>
              <a:spcAft>
                <a:spcPts val="0"/>
              </a:spcAft>
              <a:buNone/>
            </a:pPr>
            <a:r>
              <a:t/>
            </a:r>
            <a:endParaRPr>
              <a:solidFill>
                <a:srgbClr val="FF0000"/>
              </a:solidFill>
            </a:endParaRPr>
          </a:p>
          <a:p>
            <a:pPr indent="-342900" lvl="0" marL="457200" rtl="0" algn="l">
              <a:spcBef>
                <a:spcPts val="1200"/>
              </a:spcBef>
              <a:spcAft>
                <a:spcPts val="0"/>
              </a:spcAft>
              <a:buSzPts val="1800"/>
              <a:buChar char="-"/>
            </a:pPr>
            <a:r>
              <a:rPr lang="ru"/>
              <a:t>попробовать комбинировать фичи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4" name="Google Shape;104;p18"/>
          <p:cNvSpPr/>
          <p:nvPr/>
        </p:nvSpPr>
        <p:spPr>
          <a:xfrm>
            <a:off x="4377675" y="2980550"/>
            <a:ext cx="444900" cy="2691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4377675" y="1837550"/>
            <a:ext cx="444900" cy="2691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4377675" y="4199750"/>
            <a:ext cx="444900" cy="2691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Приблизительный план и распределение</a:t>
            </a:r>
            <a:endParaRPr/>
          </a:p>
        </p:txBody>
      </p:sp>
      <p:sp>
        <p:nvSpPr>
          <p:cNvPr id="112" name="Google Shape;112;p19"/>
          <p:cNvSpPr txBox="1"/>
          <p:nvPr>
            <p:ph idx="1" type="body"/>
          </p:nvPr>
        </p:nvSpPr>
        <p:spPr>
          <a:xfrm>
            <a:off x="311700" y="1152475"/>
            <a:ext cx="8520600" cy="3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Попробовать п</a:t>
            </a:r>
            <a:r>
              <a:rPr lang="ru" sz="1600"/>
              <a:t>редобученные эмбеддинги BERT и </a:t>
            </a:r>
            <a:r>
              <a:rPr lang="ru" sz="1600"/>
              <a:t>fasttext</a:t>
            </a:r>
            <a:endParaRPr sz="1600"/>
          </a:p>
          <a:p>
            <a:pPr indent="0" lvl="0" marL="0" rtl="0" algn="l">
              <a:spcBef>
                <a:spcPts val="1200"/>
              </a:spcBef>
              <a:spcAft>
                <a:spcPts val="0"/>
              </a:spcAft>
              <a:buNone/>
            </a:pPr>
            <a:r>
              <a:rPr lang="ru" sz="1600"/>
              <a:t>“Простые” подходы:</a:t>
            </a:r>
            <a:endParaRPr sz="1600"/>
          </a:p>
          <a:p>
            <a:pPr indent="-330200" lvl="0" marL="457200" rtl="0" algn="l">
              <a:spcBef>
                <a:spcPts val="1200"/>
              </a:spcBef>
              <a:spcAft>
                <a:spcPts val="0"/>
              </a:spcAft>
              <a:buSzPts val="1600"/>
              <a:buChar char="-"/>
            </a:pPr>
            <a:r>
              <a:rPr lang="ru" sz="1600"/>
              <a:t>Начать с ML-подходов и простого перцептрона (Женя  - ML, Настя - перцептрон) </a:t>
            </a:r>
            <a:endParaRPr sz="1600">
              <a:solidFill>
                <a:srgbClr val="FF0000"/>
              </a:solidFill>
            </a:endParaRPr>
          </a:p>
          <a:p>
            <a:pPr indent="-330200" lvl="0" marL="457200" rtl="0" algn="l">
              <a:spcBef>
                <a:spcPts val="0"/>
              </a:spcBef>
              <a:spcAft>
                <a:spcPts val="0"/>
              </a:spcAft>
              <a:buSzPts val="1600"/>
              <a:buChar char="-"/>
            </a:pPr>
            <a:r>
              <a:rPr lang="ru" sz="1600"/>
              <a:t>Простая рекуррентная сеть (LSTM) (Настя)</a:t>
            </a:r>
            <a:endParaRPr sz="1600"/>
          </a:p>
          <a:p>
            <a:pPr indent="0" lvl="0" marL="0" rtl="0" algn="l">
              <a:spcBef>
                <a:spcPts val="1200"/>
              </a:spcBef>
              <a:spcAft>
                <a:spcPts val="0"/>
              </a:spcAft>
              <a:buNone/>
            </a:pPr>
            <a:r>
              <a:rPr lang="ru" sz="1600"/>
              <a:t>“Сложные” подходы</a:t>
            </a:r>
            <a:endParaRPr sz="1600"/>
          </a:p>
          <a:p>
            <a:pPr indent="-330200" lvl="0" marL="457200" rtl="0" algn="l">
              <a:spcBef>
                <a:spcPts val="1200"/>
              </a:spcBef>
              <a:spcAft>
                <a:spcPts val="0"/>
              </a:spcAft>
              <a:buSzPts val="1600"/>
              <a:buChar char="-"/>
            </a:pPr>
            <a:r>
              <a:rPr lang="ru" sz="1600"/>
              <a:t>LSTM/</a:t>
            </a:r>
            <a:r>
              <a:rPr lang="ru" sz="1600"/>
              <a:t>bi-LSTM </a:t>
            </a:r>
            <a:r>
              <a:rPr lang="ru" sz="1600"/>
              <a:t> + attention mechanism (Настя)</a:t>
            </a:r>
            <a:endParaRPr sz="1600"/>
          </a:p>
          <a:p>
            <a:pPr indent="-330200" lvl="0" marL="457200" rtl="0" algn="l">
              <a:spcBef>
                <a:spcPts val="0"/>
              </a:spcBef>
              <a:spcAft>
                <a:spcPts val="0"/>
              </a:spcAft>
              <a:buSzPts val="1600"/>
              <a:buChar char="-"/>
            </a:pPr>
            <a:r>
              <a:rPr lang="ru" sz="1600"/>
              <a:t>Ансамбль лучших моделей (Женя+Настя) </a:t>
            </a:r>
            <a:endParaRPr sz="1600"/>
          </a:p>
          <a:p>
            <a:pPr indent="0" lvl="0" marL="457200" rtl="0" algn="l">
              <a:spcBef>
                <a:spcPts val="1200"/>
              </a:spcBef>
              <a:spcAft>
                <a:spcPts val="0"/>
              </a:spcAft>
              <a:buNone/>
            </a:pPr>
            <a:r>
              <a:t/>
            </a:r>
            <a:endParaRPr sz="400"/>
          </a:p>
          <a:p>
            <a:pPr indent="-330200" lvl="0" marL="457200" rtl="0" algn="l">
              <a:spcBef>
                <a:spcPts val="1200"/>
              </a:spcBef>
              <a:spcAft>
                <a:spcPts val="0"/>
              </a:spcAft>
              <a:buSzPts val="1600"/>
              <a:buChar char="+"/>
            </a:pPr>
            <a:r>
              <a:rPr lang="ru" sz="1600"/>
              <a:t>попробовать использовать дополнительные фичи: например, топик моделинг для определения темы изначальной новости как одной из фичей входных данных (Женя)</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Литература</a:t>
            </a:r>
            <a:endParaRPr/>
          </a:p>
        </p:txBody>
      </p:sp>
      <p:sp>
        <p:nvSpPr>
          <p:cNvPr id="118" name="Google Shape;118;p20"/>
          <p:cNvSpPr txBox="1"/>
          <p:nvPr>
            <p:ph idx="1" type="body"/>
          </p:nvPr>
        </p:nvSpPr>
        <p:spPr>
          <a:xfrm>
            <a:off x="311700" y="1152475"/>
            <a:ext cx="8520600" cy="3887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ru"/>
              <a:t>SemEval-2019 Task 3: EmoContext Contextual Emotion Detection in Text Ankush Chatterjee, Kedhar Nath Narahari, Meghana Joshi and Puneet Agrawal, </a:t>
            </a:r>
            <a:r>
              <a:rPr lang="ru" u="sng">
                <a:solidFill>
                  <a:schemeClr val="hlink"/>
                </a:solidFill>
                <a:hlinkClick r:id="rId3"/>
              </a:rPr>
              <a:t>https://aclanthology.org/S19-2005.pdf</a:t>
            </a:r>
            <a:r>
              <a:rPr lang="ru"/>
              <a:t> - о результатах соревнования по схожей задаче: </a:t>
            </a:r>
            <a:br>
              <a:rPr lang="ru"/>
            </a:br>
            <a:endParaRPr/>
          </a:p>
          <a:p>
            <a:pPr indent="-308610" lvl="0" marL="457200" rtl="0" algn="l">
              <a:spcBef>
                <a:spcPts val="0"/>
              </a:spcBef>
              <a:spcAft>
                <a:spcPts val="0"/>
              </a:spcAft>
              <a:buSzPct val="100000"/>
              <a:buChar char="➢"/>
            </a:pPr>
            <a:r>
              <a:rPr lang="ru"/>
              <a:t>“transfer learning using pre-trained language model outperforms models trained from scratch” (в основном BERT, ELMo, ULMFit для эмбеддингов);</a:t>
            </a:r>
            <a:endParaRPr/>
          </a:p>
          <a:p>
            <a:pPr indent="-308610" lvl="0" marL="457200" rtl="0" algn="l">
              <a:spcBef>
                <a:spcPts val="0"/>
              </a:spcBef>
              <a:spcAft>
                <a:spcPts val="0"/>
              </a:spcAft>
              <a:buSzPct val="100000"/>
              <a:buChar char="➢"/>
            </a:pPr>
            <a:r>
              <a:rPr lang="ru"/>
              <a:t>multi-task learning это хорошо (to better classify Others class vs. emotion classes/four-emotion classification, Angry-Happy-Sad classification and Others-or-not classification respectively);</a:t>
            </a:r>
            <a:endParaRPr/>
          </a:p>
          <a:p>
            <a:pPr indent="-308610" lvl="0" marL="457200" rtl="0" algn="l">
              <a:spcBef>
                <a:spcPts val="0"/>
              </a:spcBef>
              <a:spcAft>
                <a:spcPts val="0"/>
              </a:spcAft>
              <a:buSzPct val="100000"/>
              <a:buChar char="➢"/>
            </a:pPr>
            <a:r>
              <a:rPr lang="ru"/>
              <a:t>LSTM и bi-LSTM использовались больше всего, также часто добавлялся attention механизм;</a:t>
            </a:r>
            <a:endParaRPr/>
          </a:p>
          <a:p>
            <a:pPr indent="-308610" lvl="0" marL="457200" rtl="0" algn="l">
              <a:spcBef>
                <a:spcPts val="0"/>
              </a:spcBef>
              <a:spcAft>
                <a:spcPts val="0"/>
              </a:spcAft>
              <a:buSzPct val="100000"/>
              <a:buChar char="➢"/>
            </a:pPr>
            <a:r>
              <a:rPr lang="ru"/>
              <a:t>все топовые результаты это ансамбли моделей.</a:t>
            </a:r>
            <a:br>
              <a:rPr lang="ru"/>
            </a:br>
            <a:endParaRPr/>
          </a:p>
          <a:p>
            <a:pPr indent="-308610" lvl="0" marL="457200" rtl="0" algn="l">
              <a:spcBef>
                <a:spcPts val="0"/>
              </a:spcBef>
              <a:spcAft>
                <a:spcPts val="0"/>
              </a:spcAft>
              <a:buSzPct val="100000"/>
              <a:buAutoNum type="arabicPeriod"/>
            </a:pPr>
            <a:r>
              <a:rPr lang="ru"/>
              <a:t>Sboev A., Naumov A., Rybka R., 2021. </a:t>
            </a:r>
            <a:r>
              <a:rPr lang="ru"/>
              <a:t>Data-Driven Model for Emotion Detection in Russian Texts, </a:t>
            </a:r>
            <a:r>
              <a:rPr lang="ru" u="sng">
                <a:solidFill>
                  <a:schemeClr val="hlink"/>
                </a:solidFill>
                <a:hlinkClick r:id="rId4"/>
              </a:rPr>
              <a:t>https://www.sciencedirect.com/science/article/pii/S1877050921013247</a:t>
            </a:r>
            <a:r>
              <a:rPr lang="ru">
                <a:solidFill>
                  <a:srgbClr val="505050"/>
                </a:solidFill>
              </a:rPr>
              <a:t> - ансамбль из бинарных классифика</a:t>
            </a:r>
            <a:r>
              <a:rPr lang="ru"/>
              <a:t>торов на наличие каждой эмоции</a:t>
            </a:r>
            <a:br>
              <a:rPr lang="ru"/>
            </a:br>
            <a:endParaRPr/>
          </a:p>
          <a:p>
            <a:pPr indent="-308610" lvl="0" marL="457200" rtl="0" algn="l">
              <a:spcBef>
                <a:spcPts val="0"/>
              </a:spcBef>
              <a:spcAft>
                <a:spcPts val="0"/>
              </a:spcAft>
              <a:buSzPct val="100000"/>
              <a:buAutoNum type="arabicPeriod"/>
            </a:pPr>
            <a:r>
              <a:rPr lang="ru"/>
              <a:t>Polignano, Marco and Basile, Pierpaolo and de Gemmis, Marco and Semeraro, Giovanni, 2019. A comparison of Word-Embeddings in Emotion Detection from Text using BiLSTM, CNN and Self-Attention - </a:t>
            </a:r>
            <a:r>
              <a:rPr lang="ru" u="sng">
                <a:solidFill>
                  <a:schemeClr val="hlink"/>
                </a:solidFill>
                <a:hlinkClick r:id="rId5"/>
              </a:rPr>
              <a:t>https://dl.acm.org/doi/pdf/10.1145/3314183.3324983</a:t>
            </a:r>
            <a:r>
              <a:rPr lang="ru"/>
              <a:t> - из статических эмбеддингов (GloVe, Google, FastText) лучше всего для детекции эмоций были эмбеддинги FastText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