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2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4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52C9-C3FE-A24E-ACCB-5F665B7514C7}" type="datetimeFigureOut">
              <a:rPr lang="en-US" smtClean="0"/>
              <a:t>9/15/13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E0BF9-3727-174D-9B55-4AC9C52F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-290934" y="0"/>
            <a:ext cx="97253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0025"/>
            <a:ext cx="7772400" cy="1470025"/>
          </a:xfrm>
        </p:spPr>
        <p:txBody>
          <a:bodyPr/>
          <a:lstStyle/>
          <a:p>
            <a:r>
              <a:rPr lang="en-US" b="1" dirty="0" smtClean="0"/>
              <a:t>A Computational Recreation of </a:t>
            </a:r>
            <a:r>
              <a:rPr lang="en-US" b="1" dirty="0" err="1" smtClean="0"/>
              <a:t>DyMSiM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892019" cy="2971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Brooke </a:t>
            </a:r>
            <a:r>
              <a:rPr lang="en-US" dirty="0" err="1" smtClean="0">
                <a:solidFill>
                  <a:schemeClr val="tx1"/>
                </a:solidFill>
              </a:rPr>
              <a:t>Borgert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Jessica Rowland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Omar Saucedo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Burton Singer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52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423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Cohort Agent Based Approach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92708" y="1846159"/>
            <a:ext cx="5943420" cy="1888759"/>
            <a:chOff x="376618" y="1320611"/>
            <a:chExt cx="5943420" cy="1888759"/>
          </a:xfrm>
        </p:grpSpPr>
        <p:grpSp>
          <p:nvGrpSpPr>
            <p:cNvPr id="5" name="Group 4"/>
            <p:cNvGrpSpPr/>
            <p:nvPr/>
          </p:nvGrpSpPr>
          <p:grpSpPr>
            <a:xfrm>
              <a:off x="376618" y="1676961"/>
              <a:ext cx="926127" cy="718278"/>
              <a:chOff x="1230475" y="6057518"/>
              <a:chExt cx="469415" cy="4321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321837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39805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398051" y="626866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465073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433134" y="6057518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230475" y="62000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81103" y="607783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556654" y="628377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33134" y="63524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72172" y="6337304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53669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455145" y="1804216"/>
              <a:ext cx="10257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455145" y="2345652"/>
              <a:ext cx="10257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55145" y="1899659"/>
              <a:ext cx="91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Survival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761554" y="2247037"/>
              <a:ext cx="467171" cy="650751"/>
              <a:chOff x="2638848" y="1990058"/>
              <a:chExt cx="467171" cy="650751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638848" y="2329328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679614" y="2052984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679614" y="2238982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710409" y="2294356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43922" y="2176073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32014" y="1990058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862809" y="2446756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953619" y="207904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25666" y="227801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652550" y="1417638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83345" y="1579934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01219" y="1417638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01219" y="1579934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774155" y="1320611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61740" y="1541806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922824" y="1493507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922824" y="1347753"/>
              <a:ext cx="243210" cy="19405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196829" y="1804216"/>
              <a:ext cx="743776" cy="21466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196829" y="2329328"/>
              <a:ext cx="841253" cy="10370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168876" y="196105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Water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190323" y="1389461"/>
              <a:ext cx="467171" cy="650751"/>
              <a:chOff x="2638848" y="1990058"/>
              <a:chExt cx="467171" cy="650751"/>
            </a:xfrm>
            <a:solidFill>
              <a:srgbClr val="FFFF00"/>
            </a:solidFill>
          </p:grpSpPr>
          <p:sp>
            <p:nvSpPr>
              <p:cNvPr id="49" name="Oval 48"/>
              <p:cNvSpPr/>
              <p:nvPr/>
            </p:nvSpPr>
            <p:spPr>
              <a:xfrm>
                <a:off x="2638848" y="2329328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679614" y="2052984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679614" y="2238982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710409" y="2294356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43922" y="2176073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832014" y="1990058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862809" y="2446756"/>
                <a:ext cx="243210" cy="194053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139933" y="2258741"/>
              <a:ext cx="467171" cy="650751"/>
              <a:chOff x="2638848" y="1990058"/>
              <a:chExt cx="467171" cy="650751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2638848" y="2329328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79614" y="2052984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679614" y="2238982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0409" y="2294356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43922" y="2176073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32014" y="1990058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62809" y="2446756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4657494" y="2507667"/>
              <a:ext cx="841253" cy="15714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549674" y="2563039"/>
              <a:ext cx="9490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Dev.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Rate = 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791248" y="2142458"/>
              <a:ext cx="467171" cy="650751"/>
              <a:chOff x="2638848" y="1990058"/>
              <a:chExt cx="467171" cy="650751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2638848" y="2329328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679614" y="2052984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679614" y="2238982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710409" y="2294356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843922" y="2176073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2832014" y="1990058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862809" y="2446756"/>
                <a:ext cx="243210" cy="194053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5689490" y="2410772"/>
              <a:ext cx="630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1/2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179295" y="1383423"/>
            <a:ext cx="6409766" cy="2546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471235" y="1544354"/>
            <a:ext cx="10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DAY 1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7568" y="4147541"/>
            <a:ext cx="6411492" cy="25461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472136" y="5126753"/>
            <a:ext cx="102570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472136" y="5668189"/>
            <a:ext cx="1025701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472136" y="5222196"/>
            <a:ext cx="9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Survival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778545" y="5569574"/>
            <a:ext cx="467171" cy="650751"/>
            <a:chOff x="2638848" y="1990058"/>
            <a:chExt cx="467171" cy="650751"/>
          </a:xfrm>
        </p:grpSpPr>
        <p:sp>
          <p:nvSpPr>
            <p:cNvPr id="134" name="Oval 133"/>
            <p:cNvSpPr/>
            <p:nvPr/>
          </p:nvSpPr>
          <p:spPr>
            <a:xfrm>
              <a:off x="2638848" y="232932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2679614" y="2052984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679614" y="2238982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710409" y="22943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843922" y="2176073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832014" y="199005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862809" y="24467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/>
          <p:cNvSpPr/>
          <p:nvPr/>
        </p:nvSpPr>
        <p:spPr>
          <a:xfrm>
            <a:off x="2970610" y="5401583"/>
            <a:ext cx="243210" cy="19405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942657" y="5600555"/>
            <a:ext cx="243210" cy="194053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669541" y="4740175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700336" y="4902471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8210" y="4740175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818210" y="4902471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791146" y="4643148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578731" y="4864343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939815" y="4816044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939815" y="4670290"/>
            <a:ext cx="243210" cy="1940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213820" y="5126753"/>
            <a:ext cx="743776" cy="214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3213820" y="5651865"/>
            <a:ext cx="841253" cy="10370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85867" y="52835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Water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207314" y="4711998"/>
            <a:ext cx="467171" cy="650751"/>
            <a:chOff x="2638848" y="1990058"/>
            <a:chExt cx="467171" cy="650751"/>
          </a:xfrm>
          <a:solidFill>
            <a:srgbClr val="FFFF00"/>
          </a:solidFill>
        </p:grpSpPr>
        <p:sp>
          <p:nvSpPr>
            <p:cNvPr id="127" name="Oval 126"/>
            <p:cNvSpPr/>
            <p:nvPr/>
          </p:nvSpPr>
          <p:spPr>
            <a:xfrm>
              <a:off x="2638848" y="2329328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2679614" y="2052984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679614" y="2238982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2710409" y="2294356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843922" y="2176073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832014" y="1990058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862809" y="2446756"/>
              <a:ext cx="243210" cy="194053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156924" y="5581278"/>
            <a:ext cx="467171" cy="650751"/>
            <a:chOff x="2638848" y="1990058"/>
            <a:chExt cx="467171" cy="650751"/>
          </a:xfrm>
        </p:grpSpPr>
        <p:sp>
          <p:nvSpPr>
            <p:cNvPr id="120" name="Oval 119"/>
            <p:cNvSpPr/>
            <p:nvPr/>
          </p:nvSpPr>
          <p:spPr>
            <a:xfrm>
              <a:off x="2638848" y="232932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79614" y="2052984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679614" y="2238982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710409" y="22943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2843922" y="2176073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2832014" y="199005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862809" y="24467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>
            <a:off x="4674485" y="5830204"/>
            <a:ext cx="841253" cy="1571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66665" y="5885576"/>
            <a:ext cx="94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Dev.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Rate = 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808239" y="5464995"/>
            <a:ext cx="467171" cy="650751"/>
            <a:chOff x="2638848" y="1990058"/>
            <a:chExt cx="467171" cy="650751"/>
          </a:xfrm>
        </p:grpSpPr>
        <p:sp>
          <p:nvSpPr>
            <p:cNvPr id="113" name="Oval 112"/>
            <p:cNvSpPr/>
            <p:nvPr/>
          </p:nvSpPr>
          <p:spPr>
            <a:xfrm>
              <a:off x="2638848" y="232932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79614" y="2052984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679614" y="2238982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10409" y="22943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843922" y="2176073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32014" y="199005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862809" y="24467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850106" y="5595636"/>
            <a:ext cx="630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1</a:t>
            </a:r>
            <a:endParaRPr lang="en-US" sz="2800" b="1" dirty="0">
              <a:solidFill>
                <a:srgbClr val="FFFFFF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538750" y="5048882"/>
            <a:ext cx="467171" cy="650751"/>
            <a:chOff x="2638848" y="1990058"/>
            <a:chExt cx="467171" cy="650751"/>
          </a:xfrm>
        </p:grpSpPr>
        <p:sp>
          <p:nvSpPr>
            <p:cNvPr id="153" name="Oval 152"/>
            <p:cNvSpPr/>
            <p:nvPr/>
          </p:nvSpPr>
          <p:spPr>
            <a:xfrm>
              <a:off x="2638848" y="232932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679614" y="2052984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679614" y="2238982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710409" y="22943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2843922" y="2176073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2832014" y="1990058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2862809" y="2446756"/>
              <a:ext cx="243210" cy="194053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1399843" y="4188778"/>
            <a:ext cx="10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DAY 2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376119" y="5885576"/>
            <a:ext cx="770700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275049" y="5507163"/>
            <a:ext cx="1032110" cy="83099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NEXT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PHASE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84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 Code Progress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4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Final Thoughts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9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Initial Thoughts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5976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Ahhhhhh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Where did the equations come from?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 Compartmental model = differential equations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63" y="2032144"/>
            <a:ext cx="3783569" cy="28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Mosquito Development Stages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Mosquito Development Equation</a:t>
            </a: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Sharpe and </a:t>
            </a:r>
            <a:r>
              <a:rPr lang="en-US" sz="2400" dirty="0" err="1" smtClean="0">
                <a:solidFill>
                  <a:srgbClr val="FFFFFF"/>
                </a:solidFill>
              </a:rPr>
              <a:t>DeMichele</a:t>
            </a:r>
            <a:r>
              <a:rPr lang="en-US" sz="2400" dirty="0" smtClean="0">
                <a:solidFill>
                  <a:srgbClr val="FFFFFF"/>
                </a:solidFill>
              </a:rPr>
              <a:t> (1977)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rgbClr val="FFFFFF"/>
              </a:solidFill>
            </a:endParaRPr>
          </a:p>
          <a:p>
            <a:pPr lvl="1"/>
            <a:r>
              <a:rPr lang="en-US" sz="2400" dirty="0" smtClean="0">
                <a:solidFill>
                  <a:srgbClr val="FFFFFF"/>
                </a:solidFill>
              </a:rPr>
              <a:t>Rueda et al (1990)</a:t>
            </a:r>
          </a:p>
          <a:p>
            <a:pPr lvl="1"/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3-09-15 at 2.36.1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8"/>
          <a:stretch/>
        </p:blipFill>
        <p:spPr>
          <a:xfrm>
            <a:off x="2342104" y="2401217"/>
            <a:ext cx="4459793" cy="880409"/>
          </a:xfrm>
          <a:prstGeom prst="rect">
            <a:avLst/>
          </a:prstGeom>
        </p:spPr>
      </p:pic>
      <p:pic>
        <p:nvPicPr>
          <p:cNvPr id="7" name="Picture 6" descr="Screen Shot 2013-09-15 at 2.3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00" y="3780128"/>
            <a:ext cx="6062801" cy="28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Initial Algorithm Strategies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Mathematical Approach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Difference or Differential  Equations?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Agent Based Approach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Individual or Cohort?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Screen Shot 2013-09-15 at 2.4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0" y="2870200"/>
            <a:ext cx="7370821" cy="626844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814972" y="5771855"/>
            <a:ext cx="3695297" cy="137289"/>
            <a:chOff x="814972" y="5771855"/>
            <a:chExt cx="3695297" cy="137289"/>
          </a:xfrm>
        </p:grpSpPr>
        <p:sp>
          <p:nvSpPr>
            <p:cNvPr id="6" name="Oval 5"/>
            <p:cNvSpPr/>
            <p:nvPr/>
          </p:nvSpPr>
          <p:spPr>
            <a:xfrm>
              <a:off x="814972" y="577185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35796" y="577185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946208" y="577185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56620" y="577185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367033" y="577185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525384" y="577185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40088" y="4574070"/>
            <a:ext cx="469415" cy="432186"/>
            <a:chOff x="1230475" y="6057518"/>
            <a:chExt cx="469415" cy="432186"/>
          </a:xfrm>
        </p:grpSpPr>
        <p:sp>
          <p:nvSpPr>
            <p:cNvPr id="10" name="Oval 9"/>
            <p:cNvSpPr/>
            <p:nvPr/>
          </p:nvSpPr>
          <p:spPr>
            <a:xfrm>
              <a:off x="1321837" y="6215126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98051" y="613408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98051" y="6268660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65073" y="6215126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433134" y="6057518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230475" y="620001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81103" y="607783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56654" y="6283770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33134" y="635241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72172" y="6337304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536691" y="613408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41334" y="4574070"/>
            <a:ext cx="469415" cy="432186"/>
            <a:chOff x="1230475" y="6057518"/>
            <a:chExt cx="469415" cy="432186"/>
          </a:xfrm>
        </p:grpSpPr>
        <p:sp>
          <p:nvSpPr>
            <p:cNvPr id="39" name="Oval 38"/>
            <p:cNvSpPr/>
            <p:nvPr/>
          </p:nvSpPr>
          <p:spPr>
            <a:xfrm>
              <a:off x="1321837" y="6215126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98051" y="613408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98051" y="6268660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465073" y="6215126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33134" y="6057518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30475" y="620001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281103" y="607783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56654" y="6283770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433134" y="635241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272172" y="6337304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536691" y="613408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842580" y="4574070"/>
            <a:ext cx="469415" cy="432186"/>
            <a:chOff x="1230475" y="6057518"/>
            <a:chExt cx="469415" cy="432186"/>
          </a:xfrm>
        </p:grpSpPr>
        <p:sp>
          <p:nvSpPr>
            <p:cNvPr id="75" name="Oval 74"/>
            <p:cNvSpPr/>
            <p:nvPr/>
          </p:nvSpPr>
          <p:spPr>
            <a:xfrm>
              <a:off x="1321837" y="6215126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398051" y="613408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398051" y="6268660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465073" y="6215126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433134" y="6057518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230475" y="620001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281103" y="607783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556654" y="6283770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433134" y="6352415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272172" y="6337304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536691" y="6134087"/>
              <a:ext cx="143236" cy="1372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68968" y="5555762"/>
            <a:ext cx="2871907" cy="432186"/>
            <a:chOff x="5440088" y="4574070"/>
            <a:chExt cx="2871907" cy="432186"/>
          </a:xfrm>
        </p:grpSpPr>
        <p:grpSp>
          <p:nvGrpSpPr>
            <p:cNvPr id="89" name="Group 88"/>
            <p:cNvGrpSpPr/>
            <p:nvPr/>
          </p:nvGrpSpPr>
          <p:grpSpPr>
            <a:xfrm>
              <a:off x="5440088" y="4574070"/>
              <a:ext cx="469415" cy="432186"/>
              <a:chOff x="1230475" y="6057518"/>
              <a:chExt cx="469415" cy="432186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1321837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39805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1398051" y="626866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465073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433134" y="6057518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230475" y="62000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1281103" y="607783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556654" y="628377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433134" y="63524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272172" y="6337304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53669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641334" y="4574070"/>
              <a:ext cx="469415" cy="432186"/>
              <a:chOff x="1230475" y="6057518"/>
              <a:chExt cx="469415" cy="432186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321837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39805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398051" y="626866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465073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433134" y="6057518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230475" y="62000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281103" y="607783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556654" y="628377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433134" y="63524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272172" y="6337304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53669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842580" y="4574070"/>
              <a:ext cx="469415" cy="432186"/>
              <a:chOff x="1230475" y="6057518"/>
              <a:chExt cx="469415" cy="432186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321837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39805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398051" y="626866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465073" y="6215126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433134" y="6057518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30475" y="62000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281103" y="607783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556654" y="6283770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433134" y="6352415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272172" y="6337304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536691" y="6134087"/>
                <a:ext cx="143236" cy="13728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0" name="Straight Arrow Connector 129"/>
          <p:cNvCxnSpPr/>
          <p:nvPr/>
        </p:nvCxnSpPr>
        <p:spPr>
          <a:xfrm>
            <a:off x="1088280" y="5825638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953372" y="5825638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816378" y="5825638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227368" y="5825638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501817" y="5825638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147790" y="4813656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21383" y="4813656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7397627" y="5782014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147790" y="5771855"/>
            <a:ext cx="307032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5846803" y="5284129"/>
            <a:ext cx="2024657" cy="125439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5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Individual Agent Based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Survival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Random generation of 0s and 1s 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If 0 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death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sym typeface="Wingdings"/>
              </a:rPr>
              <a:t>If 1 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survive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Water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Water required for development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If daily water &gt; threshold 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development advances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sym typeface="Wingdings"/>
              </a:rPr>
              <a:t>If daily water &lt; threshold 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development stagnant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5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Individual Agent Based Approach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If individual survives and meets water requirement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Daily temperature regulates the rate of development at each stage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Development time is 1/rate of development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Total development time: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If &lt; 1 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 individual stays in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current phase</a:t>
            </a:r>
            <a:endParaRPr lang="en-US" dirty="0" smtClean="0">
              <a:solidFill>
                <a:schemeClr val="bg2"/>
              </a:solidFill>
              <a:sym typeface="Wingdings"/>
            </a:endParaRPr>
          </a:p>
          <a:p>
            <a:pPr lvl="2"/>
            <a:r>
              <a:rPr lang="en-US" dirty="0" smtClean="0">
                <a:solidFill>
                  <a:schemeClr val="bg2"/>
                </a:solidFill>
                <a:sym typeface="Wingdings"/>
              </a:rPr>
              <a:t>If = 1  individual advances to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next phase</a:t>
            </a:r>
          </a:p>
          <a:p>
            <a:pPr lvl="2"/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0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Individual Agent Based Approach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32919" y="2167442"/>
            <a:ext cx="768208" cy="590799"/>
            <a:chOff x="632919" y="2167442"/>
            <a:chExt cx="768208" cy="590799"/>
          </a:xfrm>
        </p:grpSpPr>
        <p:sp>
          <p:nvSpPr>
            <p:cNvPr id="18" name="Oval 17"/>
            <p:cNvSpPr/>
            <p:nvPr/>
          </p:nvSpPr>
          <p:spPr>
            <a:xfrm>
              <a:off x="658461" y="2323109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2919" y="2541844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33343" y="2466711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03816" y="2244709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52407" y="2577602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71895" y="2385045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181639" y="2471109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87693" y="2576216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123304" y="2235911"/>
              <a:ext cx="219488" cy="156799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94072" y="2392710"/>
              <a:ext cx="219488" cy="1567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88699" y="2442700"/>
              <a:ext cx="219488" cy="1567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071895" y="2601442"/>
              <a:ext cx="219488" cy="1567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69211" y="2599598"/>
              <a:ext cx="219488" cy="1567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77949" y="2167442"/>
              <a:ext cx="219488" cy="1567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401127" y="2515599"/>
            <a:ext cx="9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Survival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472317" y="2466711"/>
            <a:ext cx="765179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18915" y="2362853"/>
            <a:ext cx="322522" cy="27875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098128" y="2330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947070" y="2330933"/>
            <a:ext cx="765179" cy="148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872699" y="2624455"/>
            <a:ext cx="322522" cy="27875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47070" y="2627908"/>
            <a:ext cx="765179" cy="13033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7200" y="1672929"/>
            <a:ext cx="7074969" cy="18140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770094" y="1733396"/>
            <a:ext cx="10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DAY 1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270202" y="2756528"/>
            <a:ext cx="1313459" cy="17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29191" y="2848056"/>
            <a:ext cx="145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Rate = 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818076" y="2330933"/>
            <a:ext cx="852379" cy="931807"/>
            <a:chOff x="4195220" y="4993989"/>
            <a:chExt cx="904658" cy="931807"/>
          </a:xfrm>
        </p:grpSpPr>
        <p:sp>
          <p:nvSpPr>
            <p:cNvPr id="68" name="Oval 67"/>
            <p:cNvSpPr/>
            <p:nvPr/>
          </p:nvSpPr>
          <p:spPr>
            <a:xfrm>
              <a:off x="4195220" y="4993989"/>
              <a:ext cx="904658" cy="931807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78378" y="5238259"/>
              <a:ext cx="669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1/2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493085" y="4083396"/>
            <a:ext cx="7039084" cy="21086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712367" y="4504159"/>
            <a:ext cx="852379" cy="931807"/>
            <a:chOff x="4195220" y="4993989"/>
            <a:chExt cx="904658" cy="931807"/>
          </a:xfrm>
        </p:grpSpPr>
        <p:sp>
          <p:nvSpPr>
            <p:cNvPr id="74" name="Oval 73"/>
            <p:cNvSpPr/>
            <p:nvPr/>
          </p:nvSpPr>
          <p:spPr>
            <a:xfrm>
              <a:off x="4195220" y="4993989"/>
              <a:ext cx="904658" cy="931807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78378" y="5238259"/>
              <a:ext cx="669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1/2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>
            <a:off x="1633320" y="5226096"/>
            <a:ext cx="986088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33320" y="4767811"/>
            <a:ext cx="91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Survival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1637518" y="4748430"/>
            <a:ext cx="981890" cy="193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705926" y="4628435"/>
            <a:ext cx="322522" cy="278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705926" y="5117761"/>
            <a:ext cx="322522" cy="278752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098128" y="5226096"/>
            <a:ext cx="986088" cy="31315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3102326" y="4641886"/>
            <a:ext cx="981890" cy="349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450722" y="481686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Water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195221" y="4162531"/>
            <a:ext cx="852379" cy="931807"/>
            <a:chOff x="4195220" y="4993989"/>
            <a:chExt cx="904658" cy="931807"/>
          </a:xfrm>
          <a:solidFill>
            <a:srgbClr val="FFFF00"/>
          </a:solidFill>
        </p:grpSpPr>
        <p:sp>
          <p:nvSpPr>
            <p:cNvPr id="94" name="Oval 93"/>
            <p:cNvSpPr/>
            <p:nvPr/>
          </p:nvSpPr>
          <p:spPr>
            <a:xfrm>
              <a:off x="4195220" y="4993989"/>
              <a:ext cx="904658" cy="931807"/>
            </a:xfrm>
            <a:prstGeom prst="ellipse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78378" y="5238259"/>
              <a:ext cx="669221" cy="36933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1/2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194997" y="4930609"/>
            <a:ext cx="852379" cy="931807"/>
            <a:chOff x="4195220" y="4993989"/>
            <a:chExt cx="904658" cy="931807"/>
          </a:xfrm>
        </p:grpSpPr>
        <p:sp>
          <p:nvSpPr>
            <p:cNvPr id="97" name="Oval 96"/>
            <p:cNvSpPr/>
            <p:nvPr/>
          </p:nvSpPr>
          <p:spPr>
            <a:xfrm>
              <a:off x="4195220" y="4993989"/>
              <a:ext cx="904658" cy="931807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378378" y="5238259"/>
              <a:ext cx="669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1/2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688949" y="4105215"/>
            <a:ext cx="1097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DAY 2</a:t>
            </a:r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219950" y="5454384"/>
            <a:ext cx="770700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90809" y="5539250"/>
            <a:ext cx="98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Dev.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Time = 2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43048" y="4940341"/>
            <a:ext cx="872652" cy="931807"/>
            <a:chOff x="4195220" y="4993989"/>
            <a:chExt cx="926175" cy="931807"/>
          </a:xfrm>
        </p:grpSpPr>
        <p:sp>
          <p:nvSpPr>
            <p:cNvPr id="104" name="Oval 103"/>
            <p:cNvSpPr/>
            <p:nvPr/>
          </p:nvSpPr>
          <p:spPr>
            <a:xfrm>
              <a:off x="4195220" y="4993989"/>
              <a:ext cx="904658" cy="931807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452174" y="5147986"/>
              <a:ext cx="66922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FFFF"/>
                  </a:solidFill>
                </a:rPr>
                <a:t>1</a:t>
              </a:r>
              <a:endParaRPr lang="en-US" sz="3200" b="1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7146819" y="5429242"/>
            <a:ext cx="770700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17520" y="5106076"/>
            <a:ext cx="1032110" cy="83099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NEXT</a:t>
            </a:r>
          </a:p>
          <a:p>
            <a:pPr algn="ctr"/>
            <a:r>
              <a:rPr lang="en-US" sz="2400" dirty="0" smtClean="0">
                <a:solidFill>
                  <a:schemeClr val="bg2"/>
                </a:solidFill>
              </a:rPr>
              <a:t>PHASE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02771" y="2192357"/>
            <a:ext cx="322522" cy="27875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Cohort Agent Based Approach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Survival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Proportion of cohort survives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Daily mortality rate * current population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Water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Water required for development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If daily water &gt; threshold 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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development advances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  <a:sym typeface="Wingdings"/>
              </a:rPr>
              <a:t>If daily water &lt; threshold 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development stagnant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endParaRPr lang="en-US" dirty="0" smtClean="0">
              <a:solidFill>
                <a:srgbClr val="008000"/>
              </a:solidFill>
              <a:sym typeface="Wingdings"/>
            </a:endParaRPr>
          </a:p>
          <a:p>
            <a:pPr lvl="2"/>
            <a:endParaRPr lang="en-US" dirty="0" smtClean="0">
              <a:solidFill>
                <a:srgbClr val="008000"/>
              </a:solidFill>
              <a:sym typeface="Wingdings"/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66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Cohort Agent Based Approach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Proportion of cohort survives and meets water requirement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Daily temperature regulates the rate of development at each stage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Development time is 1/rate of development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Total development time: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If &lt; 1 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 cohort stays in </a:t>
            </a:r>
            <a:r>
              <a:rPr lang="en-US" dirty="0" smtClean="0">
                <a:solidFill>
                  <a:srgbClr val="FFFF00"/>
                </a:solidFill>
                <a:sym typeface="Wingdings"/>
              </a:rPr>
              <a:t>current phase</a:t>
            </a:r>
            <a:endParaRPr lang="en-US" dirty="0" smtClean="0">
              <a:solidFill>
                <a:schemeClr val="bg2"/>
              </a:solidFill>
              <a:sym typeface="Wingdings"/>
            </a:endParaRPr>
          </a:p>
          <a:p>
            <a:pPr lvl="2"/>
            <a:r>
              <a:rPr lang="en-US" dirty="0" smtClean="0">
                <a:solidFill>
                  <a:schemeClr val="bg2"/>
                </a:solidFill>
                <a:sym typeface="Wingdings"/>
              </a:rPr>
              <a:t>If = 1  cohort advances to 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next phase</a:t>
            </a:r>
          </a:p>
          <a:p>
            <a:pPr lvl="2"/>
            <a:endParaRPr lang="en-US" dirty="0" smtClean="0">
              <a:solidFill>
                <a:srgbClr val="008000"/>
              </a:solidFill>
              <a:sym typeface="Wingdings"/>
            </a:endParaRPr>
          </a:p>
          <a:p>
            <a:pPr lvl="2"/>
            <a:endParaRPr lang="en-US" dirty="0" smtClean="0">
              <a:solidFill>
                <a:srgbClr val="008000"/>
              </a:solidFill>
              <a:sym typeface="Wingdings"/>
            </a:endParaRPr>
          </a:p>
          <a:p>
            <a:pPr lvl="2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7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314</Words>
  <Application>Microsoft Macintosh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Computational Recreation of DyMSiM</vt:lpstr>
      <vt:lpstr>Initial Thoughts</vt:lpstr>
      <vt:lpstr>Mosquito Development Stages</vt:lpstr>
      <vt:lpstr>Initial Algorithm Strategies</vt:lpstr>
      <vt:lpstr>Individual Agent Based Approach</vt:lpstr>
      <vt:lpstr>Individual Agent Based Approach</vt:lpstr>
      <vt:lpstr>Individual Agent Based Approach</vt:lpstr>
      <vt:lpstr>Cohort Agent Based Approach </vt:lpstr>
      <vt:lpstr>Cohort Agent Based Approach </vt:lpstr>
      <vt:lpstr>Cohort Agent Based Approach </vt:lpstr>
      <vt:lpstr>R Code Progress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Computational Recreation of DyMSiM</dc:title>
  <dc:creator>Jessica Rowland</dc:creator>
  <cp:lastModifiedBy>Jessica Rowland</cp:lastModifiedBy>
  <cp:revision>12</cp:revision>
  <dcterms:created xsi:type="dcterms:W3CDTF">2013-09-15T18:21:27Z</dcterms:created>
  <dcterms:modified xsi:type="dcterms:W3CDTF">2013-09-15T22:46:47Z</dcterms:modified>
</cp:coreProperties>
</file>