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75" r:id="rId10"/>
    <p:sldId id="263" r:id="rId11"/>
    <p:sldId id="267" r:id="rId12"/>
    <p:sldId id="264" r:id="rId13"/>
    <p:sldId id="266" r:id="rId14"/>
    <p:sldId id="265" r:id="rId15"/>
    <p:sldId id="268" r:id="rId16"/>
    <p:sldId id="273" r:id="rId17"/>
    <p:sldId id="274" r:id="rId18"/>
    <p:sldId id="269" r:id="rId19"/>
    <p:sldId id="270" r:id="rId20"/>
    <p:sldId id="271" r:id="rId21"/>
  </p:sldIdLst>
  <p:sldSz cx="9144000" cy="6858000" type="screen4x3"/>
  <p:notesSz cx="6858000" cy="9144000"/>
  <p:embeddedFontLst>
    <p:embeddedFont>
      <p:font typeface="Yanone Kaffeesatz" charset="-52"/>
      <p:regular r:id="rId23"/>
    </p:embeddedFont>
    <p:embeddedFont>
      <p:font typeface="Playfair Display" charset="-52"/>
      <p:regular r:id="rId24"/>
    </p:embeddedFon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C0000"/>
    <a:srgbClr val="730303"/>
    <a:srgbClr val="760016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64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DE9D9-40D0-487C-98F7-D6363DD711C5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08F9E-AE8E-4BE4-B6B5-C0C06511F7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21381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atforyou.tk/" TargetMode="External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pro.u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hyperlink" Target="https://eatforyou.t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4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548680"/>
            <a:ext cx="4608512" cy="1470025"/>
          </a:xfrm>
        </p:spPr>
        <p:txBody>
          <a:bodyPr>
            <a:normAutofit/>
          </a:bodyPr>
          <a:lstStyle/>
          <a:p>
            <a:r>
              <a:rPr lang="uk-UA" sz="3600" dirty="0">
                <a:solidFill>
                  <a:schemeClr val="bg1">
                    <a:lumMod val="50000"/>
                  </a:schemeClr>
                </a:solidFill>
                <a:latin typeface="Yanone Kaffeesatz" pitchFamily="2" charset="-52"/>
              </a:rPr>
              <a:t>Інформаційна система</a:t>
            </a:r>
            <a:br>
              <a:rPr lang="uk-UA" sz="3600" dirty="0">
                <a:solidFill>
                  <a:schemeClr val="bg1">
                    <a:lumMod val="50000"/>
                  </a:schemeClr>
                </a:solidFill>
                <a:latin typeface="Yanone Kaffeesatz" pitchFamily="2" charset="-52"/>
              </a:rPr>
            </a:br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Yanone Kaffeesatz" pitchFamily="2" charset="-52"/>
              </a:rPr>
              <a:t>«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Yanone Kaffeesatz" pitchFamily="2" charset="-52"/>
              </a:rPr>
              <a:t>EatForYou</a:t>
            </a:r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Yanone Kaffeesatz" pitchFamily="2" charset="-52"/>
              </a:rPr>
              <a:t>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5589240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Playfair Display" pitchFamily="2" charset="-52"/>
              </a:rPr>
              <a:t>Команда «</a:t>
            </a:r>
            <a:r>
              <a:rPr lang="uk-UA" dirty="0">
                <a:solidFill>
                  <a:schemeClr val="bg2">
                    <a:lumMod val="75000"/>
                  </a:schemeClr>
                </a:solidFill>
                <a:latin typeface="Playfair Display" pitchFamily="2" charset="-52"/>
              </a:rPr>
              <a:t>Політ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Playfair Display" pitchFamily="2" charset="-52"/>
              </a:rPr>
              <a:t>»</a:t>
            </a: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Playfair Display" pitchFamily="2" charset="-52"/>
              </a:rPr>
              <a:t>м.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Playfair Display" pitchFamily="2" charset="-52"/>
              </a:rPr>
              <a:t>Кременчук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Playfair Display" pitchFamily="2" charset="-52"/>
              </a:rPr>
              <a:t> </a:t>
            </a:r>
          </a:p>
          <a:p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Playfair Display" pitchFamily="2" charset="-52"/>
              </a:rPr>
              <a:t>Полтавська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Playfair Display" pitchFamily="2" charset="-52"/>
              </a:rPr>
              <a:t> обл.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B5CEF0F-E4CC-4F7C-BC70-7293B42F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Розподіл замовлень у мережі ресторану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68D98781-5385-4800-9696-46A2D037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uk-UA" dirty="0"/>
              <a:t>Вважаємо, що у мережі ресторану є кілька точок продажу (кафе). </a:t>
            </a:r>
          </a:p>
          <a:p>
            <a:pPr algn="just"/>
            <a:r>
              <a:rPr lang="uk-UA" dirty="0"/>
              <a:t>Кафе готує певну кількість страв одночасно (потоки приготування страв). </a:t>
            </a:r>
          </a:p>
          <a:p>
            <a:pPr algn="just"/>
            <a:r>
              <a:rPr lang="uk-UA" dirty="0"/>
              <a:t>На потоках можуть одночасно готуватися страви з одного або кількох замовлень. </a:t>
            </a:r>
          </a:p>
          <a:p>
            <a:pPr algn="just"/>
            <a:r>
              <a:rPr lang="uk-UA" dirty="0"/>
              <a:t>Страви на потоці можуть бути у стані опрацювання або у стані очікування.</a:t>
            </a:r>
          </a:p>
          <a:p>
            <a:pPr algn="just"/>
            <a:r>
              <a:rPr lang="uk-UA" dirty="0"/>
              <a:t>Критерій вибору кафе: тривалість приготування страв у сумі з тривалістю доставки повинна бути найменшою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5421125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4940611-81B6-4B6C-8E86-FB36461D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Алгоритм обчислення тривалості приготування страв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A6DBD9B1-5686-4535-A0E1-17F99FEC7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/>
              <a:t>Новий заказ має певну кількість продуктів, що мають різну тривалість приготування. </a:t>
            </a:r>
          </a:p>
          <a:p>
            <a:pPr algn="just"/>
            <a:r>
              <a:rPr lang="uk-UA" dirty="0"/>
              <a:t>Продукти сортуються за тривалістю приготування та розподіляються між потоками приготування страв у кафе за жадібним алгоритмом: </a:t>
            </a:r>
          </a:p>
          <a:p>
            <a:pPr lvl="1" algn="just"/>
            <a:r>
              <a:rPr lang="uk-UA" dirty="0"/>
              <a:t>продукт, що потребує найбільшого часу для приготування потрапляє на найменш завантажений потік. </a:t>
            </a:r>
          </a:p>
        </p:txBody>
      </p:sp>
    </p:spTree>
    <p:extLst>
      <p:ext uri="{BB962C8B-B14F-4D97-AF65-F5344CB8AC3E}">
        <p14:creationId xmlns:p14="http://schemas.microsoft.com/office/powerpoint/2010/main" xmlns="" val="33339811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73F460D-A604-4325-A21F-16322A8B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Контрольний приклад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23939E2C-2C8F-4677-9B45-2468333F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Кількість кафе – 1</a:t>
            </a:r>
          </a:p>
          <a:p>
            <a:r>
              <a:rPr lang="uk-UA" dirty="0"/>
              <a:t>Потоків приготування страв – 3</a:t>
            </a:r>
          </a:p>
          <a:p>
            <a:r>
              <a:rPr lang="uk-UA" dirty="0"/>
              <a:t>Водіїв – 2</a:t>
            </a:r>
          </a:p>
          <a:p>
            <a:r>
              <a:rPr lang="uk-UA" dirty="0"/>
              <a:t>Положення водіїв – у кафе</a:t>
            </a:r>
          </a:p>
          <a:p>
            <a:r>
              <a:rPr lang="uk-UA" dirty="0"/>
              <a:t>Час очікування (за потреби) на завершення приготування наступного замовлення – 5 хвилин</a:t>
            </a:r>
          </a:p>
          <a:p>
            <a:r>
              <a:rPr lang="uk-UA" dirty="0"/>
              <a:t>Час надходження першого замовлення – 00:00 на шкалі часу</a:t>
            </a:r>
          </a:p>
          <a:p>
            <a:endParaRPr lang="uk-UA" dirty="0"/>
          </a:p>
          <a:p>
            <a:r>
              <a:rPr lang="uk-UA" dirty="0"/>
              <a:t>Час відраховується по шкалі часу з 5-хвилинним інтервалом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8871056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254F09-1910-4550-ABB2-E6209FC1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6672"/>
            <a:ext cx="7886700" cy="422507"/>
          </a:xfrm>
        </p:spPr>
        <p:txBody>
          <a:bodyPr>
            <a:normAutofit fontScale="90000"/>
          </a:bodyPr>
          <a:lstStyle/>
          <a:p>
            <a:r>
              <a:rPr lang="uk-UA" dirty="0"/>
              <a:t>Список замовлень</a:t>
            </a:r>
          </a:p>
        </p:txBody>
      </p:sp>
      <p:graphicFrame>
        <p:nvGraphicFramePr>
          <p:cNvPr id="5" name="Місце для вмісту 3">
            <a:extLst>
              <a:ext uri="{FF2B5EF4-FFF2-40B4-BE49-F238E27FC236}">
                <a16:creationId xmlns:a16="http://schemas.microsoft.com/office/drawing/2014/main" xmlns="" id="{288CF521-E8B0-42D0-8E0B-6EF1BCC22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04528190"/>
              </p:ext>
            </p:extLst>
          </p:nvPr>
        </p:nvGraphicFramePr>
        <p:xfrm>
          <a:off x="395536" y="1268760"/>
          <a:ext cx="8507288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185">
                  <a:extLst>
                    <a:ext uri="{9D8B030D-6E8A-4147-A177-3AD203B41FA5}">
                      <a16:colId xmlns:a16="http://schemas.microsoft.com/office/drawing/2014/main" xmlns="" val="2564149276"/>
                    </a:ext>
                  </a:extLst>
                </a:gridCol>
                <a:gridCol w="1129607">
                  <a:extLst>
                    <a:ext uri="{9D8B030D-6E8A-4147-A177-3AD203B41FA5}">
                      <a16:colId xmlns:a16="http://schemas.microsoft.com/office/drawing/2014/main" xmlns="" val="201436634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1435060513"/>
                    </a:ext>
                  </a:extLst>
                </a:gridCol>
                <a:gridCol w="925760">
                  <a:extLst>
                    <a:ext uri="{9D8B030D-6E8A-4147-A177-3AD203B41FA5}">
                      <a16:colId xmlns:a16="http://schemas.microsoft.com/office/drawing/2014/main" xmlns="" val="2083929233"/>
                    </a:ext>
                  </a:extLst>
                </a:gridCol>
                <a:gridCol w="1018456">
                  <a:extLst>
                    <a:ext uri="{9D8B030D-6E8A-4147-A177-3AD203B41FA5}">
                      <a16:colId xmlns:a16="http://schemas.microsoft.com/office/drawing/2014/main" xmlns="" val="238426134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201491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uk-UA" dirty="0"/>
                        <a:t>Параметри замовлення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Номер замовлення</a:t>
                      </a:r>
                      <a:endParaRPr lang="uk-U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57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Час надходження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130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Кількість страв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Тривалість приготування </a:t>
                      </a:r>
                      <a:r>
                        <a:rPr lang="uk-UA" dirty="0" smtClean="0"/>
                        <a:t>страв (хв.)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15, 25, 20, 15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30, 10, 20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25, </a:t>
                      </a:r>
                      <a:r>
                        <a:rPr lang="uk-UA" dirty="0" smtClean="0"/>
                        <a:t>20</a:t>
                      </a:r>
                      <a:endParaRPr lang="uk-U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Час початку приготування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9159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Час завершення приготування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01:05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01:20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4526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Час виклику водія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00:30,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00:50,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01:05,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01:20,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9648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Час очікування водія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20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Тривалість доставки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00:10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287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Час доставки замовлення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00:45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01:05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01:05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01:15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01:35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317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Час повернення водія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01:15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01:25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01:50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2349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93688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DE27C165-22D7-4F4D-BF3A-59829FB6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4096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Демонстрація алгоритму</a:t>
            </a:r>
          </a:p>
        </p:txBody>
      </p:sp>
      <p:cxnSp>
        <p:nvCxnSpPr>
          <p:cNvPr id="6" name="Пряма зі стрілкою 5">
            <a:extLst>
              <a:ext uri="{FF2B5EF4-FFF2-40B4-BE49-F238E27FC236}">
                <a16:creationId xmlns="" xmlns:a16="http://schemas.microsoft.com/office/drawing/2014/main" id="{DC56E70A-096F-49C0-B315-D053BFEDB261}"/>
              </a:ext>
            </a:extLst>
          </p:cNvPr>
          <p:cNvCxnSpPr>
            <a:cxnSpLocks/>
          </p:cNvCxnSpPr>
          <p:nvPr/>
        </p:nvCxnSpPr>
        <p:spPr>
          <a:xfrm>
            <a:off x="242668" y="2355460"/>
            <a:ext cx="88204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 сполучна лінія 7">
            <a:extLst>
              <a:ext uri="{FF2B5EF4-FFF2-40B4-BE49-F238E27FC236}">
                <a16:creationId xmlns="" xmlns:a16="http://schemas.microsoft.com/office/drawing/2014/main" id="{763E7D7D-F4F8-4790-A93E-7690BA4B2513}"/>
              </a:ext>
            </a:extLst>
          </p:cNvPr>
          <p:cNvCxnSpPr/>
          <p:nvPr/>
        </p:nvCxnSpPr>
        <p:spPr>
          <a:xfrm>
            <a:off x="242669" y="1616905"/>
            <a:ext cx="0" cy="418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сполучна лінія 12">
            <a:extLst>
              <a:ext uri="{FF2B5EF4-FFF2-40B4-BE49-F238E27FC236}">
                <a16:creationId xmlns="" xmlns:a16="http://schemas.microsoft.com/office/drawing/2014/main" id="{4702320F-2CA6-4F19-BC22-76EA70A2A8C0}"/>
              </a:ext>
            </a:extLst>
          </p:cNvPr>
          <p:cNvCxnSpPr/>
          <p:nvPr/>
        </p:nvCxnSpPr>
        <p:spPr>
          <a:xfrm>
            <a:off x="791308" y="2260503"/>
            <a:ext cx="0" cy="18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сполучна лінія 14">
            <a:extLst>
              <a:ext uri="{FF2B5EF4-FFF2-40B4-BE49-F238E27FC236}">
                <a16:creationId xmlns="" xmlns:a16="http://schemas.microsoft.com/office/drawing/2014/main" id="{7AD1FC31-C9E1-48C8-B939-3122729A704B}"/>
              </a:ext>
            </a:extLst>
          </p:cNvPr>
          <p:cNvCxnSpPr/>
          <p:nvPr/>
        </p:nvCxnSpPr>
        <p:spPr>
          <a:xfrm>
            <a:off x="1329397" y="2249951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сполучна лінія 15">
            <a:extLst>
              <a:ext uri="{FF2B5EF4-FFF2-40B4-BE49-F238E27FC236}">
                <a16:creationId xmlns="" xmlns:a16="http://schemas.microsoft.com/office/drawing/2014/main" id="{4D1265D6-35B4-4D55-9832-9C98BAAED22F}"/>
              </a:ext>
            </a:extLst>
          </p:cNvPr>
          <p:cNvCxnSpPr/>
          <p:nvPr/>
        </p:nvCxnSpPr>
        <p:spPr>
          <a:xfrm>
            <a:off x="1876278" y="2237642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="" xmlns:a16="http://schemas.microsoft.com/office/drawing/2014/main" id="{D05C0DE0-BB93-46A3-BCD4-0934A7C923A8}"/>
              </a:ext>
            </a:extLst>
          </p:cNvPr>
          <p:cNvCxnSpPr/>
          <p:nvPr/>
        </p:nvCxnSpPr>
        <p:spPr>
          <a:xfrm>
            <a:off x="2412609" y="2244676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сполучна лінія 17">
            <a:extLst>
              <a:ext uri="{FF2B5EF4-FFF2-40B4-BE49-F238E27FC236}">
                <a16:creationId xmlns="" xmlns:a16="http://schemas.microsoft.com/office/drawing/2014/main" id="{581CB2AD-AA26-46FB-B9B5-BD37B6BF94AE}"/>
              </a:ext>
            </a:extLst>
          </p:cNvPr>
          <p:cNvCxnSpPr/>
          <p:nvPr/>
        </p:nvCxnSpPr>
        <p:spPr>
          <a:xfrm>
            <a:off x="2948940" y="2228850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сполучна лінія 18">
            <a:extLst>
              <a:ext uri="{FF2B5EF4-FFF2-40B4-BE49-F238E27FC236}">
                <a16:creationId xmlns="" xmlns:a16="http://schemas.microsoft.com/office/drawing/2014/main" id="{AD3FF33F-A539-45F8-8A04-C1EAE9F40DDF}"/>
              </a:ext>
            </a:extLst>
          </p:cNvPr>
          <p:cNvCxnSpPr/>
          <p:nvPr/>
        </p:nvCxnSpPr>
        <p:spPr>
          <a:xfrm>
            <a:off x="3495821" y="2244676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="" xmlns:a16="http://schemas.microsoft.com/office/drawing/2014/main" id="{89481313-9425-417D-BBC0-E2322C52ABD8}"/>
              </a:ext>
            </a:extLst>
          </p:cNvPr>
          <p:cNvCxnSpPr/>
          <p:nvPr/>
        </p:nvCxnSpPr>
        <p:spPr>
          <a:xfrm>
            <a:off x="4053254" y="2237642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="" xmlns:a16="http://schemas.microsoft.com/office/drawing/2014/main" id="{896F658E-A1F3-4A2F-89CD-05D80936CC09}"/>
              </a:ext>
            </a:extLst>
          </p:cNvPr>
          <p:cNvCxnSpPr/>
          <p:nvPr/>
        </p:nvCxnSpPr>
        <p:spPr>
          <a:xfrm>
            <a:off x="4572000" y="2249951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 сполучна лінія 21">
            <a:extLst>
              <a:ext uri="{FF2B5EF4-FFF2-40B4-BE49-F238E27FC236}">
                <a16:creationId xmlns="" xmlns:a16="http://schemas.microsoft.com/office/drawing/2014/main" id="{CD7021B2-3EB4-4512-92D3-F02BEC1B5526}"/>
              </a:ext>
            </a:extLst>
          </p:cNvPr>
          <p:cNvCxnSpPr/>
          <p:nvPr/>
        </p:nvCxnSpPr>
        <p:spPr>
          <a:xfrm>
            <a:off x="5115365" y="2260502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сполучна лінія 22">
            <a:extLst>
              <a:ext uri="{FF2B5EF4-FFF2-40B4-BE49-F238E27FC236}">
                <a16:creationId xmlns="" xmlns:a16="http://schemas.microsoft.com/office/drawing/2014/main" id="{FC998E6D-0811-467D-AE5D-C50CB92ED4DE}"/>
              </a:ext>
            </a:extLst>
          </p:cNvPr>
          <p:cNvCxnSpPr/>
          <p:nvPr/>
        </p:nvCxnSpPr>
        <p:spPr>
          <a:xfrm>
            <a:off x="5662247" y="2244676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сполучна лінія 23">
            <a:extLst>
              <a:ext uri="{FF2B5EF4-FFF2-40B4-BE49-F238E27FC236}">
                <a16:creationId xmlns="" xmlns:a16="http://schemas.microsoft.com/office/drawing/2014/main" id="{3509097E-96E9-4522-A87E-F3E6C544D208}"/>
              </a:ext>
            </a:extLst>
          </p:cNvPr>
          <p:cNvCxnSpPr/>
          <p:nvPr/>
        </p:nvCxnSpPr>
        <p:spPr>
          <a:xfrm>
            <a:off x="6198577" y="2232366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сполучна лінія 24">
            <a:extLst>
              <a:ext uri="{FF2B5EF4-FFF2-40B4-BE49-F238E27FC236}">
                <a16:creationId xmlns="" xmlns:a16="http://schemas.microsoft.com/office/drawing/2014/main" id="{07AD844B-B05C-44A9-9AED-FFFF3E7DB4F2}"/>
              </a:ext>
            </a:extLst>
          </p:cNvPr>
          <p:cNvCxnSpPr/>
          <p:nvPr/>
        </p:nvCxnSpPr>
        <p:spPr>
          <a:xfrm>
            <a:off x="6745458" y="2244676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сполучна лінія 25">
            <a:extLst>
              <a:ext uri="{FF2B5EF4-FFF2-40B4-BE49-F238E27FC236}">
                <a16:creationId xmlns="" xmlns:a16="http://schemas.microsoft.com/office/drawing/2014/main" id="{D74315B1-27FC-483B-9493-FEEC2DCD1DA9}"/>
              </a:ext>
            </a:extLst>
          </p:cNvPr>
          <p:cNvCxnSpPr/>
          <p:nvPr/>
        </p:nvCxnSpPr>
        <p:spPr>
          <a:xfrm>
            <a:off x="7260688" y="2260502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сполучна лінія 26">
            <a:extLst>
              <a:ext uri="{FF2B5EF4-FFF2-40B4-BE49-F238E27FC236}">
                <a16:creationId xmlns="" xmlns:a16="http://schemas.microsoft.com/office/drawing/2014/main" id="{CCA5E1F2-3551-4428-A62A-7D8CE907FFDF}"/>
              </a:ext>
            </a:extLst>
          </p:cNvPr>
          <p:cNvCxnSpPr/>
          <p:nvPr/>
        </p:nvCxnSpPr>
        <p:spPr>
          <a:xfrm>
            <a:off x="7807569" y="2228850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сполучна лінія 27">
            <a:extLst>
              <a:ext uri="{FF2B5EF4-FFF2-40B4-BE49-F238E27FC236}">
                <a16:creationId xmlns="" xmlns:a16="http://schemas.microsoft.com/office/drawing/2014/main" id="{AEC02B46-8DEF-41E3-B406-FD0E1446D754}"/>
              </a:ext>
            </a:extLst>
          </p:cNvPr>
          <p:cNvCxnSpPr/>
          <p:nvPr/>
        </p:nvCxnSpPr>
        <p:spPr>
          <a:xfrm>
            <a:off x="8365001" y="2237642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сполучна лінія 28">
            <a:extLst>
              <a:ext uri="{FF2B5EF4-FFF2-40B4-BE49-F238E27FC236}">
                <a16:creationId xmlns="" xmlns:a16="http://schemas.microsoft.com/office/drawing/2014/main" id="{123F88D2-7B17-4DD8-9B11-FEE23169AE9D}"/>
              </a:ext>
            </a:extLst>
          </p:cNvPr>
          <p:cNvCxnSpPr/>
          <p:nvPr/>
        </p:nvCxnSpPr>
        <p:spPr>
          <a:xfrm>
            <a:off x="8890781" y="2228850"/>
            <a:ext cx="0" cy="2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04F3355-1C1D-486F-8A0C-DDAD8CF4BC5A}"/>
              </a:ext>
            </a:extLst>
          </p:cNvPr>
          <p:cNvSpPr txBox="1"/>
          <p:nvPr/>
        </p:nvSpPr>
        <p:spPr>
          <a:xfrm>
            <a:off x="222453" y="1984844"/>
            <a:ext cx="6550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1F9F5D7-6290-40FF-8FA9-1C1942671F08}"/>
              </a:ext>
            </a:extLst>
          </p:cNvPr>
          <p:cNvSpPr txBox="1"/>
          <p:nvPr/>
        </p:nvSpPr>
        <p:spPr>
          <a:xfrm>
            <a:off x="1063867" y="1979989"/>
            <a:ext cx="693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00:10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0D1B8BD-D1BD-4CE7-8FC0-AF70E4D0F3F5}"/>
              </a:ext>
            </a:extLst>
          </p:cNvPr>
          <p:cNvSpPr txBox="1"/>
          <p:nvPr/>
        </p:nvSpPr>
        <p:spPr>
          <a:xfrm>
            <a:off x="2159393" y="1977310"/>
            <a:ext cx="6165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00:20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2B3BD6A-AB23-409F-9E96-64BF4DFC4F82}"/>
              </a:ext>
            </a:extLst>
          </p:cNvPr>
          <p:cNvSpPr txBox="1"/>
          <p:nvPr/>
        </p:nvSpPr>
        <p:spPr>
          <a:xfrm>
            <a:off x="3223263" y="1978649"/>
            <a:ext cx="6928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00:30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7D981D7-921E-4A9F-BF5C-7D68E22831E9}"/>
              </a:ext>
            </a:extLst>
          </p:cNvPr>
          <p:cNvSpPr txBox="1"/>
          <p:nvPr/>
        </p:nvSpPr>
        <p:spPr>
          <a:xfrm>
            <a:off x="4311708" y="1972952"/>
            <a:ext cx="6558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00:40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D5B6C42-7B25-480F-86CF-F156CAED1BD6}"/>
              </a:ext>
            </a:extLst>
          </p:cNvPr>
          <p:cNvSpPr txBox="1"/>
          <p:nvPr/>
        </p:nvSpPr>
        <p:spPr>
          <a:xfrm>
            <a:off x="5430138" y="1978649"/>
            <a:ext cx="6919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00:50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67504F3-1942-455A-ACBC-57069090BBA3}"/>
              </a:ext>
            </a:extLst>
          </p:cNvPr>
          <p:cNvSpPr txBox="1"/>
          <p:nvPr/>
        </p:nvSpPr>
        <p:spPr>
          <a:xfrm>
            <a:off x="6471104" y="1978649"/>
            <a:ext cx="7262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01:00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ED574BA-A2EB-49BC-9FC4-F883792BF904}"/>
              </a:ext>
            </a:extLst>
          </p:cNvPr>
          <p:cNvSpPr txBox="1"/>
          <p:nvPr/>
        </p:nvSpPr>
        <p:spPr>
          <a:xfrm>
            <a:off x="7538528" y="1967677"/>
            <a:ext cx="6638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01:10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80B654C-1A8E-4A57-AAA4-5A7D36C3962C}"/>
              </a:ext>
            </a:extLst>
          </p:cNvPr>
          <p:cNvSpPr txBox="1"/>
          <p:nvPr/>
        </p:nvSpPr>
        <p:spPr>
          <a:xfrm>
            <a:off x="8483680" y="1957964"/>
            <a:ext cx="7166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01:20</a:t>
            </a:r>
          </a:p>
        </p:txBody>
      </p:sp>
      <p:sp>
        <p:nvSpPr>
          <p:cNvPr id="39" name="Прямокутник 38">
            <a:extLst>
              <a:ext uri="{FF2B5EF4-FFF2-40B4-BE49-F238E27FC236}">
                <a16:creationId xmlns="" xmlns:a16="http://schemas.microsoft.com/office/drawing/2014/main" id="{97C1D0C8-D1E8-4FE9-AF01-AF9B0B2B34F1}"/>
              </a:ext>
            </a:extLst>
          </p:cNvPr>
          <p:cNvSpPr/>
          <p:nvPr/>
        </p:nvSpPr>
        <p:spPr>
          <a:xfrm>
            <a:off x="242669" y="2894759"/>
            <a:ext cx="1633607" cy="53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" name="Прямокутник 39">
            <a:extLst>
              <a:ext uri="{FF2B5EF4-FFF2-40B4-BE49-F238E27FC236}">
                <a16:creationId xmlns="" xmlns:a16="http://schemas.microsoft.com/office/drawing/2014/main" id="{DF20FED2-99B9-48EE-B686-6C90701E609B}"/>
              </a:ext>
            </a:extLst>
          </p:cNvPr>
          <p:cNvSpPr/>
          <p:nvPr/>
        </p:nvSpPr>
        <p:spPr>
          <a:xfrm>
            <a:off x="1876276" y="2894759"/>
            <a:ext cx="1633607" cy="53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" name="Прямокутник 40">
            <a:extLst>
              <a:ext uri="{FF2B5EF4-FFF2-40B4-BE49-F238E27FC236}">
                <a16:creationId xmlns="" xmlns:a16="http://schemas.microsoft.com/office/drawing/2014/main" id="{2E96E280-0DCD-4469-8233-379A7D6224B7}"/>
              </a:ext>
            </a:extLst>
          </p:cNvPr>
          <p:cNvSpPr/>
          <p:nvPr/>
        </p:nvSpPr>
        <p:spPr>
          <a:xfrm>
            <a:off x="242669" y="3443507"/>
            <a:ext cx="2706269" cy="53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2" name="Прямокутник 41">
            <a:extLst>
              <a:ext uri="{FF2B5EF4-FFF2-40B4-BE49-F238E27FC236}">
                <a16:creationId xmlns="" xmlns:a16="http://schemas.microsoft.com/office/drawing/2014/main" id="{96FBC9D6-7840-463A-9391-4375F67053F3}"/>
              </a:ext>
            </a:extLst>
          </p:cNvPr>
          <p:cNvSpPr/>
          <p:nvPr/>
        </p:nvSpPr>
        <p:spPr>
          <a:xfrm>
            <a:off x="242669" y="3978959"/>
            <a:ext cx="2169939" cy="53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3" name="Прямокутник 42">
            <a:extLst>
              <a:ext uri="{FF2B5EF4-FFF2-40B4-BE49-F238E27FC236}">
                <a16:creationId xmlns="" xmlns:a16="http://schemas.microsoft.com/office/drawing/2014/main" id="{1C45D05B-D2F0-419B-B59B-41C00ED0D818}"/>
              </a:ext>
            </a:extLst>
          </p:cNvPr>
          <p:cNvSpPr/>
          <p:nvPr/>
        </p:nvSpPr>
        <p:spPr>
          <a:xfrm>
            <a:off x="2412608" y="3978959"/>
            <a:ext cx="3249634" cy="53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4" name="Прямокутник 43">
            <a:extLst>
              <a:ext uri="{FF2B5EF4-FFF2-40B4-BE49-F238E27FC236}">
                <a16:creationId xmlns="" xmlns:a16="http://schemas.microsoft.com/office/drawing/2014/main" id="{F69ACF4A-17AA-4770-9936-CD28A2D6AFC2}"/>
              </a:ext>
            </a:extLst>
          </p:cNvPr>
          <p:cNvSpPr/>
          <p:nvPr/>
        </p:nvSpPr>
        <p:spPr>
          <a:xfrm>
            <a:off x="2945431" y="3443507"/>
            <a:ext cx="2198060" cy="53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5" name="Прямокутник 44">
            <a:extLst>
              <a:ext uri="{FF2B5EF4-FFF2-40B4-BE49-F238E27FC236}">
                <a16:creationId xmlns="" xmlns:a16="http://schemas.microsoft.com/office/drawing/2014/main" id="{99F6D3BF-4393-4598-8FB8-5F9CA949704C}"/>
              </a:ext>
            </a:extLst>
          </p:cNvPr>
          <p:cNvSpPr/>
          <p:nvPr/>
        </p:nvSpPr>
        <p:spPr>
          <a:xfrm>
            <a:off x="3518673" y="2894759"/>
            <a:ext cx="1060364" cy="53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Прямокутник 45">
            <a:extLst>
              <a:ext uri="{FF2B5EF4-FFF2-40B4-BE49-F238E27FC236}">
                <a16:creationId xmlns="" xmlns:a16="http://schemas.microsoft.com/office/drawing/2014/main" id="{C47F2547-F920-4471-ACBE-7897731D9F4E}"/>
              </a:ext>
            </a:extLst>
          </p:cNvPr>
          <p:cNvSpPr/>
          <p:nvPr/>
        </p:nvSpPr>
        <p:spPr>
          <a:xfrm>
            <a:off x="4586063" y="2894759"/>
            <a:ext cx="1633607" cy="534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7" name="Прямокутник 46">
            <a:extLst>
              <a:ext uri="{FF2B5EF4-FFF2-40B4-BE49-F238E27FC236}">
                <a16:creationId xmlns="" xmlns:a16="http://schemas.microsoft.com/office/drawing/2014/main" id="{8B04D663-CCD5-4AED-A60A-C91FE2BDA041}"/>
              </a:ext>
            </a:extLst>
          </p:cNvPr>
          <p:cNvSpPr/>
          <p:nvPr/>
        </p:nvSpPr>
        <p:spPr>
          <a:xfrm>
            <a:off x="5152288" y="3443507"/>
            <a:ext cx="2152616" cy="534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8" name="Прямокутник 47">
            <a:extLst>
              <a:ext uri="{FF2B5EF4-FFF2-40B4-BE49-F238E27FC236}">
                <a16:creationId xmlns="" xmlns:a16="http://schemas.microsoft.com/office/drawing/2014/main" id="{B0D488CD-EACA-4BF2-A571-9584C070E951}"/>
              </a:ext>
            </a:extLst>
          </p:cNvPr>
          <p:cNvSpPr/>
          <p:nvPr/>
        </p:nvSpPr>
        <p:spPr>
          <a:xfrm>
            <a:off x="5662241" y="3978959"/>
            <a:ext cx="1060364" cy="534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F3680D0-2E77-4F98-AB80-A0FEA091A7FB}"/>
              </a:ext>
            </a:extLst>
          </p:cNvPr>
          <p:cNvSpPr txBox="1"/>
          <p:nvPr/>
        </p:nvSpPr>
        <p:spPr>
          <a:xfrm>
            <a:off x="978558" y="1693358"/>
            <a:ext cx="7790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Заказ 2</a:t>
            </a:r>
          </a:p>
        </p:txBody>
      </p:sp>
      <p:cxnSp>
        <p:nvCxnSpPr>
          <p:cNvPr id="53" name="Пряма сполучна лінія 52">
            <a:extLst>
              <a:ext uri="{FF2B5EF4-FFF2-40B4-BE49-F238E27FC236}">
                <a16:creationId xmlns="" xmlns:a16="http://schemas.microsoft.com/office/drawing/2014/main" id="{5BE3A7C5-4EFA-4D24-9A99-5AE333686182}"/>
              </a:ext>
            </a:extLst>
          </p:cNvPr>
          <p:cNvCxnSpPr/>
          <p:nvPr/>
        </p:nvCxnSpPr>
        <p:spPr>
          <a:xfrm>
            <a:off x="2939481" y="2191323"/>
            <a:ext cx="0" cy="24443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 сполучна лінія 53">
            <a:extLst>
              <a:ext uri="{FF2B5EF4-FFF2-40B4-BE49-F238E27FC236}">
                <a16:creationId xmlns="" xmlns:a16="http://schemas.microsoft.com/office/drawing/2014/main" id="{DBDAB901-7A6F-43C5-AD3F-6F2B7DB4CE00}"/>
              </a:ext>
            </a:extLst>
          </p:cNvPr>
          <p:cNvCxnSpPr/>
          <p:nvPr/>
        </p:nvCxnSpPr>
        <p:spPr>
          <a:xfrm>
            <a:off x="1327638" y="2206849"/>
            <a:ext cx="0" cy="24443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EDF5A2B-1B03-4DD9-8734-CC6A0E9088EE}"/>
              </a:ext>
            </a:extLst>
          </p:cNvPr>
          <p:cNvSpPr txBox="1"/>
          <p:nvPr/>
        </p:nvSpPr>
        <p:spPr>
          <a:xfrm>
            <a:off x="2657281" y="1727669"/>
            <a:ext cx="7790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Заказ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F1E157A-AC5C-4C04-9E88-06991B22D94A}"/>
              </a:ext>
            </a:extLst>
          </p:cNvPr>
          <p:cNvSpPr txBox="1"/>
          <p:nvPr/>
        </p:nvSpPr>
        <p:spPr>
          <a:xfrm>
            <a:off x="221068" y="1693058"/>
            <a:ext cx="7790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Заказ 1</a:t>
            </a:r>
          </a:p>
        </p:txBody>
      </p:sp>
      <p:cxnSp>
        <p:nvCxnSpPr>
          <p:cNvPr id="57" name="Пряма сполучна лінія 56">
            <a:extLst>
              <a:ext uri="{FF2B5EF4-FFF2-40B4-BE49-F238E27FC236}">
                <a16:creationId xmlns="" xmlns:a16="http://schemas.microsoft.com/office/drawing/2014/main" id="{55C29134-F354-4283-A7FC-8EE2CFC0AC75}"/>
              </a:ext>
            </a:extLst>
          </p:cNvPr>
          <p:cNvCxnSpPr/>
          <p:nvPr/>
        </p:nvCxnSpPr>
        <p:spPr>
          <a:xfrm>
            <a:off x="4573674" y="2240979"/>
            <a:ext cx="0" cy="24443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F00D1815-356D-4C2C-9B70-F8833FFD5D7A}"/>
              </a:ext>
            </a:extLst>
          </p:cNvPr>
          <p:cNvSpPr txBox="1"/>
          <p:nvPr/>
        </p:nvSpPr>
        <p:spPr>
          <a:xfrm>
            <a:off x="4128754" y="1727188"/>
            <a:ext cx="7790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Заказ 4</a:t>
            </a:r>
          </a:p>
        </p:txBody>
      </p:sp>
      <p:cxnSp>
        <p:nvCxnSpPr>
          <p:cNvPr id="59" name="Пряма сполучна лінія 58">
            <a:extLst>
              <a:ext uri="{FF2B5EF4-FFF2-40B4-BE49-F238E27FC236}">
                <a16:creationId xmlns="" xmlns:a16="http://schemas.microsoft.com/office/drawing/2014/main" id="{3D8628CE-F85B-43F5-AFFA-BA93F9619A06}"/>
              </a:ext>
            </a:extLst>
          </p:cNvPr>
          <p:cNvCxnSpPr/>
          <p:nvPr/>
        </p:nvCxnSpPr>
        <p:spPr>
          <a:xfrm>
            <a:off x="5669219" y="2228850"/>
            <a:ext cx="0" cy="24443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2B7FA2D-E37E-4A97-A838-3B810618C71A}"/>
              </a:ext>
            </a:extLst>
          </p:cNvPr>
          <p:cNvSpPr txBox="1"/>
          <p:nvPr/>
        </p:nvSpPr>
        <p:spPr>
          <a:xfrm>
            <a:off x="5224299" y="1715059"/>
            <a:ext cx="7790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Заказ 5</a:t>
            </a:r>
          </a:p>
        </p:txBody>
      </p:sp>
      <p:sp>
        <p:nvSpPr>
          <p:cNvPr id="61" name="Прямокутник 60">
            <a:extLst>
              <a:ext uri="{FF2B5EF4-FFF2-40B4-BE49-F238E27FC236}">
                <a16:creationId xmlns="" xmlns:a16="http://schemas.microsoft.com/office/drawing/2014/main" id="{7EF9E996-CA93-46DC-9340-4F7EFC655CAF}"/>
              </a:ext>
            </a:extLst>
          </p:cNvPr>
          <p:cNvSpPr/>
          <p:nvPr/>
        </p:nvSpPr>
        <p:spPr>
          <a:xfrm>
            <a:off x="6223075" y="2894759"/>
            <a:ext cx="2686967" cy="53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2" name="Прямокутник 61">
            <a:extLst>
              <a:ext uri="{FF2B5EF4-FFF2-40B4-BE49-F238E27FC236}">
                <a16:creationId xmlns="" xmlns:a16="http://schemas.microsoft.com/office/drawing/2014/main" id="{B00D1D58-BFF7-4E4E-B51B-31201A833B6B}"/>
              </a:ext>
            </a:extLst>
          </p:cNvPr>
          <p:cNvSpPr/>
          <p:nvPr/>
        </p:nvSpPr>
        <p:spPr>
          <a:xfrm>
            <a:off x="6729577" y="3978959"/>
            <a:ext cx="2152616" cy="53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>
                <a:solidFill>
                  <a:schemeClr val="tx1"/>
                </a:solidFill>
              </a:rPr>
              <a:t>20</a:t>
            </a:r>
            <a:endParaRPr lang="uk-UA" sz="1350" dirty="0">
              <a:solidFill>
                <a:schemeClr val="tx1"/>
              </a:solidFill>
            </a:endParaRPr>
          </a:p>
        </p:txBody>
      </p:sp>
      <p:cxnSp>
        <p:nvCxnSpPr>
          <p:cNvPr id="64" name="Пряма зі стрілкою 63">
            <a:extLst>
              <a:ext uri="{FF2B5EF4-FFF2-40B4-BE49-F238E27FC236}">
                <a16:creationId xmlns="" xmlns:a16="http://schemas.microsoft.com/office/drawing/2014/main" id="{B3702AF6-B6B5-4647-BF86-4D35B2CE55D7}"/>
              </a:ext>
            </a:extLst>
          </p:cNvPr>
          <p:cNvCxnSpPr/>
          <p:nvPr/>
        </p:nvCxnSpPr>
        <p:spPr>
          <a:xfrm>
            <a:off x="3490811" y="4761035"/>
            <a:ext cx="32317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 зі стрілкою 65">
            <a:extLst>
              <a:ext uri="{FF2B5EF4-FFF2-40B4-BE49-F238E27FC236}">
                <a16:creationId xmlns="" xmlns:a16="http://schemas.microsoft.com/office/drawing/2014/main" id="{84C9C66C-49CC-4BBC-8A11-CD2976B84404}"/>
              </a:ext>
            </a:extLst>
          </p:cNvPr>
          <p:cNvCxnSpPr>
            <a:cxnSpLocks/>
          </p:cNvCxnSpPr>
          <p:nvPr/>
        </p:nvCxnSpPr>
        <p:spPr>
          <a:xfrm>
            <a:off x="6198577" y="5067007"/>
            <a:ext cx="216460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 зі стрілкою 67">
            <a:extLst>
              <a:ext uri="{FF2B5EF4-FFF2-40B4-BE49-F238E27FC236}">
                <a16:creationId xmlns="" xmlns:a16="http://schemas.microsoft.com/office/drawing/2014/main" id="{A4788EBC-9CEA-4289-B65C-BF3EDEDA6A1E}"/>
              </a:ext>
            </a:extLst>
          </p:cNvPr>
          <p:cNvCxnSpPr/>
          <p:nvPr/>
        </p:nvCxnSpPr>
        <p:spPr>
          <a:xfrm>
            <a:off x="7260688" y="4761035"/>
            <a:ext cx="179272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6B82128-5ED5-44CF-A9B7-B9D09015390E}"/>
              </a:ext>
            </a:extLst>
          </p:cNvPr>
          <p:cNvSpPr txBox="1"/>
          <p:nvPr/>
        </p:nvSpPr>
        <p:spPr>
          <a:xfrm>
            <a:off x="2813538" y="4641498"/>
            <a:ext cx="8264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Водій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059EABC-2997-43FE-9BEB-1B097B560E51}"/>
              </a:ext>
            </a:extLst>
          </p:cNvPr>
          <p:cNvSpPr txBox="1"/>
          <p:nvPr/>
        </p:nvSpPr>
        <p:spPr>
          <a:xfrm>
            <a:off x="5255982" y="4926526"/>
            <a:ext cx="8264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Водій 2</a:t>
            </a:r>
          </a:p>
        </p:txBody>
      </p:sp>
      <p:sp>
        <p:nvSpPr>
          <p:cNvPr id="73" name="Прямокутник: скошений 72">
            <a:extLst>
              <a:ext uri="{FF2B5EF4-FFF2-40B4-BE49-F238E27FC236}">
                <a16:creationId xmlns="" xmlns:a16="http://schemas.microsoft.com/office/drawing/2014/main" id="{B528CC9E-5C10-4AFD-83D9-0F0E5357ACB2}"/>
              </a:ext>
            </a:extLst>
          </p:cNvPr>
          <p:cNvSpPr/>
          <p:nvPr/>
        </p:nvSpPr>
        <p:spPr>
          <a:xfrm>
            <a:off x="527539" y="5446835"/>
            <a:ext cx="1106057" cy="35872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/>
              <a:t>Заказ 1</a:t>
            </a:r>
          </a:p>
        </p:txBody>
      </p:sp>
      <p:sp>
        <p:nvSpPr>
          <p:cNvPr id="74" name="Прямокутник: скошений 73">
            <a:extLst>
              <a:ext uri="{FF2B5EF4-FFF2-40B4-BE49-F238E27FC236}">
                <a16:creationId xmlns="" xmlns:a16="http://schemas.microsoft.com/office/drawing/2014/main" id="{8BAC225E-0B02-4104-B031-65ADAC561050}"/>
              </a:ext>
            </a:extLst>
          </p:cNvPr>
          <p:cNvSpPr/>
          <p:nvPr/>
        </p:nvSpPr>
        <p:spPr>
          <a:xfrm>
            <a:off x="2221811" y="5446835"/>
            <a:ext cx="1106057" cy="35872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/>
              <a:t>Заказ 2</a:t>
            </a:r>
          </a:p>
        </p:txBody>
      </p:sp>
      <p:sp>
        <p:nvSpPr>
          <p:cNvPr id="75" name="Прямокутник: скошений 74">
            <a:extLst>
              <a:ext uri="{FF2B5EF4-FFF2-40B4-BE49-F238E27FC236}">
                <a16:creationId xmlns="" xmlns:a16="http://schemas.microsoft.com/office/drawing/2014/main" id="{57F186DE-FBE1-49B9-9A8C-C995C1668BF1}"/>
              </a:ext>
            </a:extLst>
          </p:cNvPr>
          <p:cNvSpPr/>
          <p:nvPr/>
        </p:nvSpPr>
        <p:spPr>
          <a:xfrm>
            <a:off x="3916083" y="5446835"/>
            <a:ext cx="1106057" cy="35872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/>
              <a:t>Заказ 3</a:t>
            </a:r>
          </a:p>
        </p:txBody>
      </p:sp>
      <p:sp>
        <p:nvSpPr>
          <p:cNvPr id="76" name="Прямокутник: скошений 75">
            <a:extLst>
              <a:ext uri="{FF2B5EF4-FFF2-40B4-BE49-F238E27FC236}">
                <a16:creationId xmlns="" xmlns:a16="http://schemas.microsoft.com/office/drawing/2014/main" id="{22EE85C3-C131-4596-A280-474FBA52734C}"/>
              </a:ext>
            </a:extLst>
          </p:cNvPr>
          <p:cNvSpPr/>
          <p:nvPr/>
        </p:nvSpPr>
        <p:spPr>
          <a:xfrm>
            <a:off x="5610355" y="5446835"/>
            <a:ext cx="1106057" cy="35872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/>
              <a:t>Заказ 4</a:t>
            </a:r>
          </a:p>
        </p:txBody>
      </p:sp>
      <p:sp>
        <p:nvSpPr>
          <p:cNvPr id="77" name="Прямокутник: скошений 76">
            <a:extLst>
              <a:ext uri="{FF2B5EF4-FFF2-40B4-BE49-F238E27FC236}">
                <a16:creationId xmlns="" xmlns:a16="http://schemas.microsoft.com/office/drawing/2014/main" id="{36665411-1BFF-4DB7-BC97-1433EA22879F}"/>
              </a:ext>
            </a:extLst>
          </p:cNvPr>
          <p:cNvSpPr/>
          <p:nvPr/>
        </p:nvSpPr>
        <p:spPr>
          <a:xfrm>
            <a:off x="7304627" y="5446835"/>
            <a:ext cx="1106057" cy="35872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350" dirty="0"/>
              <a:t>Заказ 5</a:t>
            </a:r>
          </a:p>
        </p:txBody>
      </p:sp>
    </p:spTree>
    <p:extLst>
      <p:ext uri="{BB962C8B-B14F-4D97-AF65-F5344CB8AC3E}">
        <p14:creationId xmlns:p14="http://schemas.microsoft.com/office/powerpoint/2010/main" xmlns="" val="3821427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5" grpId="0"/>
      <p:bldP spid="56" grpId="0"/>
      <p:bldP spid="58" grpId="0"/>
      <p:bldP spid="60" grpId="0"/>
      <p:bldP spid="61" grpId="0" animBg="1"/>
      <p:bldP spid="62" grpId="0" animBg="1"/>
      <p:bldP spid="70" grpId="0"/>
      <p:bldP spid="71" grpId="0"/>
      <p:bldP spid="74" grpId="0" animBg="1"/>
      <p:bldP spid="75" grpId="0" animBg="1"/>
      <p:bldP spid="76" grpId="0" animBg="1"/>
      <p:bldP spid="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CB6987B-5DC3-4DB1-92CF-01EB4B74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Алгоритм доставки замовлень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6CDAD567-9ECB-484D-83FB-F4468AA9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uk-UA" dirty="0"/>
              <a:t>Основа алгоритму - побудова орієнтованого зваженого графа по території міста. </a:t>
            </a:r>
          </a:p>
          <a:p>
            <a:pPr algn="just"/>
            <a:r>
              <a:rPr lang="uk-UA" dirty="0"/>
              <a:t>Вершини графа </a:t>
            </a:r>
            <a:r>
              <a:rPr lang="ru-RU" dirty="0"/>
              <a:t>– </a:t>
            </a:r>
            <a:r>
              <a:rPr lang="uk-UA" dirty="0"/>
              <a:t>ключові точки на карті міста</a:t>
            </a:r>
          </a:p>
          <a:p>
            <a:pPr algn="just"/>
            <a:r>
              <a:rPr lang="uk-UA" dirty="0"/>
              <a:t>Під час оформлення замовлення система отримує місцезнаходження кінцевої адреси та знаходить найближчу до неї ключову точку.</a:t>
            </a:r>
          </a:p>
          <a:p>
            <a:pPr algn="just"/>
            <a:r>
              <a:rPr lang="uk-UA" dirty="0"/>
              <a:t>Після цього відбувається розрахунок часу, необхідного для приготування страв замовлення та їх доставки</a:t>
            </a:r>
          </a:p>
        </p:txBody>
      </p:sp>
    </p:spTree>
    <p:extLst>
      <p:ext uri="{BB962C8B-B14F-4D97-AF65-F5344CB8AC3E}">
        <p14:creationId xmlns:p14="http://schemas.microsoft.com/office/powerpoint/2010/main" xmlns="" val="18949102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767"/>
            <a:ext cx="9144000" cy="46844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767"/>
            <a:ext cx="9144000" cy="46844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5E83C29-359E-4A3A-AE76-0012A6CB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Алгоритм доставки замовлень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xmlns="" id="{237C000A-C0D5-40A4-BB1B-A0D2C778C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035698"/>
              </a:xfrm>
            </p:spPr>
            <p:txBody>
              <a:bodyPr>
                <a:normAutofit fontScale="92500" lnSpcReduction="20000"/>
              </a:bodyPr>
              <a:lstStyle/>
              <a:p>
                <a:pPr lvl="0" algn="just"/>
                <a:r>
                  <a:rPr lang="uk-UA" sz="1800" dirty="0"/>
                  <a:t>Між кожною парою точок зберігатимемо час, який потрібен, аби подолати відстань між ними для кожного водія.</a:t>
                </a:r>
                <a:endParaRPr lang="uk-UA" sz="1200" dirty="0"/>
              </a:p>
              <a:p>
                <a:pPr lvl="0" algn="just"/>
                <a:r>
                  <a:rPr lang="uk-UA" sz="1800" dirty="0"/>
                  <a:t>У кожен момент часу зберігаємо місцезнаходження усіх водіїв, час, після якого вони закінчать свою роботу, перелік замовлень кожного водія</a:t>
                </a:r>
                <a:endParaRPr lang="uk-UA" sz="1200" dirty="0"/>
              </a:p>
              <a:p>
                <a:pPr lvl="0" algn="just"/>
                <a:r>
                  <a:rPr lang="uk-UA" sz="1800" dirty="0"/>
                  <a:t>Для кожного водія зберігаємо впорядковану множину подій, які він повинен опрацювати впродовж наступних двох годин</a:t>
                </a:r>
              </a:p>
              <a:p>
                <a:pPr lvl="0" algn="just"/>
                <a:r>
                  <a:rPr lang="uk-UA" sz="1800" dirty="0"/>
                  <a:t>Нехай «стан» – це комбінація усіх множин подій усіх водіїв.</a:t>
                </a:r>
                <a:endParaRPr lang="uk-UA" sz="1200" dirty="0"/>
              </a:p>
              <a:p>
                <a:pPr lvl="0" algn="just"/>
                <a:r>
                  <a:rPr lang="uk-UA" sz="1800" dirty="0"/>
                  <a:t>Введемо функцію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𝑓</m:t>
                    </m:r>
                  </m:oMath>
                </a14:m>
                <a:r>
                  <a:rPr lang="uk-UA" sz="1800" dirty="0"/>
                  <a:t> від стану.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uk-UA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uk-UA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uk-UA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800" i="1">
                            <a:latin typeface="Cambria Math"/>
                          </a:rPr>
                          <m:t>𝑛</m:t>
                        </m:r>
                        <m:r>
                          <a:rPr lang="uk-UA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uk-UA" sz="1800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uk-UA" sz="18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uk-UA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1800">
                                    <a:latin typeface="Cambria Math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uk-UA" sz="1800">
                                    <a:latin typeface="Cambria Math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uk-UA" sz="1800">
                                    <a:latin typeface="Cambria Math"/>
                                  </a:rPr>
                                  <m:t>n</m:t>
                                </m:r>
                              </m:sub>
                            </m:sSub>
                          </m:e>
                          <m:sup>
                            <m:r>
                              <a:rPr lang="uk-UA" sz="1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uk-UA" sz="1800" dirty="0"/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800">
                            <a:latin typeface="Cambria Math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uk-UA" sz="180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180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uk-UA" sz="1800" dirty="0"/>
                  <a:t/>
                </a:r>
                <a:r>
                  <a:rPr lang="ru-RU" sz="1800" dirty="0"/>
                  <a:t>–</a:t>
                </a:r>
                <a:r>
                  <a:rPr lang="uk-UA" sz="1800" dirty="0"/>
                  <a:t> різниця між часом доставки та часом приготування замовлення під номером n. </a:t>
                </a:r>
              </a:p>
              <a:p>
                <a:pPr lvl="0" algn="just"/>
                <a:r>
                  <a:rPr lang="uk-UA" sz="1800" dirty="0"/>
                  <a:t>Назвемо деякий стан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uk-UA" sz="1800" dirty="0"/>
                  <a:t> оптимальнішим за стан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uk-UA" sz="1800" dirty="0"/>
                  <a:t>, коли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uk-UA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uk-UA" sz="1800" i="1">
                        <a:latin typeface="Cambria Math"/>
                      </a:rPr>
                      <m:t>&lt; </m:t>
                    </m:r>
                    <m:r>
                      <a:rPr lang="uk-UA" sz="1800" i="1">
                        <a:latin typeface="Cambria Math"/>
                      </a:rPr>
                      <m:t>𝑓</m:t>
                    </m:r>
                    <m:r>
                      <a:rPr lang="uk-UA" sz="1800" i="1">
                        <a:latin typeface="Cambria Math"/>
                      </a:rPr>
                      <m:t>(</m:t>
                    </m:r>
                    <m:r>
                      <a:rPr lang="uk-UA" sz="1800" i="1">
                        <a:latin typeface="Cambria Math"/>
                      </a:rPr>
                      <m:t>𝑦</m:t>
                    </m:r>
                    <m:r>
                      <a:rPr lang="uk-UA" sz="1800" i="1">
                        <a:latin typeface="Cambria Math"/>
                      </a:rPr>
                      <m:t>)</m:t>
                    </m:r>
                  </m:oMath>
                </a14:m>
                <a:r>
                  <a:rPr lang="uk-UA" sz="1800" dirty="0"/>
                  <a:t>. </a:t>
                </a:r>
              </a:p>
              <a:p>
                <a:pPr lvl="0" algn="just"/>
                <a:r>
                  <a:rPr lang="uk-UA" sz="1800" dirty="0"/>
                  <a:t>Використовуючи </a:t>
                </a:r>
                <a:r>
                  <a:rPr lang="uk-UA" sz="1800" b="1" dirty="0"/>
                  <a:t>алгоритм імітації відпалу (</a:t>
                </a:r>
                <a:r>
                  <a:rPr lang="uk-UA" sz="1800" b="1" dirty="0" err="1"/>
                  <a:t>Simulated</a:t>
                </a:r>
                <a:r>
                  <a:rPr lang="uk-UA" sz="1800" b="1" dirty="0"/>
                  <a:t/>
                </a:r>
                <a:r>
                  <a:rPr lang="uk-UA" sz="1800" b="1" dirty="0" err="1"/>
                  <a:t>annealing</a:t>
                </a:r>
                <a:r>
                  <a:rPr lang="uk-UA" sz="1800" b="1" dirty="0"/>
                  <a:t>)</a:t>
                </a:r>
                <a:r>
                  <a:rPr lang="uk-UA" sz="1800" dirty="0"/>
                  <a:t>, знайдемо усі множини подій </a:t>
                </a:r>
              </a:p>
              <a:p>
                <a:pPr lvl="0" algn="just"/>
                <a:r>
                  <a:rPr lang="uk-UA" sz="1800" dirty="0"/>
                  <a:t>При додаванні нового замовлення або іншої події знову знайдемо оптимальне рішення.</a:t>
                </a:r>
                <a:endParaRPr lang="uk-UA" sz="1200" dirty="0"/>
              </a:p>
              <a:p>
                <a:pPr lvl="0" algn="just"/>
                <a:r>
                  <a:rPr lang="uk-UA" sz="1800" dirty="0"/>
                  <a:t>Після кожного опрацьованого замовлення оновимо уявлення про тривалість часу</a:t>
                </a:r>
              </a:p>
              <a:p>
                <a:pPr lvl="0" algn="just"/>
                <a:r>
                  <a:rPr lang="uk-UA" sz="1800" dirty="0"/>
                  <a:t>Щогодини будемо перераховувати всі найкоротші відстані між кожною парою точок. </a:t>
                </a:r>
              </a:p>
              <a:p>
                <a:pPr lvl="0" algn="just"/>
                <a:r>
                  <a:rPr lang="uk-UA" sz="1800" dirty="0"/>
                  <a:t>Алгоритм набуває ознак самонавчального, із часом точність передбачень буде збільшуватись.</a:t>
                </a:r>
                <a:endParaRPr lang="uk-UA" sz="1200" dirty="0"/>
              </a:p>
              <a:p>
                <a:pPr marL="0" indent="0" algn="just">
                  <a:buNone/>
                </a:pPr>
                <a:endParaRPr lang="uk-UA" sz="18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37C000A-C0D5-40A4-BB1B-A0D2C778C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035698"/>
              </a:xfrm>
              <a:blipFill>
                <a:blip r:embed="rId2"/>
                <a:stretch>
                  <a:fillRect l="-370" t="-1332" r="-44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515317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6D30C17-D946-4B37-A72A-283306BA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 імітації відпалу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xmlns="" id="{287B6275-D6F6-41E7-AE8A-1B215C0FD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</p:spPr>
            <p:txBody>
              <a:bodyPr>
                <a:normAutofit/>
              </a:bodyPr>
              <a:lstStyle/>
              <a:p>
                <a:pPr lvl="1" algn="just"/>
                <a:r>
                  <a:rPr lang="uk-UA" sz="1800" dirty="0"/>
                  <a:t>Згенеруємо початковий стан, використовуючи жадібний алгоритм, та не розглядаючи той випадок, коли двом водіям вигідно зустрітись. Назвемо цей стан «стабільним».</a:t>
                </a:r>
              </a:p>
              <a:p>
                <a:pPr lvl="1" algn="just"/>
                <a:r>
                  <a:rPr lang="uk-UA" sz="1800" dirty="0"/>
                  <a:t>Зафіксуємо початкову «температуру» T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uk-UA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uk-UA" sz="1800" dirty="0"/>
                  <a:t>.</a:t>
                </a:r>
              </a:p>
              <a:p>
                <a:pPr lvl="1" algn="just"/>
                <a:r>
                  <a:rPr lang="uk-UA" sz="1800" dirty="0"/>
                  <a:t>Згенеруємо новий стан, помінявши у часі дві події деякого навмання вибраного водія. </a:t>
                </a:r>
              </a:p>
              <a:p>
                <a:pPr lvl="1" algn="just"/>
                <a:r>
                  <a:rPr lang="uk-UA" sz="1800" dirty="0"/>
                  <a:t>Порівняємо функцію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uk-UA" sz="1800" dirty="0"/>
                  <a:t> від новоутвореного стану та стабільного. Замінимо стабільний стан новим з вірогідністю</a:t>
                </a:r>
                <a:br>
                  <a:rPr lang="uk-UA" sz="1800" dirty="0"/>
                </a:br>
                <a:r>
                  <a:rPr lang="uk-UA" sz="1800" dirty="0"/>
                  <a:t/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uk-UA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uk-UA" sz="1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uk-UA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uk-UA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uk-UA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uk-UA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1800" i="1">
                                        <a:latin typeface="Cambria Math" panose="02040503050406030204" pitchFamily="18" charset="0"/>
                                      </a:rPr>
                                      <m:t>стабільного</m:t>
                                    </m:r>
                                  </m:e>
                                </m:d>
                                <m:r>
                                  <a:rPr lang="uk-UA" sz="1800" i="1">
                                    <a:latin typeface="Cambria Math" panose="02040503050406030204" pitchFamily="18" charset="0"/>
                                  </a:rPr>
                                  <m:t> – </m:t>
                                </m:r>
                                <m:r>
                                  <a:rPr lang="uk-UA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uk-UA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1800" i="1">
                                        <a:latin typeface="Cambria Math" panose="02040503050406030204" pitchFamily="18" charset="0"/>
                                      </a:rPr>
                                      <m:t>нового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uk-UA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uk-UA" sz="1800" dirty="0"/>
                  <a:t>.</a:t>
                </a:r>
              </a:p>
              <a:p>
                <a:pPr lvl="1" algn="just"/>
                <a:r>
                  <a:rPr lang="uk-UA" sz="1800" dirty="0"/>
                  <a:t>Знизимо «температуру» Т.</a:t>
                </a:r>
              </a:p>
              <a:p>
                <a:pPr lvl="1" algn="just"/>
                <a:r>
                  <a:rPr lang="uk-UA" sz="1800" dirty="0"/>
                  <a:t>Якщо «температура» вища за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uk-UA" sz="1800" dirty="0"/>
                  <a:t>, то повторимо </a:t>
                </a:r>
                <a:r>
                  <a:rPr lang="uk-UA" sz="1800" dirty="0" err="1"/>
                  <a:t>ітераціі</a:t>
                </a:r>
                <a:r>
                  <a:rPr lang="uk-UA" sz="1800" dirty="0"/>
                  <a:t> III – V. До того ж, можна стверджувати, що для знаходження оптимальної оцінки у часі достатньо обмежитись прогнозуванням маршруту на півтори-дві години у майбутнє. Врахувавши це, орієнтовну кількість замовлень, а також швидкість знаходження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uk-UA" sz="1800" dirty="0"/>
                  <a:t>, то можемо надати оцінку, що цей алгоритм у змозі виконати 5 – 50 мільйонів ітерацій за секунду.</a:t>
                </a:r>
              </a:p>
              <a:p>
                <a:endParaRPr lang="uk-UA" sz="18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87B6275-D6F6-41E7-AE8A-1B215C0FD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  <a:blipFill>
                <a:blip r:embed="rId2"/>
                <a:stretch>
                  <a:fillRect t="-588" r="-59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296470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5F0F77-ACFF-4482-BE7D-CFF15763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Технічне завдання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0E768036-2058-4730-A8A0-C390C47B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Розробити систему обробки замовлень страв онлайн</a:t>
            </a:r>
          </a:p>
          <a:p>
            <a:pPr algn="just"/>
            <a:r>
              <a:rPr lang="uk-UA" dirty="0"/>
              <a:t>Розробити систему обліку товарів на складі</a:t>
            </a:r>
          </a:p>
          <a:p>
            <a:r>
              <a:rPr lang="uk-UA" dirty="0"/>
              <a:t>Розробити алгоритм розподілу завдань із доставки між водіями</a:t>
            </a:r>
          </a:p>
          <a:p>
            <a:r>
              <a:rPr lang="uk-UA" dirty="0"/>
              <a:t>Розробити систему взаємодії з водіями</a:t>
            </a:r>
          </a:p>
          <a:p>
            <a:r>
              <a:rPr lang="uk-UA" dirty="0"/>
              <a:t>Розробити систему отримання статистичних звітів </a:t>
            </a:r>
          </a:p>
        </p:txBody>
      </p:sp>
    </p:spTree>
    <p:extLst>
      <p:ext uri="{BB962C8B-B14F-4D97-AF65-F5344CB8AC3E}">
        <p14:creationId xmlns:p14="http://schemas.microsoft.com/office/powerpoint/2010/main" xmlns="" val="13666800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B5BB793-CDDF-47F3-98D3-6653527E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Демонстрація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A17A8407-D44C-4E9B-B1D5-C4F4C7B5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lvl="1">
              <a:buFont typeface="Arial" panose="020B0604020202020204" pitchFamily="34" charset="0"/>
              <a:buChar char="•"/>
            </a:pPr>
            <a:r>
              <a:rPr lang="uk-UA" sz="3200" dirty="0"/>
              <a:t>Процес інсталяції:</a:t>
            </a:r>
          </a:p>
          <a:p>
            <a:pPr lvl="1"/>
            <a:r>
              <a:rPr lang="uk-UA" dirty="0"/>
              <a:t>Інсталяція платформи </a:t>
            </a:r>
            <a:r>
              <a:rPr lang="uk-UA" dirty="0" err="1"/>
              <a:t>РНР+MySQL</a:t>
            </a:r>
            <a:r>
              <a:rPr lang="uk-UA" dirty="0"/>
              <a:t> (</a:t>
            </a:r>
            <a:r>
              <a:rPr lang="uk-UA" dirty="0" err="1"/>
              <a:t>OpenServer</a:t>
            </a:r>
            <a:r>
              <a:rPr lang="uk-UA" dirty="0"/>
              <a:t>, </a:t>
            </a:r>
            <a:r>
              <a:rPr lang="uk-UA" dirty="0" err="1"/>
              <a:t>Denwer</a:t>
            </a:r>
            <a:r>
              <a:rPr lang="uk-UA" dirty="0"/>
              <a:t>)</a:t>
            </a:r>
          </a:p>
          <a:p>
            <a:pPr lvl="1"/>
            <a:r>
              <a:rPr lang="uk-UA" dirty="0"/>
              <a:t>Інсталяція системи - </a:t>
            </a:r>
            <a:r>
              <a:rPr lang="uk-UA" dirty="0">
                <a:hlinkClick r:id="rId2"/>
              </a:rPr>
              <a:t>EFY-installer.exe</a:t>
            </a:r>
            <a:endParaRPr lang="uk-UA" dirty="0"/>
          </a:p>
          <a:p>
            <a:pPr lvl="1"/>
            <a:r>
              <a:rPr lang="uk-UA" dirty="0"/>
              <a:t>Створення та імпортування бази даних </a:t>
            </a:r>
            <a:r>
              <a:rPr lang="en-US" dirty="0" err="1"/>
              <a:t>OSPanel</a:t>
            </a:r>
            <a:r>
              <a:rPr lang="uk-UA" dirty="0"/>
              <a:t>\</a:t>
            </a:r>
            <a:r>
              <a:rPr lang="en-US" dirty="0"/>
              <a:t>domains</a:t>
            </a:r>
            <a:r>
              <a:rPr lang="uk-UA" dirty="0"/>
              <a:t>\</a:t>
            </a:r>
            <a:r>
              <a:rPr lang="en-US" dirty="0" err="1"/>
              <a:t>restoran</a:t>
            </a:r>
            <a:r>
              <a:rPr lang="uk-UA" dirty="0"/>
              <a:t>\</a:t>
            </a:r>
            <a:r>
              <a:rPr lang="en-US" dirty="0" err="1"/>
              <a:t>restoran</a:t>
            </a:r>
            <a:r>
              <a:rPr lang="uk-UA" dirty="0"/>
              <a:t>_</a:t>
            </a:r>
            <a:r>
              <a:rPr lang="en-US" dirty="0" err="1"/>
              <a:t>db</a:t>
            </a:r>
            <a:r>
              <a:rPr lang="uk-UA" dirty="0"/>
              <a:t>.</a:t>
            </a:r>
            <a:r>
              <a:rPr lang="en-US" dirty="0" err="1"/>
              <a:t>sql</a:t>
            </a:r>
            <a:endParaRPr lang="en-US" dirty="0"/>
          </a:p>
          <a:p>
            <a:r>
              <a:rPr lang="uk-UA" dirty="0"/>
              <a:t>Робота онлайн:</a:t>
            </a:r>
          </a:p>
          <a:p>
            <a:pPr marL="0" indent="0" algn="ctr">
              <a:buNone/>
            </a:pPr>
            <a:r>
              <a:rPr lang="uk-UA" u="sng" dirty="0">
                <a:hlinkClick r:id="rId3"/>
              </a:rPr>
              <a:t>https://eatforyou.tk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451684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254ACA2-3111-44DC-8252-6B5CF7E8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Використані технології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DEDEB163-92C3-4D09-97D3-897C38C5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b="1" dirty="0"/>
              <a:t>Основні</a:t>
            </a:r>
            <a:endParaRPr lang="uk-UA" dirty="0"/>
          </a:p>
          <a:p>
            <a:pPr lvl="0"/>
            <a:r>
              <a:rPr lang="uk-UA" dirty="0"/>
              <a:t>HTML5, CSS3, </a:t>
            </a:r>
            <a:r>
              <a:rPr lang="uk-UA" dirty="0" err="1"/>
              <a:t>JavaScript</a:t>
            </a:r>
            <a:r>
              <a:rPr lang="uk-UA" dirty="0"/>
              <a:t> (</a:t>
            </a:r>
            <a:r>
              <a:rPr lang="uk-UA" dirty="0" err="1"/>
              <a:t>ECMAScript</a:t>
            </a:r>
            <a:r>
              <a:rPr lang="uk-UA" dirty="0"/>
              <a:t> 2018) – оформлення </a:t>
            </a:r>
            <a:r>
              <a:rPr lang="uk-UA" dirty="0" err="1"/>
              <a:t>інтерфейсної</a:t>
            </a:r>
            <a:r>
              <a:rPr lang="uk-UA" dirty="0"/>
              <a:t> частини</a:t>
            </a:r>
          </a:p>
          <a:p>
            <a:pPr lvl="0"/>
            <a:r>
              <a:rPr lang="uk-UA" dirty="0"/>
              <a:t>PHP 7.2, </a:t>
            </a:r>
            <a:r>
              <a:rPr lang="uk-UA" dirty="0" err="1"/>
              <a:t>MySQL</a:t>
            </a:r>
            <a:r>
              <a:rPr lang="uk-UA" dirty="0"/>
              <a:t> 5.6 – управління базою даних, формування веб-інтерфейсу з використанням даних з бази</a:t>
            </a:r>
          </a:p>
          <a:p>
            <a:pPr marL="0" indent="0" algn="just">
              <a:buNone/>
            </a:pPr>
            <a:r>
              <a:rPr lang="uk-UA" b="1" dirty="0"/>
              <a:t>Додаткові бібліотеки</a:t>
            </a:r>
            <a:endParaRPr lang="uk-UA" dirty="0"/>
          </a:p>
          <a:p>
            <a:pPr lvl="0"/>
            <a:r>
              <a:rPr lang="uk-UA" dirty="0" err="1"/>
              <a:t>jQuery</a:t>
            </a:r>
            <a:r>
              <a:rPr lang="uk-UA" dirty="0"/>
              <a:t> 3.3.1 – опрацювання даних на боці клієнта</a:t>
            </a:r>
          </a:p>
          <a:p>
            <a:pPr lvl="0"/>
            <a:r>
              <a:rPr lang="uk-UA" dirty="0"/>
              <a:t>Animate.css – забезпечення анімаційних ефектів</a:t>
            </a:r>
          </a:p>
          <a:p>
            <a:pPr lvl="0"/>
            <a:r>
              <a:rPr lang="uk-UA" dirty="0"/>
              <a:t>WOW.js – анімація прокрутки сторінки</a:t>
            </a:r>
          </a:p>
          <a:p>
            <a:pPr lvl="0"/>
            <a:r>
              <a:rPr lang="uk-UA" dirty="0" err="1"/>
              <a:t>Material</a:t>
            </a:r>
            <a:r>
              <a:rPr lang="uk-UA" dirty="0"/>
              <a:t> </a:t>
            </a:r>
            <a:r>
              <a:rPr lang="uk-UA" dirty="0" err="1"/>
              <a:t>Design</a:t>
            </a:r>
            <a:r>
              <a:rPr lang="uk-UA" dirty="0"/>
              <a:t> </a:t>
            </a:r>
            <a:r>
              <a:rPr lang="uk-UA" dirty="0" err="1"/>
              <a:t>Lite</a:t>
            </a:r>
            <a:r>
              <a:rPr lang="uk-UA" dirty="0"/>
              <a:t> – розробка сайту в стилі </a:t>
            </a:r>
            <a:r>
              <a:rPr lang="uk-UA" dirty="0" err="1"/>
              <a:t>Material</a:t>
            </a:r>
            <a:r>
              <a:rPr lang="uk-UA" dirty="0"/>
              <a:t> </a:t>
            </a:r>
            <a:r>
              <a:rPr lang="uk-UA" dirty="0" err="1"/>
              <a:t>Design</a:t>
            </a:r>
            <a:endParaRPr lang="uk-UA" dirty="0"/>
          </a:p>
          <a:p>
            <a:pPr marL="0" indent="0">
              <a:buNone/>
            </a:pPr>
            <a:r>
              <a:rPr lang="uk-UA" b="1" dirty="0"/>
              <a:t>Зовнішні ресурси</a:t>
            </a:r>
            <a:endParaRPr lang="uk-UA" dirty="0"/>
          </a:p>
          <a:p>
            <a:pPr lvl="0"/>
            <a:r>
              <a:rPr lang="uk-UA" dirty="0" err="1"/>
              <a:t>Hostpro</a:t>
            </a:r>
            <a:r>
              <a:rPr lang="uk-UA" dirty="0"/>
              <a:t> (</a:t>
            </a:r>
            <a:r>
              <a:rPr lang="uk-UA" u="sng" dirty="0">
                <a:hlinkClick r:id="rId2"/>
              </a:rPr>
              <a:t>https://hostpro.ua</a:t>
            </a:r>
            <a:r>
              <a:rPr lang="uk-UA" dirty="0"/>
              <a:t>) – хостинг для розміщення сайту </a:t>
            </a:r>
          </a:p>
          <a:p>
            <a:pPr lvl="0"/>
            <a:r>
              <a:rPr lang="uk-UA" dirty="0" err="1"/>
              <a:t>OpenStreetMaps</a:t>
            </a:r>
            <a:r>
              <a:rPr lang="uk-UA" dirty="0"/>
              <a:t> (</a:t>
            </a:r>
            <a:r>
              <a:rPr lang="uk-UA" u="sng" dirty="0"/>
              <a:t>http://</a:t>
            </a:r>
            <a:r>
              <a:rPr lang="uk-UA" u="sng" dirty="0" smtClean="0"/>
              <a:t>openstreetmap.org.ua</a:t>
            </a:r>
            <a:r>
              <a:rPr lang="uk-UA" dirty="0" smtClean="0"/>
              <a:t>) </a:t>
            </a:r>
            <a:r>
              <a:rPr lang="uk-UA" dirty="0"/>
              <a:t>– позначення на карті місцезнаходження водіїв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808782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laid_for_presentac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6746"/>
            <a:ext cx="9144000" cy="514450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BCCB76-79B8-4A6A-813E-7882D293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Складові системи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2CE317A3-F72C-4F2C-BAC9-740D82AC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 fontScale="70000" lnSpcReduction="20000"/>
          </a:bodyPr>
          <a:lstStyle/>
          <a:p>
            <a:pPr marL="0" lvl="0" indent="0" algn="just">
              <a:buNone/>
            </a:pPr>
            <a:r>
              <a:rPr lang="uk-UA" b="1" dirty="0"/>
              <a:t>Веб-інтерфейс</a:t>
            </a:r>
            <a:r>
              <a:rPr lang="uk-UA" dirty="0"/>
              <a:t> - забезпечує виконання основних функцій користувачами системи:</a:t>
            </a:r>
          </a:p>
          <a:p>
            <a:pPr lvl="0" algn="just"/>
            <a:r>
              <a:rPr lang="uk-UA" b="1" dirty="0"/>
              <a:t>Клієнт</a:t>
            </a:r>
            <a:r>
              <a:rPr lang="uk-UA" dirty="0"/>
              <a:t>: створення замовлення та відстеження стану його виконання. </a:t>
            </a:r>
          </a:p>
          <a:p>
            <a:pPr lvl="0" algn="just"/>
            <a:r>
              <a:rPr lang="uk-UA" b="1" dirty="0"/>
              <a:t>Оператор</a:t>
            </a:r>
            <a:r>
              <a:rPr lang="uk-UA" dirty="0"/>
              <a:t>: отримання замовлення, розрахунок часу виконання, контроль за наявністю продуктів на складі, розподіл водіїв на замовлення, контроль за доставкою замовлень.</a:t>
            </a:r>
          </a:p>
          <a:p>
            <a:pPr lvl="0" algn="just"/>
            <a:r>
              <a:rPr lang="uk-UA" b="1" dirty="0"/>
              <a:t>Водій</a:t>
            </a:r>
            <a:r>
              <a:rPr lang="uk-UA" dirty="0"/>
              <a:t>: отримання замовлення на доставку, повідомлення про доставку, повідомлення про режим відпочинку.</a:t>
            </a:r>
          </a:p>
          <a:p>
            <a:pPr lvl="0" algn="just"/>
            <a:r>
              <a:rPr lang="uk-UA" b="1" dirty="0"/>
              <a:t>Адміністратор</a:t>
            </a:r>
            <a:r>
              <a:rPr lang="uk-UA" dirty="0"/>
              <a:t>: контроль за роботою системи, управління персоналом, отримання статистичних звітів.   </a:t>
            </a:r>
          </a:p>
          <a:p>
            <a:pPr marL="0" lvl="0" indent="0" algn="just">
              <a:buNone/>
            </a:pPr>
            <a:r>
              <a:rPr lang="uk-UA" b="1" dirty="0"/>
              <a:t>База даних </a:t>
            </a:r>
            <a:r>
              <a:rPr lang="uk-UA" dirty="0"/>
              <a:t>- взаємодіє з веб-інтерфейсом, містить відомості про список страв (меню) ресторану, наявність та стан продуктів на складі, отримані та виконані замовлення, зареєстрованих користувачів інформаційної системи тощо.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1525943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59C0C4-962F-43D9-8B1C-E98ECB77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бази даних </a:t>
            </a:r>
          </a:p>
        </p:txBody>
      </p:sp>
      <p:pic>
        <p:nvPicPr>
          <p:cNvPr id="4" name="Місце для вмісту 3" descr="QIP Shot - Screen 034">
            <a:extLst>
              <a:ext uri="{FF2B5EF4-FFF2-40B4-BE49-F238E27FC236}">
                <a16:creationId xmlns="" xmlns:a16="http://schemas.microsoft.com/office/drawing/2014/main" id="{B0A9D892-8001-4702-A1B8-290631E673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1753394"/>
            <a:ext cx="7810500" cy="421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832815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687CE0-D650-48A4-84EC-0F96CF94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Режими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6269AD6A-1735-44BA-B983-F1E015F3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В режимі онлайн - </a:t>
            </a:r>
            <a:r>
              <a:rPr lang="uk-UA" u="sng" dirty="0">
                <a:hlinkClick r:id="rId2"/>
              </a:rPr>
              <a:t>https://eatforyou.tk/</a:t>
            </a:r>
            <a:endParaRPr lang="uk-UA" u="sng" dirty="0"/>
          </a:p>
          <a:p>
            <a:r>
              <a:rPr lang="ru-RU" dirty="0"/>
              <a:t>В</a:t>
            </a:r>
            <a:r>
              <a:rPr lang="uk-UA" dirty="0"/>
              <a:t> режимі </a:t>
            </a:r>
            <a:r>
              <a:rPr lang="uk-UA" dirty="0" err="1"/>
              <a:t>офлайн</a:t>
            </a:r>
            <a:r>
              <a:rPr lang="uk-UA" dirty="0"/>
              <a:t>:</a:t>
            </a:r>
          </a:p>
          <a:p>
            <a:pPr lvl="1"/>
            <a:r>
              <a:rPr lang="uk-UA" dirty="0"/>
              <a:t>на платформі </a:t>
            </a:r>
            <a:r>
              <a:rPr lang="uk-UA" dirty="0" err="1"/>
              <a:t>РНР+MySQL</a:t>
            </a:r>
            <a:r>
              <a:rPr lang="uk-UA" dirty="0"/>
              <a:t> (</a:t>
            </a:r>
            <a:r>
              <a:rPr lang="uk-UA" dirty="0" err="1"/>
              <a:t>OpenServer</a:t>
            </a:r>
            <a:r>
              <a:rPr lang="uk-UA" dirty="0"/>
              <a:t>, </a:t>
            </a:r>
            <a:r>
              <a:rPr lang="uk-UA" dirty="0" err="1"/>
              <a:t>Denwer</a:t>
            </a:r>
            <a:r>
              <a:rPr lang="uk-UA" dirty="0"/>
              <a:t>)</a:t>
            </a:r>
          </a:p>
          <a:p>
            <a:pPr lvl="1"/>
            <a:r>
              <a:rPr lang="uk-UA" dirty="0"/>
              <a:t>Інсталяція системи - </a:t>
            </a:r>
            <a:r>
              <a:rPr lang="uk-UA" dirty="0">
                <a:hlinkClick r:id="rId3"/>
              </a:rPr>
              <a:t>EFY-installer.exe</a:t>
            </a:r>
            <a:endParaRPr lang="uk-UA" dirty="0"/>
          </a:p>
          <a:p>
            <a:r>
              <a:rPr lang="uk-UA" dirty="0" err="1"/>
              <a:t>Офлайн</a:t>
            </a:r>
            <a:r>
              <a:rPr lang="uk-UA" dirty="0"/>
              <a:t> версія системи має обмеження при відсутності підключення до Інтернету</a:t>
            </a:r>
          </a:p>
        </p:txBody>
      </p:sp>
    </p:spTree>
    <p:extLst>
      <p:ext uri="{BB962C8B-B14F-4D97-AF65-F5344CB8AC3E}">
        <p14:creationId xmlns:p14="http://schemas.microsoft.com/office/powerpoint/2010/main" xmlns="" val="37915169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F9EA5A-2076-4F62-AC5E-40958A75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Захист системи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F2F4BB13-7DA3-44A6-B393-AF3C92D1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uk-UA" dirty="0"/>
              <a:t>Хостинг </a:t>
            </a:r>
            <a:r>
              <a:rPr lang="uk-UA" dirty="0" err="1"/>
              <a:t>Hostpro</a:t>
            </a:r>
            <a:r>
              <a:rPr lang="uk-UA" dirty="0"/>
              <a:t> дає можливість отримати сертифікат SSL</a:t>
            </a:r>
          </a:p>
          <a:p>
            <a:pPr algn="just"/>
            <a:r>
              <a:rPr lang="uk-UA" dirty="0"/>
              <a:t>Передавання даних забезпечує безпечний протокол </a:t>
            </a:r>
            <a:r>
              <a:rPr lang="uk-UA" dirty="0" err="1"/>
              <a:t>https</a:t>
            </a:r>
            <a:endParaRPr lang="uk-UA" dirty="0"/>
          </a:p>
          <a:p>
            <a:pPr algn="just"/>
            <a:r>
              <a:rPr lang="uk-UA" dirty="0" smtClean="0"/>
              <a:t>У кореневій директорії  налаштовано файл </a:t>
            </a:r>
            <a:r>
              <a:rPr lang="uk-UA" dirty="0" err="1" smtClean="0"/>
              <a:t>.htaccess</a:t>
            </a:r>
            <a:r>
              <a:rPr lang="uk-UA" dirty="0" smtClean="0"/>
              <a:t> для заборони доступу сторонніх осіб до директорій </a:t>
            </a:r>
            <a:r>
              <a:rPr lang="uk-UA" dirty="0"/>
              <a:t>інформаційної системи</a:t>
            </a:r>
          </a:p>
          <a:p>
            <a:pPr algn="just"/>
            <a:r>
              <a:rPr lang="uk-UA" dirty="0"/>
              <a:t>Уведення та виведення даних в полях форм екранується для захисту від шкідливого коду</a:t>
            </a:r>
          </a:p>
          <a:p>
            <a:pPr algn="just"/>
            <a:r>
              <a:rPr lang="uk-UA" dirty="0"/>
              <a:t>Захист сторінок зареєстрованих працівників забезпечено перевіркою авторизації користувача.</a:t>
            </a:r>
          </a:p>
          <a:p>
            <a:pPr algn="just"/>
            <a:r>
              <a:rPr lang="uk-UA" dirty="0"/>
              <a:t>До паролів </a:t>
            </a:r>
            <a:r>
              <a:rPr lang="uk-UA" dirty="0" smtClean="0"/>
              <a:t>додається випадково </a:t>
            </a:r>
            <a:r>
              <a:rPr lang="uk-UA" dirty="0" err="1" smtClean="0"/>
              <a:t>сгенерована</a:t>
            </a:r>
            <a:r>
              <a:rPr lang="uk-UA" dirty="0" smtClean="0"/>
              <a:t> сіль та</a:t>
            </a:r>
            <a:r>
              <a:rPr lang="en-US" dirty="0" smtClean="0"/>
              <a:t> </a:t>
            </a:r>
            <a:r>
              <a:rPr lang="uk-UA" dirty="0" smtClean="0"/>
              <a:t>застосовується </a:t>
            </a:r>
            <a:r>
              <a:rPr lang="uk-UA" dirty="0"/>
              <a:t>алгоритм хешування </a:t>
            </a:r>
            <a:r>
              <a:rPr lang="en-US" dirty="0" smtClean="0"/>
              <a:t>SHA</a:t>
            </a:r>
            <a:r>
              <a:rPr lang="uk-UA" dirty="0" smtClean="0"/>
              <a:t>512.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2741036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лайд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775</Words>
  <Application>Microsoft Office PowerPoint</Application>
  <PresentationFormat>Экран (4:3)</PresentationFormat>
  <Paragraphs>180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Yanone Kaffeesatz</vt:lpstr>
      <vt:lpstr>Playfair Display</vt:lpstr>
      <vt:lpstr>Calibri</vt:lpstr>
      <vt:lpstr>Тема Office</vt:lpstr>
      <vt:lpstr>Інформаційна система «EatForYou»</vt:lpstr>
      <vt:lpstr>Технічне завдання</vt:lpstr>
      <vt:lpstr>Використані технології</vt:lpstr>
      <vt:lpstr>Слайд 4</vt:lpstr>
      <vt:lpstr>Складові системи</vt:lpstr>
      <vt:lpstr>Структура бази даних </vt:lpstr>
      <vt:lpstr>Режими роботи</vt:lpstr>
      <vt:lpstr>Захист системи</vt:lpstr>
      <vt:lpstr>Слайд 9</vt:lpstr>
      <vt:lpstr>Розподіл замовлень у мережі ресторану</vt:lpstr>
      <vt:lpstr>Алгоритм обчислення тривалості приготування страв</vt:lpstr>
      <vt:lpstr>Контрольний приклад</vt:lpstr>
      <vt:lpstr>Список замовлень</vt:lpstr>
      <vt:lpstr>Демонстрація алгоритму</vt:lpstr>
      <vt:lpstr>Алгоритм доставки замовлень</vt:lpstr>
      <vt:lpstr>Слайд 16</vt:lpstr>
      <vt:lpstr>Слайд 17</vt:lpstr>
      <vt:lpstr>Алгоритм доставки замовлень</vt:lpstr>
      <vt:lpstr>Алгоритм імітації відпалу</vt:lpstr>
      <vt:lpstr>Демонстрація роботи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Tbt</cp:lastModifiedBy>
  <cp:revision>39</cp:revision>
  <cp:lastPrinted>2018-10-31T07:18:43Z</cp:lastPrinted>
  <dcterms:created xsi:type="dcterms:W3CDTF">2018-10-28T21:31:43Z</dcterms:created>
  <dcterms:modified xsi:type="dcterms:W3CDTF">2018-11-01T11:44:50Z</dcterms:modified>
</cp:coreProperties>
</file>