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9" r:id="rId4"/>
    <p:sldId id="259" r:id="rId5"/>
    <p:sldId id="262" r:id="rId6"/>
    <p:sldId id="264" r:id="rId7"/>
    <p:sldId id="265" r:id="rId8"/>
    <p:sldId id="257" r:id="rId9"/>
    <p:sldId id="266" r:id="rId10"/>
    <p:sldId id="267" r:id="rId11"/>
    <p:sldId id="268" r:id="rId12"/>
    <p:sldId id="263" r:id="rId13"/>
    <p:sldId id="26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ACE4592-B79A-40C0-AD58-BC67CB1A72D1}" type="datetimeFigureOut">
              <a:rPr lang="zh-CN" altLang="en-US" smtClean="0"/>
              <a:t>2014/8/15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28907B-B4CC-49F5-83B9-EED4AFBF981B}" type="slidenum">
              <a:rPr lang="zh-CN" altLang="en-US" smtClean="0"/>
              <a:t>‹#›</a:t>
            </a:fld>
            <a:endParaRPr lang="zh-CN" altLang="en-US"/>
          </a:p>
        </p:txBody>
      </p:sp>
    </p:spTree>
    <p:extLst>
      <p:ext uri="{BB962C8B-B14F-4D97-AF65-F5344CB8AC3E}">
        <p14:creationId xmlns:p14="http://schemas.microsoft.com/office/powerpoint/2010/main" val="325902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CE4592-B79A-40C0-AD58-BC67CB1A72D1}" type="datetimeFigureOut">
              <a:rPr lang="zh-CN" altLang="en-US" smtClean="0"/>
              <a:t>2014/8/15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28907B-B4CC-49F5-83B9-EED4AFBF981B}" type="slidenum">
              <a:rPr lang="zh-CN" altLang="en-US" smtClean="0"/>
              <a:t>‹#›</a:t>
            </a:fld>
            <a:endParaRPr lang="zh-CN" altLang="en-US"/>
          </a:p>
        </p:txBody>
      </p:sp>
    </p:spTree>
    <p:extLst>
      <p:ext uri="{BB962C8B-B14F-4D97-AF65-F5344CB8AC3E}">
        <p14:creationId xmlns:p14="http://schemas.microsoft.com/office/powerpoint/2010/main" val="252324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CE4592-B79A-40C0-AD58-BC67CB1A72D1}" type="datetimeFigureOut">
              <a:rPr lang="zh-CN" altLang="en-US" smtClean="0"/>
              <a:t>2014/8/15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28907B-B4CC-49F5-83B9-EED4AFBF981B}" type="slidenum">
              <a:rPr lang="zh-CN" altLang="en-US" smtClean="0"/>
              <a:t>‹#›</a:t>
            </a:fld>
            <a:endParaRPr lang="zh-CN" altLang="en-US"/>
          </a:p>
        </p:txBody>
      </p:sp>
    </p:spTree>
    <p:extLst>
      <p:ext uri="{BB962C8B-B14F-4D97-AF65-F5344CB8AC3E}">
        <p14:creationId xmlns:p14="http://schemas.microsoft.com/office/powerpoint/2010/main" val="1784160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CE4592-B79A-40C0-AD58-BC67CB1A72D1}" type="datetimeFigureOut">
              <a:rPr lang="zh-CN" altLang="en-US" smtClean="0"/>
              <a:t>2014/8/15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28907B-B4CC-49F5-83B9-EED4AFBF981B}" type="slidenum">
              <a:rPr lang="zh-CN" altLang="en-US" smtClean="0"/>
              <a:t>‹#›</a:t>
            </a:fld>
            <a:endParaRPr lang="zh-CN" altLang="en-US"/>
          </a:p>
        </p:txBody>
      </p:sp>
    </p:spTree>
    <p:extLst>
      <p:ext uri="{BB962C8B-B14F-4D97-AF65-F5344CB8AC3E}">
        <p14:creationId xmlns:p14="http://schemas.microsoft.com/office/powerpoint/2010/main" val="119876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ACE4592-B79A-40C0-AD58-BC67CB1A72D1}" type="datetimeFigureOut">
              <a:rPr lang="zh-CN" altLang="en-US" smtClean="0"/>
              <a:t>2014/8/15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28907B-B4CC-49F5-83B9-EED4AFBF981B}" type="slidenum">
              <a:rPr lang="zh-CN" altLang="en-US" smtClean="0"/>
              <a:t>‹#›</a:t>
            </a:fld>
            <a:endParaRPr lang="zh-CN" altLang="en-US"/>
          </a:p>
        </p:txBody>
      </p:sp>
    </p:spTree>
    <p:extLst>
      <p:ext uri="{BB962C8B-B14F-4D97-AF65-F5344CB8AC3E}">
        <p14:creationId xmlns:p14="http://schemas.microsoft.com/office/powerpoint/2010/main" val="23590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ACE4592-B79A-40C0-AD58-BC67CB1A72D1}" type="datetimeFigureOut">
              <a:rPr lang="zh-CN" altLang="en-US" smtClean="0"/>
              <a:t>2014/8/15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28907B-B4CC-49F5-83B9-EED4AFBF981B}" type="slidenum">
              <a:rPr lang="zh-CN" altLang="en-US" smtClean="0"/>
              <a:t>‹#›</a:t>
            </a:fld>
            <a:endParaRPr lang="zh-CN" altLang="en-US"/>
          </a:p>
        </p:txBody>
      </p:sp>
    </p:spTree>
    <p:extLst>
      <p:ext uri="{BB962C8B-B14F-4D97-AF65-F5344CB8AC3E}">
        <p14:creationId xmlns:p14="http://schemas.microsoft.com/office/powerpoint/2010/main" val="2367570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ACE4592-B79A-40C0-AD58-BC67CB1A72D1}" type="datetimeFigureOut">
              <a:rPr lang="zh-CN" altLang="en-US" smtClean="0"/>
              <a:t>2014/8/15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28907B-B4CC-49F5-83B9-EED4AFBF981B}" type="slidenum">
              <a:rPr lang="zh-CN" altLang="en-US" smtClean="0"/>
              <a:t>‹#›</a:t>
            </a:fld>
            <a:endParaRPr lang="zh-CN" altLang="en-US"/>
          </a:p>
        </p:txBody>
      </p:sp>
    </p:spTree>
    <p:extLst>
      <p:ext uri="{BB962C8B-B14F-4D97-AF65-F5344CB8AC3E}">
        <p14:creationId xmlns:p14="http://schemas.microsoft.com/office/powerpoint/2010/main" val="128110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ACE4592-B79A-40C0-AD58-BC67CB1A72D1}" type="datetimeFigureOut">
              <a:rPr lang="zh-CN" altLang="en-US" smtClean="0"/>
              <a:t>2014/8/15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28907B-B4CC-49F5-83B9-EED4AFBF981B}" type="slidenum">
              <a:rPr lang="zh-CN" altLang="en-US" smtClean="0"/>
              <a:t>‹#›</a:t>
            </a:fld>
            <a:endParaRPr lang="zh-CN" altLang="en-US"/>
          </a:p>
        </p:txBody>
      </p:sp>
    </p:spTree>
    <p:extLst>
      <p:ext uri="{BB962C8B-B14F-4D97-AF65-F5344CB8AC3E}">
        <p14:creationId xmlns:p14="http://schemas.microsoft.com/office/powerpoint/2010/main" val="39161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CE4592-B79A-40C0-AD58-BC67CB1A72D1}" type="datetimeFigureOut">
              <a:rPr lang="zh-CN" altLang="en-US" smtClean="0"/>
              <a:t>2014/8/15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28907B-B4CC-49F5-83B9-EED4AFBF981B}" type="slidenum">
              <a:rPr lang="zh-CN" altLang="en-US" smtClean="0"/>
              <a:t>‹#›</a:t>
            </a:fld>
            <a:endParaRPr lang="zh-CN" altLang="en-US"/>
          </a:p>
        </p:txBody>
      </p:sp>
    </p:spTree>
    <p:extLst>
      <p:ext uri="{BB962C8B-B14F-4D97-AF65-F5344CB8AC3E}">
        <p14:creationId xmlns:p14="http://schemas.microsoft.com/office/powerpoint/2010/main" val="199127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ACE4592-B79A-40C0-AD58-BC67CB1A72D1}" type="datetimeFigureOut">
              <a:rPr lang="zh-CN" altLang="en-US" smtClean="0"/>
              <a:t>2014/8/15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28907B-B4CC-49F5-83B9-EED4AFBF981B}" type="slidenum">
              <a:rPr lang="zh-CN" altLang="en-US" smtClean="0"/>
              <a:t>‹#›</a:t>
            </a:fld>
            <a:endParaRPr lang="zh-CN" altLang="en-US"/>
          </a:p>
        </p:txBody>
      </p:sp>
    </p:spTree>
    <p:extLst>
      <p:ext uri="{BB962C8B-B14F-4D97-AF65-F5344CB8AC3E}">
        <p14:creationId xmlns:p14="http://schemas.microsoft.com/office/powerpoint/2010/main" val="1931683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ACE4592-B79A-40C0-AD58-BC67CB1A72D1}" type="datetimeFigureOut">
              <a:rPr lang="zh-CN" altLang="en-US" smtClean="0"/>
              <a:t>2014/8/15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28907B-B4CC-49F5-83B9-EED4AFBF981B}" type="slidenum">
              <a:rPr lang="zh-CN" altLang="en-US" smtClean="0"/>
              <a:t>‹#›</a:t>
            </a:fld>
            <a:endParaRPr lang="zh-CN" altLang="en-US"/>
          </a:p>
        </p:txBody>
      </p:sp>
    </p:spTree>
    <p:extLst>
      <p:ext uri="{BB962C8B-B14F-4D97-AF65-F5344CB8AC3E}">
        <p14:creationId xmlns:p14="http://schemas.microsoft.com/office/powerpoint/2010/main" val="403272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E4592-B79A-40C0-AD58-BC67CB1A72D1}" type="datetimeFigureOut">
              <a:rPr lang="zh-CN" altLang="en-US" smtClean="0"/>
              <a:t>2014/8/15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8907B-B4CC-49F5-83B9-EED4AFBF981B}" type="slidenum">
              <a:rPr lang="zh-CN" altLang="en-US" smtClean="0"/>
              <a:t>‹#›</a:t>
            </a:fld>
            <a:endParaRPr lang="zh-CN" altLang="en-US"/>
          </a:p>
        </p:txBody>
      </p:sp>
    </p:spTree>
    <p:extLst>
      <p:ext uri="{BB962C8B-B14F-4D97-AF65-F5344CB8AC3E}">
        <p14:creationId xmlns:p14="http://schemas.microsoft.com/office/powerpoint/2010/main" val="697229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8128000"/>
          </a:xfrm>
          <a:prstGeom prst="rect">
            <a:avLst/>
          </a:prstGeom>
        </p:spPr>
      </p:pic>
      <p:sp>
        <p:nvSpPr>
          <p:cNvPr id="2" name="标题 1"/>
          <p:cNvSpPr>
            <a:spLocks noGrp="1"/>
          </p:cNvSpPr>
          <p:nvPr>
            <p:ph type="ctrTitle"/>
          </p:nvPr>
        </p:nvSpPr>
        <p:spPr>
          <a:xfrm>
            <a:off x="1524000" y="1676400"/>
            <a:ext cx="9144000" cy="2387600"/>
          </a:xfrm>
        </p:spPr>
        <p:txBody>
          <a:bodyPr>
            <a:normAutofit/>
          </a:bodyPr>
          <a:lstStyle/>
          <a:p>
            <a:r>
              <a:rPr lang="zh-CN" altLang="en-US" sz="12000" dirty="0" smtClean="0">
                <a:solidFill>
                  <a:schemeClr val="bg1"/>
                </a:solidFill>
                <a:latin typeface="微软雅黑" panose="020B0503020204020204" pitchFamily="34" charset="-122"/>
                <a:ea typeface="微软雅黑" panose="020B0503020204020204" pitchFamily="34" charset="-122"/>
              </a:rPr>
              <a:t>聊聊字体</a:t>
            </a:r>
            <a:endParaRPr lang="zh-CN" altLang="en-US" sz="120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050780" y="6162675"/>
            <a:ext cx="1563248" cy="369332"/>
          </a:xfrm>
          <a:prstGeom prst="rect">
            <a:avLst/>
          </a:prstGeom>
          <a:noFill/>
        </p:spPr>
        <p:txBody>
          <a:bodyPr wrap="none" rtlCol="0">
            <a:spAutoFit/>
          </a:bodyPr>
          <a:lstStyle/>
          <a:p>
            <a:r>
              <a:rPr lang="en-US" altLang="zh-CN" dirty="0" smtClean="0">
                <a:solidFill>
                  <a:schemeClr val="bg1"/>
                </a:solidFill>
              </a:rPr>
              <a:t>Sissi 2014.8.15</a:t>
            </a:r>
            <a:endParaRPr lang="zh-CN" altLang="en-US" dirty="0">
              <a:solidFill>
                <a:schemeClr val="bg1"/>
              </a:solidFill>
            </a:endParaRPr>
          </a:p>
        </p:txBody>
      </p:sp>
    </p:spTree>
    <p:extLst>
      <p:ext uri="{BB962C8B-B14F-4D97-AF65-F5344CB8AC3E}">
        <p14:creationId xmlns:p14="http://schemas.microsoft.com/office/powerpoint/2010/main" val="2588873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iOS</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中文</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英文和数字</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245346" y="2446281"/>
            <a:ext cx="9555175" cy="2585323"/>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黑体</a:t>
            </a:r>
            <a:r>
              <a:rPr lang="en-US" altLang="zh-CN"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a:solidFill>
                  <a:schemeClr val="bg1">
                    <a:lumMod val="50000"/>
                  </a:schemeClr>
                </a:solidFill>
                <a:latin typeface="微软雅黑" panose="020B0503020204020204" pitchFamily="34" charset="-122"/>
                <a:ea typeface="微软雅黑" panose="020B0503020204020204" pitchFamily="34" charset="-122"/>
              </a:rPr>
              <a:t>简，黑体</a:t>
            </a:r>
            <a:r>
              <a:rPr lang="en-US" altLang="zh-CN"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a:solidFill>
                  <a:schemeClr val="bg1">
                    <a:lumMod val="50000"/>
                  </a:schemeClr>
                </a:solidFill>
                <a:latin typeface="微软雅黑" panose="020B0503020204020204" pitchFamily="34" charset="-122"/>
                <a:ea typeface="微软雅黑" panose="020B0503020204020204" pitchFamily="34" charset="-122"/>
              </a:rPr>
              <a:t>简的英文名称为</a:t>
            </a:r>
            <a:r>
              <a:rPr lang="en-US" altLang="zh-CN" dirty="0">
                <a:solidFill>
                  <a:schemeClr val="bg1">
                    <a:lumMod val="50000"/>
                  </a:schemeClr>
                </a:solidFill>
                <a:latin typeface="微软雅黑" panose="020B0503020204020204" pitchFamily="34" charset="-122"/>
                <a:ea typeface="微软雅黑" panose="020B0503020204020204" pitchFamily="34" charset="-122"/>
              </a:rPr>
              <a:t>Heiti SC</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Heiti</a:t>
            </a:r>
            <a:r>
              <a:rPr lang="zh-CN" altLang="en-US" dirty="0">
                <a:solidFill>
                  <a:schemeClr val="bg1">
                    <a:lumMod val="50000"/>
                  </a:schemeClr>
                </a:solidFill>
                <a:latin typeface="微软雅黑" panose="020B0503020204020204" pitchFamily="34" charset="-122"/>
                <a:ea typeface="微软雅黑" panose="020B0503020204020204" pitchFamily="34" charset="-122"/>
              </a:rPr>
              <a:t>为黑体的拼音，</a:t>
            </a:r>
            <a:r>
              <a:rPr lang="en-US" altLang="zh-CN" dirty="0">
                <a:solidFill>
                  <a:schemeClr val="bg1">
                    <a:lumMod val="50000"/>
                  </a:schemeClr>
                </a:solidFill>
                <a:latin typeface="微软雅黑" panose="020B0503020204020204" pitchFamily="34" charset="-122"/>
                <a:ea typeface="微软雅黑" panose="020B0503020204020204" pitchFamily="34" charset="-122"/>
              </a:rPr>
              <a:t>SC</a:t>
            </a:r>
            <a:r>
              <a:rPr lang="zh-CN" altLang="en-US" dirty="0">
                <a:solidFill>
                  <a:schemeClr val="bg1">
                    <a:lumMod val="50000"/>
                  </a:schemeClr>
                </a:solidFill>
                <a:latin typeface="微软雅黑" panose="020B0503020204020204" pitchFamily="34" charset="-122"/>
                <a:ea typeface="微软雅黑" panose="020B0503020204020204" pitchFamily="34" charset="-122"/>
              </a:rPr>
              <a:t>代表简体中文（</a:t>
            </a:r>
            <a:r>
              <a:rPr lang="en-US" altLang="zh-CN" dirty="0">
                <a:solidFill>
                  <a:schemeClr val="bg1">
                    <a:lumMod val="50000"/>
                  </a:schemeClr>
                </a:solidFill>
                <a:latin typeface="微软雅黑" panose="020B0503020204020204" pitchFamily="34" charset="-122"/>
                <a:ea typeface="微软雅黑" panose="020B0503020204020204" pitchFamily="34" charset="-122"/>
              </a:rPr>
              <a:t>Simplified Chinese</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dirty="0">
                <a:solidFill>
                  <a:schemeClr val="bg1">
                    <a:lumMod val="50000"/>
                  </a:schemeClr>
                </a:solidFill>
                <a:latin typeface="微软雅黑" panose="020B0503020204020204" pitchFamily="34" charset="-122"/>
                <a:ea typeface="微软雅黑" panose="020B0503020204020204" pitchFamily="34" charset="-122"/>
              </a:rPr>
              <a:t>STHeiti-Light.ttc </a:t>
            </a:r>
            <a:r>
              <a:rPr lang="zh-CN" altLang="en-US" dirty="0">
                <a:solidFill>
                  <a:schemeClr val="bg1">
                    <a:lumMod val="50000"/>
                  </a:schemeClr>
                </a:solidFill>
                <a:latin typeface="微软雅黑" panose="020B0503020204020204" pitchFamily="34" charset="-122"/>
                <a:ea typeface="微软雅黑" panose="020B0503020204020204" pitchFamily="34" charset="-122"/>
              </a:rPr>
              <a:t>和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STHeiti-Medium.ttc</a:t>
            </a:r>
          </a:p>
          <a:p>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en-US" altLang="zh-CN" dirty="0">
                <a:solidFill>
                  <a:schemeClr val="bg1">
                    <a:lumMod val="50000"/>
                  </a:schemeClr>
                </a:solidFill>
                <a:latin typeface="微软雅黑" panose="020B0503020204020204" pitchFamily="34" charset="-122"/>
                <a:ea typeface="微软雅黑" panose="020B0503020204020204" pitchFamily="34" charset="-122"/>
              </a:rPr>
              <a:t>_</a:t>
            </a:r>
            <a:r>
              <a:rPr lang="en-US" altLang="zh-CN" dirty="0" err="1">
                <a:solidFill>
                  <a:schemeClr val="bg1">
                    <a:lumMod val="50000"/>
                  </a:schemeClr>
                </a:solidFill>
                <a:latin typeface="微软雅黑" panose="020B0503020204020204" pitchFamily="34" charset="-122"/>
                <a:ea typeface="微软雅黑" panose="020B0503020204020204" pitchFamily="34" charset="-122"/>
              </a:rPr>
              <a:t>H_Helvetica.ttc</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zh-CN" altLang="en-US" dirty="0">
                <a:solidFill>
                  <a:schemeClr val="bg1">
                    <a:lumMod val="50000"/>
                  </a:schemeClr>
                </a:solidFill>
                <a:latin typeface="微软雅黑" panose="020B0503020204020204" pitchFamily="34" charset="-122"/>
                <a:ea typeface="微软雅黑" panose="020B0503020204020204" pitchFamily="34" charset="-122"/>
              </a:rPr>
              <a:t>和 </a:t>
            </a:r>
            <a:r>
              <a:rPr lang="en-US" altLang="zh-CN" dirty="0">
                <a:solidFill>
                  <a:schemeClr val="bg1">
                    <a:lumMod val="50000"/>
                  </a:schemeClr>
                </a:solidFill>
                <a:latin typeface="微软雅黑" panose="020B0503020204020204" pitchFamily="34" charset="-122"/>
                <a:ea typeface="微软雅黑" panose="020B0503020204020204" pitchFamily="34" charset="-122"/>
              </a:rPr>
              <a:t>_</a:t>
            </a:r>
            <a:r>
              <a:rPr lang="en-US" altLang="zh-CN" dirty="0" err="1">
                <a:solidFill>
                  <a:schemeClr val="bg1">
                    <a:lumMod val="50000"/>
                  </a:schemeClr>
                </a:solidFill>
                <a:latin typeface="微软雅黑" panose="020B0503020204020204" pitchFamily="34" charset="-122"/>
                <a:ea typeface="微软雅黑" panose="020B0503020204020204" pitchFamily="34" charset="-122"/>
              </a:rPr>
              <a:t>H_HelveticaNeue.ttc</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zh-CN" altLang="en-US" dirty="0">
                <a:solidFill>
                  <a:schemeClr val="bg1">
                    <a:lumMod val="50000"/>
                  </a:schemeClr>
                </a:solidFill>
                <a:latin typeface="微软雅黑" panose="020B0503020204020204" pitchFamily="34" charset="-122"/>
                <a:ea typeface="微软雅黑" panose="020B0503020204020204" pitchFamily="34" charset="-122"/>
              </a:rPr>
              <a:t>代表的是英文以及数字字体</a:t>
            </a:r>
          </a:p>
        </p:txBody>
      </p:sp>
    </p:spTree>
    <p:extLst>
      <p:ext uri="{BB962C8B-B14F-4D97-AF65-F5344CB8AC3E}">
        <p14:creationId xmlns:p14="http://schemas.microsoft.com/office/powerpoint/2010/main" val="2504861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indent="0">
              <a:lnSpc>
                <a:spcPct val="150000"/>
              </a:lnSpc>
              <a:buNone/>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Heiti SC</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（黑体</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简，黑体</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简的英文名称为</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Heiti SC</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Heiti</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为黑体的拼音，</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SC</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代表简体中文（</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Simplified Chinese</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）），是</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Mac OS X Snow Leopard</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（版本</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10.6</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）包含的简体中文字型，也是</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iPhone OS 3.0</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（版本</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4.0</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后改名为</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iOS</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）及</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iPod </a:t>
            </a:r>
            <a:r>
              <a:rPr lang="en-US" altLang="zh-CN" sz="1600" dirty="0" err="1" smtClean="0">
                <a:solidFill>
                  <a:schemeClr val="bg1">
                    <a:lumMod val="50000"/>
                  </a:schemeClr>
                </a:solidFill>
                <a:latin typeface="微软雅黑" panose="020B0503020204020204" pitchFamily="34" charset="-122"/>
                <a:ea typeface="微软雅黑" panose="020B0503020204020204" pitchFamily="34" charset="-122"/>
              </a:rPr>
              <a:t>nano</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第五代以来的预设简体中文字型。黑体</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简系为黑体，取代华文黑体成为</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Mac OS X Snow Leopard</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的预设简体中文字型。在过去，华文黑体是</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Mac OS X</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的预设简体中文字型，因此以前并没有黑体</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简。黑体</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简是全新的字型，与黑体</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繁同以华文黑体为基础开发，成为</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Mac OS X Snow Leopard</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与</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iPhone OS 3.0</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（版本</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4.0</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后改名为</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iOS</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）之后内建并同时为预设的简体中文字型。虽与华文黑体为两套字型，但差异微小，仅排列上有差距，笔画的差距也十分微小。包含“细体”与“中黑”，黑体</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简与黑体</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繁皆使用</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600" dirty="0" err="1" smtClean="0">
                <a:solidFill>
                  <a:schemeClr val="bg1">
                    <a:lumMod val="50000"/>
                  </a:schemeClr>
                </a:solidFill>
                <a:latin typeface="微软雅黑" panose="020B0503020204020204" pitchFamily="34" charset="-122"/>
                <a:ea typeface="微软雅黑" panose="020B0503020204020204" pitchFamily="34" charset="-122"/>
              </a:rPr>
              <a:t>ttc</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TrueType Collection</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）格式，可以在单一档案包含多套字型。其中，黑体</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简与黑体</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繁的细体在</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/System/Library/Fonts/</a:t>
            </a:r>
            <a:r>
              <a:rPr lang="en-US" altLang="zh-CN" sz="1600" dirty="0" err="1" smtClean="0">
                <a:solidFill>
                  <a:schemeClr val="bg1">
                    <a:lumMod val="50000"/>
                  </a:schemeClr>
                </a:solidFill>
                <a:latin typeface="微软雅黑" panose="020B0503020204020204" pitchFamily="34" charset="-122"/>
                <a:ea typeface="微软雅黑" panose="020B0503020204020204" pitchFamily="34" charset="-122"/>
              </a:rPr>
              <a:t>STHeiti</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bg1">
                    <a:lumMod val="50000"/>
                  </a:schemeClr>
                </a:solidFill>
                <a:latin typeface="微软雅黑" panose="020B0503020204020204" pitchFamily="34" charset="-122"/>
                <a:ea typeface="微软雅黑" panose="020B0503020204020204" pitchFamily="34" charset="-122"/>
              </a:rPr>
              <a:t>Light.ttc</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，黑体</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简与黑体</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繁的中黑在</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/Library/Fonts/</a:t>
            </a:r>
            <a:r>
              <a:rPr lang="en-US" altLang="zh-CN" sz="1600" dirty="0" err="1" smtClean="0">
                <a:solidFill>
                  <a:schemeClr val="bg1">
                    <a:lumMod val="50000"/>
                  </a:schemeClr>
                </a:solidFill>
                <a:latin typeface="微软雅黑" panose="020B0503020204020204" pitchFamily="34" charset="-122"/>
                <a:ea typeface="微软雅黑" panose="020B0503020204020204" pitchFamily="34" charset="-122"/>
              </a:rPr>
              <a:t>STHeiti</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bg1">
                    <a:lumMod val="50000"/>
                  </a:schemeClr>
                </a:solidFill>
                <a:latin typeface="微软雅黑" panose="020B0503020204020204" pitchFamily="34" charset="-122"/>
                <a:ea typeface="微软雅黑" panose="020B0503020204020204" pitchFamily="34" charset="-122"/>
              </a:rPr>
              <a:t>Medium.ttc</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838200" y="365125"/>
            <a:ext cx="10515600" cy="1325563"/>
          </a:xfrm>
        </p:spPr>
        <p:txBody>
          <a:bodyPr/>
          <a:lstStyle/>
          <a:p>
            <a:r>
              <a:rPr lang="zh-CN" altLang="en-US" dirty="0" smtClean="0">
                <a:latin typeface="微软雅黑" panose="020B0503020204020204" pitchFamily="34" charset="-122"/>
                <a:ea typeface="微软雅黑" panose="020B0503020204020204" pitchFamily="34" charset="-122"/>
              </a:rPr>
              <a:t>课后阅读</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4379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不齐线数字</a:t>
            </a:r>
          </a:p>
        </p:txBody>
      </p:sp>
      <p:sp>
        <p:nvSpPr>
          <p:cNvPr id="3" name="内容占位符 2"/>
          <p:cNvSpPr>
            <a:spLocks noGrp="1"/>
          </p:cNvSpPr>
          <p:nvPr>
            <p:ph idx="1"/>
          </p:nvPr>
        </p:nvSpPr>
        <p:spPr>
          <a:xfrm>
            <a:off x="838200" y="1825625"/>
            <a:ext cx="10611678" cy="4813714"/>
          </a:xfrm>
        </p:spPr>
        <p:txBody>
          <a:bodyPr>
            <a:normAutofit/>
          </a:bodyPr>
          <a:lstStyle/>
          <a:p>
            <a:pPr marL="0" indent="0">
              <a:buNone/>
            </a:pPr>
            <a:r>
              <a:rPr lang="zh-CN" altLang="en-US" sz="2400" dirty="0">
                <a:solidFill>
                  <a:schemeClr val="bg1">
                    <a:lumMod val="50000"/>
                  </a:schemeClr>
                </a:solidFill>
                <a:latin typeface="微软雅黑" panose="020B0503020204020204" pitchFamily="34" charset="-122"/>
                <a:ea typeface="微软雅黑" panose="020B0503020204020204" pitchFamily="34" charset="-122"/>
              </a:rPr>
              <a:t>不齐线数字（也称小写数字、古风体数字和中世纪数字）是阿拉伯数字的一种款式，设计配合小写字母，营造视觉上的和谐。</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marL="0" indent="0">
              <a:buNone/>
            </a:pP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Georgia</a:t>
            </a:r>
          </a:p>
          <a:p>
            <a:pPr marL="0" indent="0">
              <a:buNone/>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经常用于使用在价格</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4037563" y="4040048"/>
            <a:ext cx="3533775" cy="1057275"/>
          </a:xfrm>
          <a:prstGeom prst="rect">
            <a:avLst/>
          </a:prstGeom>
        </p:spPr>
      </p:pic>
      <p:cxnSp>
        <p:nvCxnSpPr>
          <p:cNvPr id="7" name="直接连接符 6"/>
          <p:cNvCxnSpPr/>
          <p:nvPr/>
        </p:nvCxnSpPr>
        <p:spPr>
          <a:xfrm>
            <a:off x="3644348" y="4373217"/>
            <a:ext cx="4598504" cy="0"/>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3644348" y="4683057"/>
            <a:ext cx="459850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4436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33378" y="1417983"/>
            <a:ext cx="11851585" cy="3803374"/>
          </a:xfrm>
          <a:prstGeom prst="rect">
            <a:avLst/>
          </a:prstGeom>
        </p:spPr>
      </p:pic>
    </p:spTree>
    <p:extLst>
      <p:ext uri="{BB962C8B-B14F-4D97-AF65-F5344CB8AC3E}">
        <p14:creationId xmlns:p14="http://schemas.microsoft.com/office/powerpoint/2010/main" val="328524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Serif (</a:t>
            </a:r>
            <a:r>
              <a:rPr lang="zh-CN" altLang="en-US" dirty="0" smtClean="0">
                <a:latin typeface="微软雅黑" panose="020B0503020204020204" pitchFamily="34" charset="-122"/>
                <a:ea typeface="微软雅黑" panose="020B0503020204020204" pitchFamily="34" charset="-122"/>
              </a:rPr>
              <a:t>有衬线</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Sans serif (</a:t>
            </a:r>
            <a:r>
              <a:rPr lang="zh-CN" altLang="en-US" dirty="0" smtClean="0">
                <a:latin typeface="微软雅黑" panose="020B0503020204020204" pitchFamily="34" charset="-122"/>
                <a:ea typeface="微软雅黑" panose="020B0503020204020204" pitchFamily="34" charset="-122"/>
              </a:rPr>
              <a:t>无衬线</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fontScale="92500" lnSpcReduction="10000"/>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Serif </a:t>
            </a:r>
            <a:r>
              <a:rPr lang="zh-CN" altLang="en-US" dirty="0">
                <a:solidFill>
                  <a:schemeClr val="bg1">
                    <a:lumMod val="50000"/>
                  </a:schemeClr>
                </a:solidFill>
                <a:latin typeface="微软雅黑" panose="020B0503020204020204" pitchFamily="34" charset="-122"/>
                <a:ea typeface="微软雅黑" panose="020B0503020204020204" pitchFamily="34" charset="-122"/>
              </a:rPr>
              <a:t>是有衬线字体，意思是在字的笔画开始、结束的地方有额外的装饰，而且笔画的粗细会有所不同</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dirty="0">
                <a:solidFill>
                  <a:schemeClr val="bg1">
                    <a:lumMod val="50000"/>
                  </a:schemeClr>
                </a:solidFill>
                <a:latin typeface="微软雅黑" panose="020B0503020204020204" pitchFamily="34" charset="-122"/>
                <a:ea typeface="微软雅黑" panose="020B0503020204020204" pitchFamily="34" charset="-122"/>
              </a:rPr>
              <a:t>相反的，</a:t>
            </a:r>
            <a:r>
              <a:rPr lang="en-US" altLang="zh-CN" dirty="0">
                <a:solidFill>
                  <a:schemeClr val="bg1">
                    <a:lumMod val="50000"/>
                  </a:schemeClr>
                </a:solidFill>
                <a:latin typeface="微软雅黑" panose="020B0503020204020204" pitchFamily="34" charset="-122"/>
                <a:ea typeface="微软雅黑" panose="020B0503020204020204" pitchFamily="34" charset="-122"/>
              </a:rPr>
              <a:t>Sans serif</a:t>
            </a:r>
            <a:r>
              <a:rPr lang="zh-CN" altLang="en-US" dirty="0">
                <a:solidFill>
                  <a:schemeClr val="bg1">
                    <a:lumMod val="50000"/>
                  </a:schemeClr>
                </a:solidFill>
                <a:latin typeface="微软雅黑" panose="020B0503020204020204" pitchFamily="34" charset="-122"/>
                <a:ea typeface="微软雅黑" panose="020B0503020204020204" pitchFamily="34" charset="-122"/>
              </a:rPr>
              <a:t>就没有这些额外的装饰，而且笔画的粗细差不多</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dirty="0">
                <a:solidFill>
                  <a:schemeClr val="bg1">
                    <a:lumMod val="50000"/>
                  </a:schemeClr>
                </a:solidFill>
                <a:latin typeface="微软雅黑" panose="020B0503020204020204" pitchFamily="34" charset="-122"/>
                <a:ea typeface="微软雅黑" panose="020B0503020204020204" pitchFamily="34" charset="-122"/>
              </a:rPr>
              <a:t>Serif </a:t>
            </a:r>
            <a:r>
              <a:rPr lang="zh-CN" altLang="en-US" dirty="0">
                <a:solidFill>
                  <a:schemeClr val="bg1">
                    <a:lumMod val="50000"/>
                  </a:schemeClr>
                </a:solidFill>
                <a:latin typeface="微软雅黑" panose="020B0503020204020204" pitchFamily="34" charset="-122"/>
                <a:ea typeface="微软雅黑" panose="020B0503020204020204" pitchFamily="34" charset="-122"/>
              </a:rPr>
              <a:t>字体容易识别，它强调了每个字母笔画的开始和结束，因此易读性比较高，</a:t>
            </a:r>
            <a:r>
              <a:rPr lang="en-US" altLang="zh-CN" dirty="0">
                <a:solidFill>
                  <a:schemeClr val="bg1">
                    <a:lumMod val="50000"/>
                  </a:schemeClr>
                </a:solidFill>
                <a:latin typeface="微软雅黑" panose="020B0503020204020204" pitchFamily="34" charset="-122"/>
                <a:ea typeface="微软雅黑" panose="020B0503020204020204" pitchFamily="34" charset="-122"/>
              </a:rPr>
              <a:t>Sans serif </a:t>
            </a:r>
            <a:r>
              <a:rPr lang="zh-CN" altLang="en-US" dirty="0">
                <a:solidFill>
                  <a:schemeClr val="bg1">
                    <a:lumMod val="50000"/>
                  </a:schemeClr>
                </a:solidFill>
                <a:latin typeface="微软雅黑" panose="020B0503020204020204" pitchFamily="34" charset="-122"/>
                <a:ea typeface="微软雅黑" panose="020B0503020204020204" pitchFamily="34" charset="-122"/>
              </a:rPr>
              <a:t>则比较醒目。在走文阅读的情况下，适合适用 </a:t>
            </a:r>
            <a:r>
              <a:rPr lang="en-US" altLang="zh-CN" dirty="0">
                <a:solidFill>
                  <a:schemeClr val="bg1">
                    <a:lumMod val="50000"/>
                  </a:schemeClr>
                </a:solidFill>
                <a:latin typeface="微软雅黑" panose="020B0503020204020204" pitchFamily="34" charset="-122"/>
                <a:ea typeface="微软雅黑" panose="020B0503020204020204" pitchFamily="34" charset="-122"/>
              </a:rPr>
              <a:t>Serif </a:t>
            </a:r>
            <a:r>
              <a:rPr lang="zh-CN" altLang="en-US" dirty="0">
                <a:solidFill>
                  <a:schemeClr val="bg1">
                    <a:lumMod val="50000"/>
                  </a:schemeClr>
                </a:solidFill>
                <a:latin typeface="微软雅黑" panose="020B0503020204020204" pitchFamily="34" charset="-122"/>
                <a:ea typeface="微软雅黑" panose="020B0503020204020204" pitchFamily="34" charset="-122"/>
              </a:rPr>
              <a:t>字体进行排版，易于换行阅读的识别性，避免发生行间的阅读错误。</a:t>
            </a:r>
          </a:p>
          <a:p>
            <a:pPr marL="0" indent="0">
              <a:buNone/>
            </a:pPr>
            <a:r>
              <a:rPr lang="zh-CN" altLang="en-US" dirty="0">
                <a:solidFill>
                  <a:schemeClr val="bg1">
                    <a:lumMod val="50000"/>
                  </a:schemeClr>
                </a:solidFill>
                <a:latin typeface="微软雅黑" panose="020B0503020204020204" pitchFamily="34" charset="-122"/>
                <a:ea typeface="微软雅黑" panose="020B0503020204020204" pitchFamily="34" charset="-122"/>
              </a:rPr>
              <a:t/>
            </a:r>
            <a:br>
              <a:rPr lang="zh-CN" altLang="en-US" dirty="0">
                <a:solidFill>
                  <a:schemeClr val="bg1">
                    <a:lumMod val="50000"/>
                  </a:schemeClr>
                </a:solidFill>
                <a:latin typeface="微软雅黑" panose="020B0503020204020204" pitchFamily="34" charset="-122"/>
                <a:ea typeface="微软雅黑" panose="020B0503020204020204" pitchFamily="34" charset="-122"/>
              </a:rPr>
            </a:b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a:p>
            <a:r>
              <a:rPr lang="en-US" altLang="zh-CN" dirty="0">
                <a:solidFill>
                  <a:schemeClr val="bg1">
                    <a:lumMod val="50000"/>
                  </a:schemeClr>
                </a:solidFill>
                <a:latin typeface="微软雅黑" panose="020B0503020204020204" pitchFamily="34" charset="-122"/>
                <a:ea typeface="微软雅黑" panose="020B0503020204020204" pitchFamily="34" charset="-122"/>
              </a:rPr>
              <a:t>Sans serif </a:t>
            </a:r>
            <a:r>
              <a:rPr lang="zh-CN" altLang="en-US" dirty="0">
                <a:solidFill>
                  <a:schemeClr val="bg1">
                    <a:lumMod val="50000"/>
                  </a:schemeClr>
                </a:solidFill>
                <a:latin typeface="微软雅黑" panose="020B0503020204020204" pitchFamily="34" charset="-122"/>
                <a:ea typeface="微软雅黑" panose="020B0503020204020204" pitchFamily="34" charset="-122"/>
              </a:rPr>
              <a:t>强调每一个字母，</a:t>
            </a:r>
            <a:r>
              <a:rPr lang="en-US" altLang="zh-CN" dirty="0">
                <a:solidFill>
                  <a:schemeClr val="bg1">
                    <a:lumMod val="50000"/>
                  </a:schemeClr>
                </a:solidFill>
                <a:latin typeface="微软雅黑" panose="020B0503020204020204" pitchFamily="34" charset="-122"/>
                <a:ea typeface="微软雅黑" panose="020B0503020204020204" pitchFamily="34" charset="-122"/>
              </a:rPr>
              <a:t>Serif </a:t>
            </a:r>
            <a:r>
              <a:rPr lang="zh-CN" altLang="en-US" dirty="0">
                <a:solidFill>
                  <a:schemeClr val="bg1">
                    <a:lumMod val="50000"/>
                  </a:schemeClr>
                </a:solidFill>
                <a:latin typeface="微软雅黑" panose="020B0503020204020204" pitchFamily="34" charset="-122"/>
                <a:ea typeface="微软雅黑" panose="020B0503020204020204" pitchFamily="34" charset="-122"/>
              </a:rPr>
              <a:t>更强调于一个单词。</a:t>
            </a:r>
          </a:p>
          <a:p>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1148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328737" y="647700"/>
            <a:ext cx="9515475" cy="5695950"/>
          </a:xfrm>
          <a:prstGeom prst="rect">
            <a:avLst/>
          </a:prstGeom>
        </p:spPr>
      </p:pic>
    </p:spTree>
    <p:extLst>
      <p:ext uri="{BB962C8B-B14F-4D97-AF65-F5344CB8AC3E}">
        <p14:creationId xmlns:p14="http://schemas.microsoft.com/office/powerpoint/2010/main" val="602706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Serif (</a:t>
            </a:r>
            <a:r>
              <a:rPr lang="zh-CN" altLang="en-US" dirty="0" smtClean="0">
                <a:latin typeface="微软雅黑" panose="020B0503020204020204" pitchFamily="34" charset="-122"/>
                <a:ea typeface="微软雅黑" panose="020B0503020204020204" pitchFamily="34" charset="-122"/>
              </a:rPr>
              <a:t>有衬线</a:t>
            </a:r>
            <a:r>
              <a:rPr lang="en-US" altLang="zh-CN" dirty="0" smtClean="0">
                <a:latin typeface="微软雅黑" panose="020B0503020204020204" pitchFamily="34" charset="-122"/>
                <a:ea typeface="微软雅黑" panose="020B0503020204020204" pitchFamily="34" charset="-122"/>
              </a:rPr>
              <a:t>)</a:t>
            </a:r>
            <a:endParaRPr lang="zh-CN" altLang="en-US" dirty="0"/>
          </a:p>
        </p:txBody>
      </p:sp>
      <p:sp>
        <p:nvSpPr>
          <p:cNvPr id="3" name="内容占位符 2"/>
          <p:cNvSpPr>
            <a:spLocks noGrp="1"/>
          </p:cNvSpPr>
          <p:nvPr>
            <p:ph idx="1"/>
          </p:nvPr>
        </p:nvSpPr>
        <p:spPr>
          <a:xfrm>
            <a:off x="838200" y="1825625"/>
            <a:ext cx="8120270" cy="4351338"/>
          </a:xfrm>
        </p:spPr>
        <p:txBody>
          <a:bodyPr/>
          <a:lstStyle/>
          <a:p>
            <a:pPr marL="0" indent="0">
              <a:buNone/>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宋体</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pPr marL="0" indent="0">
              <a:buNone/>
            </a:pPr>
            <a:r>
              <a:rPr lang="zh-CN" altLang="en-US" dirty="0">
                <a:solidFill>
                  <a:schemeClr val="bg1">
                    <a:lumMod val="50000"/>
                  </a:schemeClr>
                </a:solidFill>
                <a:latin typeface="微软雅黑" panose="020B0503020204020204" pitchFamily="34" charset="-122"/>
                <a:ea typeface="微软雅黑" panose="020B0503020204020204" pitchFamily="34" charset="-122"/>
              </a:rPr>
              <a:t>中文字体中的宋体就是一种最标准的</a:t>
            </a:r>
            <a:r>
              <a:rPr lang="en-US" altLang="zh-CN" dirty="0">
                <a:solidFill>
                  <a:schemeClr val="bg1">
                    <a:lumMod val="50000"/>
                  </a:schemeClr>
                </a:solidFill>
                <a:latin typeface="微软雅黑" panose="020B0503020204020204" pitchFamily="34" charset="-122"/>
                <a:ea typeface="微软雅黑" panose="020B0503020204020204" pitchFamily="34" charset="-122"/>
              </a:rPr>
              <a:t>Serif </a:t>
            </a:r>
            <a:r>
              <a:rPr lang="zh-CN" altLang="en-US" dirty="0">
                <a:solidFill>
                  <a:schemeClr val="bg1">
                    <a:lumMod val="50000"/>
                  </a:schemeClr>
                </a:solidFill>
                <a:latin typeface="微软雅黑" panose="020B0503020204020204" pitchFamily="34" charset="-122"/>
                <a:ea typeface="微软雅黑" panose="020B0503020204020204" pitchFamily="34" charset="-122"/>
              </a:rPr>
              <a:t>字体，衬线的特征非常明显。字形结构也和手写的楷书一致。因此宋体一直被做为最适合的正文字体之一。不过由于强调横竖笔画的对比，在远处观看的时候横线就被弱化，导致识别性的下降。</a:t>
            </a:r>
          </a:p>
        </p:txBody>
      </p:sp>
      <p:pic>
        <p:nvPicPr>
          <p:cNvPr id="4" name="图片 3"/>
          <p:cNvPicPr>
            <a:picLocks noChangeAspect="1"/>
          </p:cNvPicPr>
          <p:nvPr/>
        </p:nvPicPr>
        <p:blipFill>
          <a:blip r:embed="rId2"/>
          <a:stretch>
            <a:fillRect/>
          </a:stretch>
        </p:blipFill>
        <p:spPr>
          <a:xfrm>
            <a:off x="8958470" y="0"/>
            <a:ext cx="2547317" cy="6604990"/>
          </a:xfrm>
          <a:prstGeom prst="rect">
            <a:avLst/>
          </a:prstGeom>
        </p:spPr>
      </p:pic>
    </p:spTree>
    <p:extLst>
      <p:ext uri="{BB962C8B-B14F-4D97-AF65-F5344CB8AC3E}">
        <p14:creationId xmlns:p14="http://schemas.microsoft.com/office/powerpoint/2010/main" val="204586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Serif (</a:t>
            </a:r>
            <a:r>
              <a:rPr lang="zh-CN" altLang="en-US" dirty="0" smtClean="0">
                <a:latin typeface="微软雅黑" panose="020B0503020204020204" pitchFamily="34" charset="-122"/>
                <a:ea typeface="微软雅黑" panose="020B0503020204020204" pitchFamily="34" charset="-122"/>
              </a:rPr>
              <a:t>有衬线</a:t>
            </a:r>
            <a:r>
              <a:rPr lang="en-US" altLang="zh-CN" dirty="0" smtClean="0">
                <a:latin typeface="微软雅黑" panose="020B0503020204020204" pitchFamily="34" charset="-122"/>
                <a:ea typeface="微软雅黑" panose="020B0503020204020204" pitchFamily="34" charset="-122"/>
              </a:rPr>
              <a:t>)</a:t>
            </a:r>
            <a:endParaRPr lang="zh-CN" altLang="en-US" dirty="0"/>
          </a:p>
        </p:txBody>
      </p:sp>
      <p:sp>
        <p:nvSpPr>
          <p:cNvPr id="3" name="内容占位符 2"/>
          <p:cNvSpPr>
            <a:spLocks noGrp="1"/>
          </p:cNvSpPr>
          <p:nvPr>
            <p:ph idx="1"/>
          </p:nvPr>
        </p:nvSpPr>
        <p:spPr>
          <a:xfrm>
            <a:off x="838200" y="1825625"/>
            <a:ext cx="5541480" cy="4813714"/>
          </a:xfrm>
        </p:spPr>
        <p:txBody>
          <a:bodyPr>
            <a:normAutofit/>
          </a:bodyPr>
          <a:lstStyle/>
          <a:p>
            <a:pPr marL="0" indent="0">
              <a:buNone/>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Times New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Roman</a:t>
            </a:r>
          </a:p>
          <a:p>
            <a:pPr marL="0" indent="0">
              <a:buNone/>
            </a:pPr>
            <a:r>
              <a:rPr lang="zh-CN" altLang="en-US" sz="2400" dirty="0">
                <a:solidFill>
                  <a:schemeClr val="bg1">
                    <a:lumMod val="50000"/>
                  </a:schemeClr>
                </a:solidFill>
                <a:latin typeface="微软雅黑" panose="020B0503020204020204" pitchFamily="34" charset="-122"/>
                <a:ea typeface="微软雅黑" panose="020B0503020204020204" pitchFamily="34" charset="-122"/>
              </a:rPr>
              <a:t>的确是一款设计优良的字体，但其流行程只度如此之广是因为早期</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Windows</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内嵌了这款字体并作为默认字体。过度广泛的使用是这个字体已经有了一种公文式 的疲倦感了。放弃</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Times</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的另个原因是他是一个“报纸用”字体，其最早设计的初衷是给英国的</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Times</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做字体。报纸字体最大的特点是自宽比较窄，从而在 报纸上可以放下更多内容。于是在正文中就造成了一种版面局促假象。</a:t>
            </a:r>
          </a:p>
        </p:txBody>
      </p:sp>
      <p:pic>
        <p:nvPicPr>
          <p:cNvPr id="5" name="图片 4"/>
          <p:cNvPicPr>
            <a:picLocks noChangeAspect="1"/>
          </p:cNvPicPr>
          <p:nvPr/>
        </p:nvPicPr>
        <p:blipFill>
          <a:blip r:embed="rId2"/>
          <a:stretch>
            <a:fillRect/>
          </a:stretch>
        </p:blipFill>
        <p:spPr>
          <a:xfrm>
            <a:off x="6610350" y="1461881"/>
            <a:ext cx="5581650" cy="5276850"/>
          </a:xfrm>
          <a:prstGeom prst="rect">
            <a:avLst/>
          </a:prstGeom>
        </p:spPr>
      </p:pic>
    </p:spTree>
    <p:extLst>
      <p:ext uri="{BB962C8B-B14F-4D97-AF65-F5344CB8AC3E}">
        <p14:creationId xmlns:p14="http://schemas.microsoft.com/office/powerpoint/2010/main" val="188997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Sans serif (</a:t>
            </a:r>
            <a:r>
              <a:rPr lang="zh-CN" altLang="en-US" dirty="0" smtClean="0">
                <a:latin typeface="微软雅黑" panose="020B0503020204020204" pitchFamily="34" charset="-122"/>
                <a:ea typeface="微软雅黑" panose="020B0503020204020204" pitchFamily="34" charset="-122"/>
              </a:rPr>
              <a:t>无衬线</a:t>
            </a:r>
            <a:r>
              <a:rPr lang="en-US" altLang="zh-CN" dirty="0" smtClean="0">
                <a:latin typeface="微软雅黑" panose="020B0503020204020204" pitchFamily="34" charset="-122"/>
                <a:ea typeface="微软雅黑" panose="020B0503020204020204" pitchFamily="34" charset="-122"/>
              </a:rPr>
              <a:t>)</a:t>
            </a:r>
            <a:endParaRPr lang="zh-CN" altLang="en-US" dirty="0"/>
          </a:p>
        </p:txBody>
      </p:sp>
      <p:sp>
        <p:nvSpPr>
          <p:cNvPr id="3" name="内容占位符 2"/>
          <p:cNvSpPr>
            <a:spLocks noGrp="1"/>
          </p:cNvSpPr>
          <p:nvPr>
            <p:ph idx="1"/>
          </p:nvPr>
        </p:nvSpPr>
        <p:spPr>
          <a:xfrm>
            <a:off x="838200" y="1825625"/>
            <a:ext cx="10058400" cy="4813714"/>
          </a:xfrm>
        </p:spPr>
        <p:txBody>
          <a:bodyPr>
            <a:normAutofit/>
          </a:bodyPr>
          <a:lstStyle/>
          <a:p>
            <a:pPr marL="0" indent="0">
              <a:buNone/>
            </a:pPr>
            <a:r>
              <a:rPr lang="zh-CN" altLang="en-US" sz="2400" dirty="0">
                <a:solidFill>
                  <a:schemeClr val="bg1">
                    <a:lumMod val="50000"/>
                  </a:schemeClr>
                </a:solidFill>
                <a:latin typeface="微软雅黑" panose="020B0503020204020204" pitchFamily="34" charset="-122"/>
                <a:ea typeface="微软雅黑" panose="020B0503020204020204" pitchFamily="34" charset="-122"/>
              </a:rPr>
              <a:t>无衬线最广泛的应用是在电子世界。无衬线和衬线字体相比，就好像铅笔字</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vs</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钢笔字。铅笔字的最大特征是非常没有特征，极端的平淡。这也是无衬线字体设计的一个理念：即透明容器理念。说的是字体本身不应该传达任何复加的意义，而只传达文本本身的意义，就好像一个透明的容器只展示其中的内含物而不展示容器的属性一样。</a:t>
            </a:r>
          </a:p>
          <a:p>
            <a:pPr marL="0" indent="0">
              <a:buNone/>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
            </a:r>
            <a:b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b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1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Sans serif (</a:t>
            </a:r>
            <a:r>
              <a:rPr lang="zh-CN" altLang="en-US" dirty="0" smtClean="0">
                <a:latin typeface="微软雅黑" panose="020B0503020204020204" pitchFamily="34" charset="-122"/>
                <a:ea typeface="微软雅黑" panose="020B0503020204020204" pitchFamily="34" charset="-122"/>
              </a:rPr>
              <a:t>无衬线</a:t>
            </a:r>
            <a:r>
              <a:rPr lang="en-US" altLang="zh-CN" dirty="0" smtClean="0">
                <a:latin typeface="微软雅黑" panose="020B0503020204020204" pitchFamily="34" charset="-122"/>
                <a:ea typeface="微软雅黑" panose="020B0503020204020204" pitchFamily="34" charset="-122"/>
              </a:rPr>
              <a:t>)</a:t>
            </a:r>
            <a:endParaRPr lang="zh-CN" altLang="en-US" dirty="0"/>
          </a:p>
        </p:txBody>
      </p:sp>
      <p:sp>
        <p:nvSpPr>
          <p:cNvPr id="3" name="内容占位符 2"/>
          <p:cNvSpPr>
            <a:spLocks noGrp="1"/>
          </p:cNvSpPr>
          <p:nvPr>
            <p:ph idx="1"/>
          </p:nvPr>
        </p:nvSpPr>
        <p:spPr/>
        <p:txBody>
          <a:bodyPr/>
          <a:lstStyle/>
          <a:p>
            <a:pPr marL="0" indent="0">
              <a:buNone/>
            </a:pPr>
            <a:r>
              <a:rPr lang="en-US" altLang="zh-CN" dirty="0">
                <a:solidFill>
                  <a:schemeClr val="bg1">
                    <a:lumMod val="50000"/>
                  </a:schemeClr>
                </a:solidFill>
                <a:latin typeface="微软雅黑" panose="020B0503020204020204" pitchFamily="34" charset="-122"/>
                <a:ea typeface="微软雅黑" panose="020B0503020204020204" pitchFamily="34" charset="-122"/>
              </a:rPr>
              <a:t>Verdana</a:t>
            </a:r>
            <a:r>
              <a:rPr lang="zh-CN" altLang="en-US" dirty="0">
                <a:solidFill>
                  <a:schemeClr val="bg1">
                    <a:lumMod val="50000"/>
                  </a:schemeClr>
                </a:solidFill>
                <a:latin typeface="微软雅黑" panose="020B0503020204020204" pitchFamily="34" charset="-122"/>
                <a:ea typeface="微软雅黑" panose="020B0503020204020204" pitchFamily="34" charset="-122"/>
              </a:rPr>
              <a:t>：微软的另一款经典字体，有一些借鉴几何无衬线，但是可读性相当好，也是第一批</a:t>
            </a:r>
            <a:r>
              <a:rPr lang="en-US" altLang="zh-CN" dirty="0">
                <a:solidFill>
                  <a:schemeClr val="bg1">
                    <a:lumMod val="50000"/>
                  </a:schemeClr>
                </a:solidFill>
                <a:latin typeface="微软雅黑" panose="020B0503020204020204" pitchFamily="34" charset="-122"/>
                <a:ea typeface="微软雅黑" panose="020B0503020204020204" pitchFamily="34" charset="-122"/>
              </a:rPr>
              <a:t>web-safe</a:t>
            </a:r>
            <a:r>
              <a:rPr lang="zh-CN" altLang="en-US" dirty="0">
                <a:solidFill>
                  <a:schemeClr val="bg1">
                    <a:lumMod val="50000"/>
                  </a:schemeClr>
                </a:solidFill>
                <a:latin typeface="微软雅黑" panose="020B0503020204020204" pitchFamily="34" charset="-122"/>
                <a:ea typeface="微软雅黑" panose="020B0503020204020204" pitchFamily="34" charset="-122"/>
              </a:rPr>
              <a:t>字体，应用非常广泛。特点是很大的</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字怀</a:t>
            </a:r>
            <a:r>
              <a:rPr lang="zh-CN" altLang="en-US" dirty="0">
                <a:solidFill>
                  <a:schemeClr val="bg1">
                    <a:lumMod val="50000"/>
                  </a:schemeClr>
                </a:solidFill>
                <a:latin typeface="微软雅黑" panose="020B0503020204020204" pitchFamily="34" charset="-122"/>
                <a:ea typeface="微软雅黑" panose="020B0503020204020204" pitchFamily="34" charset="-122"/>
              </a:rPr>
              <a:t>与字宽，很有现代商业宣传品的感觉。宜家用于所有标签，想想一下宜家的感觉，商业</a:t>
            </a:r>
            <a:r>
              <a:rPr lang="en-US" altLang="zh-CN"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a:solidFill>
                  <a:schemeClr val="bg1">
                    <a:lumMod val="50000"/>
                  </a:schemeClr>
                </a:solidFill>
                <a:latin typeface="微软雅黑" panose="020B0503020204020204" pitchFamily="34" charset="-122"/>
                <a:ea typeface="微软雅黑" panose="020B0503020204020204" pitchFamily="34" charset="-122"/>
              </a:rPr>
              <a:t>设计</a:t>
            </a:r>
            <a:r>
              <a:rPr lang="en-US" altLang="zh-CN"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a:solidFill>
                  <a:schemeClr val="bg1">
                    <a:lumMod val="50000"/>
                  </a:schemeClr>
                </a:solidFill>
                <a:latin typeface="微软雅黑" panose="020B0503020204020204" pitchFamily="34" charset="-122"/>
                <a:ea typeface="微软雅黑" panose="020B0503020204020204" pitchFamily="34" charset="-122"/>
              </a:rPr>
              <a:t>平民化的感觉。很亲切也很友好。注意使用的时候把字号调小一点 儿。</a:t>
            </a:r>
          </a:p>
        </p:txBody>
      </p:sp>
    </p:spTree>
    <p:extLst>
      <p:ext uri="{BB962C8B-B14F-4D97-AF65-F5344CB8AC3E}">
        <p14:creationId xmlns:p14="http://schemas.microsoft.com/office/powerpoint/2010/main" val="3103498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Helvetica</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25625"/>
            <a:ext cx="7669696" cy="4351338"/>
          </a:xfrm>
        </p:spPr>
        <p:txBody>
          <a:bodyPr>
            <a:no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Helvetica</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是</a:t>
            </a:r>
            <a:r>
              <a:rPr lang="zh-CN" altLang="en-US" sz="2400" dirty="0">
                <a:solidFill>
                  <a:srgbClr val="FF0000"/>
                </a:solidFill>
                <a:latin typeface="微软雅黑" panose="020B0503020204020204" pitchFamily="34" charset="-122"/>
                <a:ea typeface="微软雅黑" panose="020B0503020204020204" pitchFamily="34" charset="-122"/>
              </a:rPr>
              <a:t>苹果电脑的默认字体</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，微软常用的</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Arial</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字体也来自于它</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2400" dirty="0">
                <a:solidFill>
                  <a:srgbClr val="FF0000"/>
                </a:solidFill>
                <a:latin typeface="微软雅黑" panose="020B0503020204020204" pitchFamily="34" charset="-122"/>
                <a:ea typeface="微软雅黑" panose="020B0503020204020204" pitchFamily="34" charset="-122"/>
              </a:rPr>
              <a:t>iOS 7</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默认的英文字体，便是基于</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Helvetica</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所开发的</a:t>
            </a:r>
            <a:r>
              <a:rPr lang="en-US" altLang="zh-CN" sz="2400" dirty="0" smtClean="0">
                <a:solidFill>
                  <a:srgbClr val="FF0000"/>
                </a:solidFill>
                <a:latin typeface="微软雅黑" panose="020B0503020204020204" pitchFamily="34" charset="-122"/>
                <a:ea typeface="微软雅黑" panose="020B0503020204020204" pitchFamily="34" charset="-122"/>
              </a:rPr>
              <a:t>Neue-Helvetica</a:t>
            </a:r>
          </a:p>
          <a:p>
            <a:r>
              <a:rPr lang="en-US" altLang="zh-CN" sz="2400" dirty="0">
                <a:solidFill>
                  <a:schemeClr val="bg1">
                    <a:lumMod val="50000"/>
                  </a:schemeClr>
                </a:solidFill>
                <a:latin typeface="微软雅黑" panose="020B0503020204020204" pitchFamily="34" charset="-122"/>
                <a:ea typeface="微软雅黑" panose="020B0503020204020204" pitchFamily="34" charset="-122"/>
              </a:rPr>
              <a:t>Helvetica</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是一种被广泛使用的的西文字体，于</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1957</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年由瑞士字体设计师爱德华德</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霍夫曼（</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Eduard Hoffmann</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）和马克斯</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米耶丁格（</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MaxMiedinger</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）在瑞士哈斯铸造所作为排版铅字制作的。</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8874468" y="365125"/>
            <a:ext cx="3152775" cy="7419975"/>
          </a:xfrm>
          <a:prstGeom prst="rect">
            <a:avLst/>
          </a:prstGeom>
        </p:spPr>
      </p:pic>
    </p:spTree>
    <p:extLst>
      <p:ext uri="{BB962C8B-B14F-4D97-AF65-F5344CB8AC3E}">
        <p14:creationId xmlns:p14="http://schemas.microsoft.com/office/powerpoint/2010/main" val="585657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Helvetica</a:t>
            </a:r>
            <a:r>
              <a:rPr lang="zh-CN" altLang="en-US" dirty="0" smtClean="0">
                <a:latin typeface="微软雅黑" panose="020B0503020204020204" pitchFamily="34" charset="-122"/>
                <a:ea typeface="微软雅黑" panose="020B0503020204020204" pitchFamily="34" charset="-122"/>
              </a:rPr>
              <a:t>商业</a:t>
            </a:r>
            <a:endParaRPr lang="zh-CN" altLang="en-US" dirty="0"/>
          </a:p>
        </p:txBody>
      </p:sp>
      <p:pic>
        <p:nvPicPr>
          <p:cNvPr id="4" name="图片 3"/>
          <p:cNvPicPr>
            <a:picLocks noChangeAspect="1"/>
          </p:cNvPicPr>
          <p:nvPr/>
        </p:nvPicPr>
        <p:blipFill>
          <a:blip r:embed="rId2"/>
          <a:stretch>
            <a:fillRect/>
          </a:stretch>
        </p:blipFill>
        <p:spPr>
          <a:xfrm>
            <a:off x="838200" y="1940526"/>
            <a:ext cx="1993171" cy="2257612"/>
          </a:xfrm>
          <a:prstGeom prst="rect">
            <a:avLst/>
          </a:prstGeom>
        </p:spPr>
      </p:pic>
      <p:pic>
        <p:nvPicPr>
          <p:cNvPr id="5" name="图片 4"/>
          <p:cNvPicPr>
            <a:picLocks noChangeAspect="1"/>
          </p:cNvPicPr>
          <p:nvPr/>
        </p:nvPicPr>
        <p:blipFill>
          <a:blip r:embed="rId3"/>
          <a:stretch>
            <a:fillRect/>
          </a:stretch>
        </p:blipFill>
        <p:spPr>
          <a:xfrm>
            <a:off x="838200" y="4731351"/>
            <a:ext cx="2512872" cy="1595309"/>
          </a:xfrm>
          <a:prstGeom prst="rect">
            <a:avLst/>
          </a:prstGeom>
        </p:spPr>
      </p:pic>
      <p:sp>
        <p:nvSpPr>
          <p:cNvPr id="6" name="文本框 5"/>
          <p:cNvSpPr txBox="1"/>
          <p:nvPr/>
        </p:nvSpPr>
        <p:spPr>
          <a:xfrm>
            <a:off x="2899719" y="3591697"/>
            <a:ext cx="646331"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香水</a:t>
            </a:r>
            <a:endParaRPr lang="zh-CN" altLang="en-US">
              <a:latin typeface="微软雅黑" panose="020B0503020204020204" pitchFamily="34" charset="-122"/>
              <a:ea typeface="微软雅黑" panose="020B0503020204020204" pitchFamily="34" charset="-122"/>
            </a:endParaRPr>
          </a:p>
        </p:txBody>
      </p:sp>
      <p:sp>
        <p:nvSpPr>
          <p:cNvPr id="7" name="文本框 6"/>
          <p:cNvSpPr txBox="1"/>
          <p:nvPr/>
        </p:nvSpPr>
        <p:spPr>
          <a:xfrm>
            <a:off x="4463016" y="3591697"/>
            <a:ext cx="64633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啤酒</a:t>
            </a:r>
          </a:p>
        </p:txBody>
      </p:sp>
      <p:pic>
        <p:nvPicPr>
          <p:cNvPr id="8" name="图片 7"/>
          <p:cNvPicPr>
            <a:picLocks noChangeAspect="1"/>
          </p:cNvPicPr>
          <p:nvPr/>
        </p:nvPicPr>
        <p:blipFill>
          <a:blip r:embed="rId4"/>
          <a:stretch>
            <a:fillRect/>
          </a:stretch>
        </p:blipFill>
        <p:spPr>
          <a:xfrm>
            <a:off x="3714620" y="1690688"/>
            <a:ext cx="2143125" cy="1933575"/>
          </a:xfrm>
          <a:prstGeom prst="rect">
            <a:avLst/>
          </a:prstGeom>
        </p:spPr>
      </p:pic>
      <p:sp>
        <p:nvSpPr>
          <p:cNvPr id="9" name="文本框 8"/>
          <p:cNvSpPr txBox="1"/>
          <p:nvPr/>
        </p:nvSpPr>
        <p:spPr>
          <a:xfrm>
            <a:off x="1987185" y="6515445"/>
            <a:ext cx="646331"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酒店</a:t>
            </a:r>
            <a:endParaRPr lang="zh-CN" altLang="en-US"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5"/>
          <a:stretch>
            <a:fillRect/>
          </a:stretch>
        </p:blipFill>
        <p:spPr>
          <a:xfrm>
            <a:off x="6400286" y="600075"/>
            <a:ext cx="3543300" cy="1371600"/>
          </a:xfrm>
          <a:prstGeom prst="rect">
            <a:avLst/>
          </a:prstGeom>
        </p:spPr>
      </p:pic>
      <p:sp>
        <p:nvSpPr>
          <p:cNvPr id="11" name="文本框 10"/>
          <p:cNvSpPr txBox="1"/>
          <p:nvPr/>
        </p:nvSpPr>
        <p:spPr>
          <a:xfrm>
            <a:off x="7848770" y="1971675"/>
            <a:ext cx="646331"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甜点</a:t>
            </a:r>
            <a:endParaRPr lang="zh-CN" altLang="en-US"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6"/>
          <a:stretch>
            <a:fillRect/>
          </a:stretch>
        </p:blipFill>
        <p:spPr>
          <a:xfrm>
            <a:off x="7500887" y="2834873"/>
            <a:ext cx="3225932" cy="2252311"/>
          </a:xfrm>
          <a:prstGeom prst="rect">
            <a:avLst/>
          </a:prstGeom>
        </p:spPr>
      </p:pic>
      <p:sp>
        <p:nvSpPr>
          <p:cNvPr id="13" name="文本框 12"/>
          <p:cNvSpPr txBox="1"/>
          <p:nvPr/>
        </p:nvSpPr>
        <p:spPr>
          <a:xfrm>
            <a:off x="7391570" y="5344339"/>
            <a:ext cx="3876382"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法国设计师</a:t>
            </a:r>
            <a:r>
              <a:rPr lang="en-US" altLang="zh-CN" dirty="0" err="1">
                <a:latin typeface="微软雅黑" panose="020B0503020204020204" pitchFamily="34" charset="-122"/>
                <a:ea typeface="微软雅黑" panose="020B0503020204020204" pitchFamily="34" charset="-122"/>
              </a:rPr>
              <a:t>Paykhan</a:t>
            </a:r>
            <a:r>
              <a:rPr lang="zh-CN" altLang="en-US" dirty="0">
                <a:latin typeface="微软雅黑" panose="020B0503020204020204" pitchFamily="34" charset="-122"/>
                <a:ea typeface="微软雅黑" panose="020B0503020204020204" pitchFamily="34" charset="-122"/>
              </a:rPr>
              <a:t>设计的独特菜肴</a:t>
            </a:r>
          </a:p>
        </p:txBody>
      </p:sp>
      <p:pic>
        <p:nvPicPr>
          <p:cNvPr id="14" name="图片 13"/>
          <p:cNvPicPr>
            <a:picLocks noChangeAspect="1"/>
          </p:cNvPicPr>
          <p:nvPr/>
        </p:nvPicPr>
        <p:blipFill>
          <a:blip r:embed="rId7"/>
          <a:stretch>
            <a:fillRect/>
          </a:stretch>
        </p:blipFill>
        <p:spPr>
          <a:xfrm>
            <a:off x="4169603" y="4198138"/>
            <a:ext cx="2707732" cy="1989868"/>
          </a:xfrm>
          <a:prstGeom prst="rect">
            <a:avLst/>
          </a:prstGeom>
        </p:spPr>
      </p:pic>
      <p:sp>
        <p:nvSpPr>
          <p:cNvPr id="15" name="文本框 14"/>
          <p:cNvSpPr txBox="1"/>
          <p:nvPr/>
        </p:nvSpPr>
        <p:spPr>
          <a:xfrm>
            <a:off x="3714620" y="6283813"/>
            <a:ext cx="4196149"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荷兰设计师</a:t>
            </a:r>
            <a:r>
              <a:rPr lang="en-US" altLang="zh-CN" dirty="0" smtClean="0">
                <a:latin typeface="微软雅黑" panose="020B0503020204020204" pitchFamily="34" charset="-122"/>
                <a:ea typeface="微软雅黑" panose="020B0503020204020204" pitchFamily="34" charset="-122"/>
              </a:rPr>
              <a:t>Rosa de Jong</a:t>
            </a:r>
            <a:r>
              <a:rPr lang="zh-CN" altLang="en-US" dirty="0" smtClean="0">
                <a:latin typeface="微软雅黑" panose="020B0503020204020204" pitchFamily="34" charset="-122"/>
                <a:ea typeface="微软雅黑" panose="020B0503020204020204" pitchFamily="34" charset="-122"/>
              </a:rPr>
              <a:t>设计的巧克力</a:t>
            </a:r>
            <a:endParaRPr lang="zh-CN" altLang="en-US" dirty="0">
              <a:latin typeface="微软雅黑" panose="020B0503020204020204" pitchFamily="34" charset="-122"/>
              <a:ea typeface="微软雅黑" panose="020B0503020204020204" pitchFamily="34" charset="-122"/>
            </a:endParaRPr>
          </a:p>
        </p:txBody>
      </p:sp>
      <p:sp>
        <p:nvSpPr>
          <p:cNvPr id="16" name="椭圆 15"/>
          <p:cNvSpPr/>
          <p:nvPr/>
        </p:nvSpPr>
        <p:spPr>
          <a:xfrm>
            <a:off x="10841659" y="1605930"/>
            <a:ext cx="1100822" cy="110082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dirty="0" smtClean="0">
                <a:latin typeface="微软雅黑" panose="020B0503020204020204" pitchFamily="34" charset="-122"/>
                <a:ea typeface="微软雅黑" panose="020B0503020204020204" pitchFamily="34" charset="-122"/>
              </a:rPr>
              <a:t>等</a:t>
            </a:r>
            <a:endParaRPr lang="zh-CN" altLang="en-US" sz="5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36421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971</Words>
  <Application>Microsoft Office PowerPoint</Application>
  <PresentationFormat>宽屏</PresentationFormat>
  <Paragraphs>52</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宋体</vt:lpstr>
      <vt:lpstr>微软雅黑</vt:lpstr>
      <vt:lpstr>Arial</vt:lpstr>
      <vt:lpstr>Calibri</vt:lpstr>
      <vt:lpstr>Calibri Light</vt:lpstr>
      <vt:lpstr>Office 主题</vt:lpstr>
      <vt:lpstr>聊聊字体</vt:lpstr>
      <vt:lpstr>Serif (有衬线)和Sans serif (无衬线)</vt:lpstr>
      <vt:lpstr>PowerPoint 演示文稿</vt:lpstr>
      <vt:lpstr>Serif (有衬线)</vt:lpstr>
      <vt:lpstr>Serif (有衬线)</vt:lpstr>
      <vt:lpstr>Sans serif (无衬线)</vt:lpstr>
      <vt:lpstr>Sans serif (无衬线)</vt:lpstr>
      <vt:lpstr>Helvetica</vt:lpstr>
      <vt:lpstr>Helvetica商业</vt:lpstr>
      <vt:lpstr>iOS</vt:lpstr>
      <vt:lpstr>课后阅读</vt:lpstr>
      <vt:lpstr>不齐线数字</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Sissi</dc:creator>
  <cp:lastModifiedBy>Sissi</cp:lastModifiedBy>
  <cp:revision>52</cp:revision>
  <dcterms:created xsi:type="dcterms:W3CDTF">2014-08-15T06:15:10Z</dcterms:created>
  <dcterms:modified xsi:type="dcterms:W3CDTF">2014-08-15T08:51:58Z</dcterms:modified>
</cp:coreProperties>
</file>