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2" r:id="rId6"/>
    <p:sldId id="266" r:id="rId7"/>
    <p:sldId id="268" r:id="rId8"/>
    <p:sldId id="272" r:id="rId9"/>
    <p:sldId id="269" r:id="rId10"/>
    <p:sldId id="271" r:id="rId11"/>
    <p:sldId id="273" r:id="rId12"/>
    <p:sldId id="274" r:id="rId13"/>
    <p:sldId id="275" r:id="rId14"/>
    <p:sldId id="276" r:id="rId15"/>
    <p:sldId id="267" r:id="rId16"/>
    <p:sldId id="278" r:id="rId17"/>
    <p:sldId id="279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46637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00ecc0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800ecc0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6ff329d42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6ff329d42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8366f88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b28366f88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28366f88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b28366f88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28366f88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b28366f88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28366f88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b28366f88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28366f88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b28366f88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28366f88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b28366f88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02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28366f88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b28366f88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56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eg"/><Relationship Id="rId7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jpeg"/><Relationship Id="rId10" Type="http://schemas.openxmlformats.org/officeDocument/2006/relationships/image" Target="../media/image18.jfif"/><Relationship Id="rId4" Type="http://schemas.openxmlformats.org/officeDocument/2006/relationships/image" Target="../media/image8.jpeg"/><Relationship Id="rId9" Type="http://schemas.openxmlformats.org/officeDocument/2006/relationships/image" Target="../media/image17.jf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fif"/><Relationship Id="rId3" Type="http://schemas.openxmlformats.org/officeDocument/2006/relationships/image" Target="../media/image7.jpeg"/><Relationship Id="rId7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f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fif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fif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Homem sentado em frente a computador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13948" b="1670"/>
          <a:stretch/>
        </p:blipFill>
        <p:spPr>
          <a:xfrm>
            <a:off x="0" y="0"/>
            <a:ext cx="9143998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6C3D7B">
              <a:alpha val="486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 descr="Uma imagem contendo desenh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 l="62085" t="61852"/>
          <a:stretch/>
        </p:blipFill>
        <p:spPr>
          <a:xfrm>
            <a:off x="5676899" y="3181350"/>
            <a:ext cx="3466146" cy="1962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3"/>
          <p:cNvGrpSpPr/>
          <p:nvPr/>
        </p:nvGrpSpPr>
        <p:grpSpPr>
          <a:xfrm>
            <a:off x="1726839" y="2129802"/>
            <a:ext cx="2678515" cy="1980869"/>
            <a:chOff x="1726839" y="2129802"/>
            <a:chExt cx="2678515" cy="1980869"/>
          </a:xfrm>
        </p:grpSpPr>
        <p:pic>
          <p:nvPicPr>
            <p:cNvPr id="59" name="Google Shape;59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26839" y="2129802"/>
              <a:ext cx="2678515" cy="1622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3"/>
            <p:cNvSpPr txBox="1"/>
            <p:nvPr/>
          </p:nvSpPr>
          <p:spPr>
            <a:xfrm>
              <a:off x="2132988" y="3525971"/>
              <a:ext cx="1866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100" b="1" i="0" u="none" strike="noStrike" cap="none">
                  <a:solidFill>
                    <a:srgbClr val="EA732A"/>
                  </a:solidFill>
                  <a:latin typeface="+mj-lt"/>
                  <a:ea typeface="Montserrat"/>
                  <a:cs typeface="Montserrat"/>
                  <a:sym typeface="Montserrat"/>
                </a:rPr>
                <a:t>DIGITAL</a:t>
              </a:r>
              <a:endParaRPr sz="1300">
                <a:latin typeface="+mj-lt"/>
              </a:endParaRPr>
            </a:p>
          </p:txBody>
        </p:sp>
      </p:grpSp>
      <p:cxnSp>
        <p:nvCxnSpPr>
          <p:cNvPr id="61" name="Google Shape;61;p13"/>
          <p:cNvCxnSpPr/>
          <p:nvPr/>
        </p:nvCxnSpPr>
        <p:spPr>
          <a:xfrm>
            <a:off x="4572000" y="2304164"/>
            <a:ext cx="0" cy="1754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3"/>
          <p:cNvSpPr txBox="1"/>
          <p:nvPr/>
        </p:nvSpPr>
        <p:spPr>
          <a:xfrm>
            <a:off x="4811503" y="2470149"/>
            <a:ext cx="3852206" cy="1427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Estudantes: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smtClean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Jennifer </a:t>
            </a:r>
            <a:r>
              <a:rPr lang="pt-BR" sz="2000" b="1" dirty="0" err="1" smtClean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Ancheta</a:t>
            </a:r>
            <a:endParaRPr lang="pt-BR" sz="2000" b="1" i="0" u="none" strike="noStrike" cap="none" dirty="0">
              <a:solidFill>
                <a:schemeClr val="lt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Harold Sthefan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David Rodríguez</a:t>
            </a:r>
            <a:br>
              <a:rPr lang="pt-BR" sz="2000" b="1" i="0" u="none" strike="noStrike" cap="none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</a:br>
            <a:endParaRPr sz="2000" dirty="0">
              <a:latin typeface="+mj-l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837599" y="723718"/>
            <a:ext cx="7468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4000" b="1" dirty="0" smtClean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SITE </a:t>
            </a:r>
            <a:r>
              <a:rPr lang="pt-BR" sz="4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PARA VENDAS DE </a:t>
            </a:r>
            <a:r>
              <a:rPr lang="pt-BR" sz="4000" b="1" dirty="0" smtClean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TÊNIS</a:t>
            </a:r>
            <a:endParaRPr lang="pt-BR" sz="4000" dirty="0"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447636" y="4077037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j-lt"/>
              </a:rPr>
              <a:t>Equipe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PC130\Downloads\Tenis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920" y="846282"/>
            <a:ext cx="1542473" cy="101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PC130\Downloads\Tenis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4" y="815661"/>
            <a:ext cx="1505527" cy="112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PC130\Downloads\Tenis 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183" y="803412"/>
            <a:ext cx="1431636" cy="109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PC130\Downloads\Tenis 1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51" y="768920"/>
            <a:ext cx="1607128" cy="116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14110" y="2102625"/>
            <a:ext cx="1703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solidFill>
                  <a:srgbClr val="00B050"/>
                </a:solidFill>
                <a:latin typeface="+mj-lt"/>
              </a:rPr>
              <a:t>Tênis Tuiuiú</a:t>
            </a:r>
          </a:p>
          <a:p>
            <a:r>
              <a:rPr lang="pt-BR" sz="800" dirty="0">
                <a:latin typeface="+mj-lt"/>
              </a:rPr>
              <a:t>Tamanho: 35-42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juros</a:t>
            </a:r>
          </a:p>
          <a:p>
            <a:r>
              <a:rPr lang="pt-BR" sz="800" dirty="0">
                <a:solidFill>
                  <a:srgbClr val="009EE0"/>
                </a:solidFill>
                <a:latin typeface="+mj-lt"/>
              </a:rPr>
              <a:t>Formas de pagamento</a:t>
            </a:r>
            <a:endParaRPr lang="pt-BR" sz="800" dirty="0">
              <a:latin typeface="+mj-lt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849517"/>
            <a:ext cx="1333500" cy="1233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64" y="2858898"/>
            <a:ext cx="1269008" cy="105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59" y="2970093"/>
            <a:ext cx="1417305" cy="103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16" y="2948988"/>
            <a:ext cx="1501230" cy="103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2762664" y="2073703"/>
            <a:ext cx="1703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</a:t>
            </a:r>
            <a:r>
              <a:rPr lang="pt-BR" sz="800" dirty="0" err="1">
                <a:solidFill>
                  <a:srgbClr val="00B050"/>
                </a:solidFill>
                <a:latin typeface="+mj-lt"/>
              </a:rPr>
              <a:t>Jacare</a:t>
            </a:r>
            <a:endParaRPr lang="pt-BR" sz="800" dirty="0">
              <a:solidFill>
                <a:srgbClr val="00B050"/>
              </a:solidFill>
              <a:latin typeface="+mj-lt"/>
            </a:endParaRPr>
          </a:p>
          <a:p>
            <a:r>
              <a:rPr lang="pt-BR" sz="800" dirty="0">
                <a:latin typeface="+mj-lt"/>
              </a:rPr>
              <a:t>Tamanho: 34-42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juros</a:t>
            </a:r>
          </a:p>
          <a:p>
            <a:r>
              <a:rPr lang="pt-BR" sz="800" dirty="0">
                <a:solidFill>
                  <a:srgbClr val="009EE0"/>
                </a:solidFill>
                <a:latin typeface="+mj-lt"/>
              </a:rPr>
              <a:t>Formas de pagamento</a:t>
            </a:r>
            <a:endParaRPr lang="pt-BR" sz="800" dirty="0"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747491" y="2066386"/>
            <a:ext cx="1703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Onça Pintada</a:t>
            </a:r>
          </a:p>
          <a:p>
            <a:r>
              <a:rPr lang="pt-BR" sz="800" dirty="0">
                <a:latin typeface="+mj-lt"/>
              </a:rPr>
              <a:t>Tamanho: 32-42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juros</a:t>
            </a:r>
          </a:p>
          <a:p>
            <a:r>
              <a:rPr lang="pt-BR" sz="800" dirty="0">
                <a:solidFill>
                  <a:srgbClr val="009EE0"/>
                </a:solidFill>
                <a:latin typeface="+mj-lt"/>
              </a:rPr>
              <a:t>Formas de pagamento</a:t>
            </a:r>
            <a:endParaRPr lang="pt-BR" sz="800" dirty="0">
              <a:latin typeface="+mj-lt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755243" y="2097903"/>
            <a:ext cx="1703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Tamanduá Bandeira</a:t>
            </a:r>
          </a:p>
          <a:p>
            <a:r>
              <a:rPr lang="pt-BR" sz="800" dirty="0">
                <a:latin typeface="+mj-lt"/>
              </a:rPr>
              <a:t>Tamanho: 36-42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juros</a:t>
            </a:r>
          </a:p>
          <a:p>
            <a:r>
              <a:rPr lang="pt-BR" sz="800" dirty="0">
                <a:solidFill>
                  <a:srgbClr val="009EE0"/>
                </a:solidFill>
                <a:latin typeface="+mj-lt"/>
              </a:rPr>
              <a:t>Formas de pagamento</a:t>
            </a:r>
            <a:endParaRPr lang="pt-BR" sz="800" dirty="0">
              <a:latin typeface="+mj-lt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46248" y="4134106"/>
            <a:ext cx="1703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Arara</a:t>
            </a:r>
          </a:p>
          <a:p>
            <a:r>
              <a:rPr lang="pt-BR" sz="800" dirty="0">
                <a:latin typeface="+mj-lt"/>
              </a:rPr>
              <a:t>Tamanho: 32-38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juros</a:t>
            </a:r>
          </a:p>
          <a:p>
            <a:r>
              <a:rPr lang="pt-BR" sz="800" dirty="0">
                <a:solidFill>
                  <a:srgbClr val="009EE0"/>
                </a:solidFill>
                <a:latin typeface="+mj-lt"/>
              </a:rPr>
              <a:t>Formas de pagamento</a:t>
            </a:r>
            <a:endParaRPr lang="pt-BR" sz="800" dirty="0">
              <a:latin typeface="+mj-lt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854035" y="4104035"/>
            <a:ext cx="1703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Sucuri</a:t>
            </a:r>
          </a:p>
          <a:p>
            <a:r>
              <a:rPr lang="pt-BR" sz="800" dirty="0">
                <a:latin typeface="+mj-lt"/>
              </a:rPr>
              <a:t>Tamanho: 20-28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juros</a:t>
            </a:r>
          </a:p>
          <a:p>
            <a:r>
              <a:rPr lang="pt-BR" sz="800" dirty="0">
                <a:solidFill>
                  <a:srgbClr val="009EE0"/>
                </a:solidFill>
                <a:latin typeface="+mj-lt"/>
              </a:rPr>
              <a:t>Formas de pagamento</a:t>
            </a:r>
            <a:endParaRPr lang="pt-BR" sz="800" dirty="0">
              <a:latin typeface="+mj-lt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761822" y="4134106"/>
            <a:ext cx="1703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</a:t>
            </a:r>
            <a:r>
              <a:rPr lang="pt-BR" sz="800" dirty="0" err="1">
                <a:solidFill>
                  <a:srgbClr val="00B050"/>
                </a:solidFill>
                <a:latin typeface="+mj-lt"/>
              </a:rPr>
              <a:t>Sorocucu</a:t>
            </a:r>
            <a:endParaRPr lang="pt-BR" sz="800" dirty="0">
              <a:solidFill>
                <a:srgbClr val="00B050"/>
              </a:solidFill>
              <a:latin typeface="+mj-lt"/>
            </a:endParaRPr>
          </a:p>
          <a:p>
            <a:r>
              <a:rPr lang="pt-BR" sz="800" dirty="0">
                <a:latin typeface="+mj-lt"/>
              </a:rPr>
              <a:t>Tamanho: 16-24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juros</a:t>
            </a:r>
          </a:p>
          <a:p>
            <a:r>
              <a:rPr lang="pt-BR" sz="800" dirty="0">
                <a:solidFill>
                  <a:srgbClr val="009EE0"/>
                </a:solidFill>
                <a:latin typeface="+mj-lt"/>
              </a:rPr>
              <a:t>Formas de pagamento</a:t>
            </a:r>
            <a:endParaRPr lang="pt-BR" sz="800" dirty="0">
              <a:latin typeface="+mj-lt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838370" y="4134106"/>
            <a:ext cx="1703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cervo</a:t>
            </a:r>
          </a:p>
          <a:p>
            <a:r>
              <a:rPr lang="pt-BR" sz="800" dirty="0">
                <a:latin typeface="+mj-lt"/>
              </a:rPr>
              <a:t>Tamanho: 18-26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juros</a:t>
            </a:r>
          </a:p>
          <a:p>
            <a:r>
              <a:rPr lang="pt-BR" sz="800" dirty="0">
                <a:solidFill>
                  <a:srgbClr val="009EE0"/>
                </a:solidFill>
                <a:latin typeface="+mj-lt"/>
              </a:rPr>
              <a:t>Formas de pagamento</a:t>
            </a:r>
            <a:endParaRPr lang="pt-BR" sz="800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2" y="145474"/>
            <a:ext cx="635145" cy="635145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701965" y="256569"/>
            <a:ext cx="1708726" cy="43013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2000" dirty="0">
                <a:latin typeface="+mj-lt"/>
              </a:rPr>
              <a:t>HOME</a:t>
            </a: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25" y="268759"/>
            <a:ext cx="622207" cy="43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66" y="326164"/>
            <a:ext cx="342950" cy="3438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32" y="281396"/>
            <a:ext cx="457329" cy="430137"/>
          </a:xfrm>
          <a:prstGeom prst="rect">
            <a:avLst/>
          </a:prstGeom>
        </p:spPr>
      </p:pic>
      <p:pic>
        <p:nvPicPr>
          <p:cNvPr id="27" name="Picture 13"/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36" y="1857911"/>
            <a:ext cx="387304" cy="26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72" y="1890869"/>
            <a:ext cx="213475" cy="214007"/>
          </a:xfrm>
          <a:prstGeom prst="rect">
            <a:avLst/>
          </a:prstGeom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613" y="1853432"/>
            <a:ext cx="387304" cy="26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849" y="1886390"/>
            <a:ext cx="213475" cy="214007"/>
          </a:xfrm>
          <a:prstGeom prst="rect">
            <a:avLst/>
          </a:prstGeom>
        </p:spPr>
      </p:pic>
      <p:pic>
        <p:nvPicPr>
          <p:cNvPr id="32" name="Picture 13"/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823" y="1853432"/>
            <a:ext cx="387304" cy="26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59" y="1886390"/>
            <a:ext cx="213475" cy="214007"/>
          </a:xfrm>
          <a:prstGeom prst="rect">
            <a:avLst/>
          </a:prstGeom>
        </p:spPr>
      </p:pic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663" y="1885087"/>
            <a:ext cx="387304" cy="26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99" y="1918045"/>
            <a:ext cx="213475" cy="214007"/>
          </a:xfrm>
          <a:prstGeom prst="rect">
            <a:avLst/>
          </a:prstGeom>
        </p:spPr>
      </p:pic>
      <p:pic>
        <p:nvPicPr>
          <p:cNvPr id="36" name="Picture 13"/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433" y="4015736"/>
            <a:ext cx="403285" cy="26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842" y="4048694"/>
            <a:ext cx="222283" cy="214007"/>
          </a:xfrm>
          <a:prstGeom prst="rect">
            <a:avLst/>
          </a:prstGeom>
        </p:spPr>
      </p:pic>
      <p:pic>
        <p:nvPicPr>
          <p:cNvPr id="38" name="Picture 13"/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110" y="4011257"/>
            <a:ext cx="403285" cy="26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19" y="4044215"/>
            <a:ext cx="222283" cy="214007"/>
          </a:xfrm>
          <a:prstGeom prst="rect">
            <a:avLst/>
          </a:prstGeom>
        </p:spPr>
      </p:pic>
      <p:pic>
        <p:nvPicPr>
          <p:cNvPr id="40" name="Picture 13"/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320" y="4011257"/>
            <a:ext cx="403285" cy="26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729" y="4044215"/>
            <a:ext cx="222283" cy="214007"/>
          </a:xfrm>
          <a:prstGeom prst="rect">
            <a:avLst/>
          </a:prstGeom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60" y="4042912"/>
            <a:ext cx="403285" cy="26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69" y="4075870"/>
            <a:ext cx="222283" cy="21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PC130\Downloads\Tenis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920" y="846282"/>
            <a:ext cx="1542473" cy="101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PC130\Downloads\Tenis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4" y="815661"/>
            <a:ext cx="1505527" cy="112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PC130\Downloads\Tenis 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183" y="803412"/>
            <a:ext cx="1431636" cy="109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PC130\Downloads\Tenis 1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51" y="768920"/>
            <a:ext cx="1607128" cy="116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14110" y="2102625"/>
            <a:ext cx="1703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solidFill>
                  <a:srgbClr val="00B050"/>
                </a:solidFill>
                <a:latin typeface="+mj-lt"/>
              </a:rPr>
              <a:t>Tênis Tuiuiú</a:t>
            </a:r>
          </a:p>
          <a:p>
            <a:r>
              <a:rPr lang="pt-BR" sz="800" dirty="0">
                <a:latin typeface="+mj-lt"/>
              </a:rPr>
              <a:t>Tamanho: 35-42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juros</a:t>
            </a:r>
          </a:p>
          <a:p>
            <a:r>
              <a:rPr lang="pt-BR" sz="800" dirty="0">
                <a:solidFill>
                  <a:srgbClr val="009EE0"/>
                </a:solidFill>
                <a:latin typeface="+mj-lt"/>
              </a:rPr>
              <a:t>Formas de pagamento</a:t>
            </a:r>
            <a:endParaRPr lang="pt-BR" sz="800" dirty="0"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762664" y="2136049"/>
            <a:ext cx="1703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</a:t>
            </a:r>
            <a:r>
              <a:rPr lang="pt-BR" sz="800" dirty="0" err="1">
                <a:solidFill>
                  <a:srgbClr val="00B050"/>
                </a:solidFill>
                <a:latin typeface="+mj-lt"/>
              </a:rPr>
              <a:t>Jacare</a:t>
            </a:r>
            <a:endParaRPr lang="pt-BR" sz="800" dirty="0">
              <a:solidFill>
                <a:srgbClr val="00B050"/>
              </a:solidFill>
              <a:latin typeface="+mj-lt"/>
            </a:endParaRPr>
          </a:p>
          <a:p>
            <a:r>
              <a:rPr lang="pt-BR" sz="800" dirty="0">
                <a:latin typeface="+mj-lt"/>
              </a:rPr>
              <a:t>Tamanho: 34-42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juros</a:t>
            </a:r>
          </a:p>
          <a:p>
            <a:r>
              <a:rPr lang="pt-BR" sz="800" dirty="0">
                <a:solidFill>
                  <a:srgbClr val="009EE0"/>
                </a:solidFill>
                <a:latin typeface="+mj-lt"/>
              </a:rPr>
              <a:t>Formas de pagamento</a:t>
            </a:r>
            <a:endParaRPr lang="pt-BR" sz="800" dirty="0"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747491" y="2128732"/>
            <a:ext cx="1703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Onça Pintada</a:t>
            </a:r>
          </a:p>
          <a:p>
            <a:r>
              <a:rPr lang="pt-BR" sz="800" dirty="0">
                <a:latin typeface="+mj-lt"/>
              </a:rPr>
              <a:t>Tamanho: 32-42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juros</a:t>
            </a:r>
          </a:p>
          <a:p>
            <a:r>
              <a:rPr lang="pt-BR" sz="800" dirty="0">
                <a:solidFill>
                  <a:srgbClr val="009EE0"/>
                </a:solidFill>
                <a:latin typeface="+mj-lt"/>
              </a:rPr>
              <a:t>Formas de pagamento</a:t>
            </a:r>
            <a:endParaRPr lang="pt-BR" sz="800" dirty="0">
              <a:latin typeface="+mj-lt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755243" y="2160249"/>
            <a:ext cx="1703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Tamanduá Bandeira</a:t>
            </a:r>
          </a:p>
          <a:p>
            <a:r>
              <a:rPr lang="pt-BR" sz="800" dirty="0">
                <a:latin typeface="+mj-lt"/>
              </a:rPr>
              <a:t>Tamanho: 36-42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juros</a:t>
            </a:r>
          </a:p>
          <a:p>
            <a:r>
              <a:rPr lang="pt-BR" sz="800" dirty="0">
                <a:solidFill>
                  <a:srgbClr val="009EE0"/>
                </a:solidFill>
                <a:latin typeface="+mj-lt"/>
              </a:rPr>
              <a:t>Formas de pagamento</a:t>
            </a:r>
            <a:endParaRPr lang="pt-BR" sz="800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2" y="145474"/>
            <a:ext cx="635145" cy="635145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701965" y="256569"/>
            <a:ext cx="1708726" cy="43013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2000" dirty="0">
                <a:latin typeface="+mj-lt"/>
              </a:rPr>
              <a:t>HOME</a:t>
            </a: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25" y="268759"/>
            <a:ext cx="622207" cy="43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66" y="326164"/>
            <a:ext cx="342950" cy="343805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32" y="281396"/>
            <a:ext cx="457329" cy="430137"/>
          </a:xfrm>
          <a:prstGeom prst="rect">
            <a:avLst/>
          </a:prstGeom>
        </p:spPr>
      </p:pic>
      <p:pic>
        <p:nvPicPr>
          <p:cNvPr id="27" name="Picture 13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36" y="1857911"/>
            <a:ext cx="387304" cy="26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613" y="1853432"/>
            <a:ext cx="387304" cy="26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3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823" y="1853432"/>
            <a:ext cx="387304" cy="26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663" y="1885087"/>
            <a:ext cx="387304" cy="26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72" y="1887717"/>
            <a:ext cx="286362" cy="241990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26" y="1866310"/>
            <a:ext cx="286362" cy="241990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14" y="1853432"/>
            <a:ext cx="286362" cy="241990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51" y="1868851"/>
            <a:ext cx="286362" cy="24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PC130\Downloads\Tenis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920" y="846282"/>
            <a:ext cx="1542473" cy="101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PC130\Downloads\Tenis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4" y="815661"/>
            <a:ext cx="1505527" cy="112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14110" y="2196144"/>
            <a:ext cx="1703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solidFill>
                  <a:srgbClr val="00B050"/>
                </a:solidFill>
                <a:latin typeface="+mj-lt"/>
              </a:rPr>
              <a:t>Tênis Tuiuiú</a:t>
            </a:r>
          </a:p>
          <a:p>
            <a:r>
              <a:rPr lang="pt-BR" sz="800" dirty="0">
                <a:latin typeface="+mj-lt"/>
              </a:rPr>
              <a:t>Tamanho: </a:t>
            </a:r>
            <a:r>
              <a:rPr lang="pt-BR" sz="800" dirty="0" smtClean="0">
                <a:latin typeface="+mj-lt"/>
              </a:rPr>
              <a:t>35</a:t>
            </a:r>
            <a:endParaRPr lang="pt-BR" sz="800" dirty="0">
              <a:latin typeface="+mj-lt"/>
            </a:endParaRP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juros</a:t>
            </a:r>
          </a:p>
          <a:p>
            <a:r>
              <a:rPr lang="pt-BR" sz="800" dirty="0">
                <a:solidFill>
                  <a:srgbClr val="009EE0"/>
                </a:solidFill>
                <a:latin typeface="+mj-lt"/>
              </a:rPr>
              <a:t>Formas de pagamento</a:t>
            </a:r>
            <a:endParaRPr lang="pt-BR" sz="800" dirty="0"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762664" y="2167222"/>
            <a:ext cx="1703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</a:t>
            </a:r>
            <a:r>
              <a:rPr lang="pt-BR" sz="800" dirty="0" smtClean="0">
                <a:solidFill>
                  <a:srgbClr val="00B050"/>
                </a:solidFill>
                <a:latin typeface="+mj-lt"/>
              </a:rPr>
              <a:t>Jacaré</a:t>
            </a:r>
            <a:endParaRPr lang="pt-BR" sz="800" dirty="0">
              <a:solidFill>
                <a:srgbClr val="00B050"/>
              </a:solidFill>
              <a:latin typeface="+mj-lt"/>
            </a:endParaRPr>
          </a:p>
          <a:p>
            <a:r>
              <a:rPr lang="pt-BR" sz="800" dirty="0">
                <a:latin typeface="+mj-lt"/>
              </a:rPr>
              <a:t>Tamanho: </a:t>
            </a:r>
            <a:r>
              <a:rPr lang="pt-BR" sz="800" dirty="0" smtClean="0">
                <a:latin typeface="+mj-lt"/>
              </a:rPr>
              <a:t>42</a:t>
            </a:r>
            <a:endParaRPr lang="pt-BR" sz="800" dirty="0">
              <a:latin typeface="+mj-lt"/>
            </a:endParaRP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juros</a:t>
            </a:r>
          </a:p>
          <a:p>
            <a:r>
              <a:rPr lang="pt-BR" sz="800" dirty="0">
                <a:solidFill>
                  <a:srgbClr val="009EE0"/>
                </a:solidFill>
                <a:latin typeface="+mj-lt"/>
              </a:rPr>
              <a:t>Formas de pagamento</a:t>
            </a:r>
            <a:endParaRPr lang="pt-BR" sz="800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2" y="145474"/>
            <a:ext cx="635145" cy="635145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701965" y="256569"/>
            <a:ext cx="1708726" cy="43013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2000" dirty="0">
                <a:latin typeface="+mj-lt"/>
              </a:rPr>
              <a:t>HOME</a:t>
            </a: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511" y="297633"/>
            <a:ext cx="622207" cy="430137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32" y="281396"/>
            <a:ext cx="457329" cy="430137"/>
          </a:xfrm>
          <a:prstGeom prst="rect">
            <a:avLst/>
          </a:prstGeom>
        </p:spPr>
      </p:pic>
      <p:pic>
        <p:nvPicPr>
          <p:cNvPr id="32" name="Picture 13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823" y="1853432"/>
            <a:ext cx="387304" cy="26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59" y="1886390"/>
            <a:ext cx="213475" cy="214007"/>
          </a:xfrm>
          <a:prstGeom prst="rect">
            <a:avLst/>
          </a:prstGeom>
        </p:spPr>
      </p:pic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663" y="1926651"/>
            <a:ext cx="387304" cy="26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29" y="343821"/>
            <a:ext cx="342950" cy="343805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72" y="1929281"/>
            <a:ext cx="286362" cy="241990"/>
          </a:xfrm>
          <a:prstGeom prst="rect">
            <a:avLst/>
          </a:prstGeom>
        </p:spPr>
      </p:pic>
      <p:sp>
        <p:nvSpPr>
          <p:cNvPr id="47" name="Rectángulo 46"/>
          <p:cNvSpPr/>
          <p:nvPr/>
        </p:nvSpPr>
        <p:spPr>
          <a:xfrm>
            <a:off x="6450610" y="4333008"/>
            <a:ext cx="2007752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+mj-lt"/>
              </a:rPr>
              <a:t>Finalizar compra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45303" y="1932280"/>
            <a:ext cx="232065" cy="23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+mj-lt"/>
              </a:rPr>
              <a:t>-</a:t>
            </a:r>
            <a:endParaRPr lang="pt-BR" dirty="0">
              <a:latin typeface="+mj-lt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1566016" y="1934143"/>
            <a:ext cx="232065" cy="23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+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241992" y="1930264"/>
            <a:ext cx="232065" cy="23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+mj-lt"/>
              </a:rPr>
              <a:t>2</a:t>
            </a:r>
            <a:endParaRPr lang="pt-BR" dirty="0">
              <a:latin typeface="+mj-lt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3351636" y="1907876"/>
            <a:ext cx="232065" cy="23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+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3027612" y="1903997"/>
            <a:ext cx="232065" cy="23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233717" y="780619"/>
            <a:ext cx="232065" cy="2389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  <a:latin typeface="+mj-lt"/>
              </a:rPr>
              <a:t>x</a:t>
            </a:r>
            <a:endParaRPr lang="pt-BR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356174" y="780618"/>
            <a:ext cx="232065" cy="2389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  <a:latin typeface="+mj-lt"/>
              </a:rPr>
              <a:t>x</a:t>
            </a:r>
            <a:endParaRPr lang="pt-BR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82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2" y="145474"/>
            <a:ext cx="635145" cy="635145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701965" y="256569"/>
            <a:ext cx="1708726" cy="43013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2000" dirty="0">
                <a:latin typeface="+mj-lt"/>
              </a:rPr>
              <a:t>HOME</a:t>
            </a: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25" y="268759"/>
            <a:ext cx="622207" cy="43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66" y="326164"/>
            <a:ext cx="342950" cy="3438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32" y="281396"/>
            <a:ext cx="457329" cy="430137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35315"/>
              </p:ext>
            </p:extLst>
          </p:nvPr>
        </p:nvGraphicFramePr>
        <p:xfrm>
          <a:off x="2751282" y="2326987"/>
          <a:ext cx="37845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4599">
                  <a:extLst>
                    <a:ext uri="{9D8B030D-6E8A-4147-A177-3AD203B41FA5}">
                      <a16:colId xmlns:a16="http://schemas.microsoft.com/office/drawing/2014/main" val="301258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b="1" dirty="0" smtClean="0"/>
                        <a:t>Valor</a:t>
                      </a:r>
                      <a:r>
                        <a:rPr lang="pt-BR" b="1" baseline="0" dirty="0" smtClean="0"/>
                        <a:t> Total da </a:t>
                      </a:r>
                      <a:r>
                        <a:rPr lang="pt-BR" b="1" baseline="0" dirty="0" smtClean="0"/>
                        <a:t>compra                         </a:t>
                      </a: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434,7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22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Banco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0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Numero</a:t>
                      </a:r>
                      <a:r>
                        <a:rPr lang="pt-BR" baseline="0" dirty="0" smtClean="0"/>
                        <a:t> do comprovante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489210"/>
                  </a:ext>
                </a:extLst>
              </a:tr>
            </a:tbl>
          </a:graphicData>
        </a:graphic>
      </p:graphicFrame>
      <p:sp>
        <p:nvSpPr>
          <p:cNvPr id="44" name="Rectángulo 43"/>
          <p:cNvSpPr/>
          <p:nvPr/>
        </p:nvSpPr>
        <p:spPr>
          <a:xfrm>
            <a:off x="4528129" y="3688772"/>
            <a:ext cx="2007752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+mj-lt"/>
              </a:rPr>
              <a:t>Finalizar compra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19545" y="780619"/>
            <a:ext cx="2556164" cy="1337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>
                <a:latin typeface="+mj-lt"/>
              </a:rPr>
              <a:t>Banco </a:t>
            </a:r>
            <a:r>
              <a:rPr lang="pt-BR" dirty="0">
                <a:latin typeface="+mj-lt"/>
              </a:rPr>
              <a:t>do Brasil </a:t>
            </a:r>
            <a:r>
              <a:rPr lang="pt-BR" dirty="0" smtClean="0">
                <a:latin typeface="+mj-lt"/>
              </a:rPr>
              <a:t>S.A</a:t>
            </a:r>
          </a:p>
          <a:p>
            <a:r>
              <a:rPr lang="es-VE" dirty="0">
                <a:latin typeface="+mj-lt"/>
              </a:rPr>
              <a:t>Tipo </a:t>
            </a:r>
            <a:r>
              <a:rPr lang="pt-BR" dirty="0" smtClean="0">
                <a:latin typeface="+mj-lt"/>
              </a:rPr>
              <a:t>de </a:t>
            </a:r>
            <a:r>
              <a:rPr lang="pt-BR" dirty="0">
                <a:latin typeface="+mj-lt"/>
              </a:rPr>
              <a:t>conta: Conta </a:t>
            </a:r>
            <a:r>
              <a:rPr lang="pt-BR" dirty="0" smtClean="0">
                <a:latin typeface="+mj-lt"/>
              </a:rPr>
              <a:t>Corrente</a:t>
            </a:r>
          </a:p>
          <a:p>
            <a:r>
              <a:rPr lang="pt-BR" dirty="0" smtClean="0">
                <a:latin typeface="+mj-lt"/>
              </a:rPr>
              <a:t>Agencia: 01234</a:t>
            </a:r>
          </a:p>
          <a:p>
            <a:r>
              <a:rPr lang="pt-BR" dirty="0" smtClean="0">
                <a:latin typeface="+mj-lt"/>
              </a:rPr>
              <a:t>Conta</a:t>
            </a:r>
            <a:r>
              <a:rPr lang="pt-BR" dirty="0">
                <a:latin typeface="+mj-lt"/>
              </a:rPr>
              <a:t>: </a:t>
            </a:r>
            <a:r>
              <a:rPr lang="pt-BR" dirty="0" smtClean="0">
                <a:latin typeface="+mj-lt"/>
              </a:rPr>
              <a:t>567891020</a:t>
            </a:r>
          </a:p>
          <a:p>
            <a:r>
              <a:rPr lang="pt-BR" dirty="0" smtClean="0">
                <a:latin typeface="+mj-lt"/>
              </a:rPr>
              <a:t>PIX</a:t>
            </a:r>
            <a:r>
              <a:rPr lang="pt-BR" dirty="0">
                <a:latin typeface="+mj-lt"/>
              </a:rPr>
              <a:t>: </a:t>
            </a:r>
            <a:r>
              <a:rPr lang="pt-BR" dirty="0" smtClean="0">
                <a:latin typeface="+mj-lt"/>
              </a:rPr>
              <a:t>61991980000</a:t>
            </a:r>
            <a:endParaRPr lang="pt-BR" dirty="0">
              <a:latin typeface="+mj-lt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3365499" y="780619"/>
            <a:ext cx="2556164" cy="1337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>
                <a:latin typeface="+mj-lt"/>
              </a:rPr>
              <a:t>Caixa </a:t>
            </a:r>
            <a:r>
              <a:rPr lang="es-VE" dirty="0" smtClean="0">
                <a:latin typeface="+mj-lt"/>
              </a:rPr>
              <a:t>Económica </a:t>
            </a:r>
            <a:r>
              <a:rPr lang="es-VE" dirty="0">
                <a:latin typeface="+mj-lt"/>
              </a:rPr>
              <a:t>Federal</a:t>
            </a:r>
          </a:p>
          <a:p>
            <a:r>
              <a:rPr lang="es-VE" dirty="0">
                <a:latin typeface="+mj-lt"/>
              </a:rPr>
              <a:t>Tipo </a:t>
            </a:r>
            <a:r>
              <a:rPr lang="pt-BR" dirty="0" smtClean="0">
                <a:latin typeface="+mj-lt"/>
              </a:rPr>
              <a:t>de conta: Conta Corrente</a:t>
            </a:r>
          </a:p>
          <a:p>
            <a:r>
              <a:rPr lang="pt-BR" dirty="0" smtClean="0">
                <a:latin typeface="+mj-lt"/>
              </a:rPr>
              <a:t>Agencia: 01234</a:t>
            </a:r>
          </a:p>
          <a:p>
            <a:r>
              <a:rPr lang="pt-BR" dirty="0" smtClean="0">
                <a:latin typeface="+mj-lt"/>
              </a:rPr>
              <a:t>Conta: 567891020</a:t>
            </a:r>
          </a:p>
          <a:p>
            <a:r>
              <a:rPr lang="pt-BR" dirty="0" smtClean="0">
                <a:latin typeface="+mj-lt"/>
              </a:rPr>
              <a:t>PIX: </a:t>
            </a:r>
            <a:r>
              <a:rPr lang="es-VE" dirty="0" smtClean="0">
                <a:latin typeface="+mj-lt"/>
              </a:rPr>
              <a:t>20.565.163/0001-88.</a:t>
            </a:r>
            <a:endParaRPr lang="pt-BR" dirty="0">
              <a:latin typeface="+mj-lt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6211453" y="780619"/>
            <a:ext cx="2556164" cy="1337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 err="1" smtClean="0">
                <a:latin typeface="+mj-lt"/>
              </a:rPr>
              <a:t>Itau</a:t>
            </a:r>
            <a:r>
              <a:rPr lang="es-VE" dirty="0" smtClean="0">
                <a:latin typeface="+mj-lt"/>
              </a:rPr>
              <a:t> </a:t>
            </a:r>
            <a:r>
              <a:rPr lang="es-VE" dirty="0" err="1">
                <a:latin typeface="+mj-lt"/>
              </a:rPr>
              <a:t>Unibanco</a:t>
            </a:r>
            <a:r>
              <a:rPr lang="es-VE" dirty="0">
                <a:latin typeface="+mj-lt"/>
              </a:rPr>
              <a:t> S.A</a:t>
            </a:r>
          </a:p>
          <a:p>
            <a:r>
              <a:rPr lang="es-VE" dirty="0" smtClean="0">
                <a:latin typeface="+mj-lt"/>
              </a:rPr>
              <a:t>Tipo </a:t>
            </a:r>
            <a:r>
              <a:rPr lang="pt-BR" dirty="0" smtClean="0">
                <a:latin typeface="+mj-lt"/>
              </a:rPr>
              <a:t>de </a:t>
            </a:r>
            <a:r>
              <a:rPr lang="pt-BR" dirty="0">
                <a:latin typeface="+mj-lt"/>
              </a:rPr>
              <a:t>conta: Conta </a:t>
            </a:r>
            <a:r>
              <a:rPr lang="pt-BR" dirty="0" smtClean="0">
                <a:latin typeface="+mj-lt"/>
              </a:rPr>
              <a:t>Corrente</a:t>
            </a:r>
          </a:p>
          <a:p>
            <a:r>
              <a:rPr lang="pt-BR" dirty="0" smtClean="0">
                <a:latin typeface="+mj-lt"/>
              </a:rPr>
              <a:t>Agencia: 01234</a:t>
            </a:r>
          </a:p>
          <a:p>
            <a:r>
              <a:rPr lang="pt-BR" dirty="0" smtClean="0">
                <a:latin typeface="+mj-lt"/>
              </a:rPr>
              <a:t>Conta</a:t>
            </a:r>
            <a:r>
              <a:rPr lang="pt-BR" dirty="0">
                <a:latin typeface="+mj-lt"/>
              </a:rPr>
              <a:t>: </a:t>
            </a:r>
            <a:r>
              <a:rPr lang="pt-BR" dirty="0" smtClean="0">
                <a:latin typeface="+mj-lt"/>
              </a:rPr>
              <a:t>567891020</a:t>
            </a:r>
          </a:p>
          <a:p>
            <a:r>
              <a:rPr lang="pt-BR" dirty="0" smtClean="0">
                <a:latin typeface="+mj-lt"/>
              </a:rPr>
              <a:t>PIX: tênis@gamil.com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92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2" y="145474"/>
            <a:ext cx="635145" cy="635145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701965" y="256569"/>
            <a:ext cx="1708726" cy="43013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2000" dirty="0">
                <a:latin typeface="+mj-lt"/>
              </a:rPr>
              <a:t>HOME</a:t>
            </a: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25" y="268759"/>
            <a:ext cx="622207" cy="43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66" y="326164"/>
            <a:ext cx="342950" cy="3438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32" y="281396"/>
            <a:ext cx="457329" cy="430137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12" name="Google Shape;122;p19"/>
          <p:cNvSpPr txBox="1"/>
          <p:nvPr/>
        </p:nvSpPr>
        <p:spPr>
          <a:xfrm>
            <a:off x="1979212" y="451703"/>
            <a:ext cx="4935000" cy="84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Montserrat"/>
                <a:cs typeface="Montserrat"/>
                <a:sym typeface="Montserrat"/>
              </a:rPr>
              <a:t>Compras por aprovar</a:t>
            </a:r>
            <a:endParaRPr lang="pt-BR" sz="2000" b="1" dirty="0">
              <a:solidFill>
                <a:schemeClr val="accent5">
                  <a:lumMod val="75000"/>
                </a:schemeClr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22;p19"/>
          <p:cNvSpPr txBox="1"/>
          <p:nvPr/>
        </p:nvSpPr>
        <p:spPr>
          <a:xfrm>
            <a:off x="1979211" y="2438243"/>
            <a:ext cx="4935000" cy="43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Montserrat"/>
                <a:cs typeface="Montserrat"/>
                <a:sym typeface="Montserrat"/>
              </a:rPr>
              <a:t>Compras Aprovadas</a:t>
            </a:r>
            <a:endParaRPr lang="pt-BR" sz="2000" b="1" dirty="0">
              <a:solidFill>
                <a:schemeClr val="accent5">
                  <a:lumMod val="75000"/>
                </a:schemeClr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18527"/>
              </p:ext>
            </p:extLst>
          </p:nvPr>
        </p:nvGraphicFramePr>
        <p:xfrm>
          <a:off x="840111" y="1096197"/>
          <a:ext cx="7213201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0513">
                  <a:extLst>
                    <a:ext uri="{9D8B030D-6E8A-4147-A177-3AD203B41FA5}">
                      <a16:colId xmlns:a16="http://schemas.microsoft.com/office/drawing/2014/main" val="3012580019"/>
                    </a:ext>
                  </a:extLst>
                </a:gridCol>
                <a:gridCol w="1236519">
                  <a:extLst>
                    <a:ext uri="{9D8B030D-6E8A-4147-A177-3AD203B41FA5}">
                      <a16:colId xmlns:a16="http://schemas.microsoft.com/office/drawing/2014/main" val="20358787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225500967"/>
                    </a:ext>
                  </a:extLst>
                </a:gridCol>
                <a:gridCol w="1288472">
                  <a:extLst>
                    <a:ext uri="{9D8B030D-6E8A-4147-A177-3AD203B41FA5}">
                      <a16:colId xmlns:a16="http://schemas.microsoft.com/office/drawing/2014/main" val="458368864"/>
                    </a:ext>
                  </a:extLst>
                </a:gridCol>
                <a:gridCol w="1984697">
                  <a:extLst>
                    <a:ext uri="{9D8B030D-6E8A-4147-A177-3AD203B41FA5}">
                      <a16:colId xmlns:a16="http://schemas.microsoft.com/office/drawing/2014/main" val="3693761085"/>
                    </a:ext>
                  </a:extLst>
                </a:gridCol>
              </a:tblGrid>
              <a:tr h="133737">
                <a:tc gridSpan="5">
                  <a:txBody>
                    <a:bodyPr/>
                    <a:lstStyle/>
                    <a:p>
                      <a:pPr algn="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da compra 1/08/2022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27745"/>
                  </a:ext>
                </a:extLst>
              </a:tr>
              <a:tr h="133737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Produto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Quantidade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Tamanho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Valor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Valor total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09783"/>
                  </a:ext>
                </a:extLst>
              </a:tr>
              <a:tr h="1337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Tênis Tuiuiú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144,90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289,80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88887"/>
                  </a:ext>
                </a:extLst>
              </a:tr>
              <a:tr h="1337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Tênis </a:t>
                      </a:r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</a:rPr>
                        <a:t>Jacare</a:t>
                      </a:r>
                      <a:endParaRPr lang="pt-B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 smtClean="0"/>
                        <a:t>144,90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 smtClean="0"/>
                        <a:t>144,90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00264"/>
                  </a:ext>
                </a:extLst>
              </a:tr>
              <a:tr h="13373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rgbClr val="002060"/>
                          </a:solidFill>
                        </a:rPr>
                        <a:t>IMPRIMIR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434,7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655715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48510"/>
              </p:ext>
            </p:extLst>
          </p:nvPr>
        </p:nvGraphicFramePr>
        <p:xfrm>
          <a:off x="840111" y="3129553"/>
          <a:ext cx="7213201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0513">
                  <a:extLst>
                    <a:ext uri="{9D8B030D-6E8A-4147-A177-3AD203B41FA5}">
                      <a16:colId xmlns:a16="http://schemas.microsoft.com/office/drawing/2014/main" val="3012580019"/>
                    </a:ext>
                  </a:extLst>
                </a:gridCol>
                <a:gridCol w="1236519">
                  <a:extLst>
                    <a:ext uri="{9D8B030D-6E8A-4147-A177-3AD203B41FA5}">
                      <a16:colId xmlns:a16="http://schemas.microsoft.com/office/drawing/2014/main" val="20358787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225500967"/>
                    </a:ext>
                  </a:extLst>
                </a:gridCol>
                <a:gridCol w="1288472">
                  <a:extLst>
                    <a:ext uri="{9D8B030D-6E8A-4147-A177-3AD203B41FA5}">
                      <a16:colId xmlns:a16="http://schemas.microsoft.com/office/drawing/2014/main" val="458368864"/>
                    </a:ext>
                  </a:extLst>
                </a:gridCol>
                <a:gridCol w="1984697">
                  <a:extLst>
                    <a:ext uri="{9D8B030D-6E8A-4147-A177-3AD203B41FA5}">
                      <a16:colId xmlns:a16="http://schemas.microsoft.com/office/drawing/2014/main" val="3693761085"/>
                    </a:ext>
                  </a:extLst>
                </a:gridCol>
              </a:tblGrid>
              <a:tr h="133737">
                <a:tc gridSpan="5">
                  <a:txBody>
                    <a:bodyPr/>
                    <a:lstStyle/>
                    <a:p>
                      <a:pPr algn="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de entrega 10/08/2022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27745"/>
                  </a:ext>
                </a:extLst>
              </a:tr>
              <a:tr h="133737">
                <a:tc gridSpan="5">
                  <a:txBody>
                    <a:bodyPr/>
                    <a:lstStyle/>
                    <a:p>
                      <a:pPr algn="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Endereço: </a:t>
                      </a:r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QS 01, Lote 40 - Taguatinga, Brasília – DF</a:t>
                      </a:r>
                      <a:r>
                        <a:rPr lang="pt-BR" b="0" baseline="0" dirty="0" smtClean="0">
                          <a:solidFill>
                            <a:schemeClr val="tx1"/>
                          </a:solidFill>
                        </a:rPr>
                        <a:t> CEP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71950-904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151"/>
                  </a:ext>
                </a:extLst>
              </a:tr>
              <a:tr h="133737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Produto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Quantidade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Tamanho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Valor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Valor total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09783"/>
                  </a:ext>
                </a:extLst>
              </a:tr>
              <a:tr h="1337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Tênis Tuiuiú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144,90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289,80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88887"/>
                  </a:ext>
                </a:extLst>
              </a:tr>
              <a:tr h="1337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Tênis Jacaré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 smtClean="0"/>
                        <a:t>144,90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 smtClean="0"/>
                        <a:t>144,90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00264"/>
                  </a:ext>
                </a:extLst>
              </a:tr>
              <a:tr h="133737">
                <a:tc gridSpan="4"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2060"/>
                          </a:solidFill>
                        </a:rPr>
                        <a:t>IMPRIMIR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434,7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65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3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C3D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9" descr="Fundo preto com letras brancas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b="79247"/>
          <a:stretch/>
        </p:blipFill>
        <p:spPr>
          <a:xfrm rot="10800000" flipH="1">
            <a:off x="0" y="4036639"/>
            <a:ext cx="9142095" cy="110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 descr="Uma imagem contendo placar, relógi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37595" y="4286013"/>
            <a:ext cx="1004074" cy="6081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3"/>
          <p:cNvSpPr/>
          <p:nvPr/>
        </p:nvSpPr>
        <p:spPr>
          <a:xfrm>
            <a:off x="-1" y="4036640"/>
            <a:ext cx="7035689" cy="110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000" b="1" dirty="0" smtClean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SITE </a:t>
            </a:r>
            <a:r>
              <a:rPr lang="pt-BR" sz="2000" b="1" dirty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PARA VENDAS DE </a:t>
            </a:r>
            <a:r>
              <a:rPr lang="pt-BR" sz="2000" b="1" dirty="0" smtClean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TÊNIS</a:t>
            </a:r>
            <a:endParaRPr lang="pt-BR" sz="2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95" y="187959"/>
            <a:ext cx="7272774" cy="36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C3D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9" descr="Fundo preto com letras brancas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b="79247"/>
          <a:stretch/>
        </p:blipFill>
        <p:spPr>
          <a:xfrm rot="10800000" flipH="1">
            <a:off x="0" y="4036639"/>
            <a:ext cx="9142095" cy="110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 descr="Uma imagem contendo placar, relógi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37595" y="4286013"/>
            <a:ext cx="1004074" cy="6081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3"/>
          <p:cNvSpPr/>
          <p:nvPr/>
        </p:nvSpPr>
        <p:spPr>
          <a:xfrm>
            <a:off x="-1" y="4036640"/>
            <a:ext cx="7035689" cy="110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000" b="1" dirty="0" smtClean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SITE </a:t>
            </a:r>
            <a:r>
              <a:rPr lang="pt-BR" sz="2000" b="1" dirty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PARA VENDAS DE </a:t>
            </a:r>
            <a:r>
              <a:rPr lang="pt-BR" sz="2000" b="1" dirty="0" smtClean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TÊNIS</a:t>
            </a:r>
            <a:endParaRPr lang="pt-BR" sz="2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047" y="203707"/>
            <a:ext cx="7200000" cy="36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C3D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000" dirty="0" smtClean="0">
                <a:solidFill>
                  <a:schemeClr val="bg1"/>
                </a:solidFill>
                <a:latin typeface="+mj-lt"/>
              </a:rPr>
              <a:t>Agradecemos</a:t>
            </a:r>
            <a:r>
              <a:rPr lang="es-VE" sz="3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3000" dirty="0" smtClean="0">
                <a:solidFill>
                  <a:schemeClr val="bg1"/>
                </a:solidFill>
                <a:latin typeface="+mj-lt"/>
              </a:rPr>
              <a:t>sua</a:t>
            </a:r>
            <a:r>
              <a:rPr lang="es-VE" sz="3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3000" dirty="0" smtClean="0">
                <a:solidFill>
                  <a:schemeClr val="bg1"/>
                </a:solidFill>
                <a:latin typeface="+mj-lt"/>
              </a:rPr>
              <a:t>atenção</a:t>
            </a:r>
            <a:r>
              <a:rPr lang="es-VE" sz="3000" dirty="0" smtClean="0">
                <a:solidFill>
                  <a:schemeClr val="bg1"/>
                </a:solidFill>
                <a:latin typeface="+mj-lt"/>
              </a:rPr>
              <a:t>.</a:t>
            </a:r>
            <a:endParaRPr sz="3000" b="0" i="0" u="none" strike="noStrike" cap="none" dirty="0">
              <a:solidFill>
                <a:schemeClr val="bg1"/>
              </a:solidFill>
              <a:latin typeface="+mj-lt"/>
              <a:sym typeface="Arial"/>
            </a:endParaRPr>
          </a:p>
        </p:txBody>
      </p:sp>
      <p:pic>
        <p:nvPicPr>
          <p:cNvPr id="119" name="Google Shape;119;p19" descr="Fundo preto com letras brancas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b="79247"/>
          <a:stretch/>
        </p:blipFill>
        <p:spPr>
          <a:xfrm rot="10800000" flipH="1">
            <a:off x="0" y="4036639"/>
            <a:ext cx="9142095" cy="110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 descr="Uma imagem contendo placar, relógi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37595" y="4286013"/>
            <a:ext cx="1004074" cy="6081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3"/>
          <p:cNvSpPr/>
          <p:nvPr/>
        </p:nvSpPr>
        <p:spPr>
          <a:xfrm>
            <a:off x="-1" y="4036640"/>
            <a:ext cx="7035689" cy="110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000" b="1" dirty="0" smtClean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SITE </a:t>
            </a:r>
            <a:r>
              <a:rPr lang="pt-BR" sz="2000" b="1" dirty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PARA VENDAS DE </a:t>
            </a:r>
            <a:r>
              <a:rPr lang="pt-BR" sz="2000" b="1" dirty="0" smtClean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TÊNIS</a:t>
            </a:r>
            <a:endParaRPr lang="pt-BR" sz="20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34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C3D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4" descr="Fundo preto com letras brancas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b="79247"/>
          <a:stretch/>
        </p:blipFill>
        <p:spPr>
          <a:xfrm rot="10800000" flipH="1">
            <a:off x="-1" y="4036640"/>
            <a:ext cx="9142095" cy="110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 descr="Uma imagem contendo placar, relógi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37595" y="4286013"/>
            <a:ext cx="1004074" cy="60814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103550" y="503425"/>
            <a:ext cx="49350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b="1" dirty="0">
              <a:solidFill>
                <a:schemeClr val="lt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850897" y="1110599"/>
            <a:ext cx="7440300" cy="202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800" b="1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Objetivo geral </a:t>
            </a:r>
          </a:p>
          <a:p>
            <a:pPr lvl="0" algn="ctr"/>
            <a:endParaRPr lang="pt-BR" sz="28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lvl="0"/>
            <a:r>
              <a:rPr lang="pt-BR" sz="28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Desenvolver um site para venda de </a:t>
            </a:r>
            <a:r>
              <a:rPr lang="pt-BR" sz="2800" dirty="0" smtClean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tênis</a:t>
            </a:r>
            <a:endParaRPr sz="28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63;p13"/>
          <p:cNvSpPr/>
          <p:nvPr/>
        </p:nvSpPr>
        <p:spPr>
          <a:xfrm>
            <a:off x="-1" y="4036640"/>
            <a:ext cx="7035689" cy="110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000" b="1" dirty="0" smtClean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SITE </a:t>
            </a:r>
            <a:r>
              <a:rPr lang="pt-BR" sz="2000" b="1" dirty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PARA VENDAS DE </a:t>
            </a:r>
            <a:r>
              <a:rPr lang="pt-BR" sz="2000" b="1" dirty="0" smtClean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TÊNIS</a:t>
            </a:r>
            <a:endParaRPr lang="pt-BR" sz="20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C3D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6" descr="Fundo preto com letras brancas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b="79247"/>
          <a:stretch/>
        </p:blipFill>
        <p:spPr>
          <a:xfrm rot="10800000" flipH="1">
            <a:off x="0" y="4036639"/>
            <a:ext cx="9142095" cy="110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 descr="Uma imagem contendo placar, relógi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37595" y="4286013"/>
            <a:ext cx="1004074" cy="60814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696191" y="211118"/>
            <a:ext cx="7616535" cy="10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just">
              <a:spcAft>
                <a:spcPts val="1000"/>
              </a:spcAft>
              <a:buClr>
                <a:srgbClr val="FFFFFF"/>
              </a:buClr>
              <a:buSzPts val="1800"/>
            </a:pPr>
            <a:r>
              <a:rPr lang="pt-BR" sz="15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Quais  dados ajudaram na escolha do site de tênis e não outro produto?</a:t>
            </a:r>
          </a:p>
          <a:p>
            <a:pPr marL="114300" lvl="0" algn="just">
              <a:spcAft>
                <a:spcPts val="1000"/>
              </a:spcAft>
              <a:buClr>
                <a:srgbClr val="FFFFFF"/>
              </a:buClr>
              <a:buSzPts val="1800"/>
            </a:pPr>
            <a:r>
              <a:rPr lang="pt-BR" sz="15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Segundo o instituto CONVERSION, 2021 o setor de vendas de Calcados online se encontra em 4ta posição de crescimento no Brasil.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79685"/>
              </p:ext>
            </p:extLst>
          </p:nvPr>
        </p:nvGraphicFramePr>
        <p:xfrm>
          <a:off x="1454726" y="1627814"/>
          <a:ext cx="5943601" cy="215947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67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3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Tipo de produto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Demanda pelos consumidores online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Compra de eletrônicos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49%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Compra de celulares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36%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Compra de roupa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35%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Compra de calçados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30%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Compra de joias e relógios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29,5%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Compra de cosméticos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29%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7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Compra de Brinquedos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26%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Compra de artigos de casa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25%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91974" y="1211638"/>
            <a:ext cx="78005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  <a:latin typeface="+mj-lt"/>
              </a:rPr>
              <a:t>Tabela 1:</a:t>
            </a:r>
            <a:r>
              <a:rPr lang="pt-BR" sz="1500" dirty="0">
                <a:solidFill>
                  <a:schemeClr val="bg1"/>
                </a:solidFill>
                <a:latin typeface="+mj-lt"/>
              </a:rPr>
              <a:t> Caraterização dos produtos demandados nas compras online pelos Brasileiros</a:t>
            </a:r>
          </a:p>
        </p:txBody>
      </p:sp>
      <p:sp>
        <p:nvSpPr>
          <p:cNvPr id="10" name="Google Shape;63;p13"/>
          <p:cNvSpPr/>
          <p:nvPr/>
        </p:nvSpPr>
        <p:spPr>
          <a:xfrm>
            <a:off x="-1" y="4036640"/>
            <a:ext cx="7035689" cy="110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000" b="1" dirty="0" smtClean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SITE </a:t>
            </a:r>
            <a:r>
              <a:rPr lang="pt-BR" sz="2000" b="1" dirty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PARA VENDAS DE </a:t>
            </a:r>
            <a:r>
              <a:rPr lang="pt-BR" sz="2000" b="1" dirty="0" smtClean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TÊNIS</a:t>
            </a:r>
            <a:endParaRPr lang="pt-BR" sz="20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C3D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8" descr="Fundo preto com letras brancas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b="79247"/>
          <a:stretch/>
        </p:blipFill>
        <p:spPr>
          <a:xfrm rot="10800000" flipH="1">
            <a:off x="0" y="4036639"/>
            <a:ext cx="9142095" cy="110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 descr="Uma imagem contendo placar, relógi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37595" y="4286013"/>
            <a:ext cx="1004074" cy="60814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850897" y="614261"/>
            <a:ext cx="7190771" cy="83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2000" b="1" dirty="0">
                <a:latin typeface="+mj-lt"/>
              </a:rPr>
              <a:t> </a:t>
            </a:r>
            <a:r>
              <a:rPr lang="pt-BR" sz="2000" b="1" dirty="0">
                <a:solidFill>
                  <a:schemeClr val="bg1"/>
                </a:solidFill>
                <a:latin typeface="+mj-lt"/>
              </a:rPr>
              <a:t>Quais marcas e novidades de calçados fazem a  diferenciam? </a:t>
            </a:r>
            <a:endParaRPr lang="pt-B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850897" y="1598422"/>
            <a:ext cx="7190772" cy="170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just">
              <a:buClr>
                <a:srgbClr val="FFFFFF"/>
              </a:buClr>
              <a:buSzPts val="1800"/>
            </a:pPr>
            <a:r>
              <a:rPr lang="pt-BR" sz="18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O site de tênis trabalha com todas as marcas do mercado de calçados. E sua </a:t>
            </a:r>
            <a:r>
              <a:rPr lang="pt-BR" sz="1800" dirty="0" smtClean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novidade </a:t>
            </a:r>
            <a:r>
              <a:rPr lang="pt-BR" sz="18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a coleção verão 2023 que tem como tema apresentação de calçados com nome da extinção dos animais selvagens do Brasil. </a:t>
            </a:r>
            <a:endParaRPr sz="18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63;p13"/>
          <p:cNvSpPr/>
          <p:nvPr/>
        </p:nvSpPr>
        <p:spPr>
          <a:xfrm>
            <a:off x="-1" y="4036640"/>
            <a:ext cx="7035689" cy="110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000" b="1" dirty="0" smtClean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SITE </a:t>
            </a:r>
            <a:r>
              <a:rPr lang="pt-BR" sz="2000" b="1" dirty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PARA VENDAS DE </a:t>
            </a:r>
            <a:r>
              <a:rPr lang="pt-BR" sz="2000" b="1" dirty="0" smtClean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TÊNIS</a:t>
            </a:r>
            <a:endParaRPr lang="pt-BR" sz="20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-1" y="0"/>
            <a:ext cx="9165413" cy="5143500"/>
          </a:xfrm>
          <a:prstGeom prst="rect">
            <a:avLst/>
          </a:prstGeom>
          <a:solidFill>
            <a:srgbClr val="6C3D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9" descr="Fundo preto com letras brancas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b="79247"/>
          <a:stretch/>
        </p:blipFill>
        <p:spPr>
          <a:xfrm rot="10800000" flipH="1">
            <a:off x="0" y="4036639"/>
            <a:ext cx="9163504" cy="110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 descr="Uma imagem contendo placar, relógi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37594" y="4286013"/>
            <a:ext cx="1006425" cy="60814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1477700" y="503425"/>
            <a:ext cx="5671246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Quais foram nossas dificuldades como equipe?</a:t>
            </a:r>
            <a:endParaRPr sz="2000" b="1" dirty="0">
              <a:solidFill>
                <a:schemeClr val="lt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850896" y="1699297"/>
            <a:ext cx="7457724" cy="1955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just">
              <a:spcAft>
                <a:spcPts val="1000"/>
              </a:spcAft>
              <a:buClr>
                <a:srgbClr val="FFFFFF"/>
              </a:buClr>
              <a:buSzPts val="1800"/>
            </a:pPr>
            <a:r>
              <a:rPr lang="pt-BR" sz="18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A principal foi entender nossos diferentes níveis de aprendizagem do curso, já que muitos  tiveram maior nível de compreensão por ter experiência o faculdade na aérea das ciências tecnológicas contrários a os que tiveram experiência o faculdade nas áreas das ciências sociais entre outras</a:t>
            </a:r>
            <a:r>
              <a:rPr lang="pt-BR" sz="1800" dirty="0" smtClean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.</a:t>
            </a:r>
            <a:endParaRPr sz="18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63;p13"/>
          <p:cNvSpPr/>
          <p:nvPr/>
        </p:nvSpPr>
        <p:spPr>
          <a:xfrm>
            <a:off x="-1" y="4036640"/>
            <a:ext cx="7035689" cy="110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000" b="1" dirty="0" smtClean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SITE </a:t>
            </a:r>
            <a:r>
              <a:rPr lang="pt-BR" sz="2000" b="1" dirty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PARA VENDAS DE </a:t>
            </a:r>
            <a:r>
              <a:rPr lang="pt-BR" sz="2000" b="1" dirty="0" smtClean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TÊNIS</a:t>
            </a:r>
            <a:endParaRPr lang="pt-BR" sz="20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C3D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9" descr="Fundo preto com letras brancas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b="79247"/>
          <a:stretch/>
        </p:blipFill>
        <p:spPr>
          <a:xfrm rot="10800000" flipH="1">
            <a:off x="0" y="4036639"/>
            <a:ext cx="9142095" cy="110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 descr="Uma imagem contendo placar, relógi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37595" y="4286013"/>
            <a:ext cx="1004074" cy="60814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1745672" y="484602"/>
            <a:ext cx="5579919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rPr>
              <a:t>Quais foram nossas fortalezas como equipe?</a:t>
            </a:r>
          </a:p>
        </p:txBody>
      </p:sp>
      <p:sp>
        <p:nvSpPr>
          <p:cNvPr id="7" name="Google Shape;123;p19"/>
          <p:cNvSpPr txBox="1"/>
          <p:nvPr/>
        </p:nvSpPr>
        <p:spPr>
          <a:xfrm>
            <a:off x="850897" y="1663155"/>
            <a:ext cx="7440300" cy="1955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just">
              <a:spcAft>
                <a:spcPts val="1000"/>
              </a:spcAft>
              <a:buClr>
                <a:srgbClr val="FFFFFF"/>
              </a:buClr>
              <a:buSzPts val="1800"/>
            </a:pPr>
            <a:r>
              <a:rPr lang="pt-BR" sz="18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Primeiro conhecer algumas dados básicos da equipe (Trabalho, estado onde mora, horário do trabalho) com o proposito de poder fazer os encontros em um horário especifico (Dayli: 10h00min hasta 10h 20min).</a:t>
            </a:r>
          </a:p>
          <a:p>
            <a:pPr marL="114300" lvl="0" algn="just">
              <a:spcAft>
                <a:spcPts val="1000"/>
              </a:spcAft>
              <a:buClr>
                <a:srgbClr val="FFFFFF"/>
              </a:buClr>
              <a:buSzPts val="1800"/>
            </a:pPr>
            <a:r>
              <a:rPr lang="pt-BR" sz="18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Segundo respeitar as iniciativas e propostas no desenvolvimento do site.</a:t>
            </a:r>
          </a:p>
        </p:txBody>
      </p:sp>
      <p:sp>
        <p:nvSpPr>
          <p:cNvPr id="8" name="Google Shape;63;p13"/>
          <p:cNvSpPr/>
          <p:nvPr/>
        </p:nvSpPr>
        <p:spPr>
          <a:xfrm>
            <a:off x="-1" y="4036640"/>
            <a:ext cx="7035689" cy="110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000" b="1" dirty="0" smtClean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SITE </a:t>
            </a:r>
            <a:r>
              <a:rPr lang="pt-BR" sz="2000" b="1" dirty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PARA VENDAS DE </a:t>
            </a:r>
            <a:r>
              <a:rPr lang="pt-BR" sz="2000" b="1" dirty="0" smtClean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TÊNIS</a:t>
            </a:r>
            <a:endParaRPr lang="pt-BR" sz="20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87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PC130\Downloads\Tenis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228" y="877455"/>
            <a:ext cx="1542473" cy="101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PC130\Downloads\Tenis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877455"/>
            <a:ext cx="1505527" cy="112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PC130\Downloads\Tenis 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834585"/>
            <a:ext cx="1431636" cy="109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PC130\Downloads\Tenis 1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359" y="800093"/>
            <a:ext cx="1607128" cy="116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21534" y="1997666"/>
            <a:ext cx="170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solidFill>
                  <a:srgbClr val="00B050"/>
                </a:solidFill>
                <a:latin typeface="+mj-lt"/>
              </a:rPr>
              <a:t>Tênis Tuiuiú</a:t>
            </a:r>
          </a:p>
          <a:p>
            <a:r>
              <a:rPr lang="pt-BR" sz="800" dirty="0">
                <a:latin typeface="+mj-lt"/>
              </a:rPr>
              <a:t>Tamanho: 35-42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</a:t>
            </a:r>
            <a:r>
              <a:rPr lang="pt-BR" sz="800" dirty="0" smtClean="0">
                <a:latin typeface="+mj-lt"/>
              </a:rPr>
              <a:t>juros</a:t>
            </a:r>
            <a:endParaRPr lang="pt-BR" sz="800" dirty="0">
              <a:latin typeface="+mj-lt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849517"/>
            <a:ext cx="1333500" cy="1233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64" y="2858898"/>
            <a:ext cx="1269008" cy="105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59" y="2970093"/>
            <a:ext cx="1417305" cy="103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16" y="2948988"/>
            <a:ext cx="1501230" cy="103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2762664" y="1889127"/>
            <a:ext cx="170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</a:t>
            </a:r>
            <a:r>
              <a:rPr lang="pt-BR" sz="800" dirty="0" err="1">
                <a:solidFill>
                  <a:srgbClr val="00B050"/>
                </a:solidFill>
                <a:latin typeface="+mj-lt"/>
              </a:rPr>
              <a:t>Jacare</a:t>
            </a:r>
            <a:endParaRPr lang="pt-BR" sz="800" dirty="0">
              <a:solidFill>
                <a:srgbClr val="00B050"/>
              </a:solidFill>
              <a:latin typeface="+mj-lt"/>
            </a:endParaRPr>
          </a:p>
          <a:p>
            <a:r>
              <a:rPr lang="pt-BR" sz="800" dirty="0">
                <a:latin typeface="+mj-lt"/>
              </a:rPr>
              <a:t>Tamanho: 34-42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</a:t>
            </a:r>
            <a:r>
              <a:rPr lang="pt-BR" sz="800" dirty="0" smtClean="0">
                <a:latin typeface="+mj-lt"/>
              </a:rPr>
              <a:t>juros</a:t>
            </a:r>
            <a:endParaRPr lang="pt-BR" sz="800" dirty="0"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761822" y="2005465"/>
            <a:ext cx="170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Onça Pintada</a:t>
            </a:r>
          </a:p>
          <a:p>
            <a:r>
              <a:rPr lang="pt-BR" sz="800" dirty="0">
                <a:latin typeface="+mj-lt"/>
              </a:rPr>
              <a:t>Tamanho: 32-42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</a:t>
            </a:r>
            <a:r>
              <a:rPr lang="pt-BR" sz="800" dirty="0" smtClean="0">
                <a:latin typeface="+mj-lt"/>
              </a:rPr>
              <a:t>juros</a:t>
            </a:r>
            <a:endParaRPr lang="pt-BR" sz="800" dirty="0">
              <a:latin typeface="+mj-lt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755243" y="2042410"/>
            <a:ext cx="170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Tamanduá Bandeira</a:t>
            </a:r>
          </a:p>
          <a:p>
            <a:r>
              <a:rPr lang="pt-BR" sz="800" dirty="0">
                <a:latin typeface="+mj-lt"/>
              </a:rPr>
              <a:t>Tamanho: 36-42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</a:t>
            </a:r>
            <a:r>
              <a:rPr lang="pt-BR" sz="800" dirty="0" smtClean="0">
                <a:latin typeface="+mj-lt"/>
              </a:rPr>
              <a:t>juros</a:t>
            </a:r>
            <a:endParaRPr lang="pt-BR" sz="800" dirty="0">
              <a:latin typeface="+mj-lt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54150" y="3981706"/>
            <a:ext cx="170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Arara</a:t>
            </a:r>
          </a:p>
          <a:p>
            <a:r>
              <a:rPr lang="pt-BR" sz="800" dirty="0">
                <a:latin typeface="+mj-lt"/>
              </a:rPr>
              <a:t>Tamanho: 32-38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</a:t>
            </a:r>
            <a:r>
              <a:rPr lang="pt-BR" sz="800" dirty="0" smtClean="0">
                <a:latin typeface="+mj-lt"/>
              </a:rPr>
              <a:t>juros</a:t>
            </a:r>
            <a:endParaRPr lang="pt-BR" sz="800" dirty="0">
              <a:latin typeface="+mj-lt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854035" y="4104035"/>
            <a:ext cx="170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Sucuri</a:t>
            </a:r>
          </a:p>
          <a:p>
            <a:r>
              <a:rPr lang="pt-BR" sz="800" dirty="0">
                <a:latin typeface="+mj-lt"/>
              </a:rPr>
              <a:t>Tamanho: 20-28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</a:t>
            </a:r>
            <a:r>
              <a:rPr lang="pt-BR" sz="800" dirty="0" smtClean="0">
                <a:latin typeface="+mj-lt"/>
              </a:rPr>
              <a:t>juros</a:t>
            </a:r>
            <a:endParaRPr lang="pt-BR" sz="800" dirty="0">
              <a:latin typeface="+mj-lt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761822" y="4134106"/>
            <a:ext cx="170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</a:t>
            </a:r>
            <a:r>
              <a:rPr lang="pt-BR" sz="800" dirty="0" err="1">
                <a:solidFill>
                  <a:srgbClr val="00B050"/>
                </a:solidFill>
                <a:latin typeface="+mj-lt"/>
              </a:rPr>
              <a:t>Sorocucu</a:t>
            </a:r>
            <a:endParaRPr lang="pt-BR" sz="800" dirty="0">
              <a:solidFill>
                <a:srgbClr val="00B050"/>
              </a:solidFill>
              <a:latin typeface="+mj-lt"/>
            </a:endParaRPr>
          </a:p>
          <a:p>
            <a:r>
              <a:rPr lang="pt-BR" sz="800" dirty="0">
                <a:latin typeface="+mj-lt"/>
              </a:rPr>
              <a:t>Tamanho: 16-24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</a:t>
            </a:r>
            <a:r>
              <a:rPr lang="pt-BR" sz="800" dirty="0" smtClean="0">
                <a:latin typeface="+mj-lt"/>
              </a:rPr>
              <a:t>juros</a:t>
            </a:r>
            <a:endParaRPr lang="pt-BR" sz="800" dirty="0">
              <a:latin typeface="+mj-lt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838370" y="4134106"/>
            <a:ext cx="170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  <a:latin typeface="+mj-lt"/>
              </a:rPr>
              <a:t>Tênis cervo</a:t>
            </a:r>
          </a:p>
          <a:p>
            <a:r>
              <a:rPr lang="pt-BR" sz="800" dirty="0">
                <a:latin typeface="+mj-lt"/>
              </a:rPr>
              <a:t>Tamanho: 18-26</a:t>
            </a:r>
          </a:p>
          <a:p>
            <a:r>
              <a:rPr lang="pt-BR" sz="800" dirty="0">
                <a:latin typeface="+mj-lt"/>
              </a:rPr>
              <a:t>Preço: R$ 144,90</a:t>
            </a:r>
          </a:p>
          <a:p>
            <a:r>
              <a:rPr lang="pt-BR" sz="800" dirty="0">
                <a:latin typeface="+mj-lt"/>
              </a:rPr>
              <a:t>em até 2x de R$ 72,45 sem </a:t>
            </a:r>
            <a:r>
              <a:rPr lang="pt-BR" sz="800" dirty="0" smtClean="0">
                <a:latin typeface="+mj-lt"/>
              </a:rPr>
              <a:t>juros</a:t>
            </a:r>
            <a:endParaRPr lang="pt-BR" sz="800" dirty="0">
              <a:latin typeface="+mj-lt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993082" y="194222"/>
            <a:ext cx="1193964" cy="4301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LOGIN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2" y="83128"/>
            <a:ext cx="635145" cy="635145"/>
          </a:xfrm>
          <a:prstGeom prst="rect">
            <a:avLst/>
          </a:prstGeom>
        </p:spPr>
      </p:pic>
      <p:sp>
        <p:nvSpPr>
          <p:cNvPr id="29" name="Retângulo de cantos arredondados 27"/>
          <p:cNvSpPr/>
          <p:nvPr/>
        </p:nvSpPr>
        <p:spPr>
          <a:xfrm>
            <a:off x="701965" y="194223"/>
            <a:ext cx="1708726" cy="43013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2000" dirty="0">
                <a:latin typeface="+mj-lt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5796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6993082" y="194222"/>
            <a:ext cx="1193964" cy="4301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LOGIN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2" y="83128"/>
            <a:ext cx="635145" cy="635145"/>
          </a:xfrm>
          <a:prstGeom prst="rect">
            <a:avLst/>
          </a:prstGeom>
        </p:spPr>
      </p:pic>
      <p:sp>
        <p:nvSpPr>
          <p:cNvPr id="29" name="Retângulo de cantos arredondados 27"/>
          <p:cNvSpPr/>
          <p:nvPr/>
        </p:nvSpPr>
        <p:spPr>
          <a:xfrm>
            <a:off x="701965" y="194223"/>
            <a:ext cx="1708726" cy="43013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2000" dirty="0">
                <a:latin typeface="+mj-lt"/>
              </a:rPr>
              <a:t>HOME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65719"/>
              </p:ext>
            </p:extLst>
          </p:nvPr>
        </p:nvGraphicFramePr>
        <p:xfrm>
          <a:off x="3242266" y="1960408"/>
          <a:ext cx="238298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2982">
                  <a:extLst>
                    <a:ext uri="{9D8B030D-6E8A-4147-A177-3AD203B41FA5}">
                      <a16:colId xmlns:a16="http://schemas.microsoft.com/office/drawing/2014/main" val="4229922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E-mail 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60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Password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7078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4762802" y="2964787"/>
            <a:ext cx="862446" cy="3532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+mj-lt"/>
              </a:rPr>
              <a:t>Entrar</a:t>
            </a:r>
            <a:endParaRPr lang="pt-BR" dirty="0">
              <a:latin typeface="+mj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795843" y="3487997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Cadastrar-me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468028" y="1297599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Seja Bem-vindo 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749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2" y="83128"/>
            <a:ext cx="635145" cy="635145"/>
          </a:xfrm>
          <a:prstGeom prst="rect">
            <a:avLst/>
          </a:prstGeom>
        </p:spPr>
      </p:pic>
      <p:sp>
        <p:nvSpPr>
          <p:cNvPr id="2" name="AutoShape 2" descr="Imagens vetoriais Carrinho de compras, banco de Carrinho de compras vetores 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latin typeface="+mj-lt"/>
            </a:endParaRPr>
          </a:p>
        </p:txBody>
      </p:sp>
      <p:sp>
        <p:nvSpPr>
          <p:cNvPr id="10" name="Retângulo de cantos arredondados 4"/>
          <p:cNvSpPr/>
          <p:nvPr/>
        </p:nvSpPr>
        <p:spPr>
          <a:xfrm>
            <a:off x="6993082" y="194222"/>
            <a:ext cx="1193964" cy="4301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LOGIN</a:t>
            </a:r>
          </a:p>
        </p:txBody>
      </p:sp>
      <p:sp>
        <p:nvSpPr>
          <p:cNvPr id="11" name="Retângulo de cantos arredondados 27"/>
          <p:cNvSpPr/>
          <p:nvPr/>
        </p:nvSpPr>
        <p:spPr>
          <a:xfrm>
            <a:off x="669162" y="160338"/>
            <a:ext cx="1708726" cy="43013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2000" dirty="0">
                <a:latin typeface="+mj-lt"/>
              </a:rPr>
              <a:t>HOME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28086"/>
              </p:ext>
            </p:extLst>
          </p:nvPr>
        </p:nvGraphicFramePr>
        <p:xfrm>
          <a:off x="3238498" y="1112732"/>
          <a:ext cx="238298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2982">
                  <a:extLst>
                    <a:ext uri="{9D8B030D-6E8A-4147-A177-3AD203B41FA5}">
                      <a16:colId xmlns:a16="http://schemas.microsoft.com/office/drawing/2014/main" val="4229922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60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76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CEP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0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42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E-mail 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98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Password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35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Confirmação de senha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568576"/>
                  </a:ext>
                </a:extLst>
              </a:tr>
            </a:tbl>
          </a:graphicData>
        </a:graphic>
      </p:graphicFrame>
      <p:sp>
        <p:nvSpPr>
          <p:cNvPr id="13" name="Rectángulo 12"/>
          <p:cNvSpPr/>
          <p:nvPr/>
        </p:nvSpPr>
        <p:spPr>
          <a:xfrm>
            <a:off x="4885609" y="4291445"/>
            <a:ext cx="1471743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+mj-lt"/>
              </a:rPr>
              <a:t>Cadastrar-me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553626" y="580378"/>
            <a:ext cx="408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Seja Bem-vindo a nosso cadastro 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53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969</Words>
  <Application>Microsoft Office PowerPoint</Application>
  <PresentationFormat>Presentación en pantalla (16:9)</PresentationFormat>
  <Paragraphs>250</Paragraphs>
  <Slides>17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Montserrat</vt:lpstr>
      <vt:lpstr>Calibri</vt:lpstr>
      <vt:lpstr>Arial</vt:lpstr>
      <vt:lpstr>Times New Roman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COMP-6</dc:creator>
  <cp:lastModifiedBy>Jonathan</cp:lastModifiedBy>
  <cp:revision>38</cp:revision>
  <dcterms:modified xsi:type="dcterms:W3CDTF">2022-08-04T22:57:24Z</dcterms:modified>
</cp:coreProperties>
</file>