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sldIdLst>
    <p:sldId id="256" r:id="rId2"/>
    <p:sldId id="257" r:id="rId3"/>
    <p:sldId id="258" r:id="rId4"/>
    <p:sldId id="259" r:id="rId5"/>
    <p:sldId id="260" r:id="rId6"/>
    <p:sldId id="261" r:id="rId7"/>
    <p:sldId id="262" r:id="rId8"/>
    <p:sldId id="263"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EFAB-B680-8A54-9BA6-D242E6696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01D15E-2D78-0A3D-FC22-F12D4D3DE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0AB6C6-9DD9-6186-8FF4-1F3B0C6FD64F}"/>
              </a:ext>
            </a:extLst>
          </p:cNvPr>
          <p:cNvSpPr>
            <a:spLocks noGrp="1"/>
          </p:cNvSpPr>
          <p:nvPr>
            <p:ph type="dt" sz="half" idx="10"/>
          </p:nvPr>
        </p:nvSpPr>
        <p:spPr/>
        <p:txBody>
          <a:bodyPr/>
          <a:lstStyle/>
          <a:p>
            <a:pPr algn="l"/>
            <a:fld id="{A5B0A250-5CC0-1746-B209-08E8B0DAE6AF}" type="datetimeFigureOut">
              <a:rPr lang="en-US" smtClean="0"/>
              <a:pPr algn="l"/>
              <a:t>12/10/22</a:t>
            </a:fld>
            <a:endParaRPr lang="en-US" dirty="0"/>
          </a:p>
        </p:txBody>
      </p:sp>
      <p:sp>
        <p:nvSpPr>
          <p:cNvPr id="5" name="Footer Placeholder 4">
            <a:extLst>
              <a:ext uri="{FF2B5EF4-FFF2-40B4-BE49-F238E27FC236}">
                <a16:creationId xmlns:a16="http://schemas.microsoft.com/office/drawing/2014/main" id="{427E3E1F-342C-F8E9-9277-0647A9A387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E41729-4439-7AF1-8A0D-8E73BBEFF0ED}"/>
              </a:ext>
            </a:extLst>
          </p:cNvPr>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1287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87B0-B5DB-3B43-59B0-12E00DE96F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8288DA-0375-677F-6CFF-CE662239F7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A0757-440D-54D5-D91E-E98071920441}"/>
              </a:ext>
            </a:extLst>
          </p:cNvPr>
          <p:cNvSpPr>
            <a:spLocks noGrp="1"/>
          </p:cNvSpPr>
          <p:nvPr>
            <p:ph type="dt" sz="half" idx="10"/>
          </p:nvPr>
        </p:nvSpPr>
        <p:spPr/>
        <p:txBody>
          <a:bodyPr/>
          <a:lstStyle/>
          <a:p>
            <a:fld id="{A5B0A250-5CC0-1746-B209-08E8B0DAE6AF}" type="datetimeFigureOut">
              <a:rPr lang="en-US" smtClean="0"/>
              <a:t>12/10/22</a:t>
            </a:fld>
            <a:endParaRPr lang="en-US" dirty="0"/>
          </a:p>
        </p:txBody>
      </p:sp>
      <p:sp>
        <p:nvSpPr>
          <p:cNvPr id="5" name="Footer Placeholder 4">
            <a:extLst>
              <a:ext uri="{FF2B5EF4-FFF2-40B4-BE49-F238E27FC236}">
                <a16:creationId xmlns:a16="http://schemas.microsoft.com/office/drawing/2014/main" id="{07F64FE0-5F30-89BB-F9CB-E7E204B77A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8F574F-4F40-2997-BAD6-C047E4B7D5B3}"/>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53512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6E6E8-A78A-2AAE-9234-3E20B4642F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30AF12-52A8-C6C8-D552-13ECE0CA2F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46868-036A-6572-4F05-01A1BD5C0C5F}"/>
              </a:ext>
            </a:extLst>
          </p:cNvPr>
          <p:cNvSpPr>
            <a:spLocks noGrp="1"/>
          </p:cNvSpPr>
          <p:nvPr>
            <p:ph type="dt" sz="half" idx="10"/>
          </p:nvPr>
        </p:nvSpPr>
        <p:spPr/>
        <p:txBody>
          <a:bodyPr/>
          <a:lstStyle/>
          <a:p>
            <a:fld id="{A5B0A250-5CC0-1746-B209-08E8B0DAE6AF}" type="datetimeFigureOut">
              <a:rPr lang="en-US" smtClean="0"/>
              <a:t>12/10/22</a:t>
            </a:fld>
            <a:endParaRPr lang="en-US"/>
          </a:p>
        </p:txBody>
      </p:sp>
      <p:sp>
        <p:nvSpPr>
          <p:cNvPr id="5" name="Footer Placeholder 4">
            <a:extLst>
              <a:ext uri="{FF2B5EF4-FFF2-40B4-BE49-F238E27FC236}">
                <a16:creationId xmlns:a16="http://schemas.microsoft.com/office/drawing/2014/main" id="{DC06471D-17E3-CDAC-0FB1-7B8700F37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A1D5B-A110-27F2-C2BF-1701957B15B9}"/>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8861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A7FC-E60E-00FE-9F8B-F11620903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DBC200-6195-47B5-CEE3-98BD6DC615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6DAE1-6D28-CAEB-404D-7EE5FB7D356C}"/>
              </a:ext>
            </a:extLst>
          </p:cNvPr>
          <p:cNvSpPr>
            <a:spLocks noGrp="1"/>
          </p:cNvSpPr>
          <p:nvPr>
            <p:ph type="dt" sz="half" idx="10"/>
          </p:nvPr>
        </p:nvSpPr>
        <p:spPr/>
        <p:txBody>
          <a:bodyPr/>
          <a:lstStyle/>
          <a:p>
            <a:fld id="{A5B0A250-5CC0-1746-B209-08E8B0DAE6AF}" type="datetimeFigureOut">
              <a:rPr lang="en-US" smtClean="0"/>
              <a:t>12/10/22</a:t>
            </a:fld>
            <a:endParaRPr lang="en-US" dirty="0"/>
          </a:p>
        </p:txBody>
      </p:sp>
      <p:sp>
        <p:nvSpPr>
          <p:cNvPr id="5" name="Footer Placeholder 4">
            <a:extLst>
              <a:ext uri="{FF2B5EF4-FFF2-40B4-BE49-F238E27FC236}">
                <a16:creationId xmlns:a16="http://schemas.microsoft.com/office/drawing/2014/main" id="{B03EB428-FE35-71B7-7F91-F5CAE84382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D08A9B-FD6B-A5B3-89AC-7EC5A7EF2B7F}"/>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94340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DF46-6AD6-7288-6187-9586D9DE59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6C9803-A924-EE1F-C0AE-91EC1C0D0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9A19FE-8221-494F-431A-1EB96B5C37BF}"/>
              </a:ext>
            </a:extLst>
          </p:cNvPr>
          <p:cNvSpPr>
            <a:spLocks noGrp="1"/>
          </p:cNvSpPr>
          <p:nvPr>
            <p:ph type="dt" sz="half" idx="10"/>
          </p:nvPr>
        </p:nvSpPr>
        <p:spPr/>
        <p:txBody>
          <a:bodyPr/>
          <a:lstStyle/>
          <a:p>
            <a:fld id="{A5B0A250-5CC0-1746-B209-08E8B0DAE6AF}" type="datetimeFigureOut">
              <a:rPr lang="en-US" smtClean="0"/>
              <a:t>12/10/22</a:t>
            </a:fld>
            <a:endParaRPr lang="en-US" dirty="0"/>
          </a:p>
        </p:txBody>
      </p:sp>
      <p:sp>
        <p:nvSpPr>
          <p:cNvPr id="5" name="Footer Placeholder 4">
            <a:extLst>
              <a:ext uri="{FF2B5EF4-FFF2-40B4-BE49-F238E27FC236}">
                <a16:creationId xmlns:a16="http://schemas.microsoft.com/office/drawing/2014/main" id="{FAB196DB-B732-F2A0-DA2F-F3701406F5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37C993-565C-86FD-E8E0-D3C8CBBF743C}"/>
              </a:ext>
            </a:extLst>
          </p:cNvPr>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62737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6598-69CD-D398-C59F-C68FE53CF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24321-41BC-6299-CCE9-4879171410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9B5E8C-17F8-6794-DFE9-750C97FEC8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3613D8-A58A-80E0-CFE6-E8627274D523}"/>
              </a:ext>
            </a:extLst>
          </p:cNvPr>
          <p:cNvSpPr>
            <a:spLocks noGrp="1"/>
          </p:cNvSpPr>
          <p:nvPr>
            <p:ph type="dt" sz="half" idx="10"/>
          </p:nvPr>
        </p:nvSpPr>
        <p:spPr/>
        <p:txBody>
          <a:bodyPr/>
          <a:lstStyle/>
          <a:p>
            <a:fld id="{A5B0A250-5CC0-1746-B209-08E8B0DAE6AF}" type="datetimeFigureOut">
              <a:rPr lang="en-US" smtClean="0"/>
              <a:t>12/10/22</a:t>
            </a:fld>
            <a:endParaRPr lang="en-US" dirty="0"/>
          </a:p>
        </p:txBody>
      </p:sp>
      <p:sp>
        <p:nvSpPr>
          <p:cNvPr id="6" name="Footer Placeholder 5">
            <a:extLst>
              <a:ext uri="{FF2B5EF4-FFF2-40B4-BE49-F238E27FC236}">
                <a16:creationId xmlns:a16="http://schemas.microsoft.com/office/drawing/2014/main" id="{03D6272D-8335-60C0-ECDB-34E19FBC95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0CA6CD-CF9E-318F-52D5-49B1E850CC9E}"/>
              </a:ext>
            </a:extLst>
          </p:cNvPr>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22212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DA32-4767-01AB-7D67-654CE42B99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1DD18-F486-9EC3-D57C-2BEDC8F4CF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CCDA92-D361-7D78-BF44-9495A15CFC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EEBC8D-0EB5-0EC5-19D1-ABF897D7A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524877-1BC0-1AC1-ADB1-4C600C6029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0DC257-0C3B-2769-8807-F730CB441889}"/>
              </a:ext>
            </a:extLst>
          </p:cNvPr>
          <p:cNvSpPr>
            <a:spLocks noGrp="1"/>
          </p:cNvSpPr>
          <p:nvPr>
            <p:ph type="dt" sz="half" idx="10"/>
          </p:nvPr>
        </p:nvSpPr>
        <p:spPr/>
        <p:txBody>
          <a:bodyPr/>
          <a:lstStyle/>
          <a:p>
            <a:fld id="{A5B0A250-5CC0-1746-B209-08E8B0DAE6AF}" type="datetimeFigureOut">
              <a:rPr lang="en-US" smtClean="0"/>
              <a:t>12/10/22</a:t>
            </a:fld>
            <a:endParaRPr lang="en-US" dirty="0"/>
          </a:p>
        </p:txBody>
      </p:sp>
      <p:sp>
        <p:nvSpPr>
          <p:cNvPr id="8" name="Footer Placeholder 7">
            <a:extLst>
              <a:ext uri="{FF2B5EF4-FFF2-40B4-BE49-F238E27FC236}">
                <a16:creationId xmlns:a16="http://schemas.microsoft.com/office/drawing/2014/main" id="{10C461AF-1E1A-58AE-BFD1-94F3EE800C8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2C5871D-7CDC-8DC0-D3B2-6FB275DAED22}"/>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3879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CB87-4FB2-07B6-4860-7F5349D6F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A77DFE-097E-3790-B79D-EA6C63457737}"/>
              </a:ext>
            </a:extLst>
          </p:cNvPr>
          <p:cNvSpPr>
            <a:spLocks noGrp="1"/>
          </p:cNvSpPr>
          <p:nvPr>
            <p:ph type="dt" sz="half" idx="10"/>
          </p:nvPr>
        </p:nvSpPr>
        <p:spPr/>
        <p:txBody>
          <a:bodyPr/>
          <a:lstStyle/>
          <a:p>
            <a:fld id="{A5B0A250-5CC0-1746-B209-08E8B0DAE6AF}" type="datetimeFigureOut">
              <a:rPr lang="en-US" smtClean="0"/>
              <a:t>12/10/22</a:t>
            </a:fld>
            <a:endParaRPr lang="en-US" dirty="0"/>
          </a:p>
        </p:txBody>
      </p:sp>
      <p:sp>
        <p:nvSpPr>
          <p:cNvPr id="4" name="Footer Placeholder 3">
            <a:extLst>
              <a:ext uri="{FF2B5EF4-FFF2-40B4-BE49-F238E27FC236}">
                <a16:creationId xmlns:a16="http://schemas.microsoft.com/office/drawing/2014/main" id="{6FF976D9-465E-DC20-F7ED-BD62EA004B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75144B-A352-C017-BF74-C856EBCEC05C}"/>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01221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8B9F5-7C2F-B959-F014-995900E128D8}"/>
              </a:ext>
            </a:extLst>
          </p:cNvPr>
          <p:cNvSpPr>
            <a:spLocks noGrp="1"/>
          </p:cNvSpPr>
          <p:nvPr>
            <p:ph type="dt" sz="half" idx="10"/>
          </p:nvPr>
        </p:nvSpPr>
        <p:spPr/>
        <p:txBody>
          <a:bodyPr/>
          <a:lstStyle/>
          <a:p>
            <a:fld id="{A5B0A250-5CC0-1746-B209-08E8B0DAE6AF}" type="datetimeFigureOut">
              <a:rPr lang="en-US" smtClean="0"/>
              <a:pPr/>
              <a:t>12/10/22</a:t>
            </a:fld>
            <a:endParaRPr lang="en-US" dirty="0"/>
          </a:p>
        </p:txBody>
      </p:sp>
      <p:sp>
        <p:nvSpPr>
          <p:cNvPr id="3" name="Footer Placeholder 2">
            <a:extLst>
              <a:ext uri="{FF2B5EF4-FFF2-40B4-BE49-F238E27FC236}">
                <a16:creationId xmlns:a16="http://schemas.microsoft.com/office/drawing/2014/main" id="{955AEB22-9112-B7CB-69F0-2737C6FF531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E37CB53-DB8D-A3E7-3323-0A39A9B46EB0}"/>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5800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68C4-15D6-E118-F4C5-F72D3886D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FD3142-5828-66C8-9381-B8E9B57C6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E7133C-2DA0-D762-91FB-C839A73DA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823B7-CB29-2921-E4D5-7186B6AF452D}"/>
              </a:ext>
            </a:extLst>
          </p:cNvPr>
          <p:cNvSpPr>
            <a:spLocks noGrp="1"/>
          </p:cNvSpPr>
          <p:nvPr>
            <p:ph type="dt" sz="half" idx="10"/>
          </p:nvPr>
        </p:nvSpPr>
        <p:spPr/>
        <p:txBody>
          <a:bodyPr/>
          <a:lstStyle/>
          <a:p>
            <a:fld id="{A5B0A250-5CC0-1746-B209-08E8B0DAE6AF}" type="datetimeFigureOut">
              <a:rPr lang="en-US" smtClean="0"/>
              <a:t>12/10/22</a:t>
            </a:fld>
            <a:endParaRPr lang="en-US" dirty="0"/>
          </a:p>
        </p:txBody>
      </p:sp>
      <p:sp>
        <p:nvSpPr>
          <p:cNvPr id="6" name="Footer Placeholder 5">
            <a:extLst>
              <a:ext uri="{FF2B5EF4-FFF2-40B4-BE49-F238E27FC236}">
                <a16:creationId xmlns:a16="http://schemas.microsoft.com/office/drawing/2014/main" id="{7D66EDA2-B144-D1B5-F9F2-EF202A6C4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9082D-5F19-6082-97B2-FCA1B2A29501}"/>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89279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7EA4-C604-F21D-D093-047ED3343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0000AB-E4D6-F171-AE53-08CA8CA3AE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9A0215-B77A-D703-E3BA-F031DEE81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9ADBC2-071D-A562-D209-A379329B739C}"/>
              </a:ext>
            </a:extLst>
          </p:cNvPr>
          <p:cNvSpPr>
            <a:spLocks noGrp="1"/>
          </p:cNvSpPr>
          <p:nvPr>
            <p:ph type="dt" sz="half" idx="10"/>
          </p:nvPr>
        </p:nvSpPr>
        <p:spPr/>
        <p:txBody>
          <a:bodyPr/>
          <a:lstStyle/>
          <a:p>
            <a:fld id="{A5B0A250-5CC0-1746-B209-08E8B0DAE6AF}" type="datetimeFigureOut">
              <a:rPr lang="en-US" smtClean="0"/>
              <a:t>12/10/22</a:t>
            </a:fld>
            <a:endParaRPr lang="en-US" dirty="0"/>
          </a:p>
        </p:txBody>
      </p:sp>
      <p:sp>
        <p:nvSpPr>
          <p:cNvPr id="6" name="Footer Placeholder 5">
            <a:extLst>
              <a:ext uri="{FF2B5EF4-FFF2-40B4-BE49-F238E27FC236}">
                <a16:creationId xmlns:a16="http://schemas.microsoft.com/office/drawing/2014/main" id="{104F6637-8CFE-7495-FE79-F1F926976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5C017-D29F-C865-C2B7-3289B7A0949D}"/>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716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5F6A58-388B-9EC7-14C1-A43D810DF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606406-058A-6490-09DF-C36D349A4D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8B19D-824A-37AB-59BA-1263DDBFF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0A250-5CC0-1746-B209-08E8B0DAE6AF}" type="datetimeFigureOut">
              <a:rPr lang="en-US" smtClean="0"/>
              <a:pPr/>
              <a:t>12/10/22</a:t>
            </a:fld>
            <a:endParaRPr lang="en-US" dirty="0"/>
          </a:p>
        </p:txBody>
      </p:sp>
      <p:sp>
        <p:nvSpPr>
          <p:cNvPr id="5" name="Footer Placeholder 4">
            <a:extLst>
              <a:ext uri="{FF2B5EF4-FFF2-40B4-BE49-F238E27FC236}">
                <a16:creationId xmlns:a16="http://schemas.microsoft.com/office/drawing/2014/main" id="{64910596-CEA5-2758-13D0-B54B78F6FC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621D796-9056-48B4-6983-949A96CFD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58092504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4B64-57DB-4F82-6BC9-31FB99A15F74}"/>
              </a:ext>
            </a:extLst>
          </p:cNvPr>
          <p:cNvSpPr>
            <a:spLocks noGrp="1"/>
          </p:cNvSpPr>
          <p:nvPr>
            <p:ph type="ctrTitle"/>
          </p:nvPr>
        </p:nvSpPr>
        <p:spPr>
          <a:xfrm>
            <a:off x="7486648" y="768334"/>
            <a:ext cx="4025901" cy="2866405"/>
          </a:xfrm>
        </p:spPr>
        <p:txBody>
          <a:bodyPr>
            <a:normAutofit/>
          </a:bodyPr>
          <a:lstStyle/>
          <a:p>
            <a:r>
              <a:rPr lang="en-US" sz="5400" dirty="0"/>
              <a:t>LIBRARY SYSTEM by GROUP 4</a:t>
            </a:r>
          </a:p>
        </p:txBody>
      </p:sp>
      <p:sp>
        <p:nvSpPr>
          <p:cNvPr id="3" name="Subtitle 2">
            <a:extLst>
              <a:ext uri="{FF2B5EF4-FFF2-40B4-BE49-F238E27FC236}">
                <a16:creationId xmlns:a16="http://schemas.microsoft.com/office/drawing/2014/main" id="{7A9A0AFA-77E3-3A79-0EB8-7D173AFD0313}"/>
              </a:ext>
            </a:extLst>
          </p:cNvPr>
          <p:cNvSpPr>
            <a:spLocks noGrp="1"/>
          </p:cNvSpPr>
          <p:nvPr>
            <p:ph type="subTitle" idx="1"/>
          </p:nvPr>
        </p:nvSpPr>
        <p:spPr>
          <a:xfrm>
            <a:off x="7486650" y="4283239"/>
            <a:ext cx="4025900" cy="1475177"/>
          </a:xfrm>
        </p:spPr>
        <p:txBody>
          <a:bodyPr>
            <a:normAutofit fontScale="92500" lnSpcReduction="10000"/>
          </a:bodyPr>
          <a:lstStyle/>
          <a:p>
            <a:pPr>
              <a:lnSpc>
                <a:spcPct val="90000"/>
              </a:lnSpc>
            </a:pPr>
            <a:r>
              <a:rPr lang="en-US" dirty="0"/>
              <a:t>Prepared and Presented By: Timothy Jake </a:t>
            </a:r>
            <a:r>
              <a:rPr lang="en-US" dirty="0" err="1"/>
              <a:t>Flordelis</a:t>
            </a:r>
            <a:r>
              <a:rPr lang="en-US" dirty="0"/>
              <a:t>, </a:t>
            </a:r>
          </a:p>
          <a:p>
            <a:pPr>
              <a:lnSpc>
                <a:spcPct val="90000"/>
              </a:lnSpc>
            </a:pPr>
            <a:r>
              <a:rPr lang="en-US" dirty="0"/>
              <a:t>Jonathan </a:t>
            </a:r>
            <a:r>
              <a:rPr lang="en-US" dirty="0" err="1"/>
              <a:t>Borisman</a:t>
            </a:r>
            <a:r>
              <a:rPr lang="en-US" dirty="0"/>
              <a:t> </a:t>
            </a:r>
            <a:r>
              <a:rPr lang="en-US" dirty="0" err="1"/>
              <a:t>Tambun</a:t>
            </a:r>
            <a:r>
              <a:rPr lang="en-US" dirty="0"/>
              <a:t>, </a:t>
            </a:r>
          </a:p>
          <a:p>
            <a:pPr>
              <a:lnSpc>
                <a:spcPct val="90000"/>
              </a:lnSpc>
            </a:pPr>
            <a:r>
              <a:rPr lang="en-US" dirty="0"/>
              <a:t>David Lam Long</a:t>
            </a:r>
          </a:p>
        </p:txBody>
      </p:sp>
      <p:pic>
        <p:nvPicPr>
          <p:cNvPr id="4" name="Picture 3" descr="School desk with books and pencils with chalkboard in background">
            <a:extLst>
              <a:ext uri="{FF2B5EF4-FFF2-40B4-BE49-F238E27FC236}">
                <a16:creationId xmlns:a16="http://schemas.microsoft.com/office/drawing/2014/main" id="{1148D382-55E1-CE6D-EAB9-388F87CA5D2E}"/>
              </a:ext>
            </a:extLst>
          </p:cNvPr>
          <p:cNvPicPr>
            <a:picLocks noChangeAspect="1"/>
          </p:cNvPicPr>
          <p:nvPr/>
        </p:nvPicPr>
        <p:blipFill rotWithShape="1">
          <a:blip r:embed="rId2"/>
          <a:srcRect l="32705" r="-2" b="-2"/>
          <a:stretch/>
        </p:blipFill>
        <p:spPr>
          <a:xfrm>
            <a:off x="1" y="1"/>
            <a:ext cx="6914058" cy="6857999"/>
          </a:xfrm>
          <a:prstGeom prst="rect">
            <a:avLst/>
          </a:prstGeom>
        </p:spPr>
      </p:pic>
    </p:spTree>
    <p:extLst>
      <p:ext uri="{BB962C8B-B14F-4D97-AF65-F5344CB8AC3E}">
        <p14:creationId xmlns:p14="http://schemas.microsoft.com/office/powerpoint/2010/main" val="2974914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5EC0-536A-C67A-88F2-DFCCB1195E78}"/>
              </a:ext>
            </a:extLst>
          </p:cNvPr>
          <p:cNvSpPr>
            <a:spLocks noGrp="1"/>
          </p:cNvSpPr>
          <p:nvPr>
            <p:ph type="title"/>
          </p:nvPr>
        </p:nvSpPr>
        <p:spPr>
          <a:xfrm>
            <a:off x="3966358" y="262996"/>
            <a:ext cx="4840010" cy="1807305"/>
          </a:xfrm>
        </p:spPr>
        <p:txBody>
          <a:bodyPr>
            <a:normAutofit/>
          </a:bodyPr>
          <a:lstStyle/>
          <a:p>
            <a:r>
              <a:rPr lang="en-US" dirty="0"/>
              <a:t>STC Main Points</a:t>
            </a:r>
          </a:p>
        </p:txBody>
      </p:sp>
      <p:pic>
        <p:nvPicPr>
          <p:cNvPr id="22" name="Picture 21" descr="Different coloured dots on white wall">
            <a:extLst>
              <a:ext uri="{FF2B5EF4-FFF2-40B4-BE49-F238E27FC236}">
                <a16:creationId xmlns:a16="http://schemas.microsoft.com/office/drawing/2014/main" id="{A3E7B900-76F1-B3E9-4064-014F5C78258D}"/>
              </a:ext>
            </a:extLst>
          </p:cNvPr>
          <p:cNvPicPr>
            <a:picLocks noChangeAspect="1"/>
          </p:cNvPicPr>
          <p:nvPr/>
        </p:nvPicPr>
        <p:blipFill rotWithShape="1">
          <a:blip r:embed="rId2"/>
          <a:srcRect l="16997" r="19233"/>
          <a:stretch/>
        </p:blipFill>
        <p:spPr>
          <a:xfrm>
            <a:off x="-20549" y="10"/>
            <a:ext cx="3986907"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972886A-2B1E-BFB7-80EA-8D5397328AE8}"/>
              </a:ext>
            </a:extLst>
          </p:cNvPr>
          <p:cNvSpPr>
            <a:spLocks noGrp="1"/>
          </p:cNvSpPr>
          <p:nvPr>
            <p:ph idx="1"/>
          </p:nvPr>
        </p:nvSpPr>
        <p:spPr>
          <a:xfrm>
            <a:off x="4103096" y="1668278"/>
            <a:ext cx="7819729" cy="4926726"/>
          </a:xfrm>
        </p:spPr>
        <p:txBody>
          <a:bodyPr>
            <a:normAutofit lnSpcReduction="10000"/>
          </a:bodyPr>
          <a:lstStyle/>
          <a:p>
            <a:pPr marL="0" indent="0">
              <a:buNone/>
            </a:pPr>
            <a:r>
              <a:rPr lang="en-US" sz="2000" dirty="0"/>
              <a:t>Later in the development, the team discovered that there are some unnecessary sequence of processes in our system after doing the Sequence Diagram of the Library System.  This we can apply Purification where we need to refactor some codes and stop doing programming bad practices.  Always remember the S.O.L.I.D. principles in Software Development.</a:t>
            </a:r>
          </a:p>
          <a:p>
            <a:pPr marL="0" indent="0">
              <a:buNone/>
            </a:pPr>
            <a:endParaRPr lang="en-US" sz="2000" dirty="0"/>
          </a:p>
          <a:p>
            <a:pPr marL="0" indent="0">
              <a:buNone/>
            </a:pPr>
            <a:r>
              <a:rPr lang="en-US" sz="2000" dirty="0"/>
              <a:t>Thinking about the future and the Growth of the Library System is to think that this system will expand its usability and can be Integrated to other systems not just here in the University but to other systems as well.  To achieve that again we can apply the 5 stages of change and see if some other concepts and principles in OOP we can apply to have better integration in the Library System.  We may apply some new design patterns like the Factory Design Pattern and the Static Factory Methods in achieving this goal.  This will help several development teams to work together and separate the Core development and Specific Integration Development and Configuration.</a:t>
            </a:r>
          </a:p>
        </p:txBody>
      </p:sp>
    </p:spTree>
    <p:extLst>
      <p:ext uri="{BB962C8B-B14F-4D97-AF65-F5344CB8AC3E}">
        <p14:creationId xmlns:p14="http://schemas.microsoft.com/office/powerpoint/2010/main" val="3709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5FED7-26C0-B522-371A-1F90AB90D245}"/>
              </a:ext>
            </a:extLst>
          </p:cNvPr>
          <p:cNvSpPr>
            <a:spLocks noGrp="1"/>
          </p:cNvSpPr>
          <p:nvPr>
            <p:ph type="title"/>
          </p:nvPr>
        </p:nvSpPr>
        <p:spPr>
          <a:xfrm>
            <a:off x="260075"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USE-CASE MODEL </a:t>
            </a:r>
          </a:p>
        </p:txBody>
      </p:sp>
      <p:pic>
        <p:nvPicPr>
          <p:cNvPr id="62" name="Picture 61">
            <a:extLst>
              <a:ext uri="{FF2B5EF4-FFF2-40B4-BE49-F238E27FC236}">
                <a16:creationId xmlns:a16="http://schemas.microsoft.com/office/drawing/2014/main" id="{39824857-9230-4411-F4E2-EEF17FD29092}"/>
              </a:ext>
            </a:extLst>
          </p:cNvPr>
          <p:cNvPicPr>
            <a:picLocks noChangeAspect="1"/>
          </p:cNvPicPr>
          <p:nvPr/>
        </p:nvPicPr>
        <p:blipFill>
          <a:blip r:embed="rId2"/>
          <a:stretch>
            <a:fillRect/>
          </a:stretch>
        </p:blipFill>
        <p:spPr>
          <a:xfrm>
            <a:off x="3128962" y="242888"/>
            <a:ext cx="9063037" cy="6272212"/>
          </a:xfrm>
          <a:prstGeom prst="rect">
            <a:avLst/>
          </a:prstGeom>
        </p:spPr>
      </p:pic>
    </p:spTree>
    <p:extLst>
      <p:ext uri="{BB962C8B-B14F-4D97-AF65-F5344CB8AC3E}">
        <p14:creationId xmlns:p14="http://schemas.microsoft.com/office/powerpoint/2010/main" val="281844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5FED7-26C0-B522-371A-1F90AB90D245}"/>
              </a:ext>
            </a:extLst>
          </p:cNvPr>
          <p:cNvSpPr>
            <a:spLocks noGrp="1"/>
          </p:cNvSpPr>
          <p:nvPr>
            <p:ph type="title"/>
          </p:nvPr>
        </p:nvSpPr>
        <p:spPr>
          <a:xfrm>
            <a:off x="244667" y="2074361"/>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CLASS MODEL – CHECKOUT BOOK</a:t>
            </a:r>
          </a:p>
        </p:txBody>
      </p:sp>
      <p:pic>
        <p:nvPicPr>
          <p:cNvPr id="8" name="Picture 7">
            <a:extLst>
              <a:ext uri="{FF2B5EF4-FFF2-40B4-BE49-F238E27FC236}">
                <a16:creationId xmlns:a16="http://schemas.microsoft.com/office/drawing/2014/main" id="{AA8A6F27-F3C1-C934-C57D-A78B907A745E}"/>
              </a:ext>
            </a:extLst>
          </p:cNvPr>
          <p:cNvPicPr>
            <a:picLocks noChangeAspect="1"/>
          </p:cNvPicPr>
          <p:nvPr/>
        </p:nvPicPr>
        <p:blipFill>
          <a:blip r:embed="rId2"/>
          <a:stretch>
            <a:fillRect/>
          </a:stretch>
        </p:blipFill>
        <p:spPr>
          <a:xfrm>
            <a:off x="3146688" y="142875"/>
            <a:ext cx="8654787" cy="6515100"/>
          </a:xfrm>
          <a:prstGeom prst="rect">
            <a:avLst/>
          </a:prstGeom>
        </p:spPr>
      </p:pic>
    </p:spTree>
    <p:extLst>
      <p:ext uri="{BB962C8B-B14F-4D97-AF65-F5344CB8AC3E}">
        <p14:creationId xmlns:p14="http://schemas.microsoft.com/office/powerpoint/2010/main" val="67937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5FED7-26C0-B522-371A-1F90AB90D245}"/>
              </a:ext>
            </a:extLst>
          </p:cNvPr>
          <p:cNvSpPr>
            <a:spLocks noGrp="1"/>
          </p:cNvSpPr>
          <p:nvPr>
            <p:ph type="title"/>
          </p:nvPr>
        </p:nvSpPr>
        <p:spPr>
          <a:xfrm>
            <a:off x="248198"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SEQUENCE DIAGRAM – CHECKOUT BOOK</a:t>
            </a:r>
          </a:p>
        </p:txBody>
      </p:sp>
      <p:pic>
        <p:nvPicPr>
          <p:cNvPr id="10" name="Picture 9">
            <a:extLst>
              <a:ext uri="{FF2B5EF4-FFF2-40B4-BE49-F238E27FC236}">
                <a16:creationId xmlns:a16="http://schemas.microsoft.com/office/drawing/2014/main" id="{1F87435C-59C5-1FEA-4BB2-C3FC96FF5410}"/>
              </a:ext>
            </a:extLst>
          </p:cNvPr>
          <p:cNvPicPr>
            <a:picLocks noChangeAspect="1"/>
          </p:cNvPicPr>
          <p:nvPr/>
        </p:nvPicPr>
        <p:blipFill>
          <a:blip r:embed="rId2"/>
          <a:stretch>
            <a:fillRect/>
          </a:stretch>
        </p:blipFill>
        <p:spPr>
          <a:xfrm>
            <a:off x="3216578" y="0"/>
            <a:ext cx="8975422" cy="6858000"/>
          </a:xfrm>
          <a:prstGeom prst="rect">
            <a:avLst/>
          </a:prstGeom>
        </p:spPr>
      </p:pic>
    </p:spTree>
    <p:extLst>
      <p:ext uri="{BB962C8B-B14F-4D97-AF65-F5344CB8AC3E}">
        <p14:creationId xmlns:p14="http://schemas.microsoft.com/office/powerpoint/2010/main" val="238407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5FED7-26C0-B522-371A-1F90AB90D245}"/>
              </a:ext>
            </a:extLst>
          </p:cNvPr>
          <p:cNvSpPr>
            <a:spLocks noGrp="1"/>
          </p:cNvSpPr>
          <p:nvPr>
            <p:ph type="title"/>
          </p:nvPr>
        </p:nvSpPr>
        <p:spPr>
          <a:xfrm>
            <a:off x="25431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SEQUENCE DIAGRAM – ADD BOOK</a:t>
            </a:r>
          </a:p>
        </p:txBody>
      </p:sp>
      <p:pic>
        <p:nvPicPr>
          <p:cNvPr id="10" name="Picture 9">
            <a:extLst>
              <a:ext uri="{FF2B5EF4-FFF2-40B4-BE49-F238E27FC236}">
                <a16:creationId xmlns:a16="http://schemas.microsoft.com/office/drawing/2014/main" id="{0A8C3E8F-1724-4345-FFA6-53EE527F1198}"/>
              </a:ext>
            </a:extLst>
          </p:cNvPr>
          <p:cNvPicPr>
            <a:picLocks noChangeAspect="1"/>
          </p:cNvPicPr>
          <p:nvPr/>
        </p:nvPicPr>
        <p:blipFill>
          <a:blip r:embed="rId2"/>
          <a:stretch>
            <a:fillRect/>
          </a:stretch>
        </p:blipFill>
        <p:spPr>
          <a:xfrm>
            <a:off x="3216578" y="185738"/>
            <a:ext cx="8721112" cy="6357937"/>
          </a:xfrm>
          <a:prstGeom prst="rect">
            <a:avLst/>
          </a:prstGeom>
        </p:spPr>
      </p:pic>
    </p:spTree>
    <p:extLst>
      <p:ext uri="{BB962C8B-B14F-4D97-AF65-F5344CB8AC3E}">
        <p14:creationId xmlns:p14="http://schemas.microsoft.com/office/powerpoint/2010/main" val="143427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9F2F-D1E7-026D-C2F5-8A7D79FDF4E7}"/>
              </a:ext>
            </a:extLst>
          </p:cNvPr>
          <p:cNvSpPr>
            <a:spLocks noGrp="1"/>
          </p:cNvSpPr>
          <p:nvPr>
            <p:ph type="title"/>
          </p:nvPr>
        </p:nvSpPr>
        <p:spPr>
          <a:xfrm>
            <a:off x="1653363" y="365760"/>
            <a:ext cx="9367203" cy="1188720"/>
          </a:xfrm>
        </p:spPr>
        <p:txBody>
          <a:bodyPr>
            <a:normAutofit/>
          </a:bodyPr>
          <a:lstStyle/>
          <a:p>
            <a:r>
              <a:rPr lang="en-US" dirty="0"/>
              <a:t>WINDOW VALIDATIONS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3BA8728-75B2-4255-C8BF-ADE296AD50D1}"/>
              </a:ext>
            </a:extLst>
          </p:cNvPr>
          <p:cNvSpPr>
            <a:spLocks noGrp="1"/>
          </p:cNvSpPr>
          <p:nvPr>
            <p:ph idx="1"/>
          </p:nvPr>
        </p:nvSpPr>
        <p:spPr>
          <a:xfrm>
            <a:off x="1068016" y="1845425"/>
            <a:ext cx="11009189" cy="4982885"/>
          </a:xfrm>
        </p:spPr>
        <p:txBody>
          <a:bodyPr anchor="t">
            <a:normAutofit/>
          </a:bodyPr>
          <a:lstStyle/>
          <a:p>
            <a:r>
              <a:rPr lang="en-US" sz="2400" dirty="0"/>
              <a:t>USER LOGIN</a:t>
            </a:r>
          </a:p>
          <a:p>
            <a:pPr lvl="1"/>
            <a:r>
              <a:rPr lang="en-US" sz="2000" dirty="0"/>
              <a:t>Logging in with an empty or incorrect user ID will display an error dialog that user ID is not found.</a:t>
            </a:r>
          </a:p>
          <a:p>
            <a:pPr lvl="1"/>
            <a:r>
              <a:rPr lang="en-US" sz="2000" dirty="0"/>
              <a:t>Logging in with an empty or incorrect password will display Incorrect Password error dialog.</a:t>
            </a:r>
            <a:endParaRPr lang="en-US" sz="2400" dirty="0"/>
          </a:p>
          <a:p>
            <a:r>
              <a:rPr lang="en-US" sz="2400" dirty="0"/>
              <a:t>ADD CHECKOUT BOOK RECORD</a:t>
            </a:r>
          </a:p>
          <a:p>
            <a:pPr lvl="1"/>
            <a:r>
              <a:rPr lang="en-US" sz="2000" dirty="0"/>
              <a:t>Both Library member ID and Book ISBN No. should be filled else an error dialog will be displayed prompting All fields should be filled.</a:t>
            </a:r>
          </a:p>
          <a:p>
            <a:pPr lvl="1"/>
            <a:r>
              <a:rPr lang="en-US" sz="2000" dirty="0"/>
              <a:t>Entering an incorrect a Library member ID will display an error dialog that member ID is not found.</a:t>
            </a:r>
          </a:p>
          <a:p>
            <a:pPr lvl="1"/>
            <a:r>
              <a:rPr lang="en-US" sz="2000" dirty="0"/>
              <a:t>Entering an incorrect Book ISBN No. will display an error dialog that ISBN No. is not found.</a:t>
            </a:r>
          </a:p>
          <a:p>
            <a:pPr lvl="1"/>
            <a:r>
              <a:rPr lang="en-US" sz="2000" dirty="0"/>
              <a:t>Entering a Book ISBN No. that’s no longer available will display an error dialog prompting that this book is no longer available for checkout.</a:t>
            </a:r>
          </a:p>
          <a:p>
            <a:r>
              <a:rPr lang="en-US" sz="2400" dirty="0"/>
              <a:t>DISCARD CHECKOUT BOOK</a:t>
            </a:r>
            <a:endParaRPr lang="en-US" sz="1600" dirty="0"/>
          </a:p>
          <a:p>
            <a:pPr lvl="1"/>
            <a:r>
              <a:rPr lang="en-US" sz="2000" dirty="0"/>
              <a:t>Need to select a Checkout Entry in the table when discarding a checkout else will display an error dialog prompting to select an item in the table.</a:t>
            </a:r>
          </a:p>
        </p:txBody>
      </p:sp>
    </p:spTree>
    <p:extLst>
      <p:ext uri="{BB962C8B-B14F-4D97-AF65-F5344CB8AC3E}">
        <p14:creationId xmlns:p14="http://schemas.microsoft.com/office/powerpoint/2010/main" val="345181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444F-7B6B-1AD9-FAEA-903A6009B286}"/>
              </a:ext>
            </a:extLst>
          </p:cNvPr>
          <p:cNvSpPr>
            <a:spLocks noGrp="1"/>
          </p:cNvSpPr>
          <p:nvPr>
            <p:ph type="title"/>
          </p:nvPr>
        </p:nvSpPr>
        <p:spPr>
          <a:xfrm>
            <a:off x="1653363" y="365760"/>
            <a:ext cx="9367203" cy="1188720"/>
          </a:xfrm>
        </p:spPr>
        <p:txBody>
          <a:bodyPr>
            <a:normAutofit/>
          </a:bodyPr>
          <a:lstStyle/>
          <a:p>
            <a:r>
              <a:rPr lang="en-US" dirty="0"/>
              <a:t>WINDOW VALIDATIONS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2">
            <a:extLst>
              <a:ext uri="{FF2B5EF4-FFF2-40B4-BE49-F238E27FC236}">
                <a16:creationId xmlns:a16="http://schemas.microsoft.com/office/drawing/2014/main" id="{78EC9E0D-2D08-A9EC-6346-50BA504C053E}"/>
              </a:ext>
            </a:extLst>
          </p:cNvPr>
          <p:cNvSpPr>
            <a:spLocks noGrp="1"/>
          </p:cNvSpPr>
          <p:nvPr>
            <p:ph idx="1"/>
          </p:nvPr>
        </p:nvSpPr>
        <p:spPr>
          <a:xfrm>
            <a:off x="1068016" y="1845425"/>
            <a:ext cx="11009189" cy="4982885"/>
          </a:xfrm>
        </p:spPr>
        <p:txBody>
          <a:bodyPr anchor="t">
            <a:normAutofit/>
          </a:bodyPr>
          <a:lstStyle/>
          <a:p>
            <a:r>
              <a:rPr lang="en-US" sz="2400" dirty="0"/>
              <a:t>ADD LIBRARY MEMBER</a:t>
            </a:r>
          </a:p>
          <a:p>
            <a:pPr lvl="1"/>
            <a:r>
              <a:rPr lang="en-US" sz="2000" dirty="0"/>
              <a:t>All fields must be filled else an error dialog will be displayed prompting to fill all the fields</a:t>
            </a:r>
          </a:p>
          <a:p>
            <a:pPr lvl="1"/>
            <a:r>
              <a:rPr lang="en-US" sz="2000" dirty="0"/>
              <a:t>Phone number should be in correct format else an error dialog will be displayed that the  phone number is incorrect.</a:t>
            </a:r>
          </a:p>
          <a:p>
            <a:pPr lvl="1"/>
            <a:r>
              <a:rPr lang="en-US" sz="2000" dirty="0"/>
              <a:t>Zip Code should only be numbers and a maximum of 6 digits else an error dialog will be displayed that the zip code is incorrect.</a:t>
            </a:r>
          </a:p>
          <a:p>
            <a:pPr marL="457200" lvl="1" indent="0">
              <a:buNone/>
            </a:pPr>
            <a:endParaRPr lang="en-US" sz="2400" dirty="0"/>
          </a:p>
          <a:p>
            <a:r>
              <a:rPr lang="en-US" sz="2400" dirty="0"/>
              <a:t>DELETE LIBRARY MEMBER</a:t>
            </a:r>
            <a:endParaRPr lang="en-US" sz="2000" dirty="0"/>
          </a:p>
          <a:p>
            <a:pPr lvl="1"/>
            <a:r>
              <a:rPr lang="en-US" sz="2000" dirty="0"/>
              <a:t>Need to select the member in the table when deleting else will display an error dialog prompting to select a member in the table.</a:t>
            </a:r>
            <a:endParaRPr lang="en-US" sz="2400" dirty="0"/>
          </a:p>
          <a:p>
            <a:endParaRPr lang="en-US" sz="2000" dirty="0"/>
          </a:p>
          <a:p>
            <a:pPr lvl="1"/>
            <a:endParaRPr lang="en-US" sz="2000" dirty="0"/>
          </a:p>
          <a:p>
            <a:pPr lvl="1"/>
            <a:endParaRPr lang="en-US" sz="2000" dirty="0"/>
          </a:p>
          <a:p>
            <a:pPr lvl="1"/>
            <a:endParaRPr lang="en-US" sz="2000" dirty="0"/>
          </a:p>
          <a:p>
            <a:pPr lvl="1"/>
            <a:endParaRPr lang="en-US" sz="2000" dirty="0"/>
          </a:p>
          <a:p>
            <a:pPr lvl="1"/>
            <a:endParaRPr lang="en-US" sz="1600" dirty="0"/>
          </a:p>
        </p:txBody>
      </p:sp>
    </p:spTree>
    <p:extLst>
      <p:ext uri="{BB962C8B-B14F-4D97-AF65-F5344CB8AC3E}">
        <p14:creationId xmlns:p14="http://schemas.microsoft.com/office/powerpoint/2010/main" val="262326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8B0EB9-29BF-9F09-EAD8-38669B93F9D8}"/>
              </a:ext>
            </a:extLst>
          </p:cNvPr>
          <p:cNvSpPr>
            <a:spLocks noGrp="1"/>
          </p:cNvSpPr>
          <p:nvPr>
            <p:ph type="title"/>
          </p:nvPr>
        </p:nvSpPr>
        <p:spPr>
          <a:xfrm>
            <a:off x="643467" y="321734"/>
            <a:ext cx="10905066" cy="1135737"/>
          </a:xfrm>
        </p:spPr>
        <p:txBody>
          <a:bodyPr>
            <a:normAutofit/>
          </a:bodyPr>
          <a:lstStyle/>
          <a:p>
            <a:r>
              <a:rPr lang="en-US" sz="3600"/>
              <a:t>WINDOW VALIDATIONS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672C73F3-1A6A-F019-A78E-B8D895EE6998}"/>
              </a:ext>
            </a:extLst>
          </p:cNvPr>
          <p:cNvSpPr>
            <a:spLocks noGrp="1"/>
          </p:cNvSpPr>
          <p:nvPr>
            <p:ph idx="1"/>
          </p:nvPr>
        </p:nvSpPr>
        <p:spPr>
          <a:xfrm>
            <a:off x="276623" y="1331968"/>
            <a:ext cx="11009189" cy="4982885"/>
          </a:xfrm>
        </p:spPr>
        <p:txBody>
          <a:bodyPr anchor="t">
            <a:normAutofit/>
          </a:bodyPr>
          <a:lstStyle/>
          <a:p>
            <a:r>
              <a:rPr lang="en-US" sz="2400" dirty="0"/>
              <a:t>ADD A BOOK</a:t>
            </a:r>
          </a:p>
          <a:p>
            <a:pPr lvl="1"/>
            <a:r>
              <a:rPr lang="en-US" sz="2000" dirty="0"/>
              <a:t>All fields must be filled including adding at least one author else an error dialog will be displayed prompting to fill all the fields.</a:t>
            </a:r>
          </a:p>
          <a:p>
            <a:pPr lvl="1"/>
            <a:r>
              <a:rPr lang="en-US" sz="2000" dirty="0"/>
              <a:t>Book ISBN number should be unique else an error will be displayed prompting that ISBN already exists</a:t>
            </a:r>
          </a:p>
          <a:p>
            <a:pPr lvl="1"/>
            <a:r>
              <a:rPr lang="en-US" sz="2000" dirty="0"/>
              <a:t>Author’s Phone number should be in correct format else an error dialog will be displayed that the  phone number is incorrect.</a:t>
            </a:r>
          </a:p>
          <a:p>
            <a:pPr lvl="1"/>
            <a:r>
              <a:rPr lang="en-US" sz="2000" dirty="0"/>
              <a:t>Author’s Zip Code should only be numbers and a maximum of 6 digits else an error dialog will be displayed that the zip code is incorrect.</a:t>
            </a:r>
          </a:p>
          <a:p>
            <a:pPr lvl="1"/>
            <a:endParaRPr lang="en-US" sz="2400" dirty="0"/>
          </a:p>
          <a:p>
            <a:r>
              <a:rPr lang="en-US" sz="2400" dirty="0"/>
              <a:t>ADD A BOOK COPY</a:t>
            </a:r>
          </a:p>
          <a:p>
            <a:pPr lvl="1"/>
            <a:r>
              <a:rPr lang="en-US" sz="2000" dirty="0"/>
              <a:t>Setting book copies should be in numbers else an error dialog will be displayed prompting to enter numeric values</a:t>
            </a:r>
          </a:p>
          <a:p>
            <a:pPr lvl="1"/>
            <a:endParaRPr lang="en-US" sz="2000" dirty="0"/>
          </a:p>
          <a:p>
            <a:pPr lvl="1"/>
            <a:endParaRPr lang="en-US" sz="2000" dirty="0"/>
          </a:p>
          <a:p>
            <a:pPr lvl="1"/>
            <a:endParaRPr lang="en-US" sz="2000" dirty="0"/>
          </a:p>
          <a:p>
            <a:pPr lvl="1"/>
            <a:endParaRPr lang="en-US" sz="2000" dirty="0"/>
          </a:p>
        </p:txBody>
      </p:sp>
    </p:spTree>
    <p:extLst>
      <p:ext uri="{BB962C8B-B14F-4D97-AF65-F5344CB8AC3E}">
        <p14:creationId xmlns:p14="http://schemas.microsoft.com/office/powerpoint/2010/main" val="2191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D5EC0-536A-C67A-88F2-DFCCB1195E78}"/>
              </a:ext>
            </a:extLst>
          </p:cNvPr>
          <p:cNvSpPr>
            <a:spLocks noGrp="1"/>
          </p:cNvSpPr>
          <p:nvPr>
            <p:ph type="title"/>
          </p:nvPr>
        </p:nvSpPr>
        <p:spPr>
          <a:xfrm>
            <a:off x="3966358" y="262996"/>
            <a:ext cx="4840010" cy="1807305"/>
          </a:xfrm>
        </p:spPr>
        <p:txBody>
          <a:bodyPr>
            <a:normAutofit/>
          </a:bodyPr>
          <a:lstStyle/>
          <a:p>
            <a:r>
              <a:rPr lang="en-US" dirty="0"/>
              <a:t>STC Main Points</a:t>
            </a:r>
          </a:p>
        </p:txBody>
      </p:sp>
      <p:pic>
        <p:nvPicPr>
          <p:cNvPr id="22" name="Picture 21" descr="Different coloured dots on white wall">
            <a:extLst>
              <a:ext uri="{FF2B5EF4-FFF2-40B4-BE49-F238E27FC236}">
                <a16:creationId xmlns:a16="http://schemas.microsoft.com/office/drawing/2014/main" id="{A3E7B900-76F1-B3E9-4064-014F5C78258D}"/>
              </a:ext>
            </a:extLst>
          </p:cNvPr>
          <p:cNvPicPr>
            <a:picLocks noChangeAspect="1"/>
          </p:cNvPicPr>
          <p:nvPr/>
        </p:nvPicPr>
        <p:blipFill rotWithShape="1">
          <a:blip r:embed="rId2"/>
          <a:srcRect l="16997" r="19233"/>
          <a:stretch/>
        </p:blipFill>
        <p:spPr>
          <a:xfrm>
            <a:off x="-20549" y="10"/>
            <a:ext cx="3986907"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972886A-2B1E-BFB7-80EA-8D5397328AE8}"/>
              </a:ext>
            </a:extLst>
          </p:cNvPr>
          <p:cNvSpPr>
            <a:spLocks noGrp="1"/>
          </p:cNvSpPr>
          <p:nvPr>
            <p:ph idx="1"/>
          </p:nvPr>
        </p:nvSpPr>
        <p:spPr>
          <a:xfrm>
            <a:off x="4103096" y="1668278"/>
            <a:ext cx="7819729" cy="4926726"/>
          </a:xfrm>
        </p:spPr>
        <p:txBody>
          <a:bodyPr>
            <a:noAutofit/>
          </a:bodyPr>
          <a:lstStyle/>
          <a:p>
            <a:pPr marL="0" indent="0">
              <a:buNone/>
            </a:pPr>
            <a:r>
              <a:rPr lang="en-US" sz="2000" dirty="0"/>
              <a:t>In developing a new software application or system the first steps that we did as a Team is to know and understand the problem.  Gather information and enumerate what are the necessary Use Cases for the Library System software that we’re going to develop.  Use noun and verb analysis to analyze and then design the Class Domain Model of the Library System.  This we can apply the first of the 5 fundamentals of Progress we’re we first design the software to achieve Stability.  </a:t>
            </a:r>
          </a:p>
          <a:p>
            <a:pPr marL="0" indent="0">
              <a:buNone/>
            </a:pPr>
            <a:endParaRPr lang="en-US" sz="2000" dirty="0"/>
          </a:p>
          <a:p>
            <a:pPr marL="0" indent="0">
              <a:buNone/>
            </a:pPr>
            <a:r>
              <a:rPr lang="en-US" sz="2000" dirty="0"/>
              <a:t>Next is to rethink and make changes of the design by applying the 5 Stages of Change: Pre-contemplation, Contemplation, Preparation, Action, and Maintenance.  This is where we try start coding and experiment if we can apply OOP Concepts and Principles like Inheritance and Polymorphism in our Class Model.  This is to design and develop the Library System not just for stability but to be Adaptable to future changes as well.</a:t>
            </a:r>
          </a:p>
        </p:txBody>
      </p:sp>
    </p:spTree>
    <p:extLst>
      <p:ext uri="{BB962C8B-B14F-4D97-AF65-F5344CB8AC3E}">
        <p14:creationId xmlns:p14="http://schemas.microsoft.com/office/powerpoint/2010/main" val="2394838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1968</TotalTime>
  <Words>776</Words>
  <Application>Microsoft Macintosh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LIBRARY SYSTEM by GROUP 4</vt:lpstr>
      <vt:lpstr>USE-CASE MODEL </vt:lpstr>
      <vt:lpstr>CLASS MODEL – CHECKOUT BOOK</vt:lpstr>
      <vt:lpstr>SEQUENCE DIAGRAM – CHECKOUT BOOK</vt:lpstr>
      <vt:lpstr>SEQUENCE DIAGRAM – ADD BOOK</vt:lpstr>
      <vt:lpstr>WINDOW VALIDATIONS</vt:lpstr>
      <vt:lpstr>WINDOW VALIDATIONS</vt:lpstr>
      <vt:lpstr>WINDOW VALIDATIONS</vt:lpstr>
      <vt:lpstr>STC Main Points</vt:lpstr>
      <vt:lpstr>STC Main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 – LIBRARY SYSTEM</dc:title>
  <dc:creator>Timothy Jake Baniel Flordelis</dc:creator>
  <cp:lastModifiedBy>Timothy Jake Baniel Flordelis</cp:lastModifiedBy>
  <cp:revision>33</cp:revision>
  <dcterms:created xsi:type="dcterms:W3CDTF">2022-12-11T02:09:57Z</dcterms:created>
  <dcterms:modified xsi:type="dcterms:W3CDTF">2022-12-12T10:58:32Z</dcterms:modified>
</cp:coreProperties>
</file>