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Anaheim"/>
      <p:regular r:id="rId44"/>
    </p:embeddedFont>
    <p:embeddedFont>
      <p:font typeface="Cabin"/>
      <p:regular r:id="rId45"/>
      <p:bold r:id="rId46"/>
      <p:italic r:id="rId47"/>
      <p:boldItalic r:id="rId48"/>
    </p:embeddedFont>
    <p:embeddedFont>
      <p:font typeface="Bebas Neue"/>
      <p:regular r:id="rId49"/>
    </p:embeddedFon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87B7F9-0D72-430D-BC44-3548965AEF31}">
  <a:tblStyle styleId="{1F87B7F9-0D72-430D-BC44-3548965AEF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Anaheim-regular.fntdata"/><Relationship Id="rId43" Type="http://schemas.openxmlformats.org/officeDocument/2006/relationships/slide" Target="slides/slide38.xml"/><Relationship Id="rId46" Type="http://schemas.openxmlformats.org/officeDocument/2006/relationships/font" Target="fonts/Cabin-bold.fntdata"/><Relationship Id="rId45" Type="http://schemas.openxmlformats.org/officeDocument/2006/relationships/font" Target="fonts/Cab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bin-boldItalic.fntdata"/><Relationship Id="rId47" Type="http://schemas.openxmlformats.org/officeDocument/2006/relationships/font" Target="fonts/Cabin-italic.fntdata"/><Relationship Id="rId49"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bold.fntdata"/><Relationship Id="rId5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4c66b833e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4c66b833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1dbe2adbd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1dbe2adbd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1dbe2adbd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1dbe2adbd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261a7f0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6261a7f0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261a7f0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261a7f0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261a7f0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261a7f0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261a7f0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6261a7f0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261a7f0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261a7f0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232f0176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232f0176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4c66b833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4c66b833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1dbe2adbd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1dbe2adbd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2465ab009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2465ab009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61dbe2adb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61dbe2adb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1dbe2adbd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1dbe2adb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1dbe2adbd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1dbe2adbd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1dbe2adbd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61dbe2adbd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1dbe2adbd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61dbe2adbd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624a8559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624a8559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24a85590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624a85590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624a85590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624a85590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6261a7f00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6261a7f00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6261a7f0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6261a7f0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32f01766_1_17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232f01766_1_17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2232f017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2232f017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264dbf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264dbf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264dbf2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264dbf2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6264dbf2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6264dbf2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6264dbf2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6264dbf2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6264dbf29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6264dbf29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6264dbf2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6264dbf29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6264dbf29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6264dbf29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61dbe2adbd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61dbe2adbd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32f01766_1_17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32f01766_1_17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1dbe2ad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1dbe2ad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1dbe2adbd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1dbe2adbd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1d8a227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1d8a227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232f0176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232f0176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2465ab00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2465ab00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45575" y="1077625"/>
            <a:ext cx="5052900" cy="23910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92525" y="3525613"/>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3771760" y="-424457"/>
            <a:ext cx="5070489" cy="1544172"/>
          </a:xfrm>
          <a:custGeom>
            <a:rect b="b" l="l" r="r" t="t"/>
            <a:pathLst>
              <a:path extrusionOk="0" h="55837" w="183348">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374782" y="-40261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30074" y="-586499"/>
            <a:ext cx="3046337" cy="3596892"/>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284300" y="1801460"/>
            <a:ext cx="3851622" cy="366332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587299" y="3535257"/>
            <a:ext cx="5474833" cy="1824096"/>
          </a:xfrm>
          <a:custGeom>
            <a:rect b="b" l="l" r="r" t="t"/>
            <a:pathLst>
              <a:path extrusionOk="0" h="65959" w="197969">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535080" y="2295937"/>
            <a:ext cx="2600842" cy="3042133"/>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186" y="2619003"/>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09260" y="3466325"/>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09260" y="3090576"/>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23549" y="-514273"/>
            <a:ext cx="3221171" cy="1963643"/>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11"/>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12"/>
          <p:cNvSpPr txBox="1"/>
          <p:nvPr>
            <p:ph type="title"/>
          </p:nvPr>
        </p:nvSpPr>
        <p:spPr>
          <a:xfrm>
            <a:off x="720000" y="367423"/>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12"/>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 name="Shape 73"/>
        <p:cNvGrpSpPr/>
        <p:nvPr/>
      </p:nvGrpSpPr>
      <p:grpSpPr>
        <a:xfrm>
          <a:off x="0" y="0"/>
          <a:ext cx="0" cy="0"/>
          <a:chOff x="0" y="0"/>
          <a:chExt cx="0" cy="0"/>
        </a:xfrm>
      </p:grpSpPr>
      <p:sp>
        <p:nvSpPr>
          <p:cNvPr id="74" name="Google Shape;74;p13"/>
          <p:cNvSpPr txBox="1"/>
          <p:nvPr>
            <p:ph type="title"/>
          </p:nvPr>
        </p:nvSpPr>
        <p:spPr>
          <a:xfrm>
            <a:off x="715100" y="535000"/>
            <a:ext cx="4360500" cy="8973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solidFill>
                  <a:schemeClr val="dk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46A9E7">
            <a:alpha val="7140"/>
          </a:srgbClr>
        </a:solidFill>
      </p:bgPr>
    </p:bg>
    <p:spTree>
      <p:nvGrpSpPr>
        <p:cNvPr id="75" name="Shape 75"/>
        <p:cNvGrpSpPr/>
        <p:nvPr/>
      </p:nvGrpSpPr>
      <p:grpSpPr>
        <a:xfrm>
          <a:off x="0" y="0"/>
          <a:ext cx="0" cy="0"/>
          <a:chOff x="0" y="0"/>
          <a:chExt cx="0" cy="0"/>
        </a:xfrm>
      </p:grpSpPr>
      <p:sp>
        <p:nvSpPr>
          <p:cNvPr id="76" name="Google Shape;76;p14"/>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4"/>
          <p:cNvSpPr txBox="1"/>
          <p:nvPr>
            <p:ph idx="1" type="subTitle"/>
          </p:nvPr>
        </p:nvSpPr>
        <p:spPr>
          <a:xfrm>
            <a:off x="2324600" y="3069625"/>
            <a:ext cx="4494900" cy="47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7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8" name="Google Shape;78;p14"/>
          <p:cNvSpPr/>
          <p:nvPr/>
        </p:nvSpPr>
        <p:spPr>
          <a:xfrm rot="10800000">
            <a:off x="970125" y="3758566"/>
            <a:ext cx="5070489" cy="1544172"/>
          </a:xfrm>
          <a:custGeom>
            <a:rect b="b" l="l" r="r" t="t"/>
            <a:pathLst>
              <a:path extrusionOk="0" h="55837" w="183348">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10800000">
            <a:off x="-114228" y="3457624"/>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10800000">
            <a:off x="6896111" y="1867888"/>
            <a:ext cx="3046337" cy="3596892"/>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0800000">
            <a:off x="-323549" y="-586499"/>
            <a:ext cx="3851622" cy="366332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10800000">
            <a:off x="-249758" y="-481073"/>
            <a:ext cx="5474833" cy="1824096"/>
          </a:xfrm>
          <a:custGeom>
            <a:rect b="b" l="l" r="r" t="t"/>
            <a:pathLst>
              <a:path extrusionOk="0" h="65959" w="197969">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10800000">
            <a:off x="-323549" y="-459789"/>
            <a:ext cx="2600842" cy="3042133"/>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10800000">
            <a:off x="7662081" y="-577738"/>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rot="10800000">
            <a:off x="5753914" y="-550000"/>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10800000">
            <a:off x="7477982" y="-550000"/>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rot="10800000">
            <a:off x="6914751" y="3428910"/>
            <a:ext cx="3221171" cy="1963643"/>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8"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9" name="Shape 89"/>
        <p:cNvGrpSpPr/>
        <p:nvPr/>
      </p:nvGrpSpPr>
      <p:grpSpPr>
        <a:xfrm>
          <a:off x="0" y="0"/>
          <a:ext cx="0" cy="0"/>
          <a:chOff x="0" y="0"/>
          <a:chExt cx="0" cy="0"/>
        </a:xfrm>
      </p:grpSpPr>
      <p:sp>
        <p:nvSpPr>
          <p:cNvPr id="90" name="Google Shape;90;p16"/>
          <p:cNvSpPr txBox="1"/>
          <p:nvPr>
            <p:ph type="title"/>
          </p:nvPr>
        </p:nvSpPr>
        <p:spPr>
          <a:xfrm>
            <a:off x="720000" y="1874875"/>
            <a:ext cx="244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hasCustomPrompt="1" idx="2" type="title"/>
          </p:nvPr>
        </p:nvSpPr>
        <p:spPr>
          <a:xfrm>
            <a:off x="720000" y="1330575"/>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6"/>
          <p:cNvSpPr txBox="1"/>
          <p:nvPr>
            <p:ph idx="1" type="subTitle"/>
          </p:nvPr>
        </p:nvSpPr>
        <p:spPr>
          <a:xfrm>
            <a:off x="720000" y="2325813"/>
            <a:ext cx="244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6"/>
          <p:cNvSpPr txBox="1"/>
          <p:nvPr>
            <p:ph idx="3" type="title"/>
          </p:nvPr>
        </p:nvSpPr>
        <p:spPr>
          <a:xfrm>
            <a:off x="3327300" y="1874875"/>
            <a:ext cx="259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6"/>
          <p:cNvSpPr txBox="1"/>
          <p:nvPr>
            <p:ph hasCustomPrompt="1" idx="4" type="title"/>
          </p:nvPr>
        </p:nvSpPr>
        <p:spPr>
          <a:xfrm>
            <a:off x="3327300" y="1330575"/>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p:nvPr>
            <p:ph idx="5" type="subTitle"/>
          </p:nvPr>
        </p:nvSpPr>
        <p:spPr>
          <a:xfrm>
            <a:off x="3327300" y="2329300"/>
            <a:ext cx="259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6"/>
          <p:cNvSpPr txBox="1"/>
          <p:nvPr>
            <p:ph idx="6" type="title"/>
          </p:nvPr>
        </p:nvSpPr>
        <p:spPr>
          <a:xfrm>
            <a:off x="6087600" y="1874875"/>
            <a:ext cx="244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6"/>
          <p:cNvSpPr txBox="1"/>
          <p:nvPr>
            <p:ph hasCustomPrompt="1" idx="7" type="title"/>
          </p:nvPr>
        </p:nvSpPr>
        <p:spPr>
          <a:xfrm>
            <a:off x="6087600" y="1330575"/>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p:nvPr>
            <p:ph idx="8" type="subTitle"/>
          </p:nvPr>
        </p:nvSpPr>
        <p:spPr>
          <a:xfrm>
            <a:off x="6087600" y="2329300"/>
            <a:ext cx="244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9" type="title"/>
          </p:nvPr>
        </p:nvSpPr>
        <p:spPr>
          <a:xfrm>
            <a:off x="720000" y="3664275"/>
            <a:ext cx="244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6"/>
          <p:cNvSpPr txBox="1"/>
          <p:nvPr>
            <p:ph hasCustomPrompt="1" idx="13" type="title"/>
          </p:nvPr>
        </p:nvSpPr>
        <p:spPr>
          <a:xfrm>
            <a:off x="720000" y="3119975"/>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6"/>
          <p:cNvSpPr txBox="1"/>
          <p:nvPr>
            <p:ph idx="14" type="subTitle"/>
          </p:nvPr>
        </p:nvSpPr>
        <p:spPr>
          <a:xfrm>
            <a:off x="720000" y="4118700"/>
            <a:ext cx="244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6"/>
          <p:cNvSpPr txBox="1"/>
          <p:nvPr>
            <p:ph idx="15" type="title"/>
          </p:nvPr>
        </p:nvSpPr>
        <p:spPr>
          <a:xfrm>
            <a:off x="3327300" y="3664275"/>
            <a:ext cx="2597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6"/>
          <p:cNvSpPr txBox="1"/>
          <p:nvPr>
            <p:ph hasCustomPrompt="1" idx="16" type="title"/>
          </p:nvPr>
        </p:nvSpPr>
        <p:spPr>
          <a:xfrm>
            <a:off x="3327300" y="3119975"/>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6"/>
          <p:cNvSpPr txBox="1"/>
          <p:nvPr>
            <p:ph idx="17" type="subTitle"/>
          </p:nvPr>
        </p:nvSpPr>
        <p:spPr>
          <a:xfrm>
            <a:off x="3327300" y="4118700"/>
            <a:ext cx="2597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6"/>
          <p:cNvSpPr txBox="1"/>
          <p:nvPr>
            <p:ph idx="18" type="title"/>
          </p:nvPr>
        </p:nvSpPr>
        <p:spPr>
          <a:xfrm>
            <a:off x="6087600" y="3664275"/>
            <a:ext cx="2444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6"/>
          <p:cNvSpPr txBox="1"/>
          <p:nvPr>
            <p:ph hasCustomPrompt="1" idx="19" type="title"/>
          </p:nvPr>
        </p:nvSpPr>
        <p:spPr>
          <a:xfrm>
            <a:off x="6087600" y="3119975"/>
            <a:ext cx="13341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6"/>
          <p:cNvSpPr txBox="1"/>
          <p:nvPr>
            <p:ph idx="20" type="subTitle"/>
          </p:nvPr>
        </p:nvSpPr>
        <p:spPr>
          <a:xfrm>
            <a:off x="6087600" y="4118700"/>
            <a:ext cx="2444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6"/>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16"/>
          <p:cNvSpPr/>
          <p:nvPr/>
        </p:nvSpPr>
        <p:spPr>
          <a:xfrm flipH="1">
            <a:off x="6449100" y="-437475"/>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10800000">
            <a:off x="7074850" y="-62625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rgbClr val="46A9E7">
            <a:alpha val="7140"/>
          </a:srgbClr>
        </a:solidFill>
      </p:bgPr>
    </p:bg>
    <p:spTree>
      <p:nvGrpSpPr>
        <p:cNvPr id="111" name="Shape 111"/>
        <p:cNvGrpSpPr/>
        <p:nvPr/>
      </p:nvGrpSpPr>
      <p:grpSpPr>
        <a:xfrm>
          <a:off x="0" y="0"/>
          <a:ext cx="0" cy="0"/>
          <a:chOff x="0" y="0"/>
          <a:chExt cx="0" cy="0"/>
        </a:xfrm>
      </p:grpSpPr>
      <p:sp>
        <p:nvSpPr>
          <p:cNvPr id="112" name="Google Shape;112;p17"/>
          <p:cNvSpPr txBox="1"/>
          <p:nvPr>
            <p:ph type="title"/>
          </p:nvPr>
        </p:nvSpPr>
        <p:spPr>
          <a:xfrm>
            <a:off x="2290025" y="3185288"/>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200">
                <a:solidFill>
                  <a:srgbClr val="46A9E7"/>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3" name="Google Shape;113;p17"/>
          <p:cNvSpPr txBox="1"/>
          <p:nvPr>
            <p:ph idx="1" type="subTitle"/>
          </p:nvPr>
        </p:nvSpPr>
        <p:spPr>
          <a:xfrm>
            <a:off x="1708625" y="1426325"/>
            <a:ext cx="5726700" cy="164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114" name="Google Shape;114;p17"/>
          <p:cNvSpPr txBox="1"/>
          <p:nvPr>
            <p:ph idx="12" type="sldNum"/>
          </p:nvPr>
        </p:nvSpPr>
        <p:spPr>
          <a:xfrm>
            <a:off x="8404384" y="46736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15" name="Google Shape;115;p17"/>
          <p:cNvSpPr/>
          <p:nvPr/>
        </p:nvSpPr>
        <p:spPr>
          <a:xfrm flipH="1" rot="10800000">
            <a:off x="659175" y="-328750"/>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flipH="1" rot="10800000">
            <a:off x="-154025" y="-157975"/>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flipH="1" rot="10800000">
            <a:off x="-110700" y="-13290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rot="10800000">
            <a:off x="6425950" y="2109538"/>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rot="10800000">
            <a:off x="6267900" y="3462388"/>
            <a:ext cx="2911925" cy="1775125"/>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10800000">
            <a:off x="7368975" y="4533838"/>
            <a:ext cx="1810850" cy="703675"/>
          </a:xfrm>
          <a:custGeom>
            <a:rect b="b" l="l" r="r" t="t"/>
            <a:pathLst>
              <a:path extrusionOk="0" h="28147" w="72434">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1" name="Shape 121"/>
        <p:cNvGrpSpPr/>
        <p:nvPr/>
      </p:nvGrpSpPr>
      <p:grpSpPr>
        <a:xfrm>
          <a:off x="0" y="0"/>
          <a:ext cx="0" cy="0"/>
          <a:chOff x="0" y="0"/>
          <a:chExt cx="0" cy="0"/>
        </a:xfrm>
      </p:grpSpPr>
      <p:sp>
        <p:nvSpPr>
          <p:cNvPr id="122" name="Google Shape;122;p18"/>
          <p:cNvSpPr txBox="1"/>
          <p:nvPr>
            <p:ph idx="1" type="subTitle"/>
          </p:nvPr>
        </p:nvSpPr>
        <p:spPr>
          <a:xfrm>
            <a:off x="2525675" y="3178675"/>
            <a:ext cx="4092600" cy="154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8"/>
          <p:cNvSpPr txBox="1"/>
          <p:nvPr>
            <p:ph type="title"/>
          </p:nvPr>
        </p:nvSpPr>
        <p:spPr>
          <a:xfrm>
            <a:off x="2525700" y="2741600"/>
            <a:ext cx="4092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 name="Google Shape;124;p18"/>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rot="10800000">
            <a:off x="6946525" y="-75457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flipH="1" rot="10800000">
            <a:off x="-610111" y="-420997"/>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flipH="1" rot="10800000">
            <a:off x="-562185" y="-205384"/>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flipH="1" rot="10800000">
            <a:off x="-562185" y="-393259"/>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9" name="Shape 129"/>
        <p:cNvGrpSpPr/>
        <p:nvPr/>
      </p:nvGrpSpPr>
      <p:grpSpPr>
        <a:xfrm>
          <a:off x="0" y="0"/>
          <a:ext cx="0" cy="0"/>
          <a:chOff x="0" y="0"/>
          <a:chExt cx="0" cy="0"/>
        </a:xfrm>
      </p:grpSpPr>
      <p:sp>
        <p:nvSpPr>
          <p:cNvPr id="130" name="Google Shape;130;p19"/>
          <p:cNvSpPr txBox="1"/>
          <p:nvPr>
            <p:ph idx="1" type="subTitle"/>
          </p:nvPr>
        </p:nvSpPr>
        <p:spPr>
          <a:xfrm>
            <a:off x="813150" y="2327525"/>
            <a:ext cx="3556800" cy="1546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9"/>
          <p:cNvSpPr txBox="1"/>
          <p:nvPr>
            <p:ph type="title"/>
          </p:nvPr>
        </p:nvSpPr>
        <p:spPr>
          <a:xfrm>
            <a:off x="813150" y="1567975"/>
            <a:ext cx="45522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2" name="Google Shape;132;p19"/>
          <p:cNvSpPr/>
          <p:nvPr/>
        </p:nvSpPr>
        <p:spPr>
          <a:xfrm>
            <a:off x="-917811" y="3189990"/>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869885" y="3849437"/>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rgbClr val="BCD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869885" y="3661564"/>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5" name="Shape 135"/>
        <p:cNvGrpSpPr/>
        <p:nvPr/>
      </p:nvGrpSpPr>
      <p:grpSpPr>
        <a:xfrm>
          <a:off x="0" y="0"/>
          <a:ext cx="0" cy="0"/>
          <a:chOff x="0" y="0"/>
          <a:chExt cx="0" cy="0"/>
        </a:xfrm>
      </p:grpSpPr>
      <p:sp>
        <p:nvSpPr>
          <p:cNvPr id="136" name="Google Shape;136;p20"/>
          <p:cNvSpPr txBox="1"/>
          <p:nvPr>
            <p:ph idx="1" type="subTitle"/>
          </p:nvPr>
        </p:nvSpPr>
        <p:spPr>
          <a:xfrm>
            <a:off x="1181425"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7" name="Google Shape;137;p20"/>
          <p:cNvSpPr txBox="1"/>
          <p:nvPr>
            <p:ph idx="2" type="subTitle"/>
          </p:nvPr>
        </p:nvSpPr>
        <p:spPr>
          <a:xfrm>
            <a:off x="4836300" y="23031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38" name="Google Shape;138;p20"/>
          <p:cNvSpPr txBox="1"/>
          <p:nvPr>
            <p:ph idx="3" type="subTitle"/>
          </p:nvPr>
        </p:nvSpPr>
        <p:spPr>
          <a:xfrm>
            <a:off x="1181425"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0"/>
          <p:cNvSpPr txBox="1"/>
          <p:nvPr>
            <p:ph idx="4" type="subTitle"/>
          </p:nvPr>
        </p:nvSpPr>
        <p:spPr>
          <a:xfrm>
            <a:off x="4836300" y="29171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6A9E7">
            <a:alpha val="7140"/>
          </a:srgbClr>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720000" y="2344400"/>
            <a:ext cx="7704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2996550" y="15026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2391925" y="3132175"/>
            <a:ext cx="43602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5" name="Google Shape;25;p3"/>
          <p:cNvSpPr/>
          <p:nvPr/>
        </p:nvSpPr>
        <p:spPr>
          <a:xfrm rot="-5400000">
            <a:off x="5038149" y="-109009"/>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6050126" y="-494318"/>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7829613" y="173953"/>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263245" y="-1358480"/>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2117939" y="1205889"/>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562154" y="-349897"/>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41" name="Shape 141"/>
        <p:cNvGrpSpPr/>
        <p:nvPr/>
      </p:nvGrpSpPr>
      <p:grpSpPr>
        <a:xfrm>
          <a:off x="0" y="0"/>
          <a:ext cx="0" cy="0"/>
          <a:chOff x="0" y="0"/>
          <a:chExt cx="0" cy="0"/>
        </a:xfrm>
      </p:grpSpPr>
      <p:sp>
        <p:nvSpPr>
          <p:cNvPr id="142" name="Google Shape;142;p21"/>
          <p:cNvSpPr txBox="1"/>
          <p:nvPr>
            <p:ph type="title"/>
          </p:nvPr>
        </p:nvSpPr>
        <p:spPr>
          <a:xfrm>
            <a:off x="720000" y="29262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rgbClr val="191919"/>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21"/>
          <p:cNvSpPr txBox="1"/>
          <p:nvPr>
            <p:ph idx="1" type="subTitle"/>
          </p:nvPr>
        </p:nvSpPr>
        <p:spPr>
          <a:xfrm>
            <a:off x="817200" y="3378000"/>
            <a:ext cx="2142000" cy="70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191919"/>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idx="2" type="title"/>
          </p:nvPr>
        </p:nvSpPr>
        <p:spPr>
          <a:xfrm>
            <a:off x="3403800" y="29262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rgbClr val="191919"/>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21"/>
          <p:cNvSpPr txBox="1"/>
          <p:nvPr>
            <p:ph idx="3" type="subTitle"/>
          </p:nvPr>
        </p:nvSpPr>
        <p:spPr>
          <a:xfrm>
            <a:off x="3501000" y="3378000"/>
            <a:ext cx="2142000" cy="70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191919"/>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idx="4" type="title"/>
          </p:nvPr>
        </p:nvSpPr>
        <p:spPr>
          <a:xfrm>
            <a:off x="6087600" y="29262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rgbClr val="191919"/>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 name="Google Shape;147;p21"/>
          <p:cNvSpPr txBox="1"/>
          <p:nvPr>
            <p:ph idx="5" type="subTitle"/>
          </p:nvPr>
        </p:nvSpPr>
        <p:spPr>
          <a:xfrm>
            <a:off x="6184800" y="3378000"/>
            <a:ext cx="2142000" cy="70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rgbClr val="191919"/>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1"/>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3000">
                <a:solidFill>
                  <a:srgbClr val="46A9E7"/>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1"/>
          <p:cNvSpPr/>
          <p:nvPr/>
        </p:nvSpPr>
        <p:spPr>
          <a:xfrm rot="10800000">
            <a:off x="-219050" y="-149750"/>
            <a:ext cx="3481850" cy="3311625"/>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rgbClr val="9ED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rot="10800000">
            <a:off x="-219050" y="-51025"/>
            <a:ext cx="2351150" cy="2750075"/>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rgbClr val="BCD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rot="10800000">
            <a:off x="-219050" y="-43625"/>
            <a:ext cx="1530450" cy="942275"/>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rgbClr val="E6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rot="10800000">
            <a:off x="7009450" y="-83500"/>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rgbClr val="9ED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10800000">
            <a:off x="6843025" y="-584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rgbClr val="BCDF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rot="10800000">
            <a:off x="7596825" y="-51025"/>
            <a:ext cx="1545650" cy="1464325"/>
          </a:xfrm>
          <a:custGeom>
            <a:rect b="b" l="l" r="r" t="t"/>
            <a:pathLst>
              <a:path extrusionOk="0" h="58573" w="61826">
                <a:moveTo>
                  <a:pt x="0" y="58573"/>
                </a:moveTo>
                <a:lnTo>
                  <a:pt x="61612" y="58573"/>
                </a:lnTo>
                <a:cubicBezTo>
                  <a:pt x="61825" y="43648"/>
                  <a:pt x="52828" y="28177"/>
                  <a:pt x="30213" y="25776"/>
                </a:cubicBezTo>
                <a:cubicBezTo>
                  <a:pt x="9605" y="23618"/>
                  <a:pt x="5623" y="14469"/>
                  <a:pt x="0" y="0"/>
                </a:cubicBezTo>
                <a:close/>
              </a:path>
            </a:pathLst>
          </a:custGeom>
          <a:solidFill>
            <a:srgbClr val="E6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rgbClr val="46A9E7">
            <a:alpha val="7140"/>
          </a:srgbClr>
        </a:solidFill>
      </p:bgPr>
    </p:bg>
    <p:spTree>
      <p:nvGrpSpPr>
        <p:cNvPr id="155" name="Shape 155"/>
        <p:cNvGrpSpPr/>
        <p:nvPr/>
      </p:nvGrpSpPr>
      <p:grpSpPr>
        <a:xfrm>
          <a:off x="0" y="0"/>
          <a:ext cx="0" cy="0"/>
          <a:chOff x="0" y="0"/>
          <a:chExt cx="0" cy="0"/>
        </a:xfrm>
      </p:grpSpPr>
      <p:sp>
        <p:nvSpPr>
          <p:cNvPr id="156" name="Google Shape;156;p22"/>
          <p:cNvSpPr txBox="1"/>
          <p:nvPr>
            <p:ph type="title"/>
          </p:nvPr>
        </p:nvSpPr>
        <p:spPr>
          <a:xfrm>
            <a:off x="720000" y="200596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57" name="Google Shape;157;p22"/>
          <p:cNvSpPr txBox="1"/>
          <p:nvPr>
            <p:ph idx="1" type="subTitle"/>
          </p:nvPr>
        </p:nvSpPr>
        <p:spPr>
          <a:xfrm>
            <a:off x="720000" y="2486625"/>
            <a:ext cx="2336400" cy="6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dk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58" name="Google Shape;158;p22"/>
          <p:cNvSpPr txBox="1"/>
          <p:nvPr>
            <p:ph idx="2" type="title"/>
          </p:nvPr>
        </p:nvSpPr>
        <p:spPr>
          <a:xfrm>
            <a:off x="3403800" y="3196613"/>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59" name="Google Shape;159;p22"/>
          <p:cNvSpPr txBox="1"/>
          <p:nvPr>
            <p:ph idx="3" type="subTitle"/>
          </p:nvPr>
        </p:nvSpPr>
        <p:spPr>
          <a:xfrm>
            <a:off x="3403800" y="3680075"/>
            <a:ext cx="2336400" cy="6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dk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0" name="Google Shape;160;p22"/>
          <p:cNvSpPr txBox="1"/>
          <p:nvPr>
            <p:ph idx="4" type="title"/>
          </p:nvPr>
        </p:nvSpPr>
        <p:spPr>
          <a:xfrm>
            <a:off x="6087600" y="2005975"/>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dk1"/>
                </a:solidFill>
              </a:defRPr>
            </a:lvl1pPr>
            <a:lvl2pPr lvl="1" rtl="0" algn="ctr">
              <a:spcBef>
                <a:spcPts val="0"/>
              </a:spcBef>
              <a:spcAft>
                <a:spcPts val="0"/>
              </a:spcAft>
              <a:buClr>
                <a:schemeClr val="accent1"/>
              </a:buClr>
              <a:buSzPts val="2500"/>
              <a:buNone/>
              <a:defRPr sz="2500">
                <a:solidFill>
                  <a:schemeClr val="accent1"/>
                </a:solidFill>
              </a:defRPr>
            </a:lvl2pPr>
            <a:lvl3pPr lvl="2" rtl="0" algn="ctr">
              <a:spcBef>
                <a:spcPts val="0"/>
              </a:spcBef>
              <a:spcAft>
                <a:spcPts val="0"/>
              </a:spcAft>
              <a:buClr>
                <a:schemeClr val="accent1"/>
              </a:buClr>
              <a:buSzPts val="2500"/>
              <a:buNone/>
              <a:defRPr sz="2500">
                <a:solidFill>
                  <a:schemeClr val="accent1"/>
                </a:solidFill>
              </a:defRPr>
            </a:lvl3pPr>
            <a:lvl4pPr lvl="3" rtl="0" algn="ctr">
              <a:spcBef>
                <a:spcPts val="0"/>
              </a:spcBef>
              <a:spcAft>
                <a:spcPts val="0"/>
              </a:spcAft>
              <a:buClr>
                <a:schemeClr val="accent1"/>
              </a:buClr>
              <a:buSzPts val="2500"/>
              <a:buNone/>
              <a:defRPr sz="2500">
                <a:solidFill>
                  <a:schemeClr val="accent1"/>
                </a:solidFill>
              </a:defRPr>
            </a:lvl4pPr>
            <a:lvl5pPr lvl="4" rtl="0" algn="ctr">
              <a:spcBef>
                <a:spcPts val="0"/>
              </a:spcBef>
              <a:spcAft>
                <a:spcPts val="0"/>
              </a:spcAft>
              <a:buClr>
                <a:schemeClr val="accent1"/>
              </a:buClr>
              <a:buSzPts val="2500"/>
              <a:buNone/>
              <a:defRPr sz="2500">
                <a:solidFill>
                  <a:schemeClr val="accent1"/>
                </a:solidFill>
              </a:defRPr>
            </a:lvl5pPr>
            <a:lvl6pPr lvl="5" rtl="0" algn="ctr">
              <a:spcBef>
                <a:spcPts val="0"/>
              </a:spcBef>
              <a:spcAft>
                <a:spcPts val="0"/>
              </a:spcAft>
              <a:buClr>
                <a:schemeClr val="accent1"/>
              </a:buClr>
              <a:buSzPts val="2500"/>
              <a:buNone/>
              <a:defRPr sz="2500">
                <a:solidFill>
                  <a:schemeClr val="accent1"/>
                </a:solidFill>
              </a:defRPr>
            </a:lvl6pPr>
            <a:lvl7pPr lvl="6" rtl="0" algn="ctr">
              <a:spcBef>
                <a:spcPts val="0"/>
              </a:spcBef>
              <a:spcAft>
                <a:spcPts val="0"/>
              </a:spcAft>
              <a:buClr>
                <a:schemeClr val="accent1"/>
              </a:buClr>
              <a:buSzPts val="2500"/>
              <a:buNone/>
              <a:defRPr sz="2500">
                <a:solidFill>
                  <a:schemeClr val="accent1"/>
                </a:solidFill>
              </a:defRPr>
            </a:lvl7pPr>
            <a:lvl8pPr lvl="7" rtl="0" algn="ctr">
              <a:spcBef>
                <a:spcPts val="0"/>
              </a:spcBef>
              <a:spcAft>
                <a:spcPts val="0"/>
              </a:spcAft>
              <a:buClr>
                <a:schemeClr val="accent1"/>
              </a:buClr>
              <a:buSzPts val="2500"/>
              <a:buNone/>
              <a:defRPr sz="2500">
                <a:solidFill>
                  <a:schemeClr val="accent1"/>
                </a:solidFill>
              </a:defRPr>
            </a:lvl8pPr>
            <a:lvl9pPr lvl="8" rtl="0" algn="ctr">
              <a:spcBef>
                <a:spcPts val="0"/>
              </a:spcBef>
              <a:spcAft>
                <a:spcPts val="0"/>
              </a:spcAft>
              <a:buClr>
                <a:schemeClr val="accent1"/>
              </a:buClr>
              <a:buSzPts val="2500"/>
              <a:buNone/>
              <a:defRPr sz="2500">
                <a:solidFill>
                  <a:schemeClr val="accent1"/>
                </a:solidFill>
              </a:defRPr>
            </a:lvl9pPr>
          </a:lstStyle>
          <a:p/>
        </p:txBody>
      </p:sp>
      <p:sp>
        <p:nvSpPr>
          <p:cNvPr id="161" name="Google Shape;161;p22"/>
          <p:cNvSpPr txBox="1"/>
          <p:nvPr>
            <p:ph idx="5" type="subTitle"/>
          </p:nvPr>
        </p:nvSpPr>
        <p:spPr>
          <a:xfrm>
            <a:off x="6087600" y="2486625"/>
            <a:ext cx="2336400" cy="62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dk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162" name="Google Shape;162;p22"/>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22"/>
          <p:cNvSpPr/>
          <p:nvPr/>
        </p:nvSpPr>
        <p:spPr>
          <a:xfrm rot="10800000">
            <a:off x="6991659" y="-122584"/>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rot="10800000">
            <a:off x="6900558" y="-1252942"/>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rot="5400000">
            <a:off x="-2588701" y="-655561"/>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rot="5400000">
            <a:off x="-1464316" y="-665634"/>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rot="5400000">
            <a:off x="-291171" y="-1550681"/>
            <a:ext cx="2333265" cy="3351228"/>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68" name="Shape 168"/>
        <p:cNvGrpSpPr/>
        <p:nvPr/>
      </p:nvGrpSpPr>
      <p:grpSpPr>
        <a:xfrm>
          <a:off x="0" y="0"/>
          <a:ext cx="0" cy="0"/>
          <a:chOff x="0" y="0"/>
          <a:chExt cx="0" cy="0"/>
        </a:xfrm>
      </p:grpSpPr>
      <p:sp>
        <p:nvSpPr>
          <p:cNvPr id="169" name="Google Shape;169;p23"/>
          <p:cNvSpPr txBox="1"/>
          <p:nvPr>
            <p:ph type="title"/>
          </p:nvPr>
        </p:nvSpPr>
        <p:spPr>
          <a:xfrm>
            <a:off x="119586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0" name="Google Shape;170;p23"/>
          <p:cNvSpPr txBox="1"/>
          <p:nvPr>
            <p:ph idx="1" type="subTitle"/>
          </p:nvPr>
        </p:nvSpPr>
        <p:spPr>
          <a:xfrm>
            <a:off x="119586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3"/>
          <p:cNvSpPr txBox="1"/>
          <p:nvPr>
            <p:ph idx="2" type="title"/>
          </p:nvPr>
        </p:nvSpPr>
        <p:spPr>
          <a:xfrm>
            <a:off x="5081043" y="16828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2" name="Google Shape;172;p23"/>
          <p:cNvSpPr txBox="1"/>
          <p:nvPr>
            <p:ph idx="3" type="subTitle"/>
          </p:nvPr>
        </p:nvSpPr>
        <p:spPr>
          <a:xfrm>
            <a:off x="5081043" y="22693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3"/>
          <p:cNvSpPr txBox="1"/>
          <p:nvPr>
            <p:ph idx="4" type="title"/>
          </p:nvPr>
        </p:nvSpPr>
        <p:spPr>
          <a:xfrm>
            <a:off x="119586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4" name="Google Shape;174;p23"/>
          <p:cNvSpPr txBox="1"/>
          <p:nvPr>
            <p:ph idx="5" type="subTitle"/>
          </p:nvPr>
        </p:nvSpPr>
        <p:spPr>
          <a:xfrm>
            <a:off x="119586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3"/>
          <p:cNvSpPr txBox="1"/>
          <p:nvPr>
            <p:ph idx="6" type="title"/>
          </p:nvPr>
        </p:nvSpPr>
        <p:spPr>
          <a:xfrm>
            <a:off x="5081043" y="3116250"/>
            <a:ext cx="2867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6" name="Google Shape;176;p23"/>
          <p:cNvSpPr txBox="1"/>
          <p:nvPr>
            <p:ph idx="7" type="subTitle"/>
          </p:nvPr>
        </p:nvSpPr>
        <p:spPr>
          <a:xfrm>
            <a:off x="5081043" y="3702775"/>
            <a:ext cx="2867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3"/>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78" name="Shape 178"/>
        <p:cNvGrpSpPr/>
        <p:nvPr/>
      </p:nvGrpSpPr>
      <p:grpSpPr>
        <a:xfrm>
          <a:off x="0" y="0"/>
          <a:ext cx="0" cy="0"/>
          <a:chOff x="0" y="0"/>
          <a:chExt cx="0" cy="0"/>
        </a:xfrm>
      </p:grpSpPr>
      <p:sp>
        <p:nvSpPr>
          <p:cNvPr id="179" name="Google Shape;179;p24"/>
          <p:cNvSpPr txBox="1"/>
          <p:nvPr>
            <p:ph type="title"/>
          </p:nvPr>
        </p:nvSpPr>
        <p:spPr>
          <a:xfrm>
            <a:off x="720000"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0" name="Google Shape;180;p24"/>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4"/>
          <p:cNvSpPr txBox="1"/>
          <p:nvPr>
            <p:ph idx="2" type="title"/>
          </p:nvPr>
        </p:nvSpPr>
        <p:spPr>
          <a:xfrm>
            <a:off x="3419269"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2" name="Google Shape;182;p24"/>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3" name="Google Shape;183;p24"/>
          <p:cNvSpPr txBox="1"/>
          <p:nvPr>
            <p:ph idx="4" type="title"/>
          </p:nvPr>
        </p:nvSpPr>
        <p:spPr>
          <a:xfrm>
            <a:off x="720000"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4" name="Google Shape;184;p24"/>
          <p:cNvSpPr txBox="1"/>
          <p:nvPr>
            <p:ph idx="5" type="subTitle"/>
          </p:nvPr>
        </p:nvSpPr>
        <p:spPr>
          <a:xfrm>
            <a:off x="720000"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24"/>
          <p:cNvSpPr txBox="1"/>
          <p:nvPr>
            <p:ph idx="6" type="title"/>
          </p:nvPr>
        </p:nvSpPr>
        <p:spPr>
          <a:xfrm>
            <a:off x="3419269"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6" name="Google Shape;186;p24"/>
          <p:cNvSpPr txBox="1"/>
          <p:nvPr>
            <p:ph idx="7" type="subTitle"/>
          </p:nvPr>
        </p:nvSpPr>
        <p:spPr>
          <a:xfrm>
            <a:off x="3419269"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7" name="Google Shape;187;p24"/>
          <p:cNvSpPr txBox="1"/>
          <p:nvPr>
            <p:ph idx="8" type="title"/>
          </p:nvPr>
        </p:nvSpPr>
        <p:spPr>
          <a:xfrm>
            <a:off x="6118545" y="16828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4"/>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4"/>
          <p:cNvSpPr txBox="1"/>
          <p:nvPr>
            <p:ph idx="13" type="title"/>
          </p:nvPr>
        </p:nvSpPr>
        <p:spPr>
          <a:xfrm>
            <a:off x="6118545" y="31162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4"/>
          <p:cNvSpPr txBox="1"/>
          <p:nvPr>
            <p:ph idx="14" type="subTitle"/>
          </p:nvPr>
        </p:nvSpPr>
        <p:spPr>
          <a:xfrm>
            <a:off x="6118545" y="37027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4"/>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rgbClr val="46A9E7">
            <a:alpha val="7140"/>
          </a:srgbClr>
        </a:solidFill>
      </p:bgPr>
    </p:bg>
    <p:spTree>
      <p:nvGrpSpPr>
        <p:cNvPr id="192" name="Shape 192"/>
        <p:cNvGrpSpPr/>
        <p:nvPr/>
      </p:nvGrpSpPr>
      <p:grpSpPr>
        <a:xfrm>
          <a:off x="0" y="0"/>
          <a:ext cx="0" cy="0"/>
          <a:chOff x="0" y="0"/>
          <a:chExt cx="0" cy="0"/>
        </a:xfrm>
      </p:grpSpPr>
      <p:sp>
        <p:nvSpPr>
          <p:cNvPr id="193" name="Google Shape;193;p25"/>
          <p:cNvSpPr txBox="1"/>
          <p:nvPr>
            <p:ph hasCustomPrompt="1" type="title"/>
          </p:nvPr>
        </p:nvSpPr>
        <p:spPr>
          <a:xfrm>
            <a:off x="1284000" y="422700"/>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rgbClr val="46A9E7"/>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4" name="Google Shape;194;p25"/>
          <p:cNvSpPr txBox="1"/>
          <p:nvPr>
            <p:ph idx="1" type="subTitle"/>
          </p:nvPr>
        </p:nvSpPr>
        <p:spPr>
          <a:xfrm>
            <a:off x="1284000" y="1251000"/>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5" name="Google Shape;195;p25"/>
          <p:cNvSpPr txBox="1"/>
          <p:nvPr>
            <p:ph hasCustomPrompt="1" idx="2" type="title"/>
          </p:nvPr>
        </p:nvSpPr>
        <p:spPr>
          <a:xfrm>
            <a:off x="1284000" y="187883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rgbClr val="46A9E7"/>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6" name="Google Shape;196;p25"/>
          <p:cNvSpPr txBox="1"/>
          <p:nvPr>
            <p:ph idx="3" type="subTitle"/>
          </p:nvPr>
        </p:nvSpPr>
        <p:spPr>
          <a:xfrm>
            <a:off x="1284000" y="2707138"/>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7" name="Google Shape;197;p25"/>
          <p:cNvSpPr txBox="1"/>
          <p:nvPr>
            <p:ph hasCustomPrompt="1" idx="4" type="title"/>
          </p:nvPr>
        </p:nvSpPr>
        <p:spPr>
          <a:xfrm>
            <a:off x="1284000" y="3334988"/>
            <a:ext cx="657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4500">
                <a:solidFill>
                  <a:srgbClr val="46A9E7"/>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98" name="Google Shape;198;p25"/>
          <p:cNvSpPr txBox="1"/>
          <p:nvPr>
            <p:ph idx="5" type="subTitle"/>
          </p:nvPr>
        </p:nvSpPr>
        <p:spPr>
          <a:xfrm>
            <a:off x="1284000" y="4163288"/>
            <a:ext cx="65760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600">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99" name="Google Shape;199;p25"/>
          <p:cNvSpPr/>
          <p:nvPr/>
        </p:nvSpPr>
        <p:spPr>
          <a:xfrm rot="5400000">
            <a:off x="-524808" y="1494138"/>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rot="5400000">
            <a:off x="-5817" y="2639785"/>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rot="5400000">
            <a:off x="-674076" y="4419276"/>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rot="-5400000">
            <a:off x="5073598" y="3095424"/>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rot="-5400000">
            <a:off x="4698222" y="1827745"/>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p:nvPr/>
        </p:nvSpPr>
        <p:spPr>
          <a:xfrm rot="-5400000">
            <a:off x="5697212" y="2826735"/>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5" name="Shape 205"/>
        <p:cNvGrpSpPr/>
        <p:nvPr/>
      </p:nvGrpSpPr>
      <p:grpSpPr>
        <a:xfrm>
          <a:off x="0" y="0"/>
          <a:ext cx="0" cy="0"/>
          <a:chOff x="0" y="0"/>
          <a:chExt cx="0" cy="0"/>
        </a:xfrm>
      </p:grpSpPr>
      <p:sp>
        <p:nvSpPr>
          <p:cNvPr id="206" name="Google Shape;206;p26"/>
          <p:cNvSpPr txBox="1"/>
          <p:nvPr>
            <p:ph type="ctrTitle"/>
          </p:nvPr>
        </p:nvSpPr>
        <p:spPr>
          <a:xfrm>
            <a:off x="2429950" y="669825"/>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7" name="Google Shape;207;p26"/>
          <p:cNvSpPr txBox="1"/>
          <p:nvPr>
            <p:ph idx="1" type="subTitle"/>
          </p:nvPr>
        </p:nvSpPr>
        <p:spPr>
          <a:xfrm>
            <a:off x="2425075" y="1835350"/>
            <a:ext cx="4293900" cy="109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8" name="Google Shape;208;p26"/>
          <p:cNvSpPr txBox="1"/>
          <p:nvPr/>
        </p:nvSpPr>
        <p:spPr>
          <a:xfrm>
            <a:off x="2425075" y="4211600"/>
            <a:ext cx="4293900" cy="3969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Anaheim"/>
                <a:ea typeface="Anaheim"/>
                <a:cs typeface="Anaheim"/>
                <a:sym typeface="Anaheim"/>
              </a:rPr>
              <a:t>CREDITS: This presentation template was created by </a:t>
            </a:r>
            <a:r>
              <a:rPr b="1" lang="en" sz="10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n" sz="1000">
                <a:solidFill>
                  <a:schemeClr val="dk1"/>
                </a:solidFill>
                <a:latin typeface="Anaheim"/>
                <a:ea typeface="Anaheim"/>
                <a:cs typeface="Anaheim"/>
                <a:sym typeface="Anaheim"/>
              </a:rPr>
              <a:t>, including icons by </a:t>
            </a:r>
            <a:r>
              <a:rPr b="1" lang="en" sz="10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b="1" lang="en" sz="1000">
                <a:solidFill>
                  <a:schemeClr val="dk1"/>
                </a:solidFill>
                <a:latin typeface="Anaheim"/>
                <a:ea typeface="Anaheim"/>
                <a:cs typeface="Anaheim"/>
                <a:sym typeface="Anaheim"/>
              </a:rPr>
              <a:t> </a:t>
            </a:r>
            <a:r>
              <a:rPr lang="en" sz="1000">
                <a:solidFill>
                  <a:schemeClr val="dk1"/>
                </a:solidFill>
                <a:latin typeface="Anaheim"/>
                <a:ea typeface="Anaheim"/>
                <a:cs typeface="Anaheim"/>
                <a:sym typeface="Anaheim"/>
              </a:rPr>
              <a:t>and infographics &amp; images by </a:t>
            </a:r>
            <a:r>
              <a:rPr b="1" lang="en" sz="10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a:solidFill>
                <a:srgbClr val="000000"/>
              </a:solidFill>
              <a:latin typeface="Anaheim"/>
              <a:ea typeface="Anaheim"/>
              <a:cs typeface="Anaheim"/>
              <a:sym typeface="Anaheim"/>
            </a:endParaRPr>
          </a:p>
        </p:txBody>
      </p:sp>
      <p:sp>
        <p:nvSpPr>
          <p:cNvPr id="209" name="Google Shape;209;p26"/>
          <p:cNvSpPr/>
          <p:nvPr/>
        </p:nvSpPr>
        <p:spPr>
          <a:xfrm flipH="1" rot="5400000">
            <a:off x="-1022808" y="-109009"/>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flipH="1" rot="5400000">
            <a:off x="-503817" y="-494318"/>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flipH="1" rot="5400000">
            <a:off x="-1172076" y="173953"/>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flipH="1" rot="-5400000">
            <a:off x="5805848" y="-1358480"/>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flipH="1" rot="-5400000">
            <a:off x="5430472" y="1205888"/>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flipH="1" rot="-5400000">
            <a:off x="6429462" y="-349897"/>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flipH="1" rot="-5400000">
            <a:off x="6846899" y="739763"/>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flipH="1" rot="-5400000">
            <a:off x="7868401" y="1780635"/>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flipH="1" rot="-5400000">
            <a:off x="8390813" y="3560126"/>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flipH="1" rot="5400000">
            <a:off x="-1606355" y="2088224"/>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flipH="1" rot="5400000">
            <a:off x="-2431754" y="1819535"/>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20" name="Shape 220"/>
        <p:cNvGrpSpPr/>
        <p:nvPr/>
      </p:nvGrpSpPr>
      <p:grpSpPr>
        <a:xfrm>
          <a:off x="0" y="0"/>
          <a:ext cx="0" cy="0"/>
          <a:chOff x="0" y="0"/>
          <a:chExt cx="0" cy="0"/>
        </a:xfrm>
      </p:grpSpPr>
      <p:sp>
        <p:nvSpPr>
          <p:cNvPr id="221" name="Google Shape;221;p27"/>
          <p:cNvSpPr/>
          <p:nvPr/>
        </p:nvSpPr>
        <p:spPr>
          <a:xfrm rot="5400000">
            <a:off x="-524808" y="1494138"/>
            <a:ext cx="4714425" cy="448394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rot="5400000">
            <a:off x="-5817" y="2639785"/>
            <a:ext cx="3183457" cy="3723602"/>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rot="5400000">
            <a:off x="-674076" y="4419276"/>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rot="-5400000">
            <a:off x="5073598" y="3095424"/>
            <a:ext cx="3567473" cy="4203974"/>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rot="-5400000">
            <a:off x="4698222" y="1827745"/>
            <a:ext cx="6324034" cy="2907285"/>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rot="-5400000">
            <a:off x="5697212" y="2826735"/>
            <a:ext cx="3769258" cy="3464080"/>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27" name="Shape 227"/>
        <p:cNvGrpSpPr/>
        <p:nvPr/>
      </p:nvGrpSpPr>
      <p:grpSpPr>
        <a:xfrm>
          <a:off x="0" y="0"/>
          <a:ext cx="0" cy="0"/>
          <a:chOff x="0" y="0"/>
          <a:chExt cx="0" cy="0"/>
        </a:xfrm>
      </p:grpSpPr>
      <p:sp>
        <p:nvSpPr>
          <p:cNvPr id="228" name="Google Shape;228;p28"/>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rot="10800000">
            <a:off x="6946525" y="-75457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flipH="1" rot="10800000">
            <a:off x="-610111" y="-420997"/>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flipH="1" rot="10800000">
            <a:off x="-562185" y="-205384"/>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flipH="1" rot="10800000">
            <a:off x="-562185" y="-393259"/>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233" name="Shape 233"/>
        <p:cNvGrpSpPr/>
        <p:nvPr/>
      </p:nvGrpSpPr>
      <p:grpSpPr>
        <a:xfrm>
          <a:off x="0" y="0"/>
          <a:ext cx="0" cy="0"/>
          <a:chOff x="0" y="0"/>
          <a:chExt cx="0" cy="0"/>
        </a:xfrm>
      </p:grpSpPr>
      <p:sp>
        <p:nvSpPr>
          <p:cNvPr id="234" name="Google Shape;234;p29"/>
          <p:cNvSpPr txBox="1"/>
          <p:nvPr>
            <p:ph idx="12" type="sldNum"/>
          </p:nvPr>
        </p:nvSpPr>
        <p:spPr>
          <a:xfrm>
            <a:off x="8404384" y="46736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35" name="Google Shape;235;p29"/>
          <p:cNvSpPr/>
          <p:nvPr/>
        </p:nvSpPr>
        <p:spPr>
          <a:xfrm flipH="1" rot="10800000">
            <a:off x="659175" y="-328750"/>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flipH="1" rot="10800000">
            <a:off x="-154025" y="-157975"/>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flipH="1" rot="10800000">
            <a:off x="-110700" y="-13290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rot="10800000">
            <a:off x="6425950" y="2109538"/>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rot="10800000">
            <a:off x="6267900" y="3462388"/>
            <a:ext cx="2911925" cy="1775125"/>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rot="10800000">
            <a:off x="7368975" y="4533838"/>
            <a:ext cx="1810850" cy="703675"/>
          </a:xfrm>
          <a:custGeom>
            <a:rect b="b" l="l" r="r" t="t"/>
            <a:pathLst>
              <a:path extrusionOk="0" h="28147" w="72434">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_1">
    <p:bg>
      <p:bgPr>
        <a:solidFill>
          <a:srgbClr val="46A9E7">
            <a:alpha val="7140"/>
          </a:srgbClr>
        </a:solidFill>
      </p:bgPr>
    </p:bg>
    <p:spTree>
      <p:nvGrpSpPr>
        <p:cNvPr id="241" name="Shape 241"/>
        <p:cNvGrpSpPr/>
        <p:nvPr/>
      </p:nvGrpSpPr>
      <p:grpSpPr>
        <a:xfrm>
          <a:off x="0" y="0"/>
          <a:ext cx="0" cy="0"/>
          <a:chOff x="0" y="0"/>
          <a:chExt cx="0" cy="0"/>
        </a:xfrm>
      </p:grpSpPr>
      <p:sp>
        <p:nvSpPr>
          <p:cNvPr id="242" name="Google Shape;242;p30"/>
          <p:cNvSpPr txBox="1"/>
          <p:nvPr>
            <p:ph idx="12" type="sldNum"/>
          </p:nvPr>
        </p:nvSpPr>
        <p:spPr>
          <a:xfrm flipH="1" rot="10800000">
            <a:off x="8404384" y="-34888"/>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43" name="Google Shape;243;p30"/>
          <p:cNvSpPr/>
          <p:nvPr/>
        </p:nvSpPr>
        <p:spPr>
          <a:xfrm>
            <a:off x="659175" y="3948438"/>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54025" y="2625688"/>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110700" y="3051988"/>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flipH="1">
            <a:off x="6425950" y="-328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flipH="1">
            <a:off x="6267900" y="-205150"/>
            <a:ext cx="2911925" cy="1775125"/>
          </a:xfrm>
          <a:custGeom>
            <a:rect b="b" l="l" r="r" t="t"/>
            <a:pathLst>
              <a:path extrusionOk="0" h="71005" w="116477">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flipH="1">
            <a:off x="7368975" y="-205150"/>
            <a:ext cx="1810850" cy="703675"/>
          </a:xfrm>
          <a:custGeom>
            <a:rect b="b" l="l" r="r" t="t"/>
            <a:pathLst>
              <a:path extrusionOk="0" h="28147" w="72434">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4"/>
          <p:cNvSpPr txBox="1"/>
          <p:nvPr>
            <p:ph idx="1" type="body"/>
          </p:nvPr>
        </p:nvSpPr>
        <p:spPr>
          <a:xfrm>
            <a:off x="720000" y="1152475"/>
            <a:ext cx="7704000" cy="572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4" name="Google Shape;34;p4"/>
          <p:cNvSpPr/>
          <p:nvPr/>
        </p:nvSpPr>
        <p:spPr>
          <a:xfrm flipH="1">
            <a:off x="-2459185" y="-440035"/>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flipH="1">
            <a:off x="7382950" y="3090576"/>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p:nvPr/>
        </p:nvSpPr>
        <p:spPr>
          <a:xfrm>
            <a:off x="5374782" y="-40261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 type="subTitle"/>
          </p:nvPr>
        </p:nvSpPr>
        <p:spPr>
          <a:xfrm>
            <a:off x="1290763" y="2574925"/>
            <a:ext cx="2907600" cy="713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2" type="subTitle"/>
          </p:nvPr>
        </p:nvSpPr>
        <p:spPr>
          <a:xfrm>
            <a:off x="4945638" y="2574925"/>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solidFill>
                  <a:schemeClr val="dk1"/>
                </a:solidFill>
                <a:latin typeface="Comfortaa"/>
                <a:ea typeface="Comfortaa"/>
                <a:cs typeface="Comfortaa"/>
                <a:sym typeface="Comfortaa"/>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0" name="Google Shape;40;p5"/>
          <p:cNvSpPr txBox="1"/>
          <p:nvPr>
            <p:ph idx="3" type="subTitle"/>
          </p:nvPr>
        </p:nvSpPr>
        <p:spPr>
          <a:xfrm>
            <a:off x="1290763" y="31889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4" type="subTitle"/>
          </p:nvPr>
        </p:nvSpPr>
        <p:spPr>
          <a:xfrm>
            <a:off x="4945638" y="3188950"/>
            <a:ext cx="2907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 name="Google Shape;42;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5"/>
          <p:cNvSpPr/>
          <p:nvPr/>
        </p:nvSpPr>
        <p:spPr>
          <a:xfrm>
            <a:off x="5156207" y="-733135"/>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42112" y="320695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 name="Google Shape;45;p5"/>
          <p:cNvSpPr/>
          <p:nvPr/>
        </p:nvSpPr>
        <p:spPr>
          <a:xfrm>
            <a:off x="-209260" y="3466325"/>
            <a:ext cx="4267720" cy="1961956"/>
          </a:xfrm>
          <a:custGeom>
            <a:rect b="b" l="l" r="r" t="t"/>
            <a:pathLst>
              <a:path extrusionOk="0" h="70944" w="15432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 name="Google Shape;48;p6"/>
          <p:cNvSpPr/>
          <p:nvPr/>
        </p:nvSpPr>
        <p:spPr>
          <a:xfrm flipH="1">
            <a:off x="6531075" y="3775775"/>
            <a:ext cx="3566200" cy="1412675"/>
          </a:xfrm>
          <a:custGeom>
            <a:rect b="b" l="l" r="r" t="t"/>
            <a:pathLst>
              <a:path extrusionOk="0" h="56507" w="142648">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6075" y="-872275"/>
            <a:ext cx="2176350" cy="2564650"/>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58150" y="-2256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tle Only 1">
  <p:cSld name="TITLE_ONLY_1">
    <p:spTree>
      <p:nvGrpSpPr>
        <p:cNvPr id="51" name="Shape 51"/>
        <p:cNvGrpSpPr/>
        <p:nvPr/>
      </p:nvGrpSpPr>
      <p:grpSpPr>
        <a:xfrm>
          <a:off x="0" y="0"/>
          <a:ext cx="0" cy="0"/>
          <a:chOff x="0" y="0"/>
          <a:chExt cx="0" cy="0"/>
        </a:xfrm>
      </p:grpSpPr>
      <p:sp>
        <p:nvSpPr>
          <p:cNvPr id="52" name="Google Shape;52;p7"/>
          <p:cNvSpPr/>
          <p:nvPr/>
        </p:nvSpPr>
        <p:spPr>
          <a:xfrm>
            <a:off x="6053282" y="-40261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7"/>
          <p:cNvSpPr/>
          <p:nvPr/>
        </p:nvSpPr>
        <p:spPr>
          <a:xfrm rot="10800000">
            <a:off x="7074850" y="-626250"/>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tle Only 2">
  <p:cSld name="TITLE_ONLY_1_1">
    <p:spTree>
      <p:nvGrpSpPr>
        <p:cNvPr id="55" name="Shape 55"/>
        <p:cNvGrpSpPr/>
        <p:nvPr/>
      </p:nvGrpSpPr>
      <p:grpSpPr>
        <a:xfrm>
          <a:off x="0" y="0"/>
          <a:ext cx="0" cy="0"/>
          <a:chOff x="0" y="0"/>
          <a:chExt cx="0" cy="0"/>
        </a:xfrm>
      </p:grpSpPr>
      <p:sp>
        <p:nvSpPr>
          <p:cNvPr id="56" name="Google Shape;56;p8"/>
          <p:cNvSpPr/>
          <p:nvPr/>
        </p:nvSpPr>
        <p:spPr>
          <a:xfrm rot="10800000">
            <a:off x="-1899393" y="4014540"/>
            <a:ext cx="4551819" cy="1823266"/>
          </a:xfrm>
          <a:custGeom>
            <a:rect b="b" l="l" r="r" t="t"/>
            <a:pathLst>
              <a:path extrusionOk="0" h="65929" w="164593">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8"/>
          <p:cNvSpPr/>
          <p:nvPr/>
        </p:nvSpPr>
        <p:spPr>
          <a:xfrm rot="-5400000">
            <a:off x="7829613" y="173953"/>
            <a:ext cx="2072229" cy="1275840"/>
          </a:xfrm>
          <a:custGeom>
            <a:rect b="b" l="l" r="r" t="t"/>
            <a:pathLst>
              <a:path extrusionOk="0" h="37691" w="61218">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Tittle Only 3">
  <p:cSld name="TITLE_ONLY_1_1_1">
    <p:bg>
      <p:bgPr>
        <a:solidFill>
          <a:srgbClr val="46A9E7">
            <a:alpha val="7140"/>
          </a:srgbClr>
        </a:solid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 name="Google Shape;61;p9"/>
          <p:cNvSpPr/>
          <p:nvPr/>
        </p:nvSpPr>
        <p:spPr>
          <a:xfrm>
            <a:off x="6284300" y="1801460"/>
            <a:ext cx="3851622" cy="3663320"/>
          </a:xfrm>
          <a:custGeom>
            <a:rect b="b" l="l" r="r" t="t"/>
            <a:pathLst>
              <a:path extrusionOk="0" h="132465" w="139274">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7535080" y="2295937"/>
            <a:ext cx="2600842" cy="3042133"/>
          </a:xfrm>
          <a:custGeom>
            <a:rect b="b" l="l" r="r" t="t"/>
            <a:pathLst>
              <a:path extrusionOk="0" h="110003" w="94046">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257186" y="2619003"/>
            <a:ext cx="2407478" cy="2837016"/>
          </a:xfrm>
          <a:custGeom>
            <a:rect b="b" l="l" r="r" t="t"/>
            <a:pathLst>
              <a:path extrusionOk="0" h="102586" w="87054">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209260" y="3090576"/>
            <a:ext cx="2543652" cy="233770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1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10"/>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6A9E7">
            <a:alpha val="714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indent="-317500" lvl="1" marL="9144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indent="-317500" lvl="2" marL="13716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indent="-317500" lvl="3" marL="18288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indent="-317500" lvl="4" marL="22860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indent="-317500" lvl="5" marL="27432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indent="-317500" lvl="6" marL="32004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indent="-317500" lvl="7" marL="36576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indent="-317500" lvl="8" marL="41148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ctrTitle"/>
          </p:nvPr>
        </p:nvSpPr>
        <p:spPr>
          <a:xfrm>
            <a:off x="580800" y="1376250"/>
            <a:ext cx="7982400" cy="239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1"/>
                </a:solidFill>
              </a:rPr>
              <a:t>Analisis Multivariat Kualitas Air Sungai Shuangji dengan Metode</a:t>
            </a:r>
            <a:r>
              <a:rPr lang="en" sz="3400">
                <a:solidFill>
                  <a:schemeClr val="dk2"/>
                </a:solidFill>
              </a:rPr>
              <a:t> </a:t>
            </a:r>
            <a:endParaRPr sz="3400">
              <a:solidFill>
                <a:schemeClr val="dk2"/>
              </a:solidFill>
            </a:endParaRPr>
          </a:p>
          <a:p>
            <a:pPr indent="0" lvl="0" marL="0" rtl="0" algn="ctr">
              <a:spcBef>
                <a:spcPts val="0"/>
              </a:spcBef>
              <a:spcAft>
                <a:spcPts val="0"/>
              </a:spcAft>
              <a:buNone/>
            </a:pPr>
            <a:r>
              <a:rPr lang="en" sz="3400">
                <a:solidFill>
                  <a:schemeClr val="dk2"/>
                </a:solidFill>
              </a:rPr>
              <a:t>PCA dan Factor Analysis</a:t>
            </a:r>
            <a:endParaRPr sz="3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720000" y="2344400"/>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Pembahasan</a:t>
            </a:r>
            <a:endParaRPr/>
          </a:p>
        </p:txBody>
      </p:sp>
      <p:sp>
        <p:nvSpPr>
          <p:cNvPr id="343" name="Google Shape;343;p40"/>
          <p:cNvSpPr txBox="1"/>
          <p:nvPr>
            <p:ph idx="2" type="title"/>
          </p:nvPr>
        </p:nvSpPr>
        <p:spPr>
          <a:xfrm>
            <a:off x="2996550" y="15026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1"/>
          <p:cNvPicPr preferRelativeResize="0"/>
          <p:nvPr/>
        </p:nvPicPr>
        <p:blipFill>
          <a:blip r:embed="rId3">
            <a:alphaModFix/>
          </a:blip>
          <a:stretch>
            <a:fillRect/>
          </a:stretch>
        </p:blipFill>
        <p:spPr>
          <a:xfrm>
            <a:off x="2767500" y="802525"/>
            <a:ext cx="3448050" cy="4105275"/>
          </a:xfrm>
          <a:prstGeom prst="rect">
            <a:avLst/>
          </a:prstGeom>
          <a:noFill/>
          <a:ln cap="flat" cmpd="sng" w="19050">
            <a:solidFill>
              <a:schemeClr val="dk2"/>
            </a:solidFill>
            <a:prstDash val="solid"/>
            <a:round/>
            <a:headEnd len="sm" w="sm" type="none"/>
            <a:tailEnd len="sm" w="sm" type="none"/>
          </a:ln>
        </p:spPr>
      </p:pic>
      <p:sp>
        <p:nvSpPr>
          <p:cNvPr id="349" name="Google Shape;349;p41"/>
          <p:cNvSpPr txBox="1"/>
          <p:nvPr/>
        </p:nvSpPr>
        <p:spPr>
          <a:xfrm>
            <a:off x="2678325" y="72325"/>
            <a:ext cx="36264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Anaheim"/>
                <a:ea typeface="Anaheim"/>
                <a:cs typeface="Anaheim"/>
                <a:sym typeface="Anaheim"/>
              </a:rPr>
              <a:t>Statistika Deskriptif</a:t>
            </a:r>
            <a:endParaRPr b="1" sz="3000">
              <a:solidFill>
                <a:schemeClr val="dk2"/>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nvSpPr>
        <p:spPr>
          <a:xfrm>
            <a:off x="2551950" y="72325"/>
            <a:ext cx="40401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Anaheim"/>
                <a:ea typeface="Anaheim"/>
                <a:cs typeface="Anaheim"/>
                <a:sym typeface="Anaheim"/>
              </a:rPr>
              <a:t>Cek Outlier (Box Plot)</a:t>
            </a:r>
            <a:endParaRPr b="1" sz="3000">
              <a:solidFill>
                <a:schemeClr val="dk2"/>
              </a:solidFill>
              <a:latin typeface="Anaheim"/>
              <a:ea typeface="Anaheim"/>
              <a:cs typeface="Anaheim"/>
              <a:sym typeface="Anaheim"/>
            </a:endParaRPr>
          </a:p>
        </p:txBody>
      </p:sp>
      <p:pic>
        <p:nvPicPr>
          <p:cNvPr id="355" name="Google Shape;355;p42"/>
          <p:cNvPicPr preferRelativeResize="0"/>
          <p:nvPr/>
        </p:nvPicPr>
        <p:blipFill>
          <a:blip r:embed="rId3">
            <a:alphaModFix/>
          </a:blip>
          <a:stretch>
            <a:fillRect/>
          </a:stretch>
        </p:blipFill>
        <p:spPr>
          <a:xfrm>
            <a:off x="0" y="1221425"/>
            <a:ext cx="5753100" cy="3181350"/>
          </a:xfrm>
          <a:prstGeom prst="rect">
            <a:avLst/>
          </a:prstGeom>
          <a:noFill/>
          <a:ln cap="flat" cmpd="sng" w="9525">
            <a:solidFill>
              <a:schemeClr val="dk2"/>
            </a:solidFill>
            <a:prstDash val="solid"/>
            <a:round/>
            <a:headEnd len="sm" w="sm" type="none"/>
            <a:tailEnd len="sm" w="sm" type="none"/>
          </a:ln>
        </p:spPr>
      </p:pic>
      <p:pic>
        <p:nvPicPr>
          <p:cNvPr id="356" name="Google Shape;356;p42"/>
          <p:cNvPicPr preferRelativeResize="0"/>
          <p:nvPr/>
        </p:nvPicPr>
        <p:blipFill>
          <a:blip r:embed="rId4">
            <a:alphaModFix/>
          </a:blip>
          <a:stretch>
            <a:fillRect/>
          </a:stretch>
        </p:blipFill>
        <p:spPr>
          <a:xfrm>
            <a:off x="5961925" y="1188088"/>
            <a:ext cx="2466975" cy="3248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nvSpPr>
        <p:spPr>
          <a:xfrm>
            <a:off x="2551950" y="72325"/>
            <a:ext cx="40401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Anaheim"/>
                <a:ea typeface="Anaheim"/>
                <a:cs typeface="Anaheim"/>
                <a:sym typeface="Anaheim"/>
              </a:rPr>
              <a:t>Cek Outlier (Box Plot)</a:t>
            </a:r>
            <a:endParaRPr b="1" sz="3000">
              <a:solidFill>
                <a:schemeClr val="dk2"/>
              </a:solidFill>
              <a:latin typeface="Anaheim"/>
              <a:ea typeface="Anaheim"/>
              <a:cs typeface="Anaheim"/>
              <a:sym typeface="Anaheim"/>
            </a:endParaRPr>
          </a:p>
        </p:txBody>
      </p:sp>
      <p:pic>
        <p:nvPicPr>
          <p:cNvPr id="362" name="Google Shape;362;p43"/>
          <p:cNvPicPr preferRelativeResize="0"/>
          <p:nvPr/>
        </p:nvPicPr>
        <p:blipFill>
          <a:blip r:embed="rId3">
            <a:alphaModFix/>
          </a:blip>
          <a:stretch>
            <a:fillRect/>
          </a:stretch>
        </p:blipFill>
        <p:spPr>
          <a:xfrm>
            <a:off x="-319375" y="1259775"/>
            <a:ext cx="4833182" cy="2623950"/>
          </a:xfrm>
          <a:prstGeom prst="rect">
            <a:avLst/>
          </a:prstGeom>
          <a:noFill/>
          <a:ln cap="flat" cmpd="sng" w="9525">
            <a:solidFill>
              <a:schemeClr val="dk2"/>
            </a:solidFill>
            <a:prstDash val="solid"/>
            <a:round/>
            <a:headEnd len="sm" w="sm" type="none"/>
            <a:tailEnd len="sm" w="sm" type="none"/>
          </a:ln>
        </p:spPr>
      </p:pic>
      <p:pic>
        <p:nvPicPr>
          <p:cNvPr id="363" name="Google Shape;363;p43"/>
          <p:cNvPicPr preferRelativeResize="0"/>
          <p:nvPr/>
        </p:nvPicPr>
        <p:blipFill>
          <a:blip r:embed="rId4">
            <a:alphaModFix/>
          </a:blip>
          <a:stretch>
            <a:fillRect/>
          </a:stretch>
        </p:blipFill>
        <p:spPr>
          <a:xfrm>
            <a:off x="4751332" y="1259763"/>
            <a:ext cx="4673693" cy="2506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nvSpPr>
        <p:spPr>
          <a:xfrm>
            <a:off x="2031825" y="535000"/>
            <a:ext cx="60012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chemeClr val="dk2"/>
                </a:solidFill>
                <a:latin typeface="Anaheim"/>
                <a:ea typeface="Anaheim"/>
                <a:cs typeface="Anaheim"/>
                <a:sym typeface="Anaheim"/>
              </a:rPr>
              <a:t>Treatment Pada Outlier</a:t>
            </a:r>
            <a:endParaRPr b="1" sz="3800">
              <a:solidFill>
                <a:schemeClr val="dk2"/>
              </a:solidFill>
              <a:latin typeface="Anaheim"/>
              <a:ea typeface="Anaheim"/>
              <a:cs typeface="Anaheim"/>
              <a:sym typeface="Anaheim"/>
            </a:endParaRPr>
          </a:p>
        </p:txBody>
      </p:sp>
      <p:sp>
        <p:nvSpPr>
          <p:cNvPr id="369" name="Google Shape;369;p44"/>
          <p:cNvSpPr txBox="1"/>
          <p:nvPr/>
        </p:nvSpPr>
        <p:spPr>
          <a:xfrm>
            <a:off x="454350" y="1661475"/>
            <a:ext cx="8235300" cy="24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Anaheim"/>
                <a:ea typeface="Anaheim"/>
                <a:cs typeface="Anaheim"/>
                <a:sym typeface="Anaheim"/>
              </a:rPr>
              <a:t>Variabel yang memiliki Outlier adalah DO, Cd, Hg, VP, S, dan SE. Namun, karena outlier merupakan bagian yang sah dari data dan mencerminkan variasi yang wajar atau keadaan yang spesifik, mempertahankan outlier dapat membantu menjaga integritas informasi dalam dataset.</a:t>
            </a:r>
            <a:endParaRPr sz="2700">
              <a:solidFill>
                <a:schemeClr val="dk1"/>
              </a:solidFill>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nvSpPr>
        <p:spPr>
          <a:xfrm>
            <a:off x="3086550" y="318275"/>
            <a:ext cx="38340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chemeClr val="dk2"/>
                </a:solidFill>
                <a:latin typeface="Anaheim"/>
                <a:ea typeface="Anaheim"/>
                <a:cs typeface="Anaheim"/>
                <a:sym typeface="Anaheim"/>
              </a:rPr>
              <a:t>Matriks Korelasi</a:t>
            </a:r>
            <a:endParaRPr b="1" sz="3800">
              <a:solidFill>
                <a:schemeClr val="dk2"/>
              </a:solidFill>
              <a:latin typeface="Anaheim"/>
              <a:ea typeface="Anaheim"/>
              <a:cs typeface="Anaheim"/>
              <a:sym typeface="Anaheim"/>
            </a:endParaRPr>
          </a:p>
        </p:txBody>
      </p:sp>
      <p:pic>
        <p:nvPicPr>
          <p:cNvPr id="375" name="Google Shape;375;p45"/>
          <p:cNvPicPr preferRelativeResize="0"/>
          <p:nvPr/>
        </p:nvPicPr>
        <p:blipFill>
          <a:blip r:embed="rId3">
            <a:alphaModFix/>
          </a:blip>
          <a:stretch>
            <a:fillRect/>
          </a:stretch>
        </p:blipFill>
        <p:spPr>
          <a:xfrm>
            <a:off x="2507800" y="1098275"/>
            <a:ext cx="4128402" cy="3523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nvSpPr>
        <p:spPr>
          <a:xfrm>
            <a:off x="2176300" y="390525"/>
            <a:ext cx="5062200" cy="7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800">
                <a:solidFill>
                  <a:schemeClr val="dk2"/>
                </a:solidFill>
                <a:latin typeface="Anaheim"/>
                <a:ea typeface="Anaheim"/>
                <a:cs typeface="Anaheim"/>
                <a:sym typeface="Anaheim"/>
              </a:rPr>
              <a:t>Cek Multikolinearitas</a:t>
            </a:r>
            <a:endParaRPr b="1" sz="3800">
              <a:solidFill>
                <a:schemeClr val="dk2"/>
              </a:solidFill>
              <a:latin typeface="Anaheim"/>
              <a:ea typeface="Anaheim"/>
              <a:cs typeface="Anaheim"/>
              <a:sym typeface="Anaheim"/>
            </a:endParaRPr>
          </a:p>
        </p:txBody>
      </p:sp>
      <p:pic>
        <p:nvPicPr>
          <p:cNvPr id="381" name="Google Shape;381;p46"/>
          <p:cNvPicPr preferRelativeResize="0"/>
          <p:nvPr/>
        </p:nvPicPr>
        <p:blipFill>
          <a:blip r:embed="rId3">
            <a:alphaModFix/>
          </a:blip>
          <a:stretch>
            <a:fillRect/>
          </a:stretch>
        </p:blipFill>
        <p:spPr>
          <a:xfrm>
            <a:off x="0" y="1481850"/>
            <a:ext cx="5216975" cy="2693625"/>
          </a:xfrm>
          <a:prstGeom prst="rect">
            <a:avLst/>
          </a:prstGeom>
          <a:noFill/>
          <a:ln>
            <a:noFill/>
          </a:ln>
        </p:spPr>
      </p:pic>
      <p:sp>
        <p:nvSpPr>
          <p:cNvPr id="382" name="Google Shape;382;p46"/>
          <p:cNvSpPr txBox="1"/>
          <p:nvPr/>
        </p:nvSpPr>
        <p:spPr>
          <a:xfrm>
            <a:off x="5446925" y="1567650"/>
            <a:ext cx="3351900" cy="20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naheim"/>
                <a:ea typeface="Anaheim"/>
                <a:cs typeface="Anaheim"/>
                <a:sym typeface="Anaheim"/>
              </a:rPr>
              <a:t>Dari Matriks Korelasi sebelumnya, perlu diperiksa multikolinearitas pada pasangan variabel yang diduga memiliki korelasi kuat, yaitu &gt;0,5 dan &lt;-0,5.  </a:t>
            </a:r>
            <a:endParaRPr sz="1600">
              <a:solidFill>
                <a:schemeClr val="dk1"/>
              </a:solidFill>
              <a:latin typeface="Anaheim"/>
              <a:ea typeface="Anaheim"/>
              <a:cs typeface="Anaheim"/>
              <a:sym typeface="Anaheim"/>
            </a:endParaRPr>
          </a:p>
          <a:p>
            <a:pPr indent="0" lvl="0" marL="0" rtl="0" algn="l">
              <a:spcBef>
                <a:spcPts val="0"/>
              </a:spcBef>
              <a:spcAft>
                <a:spcPts val="0"/>
              </a:spcAft>
              <a:buNone/>
            </a:pPr>
            <a:r>
              <a:t/>
            </a:r>
            <a:endParaRPr sz="1600">
              <a:solidFill>
                <a:schemeClr val="dk1"/>
              </a:solidFill>
              <a:latin typeface="Anaheim"/>
              <a:ea typeface="Anaheim"/>
              <a:cs typeface="Anaheim"/>
              <a:sym typeface="Anaheim"/>
            </a:endParaRPr>
          </a:p>
          <a:p>
            <a:pPr indent="0" lvl="0" marL="0" rtl="0" algn="l">
              <a:spcBef>
                <a:spcPts val="0"/>
              </a:spcBef>
              <a:spcAft>
                <a:spcPts val="0"/>
              </a:spcAft>
              <a:buNone/>
            </a:pPr>
            <a:r>
              <a:rPr lang="en" sz="1600">
                <a:solidFill>
                  <a:schemeClr val="dk1"/>
                </a:solidFill>
                <a:latin typeface="Anaheim"/>
                <a:ea typeface="Anaheim"/>
                <a:cs typeface="Anaheim"/>
                <a:sym typeface="Anaheim"/>
              </a:rPr>
              <a:t>Hasilnya menunjukkan bahwa terdapat multikolinearitas antara CODMn dan Cr6+, serta antara Cu dan S, karena nilai VIF keduanya lebih dari 10.</a:t>
            </a:r>
            <a:endParaRPr sz="1600">
              <a:solidFill>
                <a:schemeClr val="dk1"/>
              </a:solidFill>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p:nvPr/>
        </p:nvSpPr>
        <p:spPr>
          <a:xfrm>
            <a:off x="3687750" y="1687500"/>
            <a:ext cx="1768500" cy="176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Comfortaa"/>
                <a:ea typeface="Comfortaa"/>
                <a:cs typeface="Comfortaa"/>
                <a:sym typeface="Comfortaa"/>
              </a:rPr>
              <a:t>PCA</a:t>
            </a:r>
            <a:endParaRPr b="1" sz="2000">
              <a:solidFill>
                <a:schemeClr val="lt1"/>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A9E7">
            <a:alpha val="7140"/>
          </a:srgbClr>
        </a:solidFill>
      </p:bgPr>
    </p:bg>
    <p:spTree>
      <p:nvGrpSpPr>
        <p:cNvPr id="391" name="Shape 391"/>
        <p:cNvGrpSpPr/>
        <p:nvPr/>
      </p:nvGrpSpPr>
      <p:grpSpPr>
        <a:xfrm>
          <a:off x="0" y="0"/>
          <a:ext cx="0" cy="0"/>
          <a:chOff x="0" y="0"/>
          <a:chExt cx="0" cy="0"/>
        </a:xfrm>
      </p:grpSpPr>
      <p:sp>
        <p:nvSpPr>
          <p:cNvPr id="392" name="Google Shape;392;p48"/>
          <p:cNvSpPr txBox="1"/>
          <p:nvPr>
            <p:ph idx="1" type="subTitle"/>
          </p:nvPr>
        </p:nvSpPr>
        <p:spPr>
          <a:xfrm>
            <a:off x="657125" y="1341375"/>
            <a:ext cx="7580100" cy="1193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KMO digunakan untuk menentukan kelayakan dari variabel yang dimiliki dimana nilai KMO dari tiap variabel harus lebih dari 0,5</a:t>
            </a:r>
            <a:endParaRPr sz="1800">
              <a:solidFill>
                <a:schemeClr val="dk1"/>
              </a:solidFill>
            </a:endParaRPr>
          </a:p>
        </p:txBody>
      </p:sp>
      <p:sp>
        <p:nvSpPr>
          <p:cNvPr id="393" name="Google Shape;393;p48"/>
          <p:cNvSpPr txBox="1"/>
          <p:nvPr>
            <p:ph type="title"/>
          </p:nvPr>
        </p:nvSpPr>
        <p:spPr>
          <a:xfrm>
            <a:off x="813150" y="663475"/>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KMO (Kaiser-Meyer-Olkin)</a:t>
            </a:r>
            <a:endParaRPr sz="3000"/>
          </a:p>
        </p:txBody>
      </p:sp>
      <p:pic>
        <p:nvPicPr>
          <p:cNvPr id="394" name="Google Shape;394;p48"/>
          <p:cNvPicPr preferRelativeResize="0"/>
          <p:nvPr/>
        </p:nvPicPr>
        <p:blipFill>
          <a:blip r:embed="rId3">
            <a:alphaModFix/>
          </a:blip>
          <a:stretch>
            <a:fillRect/>
          </a:stretch>
        </p:blipFill>
        <p:spPr>
          <a:xfrm>
            <a:off x="755200" y="2447650"/>
            <a:ext cx="6438900" cy="1247775"/>
          </a:xfrm>
          <a:prstGeom prst="rect">
            <a:avLst/>
          </a:prstGeom>
          <a:noFill/>
          <a:ln>
            <a:noFill/>
          </a:ln>
        </p:spPr>
      </p:pic>
      <p:sp>
        <p:nvSpPr>
          <p:cNvPr id="395" name="Google Shape;395;p48"/>
          <p:cNvSpPr txBox="1"/>
          <p:nvPr>
            <p:ph idx="1" type="subTitle"/>
          </p:nvPr>
        </p:nvSpPr>
        <p:spPr>
          <a:xfrm>
            <a:off x="657125" y="3695425"/>
            <a:ext cx="7580100" cy="1193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Dari hasil KMO di atas nilai Overall MSA &gt; 0,5 yang berarti variabel sudah layak. Untuk nilai MSA pada masing-masing variabel juga sudah lebih dari 0,5 sehingga semua variabel sudah layak dan tidak ada variabel yang dihapus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A9E7">
            <a:alpha val="7140"/>
          </a:srgbClr>
        </a:solidFill>
      </p:bgPr>
    </p:bg>
    <p:spTree>
      <p:nvGrpSpPr>
        <p:cNvPr id="399" name="Shape 399"/>
        <p:cNvGrpSpPr/>
        <p:nvPr/>
      </p:nvGrpSpPr>
      <p:grpSpPr>
        <a:xfrm>
          <a:off x="0" y="0"/>
          <a:ext cx="0" cy="0"/>
          <a:chOff x="0" y="0"/>
          <a:chExt cx="0" cy="0"/>
        </a:xfrm>
      </p:grpSpPr>
      <p:sp>
        <p:nvSpPr>
          <p:cNvPr id="400" name="Google Shape;400;p49"/>
          <p:cNvSpPr txBox="1"/>
          <p:nvPr>
            <p:ph idx="1" type="subTitle"/>
          </p:nvPr>
        </p:nvSpPr>
        <p:spPr>
          <a:xfrm>
            <a:off x="657125" y="1222525"/>
            <a:ext cx="7580100" cy="1193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Eigen value digunakan untuk menduga jumlah PC yang akan dibuat dengan memberi pertimbangan pada nilai eigen value yang lebih dari 1</a:t>
            </a:r>
            <a:endParaRPr sz="1800">
              <a:solidFill>
                <a:schemeClr val="dk1"/>
              </a:solidFill>
            </a:endParaRPr>
          </a:p>
        </p:txBody>
      </p:sp>
      <p:sp>
        <p:nvSpPr>
          <p:cNvPr id="401" name="Google Shape;401;p49"/>
          <p:cNvSpPr txBox="1"/>
          <p:nvPr>
            <p:ph type="title"/>
          </p:nvPr>
        </p:nvSpPr>
        <p:spPr>
          <a:xfrm>
            <a:off x="813150" y="663475"/>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Penentuan Jumlah PC</a:t>
            </a:r>
            <a:endParaRPr sz="3000"/>
          </a:p>
        </p:txBody>
      </p:sp>
      <p:pic>
        <p:nvPicPr>
          <p:cNvPr id="402" name="Google Shape;402;p49"/>
          <p:cNvPicPr preferRelativeResize="0"/>
          <p:nvPr/>
        </p:nvPicPr>
        <p:blipFill>
          <a:blip r:embed="rId3">
            <a:alphaModFix/>
          </a:blip>
          <a:stretch>
            <a:fillRect/>
          </a:stretch>
        </p:blipFill>
        <p:spPr>
          <a:xfrm>
            <a:off x="123900" y="2416214"/>
            <a:ext cx="4890600" cy="653975"/>
          </a:xfrm>
          <a:prstGeom prst="rect">
            <a:avLst/>
          </a:prstGeom>
          <a:noFill/>
          <a:ln>
            <a:noFill/>
          </a:ln>
        </p:spPr>
      </p:pic>
      <p:pic>
        <p:nvPicPr>
          <p:cNvPr id="403" name="Google Shape;403;p49"/>
          <p:cNvPicPr preferRelativeResize="0"/>
          <p:nvPr/>
        </p:nvPicPr>
        <p:blipFill>
          <a:blip r:embed="rId4">
            <a:alphaModFix/>
          </a:blip>
          <a:stretch>
            <a:fillRect/>
          </a:stretch>
        </p:blipFill>
        <p:spPr>
          <a:xfrm>
            <a:off x="5234188" y="2216525"/>
            <a:ext cx="3383750" cy="2843350"/>
          </a:xfrm>
          <a:prstGeom prst="rect">
            <a:avLst/>
          </a:prstGeom>
          <a:noFill/>
          <a:ln>
            <a:noFill/>
          </a:ln>
        </p:spPr>
      </p:pic>
      <p:cxnSp>
        <p:nvCxnSpPr>
          <p:cNvPr id="404" name="Google Shape;404;p49"/>
          <p:cNvCxnSpPr/>
          <p:nvPr/>
        </p:nvCxnSpPr>
        <p:spPr>
          <a:xfrm rot="10800000">
            <a:off x="3897900" y="3510675"/>
            <a:ext cx="1059300" cy="328800"/>
          </a:xfrm>
          <a:prstGeom prst="straightConnector1">
            <a:avLst/>
          </a:prstGeom>
          <a:noFill/>
          <a:ln cap="flat" cmpd="sng" w="9525">
            <a:solidFill>
              <a:schemeClr val="dk1"/>
            </a:solidFill>
            <a:prstDash val="solid"/>
            <a:round/>
            <a:headEnd len="med" w="med" type="none"/>
            <a:tailEnd len="med" w="med" type="triangle"/>
          </a:ln>
        </p:spPr>
      </p:cxnSp>
      <p:sp>
        <p:nvSpPr>
          <p:cNvPr id="405" name="Google Shape;405;p49"/>
          <p:cNvSpPr txBox="1"/>
          <p:nvPr>
            <p:ph idx="1" type="subTitle"/>
          </p:nvPr>
        </p:nvSpPr>
        <p:spPr>
          <a:xfrm>
            <a:off x="427100" y="3348075"/>
            <a:ext cx="3193800" cy="654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Jumlah PC yang ditentukan sebanyak 7 PC.</a:t>
            </a:r>
            <a:endParaRPr sz="1800">
              <a:solidFill>
                <a:schemeClr val="dk1"/>
              </a:solidFill>
            </a:endParaRPr>
          </a:p>
        </p:txBody>
      </p:sp>
      <p:sp>
        <p:nvSpPr>
          <p:cNvPr id="406" name="Google Shape;406;p49"/>
          <p:cNvSpPr txBox="1"/>
          <p:nvPr>
            <p:ph idx="1" type="subTitle"/>
          </p:nvPr>
        </p:nvSpPr>
        <p:spPr>
          <a:xfrm>
            <a:off x="427100" y="4150625"/>
            <a:ext cx="3193800" cy="654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Proporsi Kumulatif </a:t>
            </a:r>
            <a:r>
              <a:rPr lang="en" sz="1800">
                <a:solidFill>
                  <a:schemeClr val="dk1"/>
                </a:solidFill>
              </a:rPr>
              <a:t>atau Data yang direpresentasikan oleh PC berjumlah 7 adalah 72,6%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p:nvPr/>
        </p:nvSpPr>
        <p:spPr>
          <a:xfrm>
            <a:off x="5883738" y="1478200"/>
            <a:ext cx="1031400" cy="103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2"/>
          <p:cNvSpPr/>
          <p:nvPr/>
        </p:nvSpPr>
        <p:spPr>
          <a:xfrm>
            <a:off x="2228863" y="1478200"/>
            <a:ext cx="1031400" cy="103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Our team</a:t>
            </a:r>
            <a:endParaRPr sz="3000"/>
          </a:p>
        </p:txBody>
      </p:sp>
      <p:sp>
        <p:nvSpPr>
          <p:cNvPr id="261" name="Google Shape;261;p32"/>
          <p:cNvSpPr txBox="1"/>
          <p:nvPr>
            <p:ph idx="1" type="subTitle"/>
          </p:nvPr>
        </p:nvSpPr>
        <p:spPr>
          <a:xfrm>
            <a:off x="1290763" y="2574925"/>
            <a:ext cx="2907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Muhammad Khairii Sufyaan</a:t>
            </a:r>
            <a:endParaRPr sz="2000"/>
          </a:p>
        </p:txBody>
      </p:sp>
      <p:sp>
        <p:nvSpPr>
          <p:cNvPr id="262" name="Google Shape;262;p32"/>
          <p:cNvSpPr txBox="1"/>
          <p:nvPr>
            <p:ph idx="2" type="subTitle"/>
          </p:nvPr>
        </p:nvSpPr>
        <p:spPr>
          <a:xfrm>
            <a:off x="5160148" y="2574925"/>
            <a:ext cx="2478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Zaky Izmi Syakura</a:t>
            </a:r>
            <a:endParaRPr sz="2100"/>
          </a:p>
        </p:txBody>
      </p:sp>
      <p:sp>
        <p:nvSpPr>
          <p:cNvPr id="263" name="Google Shape;263;p32"/>
          <p:cNvSpPr txBox="1"/>
          <p:nvPr>
            <p:ph idx="3" type="subTitle"/>
          </p:nvPr>
        </p:nvSpPr>
        <p:spPr>
          <a:xfrm>
            <a:off x="1290763" y="3188950"/>
            <a:ext cx="2907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rPr>
              <a:t>(5003201077)</a:t>
            </a:r>
            <a:endParaRPr sz="1700">
              <a:solidFill>
                <a:schemeClr val="dk1"/>
              </a:solidFill>
            </a:endParaRPr>
          </a:p>
        </p:txBody>
      </p:sp>
      <p:sp>
        <p:nvSpPr>
          <p:cNvPr id="264" name="Google Shape;264;p32"/>
          <p:cNvSpPr txBox="1"/>
          <p:nvPr>
            <p:ph idx="4" type="subTitle"/>
          </p:nvPr>
        </p:nvSpPr>
        <p:spPr>
          <a:xfrm>
            <a:off x="4945638" y="3188950"/>
            <a:ext cx="29076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rPr>
              <a:t>(5003201148)</a:t>
            </a:r>
            <a:endParaRPr sz="1700">
              <a:solidFill>
                <a:schemeClr val="dk1"/>
              </a:solidFill>
            </a:endParaRPr>
          </a:p>
        </p:txBody>
      </p:sp>
      <p:grpSp>
        <p:nvGrpSpPr>
          <p:cNvPr id="265" name="Google Shape;265;p32"/>
          <p:cNvGrpSpPr/>
          <p:nvPr/>
        </p:nvGrpSpPr>
        <p:grpSpPr>
          <a:xfrm>
            <a:off x="6148459" y="1707690"/>
            <a:ext cx="501955" cy="572714"/>
            <a:chOff x="-55576850" y="3198125"/>
            <a:chExt cx="279625" cy="319025"/>
          </a:xfrm>
        </p:grpSpPr>
        <p:sp>
          <p:nvSpPr>
            <p:cNvPr id="266" name="Google Shape;266;p32"/>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32"/>
          <p:cNvGrpSpPr/>
          <p:nvPr/>
        </p:nvGrpSpPr>
        <p:grpSpPr>
          <a:xfrm>
            <a:off x="2493596" y="1707690"/>
            <a:ext cx="501955" cy="572714"/>
            <a:chOff x="-55576850" y="3198125"/>
            <a:chExt cx="279625" cy="319025"/>
          </a:xfrm>
        </p:grpSpPr>
        <p:sp>
          <p:nvSpPr>
            <p:cNvPr id="271" name="Google Shape;271;p32"/>
            <p:cNvSpPr/>
            <p:nvPr/>
          </p:nvSpPr>
          <p:spPr>
            <a:xfrm>
              <a:off x="-55576850" y="3335975"/>
              <a:ext cx="18900" cy="63825"/>
            </a:xfrm>
            <a:custGeom>
              <a:rect b="b" l="l" r="r" t="t"/>
              <a:pathLst>
                <a:path extrusionOk="0" h="2553" w="756">
                  <a:moveTo>
                    <a:pt x="756" y="0"/>
                  </a:moveTo>
                  <a:cubicBezTo>
                    <a:pt x="315" y="221"/>
                    <a:pt x="0" y="693"/>
                    <a:pt x="0" y="1260"/>
                  </a:cubicBezTo>
                  <a:cubicBezTo>
                    <a:pt x="0" y="1796"/>
                    <a:pt x="315" y="2269"/>
                    <a:pt x="756" y="2552"/>
                  </a:cubicBezTo>
                  <a:lnTo>
                    <a:pt x="7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p:nvPr/>
          </p:nvSpPr>
          <p:spPr>
            <a:xfrm>
              <a:off x="-55539850" y="3198125"/>
              <a:ext cx="206375" cy="99275"/>
            </a:xfrm>
            <a:custGeom>
              <a:rect b="b" l="l" r="r" t="t"/>
              <a:pathLst>
                <a:path extrusionOk="0" h="3971" w="8255">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
            <p:cNvSpPr/>
            <p:nvPr/>
          </p:nvSpPr>
          <p:spPr>
            <a:xfrm>
              <a:off x="-55539850" y="3275325"/>
              <a:ext cx="204800" cy="241825"/>
            </a:xfrm>
            <a:custGeom>
              <a:rect b="b" l="l" r="r" t="t"/>
              <a:pathLst>
                <a:path extrusionOk="0" h="9673" w="8192">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55316150" y="3335975"/>
              <a:ext cx="18925" cy="63825"/>
            </a:xfrm>
            <a:custGeom>
              <a:rect b="b" l="l" r="r" t="t"/>
              <a:pathLst>
                <a:path extrusionOk="0" h="2553" w="757">
                  <a:moveTo>
                    <a:pt x="0" y="0"/>
                  </a:moveTo>
                  <a:lnTo>
                    <a:pt x="0" y="2552"/>
                  </a:lnTo>
                  <a:cubicBezTo>
                    <a:pt x="441" y="2269"/>
                    <a:pt x="756" y="1796"/>
                    <a:pt x="756" y="1260"/>
                  </a:cubicBezTo>
                  <a:cubicBezTo>
                    <a:pt x="756" y="693"/>
                    <a:pt x="473" y="221"/>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A9E7">
            <a:alpha val="7140"/>
          </a:srgbClr>
        </a:solidFill>
      </p:bgPr>
    </p:bg>
    <p:spTree>
      <p:nvGrpSpPr>
        <p:cNvPr id="410" name="Shape 410"/>
        <p:cNvGrpSpPr/>
        <p:nvPr/>
      </p:nvGrpSpPr>
      <p:grpSpPr>
        <a:xfrm>
          <a:off x="0" y="0"/>
          <a:ext cx="0" cy="0"/>
          <a:chOff x="0" y="0"/>
          <a:chExt cx="0" cy="0"/>
        </a:xfrm>
      </p:grpSpPr>
      <p:sp>
        <p:nvSpPr>
          <p:cNvPr id="411" name="Google Shape;411;p50"/>
          <p:cNvSpPr txBox="1"/>
          <p:nvPr>
            <p:ph idx="1" type="subTitle"/>
          </p:nvPr>
        </p:nvSpPr>
        <p:spPr>
          <a:xfrm>
            <a:off x="1730775" y="3530925"/>
            <a:ext cx="5218200" cy="137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PC 1 -&gt; COD, TP, Cr6+, CU, CN, VP			 </a:t>
            </a:r>
            <a:endParaRPr sz="1800">
              <a:solidFill>
                <a:schemeClr val="dk1"/>
              </a:solidFill>
            </a:endParaRPr>
          </a:p>
          <a:p>
            <a:pPr indent="0" lvl="0" marL="0" rtl="0" algn="just">
              <a:spcBef>
                <a:spcPts val="0"/>
              </a:spcBef>
              <a:spcAft>
                <a:spcPts val="0"/>
              </a:spcAft>
              <a:buNone/>
            </a:pPr>
            <a:r>
              <a:rPr lang="en" sz="1800">
                <a:solidFill>
                  <a:schemeClr val="dk1"/>
                </a:solidFill>
              </a:rPr>
              <a:t>PC 2 -&gt; NH3-N, F</a:t>
            </a:r>
            <a:endParaRPr sz="1800">
              <a:solidFill>
                <a:schemeClr val="dk1"/>
              </a:solidFill>
            </a:endParaRPr>
          </a:p>
          <a:p>
            <a:pPr indent="0" lvl="0" marL="0" rtl="0" algn="just">
              <a:spcBef>
                <a:spcPts val="0"/>
              </a:spcBef>
              <a:spcAft>
                <a:spcPts val="0"/>
              </a:spcAft>
              <a:buNone/>
            </a:pPr>
            <a:r>
              <a:rPr lang="en" sz="1800">
                <a:solidFill>
                  <a:schemeClr val="dk1"/>
                </a:solidFill>
              </a:rPr>
              <a:t>PC 3 -&gt; LAS, S</a:t>
            </a:r>
            <a:endParaRPr sz="1800">
              <a:solidFill>
                <a:schemeClr val="dk1"/>
              </a:solidFill>
            </a:endParaRPr>
          </a:p>
          <a:p>
            <a:pPr indent="0" lvl="0" marL="0" rtl="0" algn="just">
              <a:spcBef>
                <a:spcPts val="0"/>
              </a:spcBef>
              <a:spcAft>
                <a:spcPts val="0"/>
              </a:spcAft>
              <a:buNone/>
            </a:pPr>
            <a:r>
              <a:rPr lang="en" sz="1800">
                <a:solidFill>
                  <a:schemeClr val="dk1"/>
                </a:solidFill>
              </a:rPr>
              <a:t>PC 4 -&gt; CODMn, Zn, Se</a:t>
            </a:r>
            <a:endParaRPr sz="1800">
              <a:solidFill>
                <a:schemeClr val="dk1"/>
              </a:solidFill>
            </a:endParaRPr>
          </a:p>
        </p:txBody>
      </p:sp>
      <p:pic>
        <p:nvPicPr>
          <p:cNvPr id="412" name="Google Shape;412;p50"/>
          <p:cNvPicPr preferRelativeResize="0"/>
          <p:nvPr/>
        </p:nvPicPr>
        <p:blipFill>
          <a:blip r:embed="rId3">
            <a:alphaModFix/>
          </a:blip>
          <a:stretch>
            <a:fillRect/>
          </a:stretch>
        </p:blipFill>
        <p:spPr>
          <a:xfrm>
            <a:off x="1799425" y="1149363"/>
            <a:ext cx="5218300" cy="2227575"/>
          </a:xfrm>
          <a:prstGeom prst="rect">
            <a:avLst/>
          </a:prstGeom>
          <a:noFill/>
          <a:ln>
            <a:noFill/>
          </a:ln>
        </p:spPr>
      </p:pic>
      <p:sp>
        <p:nvSpPr>
          <p:cNvPr id="413" name="Google Shape;413;p50"/>
          <p:cNvSpPr txBox="1"/>
          <p:nvPr>
            <p:ph idx="1" type="subTitle"/>
          </p:nvPr>
        </p:nvSpPr>
        <p:spPr>
          <a:xfrm>
            <a:off x="5310725" y="3530925"/>
            <a:ext cx="2543100" cy="137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PC 5 -&gt; DO, Cd			 </a:t>
            </a:r>
            <a:endParaRPr sz="1800">
              <a:solidFill>
                <a:schemeClr val="dk1"/>
              </a:solidFill>
            </a:endParaRPr>
          </a:p>
          <a:p>
            <a:pPr indent="0" lvl="0" marL="0" rtl="0" algn="just">
              <a:spcBef>
                <a:spcPts val="0"/>
              </a:spcBef>
              <a:spcAft>
                <a:spcPts val="0"/>
              </a:spcAft>
              <a:buNone/>
            </a:pPr>
            <a:r>
              <a:rPr lang="en" sz="1800">
                <a:solidFill>
                  <a:schemeClr val="dk1"/>
                </a:solidFill>
              </a:rPr>
              <a:t>PC 6 -&gt; oil, As, Hg</a:t>
            </a:r>
            <a:endParaRPr sz="1800">
              <a:solidFill>
                <a:schemeClr val="dk1"/>
              </a:solidFill>
            </a:endParaRPr>
          </a:p>
          <a:p>
            <a:pPr indent="0" lvl="0" marL="0" rtl="0" algn="just">
              <a:spcBef>
                <a:spcPts val="0"/>
              </a:spcBef>
              <a:spcAft>
                <a:spcPts val="0"/>
              </a:spcAft>
              <a:buNone/>
            </a:pPr>
            <a:r>
              <a:rPr lang="en" sz="1800">
                <a:solidFill>
                  <a:schemeClr val="dk1"/>
                </a:solidFill>
              </a:rPr>
              <a:t>PC 7 -&gt; PH</a:t>
            </a:r>
            <a:endParaRPr sz="1800">
              <a:solidFill>
                <a:schemeClr val="dk1"/>
              </a:solidFill>
            </a:endParaRPr>
          </a:p>
          <a:p>
            <a:pPr indent="0" lvl="0" marL="0" rtl="0" algn="just">
              <a:spcBef>
                <a:spcPts val="0"/>
              </a:spcBef>
              <a:spcAft>
                <a:spcPts val="0"/>
              </a:spcAft>
              <a:buNone/>
            </a:pPr>
            <a:r>
              <a:t/>
            </a:r>
            <a:endParaRPr sz="1800">
              <a:solidFill>
                <a:schemeClr val="dk1"/>
              </a:solidFill>
            </a:endParaRPr>
          </a:p>
        </p:txBody>
      </p:sp>
      <p:sp>
        <p:nvSpPr>
          <p:cNvPr id="414" name="Google Shape;414;p50"/>
          <p:cNvSpPr txBox="1"/>
          <p:nvPr>
            <p:ph type="title"/>
          </p:nvPr>
        </p:nvSpPr>
        <p:spPr>
          <a:xfrm>
            <a:off x="832400" y="422675"/>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Klasifikasi PC</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p:nvPr/>
        </p:nvSpPr>
        <p:spPr>
          <a:xfrm>
            <a:off x="3687750" y="1687500"/>
            <a:ext cx="1768500" cy="176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Comfortaa"/>
                <a:ea typeface="Comfortaa"/>
                <a:cs typeface="Comfortaa"/>
                <a:sym typeface="Comfortaa"/>
              </a:rPr>
              <a:t>Faktor Analisis</a:t>
            </a:r>
            <a:endParaRPr b="1" sz="2000">
              <a:solidFill>
                <a:schemeClr val="lt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A9E7">
            <a:alpha val="7140"/>
          </a:srgbClr>
        </a:solidFill>
      </p:bgPr>
    </p:bg>
    <p:spTree>
      <p:nvGrpSpPr>
        <p:cNvPr id="423" name="Shape 423"/>
        <p:cNvGrpSpPr/>
        <p:nvPr/>
      </p:nvGrpSpPr>
      <p:grpSpPr>
        <a:xfrm>
          <a:off x="0" y="0"/>
          <a:ext cx="0" cy="0"/>
          <a:chOff x="0" y="0"/>
          <a:chExt cx="0" cy="0"/>
        </a:xfrm>
      </p:grpSpPr>
      <p:sp>
        <p:nvSpPr>
          <p:cNvPr id="424" name="Google Shape;424;p52"/>
          <p:cNvSpPr txBox="1"/>
          <p:nvPr>
            <p:ph idx="1" type="subTitle"/>
          </p:nvPr>
        </p:nvSpPr>
        <p:spPr>
          <a:xfrm>
            <a:off x="4660050" y="1534775"/>
            <a:ext cx="3601800" cy="2953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Pada plot disamping index dengan nilai yang berada pada garis dengan nilai batas = 1 terdapat 7 index.</a:t>
            </a:r>
            <a:endParaRPr sz="1800">
              <a:solidFill>
                <a:schemeClr val="dk1"/>
              </a:solidFill>
            </a:endParaRPr>
          </a:p>
          <a:p>
            <a:pPr indent="0" lvl="0" marL="0" rtl="0" algn="just">
              <a:spcBef>
                <a:spcPts val="0"/>
              </a:spcBef>
              <a:spcAft>
                <a:spcPts val="0"/>
              </a:spcAft>
              <a:buNone/>
            </a:pPr>
            <a:r>
              <a:t/>
            </a:r>
            <a:endParaRPr sz="1800">
              <a:solidFill>
                <a:schemeClr val="dk1"/>
              </a:solidFill>
            </a:endParaRPr>
          </a:p>
          <a:p>
            <a:pPr indent="0" lvl="0" marL="0" rtl="0" algn="just">
              <a:spcBef>
                <a:spcPts val="0"/>
              </a:spcBef>
              <a:spcAft>
                <a:spcPts val="0"/>
              </a:spcAft>
              <a:buNone/>
            </a:pPr>
            <a:r>
              <a:rPr lang="en" sz="1800">
                <a:solidFill>
                  <a:schemeClr val="dk1"/>
                </a:solidFill>
              </a:rPr>
              <a:t>Sehingga banyaknya faktor yang ditentukan berjumlah 7 faktor</a:t>
            </a:r>
            <a:endParaRPr sz="1800">
              <a:solidFill>
                <a:schemeClr val="dk1"/>
              </a:solidFill>
            </a:endParaRPr>
          </a:p>
        </p:txBody>
      </p:sp>
      <p:pic>
        <p:nvPicPr>
          <p:cNvPr id="425" name="Google Shape;425;p52"/>
          <p:cNvPicPr preferRelativeResize="0"/>
          <p:nvPr/>
        </p:nvPicPr>
        <p:blipFill>
          <a:blip r:embed="rId3">
            <a:alphaModFix/>
          </a:blip>
          <a:stretch>
            <a:fillRect/>
          </a:stretch>
        </p:blipFill>
        <p:spPr>
          <a:xfrm>
            <a:off x="576100" y="1534775"/>
            <a:ext cx="3556800" cy="3221386"/>
          </a:xfrm>
          <a:prstGeom prst="rect">
            <a:avLst/>
          </a:prstGeom>
          <a:noFill/>
          <a:ln>
            <a:noFill/>
          </a:ln>
        </p:spPr>
      </p:pic>
      <p:sp>
        <p:nvSpPr>
          <p:cNvPr id="426" name="Google Shape;426;p52"/>
          <p:cNvSpPr txBox="1"/>
          <p:nvPr>
            <p:ph type="title"/>
          </p:nvPr>
        </p:nvSpPr>
        <p:spPr>
          <a:xfrm>
            <a:off x="813150" y="663475"/>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Penentuan Jumlah Faktor</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A9E7">
            <a:alpha val="7140"/>
          </a:srgbClr>
        </a:solidFill>
      </p:bgPr>
    </p:bg>
    <p:spTree>
      <p:nvGrpSpPr>
        <p:cNvPr id="430" name="Shape 430"/>
        <p:cNvGrpSpPr/>
        <p:nvPr/>
      </p:nvGrpSpPr>
      <p:grpSpPr>
        <a:xfrm>
          <a:off x="0" y="0"/>
          <a:ext cx="0" cy="0"/>
          <a:chOff x="0" y="0"/>
          <a:chExt cx="0" cy="0"/>
        </a:xfrm>
      </p:grpSpPr>
      <p:sp>
        <p:nvSpPr>
          <p:cNvPr id="431" name="Google Shape;431;p53"/>
          <p:cNvSpPr txBox="1"/>
          <p:nvPr>
            <p:ph idx="1" type="subTitle"/>
          </p:nvPr>
        </p:nvSpPr>
        <p:spPr>
          <a:xfrm>
            <a:off x="1192525" y="3627275"/>
            <a:ext cx="5218200" cy="137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Faktor</a:t>
            </a:r>
            <a:r>
              <a:rPr lang="en" sz="1800">
                <a:solidFill>
                  <a:schemeClr val="dk1"/>
                </a:solidFill>
              </a:rPr>
              <a:t> 1 -&gt; COD, CODMn, Cr6+</a:t>
            </a:r>
            <a:endParaRPr sz="1800">
              <a:solidFill>
                <a:schemeClr val="dk1"/>
              </a:solidFill>
            </a:endParaRPr>
          </a:p>
          <a:p>
            <a:pPr indent="0" lvl="0" marL="0" rtl="0" algn="just">
              <a:spcBef>
                <a:spcPts val="0"/>
              </a:spcBef>
              <a:spcAft>
                <a:spcPts val="0"/>
              </a:spcAft>
              <a:buNone/>
            </a:pPr>
            <a:r>
              <a:rPr lang="en" sz="1800">
                <a:solidFill>
                  <a:schemeClr val="dk1"/>
                </a:solidFill>
              </a:rPr>
              <a:t>Faktor 2 -&gt; F, oil</a:t>
            </a:r>
            <a:endParaRPr sz="1800">
              <a:solidFill>
                <a:schemeClr val="dk1"/>
              </a:solidFill>
            </a:endParaRPr>
          </a:p>
          <a:p>
            <a:pPr indent="0" lvl="0" marL="0" rtl="0" algn="just">
              <a:spcBef>
                <a:spcPts val="0"/>
              </a:spcBef>
              <a:spcAft>
                <a:spcPts val="0"/>
              </a:spcAft>
              <a:buNone/>
            </a:pPr>
            <a:r>
              <a:rPr lang="en" sz="1800">
                <a:solidFill>
                  <a:schemeClr val="dk1"/>
                </a:solidFill>
              </a:rPr>
              <a:t>Faktor 3 -&gt; PH, LAS, Zn</a:t>
            </a:r>
            <a:endParaRPr sz="1800">
              <a:solidFill>
                <a:schemeClr val="dk1"/>
              </a:solidFill>
            </a:endParaRPr>
          </a:p>
          <a:p>
            <a:pPr indent="0" lvl="0" marL="0" rtl="0" algn="just">
              <a:spcBef>
                <a:spcPts val="0"/>
              </a:spcBef>
              <a:spcAft>
                <a:spcPts val="0"/>
              </a:spcAft>
              <a:buNone/>
            </a:pPr>
            <a:r>
              <a:rPr lang="en" sz="1800">
                <a:solidFill>
                  <a:schemeClr val="dk1"/>
                </a:solidFill>
              </a:rPr>
              <a:t>Faktor 4 -&gt; NH3-N, As, Se</a:t>
            </a:r>
            <a:endParaRPr sz="1800">
              <a:solidFill>
                <a:schemeClr val="dk1"/>
              </a:solidFill>
            </a:endParaRPr>
          </a:p>
        </p:txBody>
      </p:sp>
      <p:sp>
        <p:nvSpPr>
          <p:cNvPr id="432" name="Google Shape;432;p53"/>
          <p:cNvSpPr txBox="1"/>
          <p:nvPr>
            <p:ph idx="1" type="subTitle"/>
          </p:nvPr>
        </p:nvSpPr>
        <p:spPr>
          <a:xfrm>
            <a:off x="4755825" y="3627275"/>
            <a:ext cx="3484800" cy="1378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800">
                <a:solidFill>
                  <a:schemeClr val="dk1"/>
                </a:solidFill>
              </a:rPr>
              <a:t>Faktor</a:t>
            </a:r>
            <a:r>
              <a:rPr lang="en" sz="1800">
                <a:solidFill>
                  <a:schemeClr val="dk1"/>
                </a:solidFill>
              </a:rPr>
              <a:t> 5 -&gt; DO	 </a:t>
            </a:r>
            <a:endParaRPr sz="1800">
              <a:solidFill>
                <a:schemeClr val="dk1"/>
              </a:solidFill>
            </a:endParaRPr>
          </a:p>
          <a:p>
            <a:pPr indent="0" lvl="0" marL="0" rtl="0" algn="just">
              <a:spcBef>
                <a:spcPts val="0"/>
              </a:spcBef>
              <a:spcAft>
                <a:spcPts val="0"/>
              </a:spcAft>
              <a:buNone/>
            </a:pPr>
            <a:r>
              <a:rPr lang="en" sz="1800">
                <a:solidFill>
                  <a:schemeClr val="dk1"/>
                </a:solidFill>
              </a:rPr>
              <a:t>Faktor 6 -&gt; Cd</a:t>
            </a:r>
            <a:endParaRPr sz="1800">
              <a:solidFill>
                <a:schemeClr val="dk1"/>
              </a:solidFill>
            </a:endParaRPr>
          </a:p>
          <a:p>
            <a:pPr indent="0" lvl="0" marL="0" rtl="0" algn="just">
              <a:spcBef>
                <a:spcPts val="0"/>
              </a:spcBef>
              <a:spcAft>
                <a:spcPts val="0"/>
              </a:spcAft>
              <a:buNone/>
            </a:pPr>
            <a:r>
              <a:rPr lang="en" sz="1800">
                <a:solidFill>
                  <a:schemeClr val="dk1"/>
                </a:solidFill>
              </a:rPr>
              <a:t>Faktor 7 -&gt; TP, Cu, Hg, CN, VP, S</a:t>
            </a:r>
            <a:endParaRPr sz="1800">
              <a:solidFill>
                <a:schemeClr val="dk1"/>
              </a:solidFill>
            </a:endParaRPr>
          </a:p>
          <a:p>
            <a:pPr indent="0" lvl="0" marL="0" rtl="0" algn="just">
              <a:spcBef>
                <a:spcPts val="0"/>
              </a:spcBef>
              <a:spcAft>
                <a:spcPts val="0"/>
              </a:spcAft>
              <a:buNone/>
            </a:pPr>
            <a:r>
              <a:t/>
            </a:r>
            <a:endParaRPr sz="1800">
              <a:solidFill>
                <a:schemeClr val="dk1"/>
              </a:solidFill>
            </a:endParaRPr>
          </a:p>
        </p:txBody>
      </p:sp>
      <p:pic>
        <p:nvPicPr>
          <p:cNvPr id="433" name="Google Shape;433;p53"/>
          <p:cNvPicPr preferRelativeResize="0"/>
          <p:nvPr/>
        </p:nvPicPr>
        <p:blipFill>
          <a:blip r:embed="rId3">
            <a:alphaModFix/>
          </a:blip>
          <a:stretch>
            <a:fillRect/>
          </a:stretch>
        </p:blipFill>
        <p:spPr>
          <a:xfrm>
            <a:off x="2380450" y="821350"/>
            <a:ext cx="3687697" cy="2802325"/>
          </a:xfrm>
          <a:prstGeom prst="rect">
            <a:avLst/>
          </a:prstGeom>
          <a:noFill/>
          <a:ln>
            <a:noFill/>
          </a:ln>
        </p:spPr>
      </p:pic>
      <p:sp>
        <p:nvSpPr>
          <p:cNvPr id="434" name="Google Shape;434;p53"/>
          <p:cNvSpPr txBox="1"/>
          <p:nvPr>
            <p:ph type="title"/>
          </p:nvPr>
        </p:nvSpPr>
        <p:spPr>
          <a:xfrm>
            <a:off x="813150" y="248650"/>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Klasifikasi PC</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idx="1" type="subTitle"/>
          </p:nvPr>
        </p:nvSpPr>
        <p:spPr>
          <a:xfrm>
            <a:off x="-125225" y="1428850"/>
            <a:ext cx="9144000" cy="3608700"/>
          </a:xfrm>
          <a:prstGeom prst="rect">
            <a:avLst/>
          </a:prstGeom>
        </p:spPr>
        <p:txBody>
          <a:bodyPr anchorCtr="0" anchor="ctr" bIns="91425" lIns="91425" spcFirstLastPara="1" rIns="91425" wrap="square" tIns="91425">
            <a:noAutofit/>
          </a:bodyPr>
          <a:lstStyle/>
          <a:p>
            <a:pPr indent="-298450" lvl="0" marL="457200" rtl="0" algn="just">
              <a:lnSpc>
                <a:spcPct val="115000"/>
              </a:lnSpc>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Pencemaran Organik &amp; Logam Berat</a:t>
            </a:r>
            <a:r>
              <a:rPr b="1" lang="en" sz="1100">
                <a:solidFill>
                  <a:srgbClr val="000000"/>
                </a:solidFill>
              </a:rPr>
              <a:t>:</a:t>
            </a:r>
            <a:r>
              <a:rPr lang="en" sz="1100">
                <a:solidFill>
                  <a:srgbClr val="000000"/>
                </a:solidFill>
              </a:rPr>
              <a:t> Faktor ini berkaitan dengan pencemaran organik dan kandungan logam berat tertentu seperti kromium hexavalen (Cr6+). Kandungan COD (Chemical Oxygen Demand) dan CODMn (Chemical Oxygen Demand - Manganese) menunjukkan tingkat keberadaan bahan organik dalam air, sementara Cr6+ adalah indikator penting untuk logam berat tertentu yang berpotensi berbahaya bagi lingkungan.</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Hidrofobik dan Zat Kimia Tertentu</a:t>
            </a:r>
            <a:r>
              <a:rPr b="1" lang="en" sz="1100">
                <a:solidFill>
                  <a:srgbClr val="000000"/>
                </a:solidFill>
              </a:rPr>
              <a:t>:</a:t>
            </a:r>
            <a:r>
              <a:rPr lang="en" sz="1100">
                <a:solidFill>
                  <a:srgbClr val="000000"/>
                </a:solidFill>
              </a:rPr>
              <a:t> Faktor ini bisa terkait dengan bahan-bahan kimia yang bersifat hidrofobik atau tidak larut dalam air, seperti minyak (oil) dan juga fluor (F). Kehadiran fluor dalam air dapat berasal dari berbagai sumber, sementara keberadaan minyak dapat menjadi indikasi pencemaran dari kegiatan industri atau transportasi.</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Keseimbangan Kimia &amp; Deterjen</a:t>
            </a:r>
            <a:r>
              <a:rPr b="1" lang="en" sz="1100">
                <a:solidFill>
                  <a:srgbClr val="000000"/>
                </a:solidFill>
              </a:rPr>
              <a:t>:</a:t>
            </a:r>
            <a:r>
              <a:rPr lang="en" sz="1100">
                <a:solidFill>
                  <a:srgbClr val="000000"/>
                </a:solidFill>
              </a:rPr>
              <a:t> Faktor ini terkait dengan tingkat keasaman (pH) air, serta kandungan surfaktan anionik linear (LAS) yang sering ditemukan dalam deterjen. Kehadiran seng (Zn) juga dapat menjadi indikator pencemaran atau keberadaan logam dalam air.</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Pencemaran Nitrogen dan Logam Beracun</a:t>
            </a:r>
            <a:r>
              <a:rPr b="1" lang="en" sz="1100">
                <a:solidFill>
                  <a:srgbClr val="000000"/>
                </a:solidFill>
              </a:rPr>
              <a:t>:</a:t>
            </a:r>
            <a:r>
              <a:rPr lang="en" sz="1100">
                <a:solidFill>
                  <a:srgbClr val="000000"/>
                </a:solidFill>
              </a:rPr>
              <a:t> Faktor ini menunjukkan keberadaan nitrogen amonium (NH3-N), arsenik (As), dan selenium (Se) dalam air. Mereka bisa menjadi indikator pencemaran dari sumber-sumber alam atau aktivitas manusia seperti pertanian, industri, atau limbah.</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Kadar Oksigen Terlarut</a:t>
            </a:r>
            <a:r>
              <a:rPr b="1" lang="en" sz="1100">
                <a:solidFill>
                  <a:srgbClr val="000000"/>
                </a:solidFill>
              </a:rPr>
              <a:t>:</a:t>
            </a:r>
            <a:r>
              <a:rPr lang="en" sz="1100">
                <a:solidFill>
                  <a:srgbClr val="000000"/>
                </a:solidFill>
              </a:rPr>
              <a:t> Faktor ini berkaitan dengan tingkat oksigen terlarut (Dissolved Oxygen / DO) dalam air. Kandungan oksigen yang rendah bisa menjadi indikasi pencemaran atau ketidakseimbangan lingkungan yang dapat mempengaruhi kehidupan akuatik.</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Kandungan Kadmium</a:t>
            </a:r>
            <a:r>
              <a:rPr b="1" lang="en" sz="1100">
                <a:solidFill>
                  <a:srgbClr val="000000"/>
                </a:solidFill>
              </a:rPr>
              <a:t>:</a:t>
            </a:r>
            <a:r>
              <a:rPr lang="en" sz="1100">
                <a:solidFill>
                  <a:srgbClr val="000000"/>
                </a:solidFill>
              </a:rPr>
              <a:t> Faktor ini berkaitan dengan kandungan kadmium (Cd) dalam air, yang merupakan logam berat berbahaya yang bisa berasal dari limbah industri atau aktivitas pertambangan.</a:t>
            </a:r>
            <a:endParaRPr sz="1100">
              <a:solidFill>
                <a:srgbClr val="000000"/>
              </a:solidFill>
            </a:endParaRPr>
          </a:p>
          <a:p>
            <a:pPr indent="-298450" lvl="0" marL="457200" rtl="0" algn="just">
              <a:lnSpc>
                <a:spcPct val="115000"/>
              </a:lnSpc>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Pencemaran Multi-Kimia</a:t>
            </a:r>
            <a:r>
              <a:rPr b="1" lang="en" sz="1100">
                <a:solidFill>
                  <a:srgbClr val="000000"/>
                </a:solidFill>
              </a:rPr>
              <a:t>:</a:t>
            </a:r>
            <a:r>
              <a:rPr lang="en" sz="1100">
                <a:solidFill>
                  <a:srgbClr val="000000"/>
                </a:solidFill>
              </a:rPr>
              <a:t> Faktor ini menunjukkan keberadaan fosfor total (TP), tembaga (Cu), merkuri (Hg), sianida (CN), fosfor organik (VP), dan belerang (S) dalam air. Mereka merupakan indikator pencemaran dari berbagai sumber, termasuk industri, pertanian, atau aktivitas manusia lainnya.</a:t>
            </a:r>
            <a:endParaRPr sz="1100">
              <a:solidFill>
                <a:srgbClr val="000000"/>
              </a:solidFill>
            </a:endParaRPr>
          </a:p>
          <a:p>
            <a:pPr indent="0" lvl="0" marL="0" rtl="0" algn="just">
              <a:spcBef>
                <a:spcPts val="1200"/>
              </a:spcBef>
              <a:spcAft>
                <a:spcPts val="0"/>
              </a:spcAft>
              <a:buNone/>
            </a:pPr>
            <a:r>
              <a:t/>
            </a:r>
            <a:endParaRPr sz="1800"/>
          </a:p>
        </p:txBody>
      </p:sp>
      <p:sp>
        <p:nvSpPr>
          <p:cNvPr id="440" name="Google Shape;440;p54"/>
          <p:cNvSpPr txBox="1"/>
          <p:nvPr>
            <p:ph type="title"/>
          </p:nvPr>
        </p:nvSpPr>
        <p:spPr>
          <a:xfrm>
            <a:off x="813150" y="663475"/>
            <a:ext cx="6822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Penjelasan Faktor</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5"/>
          <p:cNvSpPr/>
          <p:nvPr/>
        </p:nvSpPr>
        <p:spPr>
          <a:xfrm>
            <a:off x="3687750" y="1687500"/>
            <a:ext cx="1768500" cy="176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Comfortaa"/>
                <a:ea typeface="Comfortaa"/>
                <a:cs typeface="Comfortaa"/>
                <a:sym typeface="Comfortaa"/>
              </a:rPr>
              <a:t>Cluster</a:t>
            </a:r>
            <a:endParaRPr b="1" sz="2000">
              <a:solidFill>
                <a:schemeClr val="lt1"/>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Elbow Method (Cluster By Spatial)</a:t>
            </a:r>
            <a:endParaRPr sz="3400"/>
          </a:p>
        </p:txBody>
      </p:sp>
      <p:sp>
        <p:nvSpPr>
          <p:cNvPr id="451" name="Google Shape;451;p56"/>
          <p:cNvSpPr txBox="1"/>
          <p:nvPr/>
        </p:nvSpPr>
        <p:spPr>
          <a:xfrm>
            <a:off x="4633300" y="2186300"/>
            <a:ext cx="4237800" cy="242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highlight>
                  <a:srgbClr val="F7F7F7"/>
                </a:highlight>
                <a:latin typeface="Anaheim"/>
                <a:ea typeface="Anaheim"/>
                <a:cs typeface="Anaheim"/>
                <a:sym typeface="Anaheim"/>
              </a:rPr>
              <a:t>Dalam kurva elbow, titik 'belokan' yang terbentuk pada grafik umumnya dianggap sebagai petunjuk jumlah klaster yang sesuai. Meskipun demikian, nilai 'optimal' dari 'k' yang diperoleh dari metode kurva elbow sering kali agak "ambigu" atau tidak sepenuhnya pasti dalam menentukan jumlah klaster ('k') yang terbaik. Pada grafik di atas, pilihan 'k' diatur menjadi 2 atau 3 karena grafik yang dihasilkan menunjukkan adanya belokan dan kemudian level off. Untuk memastikan bahwa 'k' yang dipilih memang optimal, analisis lebih lanjut akan dilakukan menggunakan analisis silhouette.</a:t>
            </a:r>
            <a:endParaRPr sz="1100">
              <a:highlight>
                <a:srgbClr val="F7F7F7"/>
              </a:highlight>
              <a:latin typeface="Anaheim"/>
              <a:ea typeface="Anaheim"/>
              <a:cs typeface="Anaheim"/>
              <a:sym typeface="Anaheim"/>
            </a:endParaRPr>
          </a:p>
          <a:p>
            <a:pPr indent="0" lvl="0" marL="0" rtl="0" algn="l">
              <a:spcBef>
                <a:spcPts val="0"/>
              </a:spcBef>
              <a:spcAft>
                <a:spcPts val="0"/>
              </a:spcAft>
              <a:buNone/>
            </a:pPr>
            <a:r>
              <a:t/>
            </a:r>
            <a:endParaRPr sz="1100">
              <a:solidFill>
                <a:schemeClr val="dk2"/>
              </a:solidFill>
              <a:latin typeface="Anaheim"/>
              <a:ea typeface="Anaheim"/>
              <a:cs typeface="Anaheim"/>
              <a:sym typeface="Anaheim"/>
            </a:endParaRPr>
          </a:p>
        </p:txBody>
      </p:sp>
      <p:pic>
        <p:nvPicPr>
          <p:cNvPr id="452" name="Google Shape;452;p56"/>
          <p:cNvPicPr preferRelativeResize="0"/>
          <p:nvPr/>
        </p:nvPicPr>
        <p:blipFill>
          <a:blip r:embed="rId3">
            <a:alphaModFix/>
          </a:blip>
          <a:stretch>
            <a:fillRect/>
          </a:stretch>
        </p:blipFill>
        <p:spPr>
          <a:xfrm>
            <a:off x="518802" y="2186299"/>
            <a:ext cx="3803174" cy="242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170100" y="1039100"/>
            <a:ext cx="8803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Silhouette Score (Cluster By Spatial)</a:t>
            </a:r>
            <a:endParaRPr/>
          </a:p>
        </p:txBody>
      </p:sp>
      <p:sp>
        <p:nvSpPr>
          <p:cNvPr id="458" name="Google Shape;458;p57"/>
          <p:cNvSpPr txBox="1"/>
          <p:nvPr/>
        </p:nvSpPr>
        <p:spPr>
          <a:xfrm>
            <a:off x="4633300" y="2301900"/>
            <a:ext cx="4324500" cy="237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highlight>
                  <a:srgbClr val="F7F7F7"/>
                </a:highlight>
                <a:latin typeface="Anaheim"/>
                <a:ea typeface="Anaheim"/>
                <a:cs typeface="Anaheim"/>
                <a:sym typeface="Anaheim"/>
              </a:rPr>
              <a:t>Silhouette score dapat membantu menentukan jumlah cluster yang optimal dalam analisis klaster (clustering). Semakin tinggi silhouette score, semakin baik. Dalam kasus ini, score tertinggi adalah untuk n_clusters=2 dengan nilai silhouette sebesar 0.2373.</a:t>
            </a:r>
            <a:endParaRPr sz="1200">
              <a:highlight>
                <a:srgbClr val="F7F7F7"/>
              </a:highlight>
              <a:latin typeface="Anaheim"/>
              <a:ea typeface="Anaheim"/>
              <a:cs typeface="Anaheim"/>
              <a:sym typeface="Anaheim"/>
            </a:endParaRPr>
          </a:p>
          <a:p>
            <a:pPr indent="0" lvl="0" marL="0" rtl="0" algn="l">
              <a:lnSpc>
                <a:spcPct val="135714"/>
              </a:lnSpc>
              <a:spcBef>
                <a:spcPts val="0"/>
              </a:spcBef>
              <a:spcAft>
                <a:spcPts val="0"/>
              </a:spcAft>
              <a:buNone/>
            </a:pPr>
            <a:r>
              <a:t/>
            </a:r>
            <a:endParaRPr sz="1200">
              <a:highlight>
                <a:srgbClr val="F7F7F7"/>
              </a:highlight>
              <a:latin typeface="Anaheim"/>
              <a:ea typeface="Anaheim"/>
              <a:cs typeface="Anaheim"/>
              <a:sym typeface="Anaheim"/>
            </a:endParaRPr>
          </a:p>
          <a:p>
            <a:pPr indent="0" lvl="0" marL="0" rtl="0" algn="l">
              <a:lnSpc>
                <a:spcPct val="135714"/>
              </a:lnSpc>
              <a:spcBef>
                <a:spcPts val="0"/>
              </a:spcBef>
              <a:spcAft>
                <a:spcPts val="0"/>
              </a:spcAft>
              <a:buNone/>
            </a:pPr>
            <a:r>
              <a:rPr lang="en" sz="1200">
                <a:highlight>
                  <a:srgbClr val="F7F7F7"/>
                </a:highlight>
                <a:latin typeface="Anaheim"/>
                <a:ea typeface="Anaheim"/>
                <a:cs typeface="Anaheim"/>
                <a:sym typeface="Anaheim"/>
              </a:rPr>
              <a:t>Jadi, berdasarkan nilai silhouette score, jumlah cluster terbaik adalah 2.  </a:t>
            </a:r>
            <a:endParaRPr sz="1200">
              <a:highlight>
                <a:srgbClr val="F7F7F7"/>
              </a:highlight>
              <a:latin typeface="Anaheim"/>
              <a:ea typeface="Anaheim"/>
              <a:cs typeface="Anaheim"/>
              <a:sym typeface="Anaheim"/>
            </a:endParaRPr>
          </a:p>
          <a:p>
            <a:pPr indent="0" lvl="0" marL="0" rtl="0" algn="l">
              <a:spcBef>
                <a:spcPts val="0"/>
              </a:spcBef>
              <a:spcAft>
                <a:spcPts val="0"/>
              </a:spcAft>
              <a:buNone/>
            </a:pPr>
            <a:r>
              <a:t/>
            </a:r>
            <a:endParaRPr sz="1200">
              <a:highlight>
                <a:srgbClr val="F7F7F7"/>
              </a:highlight>
              <a:latin typeface="Anaheim"/>
              <a:ea typeface="Anaheim"/>
              <a:cs typeface="Anaheim"/>
              <a:sym typeface="Anaheim"/>
            </a:endParaRPr>
          </a:p>
        </p:txBody>
      </p:sp>
      <p:pic>
        <p:nvPicPr>
          <p:cNvPr id="459" name="Google Shape;459;p57"/>
          <p:cNvPicPr preferRelativeResize="0"/>
          <p:nvPr/>
        </p:nvPicPr>
        <p:blipFill>
          <a:blip r:embed="rId3">
            <a:alphaModFix/>
          </a:blip>
          <a:stretch>
            <a:fillRect/>
          </a:stretch>
        </p:blipFill>
        <p:spPr>
          <a:xfrm>
            <a:off x="340225" y="2968825"/>
            <a:ext cx="4076351" cy="10409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Elbow Method (Cluster By Months)</a:t>
            </a:r>
            <a:endParaRPr sz="3400"/>
          </a:p>
        </p:txBody>
      </p:sp>
      <p:sp>
        <p:nvSpPr>
          <p:cNvPr id="465" name="Google Shape;465;p58"/>
          <p:cNvSpPr txBox="1"/>
          <p:nvPr/>
        </p:nvSpPr>
        <p:spPr>
          <a:xfrm>
            <a:off x="4633300" y="2186300"/>
            <a:ext cx="4237800" cy="242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highlight>
                  <a:srgbClr val="F7F7F7"/>
                </a:highlight>
                <a:latin typeface="Anaheim"/>
                <a:ea typeface="Anaheim"/>
                <a:cs typeface="Anaheim"/>
                <a:sym typeface="Anaheim"/>
              </a:rPr>
              <a:t>Dalam kurva elbow, titik 'belokan' yang terbentuk pada grafik umumnya dianggap sebagai petunjuk jumlah klaster yang sesuai. Meskipun demikian, nilai 'optimal' dari 'k' yang diperoleh dari metode kurva elbow sering kali agak "ambigu" atau tidak sepenuhnya pasti dalam menentukan jumlah klaster ('k') yang terbaik. Pada grafik di atas, pilihan 'k' diatur menjadi 6 atau 7 karena grafik yang dihasilkan menunjukkan adanya belokan dan kemudian level off. Untuk memastikan bahwa 'k' yang dipilih memang optimal, analisis lebih lanjut akan dilakukan menggunakan analisis silhouette.</a:t>
            </a:r>
            <a:endParaRPr sz="1100">
              <a:highlight>
                <a:srgbClr val="F7F7F7"/>
              </a:highlight>
              <a:latin typeface="Anaheim"/>
              <a:ea typeface="Anaheim"/>
              <a:cs typeface="Anaheim"/>
              <a:sym typeface="Anaheim"/>
            </a:endParaRPr>
          </a:p>
          <a:p>
            <a:pPr indent="0" lvl="0" marL="0" rtl="0" algn="l">
              <a:spcBef>
                <a:spcPts val="0"/>
              </a:spcBef>
              <a:spcAft>
                <a:spcPts val="0"/>
              </a:spcAft>
              <a:buNone/>
            </a:pPr>
            <a:r>
              <a:t/>
            </a:r>
            <a:endParaRPr sz="1100">
              <a:solidFill>
                <a:schemeClr val="dk2"/>
              </a:solidFill>
              <a:latin typeface="Anaheim"/>
              <a:ea typeface="Anaheim"/>
              <a:cs typeface="Anaheim"/>
              <a:sym typeface="Anaheim"/>
            </a:endParaRPr>
          </a:p>
        </p:txBody>
      </p:sp>
      <p:pic>
        <p:nvPicPr>
          <p:cNvPr id="466" name="Google Shape;466;p58"/>
          <p:cNvPicPr preferRelativeResize="0"/>
          <p:nvPr/>
        </p:nvPicPr>
        <p:blipFill>
          <a:blip r:embed="rId3">
            <a:alphaModFix/>
          </a:blip>
          <a:stretch>
            <a:fillRect/>
          </a:stretch>
        </p:blipFill>
        <p:spPr>
          <a:xfrm>
            <a:off x="642150" y="2186300"/>
            <a:ext cx="3524250" cy="2124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70100" y="1039100"/>
            <a:ext cx="8803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Silhouette Score (Cluster By Months)</a:t>
            </a:r>
            <a:endParaRPr/>
          </a:p>
        </p:txBody>
      </p:sp>
      <p:sp>
        <p:nvSpPr>
          <p:cNvPr id="472" name="Google Shape;472;p59"/>
          <p:cNvSpPr txBox="1"/>
          <p:nvPr/>
        </p:nvSpPr>
        <p:spPr>
          <a:xfrm>
            <a:off x="4633300" y="2301900"/>
            <a:ext cx="4324500" cy="212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highlight>
                  <a:srgbClr val="F7F7F7"/>
                </a:highlight>
                <a:latin typeface="Anaheim"/>
                <a:ea typeface="Anaheim"/>
                <a:cs typeface="Anaheim"/>
                <a:sym typeface="Anaheim"/>
              </a:rPr>
              <a:t>Silhouette score dapat membantu menentukan jumlah cluster yang optimal dalam analisis klaster (clustering). Semakin tinggi silhouette score, semakin baik. Dalam kasus ini, score tertinggi adalah untuk n_clusters=6 dengan nilai silhouette sebesar 0.343.</a:t>
            </a:r>
            <a:endParaRPr sz="1200">
              <a:highlight>
                <a:srgbClr val="F7F7F7"/>
              </a:highlight>
              <a:latin typeface="Anaheim"/>
              <a:ea typeface="Anaheim"/>
              <a:cs typeface="Anaheim"/>
              <a:sym typeface="Anaheim"/>
            </a:endParaRPr>
          </a:p>
          <a:p>
            <a:pPr indent="0" lvl="0" marL="0" rtl="0" algn="l">
              <a:lnSpc>
                <a:spcPct val="135714"/>
              </a:lnSpc>
              <a:spcBef>
                <a:spcPts val="0"/>
              </a:spcBef>
              <a:spcAft>
                <a:spcPts val="0"/>
              </a:spcAft>
              <a:buNone/>
            </a:pPr>
            <a:r>
              <a:t/>
            </a:r>
            <a:endParaRPr sz="1200">
              <a:highlight>
                <a:srgbClr val="F7F7F7"/>
              </a:highlight>
              <a:latin typeface="Anaheim"/>
              <a:ea typeface="Anaheim"/>
              <a:cs typeface="Anaheim"/>
              <a:sym typeface="Anaheim"/>
            </a:endParaRPr>
          </a:p>
          <a:p>
            <a:pPr indent="0" lvl="0" marL="0" rtl="0" algn="l">
              <a:lnSpc>
                <a:spcPct val="135714"/>
              </a:lnSpc>
              <a:spcBef>
                <a:spcPts val="0"/>
              </a:spcBef>
              <a:spcAft>
                <a:spcPts val="0"/>
              </a:spcAft>
              <a:buNone/>
            </a:pPr>
            <a:r>
              <a:rPr lang="en" sz="1200">
                <a:highlight>
                  <a:srgbClr val="F7F7F7"/>
                </a:highlight>
                <a:latin typeface="Anaheim"/>
                <a:ea typeface="Anaheim"/>
                <a:cs typeface="Anaheim"/>
                <a:sym typeface="Anaheim"/>
              </a:rPr>
              <a:t>Jadi, berdasarkan nilai silhouette score, jumlah cluster terbaik adalah 6.  </a:t>
            </a:r>
            <a:endParaRPr sz="1200">
              <a:highlight>
                <a:srgbClr val="F7F7F7"/>
              </a:highlight>
              <a:latin typeface="Anaheim"/>
              <a:ea typeface="Anaheim"/>
              <a:cs typeface="Anaheim"/>
              <a:sym typeface="Anaheim"/>
            </a:endParaRPr>
          </a:p>
          <a:p>
            <a:pPr indent="0" lvl="0" marL="0" rtl="0" algn="l">
              <a:spcBef>
                <a:spcPts val="0"/>
              </a:spcBef>
              <a:spcAft>
                <a:spcPts val="0"/>
              </a:spcAft>
              <a:buNone/>
            </a:pPr>
            <a:r>
              <a:t/>
            </a:r>
            <a:endParaRPr sz="1200">
              <a:highlight>
                <a:srgbClr val="F7F7F7"/>
              </a:highlight>
              <a:latin typeface="Anaheim"/>
              <a:ea typeface="Anaheim"/>
              <a:cs typeface="Anaheim"/>
              <a:sym typeface="Anaheim"/>
            </a:endParaRPr>
          </a:p>
        </p:txBody>
      </p:sp>
      <p:pic>
        <p:nvPicPr>
          <p:cNvPr id="473" name="Google Shape;473;p59"/>
          <p:cNvPicPr preferRelativeResize="0"/>
          <p:nvPr/>
        </p:nvPicPr>
        <p:blipFill>
          <a:blip r:embed="rId3">
            <a:alphaModFix/>
          </a:blip>
          <a:stretch>
            <a:fillRect/>
          </a:stretch>
        </p:blipFill>
        <p:spPr>
          <a:xfrm>
            <a:off x="98350" y="2581725"/>
            <a:ext cx="4423875" cy="115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Table of Contents</a:t>
            </a:r>
            <a:endParaRPr sz="3000"/>
          </a:p>
        </p:txBody>
      </p:sp>
      <p:sp>
        <p:nvSpPr>
          <p:cNvPr id="280" name="Google Shape;280;p33"/>
          <p:cNvSpPr/>
          <p:nvPr/>
        </p:nvSpPr>
        <p:spPr>
          <a:xfrm>
            <a:off x="1104050" y="1746375"/>
            <a:ext cx="963900" cy="96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fortaa"/>
                <a:ea typeface="Comfortaa"/>
                <a:cs typeface="Comfortaa"/>
                <a:sym typeface="Comfortaa"/>
              </a:rPr>
              <a:t>1</a:t>
            </a:r>
            <a:endParaRPr sz="3000">
              <a:solidFill>
                <a:schemeClr val="lt1"/>
              </a:solidFill>
              <a:latin typeface="Comfortaa"/>
              <a:ea typeface="Comfortaa"/>
              <a:cs typeface="Comfortaa"/>
              <a:sym typeface="Comfortaa"/>
            </a:endParaRPr>
          </a:p>
        </p:txBody>
      </p:sp>
      <p:sp>
        <p:nvSpPr>
          <p:cNvPr id="281" name="Google Shape;281;p33"/>
          <p:cNvSpPr/>
          <p:nvPr/>
        </p:nvSpPr>
        <p:spPr>
          <a:xfrm>
            <a:off x="3095325" y="1750750"/>
            <a:ext cx="963900" cy="96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fortaa"/>
                <a:ea typeface="Comfortaa"/>
                <a:cs typeface="Comfortaa"/>
                <a:sym typeface="Comfortaa"/>
              </a:rPr>
              <a:t>2</a:t>
            </a:r>
            <a:endParaRPr sz="3000">
              <a:solidFill>
                <a:schemeClr val="lt1"/>
              </a:solidFill>
              <a:latin typeface="Comfortaa"/>
              <a:ea typeface="Comfortaa"/>
              <a:cs typeface="Comfortaa"/>
              <a:sym typeface="Comfortaa"/>
            </a:endParaRPr>
          </a:p>
        </p:txBody>
      </p:sp>
      <p:sp>
        <p:nvSpPr>
          <p:cNvPr id="282" name="Google Shape;282;p33"/>
          <p:cNvSpPr/>
          <p:nvPr/>
        </p:nvSpPr>
        <p:spPr>
          <a:xfrm>
            <a:off x="5086600" y="1746375"/>
            <a:ext cx="963900" cy="96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fortaa"/>
                <a:ea typeface="Comfortaa"/>
                <a:cs typeface="Comfortaa"/>
                <a:sym typeface="Comfortaa"/>
              </a:rPr>
              <a:t>3</a:t>
            </a:r>
            <a:endParaRPr sz="3000">
              <a:solidFill>
                <a:schemeClr val="lt1"/>
              </a:solidFill>
              <a:latin typeface="Comfortaa"/>
              <a:ea typeface="Comfortaa"/>
              <a:cs typeface="Comfortaa"/>
              <a:sym typeface="Comfortaa"/>
            </a:endParaRPr>
          </a:p>
        </p:txBody>
      </p:sp>
      <p:sp>
        <p:nvSpPr>
          <p:cNvPr id="283" name="Google Shape;283;p33"/>
          <p:cNvSpPr/>
          <p:nvPr/>
        </p:nvSpPr>
        <p:spPr>
          <a:xfrm>
            <a:off x="7076050" y="1746375"/>
            <a:ext cx="963900" cy="963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Comfortaa"/>
                <a:ea typeface="Comfortaa"/>
                <a:cs typeface="Comfortaa"/>
                <a:sym typeface="Comfortaa"/>
              </a:rPr>
              <a:t>4</a:t>
            </a:r>
            <a:endParaRPr sz="3000">
              <a:solidFill>
                <a:schemeClr val="lt1"/>
              </a:solidFill>
              <a:latin typeface="Comfortaa"/>
              <a:ea typeface="Comfortaa"/>
              <a:cs typeface="Comfortaa"/>
              <a:sym typeface="Comfortaa"/>
            </a:endParaRPr>
          </a:p>
        </p:txBody>
      </p:sp>
      <p:cxnSp>
        <p:nvCxnSpPr>
          <p:cNvPr id="284" name="Google Shape;284;p33"/>
          <p:cNvCxnSpPr>
            <a:stCxn id="280" idx="6"/>
            <a:endCxn id="281" idx="2"/>
          </p:cNvCxnSpPr>
          <p:nvPr/>
        </p:nvCxnSpPr>
        <p:spPr>
          <a:xfrm>
            <a:off x="2067950" y="2228325"/>
            <a:ext cx="1027500" cy="4500"/>
          </a:xfrm>
          <a:prstGeom prst="straightConnector1">
            <a:avLst/>
          </a:prstGeom>
          <a:noFill/>
          <a:ln cap="flat" cmpd="sng" w="19050">
            <a:solidFill>
              <a:schemeClr val="accent1"/>
            </a:solidFill>
            <a:prstDash val="solid"/>
            <a:round/>
            <a:headEnd len="med" w="med" type="none"/>
            <a:tailEnd len="med" w="med" type="none"/>
          </a:ln>
        </p:spPr>
      </p:cxnSp>
      <p:cxnSp>
        <p:nvCxnSpPr>
          <p:cNvPr id="285" name="Google Shape;285;p33"/>
          <p:cNvCxnSpPr>
            <a:stCxn id="281" idx="6"/>
            <a:endCxn id="282" idx="2"/>
          </p:cNvCxnSpPr>
          <p:nvPr/>
        </p:nvCxnSpPr>
        <p:spPr>
          <a:xfrm flipH="1" rot="10800000">
            <a:off x="4059225" y="2228200"/>
            <a:ext cx="1027500" cy="4500"/>
          </a:xfrm>
          <a:prstGeom prst="straightConnector1">
            <a:avLst/>
          </a:prstGeom>
          <a:noFill/>
          <a:ln cap="flat" cmpd="sng" w="19050">
            <a:solidFill>
              <a:schemeClr val="accent1"/>
            </a:solidFill>
            <a:prstDash val="solid"/>
            <a:round/>
            <a:headEnd len="med" w="med" type="none"/>
            <a:tailEnd len="med" w="med" type="none"/>
          </a:ln>
        </p:spPr>
      </p:cxnSp>
      <p:cxnSp>
        <p:nvCxnSpPr>
          <p:cNvPr id="286" name="Google Shape;286;p33"/>
          <p:cNvCxnSpPr>
            <a:stCxn id="282" idx="6"/>
            <a:endCxn id="283" idx="2"/>
          </p:cNvCxnSpPr>
          <p:nvPr/>
        </p:nvCxnSpPr>
        <p:spPr>
          <a:xfrm>
            <a:off x="6050500" y="2228325"/>
            <a:ext cx="1025700" cy="0"/>
          </a:xfrm>
          <a:prstGeom prst="straightConnector1">
            <a:avLst/>
          </a:prstGeom>
          <a:noFill/>
          <a:ln cap="flat" cmpd="sng" w="19050">
            <a:solidFill>
              <a:schemeClr val="accent1"/>
            </a:solidFill>
            <a:prstDash val="solid"/>
            <a:round/>
            <a:headEnd len="med" w="med" type="none"/>
            <a:tailEnd len="med" w="med" type="none"/>
          </a:ln>
        </p:spPr>
      </p:cxnSp>
      <p:sp>
        <p:nvSpPr>
          <p:cNvPr id="287" name="Google Shape;287;p33"/>
          <p:cNvSpPr txBox="1"/>
          <p:nvPr>
            <p:ph idx="4294967295" type="title"/>
          </p:nvPr>
        </p:nvSpPr>
        <p:spPr>
          <a:xfrm>
            <a:off x="589400" y="3063475"/>
            <a:ext cx="19932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dk1"/>
                </a:solidFill>
              </a:rPr>
              <a:t>Pendahuluan</a:t>
            </a:r>
            <a:endParaRPr sz="2000">
              <a:solidFill>
                <a:schemeClr val="dk1"/>
              </a:solidFill>
            </a:endParaRPr>
          </a:p>
        </p:txBody>
      </p:sp>
      <p:sp>
        <p:nvSpPr>
          <p:cNvPr id="288" name="Google Shape;288;p33"/>
          <p:cNvSpPr txBox="1"/>
          <p:nvPr>
            <p:ph idx="4294967295" type="title"/>
          </p:nvPr>
        </p:nvSpPr>
        <p:spPr>
          <a:xfrm>
            <a:off x="2708187" y="3063475"/>
            <a:ext cx="17319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dk1"/>
                </a:solidFill>
              </a:rPr>
              <a:t>Metodologi</a:t>
            </a:r>
            <a:endParaRPr sz="2000">
              <a:solidFill>
                <a:schemeClr val="dk1"/>
              </a:solidFill>
            </a:endParaRPr>
          </a:p>
        </p:txBody>
      </p:sp>
      <p:sp>
        <p:nvSpPr>
          <p:cNvPr id="289" name="Google Shape;289;p33"/>
          <p:cNvSpPr txBox="1"/>
          <p:nvPr>
            <p:ph idx="4294967295" type="subTitle"/>
          </p:nvPr>
        </p:nvSpPr>
        <p:spPr>
          <a:xfrm>
            <a:off x="2708187" y="3553751"/>
            <a:ext cx="1731900" cy="401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Sumber Data, dan Variabel Penelitian</a:t>
            </a:r>
            <a:endParaRPr>
              <a:solidFill>
                <a:schemeClr val="dk1"/>
              </a:solidFill>
            </a:endParaRPr>
          </a:p>
        </p:txBody>
      </p:sp>
      <p:sp>
        <p:nvSpPr>
          <p:cNvPr id="290" name="Google Shape;290;p33"/>
          <p:cNvSpPr txBox="1"/>
          <p:nvPr>
            <p:ph idx="4294967295" type="title"/>
          </p:nvPr>
        </p:nvSpPr>
        <p:spPr>
          <a:xfrm>
            <a:off x="4566989" y="3063475"/>
            <a:ext cx="19932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dk1"/>
                </a:solidFill>
              </a:rPr>
              <a:t>Pembahasan</a:t>
            </a:r>
            <a:endParaRPr sz="2000">
              <a:solidFill>
                <a:schemeClr val="dk1"/>
              </a:solidFill>
            </a:endParaRPr>
          </a:p>
        </p:txBody>
      </p:sp>
      <p:sp>
        <p:nvSpPr>
          <p:cNvPr id="291" name="Google Shape;291;p33"/>
          <p:cNvSpPr txBox="1"/>
          <p:nvPr>
            <p:ph idx="4294967295" type="subTitle"/>
          </p:nvPr>
        </p:nvSpPr>
        <p:spPr>
          <a:xfrm>
            <a:off x="4697641" y="3550501"/>
            <a:ext cx="1731900" cy="401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PCA, dan Faktor Analisis</a:t>
            </a:r>
            <a:endParaRPr>
              <a:solidFill>
                <a:schemeClr val="dk1"/>
              </a:solidFill>
            </a:endParaRPr>
          </a:p>
        </p:txBody>
      </p:sp>
      <p:sp>
        <p:nvSpPr>
          <p:cNvPr id="292" name="Google Shape;292;p33"/>
          <p:cNvSpPr txBox="1"/>
          <p:nvPr>
            <p:ph idx="4294967295" type="title"/>
          </p:nvPr>
        </p:nvSpPr>
        <p:spPr>
          <a:xfrm>
            <a:off x="6687093" y="3063487"/>
            <a:ext cx="17319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000">
                <a:solidFill>
                  <a:schemeClr val="dk1"/>
                </a:solidFill>
              </a:rPr>
              <a:t>Kesimpulan</a:t>
            </a:r>
            <a:endParaRPr sz="2000">
              <a:solidFill>
                <a:schemeClr val="dk1"/>
              </a:solidFill>
            </a:endParaRPr>
          </a:p>
        </p:txBody>
      </p:sp>
      <p:sp>
        <p:nvSpPr>
          <p:cNvPr id="293" name="Google Shape;293;p33"/>
          <p:cNvSpPr txBox="1"/>
          <p:nvPr>
            <p:ph idx="4294967295" type="subTitle"/>
          </p:nvPr>
        </p:nvSpPr>
        <p:spPr>
          <a:xfrm>
            <a:off x="718712" y="3553751"/>
            <a:ext cx="1731900" cy="401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rPr>
              <a:t>Introduction, Rumusah Masalah, Tujuan</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0"/>
          <p:cNvSpPr/>
          <p:nvPr/>
        </p:nvSpPr>
        <p:spPr>
          <a:xfrm>
            <a:off x="619050" y="729900"/>
            <a:ext cx="7905900" cy="36837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0"/>
          <p:cNvSpPr txBox="1"/>
          <p:nvPr/>
        </p:nvSpPr>
        <p:spPr>
          <a:xfrm>
            <a:off x="1443950" y="0"/>
            <a:ext cx="39444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dk2"/>
                </a:solidFill>
                <a:latin typeface="Anaheim"/>
                <a:ea typeface="Anaheim"/>
                <a:cs typeface="Anaheim"/>
                <a:sym typeface="Anaheim"/>
              </a:rPr>
              <a:t>Kesimpulan</a:t>
            </a:r>
            <a:endParaRPr sz="4000">
              <a:solidFill>
                <a:schemeClr val="dk2"/>
              </a:solidFill>
              <a:latin typeface="Anaheim"/>
              <a:ea typeface="Anaheim"/>
              <a:cs typeface="Anaheim"/>
              <a:sym typeface="Anaheim"/>
            </a:endParaRPr>
          </a:p>
        </p:txBody>
      </p:sp>
      <p:sp>
        <p:nvSpPr>
          <p:cNvPr id="480" name="Google Shape;480;p60"/>
          <p:cNvSpPr txBox="1"/>
          <p:nvPr/>
        </p:nvSpPr>
        <p:spPr>
          <a:xfrm>
            <a:off x="924675" y="939125"/>
            <a:ext cx="7238400" cy="320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Anaheim"/>
              <a:buAutoNum type="arabicPeriod"/>
            </a:pPr>
            <a:r>
              <a:rPr lang="en">
                <a:solidFill>
                  <a:schemeClr val="dk2"/>
                </a:solidFill>
                <a:latin typeface="Anaheim"/>
                <a:ea typeface="Anaheim"/>
                <a:cs typeface="Anaheim"/>
                <a:sym typeface="Anaheim"/>
              </a:rPr>
              <a:t>Dalam analisis ini, tujuh komponen utama (PC) telah ditentukan, yang secara kumulatif mencakup proporsi sebesar 72,6% dari total variasi data. Setiap PC memiliki hubungan dengan kelompok parameter tertentu. PC 1, misalnya, terkait dengan COD, TP, Cr6+, Cu, CN, dan VP. Sementara itu, PC 2 mencakup NH3-N dan F, PC 3 berkaitan dengan LAS dan S, dan seterusnya. Pengelompokan ini memberikan wawasan tentang pola keterkaitan antara parameter-parameter tersebut dalam dataset.</a:t>
            </a:r>
            <a:endParaRPr>
              <a:solidFill>
                <a:schemeClr val="dk2"/>
              </a:solidFill>
              <a:latin typeface="Anaheim"/>
              <a:ea typeface="Anaheim"/>
              <a:cs typeface="Anaheim"/>
              <a:sym typeface="Anaheim"/>
            </a:endParaRPr>
          </a:p>
          <a:p>
            <a:pPr indent="0" lvl="0" marL="0" rtl="0" algn="l">
              <a:spcBef>
                <a:spcPts val="0"/>
              </a:spcBef>
              <a:spcAft>
                <a:spcPts val="0"/>
              </a:spcAft>
              <a:buNone/>
            </a:pPr>
            <a:r>
              <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AutoNum type="arabicPeriod"/>
            </a:pPr>
            <a:r>
              <a:rPr lang="en">
                <a:solidFill>
                  <a:schemeClr val="dk2"/>
                </a:solidFill>
                <a:latin typeface="Anaheim"/>
                <a:ea typeface="Anaheim"/>
                <a:cs typeface="Anaheim"/>
                <a:sym typeface="Anaheim"/>
              </a:rPr>
              <a:t>Hasil dari Faktor Analysis yaitu 7 Faktor yang dari penelitian kualitas air, yaitu:</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Pencemaran Organik &amp; Logam Berat </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Hidrofobik dan Zat Kimia Tertentu:</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Keseimbangan Kimia &amp; Deterjen</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Pencemaran Nitrogen dan Logam Beracun</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Kadar Oksigen Terlarut</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Kandungan Kadmium</a:t>
            </a:r>
            <a:endParaRPr>
              <a:solidFill>
                <a:schemeClr val="dk2"/>
              </a:solidFill>
              <a:latin typeface="Anaheim"/>
              <a:ea typeface="Anaheim"/>
              <a:cs typeface="Anaheim"/>
              <a:sym typeface="Anaheim"/>
            </a:endParaRPr>
          </a:p>
          <a:p>
            <a:pPr indent="-317500" lvl="0" marL="457200" rtl="0" algn="l">
              <a:spcBef>
                <a:spcPts val="0"/>
              </a:spcBef>
              <a:spcAft>
                <a:spcPts val="0"/>
              </a:spcAft>
              <a:buClr>
                <a:schemeClr val="dk2"/>
              </a:buClr>
              <a:buSzPts val="1400"/>
              <a:buFont typeface="Anaheim"/>
              <a:buChar char="+"/>
            </a:pPr>
            <a:r>
              <a:rPr lang="en">
                <a:solidFill>
                  <a:schemeClr val="dk2"/>
                </a:solidFill>
                <a:latin typeface="Anaheim"/>
                <a:ea typeface="Anaheim"/>
                <a:cs typeface="Anaheim"/>
                <a:sym typeface="Anaheim"/>
              </a:rPr>
              <a:t>Pencemaran Multi-Kimia</a:t>
            </a:r>
            <a:endParaRPr>
              <a:solidFill>
                <a:schemeClr val="dk2"/>
              </a:solidFill>
              <a:latin typeface="Anaheim"/>
              <a:ea typeface="Anaheim"/>
              <a:cs typeface="Anaheim"/>
              <a:sym typeface="Anahei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1"/>
          <p:cNvSpPr/>
          <p:nvPr/>
        </p:nvSpPr>
        <p:spPr>
          <a:xfrm>
            <a:off x="3687750" y="1687500"/>
            <a:ext cx="1768500" cy="1768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Comfortaa"/>
                <a:ea typeface="Comfortaa"/>
                <a:cs typeface="Comfortaa"/>
                <a:sym typeface="Comfortaa"/>
              </a:rPr>
              <a:t>Klasifikasi</a:t>
            </a:r>
            <a:endParaRPr b="1" sz="1600">
              <a:solidFill>
                <a:schemeClr val="lt1"/>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2"/>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Random Forest </a:t>
            </a:r>
            <a:endParaRPr sz="3400"/>
          </a:p>
          <a:p>
            <a:pPr indent="0" lvl="0" marL="0" rtl="0" algn="ctr">
              <a:spcBef>
                <a:spcPts val="0"/>
              </a:spcBef>
              <a:spcAft>
                <a:spcPts val="0"/>
              </a:spcAft>
              <a:buNone/>
            </a:pPr>
            <a:r>
              <a:rPr lang="en" sz="3400"/>
              <a:t>(Cluster Spatial)</a:t>
            </a:r>
            <a:endParaRPr sz="3400"/>
          </a:p>
        </p:txBody>
      </p:sp>
      <p:sp>
        <p:nvSpPr>
          <p:cNvPr id="491" name="Google Shape;491;p62"/>
          <p:cNvSpPr txBox="1"/>
          <p:nvPr/>
        </p:nvSpPr>
        <p:spPr>
          <a:xfrm>
            <a:off x="4444775" y="2784250"/>
            <a:ext cx="4237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Pada Model Random Forest diperoleh nilai akurasi 80% dimana hal tersebut merupakan ketepatan prediksi model terhadap klasifikasi cluster spatial sebanyak 2 cluster (0 dan 1) </a:t>
            </a:r>
            <a:endParaRPr sz="1500">
              <a:solidFill>
                <a:schemeClr val="dk2"/>
              </a:solidFill>
              <a:latin typeface="Anaheim"/>
              <a:ea typeface="Anaheim"/>
              <a:cs typeface="Anaheim"/>
              <a:sym typeface="Anaheim"/>
            </a:endParaRPr>
          </a:p>
        </p:txBody>
      </p:sp>
      <p:graphicFrame>
        <p:nvGraphicFramePr>
          <p:cNvPr id="492" name="Google Shape;492;p62"/>
          <p:cNvGraphicFramePr/>
          <p:nvPr/>
        </p:nvGraphicFramePr>
        <p:xfrm>
          <a:off x="984400" y="2703850"/>
          <a:ext cx="3000000" cy="3000000"/>
        </p:xfrm>
        <a:graphic>
          <a:graphicData uri="http://schemas.openxmlformats.org/drawingml/2006/table">
            <a:tbl>
              <a:tblPr>
                <a:noFill/>
                <a:tableStyleId>{1F87B7F9-0D72-430D-BC44-3548965AEF31}</a:tableStyleId>
              </a:tblPr>
              <a:tblGrid>
                <a:gridCol w="1613250"/>
                <a:gridCol w="1101625"/>
              </a:tblGrid>
              <a:tr h="381000">
                <a:tc>
                  <a:txBody>
                    <a:bodyPr/>
                    <a:lstStyle/>
                    <a:p>
                      <a:pPr indent="0" lvl="0" marL="0" rtl="0" algn="l">
                        <a:spcBef>
                          <a:spcPts val="0"/>
                        </a:spcBef>
                        <a:spcAft>
                          <a:spcPts val="0"/>
                        </a:spcAft>
                        <a:buNone/>
                      </a:pPr>
                      <a:r>
                        <a:rPr lang="en"/>
                        <a:t>Matric Score</a:t>
                      </a:r>
                      <a:endParaRPr/>
                    </a:p>
                  </a:txBody>
                  <a:tcPr marT="91425" marB="91425" marR="91425" marL="91425"/>
                </a:tc>
                <a:tc>
                  <a:txBody>
                    <a:bodyPr/>
                    <a:lstStyle/>
                    <a:p>
                      <a:pPr indent="0" lvl="0" marL="0" rtl="0" algn="l">
                        <a:spcBef>
                          <a:spcPts val="0"/>
                        </a:spcBef>
                        <a:spcAft>
                          <a:spcPts val="0"/>
                        </a:spcAft>
                        <a:buNone/>
                      </a:pPr>
                      <a:r>
                        <a:rPr lang="en"/>
                        <a:t>Nilai</a:t>
                      </a:r>
                      <a:endParaRPr/>
                    </a:p>
                  </a:txBody>
                  <a:tcPr marT="91425" marB="91425" marR="91425" marL="91425"/>
                </a:tc>
              </a:tr>
              <a:tr h="381000">
                <a:tc>
                  <a:txBody>
                    <a:bodyPr/>
                    <a:lstStyle/>
                    <a:p>
                      <a:pPr indent="0" lvl="0" marL="0" rtl="0" algn="l">
                        <a:spcBef>
                          <a:spcPts val="0"/>
                        </a:spcBef>
                        <a:spcAft>
                          <a:spcPts val="0"/>
                        </a:spcAft>
                        <a:buNone/>
                      </a:pPr>
                      <a:r>
                        <a:rPr lang="en"/>
                        <a:t>Akurasi Test</a:t>
                      </a:r>
                      <a:endParaRPr/>
                    </a:p>
                  </a:txBody>
                  <a:tcPr marT="91425" marB="91425" marR="91425" marL="91425"/>
                </a:tc>
                <a:tc>
                  <a:txBody>
                    <a:bodyPr/>
                    <a:lstStyle/>
                    <a:p>
                      <a:pPr indent="0" lvl="0" marL="0" rtl="0" algn="l">
                        <a:spcBef>
                          <a:spcPts val="0"/>
                        </a:spcBef>
                        <a:spcAft>
                          <a:spcPts val="0"/>
                        </a:spcAft>
                        <a:buNone/>
                      </a:pPr>
                      <a:r>
                        <a:rPr lang="en"/>
                        <a:t>80%</a:t>
                      </a:r>
                      <a:endParaRPr/>
                    </a:p>
                  </a:txBody>
                  <a:tcPr marT="91425" marB="91425" marR="91425" marL="91425"/>
                </a:tc>
              </a:tr>
              <a:tr h="381000">
                <a:tc>
                  <a:txBody>
                    <a:bodyPr/>
                    <a:lstStyle/>
                    <a:p>
                      <a:pPr indent="0" lvl="0" marL="0" rtl="0" algn="l">
                        <a:spcBef>
                          <a:spcPts val="0"/>
                        </a:spcBef>
                        <a:spcAft>
                          <a:spcPts val="0"/>
                        </a:spcAft>
                        <a:buNone/>
                      </a:pPr>
                      <a:r>
                        <a:rPr lang="en"/>
                        <a:t>F1-Score Test</a:t>
                      </a:r>
                      <a:endParaRPr/>
                    </a:p>
                  </a:txBody>
                  <a:tcPr marT="91425" marB="91425" marR="91425" marL="91425"/>
                </a:tc>
                <a:tc>
                  <a:txBody>
                    <a:bodyPr/>
                    <a:lstStyle/>
                    <a:p>
                      <a:pPr indent="0" lvl="0" marL="0" rtl="0" algn="l">
                        <a:spcBef>
                          <a:spcPts val="0"/>
                        </a:spcBef>
                        <a:spcAft>
                          <a:spcPts val="0"/>
                        </a:spcAft>
                        <a:buNone/>
                      </a:pPr>
                      <a:r>
                        <a:rPr lang="en"/>
                        <a:t>81,9%</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3"/>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Confusion Matrix</a:t>
            </a:r>
            <a:r>
              <a:rPr lang="en" sz="3400"/>
              <a:t> </a:t>
            </a:r>
            <a:endParaRPr sz="3400"/>
          </a:p>
          <a:p>
            <a:pPr indent="0" lvl="0" marL="0" rtl="0" algn="ctr">
              <a:spcBef>
                <a:spcPts val="0"/>
              </a:spcBef>
              <a:spcAft>
                <a:spcPts val="0"/>
              </a:spcAft>
              <a:buNone/>
            </a:pPr>
            <a:r>
              <a:rPr lang="en" sz="3400"/>
              <a:t>(Cluster Spatial)</a:t>
            </a:r>
            <a:endParaRPr sz="3400"/>
          </a:p>
        </p:txBody>
      </p:sp>
      <p:sp>
        <p:nvSpPr>
          <p:cNvPr id="498" name="Google Shape;498;p63"/>
          <p:cNvSpPr txBox="1"/>
          <p:nvPr/>
        </p:nvSpPr>
        <p:spPr>
          <a:xfrm>
            <a:off x="4444775" y="2784250"/>
            <a:ext cx="4237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Pada confusion matrix, model random forest sebagian besar dapat memprediksi cluster 0 dan yang benar prediksinya sebanyak 3 data</a:t>
            </a:r>
            <a:endParaRPr sz="1500">
              <a:solidFill>
                <a:schemeClr val="dk2"/>
              </a:solidFill>
              <a:latin typeface="Anaheim"/>
              <a:ea typeface="Anaheim"/>
              <a:cs typeface="Anaheim"/>
              <a:sym typeface="Anaheim"/>
            </a:endParaRPr>
          </a:p>
        </p:txBody>
      </p:sp>
      <p:pic>
        <p:nvPicPr>
          <p:cNvPr id="499" name="Google Shape;499;p63"/>
          <p:cNvPicPr preferRelativeResize="0"/>
          <p:nvPr/>
        </p:nvPicPr>
        <p:blipFill>
          <a:blip r:embed="rId3">
            <a:alphaModFix/>
          </a:blip>
          <a:stretch>
            <a:fillRect/>
          </a:stretch>
        </p:blipFill>
        <p:spPr>
          <a:xfrm>
            <a:off x="809350" y="2097325"/>
            <a:ext cx="3167200" cy="2763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4"/>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Feature Importance</a:t>
            </a:r>
            <a:endParaRPr sz="3400"/>
          </a:p>
          <a:p>
            <a:pPr indent="0" lvl="0" marL="0" rtl="0" algn="ctr">
              <a:spcBef>
                <a:spcPts val="0"/>
              </a:spcBef>
              <a:spcAft>
                <a:spcPts val="0"/>
              </a:spcAft>
              <a:buNone/>
            </a:pPr>
            <a:r>
              <a:rPr lang="en" sz="3400"/>
              <a:t>(Cluster Spatial)</a:t>
            </a:r>
            <a:endParaRPr sz="3400"/>
          </a:p>
        </p:txBody>
      </p:sp>
      <p:sp>
        <p:nvSpPr>
          <p:cNvPr id="505" name="Google Shape;505;p64"/>
          <p:cNvSpPr txBox="1"/>
          <p:nvPr/>
        </p:nvSpPr>
        <p:spPr>
          <a:xfrm>
            <a:off x="6862200" y="2488000"/>
            <a:ext cx="2246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Variabel yang paling berpengaruh terhadap variabel cluster pada cluster spatial yaitu COD disusul dengan Oil</a:t>
            </a:r>
            <a:endParaRPr sz="1500">
              <a:solidFill>
                <a:schemeClr val="dk2"/>
              </a:solidFill>
              <a:latin typeface="Anaheim"/>
              <a:ea typeface="Anaheim"/>
              <a:cs typeface="Anaheim"/>
              <a:sym typeface="Anaheim"/>
            </a:endParaRPr>
          </a:p>
        </p:txBody>
      </p:sp>
      <p:pic>
        <p:nvPicPr>
          <p:cNvPr id="506" name="Google Shape;506;p64"/>
          <p:cNvPicPr preferRelativeResize="0"/>
          <p:nvPr/>
        </p:nvPicPr>
        <p:blipFill>
          <a:blip r:embed="rId3">
            <a:alphaModFix/>
          </a:blip>
          <a:stretch>
            <a:fillRect/>
          </a:stretch>
        </p:blipFill>
        <p:spPr>
          <a:xfrm>
            <a:off x="494450" y="1952075"/>
            <a:ext cx="3793476" cy="2962525"/>
          </a:xfrm>
          <a:prstGeom prst="rect">
            <a:avLst/>
          </a:prstGeom>
          <a:noFill/>
          <a:ln>
            <a:noFill/>
          </a:ln>
        </p:spPr>
      </p:pic>
      <p:pic>
        <p:nvPicPr>
          <p:cNvPr id="507" name="Google Shape;507;p64"/>
          <p:cNvPicPr preferRelativeResize="0"/>
          <p:nvPr/>
        </p:nvPicPr>
        <p:blipFill>
          <a:blip r:embed="rId4">
            <a:alphaModFix/>
          </a:blip>
          <a:stretch>
            <a:fillRect/>
          </a:stretch>
        </p:blipFill>
        <p:spPr>
          <a:xfrm>
            <a:off x="4377425" y="2310575"/>
            <a:ext cx="2246400" cy="22196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5"/>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Random Forest </a:t>
            </a:r>
            <a:endParaRPr sz="3400"/>
          </a:p>
          <a:p>
            <a:pPr indent="0" lvl="0" marL="0" rtl="0" algn="ctr">
              <a:spcBef>
                <a:spcPts val="0"/>
              </a:spcBef>
              <a:spcAft>
                <a:spcPts val="0"/>
              </a:spcAft>
              <a:buNone/>
            </a:pPr>
            <a:r>
              <a:rPr lang="en" sz="3400"/>
              <a:t>(Cluster Months)</a:t>
            </a:r>
            <a:endParaRPr sz="3400"/>
          </a:p>
        </p:txBody>
      </p:sp>
      <p:sp>
        <p:nvSpPr>
          <p:cNvPr id="513" name="Google Shape;513;p65"/>
          <p:cNvSpPr txBox="1"/>
          <p:nvPr/>
        </p:nvSpPr>
        <p:spPr>
          <a:xfrm>
            <a:off x="4444775" y="2784250"/>
            <a:ext cx="4237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Pada Model Random Forest diperoleh nilai akurasi 100% dimana hal tersebut merupakan ketepatan prediksi model terhadap klasifikasi cluster months sebanyak 3 cluster (0, 1, dan 2) </a:t>
            </a:r>
            <a:endParaRPr sz="1500">
              <a:solidFill>
                <a:schemeClr val="dk2"/>
              </a:solidFill>
              <a:latin typeface="Anaheim"/>
              <a:ea typeface="Anaheim"/>
              <a:cs typeface="Anaheim"/>
              <a:sym typeface="Anaheim"/>
            </a:endParaRPr>
          </a:p>
        </p:txBody>
      </p:sp>
      <p:graphicFrame>
        <p:nvGraphicFramePr>
          <p:cNvPr id="514" name="Google Shape;514;p65"/>
          <p:cNvGraphicFramePr/>
          <p:nvPr/>
        </p:nvGraphicFramePr>
        <p:xfrm>
          <a:off x="984400" y="2703850"/>
          <a:ext cx="3000000" cy="3000000"/>
        </p:xfrm>
        <a:graphic>
          <a:graphicData uri="http://schemas.openxmlformats.org/drawingml/2006/table">
            <a:tbl>
              <a:tblPr>
                <a:noFill/>
                <a:tableStyleId>{1F87B7F9-0D72-430D-BC44-3548965AEF31}</a:tableStyleId>
              </a:tblPr>
              <a:tblGrid>
                <a:gridCol w="1613250"/>
                <a:gridCol w="1101625"/>
              </a:tblGrid>
              <a:tr h="381000">
                <a:tc>
                  <a:txBody>
                    <a:bodyPr/>
                    <a:lstStyle/>
                    <a:p>
                      <a:pPr indent="0" lvl="0" marL="0" rtl="0" algn="l">
                        <a:spcBef>
                          <a:spcPts val="0"/>
                        </a:spcBef>
                        <a:spcAft>
                          <a:spcPts val="0"/>
                        </a:spcAft>
                        <a:buNone/>
                      </a:pPr>
                      <a:r>
                        <a:rPr lang="en"/>
                        <a:t>Matric Score</a:t>
                      </a:r>
                      <a:endParaRPr/>
                    </a:p>
                  </a:txBody>
                  <a:tcPr marT="91425" marB="91425" marR="91425" marL="91425"/>
                </a:tc>
                <a:tc>
                  <a:txBody>
                    <a:bodyPr/>
                    <a:lstStyle/>
                    <a:p>
                      <a:pPr indent="0" lvl="0" marL="0" rtl="0" algn="l">
                        <a:spcBef>
                          <a:spcPts val="0"/>
                        </a:spcBef>
                        <a:spcAft>
                          <a:spcPts val="0"/>
                        </a:spcAft>
                        <a:buNone/>
                      </a:pPr>
                      <a:r>
                        <a:rPr lang="en"/>
                        <a:t>Nilai</a:t>
                      </a:r>
                      <a:endParaRPr/>
                    </a:p>
                  </a:txBody>
                  <a:tcPr marT="91425" marB="91425" marR="91425" marL="91425"/>
                </a:tc>
              </a:tr>
              <a:tr h="381000">
                <a:tc>
                  <a:txBody>
                    <a:bodyPr/>
                    <a:lstStyle/>
                    <a:p>
                      <a:pPr indent="0" lvl="0" marL="0" rtl="0" algn="l">
                        <a:spcBef>
                          <a:spcPts val="0"/>
                        </a:spcBef>
                        <a:spcAft>
                          <a:spcPts val="0"/>
                        </a:spcAft>
                        <a:buNone/>
                      </a:pPr>
                      <a:r>
                        <a:rPr lang="en"/>
                        <a:t>Akurasi Test</a:t>
                      </a:r>
                      <a:endParaRPr/>
                    </a:p>
                  </a:txBody>
                  <a:tcPr marT="91425" marB="91425" marR="91425" marL="91425"/>
                </a:tc>
                <a:tc>
                  <a:txBody>
                    <a:bodyPr/>
                    <a:lstStyle/>
                    <a:p>
                      <a:pPr indent="0" lvl="0" marL="0" rtl="0" algn="l">
                        <a:spcBef>
                          <a:spcPts val="0"/>
                        </a:spcBef>
                        <a:spcAft>
                          <a:spcPts val="0"/>
                        </a:spcAft>
                        <a:buNone/>
                      </a:pPr>
                      <a:r>
                        <a:rPr lang="en"/>
                        <a:t>100</a:t>
                      </a:r>
                      <a:r>
                        <a:rPr lang="en"/>
                        <a:t>%</a:t>
                      </a:r>
                      <a:endParaRPr/>
                    </a:p>
                  </a:txBody>
                  <a:tcPr marT="91425" marB="91425" marR="91425" marL="91425"/>
                </a:tc>
              </a:tr>
              <a:tr h="381000">
                <a:tc>
                  <a:txBody>
                    <a:bodyPr/>
                    <a:lstStyle/>
                    <a:p>
                      <a:pPr indent="0" lvl="0" marL="0" rtl="0" algn="l">
                        <a:spcBef>
                          <a:spcPts val="0"/>
                        </a:spcBef>
                        <a:spcAft>
                          <a:spcPts val="0"/>
                        </a:spcAft>
                        <a:buNone/>
                      </a:pPr>
                      <a:r>
                        <a:rPr lang="en"/>
                        <a:t>F1-Score Test</a:t>
                      </a:r>
                      <a:endParaRPr/>
                    </a:p>
                  </a:txBody>
                  <a:tcPr marT="91425" marB="91425" marR="91425" marL="91425"/>
                </a:tc>
                <a:tc>
                  <a:txBody>
                    <a:bodyPr/>
                    <a:lstStyle/>
                    <a:p>
                      <a:pPr indent="0" lvl="0" marL="0" rtl="0" algn="l">
                        <a:spcBef>
                          <a:spcPts val="0"/>
                        </a:spcBef>
                        <a:spcAft>
                          <a:spcPts val="0"/>
                        </a:spcAft>
                        <a:buNone/>
                      </a:pPr>
                      <a:r>
                        <a:rPr lang="en"/>
                        <a:t>100</a:t>
                      </a:r>
                      <a:r>
                        <a:rPr lang="en"/>
                        <a:t>%</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6"/>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Confusion Matrix </a:t>
            </a:r>
            <a:endParaRPr sz="3400"/>
          </a:p>
          <a:p>
            <a:pPr indent="0" lvl="0" marL="0" rtl="0" algn="ctr">
              <a:spcBef>
                <a:spcPts val="0"/>
              </a:spcBef>
              <a:spcAft>
                <a:spcPts val="0"/>
              </a:spcAft>
              <a:buNone/>
            </a:pPr>
            <a:r>
              <a:rPr lang="en" sz="3400"/>
              <a:t>(Cluster Months)</a:t>
            </a:r>
            <a:endParaRPr sz="3400"/>
          </a:p>
        </p:txBody>
      </p:sp>
      <p:sp>
        <p:nvSpPr>
          <p:cNvPr id="520" name="Google Shape;520;p66"/>
          <p:cNvSpPr txBox="1"/>
          <p:nvPr/>
        </p:nvSpPr>
        <p:spPr>
          <a:xfrm>
            <a:off x="4606350" y="2797700"/>
            <a:ext cx="42378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Pada confusion matrix, model random forest sebagian besar dapat memprediksi cluster 1 dan yang benar prediksinya sebanyak 2 data</a:t>
            </a:r>
            <a:endParaRPr sz="1500">
              <a:solidFill>
                <a:schemeClr val="dk2"/>
              </a:solidFill>
              <a:latin typeface="Anaheim"/>
              <a:ea typeface="Anaheim"/>
              <a:cs typeface="Anaheim"/>
              <a:sym typeface="Anaheim"/>
            </a:endParaRPr>
          </a:p>
        </p:txBody>
      </p:sp>
      <p:pic>
        <p:nvPicPr>
          <p:cNvPr id="521" name="Google Shape;521;p66"/>
          <p:cNvPicPr preferRelativeResize="0"/>
          <p:nvPr/>
        </p:nvPicPr>
        <p:blipFill>
          <a:blip r:embed="rId3">
            <a:alphaModFix/>
          </a:blip>
          <a:stretch>
            <a:fillRect/>
          </a:stretch>
        </p:blipFill>
        <p:spPr>
          <a:xfrm>
            <a:off x="642150" y="1920875"/>
            <a:ext cx="3476950" cy="29802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7"/>
          <p:cNvSpPr txBox="1"/>
          <p:nvPr>
            <p:ph type="title"/>
          </p:nvPr>
        </p:nvSpPr>
        <p:spPr>
          <a:xfrm>
            <a:off x="642150" y="966875"/>
            <a:ext cx="7859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Feature Importance</a:t>
            </a:r>
            <a:endParaRPr sz="3400"/>
          </a:p>
          <a:p>
            <a:pPr indent="0" lvl="0" marL="0" rtl="0" algn="ctr">
              <a:spcBef>
                <a:spcPts val="0"/>
              </a:spcBef>
              <a:spcAft>
                <a:spcPts val="0"/>
              </a:spcAft>
              <a:buNone/>
            </a:pPr>
            <a:r>
              <a:rPr lang="en" sz="3400"/>
              <a:t>(Cluster Months)</a:t>
            </a:r>
            <a:endParaRPr sz="3400"/>
          </a:p>
        </p:txBody>
      </p:sp>
      <p:sp>
        <p:nvSpPr>
          <p:cNvPr id="527" name="Google Shape;527;p67"/>
          <p:cNvSpPr txBox="1"/>
          <p:nvPr/>
        </p:nvSpPr>
        <p:spPr>
          <a:xfrm>
            <a:off x="6862200" y="2488000"/>
            <a:ext cx="2246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highlight>
                  <a:srgbClr val="F7F7F7"/>
                </a:highlight>
                <a:latin typeface="Anaheim"/>
                <a:ea typeface="Anaheim"/>
                <a:cs typeface="Anaheim"/>
                <a:sym typeface="Anaheim"/>
              </a:rPr>
              <a:t>Variabel yang paling berpengaruh terhadap variabel </a:t>
            </a:r>
            <a:r>
              <a:rPr lang="en" sz="1500">
                <a:highlight>
                  <a:srgbClr val="F7F7F7"/>
                </a:highlight>
                <a:latin typeface="Anaheim"/>
                <a:ea typeface="Anaheim"/>
                <a:cs typeface="Anaheim"/>
                <a:sym typeface="Anaheim"/>
              </a:rPr>
              <a:t>cluster </a:t>
            </a:r>
            <a:r>
              <a:rPr lang="en" sz="1500">
                <a:highlight>
                  <a:srgbClr val="F7F7F7"/>
                </a:highlight>
                <a:latin typeface="Anaheim"/>
                <a:ea typeface="Anaheim"/>
                <a:cs typeface="Anaheim"/>
                <a:sym typeface="Anaheim"/>
              </a:rPr>
              <a:t>pada cluster months yaitu VP disusul dengan CN</a:t>
            </a:r>
            <a:endParaRPr sz="1500">
              <a:solidFill>
                <a:schemeClr val="dk2"/>
              </a:solidFill>
              <a:latin typeface="Anaheim"/>
              <a:ea typeface="Anaheim"/>
              <a:cs typeface="Anaheim"/>
              <a:sym typeface="Anaheim"/>
            </a:endParaRPr>
          </a:p>
        </p:txBody>
      </p:sp>
      <p:pic>
        <p:nvPicPr>
          <p:cNvPr id="528" name="Google Shape;528;p67"/>
          <p:cNvPicPr preferRelativeResize="0"/>
          <p:nvPr/>
        </p:nvPicPr>
        <p:blipFill>
          <a:blip r:embed="rId3">
            <a:alphaModFix/>
          </a:blip>
          <a:stretch>
            <a:fillRect/>
          </a:stretch>
        </p:blipFill>
        <p:spPr>
          <a:xfrm>
            <a:off x="176450" y="1909550"/>
            <a:ext cx="4057600" cy="3168800"/>
          </a:xfrm>
          <a:prstGeom prst="rect">
            <a:avLst/>
          </a:prstGeom>
          <a:noFill/>
          <a:ln>
            <a:noFill/>
          </a:ln>
        </p:spPr>
      </p:pic>
      <p:pic>
        <p:nvPicPr>
          <p:cNvPr id="529" name="Google Shape;529;p67"/>
          <p:cNvPicPr preferRelativeResize="0"/>
          <p:nvPr/>
        </p:nvPicPr>
        <p:blipFill>
          <a:blip r:embed="rId4">
            <a:alphaModFix/>
          </a:blip>
          <a:stretch>
            <a:fillRect/>
          </a:stretch>
        </p:blipFill>
        <p:spPr>
          <a:xfrm>
            <a:off x="4478800" y="2372488"/>
            <a:ext cx="2298300" cy="22429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3" name="Shape 533"/>
        <p:cNvGrpSpPr/>
        <p:nvPr/>
      </p:nvGrpSpPr>
      <p:grpSpPr>
        <a:xfrm>
          <a:off x="0" y="0"/>
          <a:ext cx="0" cy="0"/>
          <a:chOff x="0" y="0"/>
          <a:chExt cx="0" cy="0"/>
        </a:xfrm>
      </p:grpSpPr>
      <p:sp>
        <p:nvSpPr>
          <p:cNvPr id="534" name="Google Shape;534;p68"/>
          <p:cNvSpPr txBox="1"/>
          <p:nvPr>
            <p:ph type="title"/>
          </p:nvPr>
        </p:nvSpPr>
        <p:spPr>
          <a:xfrm>
            <a:off x="715100" y="535000"/>
            <a:ext cx="4360500" cy="8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Terima Kasih . . .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720000" y="2344400"/>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Pendahuluan</a:t>
            </a:r>
            <a:endParaRPr/>
          </a:p>
        </p:txBody>
      </p:sp>
      <p:sp>
        <p:nvSpPr>
          <p:cNvPr id="299" name="Google Shape;299;p34"/>
          <p:cNvSpPr txBox="1"/>
          <p:nvPr>
            <p:ph idx="2" type="title"/>
          </p:nvPr>
        </p:nvSpPr>
        <p:spPr>
          <a:xfrm>
            <a:off x="2996550" y="15026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idx="6" type="title"/>
          </p:nvPr>
        </p:nvSpPr>
        <p:spPr>
          <a:xfrm>
            <a:off x="878950" y="6906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05" name="Google Shape;305;p35"/>
          <p:cNvSpPr txBox="1"/>
          <p:nvPr>
            <p:ph idx="1" type="subTitle"/>
          </p:nvPr>
        </p:nvSpPr>
        <p:spPr>
          <a:xfrm>
            <a:off x="1581250" y="2109400"/>
            <a:ext cx="6299400" cy="217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Sumber daya air memainkan peran krusial dalam menjaga keberlanjutan lingkungan global. Dalam konteks ini, Sungai Shuangji, yang mengalami pencemaran akibat limbah kota dan industri, menjadi pusat penelitian untuk pertama kalinya. Dengan sumber utamanya dari instalasi pengolahan limbah, sungai ini tidak hanya berperan dalam menghilangkan limbah, tetapi juga menjadi sumber air utama untuk berbagai kegunaan. Tantangan utama dalam manajemen kualitas air dihadapi oleh kompleksitas data fisik dan kimia yang besar. Oleh karena itu, analisis statistik multivariat seperti Principal Component Analysis (PCA) dan Factor Analysis menjadi fokus penelitian untuk memahami faktor-faktor utama yang berkontribusi terhadap variasi kualitas air. Dengan menggunakan pendekatan ini, penelitian bertujuan memberikan pemahaman lebih dalam tentang keterkaitan antarparameter dan dampaknya terhadap kualitas air Sungai Shuangji, sebagai dasar untuk merumuskan strategi manajemen air yang efektif.  	</a:t>
            </a:r>
            <a:endParaRPr sz="1500"/>
          </a:p>
          <a:p>
            <a:pPr indent="0" lvl="0" marL="0" rtl="0" algn="ctr">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p:nvPr/>
        </p:nvSpPr>
        <p:spPr>
          <a:xfrm>
            <a:off x="4680549" y="419000"/>
            <a:ext cx="3096300" cy="4189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1367150" y="419000"/>
            <a:ext cx="3096300" cy="41895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txBox="1"/>
          <p:nvPr/>
        </p:nvSpPr>
        <p:spPr>
          <a:xfrm>
            <a:off x="1727750" y="780383"/>
            <a:ext cx="2375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Comfortaa"/>
                <a:ea typeface="Comfortaa"/>
                <a:cs typeface="Comfortaa"/>
                <a:sym typeface="Comfortaa"/>
              </a:rPr>
              <a:t>Rumusan Masalah</a:t>
            </a:r>
            <a:endParaRPr sz="2500">
              <a:latin typeface="Comfortaa"/>
              <a:ea typeface="Comfortaa"/>
              <a:cs typeface="Comfortaa"/>
              <a:sym typeface="Comfortaa"/>
            </a:endParaRPr>
          </a:p>
        </p:txBody>
      </p:sp>
      <p:sp>
        <p:nvSpPr>
          <p:cNvPr id="313" name="Google Shape;313;p36"/>
          <p:cNvSpPr txBox="1"/>
          <p:nvPr/>
        </p:nvSpPr>
        <p:spPr>
          <a:xfrm>
            <a:off x="5041152" y="780383"/>
            <a:ext cx="2375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Comfortaa"/>
                <a:ea typeface="Comfortaa"/>
                <a:cs typeface="Comfortaa"/>
                <a:sym typeface="Comfortaa"/>
              </a:rPr>
              <a:t>Tujuan</a:t>
            </a:r>
            <a:endParaRPr sz="2500">
              <a:latin typeface="Comfortaa"/>
              <a:ea typeface="Comfortaa"/>
              <a:cs typeface="Comfortaa"/>
              <a:sym typeface="Comfortaa"/>
            </a:endParaRPr>
          </a:p>
        </p:txBody>
      </p:sp>
      <p:sp>
        <p:nvSpPr>
          <p:cNvPr id="314" name="Google Shape;314;p36"/>
          <p:cNvSpPr txBox="1"/>
          <p:nvPr/>
        </p:nvSpPr>
        <p:spPr>
          <a:xfrm>
            <a:off x="1557650" y="2072303"/>
            <a:ext cx="29058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Anaheim"/>
                <a:ea typeface="Anaheim"/>
                <a:cs typeface="Anaheim"/>
                <a:sym typeface="Anaheim"/>
              </a:rPr>
              <a:t>Bagaimana analisis statistik multivariat, seperti Principal Component Analysis (PCA) dan Factor Analysis, dapat digunakan untuk memahami faktor-faktor utama yang berkontribusi terhadap variasi kualitas air Sungai Shuangji?</a:t>
            </a:r>
            <a:endParaRPr sz="1600">
              <a:solidFill>
                <a:schemeClr val="dk1"/>
              </a:solidFill>
              <a:latin typeface="Anaheim"/>
              <a:ea typeface="Anaheim"/>
              <a:cs typeface="Anaheim"/>
              <a:sym typeface="Anaheim"/>
            </a:endParaRPr>
          </a:p>
        </p:txBody>
      </p:sp>
      <p:sp>
        <p:nvSpPr>
          <p:cNvPr id="315" name="Google Shape;315;p36"/>
          <p:cNvSpPr txBox="1"/>
          <p:nvPr/>
        </p:nvSpPr>
        <p:spPr>
          <a:xfrm>
            <a:off x="4871052" y="1948403"/>
            <a:ext cx="29058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Anaheim"/>
                <a:ea typeface="Anaheim"/>
                <a:cs typeface="Anaheim"/>
                <a:sym typeface="Anaheim"/>
              </a:rPr>
              <a:t>Tujuan penelitian ini adalah menggunakan analisis statistik multivariat, khususnya Principal Component Analysis (PCA) dan Factor Analysis, untuk mengidentifikasi faktor-faktor utama yang berperan dalam variasi kualitas air Sungai Shuangji</a:t>
            </a:r>
            <a:endParaRPr>
              <a:solidFill>
                <a:schemeClr val="dk1"/>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720000" y="2344400"/>
            <a:ext cx="7704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Metodologi</a:t>
            </a:r>
            <a:endParaRPr/>
          </a:p>
        </p:txBody>
      </p:sp>
      <p:sp>
        <p:nvSpPr>
          <p:cNvPr id="321" name="Google Shape;321;p37"/>
          <p:cNvSpPr txBox="1"/>
          <p:nvPr>
            <p:ph idx="2" type="title"/>
          </p:nvPr>
        </p:nvSpPr>
        <p:spPr>
          <a:xfrm>
            <a:off x="2996550" y="15026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idx="1" type="subTitle"/>
          </p:nvPr>
        </p:nvSpPr>
        <p:spPr>
          <a:xfrm>
            <a:off x="813150" y="1517050"/>
            <a:ext cx="4185900" cy="23574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0E2A47"/>
                </a:solidFill>
                <a:latin typeface="Cabin"/>
                <a:ea typeface="Cabin"/>
                <a:cs typeface="Cabin"/>
                <a:sym typeface="Cabin"/>
              </a:rPr>
              <a:t>Data pada penelitian ini berasal dari data sekunder penelitian Sungai Shuangji, anak sungai Sungai Huai di Kabupaten Xinmi, Provinsi Henan, Tiongkok. Sungai ini membentang sepanjang 57 kilometer dan mengendalikan DAS Sungai Xinmi dengan luas 868 km². Dataset mencakup 19 parameter kualitas air yang dipantau selama 2 tahun (2018–2020) di 14 titik sampel sepanjang sungai. Parameter melibatkan aspek seperti pH, oksigen terlarut, kebutuhan oksigen kimia, amonia-nitrogen, fosfor total, fluoride, hidrokarbon petroleum, dan lainnya.</a:t>
            </a:r>
            <a:endParaRPr>
              <a:solidFill>
                <a:srgbClr val="0E2A47"/>
              </a:solidFill>
              <a:latin typeface="Cabin"/>
              <a:ea typeface="Cabin"/>
              <a:cs typeface="Cabin"/>
              <a:sym typeface="Cabin"/>
            </a:endParaRPr>
          </a:p>
        </p:txBody>
      </p:sp>
      <p:sp>
        <p:nvSpPr>
          <p:cNvPr id="327" name="Google Shape;327;p38"/>
          <p:cNvSpPr txBox="1"/>
          <p:nvPr>
            <p:ph type="title"/>
          </p:nvPr>
        </p:nvSpPr>
        <p:spPr>
          <a:xfrm>
            <a:off x="813150" y="663463"/>
            <a:ext cx="45522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Sumber Data</a:t>
            </a:r>
            <a:endParaRPr sz="3000"/>
          </a:p>
        </p:txBody>
      </p:sp>
      <p:pic>
        <p:nvPicPr>
          <p:cNvPr id="328" name="Google Shape;328;p38"/>
          <p:cNvPicPr preferRelativeResize="0"/>
          <p:nvPr/>
        </p:nvPicPr>
        <p:blipFill rotWithShape="1">
          <a:blip r:embed="rId3">
            <a:alphaModFix/>
          </a:blip>
          <a:srcRect b="0" l="26496" r="26920" t="0"/>
          <a:stretch/>
        </p:blipFill>
        <p:spPr>
          <a:xfrm>
            <a:off x="5548897" y="0"/>
            <a:ext cx="3595100" cy="5143501"/>
          </a:xfrm>
          <a:prstGeom prst="rect">
            <a:avLst/>
          </a:prstGeom>
          <a:noFill/>
          <a:ln>
            <a:noFill/>
          </a:ln>
        </p:spPr>
      </p:pic>
      <p:sp>
        <p:nvSpPr>
          <p:cNvPr id="329" name="Google Shape;329;p38"/>
          <p:cNvSpPr/>
          <p:nvPr/>
        </p:nvSpPr>
        <p:spPr>
          <a:xfrm flipH="1">
            <a:off x="6761925" y="-156750"/>
            <a:ext cx="2753875" cy="3251575"/>
          </a:xfrm>
          <a:custGeom>
            <a:rect b="b" l="l" r="r" t="t"/>
            <a:pathLst>
              <a:path extrusionOk="0" h="130063" w="110155">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800000">
            <a:off x="7464700" y="-106825"/>
            <a:ext cx="2299450" cy="2113275"/>
          </a:xfrm>
          <a:custGeom>
            <a:rect b="b" l="l" r="r" t="t"/>
            <a:pathLst>
              <a:path extrusionOk="0" h="84531" w="91978">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p:nvPr/>
        </p:nvSpPr>
        <p:spPr>
          <a:xfrm>
            <a:off x="606825" y="1184750"/>
            <a:ext cx="7704000" cy="3423900"/>
          </a:xfrm>
          <a:prstGeom prst="roundRect">
            <a:avLst>
              <a:gd fmla="val 1336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Variabel Penelitian</a:t>
            </a:r>
            <a:endParaRPr sz="3000"/>
          </a:p>
        </p:txBody>
      </p:sp>
      <p:pic>
        <p:nvPicPr>
          <p:cNvPr id="337" name="Google Shape;337;p39"/>
          <p:cNvPicPr preferRelativeResize="0"/>
          <p:nvPr/>
        </p:nvPicPr>
        <p:blipFill>
          <a:blip r:embed="rId3">
            <a:alphaModFix/>
          </a:blip>
          <a:stretch>
            <a:fillRect/>
          </a:stretch>
        </p:blipFill>
        <p:spPr>
          <a:xfrm>
            <a:off x="1016413" y="1346300"/>
            <a:ext cx="6740375" cy="3100800"/>
          </a:xfrm>
          <a:prstGeom prst="rect">
            <a:avLst/>
          </a:prstGeom>
          <a:noFill/>
          <a:ln cap="flat" cmpd="sng" w="76200">
            <a:solidFill>
              <a:schemeClr val="accen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