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77" r:id="rId12"/>
    <p:sldId id="267" r:id="rId13"/>
    <p:sldId id="268" r:id="rId14"/>
    <p:sldId id="27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/>
    <p:restoredTop sz="94714"/>
  </p:normalViewPr>
  <p:slideViewPr>
    <p:cSldViewPr snapToGrid="0">
      <p:cViewPr varScale="1">
        <p:scale>
          <a:sx n="112" d="100"/>
          <a:sy n="112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6F7E-BB45-9148-81D5-1BA3900B0F99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3E5B-32FC-4E43-BA60-87C98383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3E5B-32FC-4E43-BA60-87C98383D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hypothesis write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3E5B-32FC-4E43-BA60-87C98383D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BCF8-4BAF-857B-54F3-1892C9E4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C0B63-F737-EC0E-A537-5F46094F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78A4-B5F4-9568-78E8-E40FF09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B12E-AD0F-0299-4584-CC62982F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77D6-662F-385F-DE34-F968E42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E51-1A42-168D-28DB-91D33CDA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066CE-1C45-51AB-32EA-8B50FE808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5CD1-B118-25CF-D054-5FD47BA4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C5B6-D4F6-EED7-D7DE-DD05453D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6180-23D5-CB86-EB65-BE9753DE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E7842-E450-603B-A4C6-A5729F08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CC82E-B84C-BA73-B7C5-0DAEB692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706C-23F4-AFFE-163F-631C55C3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4442-7652-62C8-A510-536F5100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D265-4DFF-4F95-A2E6-DE84FE79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9056-6B91-10FB-4D8E-55549570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DA0E-E582-5EC7-A290-262D8534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0A24-C555-1ECE-6754-436466E8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DCD4-345D-46C4-1C73-7471CA8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343-4206-44F6-08CD-76868D5E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8BC0-B1A2-AC85-A42A-81C39C61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86FC8-4302-BE65-05EE-81B0BFC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C290-DC62-1608-933B-AF51C693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ECBE-B0B7-3FD6-A131-589104A6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709F-2FA8-57BE-9766-EC2B26F3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C70-97CE-B835-5F25-CB4628C6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ECB0-2F61-540F-C97B-DE0F425D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C10C2-0D9B-5C11-A221-021273857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31600-94CA-38C7-8EBA-59D91FBA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B7F45-EE75-9ED9-0EEE-4D258BE0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8A76-D7D0-712C-45F3-A8321484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CF9-F421-7C1A-5A0B-EB3645FB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9ECA-F526-D6C2-EE47-8B9EADE7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38FD-637B-A959-D6FD-00F13838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0914C-54C6-4EB9-C394-8462DEB7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09E66-4B10-C530-DF81-C47CF581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B4F90-9494-54E4-0F3B-2F767CC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38C1A-6EC8-D8B0-46AA-7C71B5C0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CA136-FD81-83CD-E24C-ED76FCAA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307-7060-D0A3-9198-3A3E7986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51AFA-5F21-CAA0-AA32-6925BC9C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95DE7-788C-C539-9D71-8710480D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547D-845D-AB5B-8D0C-C9FF56FE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4D76C-AA79-B24E-E923-F0C0382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D84A5-F33E-76AE-0590-589F4251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E9D20-C9D5-D3FB-FD70-490926D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FCA7-D218-1BCA-51E2-A15B068F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1C88-51BB-840F-8B30-EAA11B52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79324-E847-4CB3-6FC4-28351601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7548-520E-DE01-A7AE-B880403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85ADD-744B-E284-5B06-E7CD56E2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91FF-DB9B-52A2-ED2B-2A3676AC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EC85-0255-1E07-4E60-92D50B6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0A7D-D867-889E-A4C8-E220635BF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F9BBA-3D9D-86BB-F3C9-3F4826BA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1977-1AE6-2008-1565-F38C648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778B-CABF-13B2-38AC-3A296D0D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C437-9345-BDCC-8723-36F5C182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C3A1B-4653-E528-2308-906CC190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039A-320B-4D97-7224-80E094A2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73F2-2269-C931-A2CB-4873A2B3C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C192-AF1D-F144-A8A5-36C3B20B212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E3FC-764E-0E2E-2EDA-6F238574D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12FD-5DAE-C442-3B7D-2D331FC7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1E32-9CE9-F34E-9E02-1DE6E1AC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CBE2-5801-55BA-D30D-1B03F469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86" y="1366344"/>
            <a:ext cx="9070428" cy="1873470"/>
          </a:xfrm>
        </p:spPr>
        <p:txBody>
          <a:bodyPr>
            <a:normAutofit/>
          </a:bodyPr>
          <a:lstStyle/>
          <a:p>
            <a:r>
              <a:rPr lang="en-US" sz="5400" dirty="0"/>
              <a:t>Introduction to</a:t>
            </a:r>
            <a:br>
              <a:rPr lang="en-US" sz="5400" dirty="0"/>
            </a:br>
            <a:r>
              <a:rPr lang="en-US" sz="5400" dirty="0"/>
              <a:t>Property-Based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EE4AA-F8DB-4488-8B87-4001F989F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261" y="3993932"/>
            <a:ext cx="5175689" cy="966688"/>
          </a:xfrm>
        </p:spPr>
        <p:txBody>
          <a:bodyPr>
            <a:normAutofit/>
          </a:bodyPr>
          <a:lstStyle/>
          <a:p>
            <a:r>
              <a:rPr lang="en-US" dirty="0"/>
              <a:t>Jennifer Watt</a:t>
            </a:r>
          </a:p>
          <a:p>
            <a:r>
              <a:rPr lang="en-US" dirty="0"/>
              <a:t>February 15, 2024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316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DFF91-CD05-C525-8804-85B15721F19B}"/>
              </a:ext>
            </a:extLst>
          </p:cNvPr>
          <p:cNvSpPr txBox="1"/>
          <p:nvPr/>
        </p:nvSpPr>
        <p:spPr>
          <a:xfrm>
            <a:off x="1045779" y="2313357"/>
            <a:ext cx="10100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Property-based testing help computers generate those inputs for us in automated fashion.</a:t>
            </a:r>
          </a:p>
          <a:p>
            <a:endParaRPr lang="en-US" sz="2800" dirty="0"/>
          </a:p>
          <a:p>
            <a:r>
              <a:rPr lang="en-US" sz="2800" dirty="0"/>
              <a:t>Narrow in on the edge cases.</a:t>
            </a:r>
          </a:p>
        </p:txBody>
      </p:sp>
    </p:spTree>
    <p:extLst>
      <p:ext uri="{BB962C8B-B14F-4D97-AF65-F5344CB8AC3E}">
        <p14:creationId xmlns:p14="http://schemas.microsoft.com/office/powerpoint/2010/main" val="77732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D01BD-7631-67A7-8033-8ACE605DEF97}"/>
              </a:ext>
            </a:extLst>
          </p:cNvPr>
          <p:cNvSpPr txBox="1"/>
          <p:nvPr/>
        </p:nvSpPr>
        <p:spPr>
          <a:xfrm>
            <a:off x="2927131" y="2995450"/>
            <a:ext cx="633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given and strategy in Hypothesis?</a:t>
            </a:r>
          </a:p>
        </p:txBody>
      </p:sp>
    </p:spTree>
    <p:extLst>
      <p:ext uri="{BB962C8B-B14F-4D97-AF65-F5344CB8AC3E}">
        <p14:creationId xmlns:p14="http://schemas.microsoft.com/office/powerpoint/2010/main" val="24468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C7E4A-96D4-839D-083D-68B3ED1282C8}"/>
              </a:ext>
            </a:extLst>
          </p:cNvPr>
          <p:cNvSpPr txBox="1"/>
          <p:nvPr/>
        </p:nvSpPr>
        <p:spPr>
          <a:xfrm>
            <a:off x="1008993" y="2212622"/>
            <a:ext cx="10047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has this neat syntax called decorators they allow you to apply a function to a function.</a:t>
            </a:r>
          </a:p>
          <a:p>
            <a:endParaRPr lang="en-US" sz="2800" dirty="0"/>
          </a:p>
          <a:p>
            <a:r>
              <a:rPr lang="en-US" sz="2800" dirty="0"/>
              <a:t>Given is a decorator; it takes strategies. </a:t>
            </a:r>
          </a:p>
        </p:txBody>
      </p:sp>
    </p:spTree>
    <p:extLst>
      <p:ext uri="{BB962C8B-B14F-4D97-AF65-F5344CB8AC3E}">
        <p14:creationId xmlns:p14="http://schemas.microsoft.com/office/powerpoint/2010/main" val="348275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7F260-CDF3-4DAA-4C89-CC2A25F87CED}"/>
              </a:ext>
            </a:extLst>
          </p:cNvPr>
          <p:cNvSpPr txBox="1"/>
          <p:nvPr/>
        </p:nvSpPr>
        <p:spPr>
          <a:xfrm>
            <a:off x="1418896" y="2471487"/>
            <a:ext cx="8818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Strategies are the way that we describe what kind of input data you want.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9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7E1DE6-D41E-0114-3762-43D81DDB835B}"/>
              </a:ext>
            </a:extLst>
          </p:cNvPr>
          <p:cNvSpPr txBox="1"/>
          <p:nvPr/>
        </p:nvSpPr>
        <p:spPr>
          <a:xfrm>
            <a:off x="1030014" y="2598003"/>
            <a:ext cx="10152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given decorator wraps your test function with a kind of helper that uses those strategies to generate examples and internally calls your function many times searching for a failing example.</a:t>
            </a:r>
          </a:p>
        </p:txBody>
      </p:sp>
    </p:spTree>
    <p:extLst>
      <p:ext uri="{BB962C8B-B14F-4D97-AF65-F5344CB8AC3E}">
        <p14:creationId xmlns:p14="http://schemas.microsoft.com/office/powerpoint/2010/main" val="400729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EE6DD-45B1-27E0-29EB-DC46BB64B141}"/>
              </a:ext>
            </a:extLst>
          </p:cNvPr>
          <p:cNvSpPr txBox="1"/>
          <p:nvPr/>
        </p:nvSpPr>
        <p:spPr>
          <a:xfrm>
            <a:off x="1030014" y="2305615"/>
            <a:ext cx="10131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Challenges:</a:t>
            </a:r>
          </a:p>
          <a:p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What kind of inputs you want or what the domain of the valid inputs look like.</a:t>
            </a:r>
          </a:p>
          <a:p>
            <a:endParaRPr lang="en-US" sz="1400" dirty="0"/>
          </a:p>
          <a:p>
            <a:r>
              <a:rPr lang="en-US" sz="2800" dirty="0"/>
              <a:t>2. How do we express that in hypothesis.</a:t>
            </a:r>
          </a:p>
        </p:txBody>
      </p:sp>
    </p:spTree>
    <p:extLst>
      <p:ext uri="{BB962C8B-B14F-4D97-AF65-F5344CB8AC3E}">
        <p14:creationId xmlns:p14="http://schemas.microsoft.com/office/powerpoint/2010/main" val="22665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87E45-0317-9718-6628-D3E96A4E30BE}"/>
              </a:ext>
            </a:extLst>
          </p:cNvPr>
          <p:cNvSpPr txBox="1"/>
          <p:nvPr/>
        </p:nvSpPr>
        <p:spPr>
          <a:xfrm>
            <a:off x="2900253" y="3081865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Hypothesis works with unit test and </a:t>
            </a:r>
            <a:r>
              <a:rPr lang="en-US" sz="2800" dirty="0" err="1"/>
              <a:t>pytest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49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FD30D-B9FB-2270-D56D-C709F25EBE26}"/>
              </a:ext>
            </a:extLst>
          </p:cNvPr>
          <p:cNvSpPr txBox="1"/>
          <p:nvPr/>
        </p:nvSpPr>
        <p:spPr>
          <a:xfrm>
            <a:off x="553156" y="1468329"/>
            <a:ext cx="11446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defines more effective test functions or methods and don't know anything about running tests.</a:t>
            </a:r>
          </a:p>
          <a:p>
            <a:endParaRPr lang="en-US" sz="2800" dirty="0"/>
          </a:p>
          <a:p>
            <a:r>
              <a:rPr lang="en-US" sz="2800" dirty="0" err="1"/>
              <a:t>Pytest</a:t>
            </a:r>
            <a:r>
              <a:rPr lang="en-US" sz="2800" dirty="0"/>
              <a:t> is responsible for finding tests and executing it as part of your test suite.</a:t>
            </a:r>
          </a:p>
          <a:p>
            <a:endParaRPr lang="en-US" sz="2800" dirty="0"/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In the context of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pytest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and Hypothesis integration, the test function is responsible for asserting properties about the generated inputs.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28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31764-EEF6-A988-3DD8-A85B20B41FBA}"/>
              </a:ext>
            </a:extLst>
          </p:cNvPr>
          <p:cNvSpPr txBox="1"/>
          <p:nvPr/>
        </p:nvSpPr>
        <p:spPr>
          <a:xfrm>
            <a:off x="959555" y="2404532"/>
            <a:ext cx="1030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I actually run the property-based testing? </a:t>
            </a:r>
          </a:p>
          <a:p>
            <a:endParaRPr lang="en-US" sz="2800" dirty="0"/>
          </a:p>
          <a:p>
            <a:r>
              <a:rPr lang="en-US" sz="2800" dirty="0"/>
              <a:t>Exact the same way that you run any other test function defined in the same place.</a:t>
            </a:r>
          </a:p>
        </p:txBody>
      </p:sp>
    </p:spTree>
    <p:extLst>
      <p:ext uri="{BB962C8B-B14F-4D97-AF65-F5344CB8AC3E}">
        <p14:creationId xmlns:p14="http://schemas.microsoft.com/office/powerpoint/2010/main" val="26423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14342-07DB-5E74-E771-766230516727}"/>
              </a:ext>
            </a:extLst>
          </p:cNvPr>
          <p:cNvSpPr txBox="1"/>
          <p:nvPr/>
        </p:nvSpPr>
        <p:spPr>
          <a:xfrm>
            <a:off x="761126" y="2494876"/>
            <a:ext cx="10537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decorator simply returns a function that you can call exactly like you call a normal python function that can be executed on your behalf by </a:t>
            </a:r>
            <a:r>
              <a:rPr lang="en-US" sz="2800" dirty="0" err="1"/>
              <a:t>pytest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24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4CE957-CA92-F1DF-9704-596DB33FC1B0}"/>
              </a:ext>
            </a:extLst>
          </p:cNvPr>
          <p:cNvSpPr txBox="1"/>
          <p:nvPr/>
        </p:nvSpPr>
        <p:spPr>
          <a:xfrm>
            <a:off x="735724" y="1230488"/>
            <a:ext cx="106785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</a:t>
            </a:r>
          </a:p>
          <a:p>
            <a:endParaRPr lang="en-US" sz="2800" dirty="0"/>
          </a:p>
          <a:p>
            <a:r>
              <a:rPr lang="en-US" sz="2800" dirty="0"/>
              <a:t>We will discuss...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b="1" dirty="0"/>
              <a:t>Property-based testing </a:t>
            </a:r>
            <a:r>
              <a:rPr lang="en-US" sz="2800" dirty="0"/>
              <a:t>that is standard in Hypothesis (more likely find rare edge-cases)</a:t>
            </a:r>
          </a:p>
          <a:p>
            <a:endParaRPr lang="en-US" sz="1000" dirty="0"/>
          </a:p>
          <a:p>
            <a:r>
              <a:rPr lang="en-US" sz="2000" i="1" dirty="0"/>
              <a:t>Hey Hypothesis, find an input that makes this code fail!</a:t>
            </a:r>
          </a:p>
          <a:p>
            <a:endParaRPr lang="en-US" sz="2800" dirty="0"/>
          </a:p>
          <a:p>
            <a:r>
              <a:rPr lang="en-US" sz="2800" dirty="0"/>
              <a:t>2. Explore a feature </a:t>
            </a:r>
            <a:r>
              <a:rPr lang="en-US" sz="2800" b="1" dirty="0"/>
              <a:t>'Ghostwriter</a:t>
            </a:r>
            <a:r>
              <a:rPr lang="en-US" sz="2800" dirty="0"/>
              <a:t>' that can automatically generate a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C1D8-2A8A-F869-ECD9-50C449749789}"/>
              </a:ext>
            </a:extLst>
          </p:cNvPr>
          <p:cNvSpPr txBox="1"/>
          <p:nvPr/>
        </p:nvSpPr>
        <p:spPr>
          <a:xfrm>
            <a:off x="733778" y="2286969"/>
            <a:ext cx="11017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default, hypothesis generate 100 examples. </a:t>
            </a:r>
          </a:p>
          <a:p>
            <a:endParaRPr lang="en-US" sz="2800" dirty="0"/>
          </a:p>
          <a:p>
            <a:r>
              <a:rPr lang="en-US" sz="2800" dirty="0"/>
              <a:t>If you want to know which examples generated, there is a verbosity setting you can turn on.</a:t>
            </a:r>
          </a:p>
        </p:txBody>
      </p:sp>
    </p:spTree>
    <p:extLst>
      <p:ext uri="{BB962C8B-B14F-4D97-AF65-F5344CB8AC3E}">
        <p14:creationId xmlns:p14="http://schemas.microsoft.com/office/powerpoint/2010/main" val="339708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2AF21-0BD1-CB59-981B-CAF360523587}"/>
              </a:ext>
            </a:extLst>
          </p:cNvPr>
          <p:cNvSpPr txBox="1"/>
          <p:nvPr/>
        </p:nvSpPr>
        <p:spPr>
          <a:xfrm>
            <a:off x="977462" y="2782669"/>
            <a:ext cx="1011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declare particular inputs that you want to test every time using an 'at example' decorator.</a:t>
            </a:r>
          </a:p>
        </p:txBody>
      </p:sp>
    </p:spTree>
    <p:extLst>
      <p:ext uri="{BB962C8B-B14F-4D97-AF65-F5344CB8AC3E}">
        <p14:creationId xmlns:p14="http://schemas.microsoft.com/office/powerpoint/2010/main" val="415848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EE7B8-3AFE-17A8-D391-4BD8A7F20CDF}"/>
              </a:ext>
            </a:extLst>
          </p:cNvPr>
          <p:cNvSpPr txBox="1"/>
          <p:nvPr/>
        </p:nvSpPr>
        <p:spPr>
          <a:xfrm>
            <a:off x="1124607" y="2241038"/>
            <a:ext cx="10017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explore simple examples with python sort function “sorted”</a:t>
            </a:r>
          </a:p>
          <a:p>
            <a:r>
              <a:rPr lang="en-US" sz="2800" dirty="0"/>
              <a:t>- manual</a:t>
            </a:r>
          </a:p>
          <a:p>
            <a:r>
              <a:rPr lang="en-US" sz="2800" dirty="0"/>
              <a:t>- parametrized</a:t>
            </a:r>
          </a:p>
          <a:p>
            <a:r>
              <a:rPr lang="en-US" sz="2800" dirty="0"/>
              <a:t>- property-based</a:t>
            </a:r>
          </a:p>
        </p:txBody>
      </p:sp>
    </p:spTree>
    <p:extLst>
      <p:ext uri="{BB962C8B-B14F-4D97-AF65-F5344CB8AC3E}">
        <p14:creationId xmlns:p14="http://schemas.microsoft.com/office/powerpoint/2010/main" val="302662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69A6E5-FBCD-BC37-963B-F97DC899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1023" y="1784066"/>
            <a:ext cx="4853778" cy="35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36AC1D-F69E-E22B-008A-2EE22A2C4589}"/>
              </a:ext>
            </a:extLst>
          </p:cNvPr>
          <p:cNvSpPr txBox="1"/>
          <p:nvPr/>
        </p:nvSpPr>
        <p:spPr>
          <a:xfrm>
            <a:off x="3028246" y="502551"/>
            <a:ext cx="4939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D</a:t>
            </a: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STCaiyun" panose="020B0400000000000000" pitchFamily="34" charset="-122"/>
                <a:ea typeface="STCaiyun" panose="020B0400000000000000" pitchFamily="34" charset="-122"/>
              </a:rPr>
              <a:t>emo with Ghostwriter</a:t>
            </a:r>
            <a:endParaRPr lang="en-US" sz="3200" dirty="0">
              <a:latin typeface="STCaiyun" panose="020B0400000000000000" pitchFamily="34" charset="-122"/>
              <a:ea typeface="STCaiyun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9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A37F4-217E-7ED7-ED4A-800DB7463902}"/>
              </a:ext>
            </a:extLst>
          </p:cNvPr>
          <p:cNvSpPr txBox="1"/>
          <p:nvPr/>
        </p:nvSpPr>
        <p:spPr>
          <a:xfrm>
            <a:off x="903890" y="1228397"/>
            <a:ext cx="101740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going to cover in this session...</a:t>
            </a:r>
          </a:p>
          <a:p>
            <a:endParaRPr lang="en-US" sz="2800" dirty="0"/>
          </a:p>
          <a:p>
            <a:r>
              <a:rPr lang="en-US" sz="2800" b="1" dirty="0"/>
              <a:t>Fuzz testing mode/fuzzing campaigns</a:t>
            </a:r>
            <a:r>
              <a:rPr lang="en-US" sz="2800" dirty="0"/>
              <a:t>: grandfather of randomized testing, very effective at finding bugs where multiple conditions have to be met for the bug to trigger</a:t>
            </a:r>
          </a:p>
          <a:p>
            <a:endParaRPr lang="en-US" sz="2800" dirty="0"/>
          </a:p>
          <a:p>
            <a:r>
              <a:rPr lang="en-US" sz="2800" b="1" dirty="0"/>
              <a:t>Explain mode</a:t>
            </a:r>
            <a:r>
              <a:rPr lang="en-US" sz="2800" dirty="0"/>
              <a:t>: minimum failing example is not always maximally helpful, after shrink to a minimum example, try variations on part of that example, points to the internals of the code where things actually changed</a:t>
            </a:r>
          </a:p>
        </p:txBody>
      </p:sp>
    </p:spTree>
    <p:extLst>
      <p:ext uri="{BB962C8B-B14F-4D97-AF65-F5344CB8AC3E}">
        <p14:creationId xmlns:p14="http://schemas.microsoft.com/office/powerpoint/2010/main" val="14826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94C21-C782-010D-F0AD-4EEAA321D256}"/>
              </a:ext>
            </a:extLst>
          </p:cNvPr>
          <p:cNvSpPr txBox="1"/>
          <p:nvPr/>
        </p:nvSpPr>
        <p:spPr>
          <a:xfrm>
            <a:off x="1324303" y="2455137"/>
            <a:ext cx="1036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Add-on packages...</a:t>
            </a:r>
          </a:p>
          <a:p>
            <a:endParaRPr lang="en-US" sz="2800" dirty="0"/>
          </a:p>
          <a:p>
            <a:r>
              <a:rPr lang="en-US" sz="2800" b="1" dirty="0"/>
              <a:t>Hypothesis JSON schema</a:t>
            </a:r>
            <a:r>
              <a:rPr lang="en-US" sz="2800" dirty="0"/>
              <a:t>/</a:t>
            </a:r>
            <a:r>
              <a:rPr lang="en-US" sz="2800" b="1" dirty="0"/>
              <a:t>schema thesis tool</a:t>
            </a:r>
            <a:r>
              <a:rPr lang="en-US" sz="2800" dirty="0"/>
              <a:t>: test Web APIs</a:t>
            </a:r>
          </a:p>
        </p:txBody>
      </p:sp>
    </p:spTree>
    <p:extLst>
      <p:ext uri="{BB962C8B-B14F-4D97-AF65-F5344CB8AC3E}">
        <p14:creationId xmlns:p14="http://schemas.microsoft.com/office/powerpoint/2010/main" val="259637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D2DC6-7303-6A91-20E3-1036A6D6B7D1}"/>
              </a:ext>
            </a:extLst>
          </p:cNvPr>
          <p:cNvSpPr txBox="1"/>
          <p:nvPr/>
        </p:nvSpPr>
        <p:spPr>
          <a:xfrm>
            <a:off x="788276" y="2099733"/>
            <a:ext cx="10552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Good place to start using property-based testing...</a:t>
            </a:r>
          </a:p>
          <a:p>
            <a:endParaRPr lang="en-US" sz="2800" dirty="0"/>
          </a:p>
          <a:p>
            <a:r>
              <a:rPr lang="en-US" sz="2800" dirty="0"/>
              <a:t>- Save and load round trips where you convert data between different formats</a:t>
            </a:r>
          </a:p>
          <a:p>
            <a:r>
              <a:rPr lang="en-US" sz="2800" dirty="0"/>
              <a:t>- Table based test (example </a:t>
            </a:r>
            <a:r>
              <a:rPr lang="en-US" sz="2800" dirty="0" err="1"/>
              <a:t>pytest</a:t>
            </a:r>
            <a:r>
              <a:rPr lang="en-US" sz="2800" dirty="0"/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parametrize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98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80E22-8119-B3C4-6AB6-873D12022C88}"/>
              </a:ext>
            </a:extLst>
          </p:cNvPr>
          <p:cNvSpPr txBox="1"/>
          <p:nvPr/>
        </p:nvSpPr>
        <p:spPr>
          <a:xfrm>
            <a:off x="1776248" y="2315000"/>
            <a:ext cx="8523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Call to action...</a:t>
            </a:r>
          </a:p>
          <a:p>
            <a:endParaRPr lang="en-US" sz="2800" dirty="0"/>
          </a:p>
          <a:p>
            <a:r>
              <a:rPr lang="en-US" sz="2800" dirty="0"/>
              <a:t>- pip install hypothesis</a:t>
            </a:r>
          </a:p>
          <a:p>
            <a:r>
              <a:rPr lang="en-US" sz="2800" dirty="0"/>
              <a:t>- Run the 'Ghostwriter' and see if you can improve</a:t>
            </a:r>
          </a:p>
        </p:txBody>
      </p:sp>
    </p:spTree>
    <p:extLst>
      <p:ext uri="{BB962C8B-B14F-4D97-AF65-F5344CB8AC3E}">
        <p14:creationId xmlns:p14="http://schemas.microsoft.com/office/powerpoint/2010/main" val="33483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625D-1C2D-159D-23D5-8FF01851A641}"/>
              </a:ext>
            </a:extLst>
          </p:cNvPr>
          <p:cNvSpPr txBox="1"/>
          <p:nvPr/>
        </p:nvSpPr>
        <p:spPr>
          <a:xfrm>
            <a:off x="688623" y="1659467"/>
            <a:ext cx="106310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basically two problems to solve: </a:t>
            </a:r>
          </a:p>
          <a:p>
            <a:endParaRPr lang="en-US" sz="1200" dirty="0"/>
          </a:p>
          <a:p>
            <a:r>
              <a:rPr lang="en-US" sz="2800" dirty="0"/>
              <a:t>1. Inputs: </a:t>
            </a:r>
          </a:p>
          <a:p>
            <a:r>
              <a:rPr lang="en-US" sz="2800" dirty="0"/>
              <a:t>- You need to work out what kind of input data you run.</a:t>
            </a:r>
          </a:p>
          <a:p>
            <a:endParaRPr lang="en-US" sz="1400" dirty="0"/>
          </a:p>
          <a:p>
            <a:r>
              <a:rPr lang="en-US" sz="2800" dirty="0"/>
              <a:t>2. Checks: </a:t>
            </a:r>
          </a:p>
          <a:p>
            <a:r>
              <a:rPr lang="en-US" sz="1400" dirty="0"/>
              <a:t>- </a:t>
            </a:r>
            <a:r>
              <a:rPr lang="en-US" sz="2800" dirty="0"/>
              <a:t>You need to check in some way that your code didn't do the wrong thing.</a:t>
            </a:r>
          </a:p>
        </p:txBody>
      </p:sp>
    </p:spTree>
    <p:extLst>
      <p:ext uri="{BB962C8B-B14F-4D97-AF65-F5344CB8AC3E}">
        <p14:creationId xmlns:p14="http://schemas.microsoft.com/office/powerpoint/2010/main" val="32228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2F27-9965-5D75-B302-C59B96E3D6F8}"/>
              </a:ext>
            </a:extLst>
          </p:cNvPr>
          <p:cNvSpPr txBox="1"/>
          <p:nvPr/>
        </p:nvSpPr>
        <p:spPr>
          <a:xfrm>
            <a:off x="671689" y="1228397"/>
            <a:ext cx="108486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few kinds of tests:</a:t>
            </a:r>
          </a:p>
          <a:p>
            <a:endParaRPr lang="en-US" sz="1200" dirty="0"/>
          </a:p>
          <a:p>
            <a:r>
              <a:rPr lang="en-US" sz="2800" dirty="0"/>
              <a:t>Unit tests</a:t>
            </a:r>
          </a:p>
          <a:p>
            <a:r>
              <a:rPr lang="en-US" sz="2800" dirty="0"/>
              <a:t>Integration tests</a:t>
            </a:r>
          </a:p>
          <a:p>
            <a:r>
              <a:rPr lang="en-US" sz="2800" dirty="0"/>
              <a:t>Snapshot tests: also called diff tests, comparison tests</a:t>
            </a:r>
          </a:p>
          <a:p>
            <a:r>
              <a:rPr lang="en-US" sz="2800" dirty="0">
                <a:solidFill>
                  <a:srgbClr val="0D0D0D"/>
                </a:solidFill>
                <a:latin typeface="Söhne"/>
              </a:rPr>
              <a:t>P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arametrized</a:t>
            </a:r>
            <a:r>
              <a:rPr lang="en-US" sz="2800" dirty="0"/>
              <a:t> tests</a:t>
            </a:r>
          </a:p>
          <a:p>
            <a:r>
              <a:rPr lang="en-US" sz="2800" dirty="0"/>
              <a:t>Generative tests</a:t>
            </a:r>
          </a:p>
          <a:p>
            <a:r>
              <a:rPr lang="en-US" sz="2800" dirty="0"/>
              <a:t>- Fuzz tests </a:t>
            </a:r>
          </a:p>
          <a:p>
            <a:r>
              <a:rPr lang="en-US" sz="2800" dirty="0"/>
              <a:t>- Property (-based) tests</a:t>
            </a:r>
          </a:p>
          <a:p>
            <a:r>
              <a:rPr lang="en-US" sz="2800" dirty="0"/>
              <a:t>Model tests: also called Model-based tests, Stateful tests, Rules-based stateful tests</a:t>
            </a:r>
          </a:p>
        </p:txBody>
      </p:sp>
    </p:spTree>
    <p:extLst>
      <p:ext uri="{BB962C8B-B14F-4D97-AF65-F5344CB8AC3E}">
        <p14:creationId xmlns:p14="http://schemas.microsoft.com/office/powerpoint/2010/main" val="15864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08F1E-FC40-32D9-9864-1D4C4B623A57}"/>
              </a:ext>
            </a:extLst>
          </p:cNvPr>
          <p:cNvSpPr txBox="1"/>
          <p:nvPr/>
        </p:nvSpPr>
        <p:spPr>
          <a:xfrm>
            <a:off x="553155" y="1874728"/>
            <a:ext cx="11300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based testing: </a:t>
            </a:r>
          </a:p>
          <a:p>
            <a:endParaRPr lang="en-US" sz="2800" dirty="0"/>
          </a:p>
          <a:p>
            <a:r>
              <a:rPr lang="en-US" sz="2800" dirty="0"/>
              <a:t>Tedious, manual effort to define a rigorous test suite and easy to miss the edge cases you didn't think of.</a:t>
            </a:r>
          </a:p>
          <a:p>
            <a:endParaRPr lang="en-US" sz="2800" dirty="0"/>
          </a:p>
          <a:p>
            <a:r>
              <a:rPr lang="en-US" sz="2800" dirty="0"/>
              <a:t>- The edge cases that we didn't think of when implementing the code.</a:t>
            </a:r>
          </a:p>
          <a:p>
            <a:r>
              <a:rPr lang="en-US" sz="2800" dirty="0"/>
              <a:t>- The edge cases that we didn't think of when testing the code.</a:t>
            </a:r>
          </a:p>
        </p:txBody>
      </p:sp>
    </p:spTree>
    <p:extLst>
      <p:ext uri="{BB962C8B-B14F-4D97-AF65-F5344CB8AC3E}">
        <p14:creationId xmlns:p14="http://schemas.microsoft.com/office/powerpoint/2010/main" val="195392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662</Words>
  <Application>Microsoft Macintosh PowerPoint</Application>
  <PresentationFormat>Widescreen</PresentationFormat>
  <Paragraphs>87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Meiryo</vt:lpstr>
      <vt:lpstr>STCaiyun</vt:lpstr>
      <vt:lpstr>Arial</vt:lpstr>
      <vt:lpstr>Calibri</vt:lpstr>
      <vt:lpstr>Calibri Light</vt:lpstr>
      <vt:lpstr>Söhne</vt:lpstr>
      <vt:lpstr>Office Theme</vt:lpstr>
      <vt:lpstr>Introduction to Property-Based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</dc:title>
  <dc:creator>Watt, Jennifer Eunyoung</dc:creator>
  <cp:lastModifiedBy>Watt, Jennifer Eunyoung</cp:lastModifiedBy>
  <cp:revision>24</cp:revision>
  <dcterms:created xsi:type="dcterms:W3CDTF">2024-02-13T18:58:38Z</dcterms:created>
  <dcterms:modified xsi:type="dcterms:W3CDTF">2024-03-04T20:05:14Z</dcterms:modified>
</cp:coreProperties>
</file>