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17:09:08.84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0 506,'6'1,"-1"0,0 0,0 1,0 0,0 0,0 0,0 1,-1 0,1 0,-1 0,0 0,0 1,1 0,14 10,587 445,-205-151,105 63,88 23,-383-267,5-10,5-9,5-10,111 27,-294-111,19 5,-1 3,-1 2,13 10,-8-3,2-3,1-2,0-4,5-2,6 3,198 57,88 21,1135 292,-382-103,-343-62,-740-217,0-2,0-2,1-1,27 1,27-4,24-5,-8 1,1 4,-1 5,-1 4,0 5,-1 4,-1 5,98 39,-189-61,1 0,-1-1,1 0,0-1,0 0,0-2,0 1,0-1,13-2,15-5,1-1,19-7,15-4,568-131,20-5,5 32,-249 73,218 11,421 38,-791 12,161 30,-342-32,-1-3,52-6,173-18,-188 9,2186-110,-446 115,-936 7,944-19,259 1,-1286-10,0-32,-64 4,-129 21,500-35,-667 10,324-87,-533 85,102-43,-245 59,-2-5,-3-6,102-61,-177 84,-2-3,-2-2,21-20,127-128,-129 120,369-350,-305 278,-6-6,-6-6,44-78,-33 48,-46 68,-42 52,6-8,23-45,78-153,-138 246,0 0,-2 0,0-1,0 0,-2-1,1-6,2-6,2 1,0 0,2 1,2 1,8-12,18-36,-31 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7T17:09:19.35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0 586,'42'25,"0"1,-2 1,11 12,15 11,183 114,126 56,94 58,-22 19,154 97,-523-345,187 116,214 96,-438-243,1-2,0-2,1-2,1-2,7 0,76 7,20-4,-73-7,231 18,123 8,129 10,1679 162,-1379-89,515 150,-1240-232,-53-11,2-3,0-4,1-3,34-2,781-11,-433-4,37 2,1292 3,-670 43,-734-23,349 13,1252 73,-1692-85,298-18,-212-33,130-33,1565-271,-1050 161,-545 99,-76 22,194-1,-433 41,-31-3,122-29,133-49,-278 64,1869-451,-1399 329,-410 97,-3-8,54-33,177-72,80-7,-241 89,15-10,427-138,-258 128,600-185,-972 276,0 3,0 2,1 2,0 3,10 2,-39 1,0-1,0-2,0-1,0-1,-1-1,0-1,0-1,-1-1,0-1,-1-2,-1 0,11-8,32-29,-43 32,2 0,0 2,0 0,1 2,1 0,5 0,0 2,0-2,-2-2,0 0,-1-2,11-10,42-36,2-8,-59 51,-17 13,0 0,0-1,0 0,-1 0,-1 0,0-1,0 0,0 0,-2 0,1-1,-1-1,6-13,1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4425-7191-4FC7-B058-D1BA15C59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C558C-A6A3-4867-91C3-9AEE69655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078D-359B-4C81-91D5-5FCF7C20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C372-BB46-488F-8F67-A2E352B7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35AF-2393-403E-9B4C-BB18273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C779-85C0-485C-B96E-9E6D1763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96A2F-43EB-4E58-A96F-7CEDBD81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7472-4FBB-4C14-ACEA-D5B3E92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B849-81BB-43B7-8E54-327A0E4A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2020-EA75-47E5-A62F-060F6357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05C09-D395-490E-8293-EEA36A833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B314-741D-40D6-8E19-CB54C290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2AA8-6B13-4EE9-8DF2-5077BA9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2851-733C-4DB5-957A-2073BF99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7BA7-0A96-451E-B7D2-AF7867C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EA72-EA0B-42C5-950C-D6080AAE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689-BD17-4B23-A7BB-E7AEC77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D1AA-00B3-4593-95AB-C58EEB92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51F0-EB3A-43AC-8ECF-3AD999DF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1383-3719-42EF-A677-BCB303CA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0388-F81F-4E5B-BDE3-AAC04963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013F-4C3E-4746-B5C9-47B2B86FE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23C0-D689-4E10-91AA-CAD56CE7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778F-E610-446C-86C6-F35AC7D4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7F16-36F5-442A-979E-F0435FD1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D954-85D3-4CED-BDB0-7E62A140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336B-F914-4410-A662-71A3A879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BE82-58F0-491F-BB6B-5284DC84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7CF98-9F57-4DCB-80FA-DD6B70EA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3E14-A98E-4527-AAA0-C26D007F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C04D-32E9-4D18-8CAC-9C814FA1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1410-E12F-4868-BC59-C8F11CC2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A470-B54A-4447-842A-7ACD0892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81B7-D27D-45AE-89B2-520C1981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F6C2B-ED98-40D2-B1E5-450D3348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83A18-CA19-4CBB-9AD4-FD6EDEA65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281AE-04BE-47F2-AEE6-FF63D544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11B05-3569-41E4-9B56-AADDB9F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CAAE6-5DFD-4FEA-8EC4-7EBFE0B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3FD4-AB82-45CE-B712-BEF1DAB2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F7331-93B6-45CB-9AD1-3D61F639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39AF0-A765-4F67-B698-C93122FF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58EF7-86B8-49B9-8E2F-41BD0A20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3EB8-C874-4FBA-8A3F-9528913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5C256-9A30-492D-8AF1-07A8BCA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400A-CB15-4B3B-81E8-2B890D27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C1F7-7DD2-43FF-95C8-68FF7367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E7A3-07AA-43E4-A8D8-45F79392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AF48-452D-49AB-8DC2-10148F41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01D4-A71E-4CDF-B09E-0641EB55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E8847-B9DF-4925-9CAA-382D84F0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CB728-9DD5-47E9-AA51-FB81D3FD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DDCE-06FB-4011-BA6C-248986F0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E3B56-9EED-4323-8D32-ECE775373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70A2C-ABC7-4EC7-907B-22C24C56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A5FF-D927-4B1D-B59F-66B179A9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EF8C-65FE-474D-ABF7-37EB630B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C102C-3796-46A5-BD2C-42E490F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1EEE3-D6CC-4DB4-910A-BF2A0A46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56B5-EA74-47CA-9EDD-9ED93DFC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77D2-A7A3-462F-BB22-60137D53A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A8C4-FCBA-4518-90D7-37B83385911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C4BB-140F-497C-A026-907D6141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5EF6-A67C-417B-92F6-4A4C1CE47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860B-D1FF-46C0-999C-3D8FD168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9EC9-4140-4629-AA18-EF44ABC1B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/>
                </a:solidFill>
              </a:rPr>
              <a:t>Travel Assured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9708-79B4-42A6-9C56-8BD461DD1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Customer behavior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0A6974-D26F-4A77-8644-C506F620BE81}"/>
                  </a:ext>
                </a:extLst>
              </p14:cNvPr>
              <p14:cNvContentPartPr/>
              <p14:nvPr/>
            </p14:nvContentPartPr>
            <p14:xfrm>
              <a:off x="84675" y="4145392"/>
              <a:ext cx="12066480" cy="1521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0A6974-D26F-4A77-8644-C506F620B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75" y="4037752"/>
                <a:ext cx="12174120" cy="17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8DACF27-71D4-46D0-871D-657A9489C83F}"/>
                  </a:ext>
                </a:extLst>
              </p14:cNvPr>
              <p14:cNvContentPartPr/>
              <p14:nvPr/>
            </p14:nvContentPartPr>
            <p14:xfrm>
              <a:off x="42555" y="490672"/>
              <a:ext cx="12072960" cy="133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8DACF27-71D4-46D0-871D-657A9489C8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445" y="383032"/>
                <a:ext cx="12180600" cy="15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1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8DCD-AC5C-4B63-B16B-70CBDB80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C490-8688-46DD-BAC4-F1F9372B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73"/>
            <a:ext cx="10515600" cy="146621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Due to the COVID pandemic, the company had to cut it marketing budget by over 50%. It is more important than ever that it advertise in the right places and to the right people.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10EED-52CC-4551-9F0E-A7A223BC71F4}"/>
              </a:ext>
            </a:extLst>
          </p:cNvPr>
          <p:cNvSpPr txBox="1"/>
          <p:nvPr/>
        </p:nvSpPr>
        <p:spPr>
          <a:xfrm>
            <a:off x="1030779" y="3352870"/>
            <a:ext cx="405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7899-23DF-49BE-9533-5AD0AE4BFC7C}"/>
              </a:ext>
            </a:extLst>
          </p:cNvPr>
          <p:cNvSpPr txBox="1"/>
          <p:nvPr/>
        </p:nvSpPr>
        <p:spPr>
          <a:xfrm>
            <a:off x="889928" y="4505498"/>
            <a:ext cx="10463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Investigate the available data and recommend where the company needs to target for it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9049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467DA98-F0D8-415A-8952-3C661F52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75" y="409053"/>
            <a:ext cx="4768532" cy="931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Customer Distribution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8EB61F3-A882-42BB-A612-2F6D067F9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57153"/>
            <a:ext cx="4629987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64.3% of the customer bought travel insurance.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35.7% of the customer did not bought travel insurance </a:t>
            </a:r>
          </a:p>
        </p:txBody>
      </p:sp>
      <p:pic>
        <p:nvPicPr>
          <p:cNvPr id="13" name="Content Placeholder 19">
            <a:extLst>
              <a:ext uri="{FF2B5EF4-FFF2-40B4-BE49-F238E27FC236}">
                <a16:creationId xmlns:a16="http://schemas.microsoft.com/office/drawing/2014/main" id="{2C623434-B190-4DB0-BF83-A9C27705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12" y="1197033"/>
            <a:ext cx="5074413" cy="46052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B854F4-DB7A-4000-B28E-948BBDC3C43F}"/>
              </a:ext>
            </a:extLst>
          </p:cNvPr>
          <p:cNvSpPr/>
          <p:nvPr/>
        </p:nvSpPr>
        <p:spPr>
          <a:xfrm>
            <a:off x="6276312" y="2842953"/>
            <a:ext cx="373870" cy="1762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6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14A235-E5AD-4477-816E-FA7F420FD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06" y="592079"/>
            <a:ext cx="4937760" cy="56246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ADCB-BF3E-44DA-A21E-F74077A4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865" y="1587538"/>
            <a:ext cx="5511135" cy="4090064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Most Customers with travel insurance have never traveled abroad.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Customers with travel insurance travel abroad more than customer without travel insurance.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E25FF7-987E-4F5B-97E5-D5D3CE8D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720" y="2132786"/>
            <a:ext cx="5669280" cy="381158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Customer that subscribe for the travel insurance have higher average annual income.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A6BE92-CF9D-4B2F-AE31-08731AB76930}"/>
              </a:ext>
            </a:extLst>
          </p:cNvPr>
          <p:cNvSpPr/>
          <p:nvPr/>
        </p:nvSpPr>
        <p:spPr>
          <a:xfrm>
            <a:off x="6583681" y="2842953"/>
            <a:ext cx="382384" cy="1446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A41C1E-E296-4F9D-BBC8-DDD6F91CC33E}"/>
              </a:ext>
            </a:extLst>
          </p:cNvPr>
          <p:cNvSpPr/>
          <p:nvPr/>
        </p:nvSpPr>
        <p:spPr>
          <a:xfrm>
            <a:off x="6583682" y="2643449"/>
            <a:ext cx="382384" cy="2061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0C90B6C9-F003-4F09-80CF-43191D77C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86641"/>
            <a:ext cx="4469841" cy="4533333"/>
          </a:xfrm>
        </p:spPr>
      </p:pic>
    </p:spTree>
    <p:extLst>
      <p:ext uri="{BB962C8B-B14F-4D97-AF65-F5344CB8AC3E}">
        <p14:creationId xmlns:p14="http://schemas.microsoft.com/office/powerpoint/2010/main" val="319841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657982-E77F-49C8-BBDB-DCA62B0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414" y="1450668"/>
            <a:ext cx="6005739" cy="411615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Most of the customers with travel insurance work in private sector and self employed.</a:t>
            </a:r>
          </a:p>
          <a:p>
            <a:pPr algn="just"/>
            <a:endParaRPr lang="en-US" sz="2400" dirty="0">
              <a:solidFill>
                <a:schemeClr val="accent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Graduate customers subscribe more to the travel insurance compare to customer that are not graduate.</a:t>
            </a:r>
          </a:p>
          <a:p>
            <a:pPr algn="just"/>
            <a:endParaRPr lang="en-US" sz="2400" dirty="0">
              <a:solidFill>
                <a:schemeClr val="accent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Graduate customers that did not subscribe to the travel insurance are more compare to customers that are not graduate.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ADF1950-E7A6-48D2-9D5C-8EB032166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04" y="457198"/>
            <a:ext cx="5406734" cy="2971800"/>
          </a:xfr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6A7B5D9-FED0-42E3-BC9B-2B75EBCEC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04" y="3508744"/>
            <a:ext cx="5400299" cy="2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45DE-AAE6-452B-8C3C-461A78895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780" y="1556457"/>
            <a:ext cx="5522220" cy="374508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/>
                </a:solidFill>
              </a:rPr>
              <a:t>Customers with three to seven children </a:t>
            </a:r>
            <a:r>
              <a:rPr lang="en-US" sz="2800" dirty="0">
                <a:solidFill>
                  <a:schemeClr val="accent1"/>
                </a:solidFill>
              </a:rPr>
              <a:t>subscribe more to the travel insurance compare to others.</a:t>
            </a:r>
          </a:p>
          <a:p>
            <a:pPr algn="just"/>
            <a:endParaRPr lang="en-US" sz="2800" dirty="0">
              <a:solidFill>
                <a:schemeClr val="accent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Customer that </a:t>
            </a:r>
            <a:r>
              <a:rPr lang="en-US" sz="3200" dirty="0">
                <a:solidFill>
                  <a:schemeClr val="accent1"/>
                </a:solidFill>
              </a:rPr>
              <a:t>book frequent tickets subscribe more to travel insurance.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295683-5975-46BF-AE4F-09EA2C81F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22" y="811045"/>
            <a:ext cx="3555555" cy="295264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F1D8F-8E55-494E-9E34-02D78781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07" y="3763688"/>
            <a:ext cx="3441270" cy="27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73DAF-7797-4184-A18B-417B6082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Recommendation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3C90C-90D9-480A-9C71-2BB2BC59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 Target customers that have never travelled abroad.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Target customers with higher income.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Target customers in private sectors and self employed.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Target customers that are graduate.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Customer with three to seven children.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Customer without frequent flyer.</a:t>
            </a:r>
          </a:p>
        </p:txBody>
      </p:sp>
    </p:spTree>
    <p:extLst>
      <p:ext uri="{BB962C8B-B14F-4D97-AF65-F5344CB8AC3E}">
        <p14:creationId xmlns:p14="http://schemas.microsoft.com/office/powerpoint/2010/main" val="36653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238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Travel Assured</vt:lpstr>
      <vt:lpstr>Overview</vt:lpstr>
      <vt:lpstr>Customer Distribution</vt:lpstr>
      <vt:lpstr>PowerPoint Presentation</vt:lpstr>
      <vt:lpstr>PowerPoint Presentation</vt:lpstr>
      <vt:lpstr>PowerPoint Presentation</vt:lpstr>
      <vt:lpstr>PowerPoint Presentation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Assured</dc:title>
  <dc:creator>hp</dc:creator>
  <cp:lastModifiedBy>hp</cp:lastModifiedBy>
  <cp:revision>4</cp:revision>
  <dcterms:created xsi:type="dcterms:W3CDTF">2022-08-07T13:23:14Z</dcterms:created>
  <dcterms:modified xsi:type="dcterms:W3CDTF">2022-08-07T17:47:11Z</dcterms:modified>
</cp:coreProperties>
</file>