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34"/>
  </p:notesMasterIdLst>
  <p:handoutMasterIdLst>
    <p:handoutMasterId r:id="rId35"/>
  </p:handoutMasterIdLst>
  <p:sldIdLst>
    <p:sldId id="257" r:id="rId5"/>
    <p:sldId id="3241" r:id="rId6"/>
    <p:sldId id="3476" r:id="rId7"/>
    <p:sldId id="3435" r:id="rId8"/>
    <p:sldId id="3483" r:id="rId9"/>
    <p:sldId id="3460" r:id="rId10"/>
    <p:sldId id="3484" r:id="rId11"/>
    <p:sldId id="3485" r:id="rId12"/>
    <p:sldId id="3462" r:id="rId13"/>
    <p:sldId id="3486" r:id="rId14"/>
    <p:sldId id="3440" r:id="rId15"/>
    <p:sldId id="3428" r:id="rId16"/>
    <p:sldId id="3464" r:id="rId17"/>
    <p:sldId id="3465" r:id="rId18"/>
    <p:sldId id="3468" r:id="rId19"/>
    <p:sldId id="3467" r:id="rId20"/>
    <p:sldId id="3466" r:id="rId21"/>
    <p:sldId id="3469" r:id="rId22"/>
    <p:sldId id="3470" r:id="rId23"/>
    <p:sldId id="3475" r:id="rId24"/>
    <p:sldId id="3472" r:id="rId25"/>
    <p:sldId id="3473" r:id="rId26"/>
    <p:sldId id="3482" r:id="rId27"/>
    <p:sldId id="3477" r:id="rId28"/>
    <p:sldId id="3479" r:id="rId29"/>
    <p:sldId id="3480" r:id="rId30"/>
    <p:sldId id="3457" r:id="rId31"/>
    <p:sldId id="3481" r:id="rId32"/>
    <p:sldId id="325" r:id="rId33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98CEF82-2B4A-CFCF-3ED3-680FDDC4AB25}" name="Gabriele Pozzato" initials="GP" userId="8bc2ae74c21ac304" providerId="Windows Live"/>
  <p188:author id="{9FF368D8-C410-F3BA-1A31-41347CEEDB9E}" name="Anirudh Allam" initials="AA" userId="Anirudh Allam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ngbeom Lee" initials="SL" lastIdx="12" clrIdx="0">
    <p:extLst>
      <p:ext uri="{19B8F6BF-5375-455C-9EA6-DF929625EA0E}">
        <p15:presenceInfo xmlns:p15="http://schemas.microsoft.com/office/powerpoint/2012/main" userId="b9c98ca032d5fd10" providerId="Windows Live"/>
      </p:ext>
    </p:extLst>
  </p:cmAuthor>
  <p:cmAuthor id="2" name="Kevin Moy" initials="KM" lastIdx="4" clrIdx="1">
    <p:extLst>
      <p:ext uri="{19B8F6BF-5375-455C-9EA6-DF929625EA0E}">
        <p15:presenceInfo xmlns:p15="http://schemas.microsoft.com/office/powerpoint/2012/main" userId="5154efa2a08f997f" providerId="Windows Live"/>
      </p:ext>
    </p:extLst>
  </p:cmAuthor>
  <p:cmAuthor id="3" name="Seongbeom Lee" initials="SL [2]" lastIdx="14" clrIdx="2">
    <p:extLst>
      <p:ext uri="{19B8F6BF-5375-455C-9EA6-DF929625EA0E}">
        <p15:presenceInfo xmlns:p15="http://schemas.microsoft.com/office/powerpoint/2012/main" userId="Seongbeom Lee" providerId="None"/>
      </p:ext>
    </p:extLst>
  </p:cmAuthor>
  <p:cmAuthor id="4" name="Gabriele Pozzato" initials="GP" lastIdx="47" clrIdx="3">
    <p:extLst>
      <p:ext uri="{19B8F6BF-5375-455C-9EA6-DF929625EA0E}">
        <p15:presenceInfo xmlns:p15="http://schemas.microsoft.com/office/powerpoint/2012/main" userId="8bc2ae74c21ac304" providerId="Windows Live"/>
      </p:ext>
    </p:extLst>
  </p:cmAuthor>
  <p:cmAuthor id="5" name="Aki Takahashi" initials="AT" lastIdx="12" clrIdx="4">
    <p:extLst>
      <p:ext uri="{19B8F6BF-5375-455C-9EA6-DF929625EA0E}">
        <p15:presenceInfo xmlns:p15="http://schemas.microsoft.com/office/powerpoint/2012/main" userId="Aki Takahashi" providerId="None"/>
      </p:ext>
    </p:extLst>
  </p:cmAuthor>
  <p:cmAuthor id="6" name="lexu" initials="l" lastIdx="1" clrIdx="5">
    <p:extLst>
      <p:ext uri="{19B8F6BF-5375-455C-9EA6-DF929625EA0E}">
        <p15:presenceInfo xmlns:p15="http://schemas.microsoft.com/office/powerpoint/2012/main" userId="le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1047F8"/>
    <a:srgbClr val="FBE5D6"/>
    <a:srgbClr val="FFF2CC"/>
    <a:srgbClr val="999999"/>
    <a:srgbClr val="FFFFFF"/>
    <a:srgbClr val="DEEBF7"/>
    <a:srgbClr val="595959"/>
    <a:srgbClr val="12DBB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36" autoAdjust="0"/>
    <p:restoredTop sz="96329" autoAdjust="0"/>
  </p:normalViewPr>
  <p:slideViewPr>
    <p:cSldViewPr snapToGrid="0">
      <p:cViewPr varScale="1">
        <p:scale>
          <a:sx n="99" d="100"/>
          <a:sy n="99" d="100"/>
        </p:scale>
        <p:origin x="80" y="376"/>
      </p:cViewPr>
      <p:guideLst/>
    </p:cSldViewPr>
  </p:slideViewPr>
  <p:outlineViewPr>
    <p:cViewPr>
      <p:scale>
        <a:sx n="33" d="100"/>
        <a:sy n="33" d="100"/>
      </p:scale>
      <p:origin x="0" y="-1740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4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F4B66-4D59-4FE7-AC24-D704904BFE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48280-9BA0-46E2-8D77-3DCDEB3E9A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17840E75-6CA8-4ECE-8DFF-FF719EDFFF3F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73CE5-D0A0-466A-BCC3-83F92AF97A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BA601-5444-4E51-B84C-E8009208AB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7C848F5C-EB34-49B1-A4E4-115854D517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190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35AA6A0A-0FA0-45FC-960C-F9A5BF569098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85614EA7-EC48-4320-8606-0D9A2E73A3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060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19FDA2-6386-4297-B3FB-E62A652C1C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735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33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08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12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77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42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93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50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64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85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3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46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52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33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10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4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39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56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920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80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92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33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8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62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50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34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1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FEDD-7094-4642-B196-D5F438C42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F5B17-78F8-4F16-AE85-18237612E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4E384-0765-46DE-94DE-19193D94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D559A-3637-45DA-AC90-870CF881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B7B76-F0E5-4F79-AEE1-4EF56A31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94494-11EA-45B3-81C5-4D24C0895C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4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6371-6C3C-4CE5-862C-3A87BCF2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50B13-0B1E-4852-AF28-58C8C25A1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F09B8-23A0-417D-898B-6D7A3177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112EF-D7A5-40A9-9F6C-D955F19E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AB154-EB4C-4EDB-8A3C-2C75B865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94494-11EA-45B3-81C5-4D24C0895C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0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77934-D4B7-4E9A-83A0-4E3A5A151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589F5-D467-4B8D-BE9B-A55804997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496FC-387D-4FCA-BA1F-60FBA0CB69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9853E-0B45-4AB7-9588-EDC9AA45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62418-F5C9-47BE-A0F4-486CAFCE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94494-11EA-45B3-81C5-4D24C0895C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2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8366-20A4-40EF-81B2-B7BBAFDEC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8CF85-9004-4EB9-8304-9A85271B7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74DA4-96D5-45CC-85F2-A40D3921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DB74-CAB0-438C-AFA0-C38AA8B5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EC842-9996-4E8C-BFF8-AAFA3C64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B29D-14F7-4F5E-9F82-ACBB15D9E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0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43D-2C7E-45E3-AC2F-17CD938E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20486-EBF8-46CC-B8BC-25EFE6C55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BA96B-9C4E-4A45-9878-CDAD8189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054CB-3788-488F-819A-28D2412B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FCA3E-6C13-4337-9F81-CF5F6AD6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B29D-14F7-4F5E-9F82-ACBB15D9E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55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B866-39E4-4FA0-BC33-B5F02938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48F3A-77AE-4E15-BC28-1B22BD9DE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4DC44-C21B-46F2-897F-5501AFCF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34267-19C7-42BC-93A7-A3B0F8EF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EA816-7176-4916-ACE1-9658BA63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B29D-14F7-4F5E-9F82-ACBB15D9E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74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5C0D-F5EC-45BE-B930-6C602151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85DD3-BB95-468B-B8F3-809911801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4A5F5-1379-4782-AD92-C0AC3BD42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58A7-8477-4988-B301-4840DE55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758D4-6118-4303-A8B2-D554B094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D9662-193B-41B8-95CD-3E143562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B29D-14F7-4F5E-9F82-ACBB15D9E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09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9CF9-E327-4ABF-AE1E-0DB09BA2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6836B-326B-4C5E-9001-262B64C52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5410D-D56F-4A1D-9160-DCE9884D4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AF2EB-FF31-40ED-80E7-CB38DB836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1C1A0-460C-4C2F-ABE9-80CDFA4F0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6CAEB-92A7-469F-BEFD-FE0912E5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4F107-DB63-4059-9DA4-7FEE5BF8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A165D-9176-4DDB-B34A-0D7B0E4C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B29D-14F7-4F5E-9F82-ACBB15D9E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74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4FE6-E491-4F38-B0C9-99B0638C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12F05-938C-4861-96FB-6640DEA2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7FAAC-A750-4781-80D1-C3FAF194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0A14A-324E-4E8A-AAB4-AE007A71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B29D-14F7-4F5E-9F82-ACBB15D9E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3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12FD7-46DB-4625-93DA-C36D0F69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78B59-3247-4B32-B0B9-0E11D40A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F44D6-B28B-41F9-BCF6-ACD7D19B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B29D-14F7-4F5E-9F82-ACBB15D9E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67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0B82-E23E-40E7-BF21-CB9438999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FCD43-146B-4FF8-B6B8-8C35F24A5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A2C9D-9713-4AC4-B095-F8295BF49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7B826-9457-4BCF-80C7-C8B2D242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4990C-D569-4928-A712-663B08EE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957E9-07CF-43CE-8DCD-E9C85C9A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B29D-14F7-4F5E-9F82-ACBB15D9E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0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976D-677F-45B9-9DB7-73380E52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F3400-AC8F-416D-9390-7AC8C3FBD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65B20-FC5E-4389-85F9-EC465702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6ADAA-7C70-407E-B2CD-C17CC30C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21C827-08B2-4A0D-BC0C-1A1F62D578C6}"/>
              </a:ext>
            </a:extLst>
          </p:cNvPr>
          <p:cNvSpPr/>
          <p:nvPr userDrawn="1"/>
        </p:nvSpPr>
        <p:spPr>
          <a:xfrm>
            <a:off x="8610600" y="6642100"/>
            <a:ext cx="5429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465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1605-8FE7-449E-9C31-A44A815E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3892C-C3F1-48F2-ABA6-D92680E5D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DEB38-97F4-480B-92C5-1F1DB6A3A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2F235-1E34-4CC5-836A-254E4A55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7ADFE-FC63-44D0-AE31-FBB36FAF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377EE-1269-4A4F-9FFD-61A24078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B29D-14F7-4F5E-9F82-ACBB15D9E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6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1134-6BD3-4F71-8A4F-A593DF4F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06721-70F4-43AD-979E-61DD297E8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F272-2B9B-4D5C-9EEC-396AED61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B9731-114A-40B8-A39F-9B971737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7A42D-2054-4375-A753-C6C6CB10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B29D-14F7-4F5E-9F82-ACBB15D9E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61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A5C94-25DE-4367-A30D-554F747C6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A3F88-6F0F-42E5-8FE5-FE345D3B9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BF670-4DD9-4FDA-8E66-D9081CE4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A1691-EFEB-4A04-BC1B-2055F5E9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A40B4-D6C6-4094-BD30-0F9F1520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B29D-14F7-4F5E-9F82-ACBB15D9E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66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AE45-F636-430C-ABED-C3DCC2890B66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83D-FF0E-45F7-B394-3A04ECB42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747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AE45-F636-430C-ABED-C3DCC2890B66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83D-FF0E-45F7-B394-3A04ECB42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0903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AE45-F636-430C-ABED-C3DCC2890B66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83D-FF0E-45F7-B394-3A04ECB42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7927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AE45-F636-430C-ABED-C3DCC2890B66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83D-FF0E-45F7-B394-3A04ECB42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5822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AE45-F636-430C-ABED-C3DCC2890B66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83D-FF0E-45F7-B394-3A04ECB42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918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AE45-F636-430C-ABED-C3DCC2890B66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83D-FF0E-45F7-B394-3A04ECB42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3032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AE45-F636-430C-ABED-C3DCC2890B66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83D-FF0E-45F7-B394-3A04ECB42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28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3F22-E3FF-4ED2-AD39-C49D1DC5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1B92B-CBE4-4FE0-BDE3-917FA58C6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D7C08-B5DF-4A00-B2B7-ED03A564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96024-9D9F-4680-B79C-E720474C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D9189-9155-4064-84C8-23021735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94494-11EA-45B3-81C5-4D24C0895C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215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AE45-F636-430C-ABED-C3DCC2890B66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83D-FF0E-45F7-B394-3A04ECB42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651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AE45-F636-430C-ABED-C3DCC2890B66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83D-FF0E-45F7-B394-3A04ECB42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7228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AE45-F636-430C-ABED-C3DCC2890B66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83D-FF0E-45F7-B394-3A04ECB42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345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AE45-F636-430C-ABED-C3DCC2890B66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83D-FF0E-45F7-B394-3A04ECB42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154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35A21E-64FE-4D1D-B023-08189D48B7C9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C6A256-EE0E-4214-836C-FD6CA5EC89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96466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0C3B7-032B-405E-B2F5-E394F831C2A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C6A256-EE0E-4214-836C-FD6CA5EC89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1902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102102-EA7E-4D29-8CFB-983D949111B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C6A256-EE0E-4214-836C-FD6CA5EC89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17598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697CC-E885-400C-A407-61833846DC5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C6A256-EE0E-4214-836C-FD6CA5EC89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1558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CA4D7-4073-438E-A9E6-94095188152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C6A256-EE0E-4214-836C-FD6CA5EC89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4819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89583B-D591-4C53-8495-72BFB346929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C6A256-EE0E-4214-836C-FD6CA5EC89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1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ED78-35E0-4223-9457-538CE62E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21F6A-06FD-4CB6-ABFD-654FA9699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E0354-8EC6-46B2-8660-239BE15CC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740AB-22C4-4F34-A8B0-7A1E393C24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F1F5D-6CAE-43D8-9766-8DB565DD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F7A24-F430-4E02-8F3D-7EC3C6BF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94494-11EA-45B3-81C5-4D24C0895C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833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A8163B-4A8B-45DD-A7DD-29E59D55D4F9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C6A256-EE0E-4214-836C-FD6CA5EC89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2032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1A48B-FFA7-4EF2-9F89-C047D1BEB1F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C6A256-EE0E-4214-836C-FD6CA5EC89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1697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266F0-02DE-4213-97F2-F00953D9ED7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C6A256-EE0E-4214-836C-FD6CA5EC89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2734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50BAFB-F53D-42B1-B3D3-3B1FC128F22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C6A256-EE0E-4214-836C-FD6CA5EC89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7598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F50500-80D4-4A64-A499-677995B9F65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C6A256-EE0E-4214-836C-FD6CA5EC89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14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50BCA-F0AA-4AF3-B8C9-F1802C728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146D8-8802-4128-B9F9-00D536E7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1C541-0295-4677-84F8-1C67B8CB9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E4F8A-260B-46C5-BBF9-764CDFEC8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348D2DC-2B74-44D1-B2BA-EA02B442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1241062-9B70-40D0-BB7D-463A75FF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673310A-FAC2-4759-B791-716EDD0C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59E696-EDCB-4768-B028-724183A0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94494-11EA-45B3-81C5-4D24C0895C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0DF4-72A4-4232-96C0-486FCA32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E86D1-BBE6-429A-9D2E-9C61EE7C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50497-C48F-484F-9F72-AE97256A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17B11-DFA6-4056-AA1A-21D76324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94494-11EA-45B3-81C5-4D24C0895C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B81BA-A57B-4E7A-89DD-60DE4FB6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29A2F-0A25-4DC8-8EAC-88C1D1B5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47DD5-3A0D-4050-9E5F-3C0C9BA0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94494-11EA-45B3-81C5-4D24C0895C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0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77D3-4872-411A-A74A-67BEB528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AEBA8-2F91-4857-9187-F2C966CD3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85E5B-7123-42F2-B8DB-4D9994D8C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1447E-74D9-4709-8410-C646EB11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9CA93-5E01-4BF5-AE1F-62895A6D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35C0F-D572-4E51-9822-337DFFF0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94494-11EA-45B3-81C5-4D24C0895C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172A-508E-4345-B745-F2140E5A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166A9-9E14-46AA-84D1-6DFDB58BA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E1E9D-DD07-4231-9DDA-297CDA939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D4C2E-A285-41D7-AFF5-EB0FE205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D7661-42DC-4F31-8C60-30008A17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84979-C0F6-40E8-BBDC-53A69A63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94494-11EA-45B3-81C5-4D24C0895C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8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CD585-6963-4639-9404-3BD40CBB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</a:t>
            </a:r>
            <a:r>
              <a:rPr lang="en-US" dirty="0" err="1"/>
              <a:t>tofhgfhgfhg</a:t>
            </a:r>
            <a:r>
              <a:rPr lang="en-US" dirty="0"/>
              <a:t>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10BE3-4B7A-4336-9A8A-45B8FAA15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3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EEE0592-FC38-4FFF-A187-F28C6AF3CC8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0" y="6103495"/>
            <a:ext cx="698801" cy="698801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421EB1-174D-4C22-9F37-8CD09C4D34B4}"/>
              </a:ext>
            </a:extLst>
          </p:cNvPr>
          <p:cNvSpPr/>
          <p:nvPr userDrawn="1"/>
        </p:nvSpPr>
        <p:spPr>
          <a:xfrm>
            <a:off x="11595100" y="0"/>
            <a:ext cx="596900" cy="68580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511BE5-33D1-4681-B987-05C575AD275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75934" y="6179695"/>
            <a:ext cx="2794366" cy="573915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A0778C1-65F2-49F7-A5BD-CF8D56284343}"/>
              </a:ext>
            </a:extLst>
          </p:cNvPr>
          <p:cNvSpPr txBox="1">
            <a:spLocks/>
          </p:cNvSpPr>
          <p:nvPr userDrawn="1"/>
        </p:nvSpPr>
        <p:spPr>
          <a:xfrm>
            <a:off x="11199370" y="6534440"/>
            <a:ext cx="53543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F1C467B-36DB-4F0F-B326-B5B6B645C7AD}" type="slidenum">
              <a:rPr lang="en-US" sz="1500" smtClean="0">
                <a:solidFill>
                  <a:schemeClr val="tx1"/>
                </a:solidFill>
              </a:rPr>
              <a:t>‹#›</a:t>
            </a:fld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05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43F1B-A5FC-4DF0-8A6C-C5A9AD1E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1420B-8032-4982-9C11-92F1BED4D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5EFF2-AB4E-4C8E-8FA1-06BDDCDFA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8B7AE-6FEE-4C8A-9A73-963A56D8F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D89F4-AAAC-407F-916D-AC4A166AD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CB29D-14F7-4F5E-9F82-ACBB15D9E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6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AE45-F636-430C-ABED-C3DCC2890B66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7883D-FF0E-45F7-B394-3A04ECB42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97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230113"/>
            <a:ext cx="7315200" cy="625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34DF5B-D301-4325-BDA5-BFC50A476D1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C6A256-EE0E-4214-836C-FD6CA5EC89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04" b="48148"/>
          <a:stretch>
            <a:fillRect/>
          </a:stretch>
        </p:blipFill>
        <p:spPr>
          <a:xfrm>
            <a:off x="9424086" y="43457"/>
            <a:ext cx="2627184" cy="859755"/>
          </a:xfrm>
          <a:prstGeom prst="rect">
            <a:avLst/>
          </a:prstGeom>
        </p:spPr>
      </p:pic>
      <p:sp>
        <p:nvSpPr>
          <p:cNvPr id="15" name="Freeform 40"/>
          <p:cNvSpPr>
            <a:spLocks noEditPoints="1"/>
          </p:cNvSpPr>
          <p:nvPr userDrawn="1"/>
        </p:nvSpPr>
        <p:spPr bwMode="auto">
          <a:xfrm>
            <a:off x="246433" y="261141"/>
            <a:ext cx="345335" cy="494434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68562" tIns="34281" rIns="68562" bIns="3428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0" y="924836"/>
            <a:ext cx="12179300" cy="11482"/>
          </a:xfrm>
          <a:prstGeom prst="line">
            <a:avLst/>
          </a:prstGeom>
          <a:ln w="63500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/>
        </p:nvCxnSpPr>
        <p:spPr>
          <a:xfrm>
            <a:off x="0" y="6283923"/>
            <a:ext cx="12179300" cy="11482"/>
          </a:xfrm>
          <a:prstGeom prst="line">
            <a:avLst/>
          </a:prstGeom>
          <a:ln w="63500" cmpd="thinThick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62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3.bin"/><Relationship Id="rId3" Type="http://schemas.openxmlformats.org/officeDocument/2006/relationships/image" Target="../media/image23.emf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5.wmf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2.w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5.w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2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907556"/>
            <a:ext cx="12192000" cy="1393403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id="{73EBABCB-6E3E-4AA3-8A86-BC6599B77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02522" y="1181675"/>
            <a:ext cx="12394522" cy="76944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Finite Volume Method for SPM</a:t>
            </a:r>
          </a:p>
        </p:txBody>
      </p:sp>
      <p:sp>
        <p:nvSpPr>
          <p:cNvPr id="10" name="矩形 6">
            <a:extLst>
              <a:ext uri="{FF2B5EF4-FFF2-40B4-BE49-F238E27FC236}">
                <a16:creationId xmlns:a16="http://schemas.microsoft.com/office/drawing/2014/main" id="{538F106A-6EEB-492B-BF2F-474C08923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284" y="5492218"/>
            <a:ext cx="3666329" cy="55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2022.12.12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B986E4-AB0E-4A06-949D-A315CF1455B9}"/>
              </a:ext>
            </a:extLst>
          </p:cNvPr>
          <p:cNvSpPr/>
          <p:nvPr/>
        </p:nvSpPr>
        <p:spPr>
          <a:xfrm>
            <a:off x="5915664" y="4010025"/>
            <a:ext cx="2623260" cy="81150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 Xu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Julian Cooper </a:t>
            </a:r>
          </a:p>
        </p:txBody>
      </p:sp>
      <p:pic>
        <p:nvPicPr>
          <p:cNvPr id="1028" name="Picture 4" descr="Stanford University: #3 in Money's 2022-23 Best Colleges Ranking in America  of 2022 by Money">
            <a:extLst>
              <a:ext uri="{FF2B5EF4-FFF2-40B4-BE49-F238E27FC236}">
                <a16:creationId xmlns:a16="http://schemas.microsoft.com/office/drawing/2014/main" id="{5B814B11-35A6-4A0B-A4A9-31FE13B37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80" y="3729054"/>
            <a:ext cx="4169884" cy="277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9872E23-8D90-A315-774B-9B5E64AEF8B6}"/>
              </a:ext>
            </a:extLst>
          </p:cNvPr>
          <p:cNvSpPr txBox="1"/>
          <p:nvPr/>
        </p:nvSpPr>
        <p:spPr>
          <a:xfrm>
            <a:off x="4577973" y="5030553"/>
            <a:ext cx="43038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Stanford Energy Control Lab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224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C6F9C0-9648-4364-93C3-900B1B3E9624}"/>
              </a:ext>
            </a:extLst>
          </p:cNvPr>
          <p:cNvCxnSpPr>
            <a:cxnSpLocks/>
          </p:cNvCxnSpPr>
          <p:nvPr/>
        </p:nvCxnSpPr>
        <p:spPr>
          <a:xfrm>
            <a:off x="345768" y="924113"/>
            <a:ext cx="10566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7CABC88-B6C9-46EB-8D76-F55DD2721B40}"/>
              </a:ext>
            </a:extLst>
          </p:cNvPr>
          <p:cNvSpPr txBox="1">
            <a:spLocks/>
          </p:cNvSpPr>
          <p:nvPr/>
        </p:nvSpPr>
        <p:spPr>
          <a:xfrm>
            <a:off x="286513" y="125501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CDFB79-8028-4514-8114-FC969059DB21}"/>
              </a:ext>
            </a:extLst>
          </p:cNvPr>
          <p:cNvSpPr txBox="1">
            <a:spLocks/>
          </p:cNvSpPr>
          <p:nvPr/>
        </p:nvSpPr>
        <p:spPr>
          <a:xfrm>
            <a:off x="438913" y="246353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dirty="0">
                <a:solidFill>
                  <a:srgbClr val="790015"/>
                </a:solidFill>
                <a:latin typeface="+mn-lt"/>
                <a:cs typeface="Arial" panose="020B0604020202020204" pitchFamily="34" charset="0"/>
              </a:rPr>
              <a:t>Finite volume scheme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Calibri" panose="020F0502020204030204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195B61-5E9F-CCEA-FEF3-E5FA64E8CC06}"/>
              </a:ext>
            </a:extLst>
          </p:cNvPr>
          <p:cNvSpPr txBox="1"/>
          <p:nvPr/>
        </p:nvSpPr>
        <p:spPr>
          <a:xfrm>
            <a:off x="286513" y="949083"/>
            <a:ext cx="55540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2E75B6"/>
                </a:solidFill>
                <a:latin typeface="Calibri" panose="020F0502020204030204"/>
              </a:rPr>
              <a:t>Solid-phase diffusion equation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389C57-4BC4-D28A-B432-ECB2DC45C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253" y="2851898"/>
            <a:ext cx="2157212" cy="22684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ED6DF5-80AE-AB51-4BA9-DA90739F7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509" y="2722775"/>
            <a:ext cx="3028950" cy="2863850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EB4035A-635F-B3D0-8E1F-5DF213BF36E1}"/>
              </a:ext>
            </a:extLst>
          </p:cNvPr>
          <p:cNvCxnSpPr/>
          <p:nvPr/>
        </p:nvCxnSpPr>
        <p:spPr>
          <a:xfrm flipV="1">
            <a:off x="6459935" y="3748512"/>
            <a:ext cx="352425" cy="57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204146-7D71-5097-AD46-F94A5E471C80}"/>
              </a:ext>
            </a:extLst>
          </p:cNvPr>
          <p:cNvCxnSpPr>
            <a:cxnSpLocks/>
          </p:cNvCxnSpPr>
          <p:nvPr/>
        </p:nvCxnSpPr>
        <p:spPr>
          <a:xfrm flipV="1">
            <a:off x="6459935" y="3888212"/>
            <a:ext cx="676275" cy="43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F506865-2740-1074-5993-7085DF7395C5}"/>
              </a:ext>
            </a:extLst>
          </p:cNvPr>
          <p:cNvCxnSpPr>
            <a:cxnSpLocks/>
          </p:cNvCxnSpPr>
          <p:nvPr/>
        </p:nvCxnSpPr>
        <p:spPr>
          <a:xfrm flipV="1">
            <a:off x="6459935" y="3783437"/>
            <a:ext cx="517525" cy="5397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AACEF12-F628-4F81-8F9D-04C1289E3416}"/>
              </a:ext>
            </a:extLst>
          </p:cNvPr>
          <p:cNvSpPr txBox="1"/>
          <p:nvPr/>
        </p:nvSpPr>
        <p:spPr>
          <a:xfrm>
            <a:off x="6314982" y="3739945"/>
            <a:ext cx="4402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100" b="1" kern="100" baseline="-25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i+1/2</a:t>
            </a:r>
            <a:endParaRPr lang="zh-CN" altLang="en-US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D640EBC-D467-CC1B-0FC7-8C77D3A9254D}"/>
              </a:ext>
            </a:extLst>
          </p:cNvPr>
          <p:cNvSpPr txBox="1"/>
          <p:nvPr/>
        </p:nvSpPr>
        <p:spPr>
          <a:xfrm>
            <a:off x="6535115" y="4148569"/>
            <a:ext cx="4402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100" b="1" kern="100" baseline="-25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i-1/2</a:t>
            </a:r>
            <a:endParaRPr lang="zh-CN" altLang="en-US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AFB57A2-4E0A-7268-EC92-BF92D4C66606}"/>
              </a:ext>
            </a:extLst>
          </p:cNvPr>
          <p:cNvSpPr txBox="1"/>
          <p:nvPr/>
        </p:nvSpPr>
        <p:spPr>
          <a:xfrm>
            <a:off x="6762595" y="3820868"/>
            <a:ext cx="4402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100" b="1" kern="100" baseline="-250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altLang="en-US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8B9AFA6-F133-D881-657F-775D352B7994}"/>
              </a:ext>
            </a:extLst>
          </p:cNvPr>
          <p:cNvSpPr txBox="1"/>
          <p:nvPr/>
        </p:nvSpPr>
        <p:spPr>
          <a:xfrm>
            <a:off x="377987" y="1703340"/>
            <a:ext cx="555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Integrating over the control volume CV gives:</a:t>
            </a:r>
            <a:endParaRPr lang="zh-CN" altLang="zh-CN" sz="1800" b="1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30C8FAEC-66DF-AF11-52D3-35B6966758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4980" y="2226184"/>
          <a:ext cx="2216412" cy="70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31366" imgH="393529" progId="Equation.DSMT4">
                  <p:embed/>
                </p:oleObj>
              </mc:Choice>
              <mc:Fallback>
                <p:oleObj name="Equation" r:id="rId5" imgW="1231366" imgH="393529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30C8FAEC-66DF-AF11-52D3-35B6966758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80" y="2226184"/>
                        <a:ext cx="2216412" cy="708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C1C5A63C-4AD5-95FD-E5E9-116329F84C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5540" y="3219707"/>
          <a:ext cx="2715292" cy="70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59866" imgH="380835" progId="Equation.DSMT4">
                  <p:embed/>
                </p:oleObj>
              </mc:Choice>
              <mc:Fallback>
                <p:oleObj name="Equation" r:id="rId7" imgW="1459866" imgH="380835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C1C5A63C-4AD5-95FD-E5E9-116329F84C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540" y="3219707"/>
                        <a:ext cx="2715292" cy="708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F73370D9-F303-1B3F-4785-E77B46F88BD7}"/>
              </a:ext>
            </a:extLst>
          </p:cNvPr>
          <p:cNvSpPr txBox="1"/>
          <p:nvPr/>
        </p:nvSpPr>
        <p:spPr>
          <a:xfrm>
            <a:off x="499486" y="4251031"/>
            <a:ext cx="422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Application of Gauss theorem gives</a:t>
            </a:r>
            <a:endParaRPr lang="zh-CN" altLang="zh-CN" sz="1800" b="1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737187F1-4D4A-1CAE-EF6F-0E0A33E0DD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4980" y="4943351"/>
          <a:ext cx="2302884" cy="68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82700" imgH="381000" progId="Equation.DSMT4">
                  <p:embed/>
                </p:oleObj>
              </mc:Choice>
              <mc:Fallback>
                <p:oleObj name="Equation" r:id="rId9" imgW="1282700" imgH="38100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737187F1-4D4A-1CAE-EF6F-0E0A33E0DD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80" y="4943351"/>
                        <a:ext cx="2302884" cy="68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686FB94-712C-F12D-3575-6FD3CBDB9A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644647"/>
              </p:ext>
            </p:extLst>
          </p:nvPr>
        </p:nvGraphicFramePr>
        <p:xfrm>
          <a:off x="6259960" y="1395913"/>
          <a:ext cx="3391631" cy="878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08200" imgH="546100" progId="Equation.DSMT4">
                  <p:embed/>
                </p:oleObj>
              </mc:Choice>
              <mc:Fallback>
                <p:oleObj name="Equation" r:id="rId11" imgW="2108200" imgH="5461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5039F694-4973-9FF0-5CA8-C74134F75E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960" y="1395913"/>
                        <a:ext cx="3391631" cy="8785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38A9D778-B0AD-8685-2147-EAD29952E156}"/>
              </a:ext>
            </a:extLst>
          </p:cNvPr>
          <p:cNvSpPr/>
          <p:nvPr/>
        </p:nvSpPr>
        <p:spPr>
          <a:xfrm>
            <a:off x="6061045" y="5697800"/>
            <a:ext cx="4625975" cy="100349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3D72DE06-D601-A24A-22EA-E7712AE1D4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659785"/>
              </p:ext>
            </p:extLst>
          </p:nvPr>
        </p:nvGraphicFramePr>
        <p:xfrm>
          <a:off x="6088828" y="5745557"/>
          <a:ext cx="2752695" cy="789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48728" imgH="444307" progId="Equation.DSMT4">
                  <p:embed/>
                </p:oleObj>
              </mc:Choice>
              <mc:Fallback>
                <p:oleObj name="Equation" r:id="rId13" imgW="1548728" imgH="444307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8E8E6A44-21B7-6A55-1A39-724F57A556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828" y="5745557"/>
                        <a:ext cx="2752695" cy="7897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78489F0-78A9-87CB-BD2A-058C801768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000325"/>
              </p:ext>
            </p:extLst>
          </p:nvPr>
        </p:nvGraphicFramePr>
        <p:xfrm>
          <a:off x="9209085" y="5920262"/>
          <a:ext cx="1320893" cy="440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23586" imgH="241195" progId="Equation.DSMT4">
                  <p:embed/>
                </p:oleObj>
              </mc:Choice>
              <mc:Fallback>
                <p:oleObj name="Equation" r:id="rId15" imgW="723586" imgH="241195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CE36C89A-896D-4F32-4136-35E06D930B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9085" y="5920262"/>
                        <a:ext cx="1320893" cy="4402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50E21FCD-8411-CD97-F54F-4A18E5B6735B}"/>
              </a:ext>
            </a:extLst>
          </p:cNvPr>
          <p:cNvSpPr txBox="1"/>
          <p:nvPr/>
        </p:nvSpPr>
        <p:spPr>
          <a:xfrm>
            <a:off x="5891271" y="5325535"/>
            <a:ext cx="1137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Calibri" panose="020F0502020204030204"/>
              </a:rPr>
              <a:t>Key step2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E59C3F6-10FD-C9D7-6B27-9AF2F8994021}"/>
              </a:ext>
            </a:extLst>
          </p:cNvPr>
          <p:cNvSpPr txBox="1"/>
          <p:nvPr/>
        </p:nvSpPr>
        <p:spPr>
          <a:xfrm>
            <a:off x="6006704" y="971871"/>
            <a:ext cx="2259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solidFill>
                  <a:srgbClr val="C00000"/>
                </a:solidFill>
                <a:latin typeface="Calibri" panose="020F0502020204030204"/>
              </a:rPr>
              <a:t>i-th</a:t>
            </a:r>
            <a:r>
              <a:rPr lang="en-US" altLang="zh-CN" sz="1800" b="1" dirty="0">
                <a:solidFill>
                  <a:srgbClr val="C00000"/>
                </a:solidFill>
                <a:latin typeface="Calibri" panose="020F0502020204030204"/>
              </a:rPr>
              <a:t> Control volume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F59805-AF3C-CA53-C241-966074F28E45}"/>
              </a:ext>
            </a:extLst>
          </p:cNvPr>
          <p:cNvSpPr/>
          <p:nvPr/>
        </p:nvSpPr>
        <p:spPr>
          <a:xfrm>
            <a:off x="1435443" y="4894610"/>
            <a:ext cx="2453977" cy="861850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4E3605DF-5DB0-8D7E-7D06-F0ED87CD85E0}"/>
              </a:ext>
            </a:extLst>
          </p:cNvPr>
          <p:cNvCxnSpPr>
            <a:stCxn id="14" idx="3"/>
            <a:endCxn id="33" idx="3"/>
          </p:cNvCxnSpPr>
          <p:nvPr/>
        </p:nvCxnSpPr>
        <p:spPr>
          <a:xfrm flipV="1">
            <a:off x="3889420" y="1888006"/>
            <a:ext cx="2042622" cy="3437529"/>
          </a:xfrm>
          <a:prstGeom prst="bentConnector3">
            <a:avLst>
              <a:gd name="adj1" fmla="val 56967"/>
            </a:avLst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537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C6F9C0-9648-4364-93C3-900B1B3E9624}"/>
              </a:ext>
            </a:extLst>
          </p:cNvPr>
          <p:cNvCxnSpPr>
            <a:cxnSpLocks/>
          </p:cNvCxnSpPr>
          <p:nvPr/>
        </p:nvCxnSpPr>
        <p:spPr>
          <a:xfrm>
            <a:off x="345768" y="924113"/>
            <a:ext cx="10566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7CABC88-B6C9-46EB-8D76-F55DD2721B40}"/>
              </a:ext>
            </a:extLst>
          </p:cNvPr>
          <p:cNvSpPr txBox="1">
            <a:spLocks/>
          </p:cNvSpPr>
          <p:nvPr/>
        </p:nvSpPr>
        <p:spPr>
          <a:xfrm>
            <a:off x="286513" y="125501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500" b="1" dirty="0">
              <a:solidFill>
                <a:srgbClr val="7900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CABB57-CCF8-470B-9EA7-CC529B9924E9}"/>
              </a:ext>
            </a:extLst>
          </p:cNvPr>
          <p:cNvSpPr txBox="1"/>
          <p:nvPr/>
        </p:nvSpPr>
        <p:spPr>
          <a:xfrm>
            <a:off x="947957" y="3128211"/>
            <a:ext cx="2781832" cy="46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CDFB79-8028-4514-8114-FC969059DB21}"/>
              </a:ext>
            </a:extLst>
          </p:cNvPr>
          <p:cNvSpPr txBox="1">
            <a:spLocks/>
          </p:cNvSpPr>
          <p:nvPr/>
        </p:nvSpPr>
        <p:spPr>
          <a:xfrm>
            <a:off x="596907" y="3097297"/>
            <a:ext cx="10566400" cy="11205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>
                <a:latin typeface="+mn-lt"/>
                <a:cs typeface="Arial" panose="020B0604020202020204" pitchFamily="34" charset="0"/>
              </a:rPr>
              <a:t>FVM-SPM: </a:t>
            </a:r>
            <a:r>
              <a:rPr lang="en-US" altLang="zh-CN" sz="3500" b="1" dirty="0">
                <a:latin typeface="+mn-lt"/>
                <a:cs typeface="Arial" panose="020B0604020202020204" pitchFamily="34" charset="0"/>
              </a:rPr>
              <a:t>MATLAB and PYBAMM comparison</a:t>
            </a:r>
            <a:endParaRPr lang="en-US" sz="35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41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C6F9C0-9648-4364-93C3-900B1B3E9624}"/>
              </a:ext>
            </a:extLst>
          </p:cNvPr>
          <p:cNvCxnSpPr>
            <a:cxnSpLocks/>
          </p:cNvCxnSpPr>
          <p:nvPr/>
        </p:nvCxnSpPr>
        <p:spPr>
          <a:xfrm>
            <a:off x="345768" y="924113"/>
            <a:ext cx="10566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7CABC88-B6C9-46EB-8D76-F55DD2721B40}"/>
              </a:ext>
            </a:extLst>
          </p:cNvPr>
          <p:cNvSpPr txBox="1">
            <a:spLocks/>
          </p:cNvSpPr>
          <p:nvPr/>
        </p:nvSpPr>
        <p:spPr>
          <a:xfrm>
            <a:off x="286513" y="125501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CDFB79-8028-4514-8114-FC969059DB21}"/>
              </a:ext>
            </a:extLst>
          </p:cNvPr>
          <p:cNvSpPr txBox="1">
            <a:spLocks/>
          </p:cNvSpPr>
          <p:nvPr/>
        </p:nvSpPr>
        <p:spPr>
          <a:xfrm>
            <a:off x="438913" y="246353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dirty="0">
                <a:solidFill>
                  <a:srgbClr val="790015"/>
                </a:solidFill>
                <a:latin typeface="+mn-lt"/>
                <a:cs typeface="Arial" panose="020B0604020202020204" pitchFamily="34" charset="0"/>
              </a:rPr>
              <a:t>MATLAB and PYBAMM comparison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Calibri" panose="020F0502020204030204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3A9DBD-E807-4D7C-8186-9CD3EB1C1768}"/>
              </a:ext>
            </a:extLst>
          </p:cNvPr>
          <p:cNvSpPr/>
          <p:nvPr/>
        </p:nvSpPr>
        <p:spPr>
          <a:xfrm>
            <a:off x="57955" y="5454203"/>
            <a:ext cx="3786389" cy="1403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99D961E-8D07-EC87-EE5D-62BD84D46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67" y="1233094"/>
            <a:ext cx="10161260" cy="563632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6BBC054-9D80-3961-DB70-1FD1AFD72B9A}"/>
              </a:ext>
            </a:extLst>
          </p:cNvPr>
          <p:cNvSpPr txBox="1"/>
          <p:nvPr/>
        </p:nvSpPr>
        <p:spPr>
          <a:xfrm>
            <a:off x="293718" y="1086467"/>
            <a:ext cx="1110079" cy="307777"/>
          </a:xfrm>
          <a:prstGeom prst="rect">
            <a:avLst/>
          </a:prstGeom>
          <a:solidFill>
            <a:srgbClr val="FFE2C5"/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1C charge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14D8450-CD8C-8AA8-64E3-1CB16532B255}"/>
              </a:ext>
            </a:extLst>
          </p:cNvPr>
          <p:cNvSpPr txBox="1"/>
          <p:nvPr/>
        </p:nvSpPr>
        <p:spPr>
          <a:xfrm>
            <a:off x="3390353" y="3251933"/>
            <a:ext cx="16195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</a:rPr>
              <a:t>RMSE</a:t>
            </a:r>
            <a:r>
              <a:rPr lang="zh-CN" altLang="en-US" sz="1600" b="1" dirty="0">
                <a:solidFill>
                  <a:srgbClr val="C00000"/>
                </a:solidFill>
              </a:rPr>
              <a:t> = 0.63 </a:t>
            </a:r>
            <a:r>
              <a:rPr lang="en-US" altLang="zh-CN" sz="1600" b="1" dirty="0">
                <a:solidFill>
                  <a:srgbClr val="C00000"/>
                </a:solidFill>
              </a:rPr>
              <a:t>mV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3E6864-CFCB-1FB0-699A-18447CD048B8}"/>
              </a:ext>
            </a:extLst>
          </p:cNvPr>
          <p:cNvSpPr txBox="1"/>
          <p:nvPr/>
        </p:nvSpPr>
        <p:spPr>
          <a:xfrm>
            <a:off x="5991887" y="3251933"/>
            <a:ext cx="20144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</a:rPr>
              <a:t>RMSE</a:t>
            </a:r>
            <a:r>
              <a:rPr lang="zh-CN" altLang="en-US" sz="1600" b="1" dirty="0">
                <a:solidFill>
                  <a:srgbClr val="C00000"/>
                </a:solidFill>
              </a:rPr>
              <a:t> = </a:t>
            </a:r>
            <a:r>
              <a:rPr lang="en-US" altLang="zh-CN" sz="1600" b="1" dirty="0">
                <a:solidFill>
                  <a:srgbClr val="C00000"/>
                </a:solidFill>
              </a:rPr>
              <a:t>18.9 mol/m3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B0AA5FB-BD78-E6AB-889D-F7E951CB5BAE}"/>
              </a:ext>
            </a:extLst>
          </p:cNvPr>
          <p:cNvSpPr txBox="1"/>
          <p:nvPr/>
        </p:nvSpPr>
        <p:spPr>
          <a:xfrm>
            <a:off x="6136156" y="5925592"/>
            <a:ext cx="20144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</a:rPr>
              <a:t>RMSE</a:t>
            </a:r>
            <a:r>
              <a:rPr lang="zh-CN" altLang="en-US" sz="1600" b="1" dirty="0">
                <a:solidFill>
                  <a:srgbClr val="C00000"/>
                </a:solidFill>
              </a:rPr>
              <a:t> = </a:t>
            </a:r>
            <a:r>
              <a:rPr lang="en-US" altLang="zh-CN" sz="1600" b="1" dirty="0">
                <a:solidFill>
                  <a:srgbClr val="C00000"/>
                </a:solidFill>
              </a:rPr>
              <a:t>0.4 mol/m3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4D6856-F36E-7410-59DE-CC195694180F}"/>
              </a:ext>
            </a:extLst>
          </p:cNvPr>
          <p:cNvSpPr txBox="1"/>
          <p:nvPr/>
        </p:nvSpPr>
        <p:spPr>
          <a:xfrm>
            <a:off x="8837581" y="3251933"/>
            <a:ext cx="20144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</a:rPr>
              <a:t>RMSE</a:t>
            </a:r>
            <a:r>
              <a:rPr lang="zh-CN" altLang="en-US" sz="1600" b="1" dirty="0">
                <a:solidFill>
                  <a:srgbClr val="C00000"/>
                </a:solidFill>
              </a:rPr>
              <a:t> = </a:t>
            </a:r>
            <a:r>
              <a:rPr lang="en-US" altLang="zh-CN" sz="1600" b="1" dirty="0">
                <a:solidFill>
                  <a:srgbClr val="C00000"/>
                </a:solidFill>
              </a:rPr>
              <a:t>0.2 mol/m3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10F173-1558-E654-62DF-D32B3C3C916A}"/>
              </a:ext>
            </a:extLst>
          </p:cNvPr>
          <p:cNvSpPr txBox="1"/>
          <p:nvPr/>
        </p:nvSpPr>
        <p:spPr>
          <a:xfrm>
            <a:off x="9035741" y="5925592"/>
            <a:ext cx="20144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</a:rPr>
              <a:t>RMSE</a:t>
            </a:r>
            <a:r>
              <a:rPr lang="zh-CN" altLang="en-US" sz="1600" b="1" dirty="0">
                <a:solidFill>
                  <a:srgbClr val="C00000"/>
                </a:solidFill>
              </a:rPr>
              <a:t> = </a:t>
            </a:r>
            <a:r>
              <a:rPr lang="en-US" altLang="zh-CN" sz="1600" b="1" dirty="0">
                <a:solidFill>
                  <a:srgbClr val="C00000"/>
                </a:solidFill>
              </a:rPr>
              <a:t>0.3 mol/m3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CC0E0CD-F0DB-1896-369E-E7CCC84C3E3E}"/>
              </a:ext>
            </a:extLst>
          </p:cNvPr>
          <p:cNvSpPr txBox="1"/>
          <p:nvPr/>
        </p:nvSpPr>
        <p:spPr>
          <a:xfrm>
            <a:off x="3595179" y="1109667"/>
            <a:ext cx="87378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Voltage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C3966CB-1C5C-EC20-F0AA-75112F24BC50}"/>
              </a:ext>
            </a:extLst>
          </p:cNvPr>
          <p:cNvSpPr txBox="1"/>
          <p:nvPr/>
        </p:nvSpPr>
        <p:spPr>
          <a:xfrm>
            <a:off x="5896640" y="1107709"/>
            <a:ext cx="210193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Surface concentration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6679B81-67E5-893A-8345-50547E527D06}"/>
              </a:ext>
            </a:extLst>
          </p:cNvPr>
          <p:cNvSpPr txBox="1"/>
          <p:nvPr/>
        </p:nvSpPr>
        <p:spPr>
          <a:xfrm>
            <a:off x="8742334" y="1107709"/>
            <a:ext cx="215318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Average concentration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B770EE9-3DC9-497D-2B72-B1F6CE02C0AA}"/>
              </a:ext>
            </a:extLst>
          </p:cNvPr>
          <p:cNvSpPr txBox="1"/>
          <p:nvPr/>
        </p:nvSpPr>
        <p:spPr>
          <a:xfrm>
            <a:off x="348571" y="2276038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Model: SPM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C35CB9B-B00C-9830-6D37-468B4E842A78}"/>
              </a:ext>
            </a:extLst>
          </p:cNvPr>
          <p:cNvSpPr txBox="1"/>
          <p:nvPr/>
        </p:nvSpPr>
        <p:spPr>
          <a:xfrm>
            <a:off x="345768" y="3031520"/>
            <a:ext cx="18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PYBAMM (</a:t>
            </a:r>
            <a:r>
              <a:rPr lang="en-US" altLang="zh-CN" b="1" dirty="0">
                <a:solidFill>
                  <a:srgbClr val="C00000"/>
                </a:solidFill>
              </a:rPr>
              <a:t>Nr=10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A8745D0-B0E4-EA35-E16A-BFD65541BD89}"/>
              </a:ext>
            </a:extLst>
          </p:cNvPr>
          <p:cNvSpPr/>
          <p:nvPr/>
        </p:nvSpPr>
        <p:spPr>
          <a:xfrm>
            <a:off x="186738" y="2165704"/>
            <a:ext cx="2221599" cy="16980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E67BB6C-CB4B-62DF-893F-E57C5CF26978}"/>
              </a:ext>
            </a:extLst>
          </p:cNvPr>
          <p:cNvSpPr txBox="1"/>
          <p:nvPr/>
        </p:nvSpPr>
        <p:spPr>
          <a:xfrm>
            <a:off x="691413" y="1766246"/>
            <a:ext cx="103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Accuracy</a:t>
            </a:r>
            <a:endParaRPr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DB2F2D9-DC31-31C8-4DBF-6FF321F16C90}"/>
              </a:ext>
            </a:extLst>
          </p:cNvPr>
          <p:cNvSpPr txBox="1"/>
          <p:nvPr/>
        </p:nvSpPr>
        <p:spPr>
          <a:xfrm>
            <a:off x="345768" y="3356646"/>
            <a:ext cx="187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MATLAB   (</a:t>
            </a:r>
            <a:r>
              <a:rPr lang="en-US" altLang="zh-CN" b="1" dirty="0">
                <a:solidFill>
                  <a:srgbClr val="C00000"/>
                </a:solidFill>
              </a:rPr>
              <a:t>Nr=10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0E080C-1BD6-7034-732C-237F492C68F4}"/>
              </a:ext>
            </a:extLst>
          </p:cNvPr>
          <p:cNvSpPr txBox="1"/>
          <p:nvPr/>
        </p:nvSpPr>
        <p:spPr>
          <a:xfrm>
            <a:off x="345768" y="2662188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Parameters: LG data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CAC5AC-91CE-240B-AA70-521624673454}"/>
              </a:ext>
            </a:extLst>
          </p:cNvPr>
          <p:cNvSpPr txBox="1"/>
          <p:nvPr/>
        </p:nvSpPr>
        <p:spPr>
          <a:xfrm>
            <a:off x="-16925" y="6264146"/>
            <a:ext cx="2871347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 err="1"/>
              <a:t>Pozzato</a:t>
            </a:r>
            <a:r>
              <a:rPr lang="en-US" altLang="zh-CN" sz="1050" dirty="0"/>
              <a:t>, G., Allam, A., &amp; </a:t>
            </a:r>
            <a:r>
              <a:rPr lang="en-US" altLang="zh-CN" sz="1050" dirty="0" err="1"/>
              <a:t>Onori</a:t>
            </a:r>
            <a:r>
              <a:rPr lang="en-US" altLang="zh-CN" sz="1050" dirty="0"/>
              <a:t>, S. (2022). Lithium-ion battery aging dataset based on electric vehicle real-driving profiles. Data in Brief.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6064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C6F9C0-9648-4364-93C3-900B1B3E9624}"/>
              </a:ext>
            </a:extLst>
          </p:cNvPr>
          <p:cNvCxnSpPr>
            <a:cxnSpLocks/>
          </p:cNvCxnSpPr>
          <p:nvPr/>
        </p:nvCxnSpPr>
        <p:spPr>
          <a:xfrm>
            <a:off x="345768" y="924113"/>
            <a:ext cx="10566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7CABC88-B6C9-46EB-8D76-F55DD2721B40}"/>
              </a:ext>
            </a:extLst>
          </p:cNvPr>
          <p:cNvSpPr txBox="1">
            <a:spLocks/>
          </p:cNvSpPr>
          <p:nvPr/>
        </p:nvSpPr>
        <p:spPr>
          <a:xfrm>
            <a:off x="286513" y="125501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CDFB79-8028-4514-8114-FC969059DB21}"/>
              </a:ext>
            </a:extLst>
          </p:cNvPr>
          <p:cNvSpPr txBox="1">
            <a:spLocks/>
          </p:cNvSpPr>
          <p:nvPr/>
        </p:nvSpPr>
        <p:spPr>
          <a:xfrm>
            <a:off x="438913" y="246353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dirty="0">
                <a:solidFill>
                  <a:srgbClr val="790015"/>
                </a:solidFill>
                <a:latin typeface="+mn-lt"/>
                <a:cs typeface="Arial" panose="020B0604020202020204" pitchFamily="34" charset="0"/>
              </a:rPr>
              <a:t>MATLAB and PYBAMM comparison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Calibri" panose="020F0502020204030204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3A9DBD-E807-4D7C-8186-9CD3EB1C1768}"/>
              </a:ext>
            </a:extLst>
          </p:cNvPr>
          <p:cNvSpPr/>
          <p:nvPr/>
        </p:nvSpPr>
        <p:spPr>
          <a:xfrm>
            <a:off x="57955" y="5454203"/>
            <a:ext cx="3786389" cy="1403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BBC054-9D80-3961-DB70-1FD1AFD72B9A}"/>
              </a:ext>
            </a:extLst>
          </p:cNvPr>
          <p:cNvSpPr txBox="1"/>
          <p:nvPr/>
        </p:nvSpPr>
        <p:spPr>
          <a:xfrm>
            <a:off x="293718" y="1086467"/>
            <a:ext cx="1110079" cy="307777"/>
          </a:xfrm>
          <a:prstGeom prst="rect">
            <a:avLst/>
          </a:prstGeom>
          <a:solidFill>
            <a:srgbClr val="FFE2C5"/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2C charge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F41558-4291-3A81-2596-F406216CA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083" y="1234572"/>
            <a:ext cx="10163561" cy="56376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14D8450-CD8C-8AA8-64E3-1CB16532B255}"/>
              </a:ext>
            </a:extLst>
          </p:cNvPr>
          <p:cNvSpPr txBox="1"/>
          <p:nvPr/>
        </p:nvSpPr>
        <p:spPr>
          <a:xfrm>
            <a:off x="3293766" y="3239056"/>
            <a:ext cx="16195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</a:rPr>
              <a:t>RMSE</a:t>
            </a:r>
            <a:r>
              <a:rPr lang="zh-CN" altLang="en-US" sz="1600" b="1" dirty="0">
                <a:solidFill>
                  <a:srgbClr val="C00000"/>
                </a:solidFill>
              </a:rPr>
              <a:t> = 0.</a:t>
            </a:r>
            <a:r>
              <a:rPr lang="en-US" altLang="zh-CN" sz="1600" b="1" dirty="0">
                <a:solidFill>
                  <a:srgbClr val="C00000"/>
                </a:solidFill>
              </a:rPr>
              <a:t>88</a:t>
            </a:r>
            <a:r>
              <a:rPr lang="zh-CN" altLang="en-US" sz="1600" b="1" dirty="0">
                <a:solidFill>
                  <a:srgbClr val="C00000"/>
                </a:solidFill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</a:rPr>
              <a:t>mV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3E6864-CFCB-1FB0-699A-18447CD048B8}"/>
              </a:ext>
            </a:extLst>
          </p:cNvPr>
          <p:cNvSpPr txBox="1"/>
          <p:nvPr/>
        </p:nvSpPr>
        <p:spPr>
          <a:xfrm>
            <a:off x="5895300" y="3239056"/>
            <a:ext cx="20144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</a:rPr>
              <a:t>RMSE</a:t>
            </a:r>
            <a:r>
              <a:rPr lang="zh-CN" altLang="en-US" sz="1600" b="1" dirty="0">
                <a:solidFill>
                  <a:srgbClr val="C00000"/>
                </a:solidFill>
              </a:rPr>
              <a:t> = </a:t>
            </a:r>
            <a:r>
              <a:rPr lang="en-US" altLang="zh-CN" sz="1600" b="1" dirty="0">
                <a:solidFill>
                  <a:srgbClr val="C00000"/>
                </a:solidFill>
              </a:rPr>
              <a:t>24.5 mol/m3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B0AA5FB-BD78-E6AB-889D-F7E951CB5BAE}"/>
              </a:ext>
            </a:extLst>
          </p:cNvPr>
          <p:cNvSpPr txBox="1"/>
          <p:nvPr/>
        </p:nvSpPr>
        <p:spPr>
          <a:xfrm>
            <a:off x="6039569" y="5912715"/>
            <a:ext cx="20144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</a:rPr>
              <a:t>RMSE</a:t>
            </a:r>
            <a:r>
              <a:rPr lang="zh-CN" altLang="en-US" sz="1600" b="1" dirty="0">
                <a:solidFill>
                  <a:srgbClr val="C00000"/>
                </a:solidFill>
              </a:rPr>
              <a:t> = </a:t>
            </a:r>
            <a:r>
              <a:rPr lang="en-US" altLang="zh-CN" sz="1600" b="1" dirty="0">
                <a:solidFill>
                  <a:srgbClr val="C00000"/>
                </a:solidFill>
              </a:rPr>
              <a:t>0.3 mol/m3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4D6856-F36E-7410-59DE-CC195694180F}"/>
              </a:ext>
            </a:extLst>
          </p:cNvPr>
          <p:cNvSpPr txBox="1"/>
          <p:nvPr/>
        </p:nvSpPr>
        <p:spPr>
          <a:xfrm>
            <a:off x="8740994" y="3239056"/>
            <a:ext cx="20144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</a:rPr>
              <a:t>RMSE</a:t>
            </a:r>
            <a:r>
              <a:rPr lang="zh-CN" altLang="en-US" sz="1600" b="1" dirty="0">
                <a:solidFill>
                  <a:srgbClr val="C00000"/>
                </a:solidFill>
              </a:rPr>
              <a:t> = </a:t>
            </a:r>
            <a:r>
              <a:rPr lang="en-US" altLang="zh-CN" sz="1600" b="1" dirty="0">
                <a:solidFill>
                  <a:srgbClr val="C00000"/>
                </a:solidFill>
              </a:rPr>
              <a:t>0.1 mol/m3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10F173-1558-E654-62DF-D32B3C3C916A}"/>
              </a:ext>
            </a:extLst>
          </p:cNvPr>
          <p:cNvSpPr txBox="1"/>
          <p:nvPr/>
        </p:nvSpPr>
        <p:spPr>
          <a:xfrm>
            <a:off x="8939154" y="5912715"/>
            <a:ext cx="20144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</a:rPr>
              <a:t>RMSE</a:t>
            </a:r>
            <a:r>
              <a:rPr lang="zh-CN" altLang="en-US" sz="1600" b="1" dirty="0">
                <a:solidFill>
                  <a:srgbClr val="C00000"/>
                </a:solidFill>
              </a:rPr>
              <a:t> = </a:t>
            </a:r>
            <a:r>
              <a:rPr lang="en-US" altLang="zh-CN" sz="1600" b="1" dirty="0">
                <a:solidFill>
                  <a:srgbClr val="C00000"/>
                </a:solidFill>
              </a:rPr>
              <a:t>0.3 mol/m3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D7F41D-053E-3511-A3F9-61B195D181F6}"/>
              </a:ext>
            </a:extLst>
          </p:cNvPr>
          <p:cNvSpPr txBox="1"/>
          <p:nvPr/>
        </p:nvSpPr>
        <p:spPr>
          <a:xfrm>
            <a:off x="3608062" y="1109667"/>
            <a:ext cx="87378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Voltage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775F7A-A769-DCC9-E615-E4C7D6F13A9D}"/>
              </a:ext>
            </a:extLst>
          </p:cNvPr>
          <p:cNvSpPr txBox="1"/>
          <p:nvPr/>
        </p:nvSpPr>
        <p:spPr>
          <a:xfrm>
            <a:off x="5909523" y="1107709"/>
            <a:ext cx="210193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Surface concentration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BB77D2-3EEE-76F8-60EC-FF48FE53D1F4}"/>
              </a:ext>
            </a:extLst>
          </p:cNvPr>
          <p:cNvSpPr txBox="1"/>
          <p:nvPr/>
        </p:nvSpPr>
        <p:spPr>
          <a:xfrm>
            <a:off x="8755217" y="1107709"/>
            <a:ext cx="215318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Average concentration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A3325A5-F797-9637-F444-F3DE97AE0D2C}"/>
              </a:ext>
            </a:extLst>
          </p:cNvPr>
          <p:cNvSpPr txBox="1"/>
          <p:nvPr/>
        </p:nvSpPr>
        <p:spPr>
          <a:xfrm>
            <a:off x="691413" y="1766246"/>
            <a:ext cx="103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Accuracy</a:t>
            </a:r>
            <a:endParaRPr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F173FE-39FB-1E05-9059-4428A4EBD4A6}"/>
              </a:ext>
            </a:extLst>
          </p:cNvPr>
          <p:cNvSpPr txBox="1"/>
          <p:nvPr/>
        </p:nvSpPr>
        <p:spPr>
          <a:xfrm>
            <a:off x="348571" y="2276038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Model: SPM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7C6615-162B-7F45-FC35-950E0D5720D1}"/>
              </a:ext>
            </a:extLst>
          </p:cNvPr>
          <p:cNvSpPr txBox="1"/>
          <p:nvPr/>
        </p:nvSpPr>
        <p:spPr>
          <a:xfrm>
            <a:off x="345768" y="3031520"/>
            <a:ext cx="18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PYBAMM (</a:t>
            </a:r>
            <a:r>
              <a:rPr lang="en-US" altLang="zh-CN" b="1" dirty="0">
                <a:solidFill>
                  <a:srgbClr val="C00000"/>
                </a:solidFill>
              </a:rPr>
              <a:t>Nr=10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7E5C647-76AB-44DE-884F-EE7E5E9D19B3}"/>
              </a:ext>
            </a:extLst>
          </p:cNvPr>
          <p:cNvSpPr/>
          <p:nvPr/>
        </p:nvSpPr>
        <p:spPr>
          <a:xfrm>
            <a:off x="186738" y="2165704"/>
            <a:ext cx="2221599" cy="16980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8E06256-0830-CB64-57DD-DF67FE7E72B6}"/>
              </a:ext>
            </a:extLst>
          </p:cNvPr>
          <p:cNvSpPr txBox="1"/>
          <p:nvPr/>
        </p:nvSpPr>
        <p:spPr>
          <a:xfrm>
            <a:off x="345768" y="3356646"/>
            <a:ext cx="187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MATLAB   (</a:t>
            </a:r>
            <a:r>
              <a:rPr lang="en-US" altLang="zh-CN" b="1" dirty="0">
                <a:solidFill>
                  <a:srgbClr val="C00000"/>
                </a:solidFill>
              </a:rPr>
              <a:t>Nr=10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449B26-5EDF-ADAC-85D7-772E8A2E6A96}"/>
              </a:ext>
            </a:extLst>
          </p:cNvPr>
          <p:cNvSpPr txBox="1"/>
          <p:nvPr/>
        </p:nvSpPr>
        <p:spPr>
          <a:xfrm>
            <a:off x="345768" y="2662188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Parameters: LG data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B0261E-2D74-A603-3D30-40C0D44402BC}"/>
              </a:ext>
            </a:extLst>
          </p:cNvPr>
          <p:cNvSpPr txBox="1"/>
          <p:nvPr/>
        </p:nvSpPr>
        <p:spPr>
          <a:xfrm>
            <a:off x="-16925" y="6264146"/>
            <a:ext cx="2871347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 err="1"/>
              <a:t>Pozzato</a:t>
            </a:r>
            <a:r>
              <a:rPr lang="en-US" altLang="zh-CN" sz="1050" dirty="0"/>
              <a:t>, G., Allam, A., &amp; </a:t>
            </a:r>
            <a:r>
              <a:rPr lang="en-US" altLang="zh-CN" sz="1050" dirty="0" err="1"/>
              <a:t>Onori</a:t>
            </a:r>
            <a:r>
              <a:rPr lang="en-US" altLang="zh-CN" sz="1050" dirty="0"/>
              <a:t>, S. (2022). Lithium-ion battery aging dataset based on electric vehicle real-driving profiles. Data in Brief.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65037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C6F9C0-9648-4364-93C3-900B1B3E9624}"/>
              </a:ext>
            </a:extLst>
          </p:cNvPr>
          <p:cNvCxnSpPr>
            <a:cxnSpLocks/>
          </p:cNvCxnSpPr>
          <p:nvPr/>
        </p:nvCxnSpPr>
        <p:spPr>
          <a:xfrm>
            <a:off x="345768" y="924113"/>
            <a:ext cx="10566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7CABC88-B6C9-46EB-8D76-F55DD2721B40}"/>
              </a:ext>
            </a:extLst>
          </p:cNvPr>
          <p:cNvSpPr txBox="1">
            <a:spLocks/>
          </p:cNvSpPr>
          <p:nvPr/>
        </p:nvSpPr>
        <p:spPr>
          <a:xfrm>
            <a:off x="286513" y="125501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CDFB79-8028-4514-8114-FC969059DB21}"/>
              </a:ext>
            </a:extLst>
          </p:cNvPr>
          <p:cNvSpPr txBox="1">
            <a:spLocks/>
          </p:cNvSpPr>
          <p:nvPr/>
        </p:nvSpPr>
        <p:spPr>
          <a:xfrm>
            <a:off x="438913" y="246353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dirty="0">
                <a:solidFill>
                  <a:srgbClr val="790015"/>
                </a:solidFill>
                <a:latin typeface="+mn-lt"/>
                <a:cs typeface="Arial" panose="020B0604020202020204" pitchFamily="34" charset="0"/>
              </a:rPr>
              <a:t>MATLAB and PYBAMM comparison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Calibri" panose="020F0502020204030204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3A9DBD-E807-4D7C-8186-9CD3EB1C1768}"/>
              </a:ext>
            </a:extLst>
          </p:cNvPr>
          <p:cNvSpPr/>
          <p:nvPr/>
        </p:nvSpPr>
        <p:spPr>
          <a:xfrm>
            <a:off x="57955" y="5454203"/>
            <a:ext cx="3786389" cy="1403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BBC054-9D80-3961-DB70-1FD1AFD72B9A}"/>
              </a:ext>
            </a:extLst>
          </p:cNvPr>
          <p:cNvSpPr txBox="1"/>
          <p:nvPr/>
        </p:nvSpPr>
        <p:spPr>
          <a:xfrm>
            <a:off x="293718" y="1086467"/>
            <a:ext cx="1110079" cy="307777"/>
          </a:xfrm>
          <a:prstGeom prst="rect">
            <a:avLst/>
          </a:prstGeom>
          <a:solidFill>
            <a:srgbClr val="FFE2C5"/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4C charge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035A76-97F6-2706-C1DE-EC53D4B28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402" y="1234885"/>
            <a:ext cx="10163561" cy="56376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14D8450-CD8C-8AA8-64E3-1CB16532B255}"/>
              </a:ext>
            </a:extLst>
          </p:cNvPr>
          <p:cNvSpPr txBox="1"/>
          <p:nvPr/>
        </p:nvSpPr>
        <p:spPr>
          <a:xfrm>
            <a:off x="3377482" y="3232614"/>
            <a:ext cx="16195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</a:rPr>
              <a:t>RMSE</a:t>
            </a:r>
            <a:r>
              <a:rPr lang="zh-CN" altLang="en-US" sz="1600" b="1" dirty="0">
                <a:solidFill>
                  <a:srgbClr val="C00000"/>
                </a:solidFill>
              </a:rPr>
              <a:t> = </a:t>
            </a:r>
            <a:r>
              <a:rPr lang="en-US" altLang="zh-CN" sz="1600" b="1" dirty="0">
                <a:solidFill>
                  <a:srgbClr val="C00000"/>
                </a:solidFill>
              </a:rPr>
              <a:t>1</a:t>
            </a:r>
            <a:r>
              <a:rPr lang="zh-CN" altLang="en-US" sz="1600" b="1" dirty="0">
                <a:solidFill>
                  <a:srgbClr val="C00000"/>
                </a:solidFill>
              </a:rPr>
              <a:t>.</a:t>
            </a:r>
            <a:r>
              <a:rPr lang="en-US" altLang="zh-CN" sz="1600" b="1" dirty="0">
                <a:solidFill>
                  <a:srgbClr val="C00000"/>
                </a:solidFill>
              </a:rPr>
              <a:t>2</a:t>
            </a:r>
            <a:r>
              <a:rPr lang="zh-CN" altLang="en-US" sz="1600" b="1" dirty="0">
                <a:solidFill>
                  <a:srgbClr val="C00000"/>
                </a:solidFill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</a:rPr>
              <a:t>mV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3E6864-CFCB-1FB0-699A-18447CD048B8}"/>
              </a:ext>
            </a:extLst>
          </p:cNvPr>
          <p:cNvSpPr txBox="1"/>
          <p:nvPr/>
        </p:nvSpPr>
        <p:spPr>
          <a:xfrm>
            <a:off x="5979016" y="3232614"/>
            <a:ext cx="20144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</a:rPr>
              <a:t>RMSE</a:t>
            </a:r>
            <a:r>
              <a:rPr lang="zh-CN" altLang="en-US" sz="1600" b="1" dirty="0">
                <a:solidFill>
                  <a:srgbClr val="C00000"/>
                </a:solidFill>
              </a:rPr>
              <a:t> = </a:t>
            </a:r>
            <a:r>
              <a:rPr lang="en-US" altLang="zh-CN" sz="1600" b="1" dirty="0">
                <a:solidFill>
                  <a:srgbClr val="C00000"/>
                </a:solidFill>
              </a:rPr>
              <a:t>26.2 mol/m3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B0AA5FB-BD78-E6AB-889D-F7E951CB5BAE}"/>
              </a:ext>
            </a:extLst>
          </p:cNvPr>
          <p:cNvSpPr txBox="1"/>
          <p:nvPr/>
        </p:nvSpPr>
        <p:spPr>
          <a:xfrm>
            <a:off x="6123285" y="5906273"/>
            <a:ext cx="20144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</a:rPr>
              <a:t>RMSE</a:t>
            </a:r>
            <a:r>
              <a:rPr lang="zh-CN" altLang="en-US" sz="1600" b="1" dirty="0">
                <a:solidFill>
                  <a:srgbClr val="C00000"/>
                </a:solidFill>
              </a:rPr>
              <a:t> = </a:t>
            </a:r>
            <a:r>
              <a:rPr lang="en-US" altLang="zh-CN" sz="1600" b="1" dirty="0">
                <a:solidFill>
                  <a:srgbClr val="C00000"/>
                </a:solidFill>
              </a:rPr>
              <a:t>0.2 mol/m3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4D6856-F36E-7410-59DE-CC195694180F}"/>
              </a:ext>
            </a:extLst>
          </p:cNvPr>
          <p:cNvSpPr txBox="1"/>
          <p:nvPr/>
        </p:nvSpPr>
        <p:spPr>
          <a:xfrm>
            <a:off x="8824710" y="3232614"/>
            <a:ext cx="20144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</a:rPr>
              <a:t>RMSE</a:t>
            </a:r>
            <a:r>
              <a:rPr lang="zh-CN" altLang="en-US" sz="1600" b="1" dirty="0">
                <a:solidFill>
                  <a:srgbClr val="C00000"/>
                </a:solidFill>
              </a:rPr>
              <a:t> = </a:t>
            </a:r>
            <a:r>
              <a:rPr lang="en-US" altLang="zh-CN" sz="1600" b="1" dirty="0">
                <a:solidFill>
                  <a:srgbClr val="C00000"/>
                </a:solidFill>
              </a:rPr>
              <a:t>0.1 mol/m3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10F173-1558-E654-62DF-D32B3C3C916A}"/>
              </a:ext>
            </a:extLst>
          </p:cNvPr>
          <p:cNvSpPr txBox="1"/>
          <p:nvPr/>
        </p:nvSpPr>
        <p:spPr>
          <a:xfrm>
            <a:off x="9022870" y="5906273"/>
            <a:ext cx="20144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</a:rPr>
              <a:t>RMSE</a:t>
            </a:r>
            <a:r>
              <a:rPr lang="zh-CN" altLang="en-US" sz="1600" b="1" dirty="0">
                <a:solidFill>
                  <a:srgbClr val="C00000"/>
                </a:solidFill>
              </a:rPr>
              <a:t> = </a:t>
            </a:r>
            <a:r>
              <a:rPr lang="en-US" altLang="zh-CN" sz="1600" b="1" dirty="0">
                <a:solidFill>
                  <a:srgbClr val="C00000"/>
                </a:solidFill>
              </a:rPr>
              <a:t>0.2 mol/m3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DE64F4-B55B-4AD8-9B89-53178E645A51}"/>
              </a:ext>
            </a:extLst>
          </p:cNvPr>
          <p:cNvSpPr txBox="1"/>
          <p:nvPr/>
        </p:nvSpPr>
        <p:spPr>
          <a:xfrm>
            <a:off x="3633822" y="1109667"/>
            <a:ext cx="87378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Voltage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450324-E225-7793-9EBF-E4DDED589528}"/>
              </a:ext>
            </a:extLst>
          </p:cNvPr>
          <p:cNvSpPr txBox="1"/>
          <p:nvPr/>
        </p:nvSpPr>
        <p:spPr>
          <a:xfrm>
            <a:off x="5935283" y="1107709"/>
            <a:ext cx="210193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Surface concentration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358C54-AEC6-5876-620F-ECBF5724AF6A}"/>
              </a:ext>
            </a:extLst>
          </p:cNvPr>
          <p:cNvSpPr txBox="1"/>
          <p:nvPr/>
        </p:nvSpPr>
        <p:spPr>
          <a:xfrm>
            <a:off x="8780977" y="1107709"/>
            <a:ext cx="215318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Average concentration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039F7D-34D5-FFB0-29CA-DA18114338DD}"/>
              </a:ext>
            </a:extLst>
          </p:cNvPr>
          <p:cNvSpPr txBox="1"/>
          <p:nvPr/>
        </p:nvSpPr>
        <p:spPr>
          <a:xfrm>
            <a:off x="348571" y="2276038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Model: SPM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61DEB1-BF94-4515-FF73-2D14BF5CA8A7}"/>
              </a:ext>
            </a:extLst>
          </p:cNvPr>
          <p:cNvSpPr txBox="1"/>
          <p:nvPr/>
        </p:nvSpPr>
        <p:spPr>
          <a:xfrm>
            <a:off x="345768" y="3031520"/>
            <a:ext cx="18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PYBAMM (</a:t>
            </a:r>
            <a:r>
              <a:rPr lang="en-US" altLang="zh-CN" b="1" dirty="0">
                <a:solidFill>
                  <a:srgbClr val="C00000"/>
                </a:solidFill>
              </a:rPr>
              <a:t>Nr=10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8CDCA11-3607-7EAB-AEE3-2A1C934359A0}"/>
              </a:ext>
            </a:extLst>
          </p:cNvPr>
          <p:cNvSpPr/>
          <p:nvPr/>
        </p:nvSpPr>
        <p:spPr>
          <a:xfrm>
            <a:off x="186738" y="2165704"/>
            <a:ext cx="2221599" cy="16980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716B22A-5417-61E5-F5EC-61197F3567A5}"/>
              </a:ext>
            </a:extLst>
          </p:cNvPr>
          <p:cNvSpPr txBox="1"/>
          <p:nvPr/>
        </p:nvSpPr>
        <p:spPr>
          <a:xfrm>
            <a:off x="345768" y="3356646"/>
            <a:ext cx="187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MATLAB   (</a:t>
            </a:r>
            <a:r>
              <a:rPr lang="en-US" altLang="zh-CN" b="1" dirty="0">
                <a:solidFill>
                  <a:srgbClr val="C00000"/>
                </a:solidFill>
              </a:rPr>
              <a:t>Nr=10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07479B4-14F1-E4CB-6ACD-E78C978BB59D}"/>
              </a:ext>
            </a:extLst>
          </p:cNvPr>
          <p:cNvSpPr txBox="1"/>
          <p:nvPr/>
        </p:nvSpPr>
        <p:spPr>
          <a:xfrm>
            <a:off x="345768" y="2662188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Parameters: LG data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B61DD66-7C3B-2D0F-7ECC-BB5C27BA46DE}"/>
              </a:ext>
            </a:extLst>
          </p:cNvPr>
          <p:cNvSpPr txBox="1"/>
          <p:nvPr/>
        </p:nvSpPr>
        <p:spPr>
          <a:xfrm>
            <a:off x="-16925" y="6264146"/>
            <a:ext cx="2871347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 err="1"/>
              <a:t>Pozzato</a:t>
            </a:r>
            <a:r>
              <a:rPr lang="en-US" altLang="zh-CN" sz="1050" dirty="0"/>
              <a:t>, G., Allam, A., &amp; </a:t>
            </a:r>
            <a:r>
              <a:rPr lang="en-US" altLang="zh-CN" sz="1050" dirty="0" err="1"/>
              <a:t>Onori</a:t>
            </a:r>
            <a:r>
              <a:rPr lang="en-US" altLang="zh-CN" sz="1050" dirty="0"/>
              <a:t>, S. (2022). Lithium-ion battery aging dataset based on electric vehicle real-driving profiles. Data in Brief.</a:t>
            </a:r>
            <a:endParaRPr lang="zh-CN" altLang="en-US" sz="105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211CD74-3CBD-6FE9-6505-EB06A68B8C36}"/>
              </a:ext>
            </a:extLst>
          </p:cNvPr>
          <p:cNvSpPr txBox="1"/>
          <p:nvPr/>
        </p:nvSpPr>
        <p:spPr>
          <a:xfrm>
            <a:off x="691413" y="1766246"/>
            <a:ext cx="103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Accuracy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90260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C6F9C0-9648-4364-93C3-900B1B3E9624}"/>
              </a:ext>
            </a:extLst>
          </p:cNvPr>
          <p:cNvCxnSpPr>
            <a:cxnSpLocks/>
          </p:cNvCxnSpPr>
          <p:nvPr/>
        </p:nvCxnSpPr>
        <p:spPr>
          <a:xfrm>
            <a:off x="345768" y="924113"/>
            <a:ext cx="10566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7CABC88-B6C9-46EB-8D76-F55DD2721B40}"/>
              </a:ext>
            </a:extLst>
          </p:cNvPr>
          <p:cNvSpPr txBox="1">
            <a:spLocks/>
          </p:cNvSpPr>
          <p:nvPr/>
        </p:nvSpPr>
        <p:spPr>
          <a:xfrm>
            <a:off x="286513" y="125501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CDFB79-8028-4514-8114-FC969059DB21}"/>
              </a:ext>
            </a:extLst>
          </p:cNvPr>
          <p:cNvSpPr txBox="1">
            <a:spLocks/>
          </p:cNvSpPr>
          <p:nvPr/>
        </p:nvSpPr>
        <p:spPr>
          <a:xfrm>
            <a:off x="438913" y="246353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dirty="0">
                <a:solidFill>
                  <a:srgbClr val="790015"/>
                </a:solidFill>
                <a:latin typeface="+mn-lt"/>
                <a:cs typeface="Arial" panose="020B0604020202020204" pitchFamily="34" charset="0"/>
              </a:rPr>
              <a:t>MATLAB and PYBAMM comparison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Calibri" panose="020F0502020204030204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3A9DBD-E807-4D7C-8186-9CD3EB1C1768}"/>
              </a:ext>
            </a:extLst>
          </p:cNvPr>
          <p:cNvSpPr/>
          <p:nvPr/>
        </p:nvSpPr>
        <p:spPr>
          <a:xfrm>
            <a:off x="57955" y="5454203"/>
            <a:ext cx="3786389" cy="1403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BBC054-9D80-3961-DB70-1FD1AFD72B9A}"/>
              </a:ext>
            </a:extLst>
          </p:cNvPr>
          <p:cNvSpPr txBox="1"/>
          <p:nvPr/>
        </p:nvSpPr>
        <p:spPr>
          <a:xfrm>
            <a:off x="293718" y="1086467"/>
            <a:ext cx="1110079" cy="307777"/>
          </a:xfrm>
          <a:prstGeom prst="rect">
            <a:avLst/>
          </a:prstGeom>
          <a:solidFill>
            <a:srgbClr val="FFE2C5"/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1C charge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DE64F4-B55B-4AD8-9B89-53178E645A51}"/>
              </a:ext>
            </a:extLst>
          </p:cNvPr>
          <p:cNvSpPr txBox="1"/>
          <p:nvPr/>
        </p:nvSpPr>
        <p:spPr>
          <a:xfrm>
            <a:off x="3273213" y="1109667"/>
            <a:ext cx="87378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Voltage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450324-E225-7793-9EBF-E4DDED589528}"/>
              </a:ext>
            </a:extLst>
          </p:cNvPr>
          <p:cNvSpPr txBox="1"/>
          <p:nvPr/>
        </p:nvSpPr>
        <p:spPr>
          <a:xfrm>
            <a:off x="5574674" y="1107709"/>
            <a:ext cx="210193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Surface concentration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358C54-AEC6-5876-620F-ECBF5724AF6A}"/>
              </a:ext>
            </a:extLst>
          </p:cNvPr>
          <p:cNvSpPr txBox="1"/>
          <p:nvPr/>
        </p:nvSpPr>
        <p:spPr>
          <a:xfrm>
            <a:off x="8420368" y="1107709"/>
            <a:ext cx="215318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Average concentration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A6B9A9-B312-4353-BFB1-6BFD13078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036" y="1261597"/>
            <a:ext cx="9735212" cy="540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0BC8C36-3F9B-7BB6-0DC3-65165B14773E}"/>
              </a:ext>
            </a:extLst>
          </p:cNvPr>
          <p:cNvSpPr txBox="1"/>
          <p:nvPr/>
        </p:nvSpPr>
        <p:spPr>
          <a:xfrm>
            <a:off x="103880" y="241126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Model: SPM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CF0241-A44C-2382-1AC7-D1CDF1D81AC3}"/>
              </a:ext>
            </a:extLst>
          </p:cNvPr>
          <p:cNvSpPr txBox="1"/>
          <p:nvPr/>
        </p:nvSpPr>
        <p:spPr>
          <a:xfrm>
            <a:off x="103880" y="2780595"/>
            <a:ext cx="247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Ref: FDM-SPM (</a:t>
            </a:r>
            <a:r>
              <a:rPr lang="en-US" altLang="zh-CN" b="1" dirty="0">
                <a:solidFill>
                  <a:srgbClr val="C00000"/>
                </a:solidFill>
              </a:rPr>
              <a:t>Nr=100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533F223-D28F-4F5A-7F78-F626014837F9}"/>
              </a:ext>
            </a:extLst>
          </p:cNvPr>
          <p:cNvSpPr/>
          <p:nvPr/>
        </p:nvSpPr>
        <p:spPr>
          <a:xfrm>
            <a:off x="57955" y="2165705"/>
            <a:ext cx="2517820" cy="13262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476A2B1-E627-242E-A7DD-B6EA8096A505}"/>
              </a:ext>
            </a:extLst>
          </p:cNvPr>
          <p:cNvSpPr/>
          <p:nvPr/>
        </p:nvSpPr>
        <p:spPr>
          <a:xfrm>
            <a:off x="80917" y="4251957"/>
            <a:ext cx="2494858" cy="100584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0C86BA-83EA-6C1A-76A1-D53071B0895A}"/>
              </a:ext>
            </a:extLst>
          </p:cNvPr>
          <p:cNvSpPr txBox="1"/>
          <p:nvPr/>
        </p:nvSpPr>
        <p:spPr>
          <a:xfrm>
            <a:off x="80917" y="4270171"/>
            <a:ext cx="2349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Convergence speed</a:t>
            </a:r>
          </a:p>
          <a:p>
            <a:r>
              <a:rPr lang="en-US" altLang="zh-CN" b="1" dirty="0"/>
              <a:t>Voltage: </a:t>
            </a:r>
            <a:r>
              <a:rPr lang="en-US" altLang="zh-CN" b="1" dirty="0">
                <a:solidFill>
                  <a:srgbClr val="C00000"/>
                </a:solidFill>
              </a:rPr>
              <a:t>FDM&gt;FVM</a:t>
            </a:r>
          </a:p>
          <a:p>
            <a:r>
              <a:rPr lang="en-US" altLang="zh-CN" b="1" dirty="0"/>
              <a:t>Average Cs: </a:t>
            </a:r>
            <a:r>
              <a:rPr lang="en-US" altLang="zh-CN" b="1" dirty="0">
                <a:solidFill>
                  <a:srgbClr val="C00000"/>
                </a:solidFill>
              </a:rPr>
              <a:t>FVM&gt;FDM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50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C6F9C0-9648-4364-93C3-900B1B3E9624}"/>
              </a:ext>
            </a:extLst>
          </p:cNvPr>
          <p:cNvCxnSpPr>
            <a:cxnSpLocks/>
          </p:cNvCxnSpPr>
          <p:nvPr/>
        </p:nvCxnSpPr>
        <p:spPr>
          <a:xfrm>
            <a:off x="345768" y="924113"/>
            <a:ext cx="10566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7CABC88-B6C9-46EB-8D76-F55DD2721B40}"/>
              </a:ext>
            </a:extLst>
          </p:cNvPr>
          <p:cNvSpPr txBox="1">
            <a:spLocks/>
          </p:cNvSpPr>
          <p:nvPr/>
        </p:nvSpPr>
        <p:spPr>
          <a:xfrm>
            <a:off x="286513" y="125501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CDFB79-8028-4514-8114-FC969059DB21}"/>
              </a:ext>
            </a:extLst>
          </p:cNvPr>
          <p:cNvSpPr txBox="1">
            <a:spLocks/>
          </p:cNvSpPr>
          <p:nvPr/>
        </p:nvSpPr>
        <p:spPr>
          <a:xfrm>
            <a:off x="438913" y="246353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dirty="0">
                <a:solidFill>
                  <a:srgbClr val="790015"/>
                </a:solidFill>
                <a:latin typeface="+mn-lt"/>
                <a:cs typeface="Arial" panose="020B0604020202020204" pitchFamily="34" charset="0"/>
              </a:rPr>
              <a:t>MATLAB and PYBAMM comparison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Calibri" panose="020F0502020204030204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3A9DBD-E807-4D7C-8186-9CD3EB1C1768}"/>
              </a:ext>
            </a:extLst>
          </p:cNvPr>
          <p:cNvSpPr/>
          <p:nvPr/>
        </p:nvSpPr>
        <p:spPr>
          <a:xfrm>
            <a:off x="57955" y="5454203"/>
            <a:ext cx="3786389" cy="1403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BBC054-9D80-3961-DB70-1FD1AFD72B9A}"/>
              </a:ext>
            </a:extLst>
          </p:cNvPr>
          <p:cNvSpPr txBox="1"/>
          <p:nvPr/>
        </p:nvSpPr>
        <p:spPr>
          <a:xfrm>
            <a:off x="293718" y="1086467"/>
            <a:ext cx="1110079" cy="307777"/>
          </a:xfrm>
          <a:prstGeom prst="rect">
            <a:avLst/>
          </a:prstGeom>
          <a:solidFill>
            <a:srgbClr val="FFE2C5"/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2C charge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DE64F4-B55B-4AD8-9B89-53178E645A51}"/>
              </a:ext>
            </a:extLst>
          </p:cNvPr>
          <p:cNvSpPr txBox="1"/>
          <p:nvPr/>
        </p:nvSpPr>
        <p:spPr>
          <a:xfrm>
            <a:off x="3273213" y="1109667"/>
            <a:ext cx="87378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Voltage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450324-E225-7793-9EBF-E4DDED589528}"/>
              </a:ext>
            </a:extLst>
          </p:cNvPr>
          <p:cNvSpPr txBox="1"/>
          <p:nvPr/>
        </p:nvSpPr>
        <p:spPr>
          <a:xfrm>
            <a:off x="5574674" y="1107709"/>
            <a:ext cx="210193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Surface concentration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358C54-AEC6-5876-620F-ECBF5724AF6A}"/>
              </a:ext>
            </a:extLst>
          </p:cNvPr>
          <p:cNvSpPr txBox="1"/>
          <p:nvPr/>
        </p:nvSpPr>
        <p:spPr>
          <a:xfrm>
            <a:off x="8420368" y="1107709"/>
            <a:ext cx="215318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Average concentration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993D9B-F77B-FD3B-2D31-5DDC5DCB5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036" y="1332499"/>
            <a:ext cx="9735211" cy="540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F95D7CF-8FE6-EC63-A0D2-6B7AFAFC7CB1}"/>
              </a:ext>
            </a:extLst>
          </p:cNvPr>
          <p:cNvSpPr txBox="1"/>
          <p:nvPr/>
        </p:nvSpPr>
        <p:spPr>
          <a:xfrm>
            <a:off x="103880" y="241126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Model: SPM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BC93DB-A474-0A01-C612-74B80BCE86A6}"/>
              </a:ext>
            </a:extLst>
          </p:cNvPr>
          <p:cNvSpPr txBox="1"/>
          <p:nvPr/>
        </p:nvSpPr>
        <p:spPr>
          <a:xfrm>
            <a:off x="103880" y="2780595"/>
            <a:ext cx="247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Ref: FDM-SPM (</a:t>
            </a:r>
            <a:r>
              <a:rPr lang="en-US" altLang="zh-CN" b="1" dirty="0">
                <a:solidFill>
                  <a:srgbClr val="C00000"/>
                </a:solidFill>
              </a:rPr>
              <a:t>Nr=100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4E0F41-BC5B-88F6-B8FD-98AFB232A086}"/>
              </a:ext>
            </a:extLst>
          </p:cNvPr>
          <p:cNvSpPr/>
          <p:nvPr/>
        </p:nvSpPr>
        <p:spPr>
          <a:xfrm>
            <a:off x="57955" y="2165705"/>
            <a:ext cx="2517820" cy="13262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B8FC40D-A951-663F-D252-8F1CCF0B7D6F}"/>
              </a:ext>
            </a:extLst>
          </p:cNvPr>
          <p:cNvSpPr/>
          <p:nvPr/>
        </p:nvSpPr>
        <p:spPr>
          <a:xfrm>
            <a:off x="80917" y="4251957"/>
            <a:ext cx="2494858" cy="100584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E2851C-C52C-4DAF-57E8-3859F2830304}"/>
              </a:ext>
            </a:extLst>
          </p:cNvPr>
          <p:cNvSpPr txBox="1"/>
          <p:nvPr/>
        </p:nvSpPr>
        <p:spPr>
          <a:xfrm>
            <a:off x="80917" y="4270171"/>
            <a:ext cx="2349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Convergence speed</a:t>
            </a:r>
          </a:p>
          <a:p>
            <a:r>
              <a:rPr lang="en-US" altLang="zh-CN" b="1" dirty="0"/>
              <a:t>Voltage: </a:t>
            </a:r>
            <a:r>
              <a:rPr lang="en-US" altLang="zh-CN" b="1" dirty="0">
                <a:solidFill>
                  <a:srgbClr val="C00000"/>
                </a:solidFill>
              </a:rPr>
              <a:t>FDM&gt;FVM</a:t>
            </a:r>
          </a:p>
          <a:p>
            <a:r>
              <a:rPr lang="en-US" altLang="zh-CN" b="1" dirty="0"/>
              <a:t>Average Cs: </a:t>
            </a:r>
            <a:r>
              <a:rPr lang="en-US" altLang="zh-CN" b="1" dirty="0">
                <a:solidFill>
                  <a:srgbClr val="C00000"/>
                </a:solidFill>
              </a:rPr>
              <a:t>FVM&gt;FDM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0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C6F9C0-9648-4364-93C3-900B1B3E9624}"/>
              </a:ext>
            </a:extLst>
          </p:cNvPr>
          <p:cNvCxnSpPr>
            <a:cxnSpLocks/>
          </p:cNvCxnSpPr>
          <p:nvPr/>
        </p:nvCxnSpPr>
        <p:spPr>
          <a:xfrm>
            <a:off x="345768" y="924113"/>
            <a:ext cx="10566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7CABC88-B6C9-46EB-8D76-F55DD2721B40}"/>
              </a:ext>
            </a:extLst>
          </p:cNvPr>
          <p:cNvSpPr txBox="1">
            <a:spLocks/>
          </p:cNvSpPr>
          <p:nvPr/>
        </p:nvSpPr>
        <p:spPr>
          <a:xfrm>
            <a:off x="286513" y="125501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CDFB79-8028-4514-8114-FC969059DB21}"/>
              </a:ext>
            </a:extLst>
          </p:cNvPr>
          <p:cNvSpPr txBox="1">
            <a:spLocks/>
          </p:cNvSpPr>
          <p:nvPr/>
        </p:nvSpPr>
        <p:spPr>
          <a:xfrm>
            <a:off x="438913" y="246353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dirty="0">
                <a:solidFill>
                  <a:srgbClr val="790015"/>
                </a:solidFill>
                <a:latin typeface="+mn-lt"/>
                <a:cs typeface="Arial" panose="020B0604020202020204" pitchFamily="34" charset="0"/>
              </a:rPr>
              <a:t>MATLAB and PYBAMM comparison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Calibri" panose="020F0502020204030204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3A9DBD-E807-4D7C-8186-9CD3EB1C1768}"/>
              </a:ext>
            </a:extLst>
          </p:cNvPr>
          <p:cNvSpPr/>
          <p:nvPr/>
        </p:nvSpPr>
        <p:spPr>
          <a:xfrm>
            <a:off x="57955" y="5454203"/>
            <a:ext cx="3786389" cy="1403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BBC054-9D80-3961-DB70-1FD1AFD72B9A}"/>
              </a:ext>
            </a:extLst>
          </p:cNvPr>
          <p:cNvSpPr txBox="1"/>
          <p:nvPr/>
        </p:nvSpPr>
        <p:spPr>
          <a:xfrm>
            <a:off x="293718" y="1086467"/>
            <a:ext cx="1110079" cy="307777"/>
          </a:xfrm>
          <a:prstGeom prst="rect">
            <a:avLst/>
          </a:prstGeom>
          <a:solidFill>
            <a:srgbClr val="FFE2C5"/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4C charge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DE64F4-B55B-4AD8-9B89-53178E645A51}"/>
              </a:ext>
            </a:extLst>
          </p:cNvPr>
          <p:cNvSpPr txBox="1"/>
          <p:nvPr/>
        </p:nvSpPr>
        <p:spPr>
          <a:xfrm>
            <a:off x="3273213" y="1109667"/>
            <a:ext cx="87378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Voltage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450324-E225-7793-9EBF-E4DDED589528}"/>
              </a:ext>
            </a:extLst>
          </p:cNvPr>
          <p:cNvSpPr txBox="1"/>
          <p:nvPr/>
        </p:nvSpPr>
        <p:spPr>
          <a:xfrm>
            <a:off x="5574674" y="1107709"/>
            <a:ext cx="210193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Surface concentration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358C54-AEC6-5876-620F-ECBF5724AF6A}"/>
              </a:ext>
            </a:extLst>
          </p:cNvPr>
          <p:cNvSpPr txBox="1"/>
          <p:nvPr/>
        </p:nvSpPr>
        <p:spPr>
          <a:xfrm>
            <a:off x="8420368" y="1107709"/>
            <a:ext cx="215318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Average concentration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AA472A-52F4-350C-DF1C-5282AE3FF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036" y="1332499"/>
            <a:ext cx="9735211" cy="540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B5A743B-D569-B132-3734-FA6B52ED1614}"/>
              </a:ext>
            </a:extLst>
          </p:cNvPr>
          <p:cNvSpPr txBox="1"/>
          <p:nvPr/>
        </p:nvSpPr>
        <p:spPr>
          <a:xfrm>
            <a:off x="103880" y="241126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Model: SPM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61168C-E39E-1761-BB73-9F12E7D658B3}"/>
              </a:ext>
            </a:extLst>
          </p:cNvPr>
          <p:cNvSpPr txBox="1"/>
          <p:nvPr/>
        </p:nvSpPr>
        <p:spPr>
          <a:xfrm>
            <a:off x="103880" y="2780595"/>
            <a:ext cx="247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Ref: FDM-SPM (</a:t>
            </a:r>
            <a:r>
              <a:rPr lang="en-US" altLang="zh-CN" b="1" dirty="0">
                <a:solidFill>
                  <a:srgbClr val="C00000"/>
                </a:solidFill>
              </a:rPr>
              <a:t>Nr=100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3889510-1315-327B-9B58-DFD90E901E5B}"/>
              </a:ext>
            </a:extLst>
          </p:cNvPr>
          <p:cNvSpPr/>
          <p:nvPr/>
        </p:nvSpPr>
        <p:spPr>
          <a:xfrm>
            <a:off x="57955" y="2165705"/>
            <a:ext cx="2517820" cy="13262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F294CA-5244-F893-BB3B-51B64A5345B4}"/>
              </a:ext>
            </a:extLst>
          </p:cNvPr>
          <p:cNvSpPr/>
          <p:nvPr/>
        </p:nvSpPr>
        <p:spPr>
          <a:xfrm>
            <a:off x="80917" y="4251957"/>
            <a:ext cx="2494858" cy="100584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DB7B2B-EC59-BE4F-DAE4-3A773D7C49FE}"/>
              </a:ext>
            </a:extLst>
          </p:cNvPr>
          <p:cNvSpPr txBox="1"/>
          <p:nvPr/>
        </p:nvSpPr>
        <p:spPr>
          <a:xfrm>
            <a:off x="80917" y="4270171"/>
            <a:ext cx="2349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Convergence speed</a:t>
            </a:r>
          </a:p>
          <a:p>
            <a:r>
              <a:rPr lang="en-US" altLang="zh-CN" b="1" dirty="0"/>
              <a:t>Voltage: </a:t>
            </a:r>
            <a:r>
              <a:rPr lang="en-US" altLang="zh-CN" b="1" dirty="0">
                <a:solidFill>
                  <a:srgbClr val="C00000"/>
                </a:solidFill>
              </a:rPr>
              <a:t>FDM&gt;FVM</a:t>
            </a:r>
          </a:p>
          <a:p>
            <a:r>
              <a:rPr lang="en-US" altLang="zh-CN" b="1" dirty="0"/>
              <a:t>Average Cs: </a:t>
            </a:r>
            <a:r>
              <a:rPr lang="en-US" altLang="zh-CN" b="1" dirty="0">
                <a:solidFill>
                  <a:srgbClr val="C00000"/>
                </a:solidFill>
              </a:rPr>
              <a:t>FVM&gt;FDM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38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C6F9C0-9648-4364-93C3-900B1B3E9624}"/>
              </a:ext>
            </a:extLst>
          </p:cNvPr>
          <p:cNvCxnSpPr>
            <a:cxnSpLocks/>
          </p:cNvCxnSpPr>
          <p:nvPr/>
        </p:nvCxnSpPr>
        <p:spPr>
          <a:xfrm>
            <a:off x="345768" y="924113"/>
            <a:ext cx="10566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7CABC88-B6C9-46EB-8D76-F55DD2721B40}"/>
              </a:ext>
            </a:extLst>
          </p:cNvPr>
          <p:cNvSpPr txBox="1">
            <a:spLocks/>
          </p:cNvSpPr>
          <p:nvPr/>
        </p:nvSpPr>
        <p:spPr>
          <a:xfrm>
            <a:off x="286513" y="125501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CDFB79-8028-4514-8114-FC969059DB21}"/>
              </a:ext>
            </a:extLst>
          </p:cNvPr>
          <p:cNvSpPr txBox="1">
            <a:spLocks/>
          </p:cNvSpPr>
          <p:nvPr/>
        </p:nvSpPr>
        <p:spPr>
          <a:xfrm>
            <a:off x="438913" y="246353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dirty="0">
                <a:solidFill>
                  <a:srgbClr val="790015"/>
                </a:solidFill>
                <a:latin typeface="+mn-lt"/>
                <a:cs typeface="Arial" panose="020B0604020202020204" pitchFamily="34" charset="0"/>
              </a:rPr>
              <a:t>MATLAB and PYBAMM comparison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Calibri" panose="020F0502020204030204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3A9DBD-E807-4D7C-8186-9CD3EB1C1768}"/>
              </a:ext>
            </a:extLst>
          </p:cNvPr>
          <p:cNvSpPr/>
          <p:nvPr/>
        </p:nvSpPr>
        <p:spPr>
          <a:xfrm>
            <a:off x="57955" y="5454203"/>
            <a:ext cx="3786389" cy="1403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BBC054-9D80-3961-DB70-1FD1AFD72B9A}"/>
              </a:ext>
            </a:extLst>
          </p:cNvPr>
          <p:cNvSpPr txBox="1"/>
          <p:nvPr/>
        </p:nvSpPr>
        <p:spPr>
          <a:xfrm>
            <a:off x="293718" y="1086467"/>
            <a:ext cx="1399854" cy="307777"/>
          </a:xfrm>
          <a:prstGeom prst="rect">
            <a:avLst/>
          </a:prstGeom>
          <a:solidFill>
            <a:srgbClr val="FFE2C5"/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1C-1C cycling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DE64F4-B55B-4AD8-9B89-53178E645A51}"/>
              </a:ext>
            </a:extLst>
          </p:cNvPr>
          <p:cNvSpPr txBox="1"/>
          <p:nvPr/>
        </p:nvSpPr>
        <p:spPr>
          <a:xfrm>
            <a:off x="3273213" y="1109667"/>
            <a:ext cx="87378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Voltage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450324-E225-7793-9EBF-E4DDED589528}"/>
              </a:ext>
            </a:extLst>
          </p:cNvPr>
          <p:cNvSpPr txBox="1"/>
          <p:nvPr/>
        </p:nvSpPr>
        <p:spPr>
          <a:xfrm>
            <a:off x="5574674" y="1107709"/>
            <a:ext cx="210193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Surface concentration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358C54-AEC6-5876-620F-ECBF5724AF6A}"/>
              </a:ext>
            </a:extLst>
          </p:cNvPr>
          <p:cNvSpPr txBox="1"/>
          <p:nvPr/>
        </p:nvSpPr>
        <p:spPr>
          <a:xfrm>
            <a:off x="8420368" y="1107709"/>
            <a:ext cx="215318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Average concentration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E65BB7A-C351-0EBB-2CA7-2EF63470AF51}"/>
              </a:ext>
            </a:extLst>
          </p:cNvPr>
          <p:cNvSpPr txBox="1"/>
          <p:nvPr/>
        </p:nvSpPr>
        <p:spPr>
          <a:xfrm>
            <a:off x="691413" y="1766246"/>
            <a:ext cx="103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Accuracy</a:t>
            </a:r>
            <a:endParaRPr lang="zh-CN" altLang="en-US" b="1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58522DD-B45C-6961-1362-EBE9E48ED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134" y="1457268"/>
            <a:ext cx="9150439" cy="5075634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E6075C11-7B8A-85A4-02DA-CD28B66E04BC}"/>
              </a:ext>
            </a:extLst>
          </p:cNvPr>
          <p:cNvSpPr txBox="1"/>
          <p:nvPr/>
        </p:nvSpPr>
        <p:spPr>
          <a:xfrm>
            <a:off x="3781478" y="3758925"/>
            <a:ext cx="1619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</a:rPr>
              <a:t>RMSE</a:t>
            </a:r>
            <a:r>
              <a:rPr lang="zh-CN" altLang="en-US" sz="1400" b="1" dirty="0">
                <a:solidFill>
                  <a:srgbClr val="C00000"/>
                </a:solidFill>
              </a:rPr>
              <a:t> = </a:t>
            </a:r>
            <a:r>
              <a:rPr lang="en-US" altLang="zh-CN" sz="1400" b="1" dirty="0">
                <a:solidFill>
                  <a:srgbClr val="C00000"/>
                </a:solidFill>
              </a:rPr>
              <a:t>0.4</a:t>
            </a:r>
            <a:r>
              <a:rPr lang="zh-CN" altLang="en-US" sz="1400" b="1" dirty="0">
                <a:solidFill>
                  <a:srgbClr val="C00000"/>
                </a:solidFill>
              </a:rPr>
              <a:t> </a:t>
            </a:r>
            <a:r>
              <a:rPr lang="en-US" altLang="zh-CN" sz="1400" b="1" dirty="0">
                <a:solidFill>
                  <a:srgbClr val="C00000"/>
                </a:solidFill>
              </a:rPr>
              <a:t>mV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D2EE36E-B139-5E9F-BEDE-373C2C3288E1}"/>
              </a:ext>
            </a:extLst>
          </p:cNvPr>
          <p:cNvSpPr txBox="1"/>
          <p:nvPr/>
        </p:nvSpPr>
        <p:spPr>
          <a:xfrm>
            <a:off x="6232219" y="3758925"/>
            <a:ext cx="2014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</a:rPr>
              <a:t>RMSE</a:t>
            </a:r>
            <a:r>
              <a:rPr lang="zh-CN" altLang="en-US" sz="1400" b="1" dirty="0">
                <a:solidFill>
                  <a:srgbClr val="C00000"/>
                </a:solidFill>
              </a:rPr>
              <a:t> = </a:t>
            </a:r>
            <a:r>
              <a:rPr lang="en-US" altLang="zh-CN" sz="1400" b="1" dirty="0">
                <a:solidFill>
                  <a:srgbClr val="C00000"/>
                </a:solidFill>
              </a:rPr>
              <a:t>16.01 mol/m3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14F8A9C-3A04-8039-E8C7-19B15171DF52}"/>
              </a:ext>
            </a:extLst>
          </p:cNvPr>
          <p:cNvSpPr txBox="1"/>
          <p:nvPr/>
        </p:nvSpPr>
        <p:spPr>
          <a:xfrm>
            <a:off x="6232219" y="6233784"/>
            <a:ext cx="2014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</a:rPr>
              <a:t>RMSE</a:t>
            </a:r>
            <a:r>
              <a:rPr lang="zh-CN" altLang="en-US" sz="1400" b="1" dirty="0">
                <a:solidFill>
                  <a:srgbClr val="C00000"/>
                </a:solidFill>
              </a:rPr>
              <a:t> = </a:t>
            </a:r>
            <a:r>
              <a:rPr lang="en-US" altLang="zh-CN" sz="1400" b="1" dirty="0">
                <a:solidFill>
                  <a:srgbClr val="C00000"/>
                </a:solidFill>
              </a:rPr>
              <a:t>0.07 mol/m3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34B9CC3-39DA-51C7-4078-8C02B1A2C684}"/>
              </a:ext>
            </a:extLst>
          </p:cNvPr>
          <p:cNvSpPr txBox="1"/>
          <p:nvPr/>
        </p:nvSpPr>
        <p:spPr>
          <a:xfrm>
            <a:off x="8891172" y="3758925"/>
            <a:ext cx="2014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</a:rPr>
              <a:t>RMSE</a:t>
            </a:r>
            <a:r>
              <a:rPr lang="zh-CN" altLang="en-US" sz="1400" b="1" dirty="0">
                <a:solidFill>
                  <a:srgbClr val="C00000"/>
                </a:solidFill>
              </a:rPr>
              <a:t> = </a:t>
            </a:r>
            <a:r>
              <a:rPr lang="en-US" altLang="zh-CN" sz="1400" b="1" dirty="0">
                <a:solidFill>
                  <a:srgbClr val="C00000"/>
                </a:solidFill>
              </a:rPr>
              <a:t>0.09 mol/m3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DDC33E9-137A-FFA5-FE73-4299343B1348}"/>
              </a:ext>
            </a:extLst>
          </p:cNvPr>
          <p:cNvSpPr txBox="1"/>
          <p:nvPr/>
        </p:nvSpPr>
        <p:spPr>
          <a:xfrm>
            <a:off x="8822714" y="6233784"/>
            <a:ext cx="2014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</a:rPr>
              <a:t>RMSE</a:t>
            </a:r>
            <a:r>
              <a:rPr lang="zh-CN" altLang="en-US" sz="1400" b="1" dirty="0">
                <a:solidFill>
                  <a:srgbClr val="C00000"/>
                </a:solidFill>
              </a:rPr>
              <a:t> = </a:t>
            </a:r>
            <a:r>
              <a:rPr lang="en-US" altLang="zh-CN" sz="1400" b="1" dirty="0">
                <a:solidFill>
                  <a:srgbClr val="C00000"/>
                </a:solidFill>
              </a:rPr>
              <a:t>0.07 mol/m3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4971CE-CAC8-2425-49B8-F3CE1010A3A7}"/>
              </a:ext>
            </a:extLst>
          </p:cNvPr>
          <p:cNvSpPr txBox="1"/>
          <p:nvPr/>
        </p:nvSpPr>
        <p:spPr>
          <a:xfrm>
            <a:off x="348571" y="2276038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Model: SPM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A17A0E-E300-6B65-3430-96BAF6AA09DC}"/>
              </a:ext>
            </a:extLst>
          </p:cNvPr>
          <p:cNvSpPr txBox="1"/>
          <p:nvPr/>
        </p:nvSpPr>
        <p:spPr>
          <a:xfrm>
            <a:off x="345768" y="3031520"/>
            <a:ext cx="176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PYBAMM (</a:t>
            </a:r>
            <a:r>
              <a:rPr lang="en-US" altLang="zh-CN" b="1" dirty="0">
                <a:solidFill>
                  <a:srgbClr val="C00000"/>
                </a:solidFill>
              </a:rPr>
              <a:t>Nr=5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363448-FA6C-D1D1-9DAE-B939CB7E1EDA}"/>
              </a:ext>
            </a:extLst>
          </p:cNvPr>
          <p:cNvSpPr/>
          <p:nvPr/>
        </p:nvSpPr>
        <p:spPr>
          <a:xfrm>
            <a:off x="186738" y="2165704"/>
            <a:ext cx="2221599" cy="16980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9C80F94-DCBB-4051-9C92-03D82DE50113}"/>
              </a:ext>
            </a:extLst>
          </p:cNvPr>
          <p:cNvSpPr txBox="1"/>
          <p:nvPr/>
        </p:nvSpPr>
        <p:spPr>
          <a:xfrm>
            <a:off x="345768" y="3356646"/>
            <a:ext cx="1758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MATLAB   (</a:t>
            </a:r>
            <a:r>
              <a:rPr lang="en-US" altLang="zh-CN" b="1" dirty="0">
                <a:solidFill>
                  <a:srgbClr val="C00000"/>
                </a:solidFill>
              </a:rPr>
              <a:t>Nr=5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7392DC4-338C-2168-A598-1F7DA5602C7E}"/>
              </a:ext>
            </a:extLst>
          </p:cNvPr>
          <p:cNvSpPr txBox="1"/>
          <p:nvPr/>
        </p:nvSpPr>
        <p:spPr>
          <a:xfrm>
            <a:off x="345768" y="2662188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Parameters: LG data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91F9944-3896-27EC-B7F7-0D85875A10B5}"/>
              </a:ext>
            </a:extLst>
          </p:cNvPr>
          <p:cNvSpPr txBox="1"/>
          <p:nvPr/>
        </p:nvSpPr>
        <p:spPr>
          <a:xfrm>
            <a:off x="-16925" y="6264146"/>
            <a:ext cx="2871347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 err="1"/>
              <a:t>Pozzato</a:t>
            </a:r>
            <a:r>
              <a:rPr lang="en-US" altLang="zh-CN" sz="1050" dirty="0"/>
              <a:t>, G., Allam, A., &amp; </a:t>
            </a:r>
            <a:r>
              <a:rPr lang="en-US" altLang="zh-CN" sz="1050" dirty="0" err="1"/>
              <a:t>Onori</a:t>
            </a:r>
            <a:r>
              <a:rPr lang="en-US" altLang="zh-CN" sz="1050" dirty="0"/>
              <a:t>, S. (2022). Lithium-ion battery aging dataset based on electric vehicle real-driving profiles. Data in Brief.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92499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C6F9C0-9648-4364-93C3-900B1B3E9624}"/>
              </a:ext>
            </a:extLst>
          </p:cNvPr>
          <p:cNvCxnSpPr>
            <a:cxnSpLocks/>
          </p:cNvCxnSpPr>
          <p:nvPr/>
        </p:nvCxnSpPr>
        <p:spPr>
          <a:xfrm>
            <a:off x="345768" y="924113"/>
            <a:ext cx="10566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7CABC88-B6C9-46EB-8D76-F55DD2721B40}"/>
              </a:ext>
            </a:extLst>
          </p:cNvPr>
          <p:cNvSpPr txBox="1">
            <a:spLocks/>
          </p:cNvSpPr>
          <p:nvPr/>
        </p:nvSpPr>
        <p:spPr>
          <a:xfrm>
            <a:off x="286513" y="125501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CDFB79-8028-4514-8114-FC969059DB21}"/>
              </a:ext>
            </a:extLst>
          </p:cNvPr>
          <p:cNvSpPr txBox="1">
            <a:spLocks/>
          </p:cNvSpPr>
          <p:nvPr/>
        </p:nvSpPr>
        <p:spPr>
          <a:xfrm>
            <a:off x="438913" y="246353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dirty="0">
                <a:solidFill>
                  <a:srgbClr val="790015"/>
                </a:solidFill>
                <a:latin typeface="+mn-lt"/>
                <a:cs typeface="Arial" panose="020B0604020202020204" pitchFamily="34" charset="0"/>
              </a:rPr>
              <a:t>MATLAB and PYBAMM comparison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Calibri" panose="020F0502020204030204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3A9DBD-E807-4D7C-8186-9CD3EB1C1768}"/>
              </a:ext>
            </a:extLst>
          </p:cNvPr>
          <p:cNvSpPr/>
          <p:nvPr/>
        </p:nvSpPr>
        <p:spPr>
          <a:xfrm>
            <a:off x="57955" y="5454203"/>
            <a:ext cx="3786389" cy="1403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9EE9C0E-7EC5-3E60-EBA4-3EDC42E6F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036222"/>
              </p:ext>
            </p:extLst>
          </p:nvPr>
        </p:nvGraphicFramePr>
        <p:xfrm>
          <a:off x="731950" y="3911778"/>
          <a:ext cx="10426586" cy="2164994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959615">
                  <a:extLst>
                    <a:ext uri="{9D8B030D-6E8A-4147-A177-3AD203B41FA5}">
                      <a16:colId xmlns:a16="http://schemas.microsoft.com/office/drawing/2014/main" val="1127938355"/>
                    </a:ext>
                  </a:extLst>
                </a:gridCol>
                <a:gridCol w="1660873">
                  <a:extLst>
                    <a:ext uri="{9D8B030D-6E8A-4147-A177-3AD203B41FA5}">
                      <a16:colId xmlns:a16="http://schemas.microsoft.com/office/drawing/2014/main" val="1641487150"/>
                    </a:ext>
                  </a:extLst>
                </a:gridCol>
                <a:gridCol w="1670099">
                  <a:extLst>
                    <a:ext uri="{9D8B030D-6E8A-4147-A177-3AD203B41FA5}">
                      <a16:colId xmlns:a16="http://schemas.microsoft.com/office/drawing/2014/main" val="2136938904"/>
                    </a:ext>
                  </a:extLst>
                </a:gridCol>
                <a:gridCol w="1301016">
                  <a:extLst>
                    <a:ext uri="{9D8B030D-6E8A-4147-A177-3AD203B41FA5}">
                      <a16:colId xmlns:a16="http://schemas.microsoft.com/office/drawing/2014/main" val="1173095273"/>
                    </a:ext>
                  </a:extLst>
                </a:gridCol>
                <a:gridCol w="2638942">
                  <a:extLst>
                    <a:ext uri="{9D8B030D-6E8A-4147-A177-3AD203B41FA5}">
                      <a16:colId xmlns:a16="http://schemas.microsoft.com/office/drawing/2014/main" val="2869349106"/>
                    </a:ext>
                  </a:extLst>
                </a:gridCol>
                <a:gridCol w="2196041">
                  <a:extLst>
                    <a:ext uri="{9D8B030D-6E8A-4147-A177-3AD203B41FA5}">
                      <a16:colId xmlns:a16="http://schemas.microsoft.com/office/drawing/2014/main" val="550745984"/>
                    </a:ext>
                  </a:extLst>
                </a:gridCol>
              </a:tblGrid>
              <a:tr h="4025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C-rate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RMSE of Voltage</a:t>
                      </a:r>
                    </a:p>
                    <a:p>
                      <a:pPr algn="ctr" fontAlgn="ctr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[mV]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RMSE of surface concentration</a:t>
                      </a:r>
                    </a:p>
                    <a:p>
                      <a:pPr algn="ctr" fontAlgn="ctr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[mol/m</a:t>
                      </a:r>
                      <a:r>
                        <a:rPr lang="en-US" sz="1800" b="1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800" b="1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RMSE of </a:t>
                      </a:r>
                      <a:r>
                        <a:rPr lang="en-US" altLang="zh-CN" sz="1800" b="1" u="none" strike="noStrike" dirty="0">
                          <a:effectLst/>
                        </a:rPr>
                        <a:t>average</a:t>
                      </a:r>
                      <a:r>
                        <a:rPr lang="en-US" sz="1800" b="1" u="none" strike="noStrike" dirty="0">
                          <a:effectLst/>
                        </a:rPr>
                        <a:t> concentration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[mol/m</a:t>
                      </a:r>
                      <a:r>
                        <a:rPr lang="en-US" altLang="zh-CN" sz="1800" b="1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800" b="1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79186"/>
                  </a:ext>
                </a:extLst>
              </a:tr>
              <a:tr h="4025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Cathode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Anode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Cathode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Anode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443059"/>
                  </a:ext>
                </a:extLst>
              </a:tr>
              <a:tr h="402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1C-1C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0.41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16.23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0.08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0.09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0.08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07699169"/>
                  </a:ext>
                </a:extLst>
              </a:tr>
              <a:tr h="402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2C-2C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0.38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15.41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0.08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0.09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0.08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53164103"/>
                  </a:ext>
                </a:extLst>
              </a:tr>
              <a:tr h="402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4C-4C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0.45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12.08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0.06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0.11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</a:rPr>
                        <a:t>0.06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2186634"/>
                  </a:ext>
                </a:extLst>
              </a:tr>
            </a:tbl>
          </a:graphicData>
        </a:graphic>
      </p:graphicFrame>
      <p:pic>
        <p:nvPicPr>
          <p:cNvPr id="34" name="图片 33">
            <a:extLst>
              <a:ext uri="{FF2B5EF4-FFF2-40B4-BE49-F238E27FC236}">
                <a16:creationId xmlns:a16="http://schemas.microsoft.com/office/drawing/2014/main" id="{1456A19B-3785-F8D8-5524-A705069F7E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82" r="8122"/>
          <a:stretch/>
        </p:blipFill>
        <p:spPr>
          <a:xfrm>
            <a:off x="139235" y="1521546"/>
            <a:ext cx="11231224" cy="186127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D6867FC-EDDE-20C6-E27A-A1C0E02923A8}"/>
              </a:ext>
            </a:extLst>
          </p:cNvPr>
          <p:cNvSpPr txBox="1"/>
          <p:nvPr/>
        </p:nvSpPr>
        <p:spPr>
          <a:xfrm>
            <a:off x="1324028" y="1163974"/>
            <a:ext cx="1399854" cy="307777"/>
          </a:xfrm>
          <a:prstGeom prst="rect">
            <a:avLst/>
          </a:prstGeom>
          <a:solidFill>
            <a:srgbClr val="FFE2C5"/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1C-1C cycling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103672-882F-78B2-FAA7-2D5AEAC784E1}"/>
              </a:ext>
            </a:extLst>
          </p:cNvPr>
          <p:cNvSpPr txBox="1"/>
          <p:nvPr/>
        </p:nvSpPr>
        <p:spPr>
          <a:xfrm>
            <a:off x="5245316" y="1163973"/>
            <a:ext cx="1399854" cy="307777"/>
          </a:xfrm>
          <a:prstGeom prst="rect">
            <a:avLst/>
          </a:prstGeom>
          <a:solidFill>
            <a:srgbClr val="FFE2C5"/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2C-2C cycling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C1C9C2-182A-B789-F6DB-EF20873CC188}"/>
              </a:ext>
            </a:extLst>
          </p:cNvPr>
          <p:cNvSpPr txBox="1"/>
          <p:nvPr/>
        </p:nvSpPr>
        <p:spPr>
          <a:xfrm>
            <a:off x="9166604" y="1163972"/>
            <a:ext cx="1399854" cy="307777"/>
          </a:xfrm>
          <a:prstGeom prst="rect">
            <a:avLst/>
          </a:prstGeom>
          <a:solidFill>
            <a:srgbClr val="FFE2C5"/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4C-4C cycling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452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C6F9C0-9648-4364-93C3-900B1B3E9624}"/>
              </a:ext>
            </a:extLst>
          </p:cNvPr>
          <p:cNvCxnSpPr>
            <a:cxnSpLocks/>
          </p:cNvCxnSpPr>
          <p:nvPr/>
        </p:nvCxnSpPr>
        <p:spPr>
          <a:xfrm>
            <a:off x="345768" y="924113"/>
            <a:ext cx="10566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7CABC88-B6C9-46EB-8D76-F55DD2721B40}"/>
              </a:ext>
            </a:extLst>
          </p:cNvPr>
          <p:cNvSpPr txBox="1">
            <a:spLocks/>
          </p:cNvSpPr>
          <p:nvPr/>
        </p:nvSpPr>
        <p:spPr>
          <a:xfrm>
            <a:off x="286513" y="125501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500" b="1" dirty="0">
              <a:solidFill>
                <a:srgbClr val="7900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CABB57-CCF8-470B-9EA7-CC529B9924E9}"/>
              </a:ext>
            </a:extLst>
          </p:cNvPr>
          <p:cNvSpPr txBox="1"/>
          <p:nvPr/>
        </p:nvSpPr>
        <p:spPr>
          <a:xfrm>
            <a:off x="947958" y="2806239"/>
            <a:ext cx="2781832" cy="46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B447A-BD08-A649-8B13-B06B6CCA52F6}"/>
              </a:ext>
            </a:extLst>
          </p:cNvPr>
          <p:cNvSpPr txBox="1">
            <a:spLocks/>
          </p:cNvSpPr>
          <p:nvPr/>
        </p:nvSpPr>
        <p:spPr>
          <a:xfrm>
            <a:off x="438913" y="246353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dirty="0">
                <a:solidFill>
                  <a:srgbClr val="790015"/>
                </a:solidFill>
                <a:latin typeface="+mn-lt"/>
                <a:cs typeface="Arial" panose="020B0604020202020204" pitchFamily="34" charset="0"/>
              </a:rPr>
              <a:t>CONTENTS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F00D727-D331-7AFC-6BFD-685EE718FE30}"/>
              </a:ext>
            </a:extLst>
          </p:cNvPr>
          <p:cNvGrpSpPr/>
          <p:nvPr/>
        </p:nvGrpSpPr>
        <p:grpSpPr>
          <a:xfrm>
            <a:off x="871355" y="1316062"/>
            <a:ext cx="4974994" cy="571500"/>
            <a:chOff x="871354" y="1478643"/>
            <a:chExt cx="4974994" cy="5715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08D1117-5806-FA08-BF2E-5666888A3445}"/>
                </a:ext>
              </a:extLst>
            </p:cNvPr>
            <p:cNvSpPr/>
            <p:nvPr/>
          </p:nvSpPr>
          <p:spPr>
            <a:xfrm>
              <a:off x="871354" y="1478643"/>
              <a:ext cx="571500" cy="571500"/>
            </a:xfrm>
            <a:prstGeom prst="ellipse">
              <a:avLst/>
            </a:prstGeom>
            <a:solidFill>
              <a:srgbClr val="5F8D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E83BB6B-DF19-BA2F-37B8-CF5620932633}"/>
                </a:ext>
              </a:extLst>
            </p:cNvPr>
            <p:cNvSpPr txBox="1"/>
            <p:nvPr/>
          </p:nvSpPr>
          <p:spPr>
            <a:xfrm>
              <a:off x="1742981" y="1502783"/>
              <a:ext cx="41033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Finite volume scheme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D993C4B-DAA2-7925-E134-9D48CAECFA54}"/>
              </a:ext>
            </a:extLst>
          </p:cNvPr>
          <p:cNvGrpSpPr/>
          <p:nvPr/>
        </p:nvGrpSpPr>
        <p:grpSpPr>
          <a:xfrm>
            <a:off x="871355" y="2524651"/>
            <a:ext cx="9054935" cy="571500"/>
            <a:chOff x="871354" y="2534558"/>
            <a:chExt cx="9054935" cy="57150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27CFCCB-80A3-1818-93F9-D54E3943CAA9}"/>
                </a:ext>
              </a:extLst>
            </p:cNvPr>
            <p:cNvSpPr/>
            <p:nvPr/>
          </p:nvSpPr>
          <p:spPr>
            <a:xfrm>
              <a:off x="871354" y="2534558"/>
              <a:ext cx="571500" cy="571500"/>
            </a:xfrm>
            <a:prstGeom prst="ellipse">
              <a:avLst/>
            </a:prstGeom>
            <a:solidFill>
              <a:srgbClr val="5F8D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F592DAC-F213-ADE4-A239-A87250D4E722}"/>
                </a:ext>
              </a:extLst>
            </p:cNvPr>
            <p:cNvSpPr txBox="1"/>
            <p:nvPr/>
          </p:nvSpPr>
          <p:spPr>
            <a:xfrm>
              <a:off x="1742980" y="2558698"/>
              <a:ext cx="81833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MATLAB and PYBAMM comparison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0CA1152-AA36-F601-6D24-52F234E2EA30}"/>
              </a:ext>
            </a:extLst>
          </p:cNvPr>
          <p:cNvGrpSpPr/>
          <p:nvPr/>
        </p:nvGrpSpPr>
        <p:grpSpPr>
          <a:xfrm>
            <a:off x="871355" y="3733240"/>
            <a:ext cx="11320645" cy="571500"/>
            <a:chOff x="871354" y="3313959"/>
            <a:chExt cx="11320645" cy="57150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B7545B1-A3FA-9AF2-F243-9BF08D37DBF1}"/>
                </a:ext>
              </a:extLst>
            </p:cNvPr>
            <p:cNvSpPr/>
            <p:nvPr/>
          </p:nvSpPr>
          <p:spPr>
            <a:xfrm>
              <a:off x="871354" y="3313959"/>
              <a:ext cx="571500" cy="571500"/>
            </a:xfrm>
            <a:prstGeom prst="ellipse">
              <a:avLst/>
            </a:prstGeom>
            <a:solidFill>
              <a:srgbClr val="5F8D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AEF1505-8494-5745-8620-CC20DB5E61AB}"/>
                </a:ext>
              </a:extLst>
            </p:cNvPr>
            <p:cNvSpPr txBox="1"/>
            <p:nvPr/>
          </p:nvSpPr>
          <p:spPr>
            <a:xfrm>
              <a:off x="1742980" y="3338099"/>
              <a:ext cx="104490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Mass conservation analysis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98262BE-B6D6-D956-033C-07E0329A65C5}"/>
              </a:ext>
            </a:extLst>
          </p:cNvPr>
          <p:cNvGrpSpPr/>
          <p:nvPr/>
        </p:nvGrpSpPr>
        <p:grpSpPr>
          <a:xfrm>
            <a:off x="871355" y="4941828"/>
            <a:ext cx="11320645" cy="571500"/>
            <a:chOff x="871354" y="3313959"/>
            <a:chExt cx="11320645" cy="571500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A11EAB0-6895-3304-ABE5-25D51CCB8E97}"/>
                </a:ext>
              </a:extLst>
            </p:cNvPr>
            <p:cNvSpPr/>
            <p:nvPr/>
          </p:nvSpPr>
          <p:spPr>
            <a:xfrm>
              <a:off x="871354" y="3313959"/>
              <a:ext cx="571500" cy="571500"/>
            </a:xfrm>
            <a:prstGeom prst="ellipse">
              <a:avLst/>
            </a:prstGeom>
            <a:solidFill>
              <a:srgbClr val="5F8D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CD10975-9933-BF1A-4224-6258D7907934}"/>
                </a:ext>
              </a:extLst>
            </p:cNvPr>
            <p:cNvSpPr txBox="1"/>
            <p:nvPr/>
          </p:nvSpPr>
          <p:spPr>
            <a:xfrm>
              <a:off x="1742980" y="3338099"/>
              <a:ext cx="104490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Conclusions and future steps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818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C6F9C0-9648-4364-93C3-900B1B3E9624}"/>
              </a:ext>
            </a:extLst>
          </p:cNvPr>
          <p:cNvCxnSpPr>
            <a:cxnSpLocks/>
          </p:cNvCxnSpPr>
          <p:nvPr/>
        </p:nvCxnSpPr>
        <p:spPr>
          <a:xfrm>
            <a:off x="345768" y="924113"/>
            <a:ext cx="10566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7CABC88-B6C9-46EB-8D76-F55DD2721B40}"/>
              </a:ext>
            </a:extLst>
          </p:cNvPr>
          <p:cNvSpPr txBox="1">
            <a:spLocks/>
          </p:cNvSpPr>
          <p:nvPr/>
        </p:nvSpPr>
        <p:spPr>
          <a:xfrm>
            <a:off x="286513" y="125501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500" b="1" dirty="0">
              <a:solidFill>
                <a:srgbClr val="7900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CABB57-CCF8-470B-9EA7-CC529B9924E9}"/>
              </a:ext>
            </a:extLst>
          </p:cNvPr>
          <p:cNvSpPr txBox="1"/>
          <p:nvPr/>
        </p:nvSpPr>
        <p:spPr>
          <a:xfrm>
            <a:off x="947957" y="3128211"/>
            <a:ext cx="2781832" cy="46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CDFB79-8028-4514-8114-FC969059DB21}"/>
              </a:ext>
            </a:extLst>
          </p:cNvPr>
          <p:cNvSpPr txBox="1">
            <a:spLocks/>
          </p:cNvSpPr>
          <p:nvPr/>
        </p:nvSpPr>
        <p:spPr>
          <a:xfrm>
            <a:off x="596907" y="3097297"/>
            <a:ext cx="10566400" cy="11205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>
                <a:latin typeface="+mn-lt"/>
                <a:cs typeface="Arial" panose="020B0604020202020204" pitchFamily="34" charset="0"/>
              </a:rPr>
              <a:t>FVM-SPM: Mass conservation analysis</a:t>
            </a:r>
          </a:p>
        </p:txBody>
      </p:sp>
    </p:spTree>
    <p:extLst>
      <p:ext uri="{BB962C8B-B14F-4D97-AF65-F5344CB8AC3E}">
        <p14:creationId xmlns:p14="http://schemas.microsoft.com/office/powerpoint/2010/main" val="866634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C6F9C0-9648-4364-93C3-900B1B3E9624}"/>
              </a:ext>
            </a:extLst>
          </p:cNvPr>
          <p:cNvCxnSpPr>
            <a:cxnSpLocks/>
          </p:cNvCxnSpPr>
          <p:nvPr/>
        </p:nvCxnSpPr>
        <p:spPr>
          <a:xfrm>
            <a:off x="345768" y="924113"/>
            <a:ext cx="10566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7CABC88-B6C9-46EB-8D76-F55DD2721B40}"/>
              </a:ext>
            </a:extLst>
          </p:cNvPr>
          <p:cNvSpPr txBox="1">
            <a:spLocks/>
          </p:cNvSpPr>
          <p:nvPr/>
        </p:nvSpPr>
        <p:spPr>
          <a:xfrm>
            <a:off x="286513" y="125501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CDFB79-8028-4514-8114-FC969059DB21}"/>
              </a:ext>
            </a:extLst>
          </p:cNvPr>
          <p:cNvSpPr txBox="1">
            <a:spLocks/>
          </p:cNvSpPr>
          <p:nvPr/>
        </p:nvSpPr>
        <p:spPr>
          <a:xfrm>
            <a:off x="438913" y="246353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500" b="1" dirty="0">
                <a:solidFill>
                  <a:srgbClr val="790015"/>
                </a:solidFill>
                <a:latin typeface="+mn-lt"/>
                <a:cs typeface="Arial" panose="020B0604020202020204" pitchFamily="34" charset="0"/>
              </a:rPr>
              <a:t>Mass conservation analysis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Calibri" panose="020F0502020204030204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3A9DBD-E807-4D7C-8186-9CD3EB1C1768}"/>
              </a:ext>
            </a:extLst>
          </p:cNvPr>
          <p:cNvSpPr/>
          <p:nvPr/>
        </p:nvSpPr>
        <p:spPr>
          <a:xfrm>
            <a:off x="57955" y="5454203"/>
            <a:ext cx="3786389" cy="1403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0E4E06-F5E2-2427-1166-4326E65418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147" r="8122"/>
          <a:stretch/>
        </p:blipFill>
        <p:spPr>
          <a:xfrm>
            <a:off x="345768" y="3457720"/>
            <a:ext cx="3617377" cy="18612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8DC5AE7-3EFD-B2CA-70D9-783A63A0FEF3}"/>
              </a:ext>
            </a:extLst>
          </p:cNvPr>
          <p:cNvSpPr txBox="1"/>
          <p:nvPr/>
        </p:nvSpPr>
        <p:spPr>
          <a:xfrm>
            <a:off x="1179259" y="1879184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Model: SPM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448D46-2A8D-9F3D-8F25-9BC29E0E9529}"/>
              </a:ext>
            </a:extLst>
          </p:cNvPr>
          <p:cNvSpPr txBox="1"/>
          <p:nvPr/>
        </p:nvSpPr>
        <p:spPr>
          <a:xfrm>
            <a:off x="1179259" y="2248516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FDM (</a:t>
            </a:r>
            <a:r>
              <a:rPr lang="en-US" altLang="zh-CN" b="1" dirty="0">
                <a:solidFill>
                  <a:srgbClr val="C00000"/>
                </a:solidFill>
              </a:rPr>
              <a:t>Nr=5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7D6C82-4ED9-C620-D6C5-04A7E5A9DDE2}"/>
              </a:ext>
            </a:extLst>
          </p:cNvPr>
          <p:cNvSpPr/>
          <p:nvPr/>
        </p:nvSpPr>
        <p:spPr>
          <a:xfrm>
            <a:off x="1017427" y="1768851"/>
            <a:ext cx="1745092" cy="12674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1CFC0E4-F897-820B-2979-1C6D32173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145" y="1468690"/>
            <a:ext cx="7806537" cy="4751805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81064B1-FE28-5BA5-2148-BA4262EBBEFB}"/>
              </a:ext>
            </a:extLst>
          </p:cNvPr>
          <p:cNvCxnSpPr>
            <a:cxnSpLocks/>
          </p:cNvCxnSpPr>
          <p:nvPr/>
        </p:nvCxnSpPr>
        <p:spPr>
          <a:xfrm>
            <a:off x="5220818" y="2048501"/>
            <a:ext cx="446557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DBED9EB-29B9-D46D-498A-C91C1013963C}"/>
              </a:ext>
            </a:extLst>
          </p:cNvPr>
          <p:cNvCxnSpPr>
            <a:cxnSpLocks/>
          </p:cNvCxnSpPr>
          <p:nvPr/>
        </p:nvCxnSpPr>
        <p:spPr>
          <a:xfrm>
            <a:off x="5541493" y="2000250"/>
            <a:ext cx="0" cy="12700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F2C70F9-7534-548C-B647-BFA8F1C2BB98}"/>
              </a:ext>
            </a:extLst>
          </p:cNvPr>
          <p:cNvSpPr txBox="1"/>
          <p:nvPr/>
        </p:nvSpPr>
        <p:spPr>
          <a:xfrm>
            <a:off x="5110185" y="1749322"/>
            <a:ext cx="9165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Calibri" panose="020F0502020204030204"/>
              </a:rPr>
              <a:t>ΔCs=107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46EFB25-CB52-B11C-A6DD-86F32BDFD5B6}"/>
              </a:ext>
            </a:extLst>
          </p:cNvPr>
          <p:cNvCxnSpPr>
            <a:cxnSpLocks/>
          </p:cNvCxnSpPr>
          <p:nvPr/>
        </p:nvCxnSpPr>
        <p:spPr>
          <a:xfrm>
            <a:off x="5267732" y="2131041"/>
            <a:ext cx="860425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B8D8051-68DF-5635-2AFF-3E2DD59BC4DF}"/>
              </a:ext>
            </a:extLst>
          </p:cNvPr>
          <p:cNvCxnSpPr>
            <a:cxnSpLocks/>
          </p:cNvCxnSpPr>
          <p:nvPr/>
        </p:nvCxnSpPr>
        <p:spPr>
          <a:xfrm>
            <a:off x="5737766" y="2168082"/>
            <a:ext cx="390391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C505237-9914-BF42-B089-DE977A2B5663}"/>
              </a:ext>
            </a:extLst>
          </p:cNvPr>
          <p:cNvCxnSpPr>
            <a:cxnSpLocks/>
          </p:cNvCxnSpPr>
          <p:nvPr/>
        </p:nvCxnSpPr>
        <p:spPr>
          <a:xfrm>
            <a:off x="5864056" y="2042141"/>
            <a:ext cx="0" cy="206375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C74004F-ABB5-6045-E5DF-3C03360C9840}"/>
              </a:ext>
            </a:extLst>
          </p:cNvPr>
          <p:cNvSpPr txBox="1"/>
          <p:nvPr/>
        </p:nvSpPr>
        <p:spPr>
          <a:xfrm>
            <a:off x="5831144" y="1872864"/>
            <a:ext cx="9165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Calibri" panose="020F0502020204030204"/>
              </a:rPr>
              <a:t>ΔCs=34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ADB1BB0-8894-22DA-C341-034A9EB84378}"/>
              </a:ext>
            </a:extLst>
          </p:cNvPr>
          <p:cNvCxnSpPr>
            <a:cxnSpLocks/>
          </p:cNvCxnSpPr>
          <p:nvPr/>
        </p:nvCxnSpPr>
        <p:spPr>
          <a:xfrm>
            <a:off x="7140575" y="2184014"/>
            <a:ext cx="36988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BBCD834-983A-EFC8-C87B-95FE17CE9148}"/>
              </a:ext>
            </a:extLst>
          </p:cNvPr>
          <p:cNvCxnSpPr>
            <a:cxnSpLocks/>
          </p:cNvCxnSpPr>
          <p:nvPr/>
        </p:nvCxnSpPr>
        <p:spPr>
          <a:xfrm>
            <a:off x="7396163" y="2205180"/>
            <a:ext cx="1143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9F6798F-6C9C-95E4-D50E-7D1A06785E8F}"/>
              </a:ext>
            </a:extLst>
          </p:cNvPr>
          <p:cNvCxnSpPr>
            <a:cxnSpLocks/>
          </p:cNvCxnSpPr>
          <p:nvPr/>
        </p:nvCxnSpPr>
        <p:spPr>
          <a:xfrm>
            <a:off x="7465656" y="2079239"/>
            <a:ext cx="0" cy="206375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9C6C2A9-5928-691A-2315-3E5C492AB921}"/>
              </a:ext>
            </a:extLst>
          </p:cNvPr>
          <p:cNvSpPr txBox="1"/>
          <p:nvPr/>
        </p:nvSpPr>
        <p:spPr>
          <a:xfrm>
            <a:off x="6805834" y="1852363"/>
            <a:ext cx="7046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Calibri" panose="020F0502020204030204"/>
              </a:rPr>
              <a:t>ΔCs=1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A03E3AE-CEB0-5A2C-64A6-E841E49C17AE}"/>
              </a:ext>
            </a:extLst>
          </p:cNvPr>
          <p:cNvCxnSpPr>
            <a:cxnSpLocks/>
          </p:cNvCxnSpPr>
          <p:nvPr/>
        </p:nvCxnSpPr>
        <p:spPr>
          <a:xfrm>
            <a:off x="8558378" y="2353301"/>
            <a:ext cx="320675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C0DD4B6-CD95-B633-04B7-4A1E8CA7558E}"/>
              </a:ext>
            </a:extLst>
          </p:cNvPr>
          <p:cNvCxnSpPr>
            <a:cxnSpLocks/>
          </p:cNvCxnSpPr>
          <p:nvPr/>
        </p:nvCxnSpPr>
        <p:spPr>
          <a:xfrm>
            <a:off x="8879053" y="2305050"/>
            <a:ext cx="0" cy="12700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B579DC1-D419-7A86-BD0D-BD8524B656D2}"/>
              </a:ext>
            </a:extLst>
          </p:cNvPr>
          <p:cNvSpPr txBox="1"/>
          <p:nvPr/>
        </p:nvSpPr>
        <p:spPr>
          <a:xfrm>
            <a:off x="8449979" y="2007285"/>
            <a:ext cx="9165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Calibri" panose="020F0502020204030204"/>
              </a:rPr>
              <a:t>ΔCs=30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A3BD586E-8077-6AE1-3236-FFB50CA58551}"/>
              </a:ext>
            </a:extLst>
          </p:cNvPr>
          <p:cNvCxnSpPr>
            <a:cxnSpLocks/>
          </p:cNvCxnSpPr>
          <p:nvPr/>
        </p:nvCxnSpPr>
        <p:spPr>
          <a:xfrm>
            <a:off x="8781656" y="2383767"/>
            <a:ext cx="201477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CD54741-8AFA-0876-96B1-485DE3CF7046}"/>
              </a:ext>
            </a:extLst>
          </p:cNvPr>
          <p:cNvCxnSpPr>
            <a:cxnSpLocks/>
          </p:cNvCxnSpPr>
          <p:nvPr/>
        </p:nvCxnSpPr>
        <p:spPr>
          <a:xfrm>
            <a:off x="10626459" y="2360763"/>
            <a:ext cx="320675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9B1E496-5D3B-D8C4-FE01-0968E541D6D2}"/>
              </a:ext>
            </a:extLst>
          </p:cNvPr>
          <p:cNvCxnSpPr>
            <a:cxnSpLocks/>
          </p:cNvCxnSpPr>
          <p:nvPr/>
        </p:nvCxnSpPr>
        <p:spPr>
          <a:xfrm>
            <a:off x="10821722" y="2320267"/>
            <a:ext cx="0" cy="12700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2883326-8528-60FA-6615-32C7E37444AB}"/>
              </a:ext>
            </a:extLst>
          </p:cNvPr>
          <p:cNvSpPr txBox="1"/>
          <p:nvPr/>
        </p:nvSpPr>
        <p:spPr>
          <a:xfrm>
            <a:off x="10156696" y="2029996"/>
            <a:ext cx="9165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Calibri" panose="020F0502020204030204"/>
              </a:rPr>
              <a:t>ΔCs=0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29BBFC00-B659-445E-36B3-6630DBD52C2D}"/>
              </a:ext>
            </a:extLst>
          </p:cNvPr>
          <p:cNvCxnSpPr>
            <a:cxnSpLocks/>
          </p:cNvCxnSpPr>
          <p:nvPr/>
        </p:nvCxnSpPr>
        <p:spPr>
          <a:xfrm>
            <a:off x="10849737" y="2391229"/>
            <a:ext cx="201477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B3C164EA-05C1-EFF4-14A8-810FA2C42343}"/>
              </a:ext>
            </a:extLst>
          </p:cNvPr>
          <p:cNvSpPr txBox="1"/>
          <p:nvPr/>
        </p:nvSpPr>
        <p:spPr>
          <a:xfrm>
            <a:off x="5820760" y="1446551"/>
            <a:ext cx="91659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Cathode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5F07DF1-9BD6-A695-87F6-70355006C33A}"/>
              </a:ext>
            </a:extLst>
          </p:cNvPr>
          <p:cNvSpPr txBox="1"/>
          <p:nvPr/>
        </p:nvSpPr>
        <p:spPr>
          <a:xfrm>
            <a:off x="9366568" y="1446551"/>
            <a:ext cx="91659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Anode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EFF619C-ABDF-839B-904E-743E627290AD}"/>
              </a:ext>
            </a:extLst>
          </p:cNvPr>
          <p:cNvSpPr/>
          <p:nvPr/>
        </p:nvSpPr>
        <p:spPr>
          <a:xfrm>
            <a:off x="889702" y="5786991"/>
            <a:ext cx="3160704" cy="7104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ysClr val="windowText" lastClr="000000"/>
                </a:solidFill>
              </a:rPr>
              <a:t>Mass is not conserved in </a:t>
            </a:r>
            <a:r>
              <a:rPr lang="en-US" altLang="zh-CN" sz="1600" b="1" dirty="0">
                <a:solidFill>
                  <a:srgbClr val="C00000"/>
                </a:solidFill>
              </a:rPr>
              <a:t>FDM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F989C1D-6768-F028-C2AF-107916269D20}"/>
              </a:ext>
            </a:extLst>
          </p:cNvPr>
          <p:cNvSpPr txBox="1"/>
          <p:nvPr/>
        </p:nvSpPr>
        <p:spPr>
          <a:xfrm>
            <a:off x="1179259" y="2635161"/>
            <a:ext cx="1423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C-rate: 4C-4C</a:t>
            </a:r>
            <a:endParaRPr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0074F1-9172-D34C-AD10-3E01298AA246}"/>
              </a:ext>
            </a:extLst>
          </p:cNvPr>
          <p:cNvSpPr txBox="1"/>
          <p:nvPr/>
        </p:nvSpPr>
        <p:spPr>
          <a:xfrm>
            <a:off x="482373" y="961856"/>
            <a:ext cx="196900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Mass conservation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0660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C6F9C0-9648-4364-93C3-900B1B3E9624}"/>
              </a:ext>
            </a:extLst>
          </p:cNvPr>
          <p:cNvCxnSpPr>
            <a:cxnSpLocks/>
          </p:cNvCxnSpPr>
          <p:nvPr/>
        </p:nvCxnSpPr>
        <p:spPr>
          <a:xfrm>
            <a:off x="345768" y="924113"/>
            <a:ext cx="10566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7CABC88-B6C9-46EB-8D76-F55DD2721B40}"/>
              </a:ext>
            </a:extLst>
          </p:cNvPr>
          <p:cNvSpPr txBox="1">
            <a:spLocks/>
          </p:cNvSpPr>
          <p:nvPr/>
        </p:nvSpPr>
        <p:spPr>
          <a:xfrm>
            <a:off x="286513" y="125501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CDFB79-8028-4514-8114-FC969059DB21}"/>
              </a:ext>
            </a:extLst>
          </p:cNvPr>
          <p:cNvSpPr txBox="1">
            <a:spLocks/>
          </p:cNvSpPr>
          <p:nvPr/>
        </p:nvSpPr>
        <p:spPr>
          <a:xfrm>
            <a:off x="438913" y="246353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500" b="1" dirty="0">
                <a:solidFill>
                  <a:srgbClr val="790015"/>
                </a:solidFill>
                <a:latin typeface="+mn-lt"/>
                <a:cs typeface="Arial" panose="020B0604020202020204" pitchFamily="34" charset="0"/>
              </a:rPr>
              <a:t>Mass conservation analysis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Calibri" panose="020F0502020204030204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3A9DBD-E807-4D7C-8186-9CD3EB1C1768}"/>
              </a:ext>
            </a:extLst>
          </p:cNvPr>
          <p:cNvSpPr/>
          <p:nvPr/>
        </p:nvSpPr>
        <p:spPr>
          <a:xfrm>
            <a:off x="57955" y="5454203"/>
            <a:ext cx="3786389" cy="1403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0E4E06-F5E2-2427-1166-4326E65418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147" r="8122"/>
          <a:stretch/>
        </p:blipFill>
        <p:spPr>
          <a:xfrm>
            <a:off x="345768" y="3457720"/>
            <a:ext cx="3617377" cy="186127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43EE44B-2678-74EB-1B24-297D9040138B}"/>
              </a:ext>
            </a:extLst>
          </p:cNvPr>
          <p:cNvSpPr txBox="1"/>
          <p:nvPr/>
        </p:nvSpPr>
        <p:spPr>
          <a:xfrm>
            <a:off x="482373" y="961856"/>
            <a:ext cx="196900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Mass conservation</a:t>
            </a:r>
            <a:endParaRPr lang="zh-CN" altLang="en-US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3C164EA-05C1-EFF4-14A8-810FA2C42343}"/>
              </a:ext>
            </a:extLst>
          </p:cNvPr>
          <p:cNvSpPr txBox="1"/>
          <p:nvPr/>
        </p:nvSpPr>
        <p:spPr>
          <a:xfrm>
            <a:off x="5831542" y="1661648"/>
            <a:ext cx="91659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Cathode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5F07DF1-9BD6-A695-87F6-70355006C33A}"/>
              </a:ext>
            </a:extLst>
          </p:cNvPr>
          <p:cNvSpPr txBox="1"/>
          <p:nvPr/>
        </p:nvSpPr>
        <p:spPr>
          <a:xfrm>
            <a:off x="9377350" y="1661648"/>
            <a:ext cx="91659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Anode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38BD93-F3F7-033C-E3CD-0D33216A4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007" y="1724760"/>
            <a:ext cx="7839225" cy="443331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0C962DB-0E25-98CB-5476-67810A5D96ED}"/>
              </a:ext>
            </a:extLst>
          </p:cNvPr>
          <p:cNvSpPr/>
          <p:nvPr/>
        </p:nvSpPr>
        <p:spPr>
          <a:xfrm>
            <a:off x="889702" y="5786991"/>
            <a:ext cx="3160704" cy="7104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ysClr val="windowText" lastClr="000000"/>
                </a:solidFill>
              </a:rPr>
              <a:t>Mass is conserved in </a:t>
            </a:r>
            <a:r>
              <a:rPr lang="en-US" altLang="zh-CN" sz="1600" b="1" dirty="0">
                <a:solidFill>
                  <a:srgbClr val="C00000"/>
                </a:solidFill>
              </a:rPr>
              <a:t>FVM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ED19C8-7CF5-3E90-14CF-D6FA75FC882C}"/>
              </a:ext>
            </a:extLst>
          </p:cNvPr>
          <p:cNvSpPr txBox="1"/>
          <p:nvPr/>
        </p:nvSpPr>
        <p:spPr>
          <a:xfrm>
            <a:off x="1179259" y="1879184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Model: SPM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C08312-1EEC-C2DA-BA49-80CE826CBDCE}"/>
              </a:ext>
            </a:extLst>
          </p:cNvPr>
          <p:cNvSpPr txBox="1"/>
          <p:nvPr/>
        </p:nvSpPr>
        <p:spPr>
          <a:xfrm>
            <a:off x="1179259" y="2248516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FVM (</a:t>
            </a:r>
            <a:r>
              <a:rPr lang="en-US" altLang="zh-CN" b="1" dirty="0">
                <a:solidFill>
                  <a:srgbClr val="C00000"/>
                </a:solidFill>
              </a:rPr>
              <a:t>Nr=5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B6AAB84-E483-2A50-C319-A665E4224B65}"/>
              </a:ext>
            </a:extLst>
          </p:cNvPr>
          <p:cNvSpPr/>
          <p:nvPr/>
        </p:nvSpPr>
        <p:spPr>
          <a:xfrm>
            <a:off x="1017427" y="1768851"/>
            <a:ext cx="1745092" cy="12674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4455C61-1194-BE0B-0C94-17FD43077BFF}"/>
              </a:ext>
            </a:extLst>
          </p:cNvPr>
          <p:cNvSpPr txBox="1"/>
          <p:nvPr/>
        </p:nvSpPr>
        <p:spPr>
          <a:xfrm>
            <a:off x="1179259" y="2635161"/>
            <a:ext cx="1423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C-rate: 4C-4C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23439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C6F9C0-9648-4364-93C3-900B1B3E9624}"/>
              </a:ext>
            </a:extLst>
          </p:cNvPr>
          <p:cNvCxnSpPr>
            <a:cxnSpLocks/>
          </p:cNvCxnSpPr>
          <p:nvPr/>
        </p:nvCxnSpPr>
        <p:spPr>
          <a:xfrm>
            <a:off x="345768" y="924113"/>
            <a:ext cx="10566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7CABC88-B6C9-46EB-8D76-F55DD2721B40}"/>
              </a:ext>
            </a:extLst>
          </p:cNvPr>
          <p:cNvSpPr txBox="1">
            <a:spLocks/>
          </p:cNvSpPr>
          <p:nvPr/>
        </p:nvSpPr>
        <p:spPr>
          <a:xfrm>
            <a:off x="286513" y="125501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CDFB79-8028-4514-8114-FC969059DB21}"/>
              </a:ext>
            </a:extLst>
          </p:cNvPr>
          <p:cNvSpPr txBox="1">
            <a:spLocks/>
          </p:cNvSpPr>
          <p:nvPr/>
        </p:nvSpPr>
        <p:spPr>
          <a:xfrm>
            <a:off x="438913" y="246353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500" b="1" dirty="0">
                <a:solidFill>
                  <a:srgbClr val="790015"/>
                </a:solidFill>
                <a:latin typeface="+mn-lt"/>
                <a:cs typeface="Arial" panose="020B0604020202020204" pitchFamily="34" charset="0"/>
              </a:rPr>
              <a:t>Mass conservation analysis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Calibri" panose="020F0502020204030204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3A9DBD-E807-4D7C-8186-9CD3EB1C1768}"/>
              </a:ext>
            </a:extLst>
          </p:cNvPr>
          <p:cNvSpPr/>
          <p:nvPr/>
        </p:nvSpPr>
        <p:spPr>
          <a:xfrm>
            <a:off x="57955" y="5454203"/>
            <a:ext cx="3786389" cy="1403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68F9FD8-2656-C0F2-5617-07C20BA72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22338"/>
              </p:ext>
            </p:extLst>
          </p:nvPr>
        </p:nvGraphicFramePr>
        <p:xfrm>
          <a:off x="286513" y="3014524"/>
          <a:ext cx="11161505" cy="29819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01655">
                  <a:extLst>
                    <a:ext uri="{9D8B030D-6E8A-4147-A177-3AD203B41FA5}">
                      <a16:colId xmlns:a16="http://schemas.microsoft.com/office/drawing/2014/main" val="1469928172"/>
                    </a:ext>
                  </a:extLst>
                </a:gridCol>
                <a:gridCol w="801655">
                  <a:extLst>
                    <a:ext uri="{9D8B030D-6E8A-4147-A177-3AD203B41FA5}">
                      <a16:colId xmlns:a16="http://schemas.microsoft.com/office/drawing/2014/main" val="4074106008"/>
                    </a:ext>
                  </a:extLst>
                </a:gridCol>
                <a:gridCol w="1957888">
                  <a:extLst>
                    <a:ext uri="{9D8B030D-6E8A-4147-A177-3AD203B41FA5}">
                      <a16:colId xmlns:a16="http://schemas.microsoft.com/office/drawing/2014/main" val="600894462"/>
                    </a:ext>
                  </a:extLst>
                </a:gridCol>
                <a:gridCol w="2042679">
                  <a:extLst>
                    <a:ext uri="{9D8B030D-6E8A-4147-A177-3AD203B41FA5}">
                      <a16:colId xmlns:a16="http://schemas.microsoft.com/office/drawing/2014/main" val="2990983441"/>
                    </a:ext>
                  </a:extLst>
                </a:gridCol>
                <a:gridCol w="2428089">
                  <a:extLst>
                    <a:ext uri="{9D8B030D-6E8A-4147-A177-3AD203B41FA5}">
                      <a16:colId xmlns:a16="http://schemas.microsoft.com/office/drawing/2014/main" val="1772331821"/>
                    </a:ext>
                  </a:extLst>
                </a:gridCol>
                <a:gridCol w="3129539">
                  <a:extLst>
                    <a:ext uri="{9D8B030D-6E8A-4147-A177-3AD203B41FA5}">
                      <a16:colId xmlns:a16="http://schemas.microsoft.com/office/drawing/2014/main" val="316807228"/>
                    </a:ext>
                  </a:extLst>
                </a:gridCol>
              </a:tblGrid>
              <a:tr h="142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C-rate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Cycle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FDM </a:t>
                      </a:r>
                      <a:r>
                        <a:rPr lang="en-US" altLang="zh-CN" sz="1600" b="1" u="none" strike="noStrike" kern="1200" baseline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Nr=5</a:t>
                      </a:r>
                    </a:p>
                  </a:txBody>
                  <a:tcPr marL="5080" marR="5080" marT="508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FVM </a:t>
                      </a:r>
                      <a:r>
                        <a:rPr lang="en-US" altLang="zh-CN" sz="1600" b="1" u="none" strike="noStrike" kern="1200" baseline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Nr=5</a:t>
                      </a:r>
                    </a:p>
                  </a:txBody>
                  <a:tcPr marL="5080" marR="5080" marT="508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23644"/>
                  </a:ext>
                </a:extLst>
              </a:tr>
              <a:tr h="1422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</a:rPr>
                        <a:t>Difference in cathode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[mol/m</a:t>
                      </a:r>
                      <a:r>
                        <a:rPr lang="en-US" altLang="zh-CN" sz="1600" b="1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600" b="1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zh-CN" sz="1600" b="1" u="none" strike="noStrike" dirty="0">
                          <a:effectLst/>
                        </a:rPr>
                        <a:t> 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</a:rPr>
                        <a:t>Difference in anode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[mol/m</a:t>
                      </a:r>
                      <a:r>
                        <a:rPr lang="en-US" altLang="zh-CN" sz="1600" b="1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600" b="1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zh-CN" sz="1600" b="1" u="none" strike="noStrike" dirty="0">
                          <a:effectLst/>
                        </a:rPr>
                        <a:t> 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</a:rPr>
                        <a:t>Difference in cathode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[mol/m</a:t>
                      </a:r>
                      <a:r>
                        <a:rPr lang="en-US" altLang="zh-CN" sz="1600" b="1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600" b="1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zh-CN" sz="1600" b="1" u="none" strike="noStrike" dirty="0">
                          <a:effectLst/>
                        </a:rPr>
                        <a:t> 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</a:rPr>
                        <a:t>Difference in anode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[mol/m</a:t>
                      </a:r>
                      <a:r>
                        <a:rPr lang="en-US" altLang="zh-CN" sz="1600" b="1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600" b="1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5080" marR="5080" marT="508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587455"/>
                  </a:ext>
                </a:extLst>
              </a:tr>
              <a:tr h="1422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1C-1C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C1-C2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46.03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7.48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2E75B6"/>
                          </a:solidFill>
                          <a:effectLst/>
                        </a:rPr>
                        <a:t>0.00</a:t>
                      </a:r>
                      <a:endParaRPr lang="en-US" altLang="zh-CN" sz="1600" b="1" i="0" u="none" strike="noStrike" dirty="0">
                        <a:solidFill>
                          <a:srgbClr val="2E75B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solidFill>
                            <a:srgbClr val="2E75B6"/>
                          </a:solidFill>
                          <a:effectLst/>
                        </a:rPr>
                        <a:t>0.00</a:t>
                      </a:r>
                      <a:endParaRPr lang="en-US" altLang="zh-CN" sz="1600" b="1" i="0" u="none" strike="noStrike">
                        <a:solidFill>
                          <a:srgbClr val="2E75B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extLst>
                  <a:ext uri="{0D108BD9-81ED-4DB2-BD59-A6C34878D82A}">
                    <a16:rowId xmlns:a16="http://schemas.microsoft.com/office/drawing/2014/main" val="3420192567"/>
                  </a:ext>
                </a:extLst>
              </a:tr>
              <a:tr h="1422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C2-C3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4.80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0.00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2E75B6"/>
                          </a:solidFill>
                          <a:effectLst/>
                        </a:rPr>
                        <a:t>0.00</a:t>
                      </a:r>
                      <a:endParaRPr lang="en-US" altLang="zh-CN" sz="1600" b="1" i="0" u="none" strike="noStrike" dirty="0">
                        <a:solidFill>
                          <a:srgbClr val="2E75B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solidFill>
                            <a:srgbClr val="2E75B6"/>
                          </a:solidFill>
                          <a:effectLst/>
                        </a:rPr>
                        <a:t>0.00</a:t>
                      </a:r>
                      <a:endParaRPr lang="en-US" altLang="zh-CN" sz="1600" b="1" i="0" u="none" strike="noStrike">
                        <a:solidFill>
                          <a:srgbClr val="2E75B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extLst>
                  <a:ext uri="{0D108BD9-81ED-4DB2-BD59-A6C34878D82A}">
                    <a16:rowId xmlns:a16="http://schemas.microsoft.com/office/drawing/2014/main" val="701540102"/>
                  </a:ext>
                </a:extLst>
              </a:tr>
              <a:tr h="1422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C9-C10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0.00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0.00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2E75B6"/>
                          </a:solidFill>
                          <a:effectLst/>
                        </a:rPr>
                        <a:t>0.00</a:t>
                      </a:r>
                      <a:endParaRPr lang="en-US" altLang="zh-CN" sz="1600" b="1" i="0" u="none" strike="noStrike" dirty="0">
                        <a:solidFill>
                          <a:srgbClr val="2E75B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solidFill>
                            <a:srgbClr val="2E75B6"/>
                          </a:solidFill>
                          <a:effectLst/>
                        </a:rPr>
                        <a:t>0.00</a:t>
                      </a:r>
                      <a:endParaRPr lang="en-US" altLang="zh-CN" sz="1600" b="1" i="0" u="none" strike="noStrike">
                        <a:solidFill>
                          <a:srgbClr val="2E75B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extLst>
                  <a:ext uri="{0D108BD9-81ED-4DB2-BD59-A6C34878D82A}">
                    <a16:rowId xmlns:a16="http://schemas.microsoft.com/office/drawing/2014/main" val="2438794452"/>
                  </a:ext>
                </a:extLst>
              </a:tr>
              <a:tr h="1422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2C-2C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C1-C2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80.00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14.96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2E75B6"/>
                          </a:solidFill>
                          <a:effectLst/>
                        </a:rPr>
                        <a:t>0.00</a:t>
                      </a:r>
                      <a:endParaRPr lang="en-US" altLang="zh-CN" sz="1600" b="1" i="0" u="none" strike="noStrike" dirty="0">
                        <a:solidFill>
                          <a:srgbClr val="2E75B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solidFill>
                            <a:srgbClr val="2E75B6"/>
                          </a:solidFill>
                          <a:effectLst/>
                        </a:rPr>
                        <a:t>0.00</a:t>
                      </a:r>
                      <a:endParaRPr lang="en-US" altLang="zh-CN" sz="1600" b="1" i="0" u="none" strike="noStrike">
                        <a:solidFill>
                          <a:srgbClr val="2E75B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extLst>
                  <a:ext uri="{0D108BD9-81ED-4DB2-BD59-A6C34878D82A}">
                    <a16:rowId xmlns:a16="http://schemas.microsoft.com/office/drawing/2014/main" val="1684654222"/>
                  </a:ext>
                </a:extLst>
              </a:tr>
              <a:tr h="1422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C2-C3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21.09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0.00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2E75B6"/>
                          </a:solidFill>
                          <a:effectLst/>
                        </a:rPr>
                        <a:t>0.00</a:t>
                      </a:r>
                      <a:endParaRPr lang="en-US" altLang="zh-CN" sz="1600" b="1" i="0" u="none" strike="noStrike" dirty="0">
                        <a:solidFill>
                          <a:srgbClr val="2E75B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solidFill>
                            <a:srgbClr val="2E75B6"/>
                          </a:solidFill>
                          <a:effectLst/>
                        </a:rPr>
                        <a:t>0.00</a:t>
                      </a:r>
                      <a:endParaRPr lang="en-US" altLang="zh-CN" sz="1600" b="1" i="0" u="none" strike="noStrike">
                        <a:solidFill>
                          <a:srgbClr val="2E75B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extLst>
                  <a:ext uri="{0D108BD9-81ED-4DB2-BD59-A6C34878D82A}">
                    <a16:rowId xmlns:a16="http://schemas.microsoft.com/office/drawing/2014/main" val="328104859"/>
                  </a:ext>
                </a:extLst>
              </a:tr>
              <a:tr h="1422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C9-C10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0.01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0.00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2E75B6"/>
                          </a:solidFill>
                          <a:effectLst/>
                        </a:rPr>
                        <a:t>0.00</a:t>
                      </a:r>
                      <a:endParaRPr lang="en-US" altLang="zh-CN" sz="1600" b="1" i="0" u="none" strike="noStrike" dirty="0">
                        <a:solidFill>
                          <a:srgbClr val="2E75B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solidFill>
                            <a:srgbClr val="2E75B6"/>
                          </a:solidFill>
                          <a:effectLst/>
                        </a:rPr>
                        <a:t>0.00</a:t>
                      </a:r>
                      <a:endParaRPr lang="en-US" altLang="zh-CN" sz="1600" b="1" i="0" u="none" strike="noStrike">
                        <a:solidFill>
                          <a:srgbClr val="2E75B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extLst>
                  <a:ext uri="{0D108BD9-81ED-4DB2-BD59-A6C34878D82A}">
                    <a16:rowId xmlns:a16="http://schemas.microsoft.com/office/drawing/2014/main" val="1184143293"/>
                  </a:ext>
                </a:extLst>
              </a:tr>
              <a:tr h="1422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4C-4C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C1-C2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106.41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29.92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2E75B6"/>
                          </a:solidFill>
                          <a:effectLst/>
                        </a:rPr>
                        <a:t>0.00</a:t>
                      </a:r>
                      <a:endParaRPr lang="en-US" altLang="zh-CN" sz="1600" b="1" i="0" u="none" strike="noStrike" dirty="0">
                        <a:solidFill>
                          <a:srgbClr val="2E75B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solidFill>
                            <a:srgbClr val="2E75B6"/>
                          </a:solidFill>
                          <a:effectLst/>
                        </a:rPr>
                        <a:t>0.00</a:t>
                      </a:r>
                      <a:endParaRPr lang="en-US" altLang="zh-CN" sz="1600" b="1" i="0" u="none" strike="noStrike">
                        <a:solidFill>
                          <a:srgbClr val="2E75B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extLst>
                  <a:ext uri="{0D108BD9-81ED-4DB2-BD59-A6C34878D82A}">
                    <a16:rowId xmlns:a16="http://schemas.microsoft.com/office/drawing/2014/main" val="4156941301"/>
                  </a:ext>
                </a:extLst>
              </a:tr>
              <a:tr h="1422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C2-C3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34.36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0.00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2E75B6"/>
                          </a:solidFill>
                          <a:effectLst/>
                        </a:rPr>
                        <a:t>0.00</a:t>
                      </a:r>
                      <a:endParaRPr lang="en-US" altLang="zh-CN" sz="1600" b="1" i="0" u="none" strike="noStrike" dirty="0">
                        <a:solidFill>
                          <a:srgbClr val="2E75B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solidFill>
                            <a:srgbClr val="2E75B6"/>
                          </a:solidFill>
                          <a:effectLst/>
                        </a:rPr>
                        <a:t>0.00</a:t>
                      </a:r>
                      <a:endParaRPr lang="en-US" altLang="zh-CN" sz="1600" b="1" i="0" u="none" strike="noStrike">
                        <a:solidFill>
                          <a:srgbClr val="2E75B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extLst>
                  <a:ext uri="{0D108BD9-81ED-4DB2-BD59-A6C34878D82A}">
                    <a16:rowId xmlns:a16="http://schemas.microsoft.com/office/drawing/2014/main" val="3841055206"/>
                  </a:ext>
                </a:extLst>
              </a:tr>
              <a:tr h="1422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C9-C10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1.10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0.00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2E75B6"/>
                          </a:solidFill>
                          <a:effectLst/>
                        </a:rPr>
                        <a:t>0.00</a:t>
                      </a:r>
                      <a:endParaRPr lang="en-US" altLang="zh-CN" sz="1600" b="1" i="0" u="none" strike="noStrike" dirty="0">
                        <a:solidFill>
                          <a:srgbClr val="2E75B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2E75B6"/>
                          </a:solidFill>
                          <a:effectLst/>
                        </a:rPr>
                        <a:t>0.00</a:t>
                      </a:r>
                      <a:endParaRPr lang="en-US" altLang="zh-CN" sz="1600" b="1" i="0" u="none" strike="noStrike" dirty="0">
                        <a:solidFill>
                          <a:srgbClr val="2E75B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0" marR="5080" marT="5080" marB="0" anchor="ctr"/>
                </a:tc>
                <a:extLst>
                  <a:ext uri="{0D108BD9-81ED-4DB2-BD59-A6C34878D82A}">
                    <a16:rowId xmlns:a16="http://schemas.microsoft.com/office/drawing/2014/main" val="3581127613"/>
                  </a:ext>
                </a:extLst>
              </a:tr>
            </a:tbl>
          </a:graphicData>
        </a:graphic>
      </p:graphicFrame>
      <p:pic>
        <p:nvPicPr>
          <p:cNvPr id="18" name="图片 17">
            <a:extLst>
              <a:ext uri="{FF2B5EF4-FFF2-40B4-BE49-F238E27FC236}">
                <a16:creationId xmlns:a16="http://schemas.microsoft.com/office/drawing/2014/main" id="{F6FE8F3E-51D5-AC46-88A2-7525AE8F2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0755"/>
            <a:ext cx="8500056" cy="1564075"/>
          </a:xfrm>
          <a:prstGeom prst="rect">
            <a:avLst/>
          </a:prstGeom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316AACB7-220C-374D-C71E-9E78167E0195}"/>
              </a:ext>
            </a:extLst>
          </p:cNvPr>
          <p:cNvSpPr/>
          <p:nvPr/>
        </p:nvSpPr>
        <p:spPr>
          <a:xfrm>
            <a:off x="1373984" y="1345663"/>
            <a:ext cx="115910" cy="1159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6E92C11-5220-B2FB-6771-4A2DB73B0F8A}"/>
              </a:ext>
            </a:extLst>
          </p:cNvPr>
          <p:cNvSpPr/>
          <p:nvPr/>
        </p:nvSpPr>
        <p:spPr>
          <a:xfrm>
            <a:off x="2034384" y="1345663"/>
            <a:ext cx="115910" cy="1159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846D5C2-ADCF-9A7E-C3A2-6F3F4187094C}"/>
              </a:ext>
            </a:extLst>
          </p:cNvPr>
          <p:cNvSpPr/>
          <p:nvPr/>
        </p:nvSpPr>
        <p:spPr>
          <a:xfrm>
            <a:off x="2694784" y="1345663"/>
            <a:ext cx="115910" cy="1159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C2BC116-B073-ABDA-CCB1-EF63F6C6936A}"/>
              </a:ext>
            </a:extLst>
          </p:cNvPr>
          <p:cNvSpPr/>
          <p:nvPr/>
        </p:nvSpPr>
        <p:spPr>
          <a:xfrm>
            <a:off x="3355184" y="1345663"/>
            <a:ext cx="115910" cy="1159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FCD8CA9-29DE-BBCD-E31B-6F88198A1040}"/>
              </a:ext>
            </a:extLst>
          </p:cNvPr>
          <p:cNvSpPr/>
          <p:nvPr/>
        </p:nvSpPr>
        <p:spPr>
          <a:xfrm>
            <a:off x="3998890" y="1345663"/>
            <a:ext cx="115910" cy="1159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52CAA74-33C2-971D-A114-07D9460D117A}"/>
              </a:ext>
            </a:extLst>
          </p:cNvPr>
          <p:cNvSpPr/>
          <p:nvPr/>
        </p:nvSpPr>
        <p:spPr>
          <a:xfrm>
            <a:off x="4659290" y="1345663"/>
            <a:ext cx="115910" cy="1159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0982FEF-FE49-D37C-B0C1-56832B313CD9}"/>
              </a:ext>
            </a:extLst>
          </p:cNvPr>
          <p:cNvSpPr/>
          <p:nvPr/>
        </p:nvSpPr>
        <p:spPr>
          <a:xfrm>
            <a:off x="5319690" y="1345663"/>
            <a:ext cx="115910" cy="1159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815F7CC-20E1-86B2-DB20-E0442C9FDABF}"/>
              </a:ext>
            </a:extLst>
          </p:cNvPr>
          <p:cNvSpPr/>
          <p:nvPr/>
        </p:nvSpPr>
        <p:spPr>
          <a:xfrm>
            <a:off x="5980090" y="1345663"/>
            <a:ext cx="115910" cy="1159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AE7B335-25FD-1BBC-0262-A421266ABB26}"/>
              </a:ext>
            </a:extLst>
          </p:cNvPr>
          <p:cNvSpPr/>
          <p:nvPr/>
        </p:nvSpPr>
        <p:spPr>
          <a:xfrm>
            <a:off x="6640490" y="1345663"/>
            <a:ext cx="115910" cy="1159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8A0D720-02F3-0DFF-9F56-4F33FF23B77B}"/>
              </a:ext>
            </a:extLst>
          </p:cNvPr>
          <p:cNvSpPr/>
          <p:nvPr/>
        </p:nvSpPr>
        <p:spPr>
          <a:xfrm>
            <a:off x="7300892" y="1345663"/>
            <a:ext cx="115910" cy="1159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58AF21A-DBF5-56E3-3A07-B841C3D46883}"/>
              </a:ext>
            </a:extLst>
          </p:cNvPr>
          <p:cNvSpPr txBox="1"/>
          <p:nvPr/>
        </p:nvSpPr>
        <p:spPr>
          <a:xfrm>
            <a:off x="1373984" y="1023035"/>
            <a:ext cx="47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u="none" strike="noStrike" dirty="0">
                <a:effectLst/>
              </a:rPr>
              <a:t>C1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1E76A90-9E34-1E76-3E3C-E4723D3017C9}"/>
              </a:ext>
            </a:extLst>
          </p:cNvPr>
          <p:cNvSpPr txBox="1"/>
          <p:nvPr/>
        </p:nvSpPr>
        <p:spPr>
          <a:xfrm>
            <a:off x="1901780" y="1023035"/>
            <a:ext cx="47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u="none" strike="noStrike" dirty="0">
                <a:effectLst/>
              </a:rPr>
              <a:t>C2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E2374DD-9684-C7A7-D203-18CDFB6AA2CF}"/>
              </a:ext>
            </a:extLst>
          </p:cNvPr>
          <p:cNvSpPr txBox="1"/>
          <p:nvPr/>
        </p:nvSpPr>
        <p:spPr>
          <a:xfrm>
            <a:off x="6461139" y="1023035"/>
            <a:ext cx="47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u="none" strike="noStrike" dirty="0">
                <a:effectLst/>
              </a:rPr>
              <a:t>C9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1940DF3-1062-538F-A912-8A439E22430D}"/>
              </a:ext>
            </a:extLst>
          </p:cNvPr>
          <p:cNvSpPr txBox="1"/>
          <p:nvPr/>
        </p:nvSpPr>
        <p:spPr>
          <a:xfrm>
            <a:off x="7179495" y="1023035"/>
            <a:ext cx="602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u="none" strike="noStrike" dirty="0">
                <a:effectLst/>
              </a:rPr>
              <a:t>C10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6F70DD4-0DA6-2A25-AE6C-D223D795694A}"/>
              </a:ext>
            </a:extLst>
          </p:cNvPr>
          <p:cNvSpPr txBox="1"/>
          <p:nvPr/>
        </p:nvSpPr>
        <p:spPr>
          <a:xfrm>
            <a:off x="8271513" y="1334055"/>
            <a:ext cx="3205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u="none" strike="noStrike" dirty="0">
                <a:effectLst/>
              </a:rPr>
              <a:t>C1-C2: </a:t>
            </a:r>
            <a:r>
              <a:rPr lang="en-US" altLang="zh-CN" sz="1800" b="1" u="none" strike="noStrike" dirty="0">
                <a:solidFill>
                  <a:srgbClr val="2E75B6"/>
                </a:solidFill>
                <a:effectLst/>
              </a:rPr>
              <a:t>First and second cycle</a:t>
            </a:r>
          </a:p>
          <a:p>
            <a:r>
              <a:rPr lang="en-US" altLang="zh-CN" b="1" dirty="0"/>
              <a:t>C2-C3: </a:t>
            </a:r>
            <a:r>
              <a:rPr lang="en-US" altLang="zh-CN" b="1" dirty="0">
                <a:solidFill>
                  <a:srgbClr val="2E75B6"/>
                </a:solidFill>
              </a:rPr>
              <a:t>Second and third cycle</a:t>
            </a:r>
          </a:p>
          <a:p>
            <a:r>
              <a:rPr lang="en-US" altLang="zh-CN" b="1" dirty="0"/>
              <a:t>C9-C10:</a:t>
            </a:r>
            <a:r>
              <a:rPr lang="zh-CN" altLang="en-US" b="1" dirty="0"/>
              <a:t> </a:t>
            </a:r>
            <a:r>
              <a:rPr lang="en-US" altLang="zh-CN" b="1" dirty="0">
                <a:solidFill>
                  <a:srgbClr val="2E75B6"/>
                </a:solidFill>
              </a:rPr>
              <a:t>ninth</a:t>
            </a:r>
            <a:r>
              <a:rPr lang="zh-CN" altLang="en-US" b="1" dirty="0">
                <a:solidFill>
                  <a:srgbClr val="2E75B6"/>
                </a:solidFill>
              </a:rPr>
              <a:t> </a:t>
            </a:r>
            <a:r>
              <a:rPr lang="en-US" altLang="zh-CN" b="1" dirty="0">
                <a:solidFill>
                  <a:srgbClr val="2E75B6"/>
                </a:solidFill>
              </a:rPr>
              <a:t>and</a:t>
            </a:r>
            <a:r>
              <a:rPr lang="zh-CN" altLang="en-US" b="1" dirty="0">
                <a:solidFill>
                  <a:srgbClr val="2E75B6"/>
                </a:solidFill>
              </a:rPr>
              <a:t> </a:t>
            </a:r>
            <a:r>
              <a:rPr lang="en-US" altLang="zh-CN" b="1" dirty="0">
                <a:solidFill>
                  <a:srgbClr val="2E75B6"/>
                </a:solidFill>
              </a:rPr>
              <a:t>tenth</a:t>
            </a:r>
            <a:r>
              <a:rPr lang="zh-CN" altLang="en-US" b="1" dirty="0">
                <a:solidFill>
                  <a:srgbClr val="2E75B6"/>
                </a:solidFill>
              </a:rPr>
              <a:t> </a:t>
            </a:r>
            <a:r>
              <a:rPr lang="en-US" altLang="zh-CN" b="1" dirty="0">
                <a:solidFill>
                  <a:srgbClr val="2E75B6"/>
                </a:solidFill>
              </a:rPr>
              <a:t>cycle</a:t>
            </a:r>
            <a:endParaRPr lang="zh-CN" altLang="en-US" dirty="0">
              <a:solidFill>
                <a:srgbClr val="2E75B6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33917B6-BF67-074B-0639-CB6EDB8BDDD3}"/>
              </a:ext>
            </a:extLst>
          </p:cNvPr>
          <p:cNvSpPr txBox="1"/>
          <p:nvPr/>
        </p:nvSpPr>
        <p:spPr>
          <a:xfrm>
            <a:off x="2497789" y="1023035"/>
            <a:ext cx="47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u="none" strike="noStrike" dirty="0">
                <a:effectLst/>
              </a:rPr>
              <a:t>C3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70015EB-2ECA-2222-0771-317602608ACE}"/>
              </a:ext>
            </a:extLst>
          </p:cNvPr>
          <p:cNvSpPr/>
          <p:nvPr/>
        </p:nvSpPr>
        <p:spPr>
          <a:xfrm>
            <a:off x="6935751" y="6156100"/>
            <a:ext cx="3160704" cy="53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ysClr val="windowText" lastClr="000000"/>
                </a:solidFill>
              </a:rPr>
              <a:t>Mass is conserved in </a:t>
            </a:r>
            <a:r>
              <a:rPr lang="en-US" altLang="zh-CN" b="1" dirty="0">
                <a:solidFill>
                  <a:srgbClr val="C00000"/>
                </a:solidFill>
              </a:rPr>
              <a:t>FVM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089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C6F9C0-9648-4364-93C3-900B1B3E9624}"/>
              </a:ext>
            </a:extLst>
          </p:cNvPr>
          <p:cNvCxnSpPr>
            <a:cxnSpLocks/>
          </p:cNvCxnSpPr>
          <p:nvPr/>
        </p:nvCxnSpPr>
        <p:spPr>
          <a:xfrm>
            <a:off x="345768" y="924113"/>
            <a:ext cx="10566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7CABC88-B6C9-46EB-8D76-F55DD2721B40}"/>
              </a:ext>
            </a:extLst>
          </p:cNvPr>
          <p:cNvSpPr txBox="1">
            <a:spLocks/>
          </p:cNvSpPr>
          <p:nvPr/>
        </p:nvSpPr>
        <p:spPr>
          <a:xfrm>
            <a:off x="286513" y="125501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CDFB79-8028-4514-8114-FC969059DB21}"/>
              </a:ext>
            </a:extLst>
          </p:cNvPr>
          <p:cNvSpPr txBox="1">
            <a:spLocks/>
          </p:cNvSpPr>
          <p:nvPr/>
        </p:nvSpPr>
        <p:spPr>
          <a:xfrm>
            <a:off x="438913" y="246353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500" b="1" dirty="0">
                <a:solidFill>
                  <a:srgbClr val="790015"/>
                </a:solidFill>
                <a:latin typeface="+mn-lt"/>
                <a:cs typeface="Arial" panose="020B0604020202020204" pitchFamily="34" charset="0"/>
              </a:rPr>
              <a:t>Mass conservation analysis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Calibri" panose="020F0502020204030204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3A9DBD-E807-4D7C-8186-9CD3EB1C1768}"/>
              </a:ext>
            </a:extLst>
          </p:cNvPr>
          <p:cNvSpPr/>
          <p:nvPr/>
        </p:nvSpPr>
        <p:spPr>
          <a:xfrm>
            <a:off x="57955" y="5454203"/>
            <a:ext cx="3786389" cy="1403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9E95AC-2715-AA70-B01B-AF0FAFF1E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425" y="961856"/>
            <a:ext cx="7524750" cy="4000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0A8335-5CF5-680C-48C1-3DFA107AA7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642" r="36281"/>
          <a:stretch/>
        </p:blipFill>
        <p:spPr>
          <a:xfrm>
            <a:off x="345768" y="4031718"/>
            <a:ext cx="3528812" cy="18612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5C57A2D-E314-C843-75B9-E2BD27AC9FD6}"/>
              </a:ext>
            </a:extLst>
          </p:cNvPr>
          <p:cNvSpPr txBox="1"/>
          <p:nvPr/>
        </p:nvSpPr>
        <p:spPr>
          <a:xfrm>
            <a:off x="482373" y="961856"/>
            <a:ext cx="176907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Re-identification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64BA33-4651-9112-A175-B26A40616436}"/>
              </a:ext>
            </a:extLst>
          </p:cNvPr>
          <p:cNvSpPr txBox="1"/>
          <p:nvPr/>
        </p:nvSpPr>
        <p:spPr>
          <a:xfrm>
            <a:off x="1179259" y="1879184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Model: SPM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C0B3B6-3BF8-4D4F-059E-87D603DE9B6C}"/>
              </a:ext>
            </a:extLst>
          </p:cNvPr>
          <p:cNvSpPr txBox="1"/>
          <p:nvPr/>
        </p:nvSpPr>
        <p:spPr>
          <a:xfrm>
            <a:off x="1179259" y="2248516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FVM (</a:t>
            </a:r>
            <a:r>
              <a:rPr lang="en-US" altLang="zh-CN" b="1" dirty="0">
                <a:solidFill>
                  <a:srgbClr val="C00000"/>
                </a:solidFill>
              </a:rPr>
              <a:t>Nr=5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20A475-DA5D-3612-7FC6-D227D6996DD0}"/>
              </a:ext>
            </a:extLst>
          </p:cNvPr>
          <p:cNvSpPr/>
          <p:nvPr/>
        </p:nvSpPr>
        <p:spPr>
          <a:xfrm>
            <a:off x="1017426" y="1768850"/>
            <a:ext cx="2118175" cy="19595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450ECAB-43EB-0148-E148-5D22B6122ACF}"/>
              </a:ext>
            </a:extLst>
          </p:cNvPr>
          <p:cNvSpPr txBox="1"/>
          <p:nvPr/>
        </p:nvSpPr>
        <p:spPr>
          <a:xfrm>
            <a:off x="1179258" y="2888938"/>
            <a:ext cx="1423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C-rate: 2C-2C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25E814-DEC1-33E2-28E9-1B30497F939D}"/>
              </a:ext>
            </a:extLst>
          </p:cNvPr>
          <p:cNvSpPr txBox="1"/>
          <p:nvPr/>
        </p:nvSpPr>
        <p:spPr>
          <a:xfrm>
            <a:off x="1178270" y="3240957"/>
            <a:ext cx="195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E75B6"/>
                </a:solidFill>
              </a:rPr>
              <a:t>Ref: FVM (</a:t>
            </a:r>
            <a:r>
              <a:rPr lang="en-US" altLang="zh-CN" b="1" dirty="0">
                <a:solidFill>
                  <a:srgbClr val="C00000"/>
                </a:solidFill>
              </a:rPr>
              <a:t>Nr=100</a:t>
            </a:r>
            <a:r>
              <a:rPr lang="en-US" altLang="zh-CN" b="1" dirty="0">
                <a:solidFill>
                  <a:srgbClr val="2E75B6"/>
                </a:solidFill>
              </a:rPr>
              <a:t>)</a:t>
            </a:r>
            <a:endParaRPr lang="zh-CN" altLang="en-US" b="1" dirty="0">
              <a:solidFill>
                <a:srgbClr val="2E75B6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0A3374E-05A9-E4EA-131A-BC9F41C4127F}"/>
              </a:ext>
            </a:extLst>
          </p:cNvPr>
          <p:cNvSpPr txBox="1"/>
          <p:nvPr/>
        </p:nvSpPr>
        <p:spPr>
          <a:xfrm>
            <a:off x="1179259" y="2584825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FDM (</a:t>
            </a:r>
            <a:r>
              <a:rPr lang="en-US" altLang="zh-CN" b="1" dirty="0">
                <a:solidFill>
                  <a:srgbClr val="C00000"/>
                </a:solidFill>
              </a:rPr>
              <a:t>Nr=5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7E6F2155-C9AB-52B2-05C0-E095B081B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399666"/>
              </p:ext>
            </p:extLst>
          </p:nvPr>
        </p:nvGraphicFramePr>
        <p:xfrm>
          <a:off x="5273601" y="5344533"/>
          <a:ext cx="5048398" cy="9169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936170">
                  <a:extLst>
                    <a:ext uri="{9D8B030D-6E8A-4147-A177-3AD203B41FA5}">
                      <a16:colId xmlns:a16="http://schemas.microsoft.com/office/drawing/2014/main" val="3068090131"/>
                    </a:ext>
                  </a:extLst>
                </a:gridCol>
                <a:gridCol w="3112228">
                  <a:extLst>
                    <a:ext uri="{9D8B030D-6E8A-4147-A177-3AD203B41FA5}">
                      <a16:colId xmlns:a16="http://schemas.microsoft.com/office/drawing/2014/main" val="1317787850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Method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RMSE of Voltage [mV]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05807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FDM </a:t>
                      </a:r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Nr=5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</a:rPr>
                        <a:t>49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1320853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FVM </a:t>
                      </a:r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Nr=5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</a:rPr>
                        <a:t>65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10131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211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C6F9C0-9648-4364-93C3-900B1B3E9624}"/>
              </a:ext>
            </a:extLst>
          </p:cNvPr>
          <p:cNvCxnSpPr>
            <a:cxnSpLocks/>
          </p:cNvCxnSpPr>
          <p:nvPr/>
        </p:nvCxnSpPr>
        <p:spPr>
          <a:xfrm>
            <a:off x="345768" y="924113"/>
            <a:ext cx="10566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7CABC88-B6C9-46EB-8D76-F55DD2721B40}"/>
              </a:ext>
            </a:extLst>
          </p:cNvPr>
          <p:cNvSpPr txBox="1">
            <a:spLocks/>
          </p:cNvSpPr>
          <p:nvPr/>
        </p:nvSpPr>
        <p:spPr>
          <a:xfrm>
            <a:off x="286513" y="125501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CDFB79-8028-4514-8114-FC969059DB21}"/>
              </a:ext>
            </a:extLst>
          </p:cNvPr>
          <p:cNvSpPr txBox="1">
            <a:spLocks/>
          </p:cNvSpPr>
          <p:nvPr/>
        </p:nvSpPr>
        <p:spPr>
          <a:xfrm>
            <a:off x="438913" y="246353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500" b="1" dirty="0">
                <a:solidFill>
                  <a:srgbClr val="790015"/>
                </a:solidFill>
                <a:latin typeface="+mn-lt"/>
                <a:cs typeface="Arial" panose="020B0604020202020204" pitchFamily="34" charset="0"/>
              </a:rPr>
              <a:t>Mass conservation analysis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Calibri" panose="020F0502020204030204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3A9DBD-E807-4D7C-8186-9CD3EB1C1768}"/>
              </a:ext>
            </a:extLst>
          </p:cNvPr>
          <p:cNvSpPr/>
          <p:nvPr/>
        </p:nvSpPr>
        <p:spPr>
          <a:xfrm>
            <a:off x="57955" y="5454203"/>
            <a:ext cx="3786389" cy="1403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0A8335-5CF5-680C-48C1-3DFA107AA7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642" r="36281"/>
          <a:stretch/>
        </p:blipFill>
        <p:spPr>
          <a:xfrm>
            <a:off x="345768" y="4031718"/>
            <a:ext cx="3528812" cy="18612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5C57A2D-E314-C843-75B9-E2BD27AC9FD6}"/>
              </a:ext>
            </a:extLst>
          </p:cNvPr>
          <p:cNvSpPr txBox="1"/>
          <p:nvPr/>
        </p:nvSpPr>
        <p:spPr>
          <a:xfrm>
            <a:off x="482373" y="961856"/>
            <a:ext cx="176907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Re-identification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64BA33-4651-9112-A175-B26A40616436}"/>
              </a:ext>
            </a:extLst>
          </p:cNvPr>
          <p:cNvSpPr txBox="1"/>
          <p:nvPr/>
        </p:nvSpPr>
        <p:spPr>
          <a:xfrm>
            <a:off x="1179259" y="1879184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Model: SPM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C0B3B6-3BF8-4D4F-059E-87D603DE9B6C}"/>
              </a:ext>
            </a:extLst>
          </p:cNvPr>
          <p:cNvSpPr txBox="1"/>
          <p:nvPr/>
        </p:nvSpPr>
        <p:spPr>
          <a:xfrm>
            <a:off x="1179259" y="2248516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FVM (</a:t>
            </a:r>
            <a:r>
              <a:rPr lang="en-US" altLang="zh-CN" b="1" dirty="0">
                <a:solidFill>
                  <a:srgbClr val="C00000"/>
                </a:solidFill>
              </a:rPr>
              <a:t>Nr=5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20A475-DA5D-3612-7FC6-D227D6996DD0}"/>
              </a:ext>
            </a:extLst>
          </p:cNvPr>
          <p:cNvSpPr/>
          <p:nvPr/>
        </p:nvSpPr>
        <p:spPr>
          <a:xfrm>
            <a:off x="1017426" y="1768850"/>
            <a:ext cx="2118175" cy="19595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450ECAB-43EB-0148-E148-5D22B6122ACF}"/>
              </a:ext>
            </a:extLst>
          </p:cNvPr>
          <p:cNvSpPr txBox="1"/>
          <p:nvPr/>
        </p:nvSpPr>
        <p:spPr>
          <a:xfrm>
            <a:off x="1179258" y="2888938"/>
            <a:ext cx="1423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C-rate: 2C-2C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25E814-DEC1-33E2-28E9-1B30497F939D}"/>
              </a:ext>
            </a:extLst>
          </p:cNvPr>
          <p:cNvSpPr txBox="1"/>
          <p:nvPr/>
        </p:nvSpPr>
        <p:spPr>
          <a:xfrm>
            <a:off x="1178270" y="3240957"/>
            <a:ext cx="195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E75B6"/>
                </a:solidFill>
              </a:rPr>
              <a:t>Ref: FVM (</a:t>
            </a:r>
            <a:r>
              <a:rPr lang="en-US" altLang="zh-CN" b="1" dirty="0">
                <a:solidFill>
                  <a:srgbClr val="C00000"/>
                </a:solidFill>
              </a:rPr>
              <a:t>Nr=100</a:t>
            </a:r>
            <a:r>
              <a:rPr lang="en-US" altLang="zh-CN" b="1" dirty="0">
                <a:solidFill>
                  <a:srgbClr val="2E75B6"/>
                </a:solidFill>
              </a:rPr>
              <a:t>)</a:t>
            </a:r>
            <a:endParaRPr lang="zh-CN" altLang="en-US" b="1" dirty="0">
              <a:solidFill>
                <a:srgbClr val="2E75B6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0A3374E-05A9-E4EA-131A-BC9F41C4127F}"/>
              </a:ext>
            </a:extLst>
          </p:cNvPr>
          <p:cNvSpPr txBox="1"/>
          <p:nvPr/>
        </p:nvSpPr>
        <p:spPr>
          <a:xfrm>
            <a:off x="1179259" y="2584825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FDM (</a:t>
            </a:r>
            <a:r>
              <a:rPr lang="en-US" altLang="zh-CN" b="1" dirty="0">
                <a:solidFill>
                  <a:srgbClr val="C00000"/>
                </a:solidFill>
              </a:rPr>
              <a:t>Nr=5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2E41ABD-49D7-89B9-CADF-40F615DA7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674" y="1025576"/>
            <a:ext cx="7586953" cy="3446129"/>
          </a:xfrm>
          <a:prstGeom prst="rect">
            <a:avLst/>
          </a:prstGeom>
        </p:spPr>
      </p:pic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B4F6223-7DB9-A7A3-9AC7-12C5A2641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637334"/>
              </p:ext>
            </p:extLst>
          </p:nvPr>
        </p:nvGraphicFramePr>
        <p:xfrm>
          <a:off x="4578560" y="4770314"/>
          <a:ext cx="6675179" cy="11226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05958">
                  <a:extLst>
                    <a:ext uri="{9D8B030D-6E8A-4147-A177-3AD203B41FA5}">
                      <a16:colId xmlns:a16="http://schemas.microsoft.com/office/drawing/2014/main" val="3068090131"/>
                    </a:ext>
                  </a:extLst>
                </a:gridCol>
                <a:gridCol w="2742181">
                  <a:extLst>
                    <a:ext uri="{9D8B030D-6E8A-4147-A177-3AD203B41FA5}">
                      <a16:colId xmlns:a16="http://schemas.microsoft.com/office/drawing/2014/main" val="1317787850"/>
                    </a:ext>
                  </a:extLst>
                </a:gridCol>
                <a:gridCol w="2227040">
                  <a:extLst>
                    <a:ext uri="{9D8B030D-6E8A-4147-A177-3AD203B41FA5}">
                      <a16:colId xmlns:a16="http://schemas.microsoft.com/office/drawing/2014/main" val="2898734006"/>
                    </a:ext>
                  </a:extLst>
                </a:gridCol>
              </a:tblGrid>
              <a:tr h="1778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Method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RMSE of Voltage [mV]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058073"/>
                  </a:ext>
                </a:extLst>
              </a:tr>
              <a:tr h="177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Before re-identification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After re-identification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30487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FDM </a:t>
                      </a:r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Nr=5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</a:rPr>
                        <a:t>49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2E75B6"/>
                          </a:solidFill>
                          <a:effectLst/>
                        </a:rPr>
                        <a:t>18</a:t>
                      </a:r>
                      <a:endParaRPr lang="en-US" altLang="zh-CN" sz="1800" b="1" i="0" u="none" strike="noStrike" dirty="0">
                        <a:solidFill>
                          <a:srgbClr val="2E75B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1320853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FVM </a:t>
                      </a:r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Nr=5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65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2E75B6"/>
                          </a:solidFill>
                          <a:effectLst/>
                        </a:rPr>
                        <a:t>16</a:t>
                      </a:r>
                      <a:endParaRPr lang="en-US" altLang="zh-CN" sz="1800" b="1" i="0" u="none" strike="noStrike" dirty="0">
                        <a:solidFill>
                          <a:srgbClr val="2E75B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10131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359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C6F9C0-9648-4364-93C3-900B1B3E9624}"/>
              </a:ext>
            </a:extLst>
          </p:cNvPr>
          <p:cNvCxnSpPr>
            <a:cxnSpLocks/>
          </p:cNvCxnSpPr>
          <p:nvPr/>
        </p:nvCxnSpPr>
        <p:spPr>
          <a:xfrm>
            <a:off x="345768" y="924113"/>
            <a:ext cx="10566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7CABC88-B6C9-46EB-8D76-F55DD2721B40}"/>
              </a:ext>
            </a:extLst>
          </p:cNvPr>
          <p:cNvSpPr txBox="1">
            <a:spLocks/>
          </p:cNvSpPr>
          <p:nvPr/>
        </p:nvSpPr>
        <p:spPr>
          <a:xfrm>
            <a:off x="286513" y="125501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CDFB79-8028-4514-8114-FC969059DB21}"/>
              </a:ext>
            </a:extLst>
          </p:cNvPr>
          <p:cNvSpPr txBox="1">
            <a:spLocks/>
          </p:cNvSpPr>
          <p:nvPr/>
        </p:nvSpPr>
        <p:spPr>
          <a:xfrm>
            <a:off x="438913" y="246353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500" b="1" dirty="0">
                <a:solidFill>
                  <a:srgbClr val="790015"/>
                </a:solidFill>
                <a:latin typeface="+mn-lt"/>
                <a:cs typeface="Arial" panose="020B0604020202020204" pitchFamily="34" charset="0"/>
              </a:rPr>
              <a:t>Mass conservation analysis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Calibri" panose="020F0502020204030204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3A9DBD-E807-4D7C-8186-9CD3EB1C1768}"/>
              </a:ext>
            </a:extLst>
          </p:cNvPr>
          <p:cNvSpPr/>
          <p:nvPr/>
        </p:nvSpPr>
        <p:spPr>
          <a:xfrm>
            <a:off x="57955" y="5454203"/>
            <a:ext cx="3786389" cy="1403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C57A2D-E314-C843-75B9-E2BD27AC9FD6}"/>
              </a:ext>
            </a:extLst>
          </p:cNvPr>
          <p:cNvSpPr txBox="1"/>
          <p:nvPr/>
        </p:nvSpPr>
        <p:spPr>
          <a:xfrm>
            <a:off x="482373" y="961856"/>
            <a:ext cx="176907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Re-identification</a:t>
            </a:r>
            <a:endParaRPr lang="zh-CN" altLang="en-US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CFEE53-44DF-64BC-B63E-80299418CDA1}"/>
              </a:ext>
            </a:extLst>
          </p:cNvPr>
          <p:cNvSpPr/>
          <p:nvPr/>
        </p:nvSpPr>
        <p:spPr>
          <a:xfrm>
            <a:off x="482373" y="1739560"/>
            <a:ext cx="4875238" cy="487208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F2C3BF-9867-A1B1-86C6-0BA72DF60FBA}"/>
              </a:ext>
            </a:extLst>
          </p:cNvPr>
          <p:cNvSpPr/>
          <p:nvPr/>
        </p:nvSpPr>
        <p:spPr>
          <a:xfrm>
            <a:off x="6002586" y="1739559"/>
            <a:ext cx="4875238" cy="487208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2EE605-245D-BA5A-8429-59088ACC5815}"/>
              </a:ext>
            </a:extLst>
          </p:cNvPr>
          <p:cNvSpPr txBox="1"/>
          <p:nvPr/>
        </p:nvSpPr>
        <p:spPr>
          <a:xfrm>
            <a:off x="482373" y="1431782"/>
            <a:ext cx="62077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FVM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3A3B710-1A31-A5C7-036E-A52B0AF255E5}"/>
              </a:ext>
            </a:extLst>
          </p:cNvPr>
          <p:cNvSpPr txBox="1"/>
          <p:nvPr/>
        </p:nvSpPr>
        <p:spPr>
          <a:xfrm>
            <a:off x="6002586" y="1417427"/>
            <a:ext cx="62077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FDM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9189518-67F5-1F1D-8BA8-A14384CDB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741" y="1652294"/>
            <a:ext cx="4216400" cy="49593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DE9ADB7-7D62-8CCD-B0F0-EBF65D89C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443" y="1684044"/>
            <a:ext cx="4229100" cy="4895850"/>
          </a:xfrm>
          <a:prstGeom prst="rect">
            <a:avLst/>
          </a:prstGeom>
        </p:spPr>
      </p:pic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AD64D1D-81FA-4462-8017-AF2E68E3347B}"/>
              </a:ext>
            </a:extLst>
          </p:cNvPr>
          <p:cNvCxnSpPr>
            <a:cxnSpLocks/>
          </p:cNvCxnSpPr>
          <p:nvPr/>
        </p:nvCxnSpPr>
        <p:spPr>
          <a:xfrm>
            <a:off x="7476860" y="2078230"/>
            <a:ext cx="0" cy="15301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2D92826-2503-BEFE-C970-785F54FF7CB4}"/>
              </a:ext>
            </a:extLst>
          </p:cNvPr>
          <p:cNvSpPr txBox="1"/>
          <p:nvPr/>
        </p:nvSpPr>
        <p:spPr>
          <a:xfrm>
            <a:off x="7543996" y="1772313"/>
            <a:ext cx="9165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Calibri" panose="020F0502020204030204"/>
              </a:rPr>
              <a:t>ΔCs=80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5DA03A2-9777-0CCA-94D7-B36641F0FA5C}"/>
              </a:ext>
            </a:extLst>
          </p:cNvPr>
          <p:cNvCxnSpPr>
            <a:cxnSpLocks/>
          </p:cNvCxnSpPr>
          <p:nvPr/>
        </p:nvCxnSpPr>
        <p:spPr>
          <a:xfrm>
            <a:off x="7253166" y="2143503"/>
            <a:ext cx="36842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DF40D20-6CD7-2D0A-BE61-727ED68C1D7E}"/>
              </a:ext>
            </a:extLst>
          </p:cNvPr>
          <p:cNvCxnSpPr>
            <a:cxnSpLocks/>
          </p:cNvCxnSpPr>
          <p:nvPr/>
        </p:nvCxnSpPr>
        <p:spPr>
          <a:xfrm>
            <a:off x="7359529" y="2181603"/>
            <a:ext cx="26205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A8D8925-3981-597D-DAC5-8565124AF04E}"/>
              </a:ext>
            </a:extLst>
          </p:cNvPr>
          <p:cNvCxnSpPr>
            <a:cxnSpLocks/>
          </p:cNvCxnSpPr>
          <p:nvPr/>
        </p:nvCxnSpPr>
        <p:spPr>
          <a:xfrm>
            <a:off x="7476860" y="4588068"/>
            <a:ext cx="0" cy="15301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487EAA5-4E0C-76A3-3359-AF12EF592F86}"/>
              </a:ext>
            </a:extLst>
          </p:cNvPr>
          <p:cNvSpPr txBox="1"/>
          <p:nvPr/>
        </p:nvSpPr>
        <p:spPr>
          <a:xfrm>
            <a:off x="7548753" y="4375943"/>
            <a:ext cx="9165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Calibri" panose="020F0502020204030204"/>
              </a:rPr>
              <a:t>ΔCs=66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77099B0-FE47-E9CA-8D63-292CBC03706A}"/>
              </a:ext>
            </a:extLst>
          </p:cNvPr>
          <p:cNvCxnSpPr>
            <a:cxnSpLocks/>
          </p:cNvCxnSpPr>
          <p:nvPr/>
        </p:nvCxnSpPr>
        <p:spPr>
          <a:xfrm>
            <a:off x="7253166" y="4653341"/>
            <a:ext cx="36842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DDA3FFB-EA27-CD1F-3A16-405513153433}"/>
              </a:ext>
            </a:extLst>
          </p:cNvPr>
          <p:cNvCxnSpPr>
            <a:cxnSpLocks/>
          </p:cNvCxnSpPr>
          <p:nvPr/>
        </p:nvCxnSpPr>
        <p:spPr>
          <a:xfrm>
            <a:off x="7359529" y="4691441"/>
            <a:ext cx="26205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E55A761-92A7-ADB1-6328-20DF5B39B073}"/>
              </a:ext>
            </a:extLst>
          </p:cNvPr>
          <p:cNvSpPr txBox="1"/>
          <p:nvPr/>
        </p:nvSpPr>
        <p:spPr>
          <a:xfrm>
            <a:off x="1615636" y="2061969"/>
            <a:ext cx="9165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Calibri" panose="020F0502020204030204"/>
              </a:rPr>
              <a:t>ΔCs=0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3375832-17C9-71F1-CD83-D28B3F8297B2}"/>
              </a:ext>
            </a:extLst>
          </p:cNvPr>
          <p:cNvSpPr txBox="1"/>
          <p:nvPr/>
        </p:nvSpPr>
        <p:spPr>
          <a:xfrm>
            <a:off x="1615636" y="4375943"/>
            <a:ext cx="9165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Calibri" panose="020F0502020204030204"/>
              </a:rPr>
              <a:t>ΔC=0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25B7B7E-824E-532F-E368-B263C7D007CA}"/>
              </a:ext>
            </a:extLst>
          </p:cNvPr>
          <p:cNvSpPr txBox="1"/>
          <p:nvPr/>
        </p:nvSpPr>
        <p:spPr>
          <a:xfrm>
            <a:off x="2659731" y="1769630"/>
            <a:ext cx="21894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Before re-identification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762D96E-DE6E-D1F2-3E4B-92618EC12FF2}"/>
              </a:ext>
            </a:extLst>
          </p:cNvPr>
          <p:cNvSpPr txBox="1"/>
          <p:nvPr/>
        </p:nvSpPr>
        <p:spPr>
          <a:xfrm>
            <a:off x="8449498" y="1769630"/>
            <a:ext cx="21894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Before re-identification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B5019DE-8C40-DE37-2B7B-650F3098E6A9}"/>
              </a:ext>
            </a:extLst>
          </p:cNvPr>
          <p:cNvSpPr txBox="1"/>
          <p:nvPr/>
        </p:nvSpPr>
        <p:spPr>
          <a:xfrm>
            <a:off x="2586967" y="4124177"/>
            <a:ext cx="21894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After re-identification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6BDF613-DDEF-F313-968C-717C8AA4A868}"/>
              </a:ext>
            </a:extLst>
          </p:cNvPr>
          <p:cNvSpPr txBox="1"/>
          <p:nvPr/>
        </p:nvSpPr>
        <p:spPr>
          <a:xfrm>
            <a:off x="8376734" y="4124177"/>
            <a:ext cx="21894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After re-identification</a:t>
            </a:r>
            <a:endParaRPr lang="zh-CN" alt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3254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C6F9C0-9648-4364-93C3-900B1B3E9624}"/>
              </a:ext>
            </a:extLst>
          </p:cNvPr>
          <p:cNvCxnSpPr>
            <a:cxnSpLocks/>
          </p:cNvCxnSpPr>
          <p:nvPr/>
        </p:nvCxnSpPr>
        <p:spPr>
          <a:xfrm>
            <a:off x="345768" y="924113"/>
            <a:ext cx="10566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7CABC88-B6C9-46EB-8D76-F55DD2721B40}"/>
              </a:ext>
            </a:extLst>
          </p:cNvPr>
          <p:cNvSpPr txBox="1">
            <a:spLocks/>
          </p:cNvSpPr>
          <p:nvPr/>
        </p:nvSpPr>
        <p:spPr>
          <a:xfrm>
            <a:off x="286513" y="125501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CDFB79-8028-4514-8114-FC969059DB21}"/>
              </a:ext>
            </a:extLst>
          </p:cNvPr>
          <p:cNvSpPr txBox="1">
            <a:spLocks/>
          </p:cNvSpPr>
          <p:nvPr/>
        </p:nvSpPr>
        <p:spPr>
          <a:xfrm>
            <a:off x="226411" y="240252"/>
            <a:ext cx="8820997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dirty="0">
                <a:solidFill>
                  <a:srgbClr val="790015"/>
                </a:solidFill>
                <a:latin typeface="+mn-lt"/>
                <a:cs typeface="Arial" panose="020B0604020202020204" pitchFamily="34" charset="0"/>
              </a:rPr>
              <a:t>Conclusions and future steps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321CAF-1A97-13AD-E4CD-ADAF1ADFC9A9}"/>
              </a:ext>
            </a:extLst>
          </p:cNvPr>
          <p:cNvSpPr txBox="1"/>
          <p:nvPr/>
        </p:nvSpPr>
        <p:spPr>
          <a:xfrm>
            <a:off x="447499" y="1515753"/>
            <a:ext cx="104646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Calibri" panose="020F0502020204030204"/>
              </a:rPr>
              <a:t>Under low discrete nodes number (e.g., 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/>
              </a:rPr>
              <a:t>Nr=5</a:t>
            </a:r>
            <a:r>
              <a:rPr lang="en-US" altLang="zh-CN" sz="2000" b="1" dirty="0">
                <a:latin typeface="Calibri" panose="020F0502020204030204"/>
              </a:rPr>
              <a:t>), mass is 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/>
              </a:rPr>
              <a:t>not conserved </a:t>
            </a:r>
            <a:r>
              <a:rPr lang="en-US" altLang="zh-CN" sz="2000" b="1" dirty="0">
                <a:latin typeface="Calibri" panose="020F0502020204030204"/>
              </a:rPr>
              <a:t>in FDM</a:t>
            </a: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8E72EA-3731-0B5C-DF6D-895FD1063B72}"/>
              </a:ext>
            </a:extLst>
          </p:cNvPr>
          <p:cNvSpPr txBox="1"/>
          <p:nvPr/>
        </p:nvSpPr>
        <p:spPr>
          <a:xfrm>
            <a:off x="447498" y="2098013"/>
            <a:ext cx="102850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Calibri" panose="020F0502020204030204"/>
              </a:rPr>
              <a:t>Mass is always 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/>
              </a:rPr>
              <a:t>conserved</a:t>
            </a:r>
            <a:r>
              <a:rPr lang="en-US" altLang="zh-CN" sz="2000" b="1" dirty="0">
                <a:latin typeface="Calibri" panose="020F0502020204030204"/>
              </a:rPr>
              <a:t> in FVM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64F171-061F-3EFB-B31A-55996870CC35}"/>
              </a:ext>
            </a:extLst>
          </p:cNvPr>
          <p:cNvSpPr txBox="1"/>
          <p:nvPr/>
        </p:nvSpPr>
        <p:spPr>
          <a:xfrm>
            <a:off x="447497" y="2677298"/>
            <a:ext cx="68169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Calibri" panose="020F0502020204030204"/>
              </a:rPr>
              <a:t>The convergence speed of FVM is slower than FDM</a:t>
            </a:r>
          </a:p>
          <a:p>
            <a:r>
              <a:rPr lang="en-US" altLang="zh-CN" sz="2000" b="1" dirty="0">
                <a:solidFill>
                  <a:srgbClr val="2E75B6"/>
                </a:solidFill>
                <a:latin typeface="Calibri" panose="020F0502020204030204"/>
              </a:rPr>
              <a:t>      1. Can be improved using higher order scheme</a:t>
            </a:r>
          </a:p>
          <a:p>
            <a:r>
              <a:rPr lang="en-US" altLang="zh-CN" sz="2000" b="1" dirty="0">
                <a:solidFill>
                  <a:srgbClr val="2E75B6"/>
                </a:solidFill>
                <a:latin typeface="Calibri" panose="020F0502020204030204"/>
              </a:rPr>
              <a:t>      2. Can be improved by re-identifying parameters</a:t>
            </a:r>
            <a:endParaRPr lang="zh-CN" altLang="en-US" sz="2000" dirty="0">
              <a:solidFill>
                <a:srgbClr val="2E75B6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5AF154-687E-825C-D25C-03139B158E13}"/>
              </a:ext>
            </a:extLst>
          </p:cNvPr>
          <p:cNvSpPr txBox="1"/>
          <p:nvPr/>
        </p:nvSpPr>
        <p:spPr>
          <a:xfrm>
            <a:off x="316141" y="1016819"/>
            <a:ext cx="1561605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 panose="020F0502020204030204"/>
              </a:rPr>
              <a:t>Conclusions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460C52-5841-AAFA-99F9-E22F21B20AFA}"/>
              </a:ext>
            </a:extLst>
          </p:cNvPr>
          <p:cNvSpPr txBox="1"/>
          <p:nvPr/>
        </p:nvSpPr>
        <p:spPr>
          <a:xfrm>
            <a:off x="316141" y="3874991"/>
            <a:ext cx="1561605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 panose="020F0502020204030204"/>
              </a:rPr>
              <a:t>Future steps</a:t>
            </a:r>
            <a:endParaRPr lang="zh-CN" altLang="en-US" sz="20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7025A2-99D3-70CD-718B-8EA0469A875E}"/>
              </a:ext>
            </a:extLst>
          </p:cNvPr>
          <p:cNvSpPr txBox="1">
            <a:spLocks/>
          </p:cNvSpPr>
          <p:nvPr/>
        </p:nvSpPr>
        <p:spPr>
          <a:xfrm>
            <a:off x="399479" y="4301961"/>
            <a:ext cx="2373765" cy="415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2000" b="1" dirty="0">
                <a:latin typeface="Calibri" panose="020F0502020204030204"/>
              </a:rPr>
              <a:t>N</a:t>
            </a:r>
            <a:r>
              <a:rPr lang="en-US" altLang="zh-CN" sz="2000" b="1" dirty="0">
                <a:latin typeface="Calibri" panose="020F0502020204030204"/>
              </a:rPr>
              <a:t>on-constant Ds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7512CA-787C-F615-1FB6-048F3337AB50}"/>
              </a:ext>
            </a:extLst>
          </p:cNvPr>
          <p:cNvSpPr txBox="1">
            <a:spLocks/>
          </p:cNvSpPr>
          <p:nvPr/>
        </p:nvSpPr>
        <p:spPr>
          <a:xfrm>
            <a:off x="502510" y="4704731"/>
            <a:ext cx="1727860" cy="415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b="1" dirty="0">
                <a:solidFill>
                  <a:srgbClr val="C00000"/>
                </a:solidFill>
                <a:latin typeface="Calibri" panose="020F0502020204030204"/>
              </a:rPr>
              <a:t>Ds=f(soc)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05D585D-F367-4971-227D-7C8AE5A24A57}"/>
              </a:ext>
            </a:extLst>
          </p:cNvPr>
          <p:cNvSpPr/>
          <p:nvPr/>
        </p:nvSpPr>
        <p:spPr>
          <a:xfrm>
            <a:off x="57955" y="5454203"/>
            <a:ext cx="3786389" cy="1403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000B14D-F008-E406-C5FA-017E1DCC3C1B}"/>
              </a:ext>
            </a:extLst>
          </p:cNvPr>
          <p:cNvSpPr txBox="1"/>
          <p:nvPr/>
        </p:nvSpPr>
        <p:spPr>
          <a:xfrm>
            <a:off x="57955" y="6466911"/>
            <a:ext cx="78424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[3] </a:t>
            </a:r>
            <a:r>
              <a:rPr lang="zh-CN" altLang="en-US" sz="1000" dirty="0"/>
              <a:t>Kieran O‘Regan, </a:t>
            </a:r>
            <a:r>
              <a:rPr lang="en-US" altLang="zh-CN" sz="1000" dirty="0"/>
              <a:t>et al.</a:t>
            </a:r>
            <a:r>
              <a:rPr lang="zh-CN" altLang="en-US" sz="1000" dirty="0"/>
              <a:t> </a:t>
            </a:r>
            <a:r>
              <a:rPr lang="en-US" altLang="zh-CN" sz="1000" dirty="0"/>
              <a:t>“</a:t>
            </a:r>
            <a:r>
              <a:rPr lang="zh-CN" altLang="en-US" sz="1000" dirty="0"/>
              <a:t>Thermal-electrochemical parameters of a high energy lithium-ion cylindrical battery</a:t>
            </a:r>
            <a:r>
              <a:rPr lang="en-US" altLang="zh-CN" sz="1000" dirty="0"/>
              <a:t>.” </a:t>
            </a:r>
            <a:r>
              <a:rPr lang="zh-CN" altLang="en-US" sz="1000" dirty="0"/>
              <a:t>Electrochimica Acta</a:t>
            </a:r>
            <a:r>
              <a:rPr lang="en-US" altLang="zh-CN" sz="1000" dirty="0"/>
              <a:t>,2022.</a:t>
            </a:r>
            <a:endParaRPr lang="zh-CN" altLang="en-US" sz="1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9FD0BD-CC66-22FC-338E-8823C99AC6E6}"/>
              </a:ext>
            </a:extLst>
          </p:cNvPr>
          <p:cNvSpPr txBox="1"/>
          <p:nvPr/>
        </p:nvSpPr>
        <p:spPr>
          <a:xfrm>
            <a:off x="57955" y="5940363"/>
            <a:ext cx="106745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[1] Ecker, Madeleine, et al. "Parameterization of a physic-chemical model of a lithium-ion battery I-determination of parameters." Journal of the Electrochemical Society, 2015.</a:t>
            </a:r>
            <a:endParaRPr lang="zh-CN" altLang="en-US" sz="1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2F837B9-E404-609F-813A-222ACFFDA49D}"/>
              </a:ext>
            </a:extLst>
          </p:cNvPr>
          <p:cNvSpPr txBox="1"/>
          <p:nvPr/>
        </p:nvSpPr>
        <p:spPr>
          <a:xfrm>
            <a:off x="57955" y="6194795"/>
            <a:ext cx="114879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[2] </a:t>
            </a:r>
            <a:r>
              <a:rPr lang="en-US" altLang="zh-CN" sz="1000" dirty="0" err="1"/>
              <a:t>Landesfeind</a:t>
            </a:r>
            <a:r>
              <a:rPr lang="en-US" altLang="zh-CN" sz="1000" dirty="0"/>
              <a:t>, J. and </a:t>
            </a:r>
            <a:r>
              <a:rPr lang="en-US" altLang="zh-CN" sz="1000" dirty="0" err="1"/>
              <a:t>Gasteiger</a:t>
            </a:r>
            <a:r>
              <a:rPr lang="en-US" altLang="zh-CN" sz="1000" dirty="0"/>
              <a:t>, H.A. Temperature and Concentration Dependence of the Ionic Transport Properties of Lithium-Ion Battery Electrolytes. Journal of The Electrochemical Society, 2019.</a:t>
            </a:r>
            <a:endParaRPr lang="zh-CN" altLang="en-US" sz="10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77BC303-DD85-1E36-E179-0A231B95CA67}"/>
              </a:ext>
            </a:extLst>
          </p:cNvPr>
          <p:cNvSpPr txBox="1">
            <a:spLocks/>
          </p:cNvSpPr>
          <p:nvPr/>
        </p:nvSpPr>
        <p:spPr>
          <a:xfrm>
            <a:off x="447497" y="5302885"/>
            <a:ext cx="2686218" cy="554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Outline of the paper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4836D4-58A3-1F11-C946-107B0CD65A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85" b="12456"/>
          <a:stretch/>
        </p:blipFill>
        <p:spPr>
          <a:xfrm>
            <a:off x="3443729" y="3949315"/>
            <a:ext cx="3232461" cy="190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79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C6F9C0-9648-4364-93C3-900B1B3E9624}"/>
              </a:ext>
            </a:extLst>
          </p:cNvPr>
          <p:cNvCxnSpPr>
            <a:cxnSpLocks/>
          </p:cNvCxnSpPr>
          <p:nvPr/>
        </p:nvCxnSpPr>
        <p:spPr>
          <a:xfrm>
            <a:off x="345768" y="924113"/>
            <a:ext cx="10566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7CABC88-B6C9-46EB-8D76-F55DD2721B40}"/>
              </a:ext>
            </a:extLst>
          </p:cNvPr>
          <p:cNvSpPr txBox="1">
            <a:spLocks/>
          </p:cNvSpPr>
          <p:nvPr/>
        </p:nvSpPr>
        <p:spPr>
          <a:xfrm>
            <a:off x="286513" y="125501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CDFB79-8028-4514-8114-FC969059DB21}"/>
              </a:ext>
            </a:extLst>
          </p:cNvPr>
          <p:cNvSpPr txBox="1">
            <a:spLocks/>
          </p:cNvSpPr>
          <p:nvPr/>
        </p:nvSpPr>
        <p:spPr>
          <a:xfrm>
            <a:off x="226411" y="240252"/>
            <a:ext cx="8820997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dirty="0">
                <a:solidFill>
                  <a:srgbClr val="790015"/>
                </a:solidFill>
                <a:latin typeface="+mn-lt"/>
                <a:cs typeface="Arial" panose="020B0604020202020204" pitchFamily="34" charset="0"/>
              </a:rPr>
              <a:t>Conclusions and future steps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321CAF-1A97-13AD-E4CD-ADAF1ADFC9A9}"/>
              </a:ext>
            </a:extLst>
          </p:cNvPr>
          <p:cNvSpPr txBox="1"/>
          <p:nvPr/>
        </p:nvSpPr>
        <p:spPr>
          <a:xfrm>
            <a:off x="447499" y="1515753"/>
            <a:ext cx="104646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Calibri" panose="020F0502020204030204"/>
              </a:rPr>
              <a:t>Current rate for simulation</a:t>
            </a:r>
          </a:p>
          <a:p>
            <a:r>
              <a:rPr lang="en-US" altLang="zh-CN" sz="2000" b="1" dirty="0">
                <a:latin typeface="Calibri" panose="020F0502020204030204"/>
              </a:rPr>
              <a:t>      Now: 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/>
              </a:rPr>
              <a:t>1C,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/>
              </a:rPr>
              <a:t>2C, 4C</a:t>
            </a:r>
          </a:p>
          <a:p>
            <a:r>
              <a:rPr lang="en-US" altLang="zh-CN" sz="2000" b="1" dirty="0">
                <a:latin typeface="Calibri" panose="020F0502020204030204"/>
              </a:rPr>
              <a:t>      Suggest: 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/>
              </a:rPr>
              <a:t>1/20C, 1/2C, 1C, 2C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5AF154-687E-825C-D25C-03139B158E13}"/>
              </a:ext>
            </a:extLst>
          </p:cNvPr>
          <p:cNvSpPr txBox="1"/>
          <p:nvPr/>
        </p:nvSpPr>
        <p:spPr>
          <a:xfrm>
            <a:off x="316142" y="1016819"/>
            <a:ext cx="1292526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 panose="020F0502020204030204"/>
              </a:rPr>
              <a:t>Discussion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A2BD76-A941-D4A0-B0FE-0ACCAE7F7EB9}"/>
              </a:ext>
            </a:extLst>
          </p:cNvPr>
          <p:cNvSpPr txBox="1"/>
          <p:nvPr/>
        </p:nvSpPr>
        <p:spPr>
          <a:xfrm>
            <a:off x="447498" y="3031286"/>
            <a:ext cx="104646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Calibri" panose="020F0502020204030204"/>
              </a:rPr>
              <a:t>Cycling current profiles</a:t>
            </a:r>
          </a:p>
          <a:p>
            <a:r>
              <a:rPr lang="en-US" altLang="zh-CN" sz="2000" b="1" dirty="0">
                <a:latin typeface="Calibri" panose="020F0502020204030204"/>
              </a:rPr>
              <a:t>      Now: 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/>
              </a:rPr>
              <a:t>Constant (e.g., 1C-1C)</a:t>
            </a:r>
          </a:p>
          <a:p>
            <a:r>
              <a:rPr lang="en-US" altLang="zh-CN" sz="2000" b="1" dirty="0">
                <a:latin typeface="Calibri" panose="020F0502020204030204"/>
              </a:rPr>
              <a:t>      Suggest: 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/>
              </a:rPr>
              <a:t>Constant, Dynamic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84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381375" y="2789673"/>
            <a:ext cx="5814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zh-CN" altLang="zh-CN" sz="6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829925" y="0"/>
            <a:ext cx="1219280" cy="1220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77520" y="5536512"/>
            <a:ext cx="1029600" cy="102894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1686560" y="3947166"/>
            <a:ext cx="2904490" cy="1732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8249920" y="1042176"/>
            <a:ext cx="2265680" cy="1351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2" descr="Stanford University | Interstride">
            <a:extLst>
              <a:ext uri="{FF2B5EF4-FFF2-40B4-BE49-F238E27FC236}">
                <a16:creationId xmlns:a16="http://schemas.microsoft.com/office/drawing/2014/main" id="{500A04F9-26E7-D309-8BD4-20DF84A1A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760" y="5925787"/>
            <a:ext cx="2344582" cy="76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74903BE-0EA9-6BF9-7E6C-53DF0FC267AF}"/>
              </a:ext>
            </a:extLst>
          </p:cNvPr>
          <p:cNvSpPr/>
          <p:nvPr/>
        </p:nvSpPr>
        <p:spPr>
          <a:xfrm>
            <a:off x="1967119" y="6396182"/>
            <a:ext cx="3697412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E-mail: lexu1209@stanford.edu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04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C6F9C0-9648-4364-93C3-900B1B3E9624}"/>
              </a:ext>
            </a:extLst>
          </p:cNvPr>
          <p:cNvCxnSpPr>
            <a:cxnSpLocks/>
          </p:cNvCxnSpPr>
          <p:nvPr/>
        </p:nvCxnSpPr>
        <p:spPr>
          <a:xfrm>
            <a:off x="345768" y="924113"/>
            <a:ext cx="10566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7CABC88-B6C9-46EB-8D76-F55DD2721B40}"/>
              </a:ext>
            </a:extLst>
          </p:cNvPr>
          <p:cNvSpPr txBox="1">
            <a:spLocks/>
          </p:cNvSpPr>
          <p:nvPr/>
        </p:nvSpPr>
        <p:spPr>
          <a:xfrm>
            <a:off x="286513" y="125501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500" b="1" dirty="0">
              <a:solidFill>
                <a:srgbClr val="7900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CABB57-CCF8-470B-9EA7-CC529B9924E9}"/>
              </a:ext>
            </a:extLst>
          </p:cNvPr>
          <p:cNvSpPr txBox="1"/>
          <p:nvPr/>
        </p:nvSpPr>
        <p:spPr>
          <a:xfrm>
            <a:off x="947957" y="3128211"/>
            <a:ext cx="2781832" cy="46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CDFB79-8028-4514-8114-FC969059DB21}"/>
              </a:ext>
            </a:extLst>
          </p:cNvPr>
          <p:cNvSpPr txBox="1">
            <a:spLocks/>
          </p:cNvSpPr>
          <p:nvPr/>
        </p:nvSpPr>
        <p:spPr>
          <a:xfrm>
            <a:off x="596907" y="3097297"/>
            <a:ext cx="10566400" cy="11205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>
                <a:latin typeface="+mn-lt"/>
                <a:cs typeface="Arial" panose="020B0604020202020204" pitchFamily="34" charset="0"/>
              </a:rPr>
              <a:t>FVM-SPM: </a:t>
            </a:r>
            <a:r>
              <a:rPr lang="en-US" altLang="zh-CN" sz="3500" b="1" dirty="0">
                <a:latin typeface="+mn-lt"/>
                <a:cs typeface="Arial" panose="020B0604020202020204" pitchFamily="34" charset="0"/>
              </a:rPr>
              <a:t>Finite volume scheme</a:t>
            </a:r>
            <a:endParaRPr lang="en-US" sz="35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C6F9C0-9648-4364-93C3-900B1B3E9624}"/>
              </a:ext>
            </a:extLst>
          </p:cNvPr>
          <p:cNvCxnSpPr>
            <a:cxnSpLocks/>
          </p:cNvCxnSpPr>
          <p:nvPr/>
        </p:nvCxnSpPr>
        <p:spPr>
          <a:xfrm>
            <a:off x="345768" y="924113"/>
            <a:ext cx="10566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7CABC88-B6C9-46EB-8D76-F55DD2721B40}"/>
              </a:ext>
            </a:extLst>
          </p:cNvPr>
          <p:cNvSpPr txBox="1">
            <a:spLocks/>
          </p:cNvSpPr>
          <p:nvPr/>
        </p:nvSpPr>
        <p:spPr>
          <a:xfrm>
            <a:off x="1200913" y="1986626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CDFB79-8028-4514-8114-FC969059DB21}"/>
              </a:ext>
            </a:extLst>
          </p:cNvPr>
          <p:cNvSpPr txBox="1">
            <a:spLocks/>
          </p:cNvSpPr>
          <p:nvPr/>
        </p:nvSpPr>
        <p:spPr>
          <a:xfrm>
            <a:off x="438913" y="246353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dirty="0">
                <a:solidFill>
                  <a:srgbClr val="790015"/>
                </a:solidFill>
                <a:latin typeface="+mn-lt"/>
                <a:cs typeface="Arial" panose="020B0604020202020204" pitchFamily="34" charset="0"/>
              </a:rPr>
              <a:t>Finite volume scheme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Calibri" panose="020F0502020204030204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195B61-5E9F-CCEA-FEF3-E5FA64E8CC06}"/>
              </a:ext>
            </a:extLst>
          </p:cNvPr>
          <p:cNvSpPr txBox="1"/>
          <p:nvPr/>
        </p:nvSpPr>
        <p:spPr>
          <a:xfrm>
            <a:off x="5019497" y="3968469"/>
            <a:ext cx="55540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2E75B6"/>
                </a:solidFill>
                <a:latin typeface="Calibri" panose="020F0502020204030204"/>
              </a:rPr>
              <a:t>Solid-phase diffusion equation</a:t>
            </a:r>
            <a:endParaRPr lang="zh-CN" altLang="en-US" sz="2000" dirty="0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8F98E29-9DEB-F0E1-C9C4-BF656C8FEE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388303"/>
              </p:ext>
            </p:extLst>
          </p:nvPr>
        </p:nvGraphicFramePr>
        <p:xfrm>
          <a:off x="5067836" y="4465809"/>
          <a:ext cx="3986012" cy="858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68500" imgH="419100" progId="Equation.DSMT4">
                  <p:embed/>
                </p:oleObj>
              </mc:Choice>
              <mc:Fallback>
                <p:oleObj name="Equation" r:id="rId3" imgW="1968500" imgH="419100" progId="Equation.DSMT4">
                  <p:embed/>
                  <p:pic>
                    <p:nvPicPr>
                      <p:cNvPr id="0" name="Object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836" y="4465809"/>
                        <a:ext cx="3986012" cy="8587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63F7DDE-A3F2-2B62-F706-7817009DB4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7464873"/>
              </p:ext>
            </p:extLst>
          </p:nvPr>
        </p:nvGraphicFramePr>
        <p:xfrm>
          <a:off x="472712" y="2686387"/>
          <a:ext cx="2157211" cy="814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52087" imgH="355446" progId="Equation.DSMT4">
                  <p:embed/>
                </p:oleObj>
              </mc:Choice>
              <mc:Fallback>
                <p:oleObj name="Equation" r:id="rId5" imgW="952087" imgH="355446" progId="Equation.DSMT4">
                  <p:embed/>
                  <p:pic>
                    <p:nvPicPr>
                      <p:cNvPr id="0" name="Object 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12" y="2686387"/>
                        <a:ext cx="2157211" cy="8143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A366442-0681-8B9D-DB0D-B0A07B205A02}"/>
              </a:ext>
            </a:extLst>
          </p:cNvPr>
          <p:cNvSpPr txBox="1"/>
          <p:nvPr/>
        </p:nvSpPr>
        <p:spPr>
          <a:xfrm>
            <a:off x="345768" y="2254972"/>
            <a:ext cx="31097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2E75B6"/>
                </a:solidFill>
                <a:latin typeface="Calibri" panose="020F0502020204030204"/>
              </a:rPr>
              <a:t>General diffusion equation</a:t>
            </a:r>
            <a:endParaRPr lang="zh-CN" altLang="en-US" sz="2000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AFBDF76-F06D-7038-17CA-138282E9A5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276784"/>
              </p:ext>
            </p:extLst>
          </p:nvPr>
        </p:nvGraphicFramePr>
        <p:xfrm>
          <a:off x="5067836" y="2098211"/>
          <a:ext cx="5056021" cy="814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41600" imgH="419100" progId="Equation.DSMT4">
                  <p:embed/>
                </p:oleObj>
              </mc:Choice>
              <mc:Fallback>
                <p:oleObj name="Equation" r:id="rId7" imgW="2641600" imgH="419100" progId="Equation.DSMT4">
                  <p:embed/>
                  <p:pic>
                    <p:nvPicPr>
                      <p:cNvPr id="0" name="Object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836" y="2098211"/>
                        <a:ext cx="5056021" cy="8143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CBCF0A0-1CC4-5A0A-42A7-4D783DF026A6}"/>
              </a:ext>
            </a:extLst>
          </p:cNvPr>
          <p:cNvSpPr txBox="1"/>
          <p:nvPr/>
        </p:nvSpPr>
        <p:spPr>
          <a:xfrm>
            <a:off x="5067836" y="1600871"/>
            <a:ext cx="35223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2E75B6"/>
                </a:solidFill>
                <a:latin typeface="Calibri" panose="020F0502020204030204"/>
              </a:rPr>
              <a:t>Electrolyte diffusion equation</a:t>
            </a:r>
            <a:endParaRPr lang="zh-CN" altLang="en-US" sz="2000" dirty="0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059972EE-B2C6-D042-06DD-1ACF065635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2102033"/>
              </p:ext>
            </p:extLst>
          </p:nvPr>
        </p:nvGraphicFramePr>
        <p:xfrm>
          <a:off x="5605877" y="2998174"/>
          <a:ext cx="340618" cy="602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3040" imgH="355320" progId="Equation.DSMT4">
                  <p:embed/>
                </p:oleObj>
              </mc:Choice>
              <mc:Fallback>
                <p:oleObj name="Equation" r:id="rId9" imgW="203040" imgH="35532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B63F7DDE-A3F2-2B62-F706-7817009DB46A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877" y="2998174"/>
                        <a:ext cx="340618" cy="6025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93EE123-236F-3675-958E-CFD27EBC6D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015582"/>
              </p:ext>
            </p:extLst>
          </p:nvPr>
        </p:nvGraphicFramePr>
        <p:xfrm>
          <a:off x="7227676" y="3126487"/>
          <a:ext cx="873136" cy="38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95000" imgH="215640" progId="Equation.DSMT4">
                  <p:embed/>
                </p:oleObj>
              </mc:Choice>
              <mc:Fallback>
                <p:oleObj name="Equation" r:id="rId11" imgW="495000" imgH="2156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B63F7DDE-A3F2-2B62-F706-7817009DB46A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7676" y="3126487"/>
                        <a:ext cx="873136" cy="3858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9DE2C19-8EF9-E2E6-2D3B-77C6BEA5A0D5}"/>
                  </a:ext>
                </a:extLst>
              </p:cNvPr>
              <p:cNvSpPr txBox="1"/>
              <p:nvPr/>
            </p:nvSpPr>
            <p:spPr>
              <a:xfrm>
                <a:off x="9178779" y="3083883"/>
                <a:ext cx="4064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9DE2C19-8EF9-E2E6-2D3B-77C6BEA5A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779" y="3083883"/>
                <a:ext cx="4064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12F081BA-616F-9A38-3713-C6218FCE5BB1}"/>
              </a:ext>
            </a:extLst>
          </p:cNvPr>
          <p:cNvSpPr/>
          <p:nvPr/>
        </p:nvSpPr>
        <p:spPr>
          <a:xfrm>
            <a:off x="5505451" y="2987714"/>
            <a:ext cx="540912" cy="6130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7A5CAC3-47D1-AFEF-0A39-27A27544C8F1}"/>
              </a:ext>
            </a:extLst>
          </p:cNvPr>
          <p:cNvSpPr/>
          <p:nvPr/>
        </p:nvSpPr>
        <p:spPr>
          <a:xfrm>
            <a:off x="7197895" y="2987714"/>
            <a:ext cx="954432" cy="6130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2FB546E-ED5E-6C9C-9549-A6484217F81F}"/>
              </a:ext>
            </a:extLst>
          </p:cNvPr>
          <p:cNvSpPr/>
          <p:nvPr/>
        </p:nvSpPr>
        <p:spPr>
          <a:xfrm>
            <a:off x="9178779" y="2987714"/>
            <a:ext cx="406428" cy="613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CB5D5EE-4DAA-4458-D1EB-C9F98EC67AEA}"/>
              </a:ext>
            </a:extLst>
          </p:cNvPr>
          <p:cNvCxnSpPr/>
          <p:nvPr/>
        </p:nvCxnSpPr>
        <p:spPr>
          <a:xfrm flipV="1">
            <a:off x="5769735" y="2814034"/>
            <a:ext cx="0" cy="1841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40F4E71-68BA-0282-FCAC-0AE82F37FD9A}"/>
              </a:ext>
            </a:extLst>
          </p:cNvPr>
          <p:cNvCxnSpPr/>
          <p:nvPr/>
        </p:nvCxnSpPr>
        <p:spPr>
          <a:xfrm flipV="1">
            <a:off x="7664244" y="2814034"/>
            <a:ext cx="0" cy="1841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4FB0EDF-287C-F8CC-A5E2-FB365A466444}"/>
              </a:ext>
            </a:extLst>
          </p:cNvPr>
          <p:cNvCxnSpPr/>
          <p:nvPr/>
        </p:nvCxnSpPr>
        <p:spPr>
          <a:xfrm flipV="1">
            <a:off x="9390677" y="2803574"/>
            <a:ext cx="0" cy="1841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4C1285A-7F37-C278-2294-AA38E671506A}"/>
              </a:ext>
            </a:extLst>
          </p:cNvPr>
          <p:cNvSpPr txBox="1"/>
          <p:nvPr/>
        </p:nvSpPr>
        <p:spPr>
          <a:xfrm>
            <a:off x="422498" y="3768414"/>
            <a:ext cx="31097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C00000"/>
                </a:solidFill>
                <a:latin typeface="Calibri" panose="020F0502020204030204"/>
              </a:rPr>
              <a:t>Φ</a:t>
            </a:r>
            <a:r>
              <a:rPr lang="en-US" altLang="zh-CN" sz="2000" dirty="0">
                <a:latin typeface="Calibri" panose="020F0502020204030204"/>
              </a:rPr>
              <a:t> variable (concentration)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Calibri" panose="020F0502020204030204"/>
              </a:rPr>
              <a:t>Γ</a:t>
            </a:r>
            <a:r>
              <a:rPr lang="en-US" altLang="zh-CN" sz="2000" dirty="0">
                <a:latin typeface="Calibri" panose="020F0502020204030204"/>
              </a:rPr>
              <a:t> Diffusion coefficient</a:t>
            </a:r>
            <a:endParaRPr lang="zh-CN" altLang="en-US" sz="2000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8065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482B6CB-8491-7719-A5BB-B1951F6158C6}"/>
              </a:ext>
            </a:extLst>
          </p:cNvPr>
          <p:cNvSpPr/>
          <p:nvPr/>
        </p:nvSpPr>
        <p:spPr>
          <a:xfrm>
            <a:off x="4222750" y="2108201"/>
            <a:ext cx="2425700" cy="674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C6F9C0-9648-4364-93C3-900B1B3E9624}"/>
              </a:ext>
            </a:extLst>
          </p:cNvPr>
          <p:cNvCxnSpPr>
            <a:cxnSpLocks/>
          </p:cNvCxnSpPr>
          <p:nvPr/>
        </p:nvCxnSpPr>
        <p:spPr>
          <a:xfrm>
            <a:off x="345768" y="924113"/>
            <a:ext cx="10566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7CABC88-B6C9-46EB-8D76-F55DD2721B40}"/>
              </a:ext>
            </a:extLst>
          </p:cNvPr>
          <p:cNvSpPr txBox="1">
            <a:spLocks/>
          </p:cNvSpPr>
          <p:nvPr/>
        </p:nvSpPr>
        <p:spPr>
          <a:xfrm>
            <a:off x="286513" y="125501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CDFB79-8028-4514-8114-FC969059DB21}"/>
              </a:ext>
            </a:extLst>
          </p:cNvPr>
          <p:cNvSpPr txBox="1">
            <a:spLocks/>
          </p:cNvSpPr>
          <p:nvPr/>
        </p:nvSpPr>
        <p:spPr>
          <a:xfrm>
            <a:off x="438913" y="246353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dirty="0">
                <a:solidFill>
                  <a:srgbClr val="790015"/>
                </a:solidFill>
                <a:latin typeface="+mn-lt"/>
                <a:cs typeface="Arial" panose="020B0604020202020204" pitchFamily="34" charset="0"/>
              </a:rPr>
              <a:t>Finite volume scheme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Calibri" panose="020F0502020204030204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195B61-5E9F-CCEA-FEF3-E5FA64E8CC06}"/>
              </a:ext>
            </a:extLst>
          </p:cNvPr>
          <p:cNvSpPr txBox="1"/>
          <p:nvPr/>
        </p:nvSpPr>
        <p:spPr>
          <a:xfrm>
            <a:off x="286513" y="949083"/>
            <a:ext cx="55540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2E75B6"/>
                </a:solidFill>
                <a:latin typeface="Calibri" panose="020F0502020204030204"/>
              </a:rPr>
              <a:t>Solid-phase diffusion equation</a:t>
            </a:r>
            <a:endParaRPr lang="zh-CN" altLang="en-US" sz="2000" dirty="0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8F98E29-9DEB-F0E1-C9C4-BF656C8FEEBD}"/>
              </a:ext>
            </a:extLst>
          </p:cNvPr>
          <p:cNvGraphicFramePr>
            <a:graphicFrameLocks/>
          </p:cNvGraphicFramePr>
          <p:nvPr/>
        </p:nvGraphicFramePr>
        <p:xfrm>
          <a:off x="500063" y="2049958"/>
          <a:ext cx="3402349" cy="732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68500" imgH="419100" progId="Equation.DSMT4">
                  <p:embed/>
                </p:oleObj>
              </mc:Choice>
              <mc:Fallback>
                <p:oleObj name="Equation" r:id="rId3" imgW="1968500" imgH="4191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58F98E29-9DEB-F0E1-C9C4-BF656C8FEEBD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049958"/>
                        <a:ext cx="3402349" cy="7329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58D1787-A93C-964A-E804-2D8860537719}"/>
              </a:ext>
            </a:extLst>
          </p:cNvPr>
          <p:cNvGraphicFramePr>
            <a:graphicFrameLocks/>
          </p:cNvGraphicFramePr>
          <p:nvPr/>
        </p:nvGraphicFramePr>
        <p:xfrm>
          <a:off x="547351" y="3578869"/>
          <a:ext cx="1650374" cy="631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52087" imgH="368140" progId="Equation.DSMT4">
                  <p:embed/>
                </p:oleObj>
              </mc:Choice>
              <mc:Fallback>
                <p:oleObj name="Equation" r:id="rId5" imgW="952087" imgH="3681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558D1787-A93C-964A-E804-2D8860537719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51" y="3578869"/>
                        <a:ext cx="1650374" cy="6313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6C9DB11B-1171-6023-0842-1AE10C5108EB}"/>
              </a:ext>
            </a:extLst>
          </p:cNvPr>
          <p:cNvGraphicFramePr>
            <a:graphicFrameLocks/>
          </p:cNvGraphicFramePr>
          <p:nvPr/>
        </p:nvGraphicFramePr>
        <p:xfrm>
          <a:off x="535276" y="4400395"/>
          <a:ext cx="2297272" cy="559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85900" imgH="368300" progId="Equation.DSMT4">
                  <p:embed/>
                </p:oleObj>
              </mc:Choice>
              <mc:Fallback>
                <p:oleObj name="Equation" r:id="rId7" imgW="1485900" imgH="3683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6C9DB11B-1171-6023-0842-1AE10C5108EB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276" y="4400395"/>
                        <a:ext cx="2297272" cy="5595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FB639602-9A02-0E61-8170-54E2B467D0D3}"/>
              </a:ext>
            </a:extLst>
          </p:cNvPr>
          <p:cNvSpPr txBox="1"/>
          <p:nvPr/>
        </p:nvSpPr>
        <p:spPr>
          <a:xfrm>
            <a:off x="4355184" y="2077704"/>
            <a:ext cx="2293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Variable substitution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7D1E8C3-67B3-97D3-C470-A1F0E9168D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5444" y="2416449"/>
          <a:ext cx="895125" cy="314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55138" imgH="126835" progId="Equation.DSMT4">
                  <p:embed/>
                </p:oleObj>
              </mc:Choice>
              <mc:Fallback>
                <p:oleObj name="Equation" r:id="rId9" imgW="355138" imgH="126835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7D1E8C3-67B3-97D3-C470-A1F0E9168D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444" y="2416449"/>
                        <a:ext cx="895125" cy="3140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F3C4E30-1FFC-6EC7-499D-16F6619D9A83}"/>
              </a:ext>
            </a:extLst>
          </p:cNvPr>
          <p:cNvSpPr txBox="1"/>
          <p:nvPr/>
        </p:nvSpPr>
        <p:spPr>
          <a:xfrm>
            <a:off x="245954" y="1462866"/>
            <a:ext cx="2259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Calibri" panose="020F0502020204030204"/>
              </a:rPr>
              <a:t>Governing equation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CDACD3-06B4-5C50-E3D8-234E43D1F117}"/>
              </a:ext>
            </a:extLst>
          </p:cNvPr>
          <p:cNvSpPr txBox="1"/>
          <p:nvPr/>
        </p:nvSpPr>
        <p:spPr>
          <a:xfrm>
            <a:off x="245954" y="3019362"/>
            <a:ext cx="2259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Calibri" panose="020F0502020204030204"/>
              </a:rPr>
              <a:t>Boundary condition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E22C8F-1A7D-D0C3-508E-5F7820DB8FDC}"/>
              </a:ext>
            </a:extLst>
          </p:cNvPr>
          <p:cNvSpPr txBox="1"/>
          <p:nvPr/>
        </p:nvSpPr>
        <p:spPr>
          <a:xfrm>
            <a:off x="4150376" y="1738868"/>
            <a:ext cx="1137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Calibri" panose="020F0502020204030204"/>
              </a:rPr>
              <a:t>Key step1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D2436EB-6B57-7E93-9854-1B873629BC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982466"/>
              </p:ext>
            </p:extLst>
          </p:nvPr>
        </p:nvGraphicFramePr>
        <p:xfrm>
          <a:off x="7704138" y="1832198"/>
          <a:ext cx="14541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36560" imgH="495000" progId="Equation.DSMT4">
                  <p:embed/>
                </p:oleObj>
              </mc:Choice>
              <mc:Fallback>
                <p:oleObj name="Equation" r:id="rId11" imgW="736560" imgH="4950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D189E3C9-C384-C0AA-79AC-F440F96DB7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4138" y="1832198"/>
                        <a:ext cx="1454150" cy="984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873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482B6CB-8491-7719-A5BB-B1951F6158C6}"/>
              </a:ext>
            </a:extLst>
          </p:cNvPr>
          <p:cNvSpPr/>
          <p:nvPr/>
        </p:nvSpPr>
        <p:spPr>
          <a:xfrm>
            <a:off x="4222750" y="2108201"/>
            <a:ext cx="2425700" cy="674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C6F9C0-9648-4364-93C3-900B1B3E9624}"/>
              </a:ext>
            </a:extLst>
          </p:cNvPr>
          <p:cNvCxnSpPr>
            <a:cxnSpLocks/>
          </p:cNvCxnSpPr>
          <p:nvPr/>
        </p:nvCxnSpPr>
        <p:spPr>
          <a:xfrm>
            <a:off x="345768" y="924113"/>
            <a:ext cx="10566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7CABC88-B6C9-46EB-8D76-F55DD2721B40}"/>
              </a:ext>
            </a:extLst>
          </p:cNvPr>
          <p:cNvSpPr txBox="1">
            <a:spLocks/>
          </p:cNvSpPr>
          <p:nvPr/>
        </p:nvSpPr>
        <p:spPr>
          <a:xfrm>
            <a:off x="286513" y="125501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CDFB79-8028-4514-8114-FC969059DB21}"/>
              </a:ext>
            </a:extLst>
          </p:cNvPr>
          <p:cNvSpPr txBox="1">
            <a:spLocks/>
          </p:cNvSpPr>
          <p:nvPr/>
        </p:nvSpPr>
        <p:spPr>
          <a:xfrm>
            <a:off x="438913" y="246353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dirty="0">
                <a:solidFill>
                  <a:srgbClr val="790015"/>
                </a:solidFill>
                <a:latin typeface="+mn-lt"/>
                <a:cs typeface="Arial" panose="020B0604020202020204" pitchFamily="34" charset="0"/>
              </a:rPr>
              <a:t>Finite volume scheme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Calibri" panose="020F0502020204030204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195B61-5E9F-CCEA-FEF3-E5FA64E8CC06}"/>
              </a:ext>
            </a:extLst>
          </p:cNvPr>
          <p:cNvSpPr txBox="1"/>
          <p:nvPr/>
        </p:nvSpPr>
        <p:spPr>
          <a:xfrm>
            <a:off x="286513" y="949083"/>
            <a:ext cx="55540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2E75B6"/>
                </a:solidFill>
                <a:latin typeface="Calibri" panose="020F0502020204030204"/>
              </a:rPr>
              <a:t>Solid-phase diffusion equation</a:t>
            </a:r>
            <a:endParaRPr lang="zh-CN" altLang="en-US" sz="2000" dirty="0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8F98E29-9DEB-F0E1-C9C4-BF656C8FEE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929542"/>
              </p:ext>
            </p:extLst>
          </p:nvPr>
        </p:nvGraphicFramePr>
        <p:xfrm>
          <a:off x="500063" y="2049958"/>
          <a:ext cx="3402349" cy="732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68500" imgH="419100" progId="Equation.DSMT4">
                  <p:embed/>
                </p:oleObj>
              </mc:Choice>
              <mc:Fallback>
                <p:oleObj name="Equation" r:id="rId3" imgW="1968500" imgH="4191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58F98E29-9DEB-F0E1-C9C4-BF656C8FEEBD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049958"/>
                        <a:ext cx="3402349" cy="7329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58D1787-A93C-964A-E804-2D88605377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9086524"/>
              </p:ext>
            </p:extLst>
          </p:nvPr>
        </p:nvGraphicFramePr>
        <p:xfrm>
          <a:off x="547351" y="3578869"/>
          <a:ext cx="1650374" cy="631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52087" imgH="368140" progId="Equation.DSMT4">
                  <p:embed/>
                </p:oleObj>
              </mc:Choice>
              <mc:Fallback>
                <p:oleObj name="Equation" r:id="rId5" imgW="952087" imgH="3681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558D1787-A93C-964A-E804-2D8860537719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51" y="3578869"/>
                        <a:ext cx="1650374" cy="6313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6C9DB11B-1171-6023-0842-1AE10C5108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676675"/>
              </p:ext>
            </p:extLst>
          </p:nvPr>
        </p:nvGraphicFramePr>
        <p:xfrm>
          <a:off x="535276" y="4400395"/>
          <a:ext cx="2297272" cy="559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85900" imgH="368300" progId="Equation.DSMT4">
                  <p:embed/>
                </p:oleObj>
              </mc:Choice>
              <mc:Fallback>
                <p:oleObj name="Equation" r:id="rId7" imgW="1485900" imgH="3683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6C9DB11B-1171-6023-0842-1AE10C5108EB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276" y="4400395"/>
                        <a:ext cx="2297272" cy="5595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FB639602-9A02-0E61-8170-54E2B467D0D3}"/>
              </a:ext>
            </a:extLst>
          </p:cNvPr>
          <p:cNvSpPr txBox="1"/>
          <p:nvPr/>
        </p:nvSpPr>
        <p:spPr>
          <a:xfrm>
            <a:off x="4355184" y="2077704"/>
            <a:ext cx="2293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Variable substitution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7D1E8C3-67B3-97D3-C470-A1F0E9168D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511254"/>
              </p:ext>
            </p:extLst>
          </p:nvPr>
        </p:nvGraphicFramePr>
        <p:xfrm>
          <a:off x="4945444" y="2416449"/>
          <a:ext cx="895125" cy="314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55138" imgH="126835" progId="Equation.DSMT4">
                  <p:embed/>
                </p:oleObj>
              </mc:Choice>
              <mc:Fallback>
                <p:oleObj name="Equation" r:id="rId9" imgW="355138" imgH="126835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7D1E8C3-67B3-97D3-C470-A1F0E9168D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444" y="2416449"/>
                        <a:ext cx="895125" cy="3140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D189E3C9-C384-C0AA-79AC-F440F96DB7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011492"/>
              </p:ext>
            </p:extLst>
          </p:nvPr>
        </p:nvGraphicFramePr>
        <p:xfrm>
          <a:off x="7691438" y="1846263"/>
          <a:ext cx="14541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36560" imgH="495000" progId="Equation.DSMT4">
                  <p:embed/>
                </p:oleObj>
              </mc:Choice>
              <mc:Fallback>
                <p:oleObj name="Equation" r:id="rId11" imgW="736560" imgH="4950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D189E3C9-C384-C0AA-79AC-F440F96DB7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1438" y="1846263"/>
                        <a:ext cx="1454150" cy="984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C93F3885-3EB6-565B-8297-590BA01E2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891842"/>
              </p:ext>
            </p:extLst>
          </p:nvPr>
        </p:nvGraphicFramePr>
        <p:xfrm>
          <a:off x="7722791" y="3033324"/>
          <a:ext cx="2042284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44520" imgH="1815840" progId="Equation.DSMT4">
                  <p:embed/>
                </p:oleObj>
              </mc:Choice>
              <mc:Fallback>
                <p:oleObj name="Equation" r:id="rId13" imgW="1244520" imgH="181584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C93F3885-3EB6-565B-8297-590BA01E29CA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2791" y="3033324"/>
                        <a:ext cx="2042284" cy="3009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F3C4E30-1FFC-6EC7-499D-16F6619D9A83}"/>
              </a:ext>
            </a:extLst>
          </p:cNvPr>
          <p:cNvSpPr txBox="1"/>
          <p:nvPr/>
        </p:nvSpPr>
        <p:spPr>
          <a:xfrm>
            <a:off x="245954" y="1462866"/>
            <a:ext cx="2259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Calibri" panose="020F0502020204030204"/>
              </a:rPr>
              <a:t>Governing equation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CDACD3-06B4-5C50-E3D8-234E43D1F117}"/>
              </a:ext>
            </a:extLst>
          </p:cNvPr>
          <p:cNvSpPr txBox="1"/>
          <p:nvPr/>
        </p:nvSpPr>
        <p:spPr>
          <a:xfrm>
            <a:off x="245954" y="3019362"/>
            <a:ext cx="2259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Calibri" panose="020F0502020204030204"/>
              </a:rPr>
              <a:t>Boundary condition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E22C8F-1A7D-D0C3-508E-5F7820DB8FDC}"/>
              </a:ext>
            </a:extLst>
          </p:cNvPr>
          <p:cNvSpPr txBox="1"/>
          <p:nvPr/>
        </p:nvSpPr>
        <p:spPr>
          <a:xfrm>
            <a:off x="4150376" y="1738868"/>
            <a:ext cx="1137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Calibri" panose="020F0502020204030204"/>
              </a:rPr>
              <a:t>Key step1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D7A740-55EE-E231-E280-C775E02E7A9E}"/>
              </a:ext>
            </a:extLst>
          </p:cNvPr>
          <p:cNvSpPr/>
          <p:nvPr/>
        </p:nvSpPr>
        <p:spPr>
          <a:xfrm>
            <a:off x="1672312" y="1984047"/>
            <a:ext cx="2230099" cy="884566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22D9AA-FE1C-2A63-FDEF-5ADB75C13869}"/>
              </a:ext>
            </a:extLst>
          </p:cNvPr>
          <p:cNvSpPr/>
          <p:nvPr/>
        </p:nvSpPr>
        <p:spPr>
          <a:xfrm>
            <a:off x="7659290" y="2978177"/>
            <a:ext cx="2157809" cy="3203359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37391CF2-7B0F-B563-01AB-A34603D40CB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902411" y="2426330"/>
            <a:ext cx="3756879" cy="2153527"/>
          </a:xfrm>
          <a:prstGeom prst="bentConnector3">
            <a:avLst>
              <a:gd name="adj1" fmla="val 436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57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482B6CB-8491-7719-A5BB-B1951F6158C6}"/>
              </a:ext>
            </a:extLst>
          </p:cNvPr>
          <p:cNvSpPr/>
          <p:nvPr/>
        </p:nvSpPr>
        <p:spPr>
          <a:xfrm>
            <a:off x="4222750" y="2108201"/>
            <a:ext cx="2425700" cy="674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C6F9C0-9648-4364-93C3-900B1B3E9624}"/>
              </a:ext>
            </a:extLst>
          </p:cNvPr>
          <p:cNvCxnSpPr>
            <a:cxnSpLocks/>
          </p:cNvCxnSpPr>
          <p:nvPr/>
        </p:nvCxnSpPr>
        <p:spPr>
          <a:xfrm>
            <a:off x="345768" y="924113"/>
            <a:ext cx="10566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7CABC88-B6C9-46EB-8D76-F55DD2721B40}"/>
              </a:ext>
            </a:extLst>
          </p:cNvPr>
          <p:cNvSpPr txBox="1">
            <a:spLocks/>
          </p:cNvSpPr>
          <p:nvPr/>
        </p:nvSpPr>
        <p:spPr>
          <a:xfrm>
            <a:off x="286513" y="125501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CDFB79-8028-4514-8114-FC969059DB21}"/>
              </a:ext>
            </a:extLst>
          </p:cNvPr>
          <p:cNvSpPr txBox="1">
            <a:spLocks/>
          </p:cNvSpPr>
          <p:nvPr/>
        </p:nvSpPr>
        <p:spPr>
          <a:xfrm>
            <a:off x="438913" y="246353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dirty="0">
                <a:solidFill>
                  <a:srgbClr val="790015"/>
                </a:solidFill>
                <a:latin typeface="+mn-lt"/>
                <a:cs typeface="Arial" panose="020B0604020202020204" pitchFamily="34" charset="0"/>
              </a:rPr>
              <a:t>Finite volume scheme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Calibri" panose="020F0502020204030204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195B61-5E9F-CCEA-FEF3-E5FA64E8CC06}"/>
              </a:ext>
            </a:extLst>
          </p:cNvPr>
          <p:cNvSpPr txBox="1"/>
          <p:nvPr/>
        </p:nvSpPr>
        <p:spPr>
          <a:xfrm>
            <a:off x="286513" y="949083"/>
            <a:ext cx="55540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2E75B6"/>
                </a:solidFill>
                <a:latin typeface="Calibri" panose="020F0502020204030204"/>
              </a:rPr>
              <a:t>Solid-phase diffusion equation</a:t>
            </a:r>
            <a:endParaRPr lang="zh-CN" altLang="en-US" sz="2000" dirty="0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8F98E29-9DEB-F0E1-C9C4-BF656C8FEEBD}"/>
              </a:ext>
            </a:extLst>
          </p:cNvPr>
          <p:cNvGraphicFramePr>
            <a:graphicFrameLocks/>
          </p:cNvGraphicFramePr>
          <p:nvPr/>
        </p:nvGraphicFramePr>
        <p:xfrm>
          <a:off x="500063" y="2049958"/>
          <a:ext cx="3402349" cy="732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68500" imgH="419100" progId="Equation.DSMT4">
                  <p:embed/>
                </p:oleObj>
              </mc:Choice>
              <mc:Fallback>
                <p:oleObj name="Equation" r:id="rId3" imgW="1968500" imgH="4191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58F98E29-9DEB-F0E1-C9C4-BF656C8FEEBD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049958"/>
                        <a:ext cx="3402349" cy="7329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58D1787-A93C-964A-E804-2D8860537719}"/>
              </a:ext>
            </a:extLst>
          </p:cNvPr>
          <p:cNvGraphicFramePr>
            <a:graphicFrameLocks/>
          </p:cNvGraphicFramePr>
          <p:nvPr/>
        </p:nvGraphicFramePr>
        <p:xfrm>
          <a:off x="547351" y="3578869"/>
          <a:ext cx="1650374" cy="631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52087" imgH="368140" progId="Equation.DSMT4">
                  <p:embed/>
                </p:oleObj>
              </mc:Choice>
              <mc:Fallback>
                <p:oleObj name="Equation" r:id="rId5" imgW="952087" imgH="3681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558D1787-A93C-964A-E804-2D8860537719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51" y="3578869"/>
                        <a:ext cx="1650374" cy="6313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6C9DB11B-1171-6023-0842-1AE10C5108EB}"/>
              </a:ext>
            </a:extLst>
          </p:cNvPr>
          <p:cNvGraphicFramePr>
            <a:graphicFrameLocks/>
          </p:cNvGraphicFramePr>
          <p:nvPr/>
        </p:nvGraphicFramePr>
        <p:xfrm>
          <a:off x="535276" y="4400395"/>
          <a:ext cx="2297272" cy="559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85900" imgH="368300" progId="Equation.DSMT4">
                  <p:embed/>
                </p:oleObj>
              </mc:Choice>
              <mc:Fallback>
                <p:oleObj name="Equation" r:id="rId7" imgW="1485900" imgH="3683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6C9DB11B-1171-6023-0842-1AE10C5108EB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276" y="4400395"/>
                        <a:ext cx="2297272" cy="5595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FB639602-9A02-0E61-8170-54E2B467D0D3}"/>
              </a:ext>
            </a:extLst>
          </p:cNvPr>
          <p:cNvSpPr txBox="1"/>
          <p:nvPr/>
        </p:nvSpPr>
        <p:spPr>
          <a:xfrm>
            <a:off x="4355184" y="2077704"/>
            <a:ext cx="2293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Variable substitution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7D1E8C3-67B3-97D3-C470-A1F0E9168D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5444" y="2416449"/>
          <a:ext cx="895125" cy="314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55138" imgH="126835" progId="Equation.DSMT4">
                  <p:embed/>
                </p:oleObj>
              </mc:Choice>
              <mc:Fallback>
                <p:oleObj name="Equation" r:id="rId9" imgW="355138" imgH="126835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7D1E8C3-67B3-97D3-C470-A1F0E9168D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444" y="2416449"/>
                        <a:ext cx="895125" cy="3140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F3C4E30-1FFC-6EC7-499D-16F6619D9A83}"/>
              </a:ext>
            </a:extLst>
          </p:cNvPr>
          <p:cNvSpPr txBox="1"/>
          <p:nvPr/>
        </p:nvSpPr>
        <p:spPr>
          <a:xfrm>
            <a:off x="245954" y="1462866"/>
            <a:ext cx="2259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Calibri" panose="020F0502020204030204"/>
              </a:rPr>
              <a:t>Governing equation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CDACD3-06B4-5C50-E3D8-234E43D1F117}"/>
              </a:ext>
            </a:extLst>
          </p:cNvPr>
          <p:cNvSpPr txBox="1"/>
          <p:nvPr/>
        </p:nvSpPr>
        <p:spPr>
          <a:xfrm>
            <a:off x="245954" y="3019362"/>
            <a:ext cx="2259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Calibri" panose="020F0502020204030204"/>
              </a:rPr>
              <a:t>Boundary condition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E22C8F-1A7D-D0C3-508E-5F7820DB8FDC}"/>
              </a:ext>
            </a:extLst>
          </p:cNvPr>
          <p:cNvSpPr txBox="1"/>
          <p:nvPr/>
        </p:nvSpPr>
        <p:spPr>
          <a:xfrm>
            <a:off x="4150376" y="1738868"/>
            <a:ext cx="1137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Calibri" panose="020F0502020204030204"/>
              </a:rPr>
              <a:t>Key step1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D7A740-55EE-E231-E280-C775E02E7A9E}"/>
              </a:ext>
            </a:extLst>
          </p:cNvPr>
          <p:cNvSpPr/>
          <p:nvPr/>
        </p:nvSpPr>
        <p:spPr>
          <a:xfrm>
            <a:off x="438914" y="1984047"/>
            <a:ext cx="1137328" cy="884566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22D9AA-FE1C-2A63-FDEF-5ADB75C13869}"/>
              </a:ext>
            </a:extLst>
          </p:cNvPr>
          <p:cNvSpPr/>
          <p:nvPr/>
        </p:nvSpPr>
        <p:spPr>
          <a:xfrm>
            <a:off x="7918451" y="3136900"/>
            <a:ext cx="1587500" cy="958577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37391CF2-7B0F-B563-01AB-A34603D40CB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576242" y="2426330"/>
            <a:ext cx="6342209" cy="1189859"/>
          </a:xfrm>
          <a:prstGeom prst="bentConnector3">
            <a:avLst>
              <a:gd name="adj1" fmla="val 3908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BB540A1-4C0C-039D-597B-6EB335885D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561977"/>
              </p:ext>
            </p:extLst>
          </p:nvPr>
        </p:nvGraphicFramePr>
        <p:xfrm>
          <a:off x="8246519" y="3232794"/>
          <a:ext cx="9779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95000" imgH="355320" progId="Equation.DSMT4">
                  <p:embed/>
                </p:oleObj>
              </mc:Choice>
              <mc:Fallback>
                <p:oleObj name="Equation" r:id="rId11" imgW="495000" imgH="35532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12DC5EA6-3CF4-26AB-7C96-BBF309A9E3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6519" y="3232794"/>
                        <a:ext cx="977900" cy="692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580F7DEC-D36F-9C7E-E051-807C3238DA58}"/>
              </a:ext>
            </a:extLst>
          </p:cNvPr>
          <p:cNvSpPr txBox="1"/>
          <p:nvPr/>
        </p:nvSpPr>
        <p:spPr>
          <a:xfrm>
            <a:off x="5141804" y="4590655"/>
            <a:ext cx="2259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Calibri" panose="020F0502020204030204"/>
              </a:rPr>
              <a:t>Governing equation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59399797-A1D0-CA2D-542A-D7846BD8A7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312828"/>
              </p:ext>
            </p:extLst>
          </p:nvPr>
        </p:nvGraphicFramePr>
        <p:xfrm>
          <a:off x="5369539" y="5097570"/>
          <a:ext cx="1452922" cy="77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85800" imgH="368280" progId="Equation.DSMT4">
                  <p:embed/>
                </p:oleObj>
              </mc:Choice>
              <mc:Fallback>
                <p:oleObj name="Equation" r:id="rId13" imgW="685800" imgH="3682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C9E4571-7652-8AF1-CA95-A732558942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9539" y="5097570"/>
                        <a:ext cx="1452922" cy="7748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072604A-A712-49E0-DA51-360681379D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113270"/>
              </p:ext>
            </p:extLst>
          </p:nvPr>
        </p:nvGraphicFramePr>
        <p:xfrm>
          <a:off x="9082239" y="5097570"/>
          <a:ext cx="2157211" cy="814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52087" imgH="355446" progId="Equation.DSMT4">
                  <p:embed/>
                </p:oleObj>
              </mc:Choice>
              <mc:Fallback>
                <p:oleObj name="Equation" r:id="rId15" imgW="952087" imgH="355446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B63F7DDE-A3F2-2B62-F706-7817009DB46A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2239" y="5097570"/>
                        <a:ext cx="2157211" cy="8143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6AC62911-2507-9B29-0D51-BF2C4FA364EF}"/>
              </a:ext>
            </a:extLst>
          </p:cNvPr>
          <p:cNvSpPr/>
          <p:nvPr/>
        </p:nvSpPr>
        <p:spPr>
          <a:xfrm>
            <a:off x="9017448" y="5025436"/>
            <a:ext cx="2222001" cy="958577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92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482B6CB-8491-7719-A5BB-B1951F6158C6}"/>
              </a:ext>
            </a:extLst>
          </p:cNvPr>
          <p:cNvSpPr/>
          <p:nvPr/>
        </p:nvSpPr>
        <p:spPr>
          <a:xfrm>
            <a:off x="4222750" y="2108201"/>
            <a:ext cx="2425700" cy="6747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C6F9C0-9648-4364-93C3-900B1B3E9624}"/>
              </a:ext>
            </a:extLst>
          </p:cNvPr>
          <p:cNvCxnSpPr>
            <a:cxnSpLocks/>
          </p:cNvCxnSpPr>
          <p:nvPr/>
        </p:nvCxnSpPr>
        <p:spPr>
          <a:xfrm>
            <a:off x="345768" y="924113"/>
            <a:ext cx="10566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7CABC88-B6C9-46EB-8D76-F55DD2721B40}"/>
              </a:ext>
            </a:extLst>
          </p:cNvPr>
          <p:cNvSpPr txBox="1">
            <a:spLocks/>
          </p:cNvSpPr>
          <p:nvPr/>
        </p:nvSpPr>
        <p:spPr>
          <a:xfrm>
            <a:off x="286513" y="125501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CDFB79-8028-4514-8114-FC969059DB21}"/>
              </a:ext>
            </a:extLst>
          </p:cNvPr>
          <p:cNvSpPr txBox="1">
            <a:spLocks/>
          </p:cNvSpPr>
          <p:nvPr/>
        </p:nvSpPr>
        <p:spPr>
          <a:xfrm>
            <a:off x="438913" y="246353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dirty="0">
                <a:solidFill>
                  <a:srgbClr val="790015"/>
                </a:solidFill>
                <a:latin typeface="+mn-lt"/>
                <a:cs typeface="Arial" panose="020B0604020202020204" pitchFamily="34" charset="0"/>
              </a:rPr>
              <a:t>Finite volume scheme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Calibri" panose="020F0502020204030204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195B61-5E9F-CCEA-FEF3-E5FA64E8CC06}"/>
              </a:ext>
            </a:extLst>
          </p:cNvPr>
          <p:cNvSpPr txBox="1"/>
          <p:nvPr/>
        </p:nvSpPr>
        <p:spPr>
          <a:xfrm>
            <a:off x="286513" y="949083"/>
            <a:ext cx="55540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2E75B6"/>
                </a:solidFill>
                <a:latin typeface="Calibri" panose="020F0502020204030204"/>
              </a:rPr>
              <a:t>Solid-phase diffusion equation</a:t>
            </a:r>
            <a:endParaRPr lang="zh-CN" altLang="en-US" sz="2000" dirty="0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8F98E29-9DEB-F0E1-C9C4-BF656C8FEEBD}"/>
              </a:ext>
            </a:extLst>
          </p:cNvPr>
          <p:cNvGraphicFramePr>
            <a:graphicFrameLocks/>
          </p:cNvGraphicFramePr>
          <p:nvPr/>
        </p:nvGraphicFramePr>
        <p:xfrm>
          <a:off x="500063" y="2049958"/>
          <a:ext cx="3402349" cy="732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68500" imgH="419100" progId="Equation.DSMT4">
                  <p:embed/>
                </p:oleObj>
              </mc:Choice>
              <mc:Fallback>
                <p:oleObj name="Equation" r:id="rId3" imgW="1968500" imgH="4191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58F98E29-9DEB-F0E1-C9C4-BF656C8FEEBD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049958"/>
                        <a:ext cx="3402349" cy="7329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58D1787-A93C-964A-E804-2D8860537719}"/>
              </a:ext>
            </a:extLst>
          </p:cNvPr>
          <p:cNvGraphicFramePr>
            <a:graphicFrameLocks/>
          </p:cNvGraphicFramePr>
          <p:nvPr/>
        </p:nvGraphicFramePr>
        <p:xfrm>
          <a:off x="547351" y="3578869"/>
          <a:ext cx="1650374" cy="631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52087" imgH="368140" progId="Equation.DSMT4">
                  <p:embed/>
                </p:oleObj>
              </mc:Choice>
              <mc:Fallback>
                <p:oleObj name="Equation" r:id="rId5" imgW="952087" imgH="3681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558D1787-A93C-964A-E804-2D8860537719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51" y="3578869"/>
                        <a:ext cx="1650374" cy="6313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6C9DB11B-1171-6023-0842-1AE10C5108EB}"/>
              </a:ext>
            </a:extLst>
          </p:cNvPr>
          <p:cNvGraphicFramePr>
            <a:graphicFrameLocks/>
          </p:cNvGraphicFramePr>
          <p:nvPr/>
        </p:nvGraphicFramePr>
        <p:xfrm>
          <a:off x="535276" y="4400395"/>
          <a:ext cx="2297272" cy="559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85900" imgH="368300" progId="Equation.DSMT4">
                  <p:embed/>
                </p:oleObj>
              </mc:Choice>
              <mc:Fallback>
                <p:oleObj name="Equation" r:id="rId7" imgW="1485900" imgH="3683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6C9DB11B-1171-6023-0842-1AE10C5108EB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276" y="4400395"/>
                        <a:ext cx="2297272" cy="5595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FB639602-9A02-0E61-8170-54E2B467D0D3}"/>
              </a:ext>
            </a:extLst>
          </p:cNvPr>
          <p:cNvSpPr txBox="1"/>
          <p:nvPr/>
        </p:nvSpPr>
        <p:spPr>
          <a:xfrm>
            <a:off x="4355184" y="2077704"/>
            <a:ext cx="2293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Variable substitution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7D1E8C3-67B3-97D3-C470-A1F0E9168D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5444" y="2416449"/>
          <a:ext cx="895125" cy="314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55138" imgH="126835" progId="Equation.DSMT4">
                  <p:embed/>
                </p:oleObj>
              </mc:Choice>
              <mc:Fallback>
                <p:oleObj name="Equation" r:id="rId9" imgW="355138" imgH="126835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7D1E8C3-67B3-97D3-C470-A1F0E9168D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444" y="2416449"/>
                        <a:ext cx="895125" cy="3140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F3C4E30-1FFC-6EC7-499D-16F6619D9A83}"/>
              </a:ext>
            </a:extLst>
          </p:cNvPr>
          <p:cNvSpPr txBox="1"/>
          <p:nvPr/>
        </p:nvSpPr>
        <p:spPr>
          <a:xfrm>
            <a:off x="245954" y="1462866"/>
            <a:ext cx="2259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Calibri" panose="020F0502020204030204"/>
              </a:rPr>
              <a:t>Governing equation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CDACD3-06B4-5C50-E3D8-234E43D1F117}"/>
              </a:ext>
            </a:extLst>
          </p:cNvPr>
          <p:cNvSpPr txBox="1"/>
          <p:nvPr/>
        </p:nvSpPr>
        <p:spPr>
          <a:xfrm>
            <a:off x="245954" y="3019362"/>
            <a:ext cx="2259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Calibri" panose="020F0502020204030204"/>
              </a:rPr>
              <a:t>Boundary condition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E22C8F-1A7D-D0C3-508E-5F7820DB8FDC}"/>
              </a:ext>
            </a:extLst>
          </p:cNvPr>
          <p:cNvSpPr txBox="1"/>
          <p:nvPr/>
        </p:nvSpPr>
        <p:spPr>
          <a:xfrm>
            <a:off x="4150376" y="1738868"/>
            <a:ext cx="1137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Calibri" panose="020F0502020204030204"/>
              </a:rPr>
              <a:t>Key step1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CB8303-8282-901F-F314-44137FB069B7}"/>
              </a:ext>
            </a:extLst>
          </p:cNvPr>
          <p:cNvSpPr txBox="1"/>
          <p:nvPr/>
        </p:nvSpPr>
        <p:spPr>
          <a:xfrm>
            <a:off x="6989654" y="3019362"/>
            <a:ext cx="2259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Calibri" panose="020F0502020204030204"/>
              </a:rPr>
              <a:t>Boundary condition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24EEA267-6275-562D-E113-C28BE19EDC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121646"/>
              </p:ext>
            </p:extLst>
          </p:nvPr>
        </p:nvGraphicFramePr>
        <p:xfrm>
          <a:off x="7123113" y="3592206"/>
          <a:ext cx="28098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90640" imgH="622080" progId="Equation.DSMT4">
                  <p:embed/>
                </p:oleObj>
              </mc:Choice>
              <mc:Fallback>
                <p:oleObj name="Equation" r:id="rId11" imgW="1790640" imgH="6220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8C47317-FE62-5564-67A6-2BF7DF60F0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113" y="3592206"/>
                        <a:ext cx="2809875" cy="974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0324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C6F9C0-9648-4364-93C3-900B1B3E9624}"/>
              </a:ext>
            </a:extLst>
          </p:cNvPr>
          <p:cNvCxnSpPr>
            <a:cxnSpLocks/>
          </p:cNvCxnSpPr>
          <p:nvPr/>
        </p:nvCxnSpPr>
        <p:spPr>
          <a:xfrm>
            <a:off x="345768" y="924113"/>
            <a:ext cx="10566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7CABC88-B6C9-46EB-8D76-F55DD2721B40}"/>
              </a:ext>
            </a:extLst>
          </p:cNvPr>
          <p:cNvSpPr txBox="1">
            <a:spLocks/>
          </p:cNvSpPr>
          <p:nvPr/>
        </p:nvSpPr>
        <p:spPr>
          <a:xfrm>
            <a:off x="286513" y="125501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CDFB79-8028-4514-8114-FC969059DB21}"/>
              </a:ext>
            </a:extLst>
          </p:cNvPr>
          <p:cNvSpPr txBox="1">
            <a:spLocks/>
          </p:cNvSpPr>
          <p:nvPr/>
        </p:nvSpPr>
        <p:spPr>
          <a:xfrm>
            <a:off x="438913" y="246353"/>
            <a:ext cx="10674546" cy="663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dirty="0">
                <a:solidFill>
                  <a:srgbClr val="790015"/>
                </a:solidFill>
                <a:latin typeface="+mn-lt"/>
                <a:cs typeface="Arial" panose="020B0604020202020204" pitchFamily="34" charset="0"/>
              </a:rPr>
              <a:t>Finite volume scheme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Calibri" panose="020F0502020204030204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195B61-5E9F-CCEA-FEF3-E5FA64E8CC06}"/>
              </a:ext>
            </a:extLst>
          </p:cNvPr>
          <p:cNvSpPr txBox="1"/>
          <p:nvPr/>
        </p:nvSpPr>
        <p:spPr>
          <a:xfrm>
            <a:off x="286513" y="949083"/>
            <a:ext cx="55540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2E75B6"/>
                </a:solidFill>
                <a:latin typeface="Calibri" panose="020F0502020204030204"/>
              </a:rPr>
              <a:t>Solid-phase diffusion equation</a:t>
            </a:r>
            <a:endParaRPr lang="zh-CN" altLang="en-US" sz="2000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8C47317-FE62-5564-67A6-2BF7DF60F0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479221"/>
              </p:ext>
            </p:extLst>
          </p:nvPr>
        </p:nvGraphicFramePr>
        <p:xfrm>
          <a:off x="724438" y="3599355"/>
          <a:ext cx="3125192" cy="1084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90640" imgH="622080" progId="Equation.DSMT4">
                  <p:embed/>
                </p:oleObj>
              </mc:Choice>
              <mc:Fallback>
                <p:oleObj name="Equation" r:id="rId3" imgW="1790640" imgH="6220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8C47317-FE62-5564-67A6-2BF7DF60F0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438" y="3599355"/>
                        <a:ext cx="3125192" cy="10841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9F438095-E7F8-2343-69FC-9993DC97B3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177858"/>
              </p:ext>
            </p:extLst>
          </p:nvPr>
        </p:nvGraphicFramePr>
        <p:xfrm>
          <a:off x="724438" y="2042859"/>
          <a:ext cx="1208466" cy="648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85800" imgH="368300" progId="Equation.DSMT4">
                  <p:embed/>
                </p:oleObj>
              </mc:Choice>
              <mc:Fallback>
                <p:oleObj name="Equation" r:id="rId5" imgW="685800" imgH="368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438" y="2042859"/>
                        <a:ext cx="1208466" cy="6489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E875C24-0733-E6F7-0A0B-AE652CA464FC}"/>
              </a:ext>
            </a:extLst>
          </p:cNvPr>
          <p:cNvSpPr txBox="1"/>
          <p:nvPr/>
        </p:nvSpPr>
        <p:spPr>
          <a:xfrm>
            <a:off x="5473519" y="1637988"/>
            <a:ext cx="555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Integrating over the control volume CV gives:</a:t>
            </a:r>
            <a:endParaRPr lang="zh-CN" altLang="zh-CN" sz="1800" b="1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30062A4-D82B-6390-5F3B-3186113F71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772442"/>
              </p:ext>
            </p:extLst>
          </p:nvPr>
        </p:nvGraphicFramePr>
        <p:xfrm>
          <a:off x="6600512" y="2160832"/>
          <a:ext cx="2216412" cy="70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31366" imgH="393529" progId="Equation.DSMT4">
                  <p:embed/>
                </p:oleObj>
              </mc:Choice>
              <mc:Fallback>
                <p:oleObj name="Equation" r:id="rId7" imgW="1231366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512" y="2160832"/>
                        <a:ext cx="2216412" cy="708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AD6908AC-4CEB-80B7-A99B-AB00B18340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309242"/>
              </p:ext>
            </p:extLst>
          </p:nvPr>
        </p:nvGraphicFramePr>
        <p:xfrm>
          <a:off x="6351072" y="3154355"/>
          <a:ext cx="2715292" cy="70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59866" imgH="380835" progId="Equation.DSMT4">
                  <p:embed/>
                </p:oleObj>
              </mc:Choice>
              <mc:Fallback>
                <p:oleObj name="Equation" r:id="rId9" imgW="1459866" imgH="38083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072" y="3154355"/>
                        <a:ext cx="2715292" cy="708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B7D16727-608D-7EB9-34EA-ED4897CC69B7}"/>
              </a:ext>
            </a:extLst>
          </p:cNvPr>
          <p:cNvSpPr txBox="1"/>
          <p:nvPr/>
        </p:nvSpPr>
        <p:spPr>
          <a:xfrm>
            <a:off x="5595018" y="4185679"/>
            <a:ext cx="422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Application of Gauss theorem gives</a:t>
            </a:r>
            <a:endParaRPr lang="zh-CN" altLang="zh-CN" sz="1800" b="1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C6529F16-08E3-ACA7-A3B7-F9E12D935D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819916"/>
              </p:ext>
            </p:extLst>
          </p:nvPr>
        </p:nvGraphicFramePr>
        <p:xfrm>
          <a:off x="6600512" y="4877999"/>
          <a:ext cx="2302884" cy="68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82700" imgH="381000" progId="Equation.DSMT4">
                  <p:embed/>
                </p:oleObj>
              </mc:Choice>
              <mc:Fallback>
                <p:oleObj name="Equation" r:id="rId11" imgW="1282700" imgH="38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512" y="4877999"/>
                        <a:ext cx="2302884" cy="68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23A0516B-5454-B206-B7D0-0E547F5C185A}"/>
              </a:ext>
            </a:extLst>
          </p:cNvPr>
          <p:cNvSpPr txBox="1"/>
          <p:nvPr/>
        </p:nvSpPr>
        <p:spPr>
          <a:xfrm>
            <a:off x="245954" y="1462866"/>
            <a:ext cx="2259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Calibri" panose="020F0502020204030204"/>
              </a:rPr>
              <a:t>Governing equation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E6D1B9-1381-A122-7D8E-C08BEBAB56A9}"/>
              </a:ext>
            </a:extLst>
          </p:cNvPr>
          <p:cNvSpPr txBox="1"/>
          <p:nvPr/>
        </p:nvSpPr>
        <p:spPr>
          <a:xfrm>
            <a:off x="245954" y="3019362"/>
            <a:ext cx="2259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Calibri" panose="020F0502020204030204"/>
              </a:rPr>
              <a:t>Boundary condition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FE0A54-F520-4EA8-F4B8-2B38DA43660B}"/>
              </a:ext>
            </a:extLst>
          </p:cNvPr>
          <p:cNvSpPr/>
          <p:nvPr/>
        </p:nvSpPr>
        <p:spPr>
          <a:xfrm>
            <a:off x="7391400" y="3154356"/>
            <a:ext cx="1720849" cy="861850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0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100265</TotalTime>
  <Words>1249</Words>
  <Application>Microsoft Office PowerPoint</Application>
  <PresentationFormat>宽屏</PresentationFormat>
  <Paragraphs>350</Paragraphs>
  <Slides>29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等线</vt:lpstr>
      <vt:lpstr>等线 Light</vt:lpstr>
      <vt:lpstr>黑体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Custom Design</vt:lpstr>
      <vt:lpstr>Office 主题​​</vt:lpstr>
      <vt:lpstr>1_Office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Seongbeom Lee</dc:creator>
  <cp:lastModifiedBy>lexu</cp:lastModifiedBy>
  <cp:revision>4559</cp:revision>
  <cp:lastPrinted>2020-11-20T03:54:33Z</cp:lastPrinted>
  <dcterms:created xsi:type="dcterms:W3CDTF">2020-01-08T05:58:07Z</dcterms:created>
  <dcterms:modified xsi:type="dcterms:W3CDTF">2022-12-12T23:54:10Z</dcterms:modified>
</cp:coreProperties>
</file>