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4"/>
  </p:notesMasterIdLst>
  <p:sldIdLst>
    <p:sldId id="256" r:id="rId2"/>
    <p:sldId id="257" r:id="rId3"/>
    <p:sldId id="267" r:id="rId4"/>
    <p:sldId id="272" r:id="rId5"/>
    <p:sldId id="270" r:id="rId6"/>
    <p:sldId id="261" r:id="rId7"/>
    <p:sldId id="274" r:id="rId8"/>
    <p:sldId id="268" r:id="rId9"/>
    <p:sldId id="273" r:id="rId10"/>
    <p:sldId id="264" r:id="rId11"/>
    <p:sldId id="275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83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5B468-059A-4CD0-BBB5-3391170EE8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7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Photometric</a:t>
            </a:r>
            <a:r>
              <a:rPr lang="ko-KR" altLang="en-US" dirty="0"/>
              <a:t> </a:t>
            </a:r>
            <a:r>
              <a:rPr lang="en-US" altLang="ko-KR" dirty="0"/>
              <a:t>stereo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52667-BB78-454F-BC16-4724C6A7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Albedo &amp; Surface Normal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CA874-3137-41AA-9305-33815FDA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Outputs</a:t>
            </a:r>
            <a:endParaRPr lang="ko-KR" altLang="en-US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D6F295-C16E-41BA-AE78-1BE7DD6B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44" y="1810055"/>
            <a:ext cx="3055356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normal_map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mask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cv2.split(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bgr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cv2.merge([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bgr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rgb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and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merge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cv2.imshow(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cv2.imshow(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'AL'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cv2.waitKey(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cv2.destroyAllWindows()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F8D262-3A79-44A9-BDB0-0EE14EDE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44" y="3687856"/>
            <a:ext cx="3862880" cy="27998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559879-3534-4620-A662-B2A85739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774" y="3687856"/>
            <a:ext cx="3862880" cy="27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6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52667-BB78-454F-BC16-4724C6A7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Albedo &amp; Surface Normal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CA874-3137-41AA-9305-33815FDA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Outputs</a:t>
            </a:r>
            <a:endParaRPr lang="ko-KR" altLang="en-US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455831A-1221-4750-95F2-54BAB40C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44" y="1735644"/>
            <a:ext cx="5849356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cv2.normalize(N,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cv2.NORM_MINMAX, cv2.CV_8UC3)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cv2_imshow(N)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 = cv2.normalize(AL,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cv2.NORM_MINMAX, cv2.CV_8UC1)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cv2_imshow(AL)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F2C91-8937-442D-8ABB-7E900FDBA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44" y="3091468"/>
            <a:ext cx="3891878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65A756-45FA-4826-8E48-77F37805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66" y="3091468"/>
            <a:ext cx="3891878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4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52667-BB78-454F-BC16-4724C6A7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Albedo &amp; Surface Normal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CA874-3137-41AA-9305-33815FDA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Outputs</a:t>
            </a:r>
            <a:endParaRPr lang="ko-KR" altLang="en-US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455831A-1221-4750-95F2-54BAB40C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44" y="1735644"/>
            <a:ext cx="5849356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cv2.normalize(N,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cv2.NORM_MINMAX, cv2.CV_8UC3)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cv2_imshow(N)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 = cv2.normalize(AL,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cv2.NORM_MINMAX, cv2.CV_8UC1)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cv2_imshow(AL)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D38E340-4321-4C71-994D-388A3258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44" y="3091468"/>
            <a:ext cx="3891878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9C49F61-ECA7-414B-931E-A30B1E82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66" y="3089276"/>
            <a:ext cx="3891878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1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Photometric stereo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Albedo = Reflection coefficient</a:t>
            </a:r>
          </a:p>
          <a:p>
            <a:pPr lvl="1"/>
            <a:r>
              <a:rPr lang="en-US" altLang="ko-KR" sz="1700" dirty="0"/>
              <a:t>The ratio of the total reflected power to the total incident power</a:t>
            </a:r>
          </a:p>
          <a:p>
            <a:endParaRPr lang="en-US" altLang="ko-KR" sz="2000" dirty="0"/>
          </a:p>
          <a:p>
            <a:r>
              <a:rPr lang="en-US" altLang="ko-KR" sz="2000" dirty="0"/>
              <a:t>Surface Normal Map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39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Cat</a:t>
            </a:r>
          </a:p>
          <a:p>
            <a:pPr lvl="1"/>
            <a:r>
              <a:rPr lang="en-US" altLang="ko-KR" sz="1600" dirty="0"/>
              <a:t>N x M x 12 matrix (</a:t>
            </a:r>
            <a:r>
              <a:rPr lang="en-US" altLang="ko-KR" sz="1600" dirty="0" err="1"/>
              <a:t>cat_image.mat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12 light directions (</a:t>
            </a:r>
            <a:r>
              <a:rPr lang="en-US" altLang="ko-KR" sz="1600" dirty="0" err="1"/>
              <a:t>cat_light.mat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 object mask (</a:t>
            </a:r>
            <a:r>
              <a:rPr lang="en-US" altLang="ko-KR" sz="1600" dirty="0" err="1"/>
              <a:t>cat_mask.mat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Ball</a:t>
            </a:r>
          </a:p>
          <a:p>
            <a:pPr lvl="1"/>
            <a:r>
              <a:rPr lang="en-US" altLang="ko-KR" sz="1600" dirty="0"/>
              <a:t>N x M x 12 matrix (</a:t>
            </a:r>
            <a:r>
              <a:rPr lang="en-US" altLang="ko-KR" sz="1600" dirty="0" err="1"/>
              <a:t>ball_image.mat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12 light directions (</a:t>
            </a:r>
            <a:r>
              <a:rPr lang="en-US" altLang="ko-KR" sz="1600" dirty="0" err="1"/>
              <a:t>ball_light.mat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 object mask (</a:t>
            </a:r>
            <a:r>
              <a:rPr lang="en-US" altLang="ko-KR" sz="1600" dirty="0" err="1"/>
              <a:t>ball_mask.mat</a:t>
            </a:r>
            <a:r>
              <a:rPr lang="en-US" altLang="ko-KR" sz="1600" dirty="0"/>
              <a:t>)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B6ABD-F917-4E5B-A8BC-390D4BFD2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1" t="22428" r="12902" b="12837"/>
          <a:stretch/>
        </p:blipFill>
        <p:spPr>
          <a:xfrm>
            <a:off x="4195240" y="2118861"/>
            <a:ext cx="1524226" cy="10060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C80BCD-8C08-4FAE-9AE4-D1FD738D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3" t="22428" r="12810" b="12837"/>
          <a:stretch/>
        </p:blipFill>
        <p:spPr>
          <a:xfrm>
            <a:off x="5893849" y="2118861"/>
            <a:ext cx="1524226" cy="10060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473F3B-C0D2-4C31-9D2F-5CFC0C34B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59" t="22365" r="12277" b="13194"/>
          <a:stretch/>
        </p:blipFill>
        <p:spPr>
          <a:xfrm>
            <a:off x="4196106" y="4160017"/>
            <a:ext cx="1535192" cy="1001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E10BC1-F822-400D-B2E5-C52E44C8D0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64" t="22298" r="12810" b="12967"/>
          <a:stretch/>
        </p:blipFill>
        <p:spPr>
          <a:xfrm>
            <a:off x="5896964" y="4155449"/>
            <a:ext cx="1524226" cy="10060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325483-7F9F-41FD-89FB-E7051A216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58" y="1589620"/>
            <a:ext cx="1535339" cy="1535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4A1517-34FD-48E0-906E-7B08C6F5D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55" y="3626208"/>
            <a:ext cx="1546546" cy="1535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2B88F-7892-4B80-9CC8-221852FACD8B}"/>
              </a:ext>
            </a:extLst>
          </p:cNvPr>
          <p:cNvSpPr txBox="1"/>
          <p:nvPr/>
        </p:nvSpPr>
        <p:spPr>
          <a:xfrm>
            <a:off x="4134753" y="1203139"/>
            <a:ext cx="350666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ex)</a:t>
            </a:r>
          </a:p>
          <a:p>
            <a:r>
              <a:rPr lang="en-US" altLang="ko-KR" sz="1350" dirty="0"/>
              <a:t>I = </a:t>
            </a:r>
            <a:r>
              <a:rPr lang="en-US" altLang="ko-KR" sz="1350" dirty="0" err="1"/>
              <a:t>scipy.io.loadmat</a:t>
            </a:r>
            <a:r>
              <a:rPr lang="en-US" altLang="ko-KR" sz="1350" dirty="0"/>
              <a:t>('</a:t>
            </a:r>
            <a:r>
              <a:rPr lang="en-US" altLang="ko-KR" sz="1350" dirty="0" err="1"/>
              <a:t>cat_image.mat</a:t>
            </a:r>
            <a:r>
              <a:rPr lang="en-US" altLang="ko-KR" sz="1350" dirty="0"/>
              <a:t>')['I']</a:t>
            </a:r>
          </a:p>
          <a:p>
            <a:r>
              <a:rPr lang="en-US" altLang="ko-KR" sz="1350" dirty="0"/>
              <a:t>mask = </a:t>
            </a:r>
            <a:r>
              <a:rPr lang="en-US" altLang="ko-KR" sz="1350" dirty="0" err="1"/>
              <a:t>scipy.io.loadmat</a:t>
            </a:r>
            <a:r>
              <a:rPr lang="en-US" altLang="ko-KR" sz="1350" dirty="0"/>
              <a:t>('</a:t>
            </a:r>
            <a:r>
              <a:rPr lang="en-US" altLang="ko-KR" sz="1350" dirty="0" err="1"/>
              <a:t>cat_mask.mat</a:t>
            </a:r>
            <a:r>
              <a:rPr lang="en-US" altLang="ko-KR" sz="1350" dirty="0"/>
              <a:t>')['mask']</a:t>
            </a:r>
          </a:p>
          <a:p>
            <a:r>
              <a:rPr lang="en-US" altLang="ko-KR" sz="1350" dirty="0"/>
              <a:t>L = </a:t>
            </a:r>
            <a:r>
              <a:rPr lang="en-US" altLang="ko-KR" sz="1350" dirty="0" err="1"/>
              <a:t>scipy.io.loadmat</a:t>
            </a:r>
            <a:r>
              <a:rPr lang="en-US" altLang="ko-KR" sz="1350" dirty="0"/>
              <a:t>('</a:t>
            </a:r>
            <a:r>
              <a:rPr lang="en-US" altLang="ko-KR" sz="1350" dirty="0" err="1"/>
              <a:t>cat_light.mat</a:t>
            </a:r>
            <a:r>
              <a:rPr lang="en-US" altLang="ko-KR" sz="1350" dirty="0"/>
              <a:t>')['L']</a:t>
            </a:r>
          </a:p>
          <a:p>
            <a:endParaRPr lang="ko-KR" altLang="en-US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7BA010-122D-43A6-94D5-5DB09724D464}"/>
              </a:ext>
            </a:extLst>
          </p:cNvPr>
          <p:cNvSpPr txBox="1"/>
          <p:nvPr/>
        </p:nvSpPr>
        <p:spPr>
          <a:xfrm>
            <a:off x="4134753" y="3229332"/>
            <a:ext cx="3549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ex)</a:t>
            </a:r>
          </a:p>
          <a:p>
            <a:r>
              <a:rPr lang="en-US" altLang="ko-KR" sz="1350" dirty="0"/>
              <a:t>I = </a:t>
            </a:r>
            <a:r>
              <a:rPr lang="en-US" altLang="ko-KR" sz="1350" dirty="0" err="1"/>
              <a:t>scipy.io.loadmat</a:t>
            </a:r>
            <a:r>
              <a:rPr lang="en-US" altLang="ko-KR" sz="1350" dirty="0"/>
              <a:t>(‘</a:t>
            </a:r>
            <a:r>
              <a:rPr lang="en-US" altLang="ko-KR" sz="1350" dirty="0" err="1"/>
              <a:t>ball_image.mat</a:t>
            </a:r>
            <a:r>
              <a:rPr lang="en-US" altLang="ko-KR" sz="1350" dirty="0"/>
              <a:t>')['I’]</a:t>
            </a:r>
          </a:p>
          <a:p>
            <a:r>
              <a:rPr lang="en-US" altLang="ko-KR" sz="1350" dirty="0"/>
              <a:t>mask = </a:t>
            </a:r>
            <a:r>
              <a:rPr lang="en-US" altLang="ko-KR" sz="1350" dirty="0" err="1"/>
              <a:t>scipy.io.loadmat</a:t>
            </a:r>
            <a:r>
              <a:rPr lang="en-US" altLang="ko-KR" sz="1350" dirty="0"/>
              <a:t>(‘</a:t>
            </a:r>
            <a:r>
              <a:rPr lang="en-US" altLang="ko-KR" sz="1350" dirty="0" err="1"/>
              <a:t>ball_mask.mat</a:t>
            </a:r>
            <a:r>
              <a:rPr lang="en-US" altLang="ko-KR" sz="1350" dirty="0"/>
              <a:t>')['mask’]</a:t>
            </a:r>
          </a:p>
          <a:p>
            <a:r>
              <a:rPr lang="en-US" altLang="ko-KR" sz="1350" dirty="0"/>
              <a:t>L = </a:t>
            </a:r>
            <a:r>
              <a:rPr lang="en-US" altLang="ko-KR" sz="1350" dirty="0" err="1"/>
              <a:t>scipy.io.loadmat</a:t>
            </a:r>
            <a:r>
              <a:rPr lang="en-US" altLang="ko-KR" sz="1350" dirty="0"/>
              <a:t>('</a:t>
            </a:r>
            <a:r>
              <a:rPr lang="en-US" altLang="ko-KR" sz="1350" dirty="0" err="1"/>
              <a:t>ball_light.mat</a:t>
            </a:r>
            <a:r>
              <a:rPr lang="en-US" altLang="ko-KR" sz="1350" dirty="0"/>
              <a:t>')['L']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6325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62BF681-D7F8-48F9-AF60-8A8C5808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Load data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Visualize images with the first light sources</a:t>
            </a:r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Visualize Dataset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2BF64-A742-4055-94C8-73DFB39B6604}"/>
              </a:ext>
            </a:extLst>
          </p:cNvPr>
          <p:cNvSpPr txBox="1"/>
          <p:nvPr/>
        </p:nvSpPr>
        <p:spPr>
          <a:xfrm>
            <a:off x="-9748" y="5268618"/>
            <a:ext cx="916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rgbClr val="FF0000"/>
                </a:solidFill>
              </a:rPr>
              <a:t>&lt;TASK&gt;</a:t>
            </a:r>
          </a:p>
          <a:p>
            <a:pPr algn="ctr"/>
            <a:r>
              <a:rPr lang="en-US" altLang="ko-KR" sz="2400" b="1" i="1" dirty="0">
                <a:solidFill>
                  <a:srgbClr val="FF0000"/>
                </a:solidFill>
              </a:rPr>
              <a:t>Visualize images with other light sources and also the mask image</a:t>
            </a:r>
            <a:endParaRPr lang="ko-KR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91B1CD-39CD-44BD-81A6-D473B5AA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14" y="1669486"/>
            <a:ext cx="377602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scipy.io.loadmat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cat_image.mat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mask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scipy.io.loadmat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cat_mask.mat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mask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scipy.io.loadmat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cat_light.mat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)[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7673A4-8927-48B4-87A9-0701F7A4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669486"/>
            <a:ext cx="3785653" cy="64633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FC9AA2A-7516-4672-9AD1-D654226E8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14" y="3169897"/>
            <a:ext cx="233910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cv2.imshow(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cv2.waitKey(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cv2.destroyAllWindows()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F31DCB-6884-4CE9-9FC9-8C025D74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4" y="3984167"/>
            <a:ext cx="4475552" cy="4862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015DC8-886B-448E-81AB-F38FE94AB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334" y="2610841"/>
            <a:ext cx="3394179" cy="26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B04C0-606C-4E25-AED9-F969D390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ALBEDO</a:t>
            </a:r>
            <a:br>
              <a:rPr lang="en-US" altLang="ko-KR" dirty="0"/>
            </a:br>
            <a:r>
              <a:rPr lang="en-US" altLang="ko-KR" dirty="0"/>
              <a:t>&amp; SURFACE NORMAL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E71AB-01C6-4737-8FB8-8FE1FFB9A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4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0721-A0CD-47B9-A7BB-84BC003A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Albedo &amp; Surface Normal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0DB722-C401-4D29-9847-08BF8C132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Shape from shading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ko-KR" altLang="en-US" sz="2000" b="1" dirty="0"/>
                  <a:t> </a:t>
                </a:r>
                <a:endParaRPr lang="en-US" altLang="ko-KR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7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altLang="ko-KR" sz="1700" dirty="0"/>
                  <a:t>: image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700" dirty="0"/>
                  <a:t>: reflection coefficient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7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sz="1700" dirty="0"/>
                  <a:t>: surface normal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7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sz="1700" dirty="0"/>
                  <a:t>: light direction</a:t>
                </a:r>
                <a:endParaRPr lang="ko-KR" altLang="en-US" sz="17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0DB722-C401-4D29-9847-08BF8C132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6" t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98EB6FD6-3D7D-4B94-857C-C73183B259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3810" y="1391653"/>
            <a:ext cx="3884057" cy="2518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9DE3FA-B057-4289-B01C-224F375623BE}"/>
                  </a:ext>
                </a:extLst>
              </p:cNvPr>
              <p:cNvSpPr txBox="1"/>
              <p:nvPr/>
            </p:nvSpPr>
            <p:spPr>
              <a:xfrm>
                <a:off x="4809468" y="4133755"/>
                <a:ext cx="321273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b="1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9DE3FA-B057-4289-B01C-224F3756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68" y="4133755"/>
                <a:ext cx="3212739" cy="1477328"/>
              </a:xfrm>
              <a:prstGeom prst="rect">
                <a:avLst/>
              </a:prstGeom>
              <a:blipFill>
                <a:blip r:embed="rId4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44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0721-A0CD-47B9-A7BB-84BC003A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Albedo &amp; Surface Normal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0DB722-C401-4D29-9847-08BF8C132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45" y="1246917"/>
                <a:ext cx="8635273" cy="42194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2000" b="1" i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altLang="ko-KR" sz="2000" b="1" i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2000" b="1" i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b="1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Solve the equations using least squares: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𝐆𝐋</m:t>
                    </m:r>
                  </m:oMath>
                </a14:m>
                <a:r>
                  <a:rPr lang="en-US" altLang="ko-KR" sz="2000" b="1" dirty="0"/>
                  <a:t> </a:t>
                </a:r>
                <a:br>
                  <a:rPr lang="en-US" altLang="ko-KR" sz="2000" b="1" dirty="0"/>
                </a:b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𝐈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𝐆𝐋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ko-KR" sz="2000" b="1" dirty="0"/>
                  <a:t> </a:t>
                </a:r>
                <a:br>
                  <a:rPr lang="en-US" altLang="ko-KR" sz="2000" b="1" dirty="0"/>
                </a:b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  <m:sSup>
                          <m:sSup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p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𝐋</m:t>
                            </m:r>
                            <m:sSup>
                              <m:sSup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0" smtClean="0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e>
                              <m:sup>
                                <m:r>
                                  <a:rPr lang="en-US" altLang="ko-KR" sz="2000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2000" b="1" dirty="0"/>
                  <a:t> </a:t>
                </a:r>
                <a:br>
                  <a:rPr lang="en-US" altLang="ko-KR" sz="2000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b="1" dirty="0"/>
                  <a:t> </a:t>
                </a:r>
                <a:br>
                  <a:rPr lang="en-US" altLang="ko-KR" sz="2000" b="1" dirty="0"/>
                </a:b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US" altLang="ko-KR" sz="2000" b="1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0DB722-C401-4D29-9847-08BF8C132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45" y="1246917"/>
                <a:ext cx="8635273" cy="4219430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143F00-3E86-4271-8070-D32FCAD379B6}"/>
                  </a:ext>
                </a:extLst>
              </p:cNvPr>
              <p:cNvSpPr txBox="1"/>
              <p:nvPr/>
            </p:nvSpPr>
            <p:spPr>
              <a:xfrm>
                <a:off x="931094" y="1884032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143F00-3E86-4271-8070-D32FCAD37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94" y="1884032"/>
                <a:ext cx="3321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368DB4-BA82-4089-97C9-47E98D8823DB}"/>
                  </a:ext>
                </a:extLst>
              </p:cNvPr>
              <p:cNvSpPr txBox="1"/>
              <p:nvPr/>
            </p:nvSpPr>
            <p:spPr>
              <a:xfrm>
                <a:off x="1981535" y="1884032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368DB4-BA82-4089-97C9-47E98D88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35" y="1884032"/>
                <a:ext cx="4010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0A82AE-A472-4F4B-82ED-C8AADF39F4DC}"/>
                  </a:ext>
                </a:extLst>
              </p:cNvPr>
              <p:cNvSpPr txBox="1"/>
              <p:nvPr/>
            </p:nvSpPr>
            <p:spPr>
              <a:xfrm>
                <a:off x="2911591" y="1884032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𝐋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0A82AE-A472-4F4B-82ED-C8AADF39F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91" y="1884032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B74CB16A-C25A-417A-B2A7-CF5C59A437BB}"/>
              </a:ext>
            </a:extLst>
          </p:cNvPr>
          <p:cNvSpPr/>
          <p:nvPr/>
        </p:nvSpPr>
        <p:spPr>
          <a:xfrm rot="5400000">
            <a:off x="1002747" y="1306149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C3106A2F-4499-44B5-AA4A-4ABFAB7012CE}"/>
              </a:ext>
            </a:extLst>
          </p:cNvPr>
          <p:cNvSpPr/>
          <p:nvPr/>
        </p:nvSpPr>
        <p:spPr>
          <a:xfrm rot="5400000">
            <a:off x="3012022" y="1205350"/>
            <a:ext cx="155448" cy="111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3035DFD-FFE7-4E5E-A341-697570D171E1}"/>
              </a:ext>
            </a:extLst>
          </p:cNvPr>
          <p:cNvSpPr/>
          <p:nvPr/>
        </p:nvSpPr>
        <p:spPr>
          <a:xfrm rot="5400000">
            <a:off x="2104347" y="1493349"/>
            <a:ext cx="155448" cy="54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69E60D7-A7B1-41CF-8126-80F3028B454C}"/>
              </a:ext>
            </a:extLst>
          </p:cNvPr>
          <p:cNvSpPr/>
          <p:nvPr/>
        </p:nvSpPr>
        <p:spPr>
          <a:xfrm>
            <a:off x="1931967" y="3970583"/>
            <a:ext cx="550211" cy="3068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E62A-209F-40F4-B134-1F15114B303E}"/>
              </a:ext>
            </a:extLst>
          </p:cNvPr>
          <p:cNvSpPr txBox="1"/>
          <p:nvPr/>
        </p:nvSpPr>
        <p:spPr>
          <a:xfrm>
            <a:off x="2595914" y="393934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Albedo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6F8E7E3-E0C5-4F08-A6D9-BF8AC62B5BF9}"/>
              </a:ext>
            </a:extLst>
          </p:cNvPr>
          <p:cNvSpPr/>
          <p:nvPr/>
        </p:nvSpPr>
        <p:spPr>
          <a:xfrm>
            <a:off x="1931967" y="4460715"/>
            <a:ext cx="550211" cy="3068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79BC4-F0A0-41E8-8CCF-B5BBF1AB201C}"/>
              </a:ext>
            </a:extLst>
          </p:cNvPr>
          <p:cNvSpPr txBox="1"/>
          <p:nvPr/>
        </p:nvSpPr>
        <p:spPr>
          <a:xfrm>
            <a:off x="2595914" y="44294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Surface normal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61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86DE-2AAE-4552-940F-581FD365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Albedo &amp; Surface Normal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EBD0C-47D5-4E80-B32A-85E9555F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Calculate pixel-wise normal vector and albedo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23878B39-7191-41FD-9684-B8E29CFCBC0D}"/>
              </a:ext>
            </a:extLst>
          </p:cNvPr>
          <p:cNvSpPr/>
          <p:nvPr/>
        </p:nvSpPr>
        <p:spPr>
          <a:xfrm>
            <a:off x="302031" y="4304130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100C947D-CBF1-49FA-8106-E6A0B259D137}"/>
              </a:ext>
            </a:extLst>
          </p:cNvPr>
          <p:cNvSpPr/>
          <p:nvPr/>
        </p:nvSpPr>
        <p:spPr>
          <a:xfrm>
            <a:off x="302031" y="4132135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77F5F399-9FA0-4E3D-B54B-07447A15D08B}"/>
              </a:ext>
            </a:extLst>
          </p:cNvPr>
          <p:cNvSpPr/>
          <p:nvPr/>
        </p:nvSpPr>
        <p:spPr>
          <a:xfrm>
            <a:off x="302031" y="3960141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4ACF43B-7169-4EFD-BE89-D2935B37CDD4}"/>
              </a:ext>
            </a:extLst>
          </p:cNvPr>
          <p:cNvSpPr/>
          <p:nvPr/>
        </p:nvSpPr>
        <p:spPr>
          <a:xfrm>
            <a:off x="302031" y="3788146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D87D7DC0-8CF3-47F9-9367-267A230A3BCC}"/>
              </a:ext>
            </a:extLst>
          </p:cNvPr>
          <p:cNvSpPr/>
          <p:nvPr/>
        </p:nvSpPr>
        <p:spPr>
          <a:xfrm>
            <a:off x="302031" y="3616152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248FE469-B800-42D7-8C8A-40FEED2D9C91}"/>
              </a:ext>
            </a:extLst>
          </p:cNvPr>
          <p:cNvSpPr/>
          <p:nvPr/>
        </p:nvSpPr>
        <p:spPr>
          <a:xfrm>
            <a:off x="302031" y="3444157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1E565E71-D497-4D9C-B446-A90D7EF12D02}"/>
              </a:ext>
            </a:extLst>
          </p:cNvPr>
          <p:cNvSpPr/>
          <p:nvPr/>
        </p:nvSpPr>
        <p:spPr>
          <a:xfrm>
            <a:off x="302031" y="3272163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B555AB13-30AD-4FDF-A605-92B3FA7E05E6}"/>
              </a:ext>
            </a:extLst>
          </p:cNvPr>
          <p:cNvSpPr/>
          <p:nvPr/>
        </p:nvSpPr>
        <p:spPr>
          <a:xfrm>
            <a:off x="302031" y="3100168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E4BCA940-A14C-4143-972F-3E0379940977}"/>
              </a:ext>
            </a:extLst>
          </p:cNvPr>
          <p:cNvSpPr/>
          <p:nvPr/>
        </p:nvSpPr>
        <p:spPr>
          <a:xfrm>
            <a:off x="302031" y="2928174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5FBB53EE-F5E2-4A47-A6F4-70E06D0A815B}"/>
              </a:ext>
            </a:extLst>
          </p:cNvPr>
          <p:cNvSpPr/>
          <p:nvPr/>
        </p:nvSpPr>
        <p:spPr>
          <a:xfrm>
            <a:off x="302031" y="2756179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58E65ECD-8DB7-4BA5-824C-A97B26FF3E6D}"/>
              </a:ext>
            </a:extLst>
          </p:cNvPr>
          <p:cNvSpPr/>
          <p:nvPr/>
        </p:nvSpPr>
        <p:spPr>
          <a:xfrm>
            <a:off x="302031" y="2584185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A46AF001-D919-431D-86DA-2A85FF9AA27B}"/>
              </a:ext>
            </a:extLst>
          </p:cNvPr>
          <p:cNvSpPr/>
          <p:nvPr/>
        </p:nvSpPr>
        <p:spPr>
          <a:xfrm>
            <a:off x="302031" y="2412190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5C1ADA2F-5F90-4ED7-A335-C71E059761B5}"/>
              </a:ext>
            </a:extLst>
          </p:cNvPr>
          <p:cNvSpPr/>
          <p:nvPr/>
        </p:nvSpPr>
        <p:spPr>
          <a:xfrm>
            <a:off x="1582420" y="3003557"/>
            <a:ext cx="165735" cy="2028818"/>
          </a:xfrm>
          <a:prstGeom prst="can">
            <a:avLst>
              <a:gd name="adj" fmla="val 8620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BDD889-E963-4EFE-B5D9-5970E51F0113}"/>
              </a:ext>
            </a:extLst>
          </p:cNvPr>
          <p:cNvCxnSpPr>
            <a:cxnSpLocks/>
            <a:stCxn id="17" idx="4"/>
            <a:endCxn id="19" idx="1"/>
          </p:cNvCxnSpPr>
          <p:nvPr/>
        </p:nvCxnSpPr>
        <p:spPr>
          <a:xfrm>
            <a:off x="1748155" y="4017966"/>
            <a:ext cx="557236" cy="9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A6D42C-0BE6-4B72-B593-E9AA2DC4CDC7}"/>
              </a:ext>
            </a:extLst>
          </p:cNvPr>
          <p:cNvSpPr txBox="1"/>
          <p:nvPr/>
        </p:nvSpPr>
        <p:spPr>
          <a:xfrm>
            <a:off x="2305391" y="3842760"/>
            <a:ext cx="27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Bell MT" panose="02020503060305020303" pitchFamily="18" charset="0"/>
              </a:rPr>
              <a:t>I</a:t>
            </a:r>
            <a:endParaRPr lang="ko-KR" altLang="en-US" b="1" dirty="0">
              <a:latin typeface="Bell MT" panose="020205030603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5C537-E260-4D9C-91C2-70682A1A209D}"/>
              </a:ext>
            </a:extLst>
          </p:cNvPr>
          <p:cNvSpPr txBox="1"/>
          <p:nvPr/>
        </p:nvSpPr>
        <p:spPr>
          <a:xfrm>
            <a:off x="789359" y="4858521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12</a:t>
            </a:r>
            <a:r>
              <a:rPr lang="en-US" altLang="ko-KR" sz="1050" baseline="30000" dirty="0"/>
              <a:t>th</a:t>
            </a:r>
            <a:r>
              <a:rPr lang="en-US" altLang="ko-KR" sz="1050" dirty="0"/>
              <a:t> image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E694D-AE59-47FF-8DC4-739FB3B7E6D0}"/>
              </a:ext>
            </a:extLst>
          </p:cNvPr>
          <p:cNvSpPr txBox="1"/>
          <p:nvPr/>
        </p:nvSpPr>
        <p:spPr>
          <a:xfrm>
            <a:off x="789359" y="2933005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en-US" altLang="ko-KR" sz="1050" baseline="30000" dirty="0"/>
              <a:t>st</a:t>
            </a:r>
            <a:r>
              <a:rPr lang="en-US" altLang="ko-KR" sz="1050" dirty="0"/>
              <a:t> image</a:t>
            </a:r>
            <a:endParaRPr lang="ko-KR" altLang="en-US" sz="105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528EF43-0EAE-4C9D-86D8-A3DBCB19E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81" y="3375908"/>
            <a:ext cx="1371787" cy="137178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44D1B5-A467-4B9D-9E6E-FAFA612FE4E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3982168" y="4061801"/>
            <a:ext cx="2082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3AEE50-494C-45A4-BDAA-E5FC1F9119B0}"/>
              </a:ext>
            </a:extLst>
          </p:cNvPr>
          <p:cNvSpPr txBox="1"/>
          <p:nvPr/>
        </p:nvSpPr>
        <p:spPr>
          <a:xfrm>
            <a:off x="4190432" y="3877135"/>
            <a:ext cx="27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Bell MT" panose="02020503060305020303" pitchFamily="18" charset="0"/>
              </a:rPr>
              <a:t>L</a:t>
            </a:r>
            <a:endParaRPr lang="ko-KR" altLang="en-US" b="1" dirty="0"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EDF0896-7572-4B32-9AAF-321CD85BF66B}"/>
                  </a:ext>
                </a:extLst>
              </p:cNvPr>
              <p:cNvSpPr/>
              <p:nvPr/>
            </p:nvSpPr>
            <p:spPr>
              <a:xfrm>
                <a:off x="2556486" y="1751409"/>
                <a:ext cx="1888478" cy="1580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sz="16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𝐆𝐋</m:t>
                    </m:r>
                  </m:oMath>
                </a14:m>
                <a:r>
                  <a:rPr lang="en-US" altLang="ko-KR" sz="1600" b="1" dirty="0"/>
                  <a:t> </a:t>
                </a:r>
                <a:br>
                  <a:rPr lang="en-US" altLang="ko-KR" sz="1600" b="1" dirty="0"/>
                </a:br>
                <a14:m>
                  <m:oMath xmlns:m="http://schemas.openxmlformats.org/officeDocument/2006/math"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𝐈</m:t>
                    </m:r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ko-KR" sz="16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𝐆𝐋</m:t>
                    </m:r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ko-KR" sz="1600" b="1" dirty="0"/>
                  <a:t> </a:t>
                </a:r>
                <a:br>
                  <a:rPr lang="en-US" altLang="ko-KR" sz="1600" b="1" dirty="0"/>
                </a:br>
                <a14:m>
                  <m:oMath xmlns:m="http://schemas.openxmlformats.org/officeDocument/2006/math"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altLang="ko-KR" sz="16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𝐈</m:t>
                        </m:r>
                        <m:sSup>
                          <m:sSup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𝐋</m:t>
                            </m:r>
                          </m:e>
                          <m:sup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𝐋</m:t>
                            </m:r>
                            <m:sSup>
                              <m:sSupPr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e>
                              <m:sup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1600" b="1" dirty="0"/>
                  <a:t> </a:t>
                </a:r>
                <a:br>
                  <a:rPr lang="en-US" altLang="ko-KR" sz="1600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600" b="1" dirty="0"/>
                  <a:t> </a:t>
                </a:r>
                <a:br>
                  <a:rPr lang="en-US" altLang="ko-KR" sz="1600" b="1" dirty="0"/>
                </a:br>
                <a14:m>
                  <m:oMath xmlns:m="http://schemas.openxmlformats.org/officeDocument/2006/math"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altLang="ko-KR" sz="1600" b="1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US" altLang="ko-KR" sz="1600" b="1" dirty="0"/>
                  <a:t>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EDF0896-7572-4B32-9AAF-321CD85BF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86" y="1751409"/>
                <a:ext cx="1888478" cy="1580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">
            <a:extLst>
              <a:ext uri="{FF2B5EF4-FFF2-40B4-BE49-F238E27FC236}">
                <a16:creationId xmlns:a16="http://schemas.microsoft.com/office/drawing/2014/main" id="{BE17BA2C-83FF-4159-9AD6-48640158B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908" y="1898511"/>
            <a:ext cx="4641395" cy="41319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pixelnorm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image.shape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12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pixel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location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each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light.shape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(12, 3)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three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directions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image.T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fail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light.T.dot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light.T.dot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np.linalg.inv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np.linalg.norm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Albedo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np.divide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vector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np.linalg.norm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&lt;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1.0E-06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Warning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Pixel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intensity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zero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fail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fail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CFDE5-4E03-48C4-821D-889A8635B2A2}"/>
              </a:ext>
            </a:extLst>
          </p:cNvPr>
          <p:cNvSpPr/>
          <p:nvPr/>
        </p:nvSpPr>
        <p:spPr>
          <a:xfrm>
            <a:off x="4572000" y="1945239"/>
            <a:ext cx="1925053" cy="208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52779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0721-A0CD-47B9-A7BB-84BC003A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Albedo &amp; Surface Normal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DB722-C401-4D29-9847-08BF8C13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Expand to the whole image</a:t>
            </a:r>
            <a:endParaRPr lang="ko-KR" altLang="en-US" sz="2000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729E89DF-5377-4337-86BD-D573B83BF4F6}"/>
              </a:ext>
            </a:extLst>
          </p:cNvPr>
          <p:cNvSpPr/>
          <p:nvPr/>
        </p:nvSpPr>
        <p:spPr>
          <a:xfrm>
            <a:off x="302031" y="4304130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DA7BE6EB-AB4F-46E3-B93F-DD1342519A3A}"/>
              </a:ext>
            </a:extLst>
          </p:cNvPr>
          <p:cNvSpPr/>
          <p:nvPr/>
        </p:nvSpPr>
        <p:spPr>
          <a:xfrm>
            <a:off x="302031" y="4132135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3F9E7FC6-8D2E-44FC-A6F7-A778EB6E094B}"/>
              </a:ext>
            </a:extLst>
          </p:cNvPr>
          <p:cNvSpPr/>
          <p:nvPr/>
        </p:nvSpPr>
        <p:spPr>
          <a:xfrm>
            <a:off x="302031" y="3960141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8CCED8A4-272B-4B85-92BE-34E2DAFB923B}"/>
              </a:ext>
            </a:extLst>
          </p:cNvPr>
          <p:cNvSpPr/>
          <p:nvPr/>
        </p:nvSpPr>
        <p:spPr>
          <a:xfrm>
            <a:off x="302031" y="3788146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E3CCDBBF-C05E-4A26-891A-C6927A80AF58}"/>
              </a:ext>
            </a:extLst>
          </p:cNvPr>
          <p:cNvSpPr/>
          <p:nvPr/>
        </p:nvSpPr>
        <p:spPr>
          <a:xfrm>
            <a:off x="302031" y="3616152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F93FDFA9-2C3B-414D-9463-1A48FBA9D9CF}"/>
              </a:ext>
            </a:extLst>
          </p:cNvPr>
          <p:cNvSpPr/>
          <p:nvPr/>
        </p:nvSpPr>
        <p:spPr>
          <a:xfrm>
            <a:off x="302031" y="3444157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F143DE37-F05B-4429-AD79-ABA8888B959A}"/>
              </a:ext>
            </a:extLst>
          </p:cNvPr>
          <p:cNvSpPr/>
          <p:nvPr/>
        </p:nvSpPr>
        <p:spPr>
          <a:xfrm>
            <a:off x="302031" y="3272163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B4616971-8785-4F7F-9B9E-D67EC0E0625D}"/>
              </a:ext>
            </a:extLst>
          </p:cNvPr>
          <p:cNvSpPr/>
          <p:nvPr/>
        </p:nvSpPr>
        <p:spPr>
          <a:xfrm>
            <a:off x="302031" y="3100168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8E850C2F-DCF0-44C5-A76D-EA4E92796D88}"/>
              </a:ext>
            </a:extLst>
          </p:cNvPr>
          <p:cNvSpPr/>
          <p:nvPr/>
        </p:nvSpPr>
        <p:spPr>
          <a:xfrm>
            <a:off x="302031" y="2928174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80B06EED-32AC-407F-80CF-F561AE8F37B0}"/>
              </a:ext>
            </a:extLst>
          </p:cNvPr>
          <p:cNvSpPr/>
          <p:nvPr/>
        </p:nvSpPr>
        <p:spPr>
          <a:xfrm>
            <a:off x="302031" y="2756179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025D6276-FBAD-40FF-A670-E34D5D124590}"/>
              </a:ext>
            </a:extLst>
          </p:cNvPr>
          <p:cNvSpPr/>
          <p:nvPr/>
        </p:nvSpPr>
        <p:spPr>
          <a:xfrm>
            <a:off x="302031" y="2584185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D302DBFD-FB6D-449F-AF58-C7D1389E40DF}"/>
              </a:ext>
            </a:extLst>
          </p:cNvPr>
          <p:cNvSpPr/>
          <p:nvPr/>
        </p:nvSpPr>
        <p:spPr>
          <a:xfrm>
            <a:off x="302031" y="2412190"/>
            <a:ext cx="1664563" cy="76281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85DC25E3-0AD0-454D-8135-BD249D967A03}"/>
              </a:ext>
            </a:extLst>
          </p:cNvPr>
          <p:cNvSpPr/>
          <p:nvPr/>
        </p:nvSpPr>
        <p:spPr>
          <a:xfrm>
            <a:off x="1582420" y="3003557"/>
            <a:ext cx="165735" cy="2028818"/>
          </a:xfrm>
          <a:prstGeom prst="can">
            <a:avLst>
              <a:gd name="adj" fmla="val 8620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DA5B8C-E906-4668-B22B-A87E35B014EF}"/>
              </a:ext>
            </a:extLst>
          </p:cNvPr>
          <p:cNvSpPr txBox="1"/>
          <p:nvPr/>
        </p:nvSpPr>
        <p:spPr>
          <a:xfrm>
            <a:off x="2305390" y="3773571"/>
            <a:ext cx="72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ell MT" panose="02020503060305020303" pitchFamily="18" charset="0"/>
              </a:rPr>
              <a:t>images</a:t>
            </a:r>
            <a:endParaRPr lang="ko-KR" altLang="en-US" sz="1200" b="1" dirty="0">
              <a:latin typeface="Bell MT" panose="020205030603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021BC-DD38-473A-A3E3-CB17831DE89D}"/>
              </a:ext>
            </a:extLst>
          </p:cNvPr>
          <p:cNvSpPr txBox="1"/>
          <p:nvPr/>
        </p:nvSpPr>
        <p:spPr>
          <a:xfrm>
            <a:off x="789359" y="4858521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12</a:t>
            </a:r>
            <a:r>
              <a:rPr lang="en-US" altLang="ko-KR" sz="1050" baseline="30000" dirty="0"/>
              <a:t>th</a:t>
            </a:r>
            <a:r>
              <a:rPr lang="en-US" altLang="ko-KR" sz="1050" dirty="0"/>
              <a:t> image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14C4C-9C93-4A70-8E5A-E08C653E305D}"/>
              </a:ext>
            </a:extLst>
          </p:cNvPr>
          <p:cNvSpPr txBox="1"/>
          <p:nvPr/>
        </p:nvSpPr>
        <p:spPr>
          <a:xfrm>
            <a:off x="789359" y="2933005"/>
            <a:ext cx="667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en-US" altLang="ko-KR" sz="1050" baseline="30000" dirty="0"/>
              <a:t>st</a:t>
            </a:r>
            <a:r>
              <a:rPr lang="en-US" altLang="ko-KR" sz="1050" dirty="0"/>
              <a:t> image</a:t>
            </a:r>
            <a:endParaRPr lang="ko-KR" altLang="en-US" sz="105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1B878DF-4ED1-4BF4-8095-C20E679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07" y="3375908"/>
            <a:ext cx="1371787" cy="13717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3A6048-D044-4FC4-9356-F5A03A9B2407}"/>
              </a:ext>
            </a:extLst>
          </p:cNvPr>
          <p:cNvSpPr txBox="1"/>
          <p:nvPr/>
        </p:nvSpPr>
        <p:spPr>
          <a:xfrm>
            <a:off x="3082222" y="3100168"/>
            <a:ext cx="105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Bell MT" panose="02020503060305020303" pitchFamily="18" charset="0"/>
              </a:rPr>
              <a:t>lightMatrix</a:t>
            </a:r>
            <a:endParaRPr lang="ko-KR" altLang="en-US" sz="1200" b="1" dirty="0">
              <a:latin typeface="Bell MT" panose="02020503060305020303" pitchFamily="18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BB8CA0-64D6-4874-9B3D-8BA86A053CCD}"/>
              </a:ext>
            </a:extLst>
          </p:cNvPr>
          <p:cNvCxnSpPr/>
          <p:nvPr/>
        </p:nvCxnSpPr>
        <p:spPr>
          <a:xfrm flipV="1">
            <a:off x="1681004" y="2493911"/>
            <a:ext cx="134303" cy="4992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99CDAFE-E000-42C1-B06A-0A3EC303BFEA}"/>
              </a:ext>
            </a:extLst>
          </p:cNvPr>
          <p:cNvCxnSpPr/>
          <p:nvPr/>
        </p:nvCxnSpPr>
        <p:spPr>
          <a:xfrm flipH="1">
            <a:off x="410845" y="3068457"/>
            <a:ext cx="117157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D887A3CF-C6F5-45FC-AFBB-069B830974F2}"/>
              </a:ext>
            </a:extLst>
          </p:cNvPr>
          <p:cNvSpPr/>
          <p:nvPr/>
        </p:nvSpPr>
        <p:spPr>
          <a:xfrm>
            <a:off x="2083991" y="2793596"/>
            <a:ext cx="213388" cy="2190785"/>
          </a:xfrm>
          <a:prstGeom prst="rightBrace">
            <a:avLst>
              <a:gd name="adj1" fmla="val 55202"/>
              <a:gd name="adj2" fmla="val 50652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F40551-5519-4341-9CE0-C83FC1908EE5}"/>
              </a:ext>
            </a:extLst>
          </p:cNvPr>
          <p:cNvSpPr/>
          <p:nvPr/>
        </p:nvSpPr>
        <p:spPr>
          <a:xfrm>
            <a:off x="5617433" y="4000500"/>
            <a:ext cx="2145441" cy="165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3ACE13-1871-411B-A571-B574DFBC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973" y="966031"/>
            <a:ext cx="4580322" cy="57938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normal_map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mask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image.shape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ncols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image.shape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numimage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image.shape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surfnorm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ncols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Initialize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albedo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ncols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ncols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surfnorm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initialize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surfnorm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initialize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surfnorm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initialize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albedo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0.0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initialize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albedo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nrows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ncols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mask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&gt;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calculate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only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area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numimage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numimage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np.double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NP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fail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pixelnorm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temp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light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pixel-wise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output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surfnorm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NP[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surfnorm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NP[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surfnorm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NP[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albedo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maxval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np.max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albedo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maxval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albedo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albedo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maxval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surfnorm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albedo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3C7E19-7A7B-4D31-9408-677D0D5CB28E}"/>
              </a:ext>
            </a:extLst>
          </p:cNvPr>
          <p:cNvSpPr/>
          <p:nvPr/>
        </p:nvSpPr>
        <p:spPr>
          <a:xfrm>
            <a:off x="5553075" y="4417061"/>
            <a:ext cx="2495550" cy="165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37843617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3064</TotalTime>
  <Words>1241</Words>
  <Application>Microsoft Office PowerPoint</Application>
  <PresentationFormat>화면 슬라이드 쇼(4:3)</PresentationFormat>
  <Paragraphs>87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굴림체</vt:lpstr>
      <vt:lpstr>맑은 고딕</vt:lpstr>
      <vt:lpstr>Arial</vt:lpstr>
      <vt:lpstr>Bell MT</vt:lpstr>
      <vt:lpstr>Cambria Math</vt:lpstr>
      <vt:lpstr>Courier New</vt:lpstr>
      <vt:lpstr>Gill Sans MT</vt:lpstr>
      <vt:lpstr>2018_ex_sds_theme</vt:lpstr>
      <vt:lpstr>EX 1-3</vt:lpstr>
      <vt:lpstr>Photometric stereo</vt:lpstr>
      <vt:lpstr>Dataset</vt:lpstr>
      <vt:lpstr>Visualize Dataset</vt:lpstr>
      <vt:lpstr>ALBEDO &amp; SURFACE NORMAL</vt:lpstr>
      <vt:lpstr>Albedo &amp; Surface Normal</vt:lpstr>
      <vt:lpstr>Albedo &amp; Surface Normal</vt:lpstr>
      <vt:lpstr>Albedo &amp; Surface Normal</vt:lpstr>
      <vt:lpstr>Albedo &amp; Surface Normal</vt:lpstr>
      <vt:lpstr>Albedo &amp; Surface Normal</vt:lpstr>
      <vt:lpstr>Albedo &amp; Surface Normal</vt:lpstr>
      <vt:lpstr>Albedo &amp; Surface Normal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Junmo Kwon</cp:lastModifiedBy>
  <cp:revision>62</cp:revision>
  <dcterms:created xsi:type="dcterms:W3CDTF">2018-05-17T11:22:06Z</dcterms:created>
  <dcterms:modified xsi:type="dcterms:W3CDTF">2021-07-14T09:44:43Z</dcterms:modified>
</cp:coreProperties>
</file>