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65" r:id="rId6"/>
    <p:sldId id="272" r:id="rId7"/>
    <p:sldId id="277" r:id="rId8"/>
    <p:sldId id="273" r:id="rId9"/>
    <p:sldId id="275" r:id="rId10"/>
    <p:sldId id="276" r:id="rId11"/>
    <p:sldId id="274" r:id="rId12"/>
    <p:sldId id="278" r:id="rId13"/>
    <p:sldId id="279" r:id="rId14"/>
    <p:sldId id="268" r:id="rId15"/>
    <p:sldId id="281" r:id="rId16"/>
    <p:sldId id="280" r:id="rId17"/>
    <p:sldId id="267" r:id="rId18"/>
    <p:sldId id="269" r:id="rId19"/>
    <p:sldId id="282" r:id="rId20"/>
    <p:sldId id="283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316" y="1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cikit-image.org/docs/dev/api/skimage.filt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C0E8BDA-7386-4A80-A86C-A2CD684E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3" y="2520138"/>
            <a:ext cx="8297274" cy="23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7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A6379D7-355A-42C5-B2DF-BC2B405E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3" y="2659629"/>
            <a:ext cx="7032493" cy="22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2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Sobel and Roberts operator (with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1700" dirty="0">
                <a:hlinkClick r:id="rId2"/>
              </a:rPr>
              <a:t>https://scikit-image.org/docs/dev/api/skimage.filters.html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60EB9-3B7A-4D9A-8EBE-C5844DF0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24" y="2806442"/>
            <a:ext cx="5140151" cy="20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Sobel and Roberts operator</a:t>
            </a:r>
            <a:br>
              <a:rPr lang="en-US" altLang="ko-KR" sz="2000" dirty="0"/>
            </a:br>
            <a:endParaRPr lang="ko-KR" altLang="en-US" sz="1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2E71D7-E2F2-4410-B084-62BC1C68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44" y="2290154"/>
            <a:ext cx="4647712" cy="38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4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Recall: First derivative filters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1600" dirty="0"/>
              <a:t>Sharp changes in gray level of the input image correspond to “</a:t>
            </a:r>
            <a:r>
              <a:rPr lang="en-US" altLang="ko-KR" sz="1600" dirty="0">
                <a:solidFill>
                  <a:srgbClr val="FF0000"/>
                </a:solidFill>
              </a:rPr>
              <a:t>peaks or valleys</a:t>
            </a:r>
            <a:r>
              <a:rPr lang="en-US" altLang="ko-KR" sz="1600" dirty="0"/>
              <a:t>” of</a:t>
            </a:r>
            <a:br>
              <a:rPr lang="en-US" altLang="ko-KR" sz="1600" dirty="0"/>
            </a:br>
            <a:r>
              <a:rPr lang="en-US" altLang="ko-KR" sz="1600" dirty="0"/>
              <a:t>the first derivative of the input image.</a:t>
            </a:r>
            <a:endParaRPr lang="ko-KR" altLang="en-US" sz="17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722A89-134B-49C2-8085-A9DF8E47FB9B}"/>
              </a:ext>
            </a:extLst>
          </p:cNvPr>
          <p:cNvGrpSpPr/>
          <p:nvPr/>
        </p:nvGrpSpPr>
        <p:grpSpPr>
          <a:xfrm>
            <a:off x="1336429" y="3037018"/>
            <a:ext cx="6201653" cy="2429329"/>
            <a:chOff x="1336429" y="3037018"/>
            <a:chExt cx="6201653" cy="242932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EF2580-33D3-4B0F-88D9-7442DBE44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429" y="3037018"/>
              <a:ext cx="6201653" cy="242932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BBD3BAA-42F5-4D93-AC0A-8C7732DEF628}"/>
                </a:ext>
              </a:extLst>
            </p:cNvPr>
            <p:cNvSpPr/>
            <p:nvPr/>
          </p:nvSpPr>
          <p:spPr>
            <a:xfrm>
              <a:off x="5940977" y="3714480"/>
              <a:ext cx="242945" cy="2479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57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Second derivative filters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“</a:t>
            </a:r>
            <a:r>
              <a:rPr lang="en-US" altLang="ko-KR" sz="1600" dirty="0"/>
              <a:t>Peaks or valleys” of the first derivative of the input signal, correspond to “</a:t>
            </a:r>
            <a:r>
              <a:rPr lang="en-US" altLang="ko-KR" sz="1600" dirty="0">
                <a:solidFill>
                  <a:srgbClr val="FF0000"/>
                </a:solidFill>
              </a:rPr>
              <a:t>zero-crossings</a:t>
            </a:r>
            <a:r>
              <a:rPr lang="en-US" altLang="ko-KR" sz="1600" dirty="0"/>
              <a:t>” of the </a:t>
            </a:r>
            <a:br>
              <a:rPr lang="en-US" altLang="ko-KR" sz="1600" dirty="0"/>
            </a:br>
            <a:r>
              <a:rPr lang="en-US" altLang="ko-KR" sz="1600" dirty="0"/>
              <a:t>second derivative of the input image.</a:t>
            </a:r>
            <a:endParaRPr lang="ko-KR" altLang="en-US" sz="17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C0A2AD-074C-48AC-8D7B-15EBFD6348D7}"/>
              </a:ext>
            </a:extLst>
          </p:cNvPr>
          <p:cNvGrpSpPr/>
          <p:nvPr/>
        </p:nvGrpSpPr>
        <p:grpSpPr>
          <a:xfrm>
            <a:off x="794238" y="3076372"/>
            <a:ext cx="7555523" cy="2585200"/>
            <a:chOff x="794238" y="3076372"/>
            <a:chExt cx="7555523" cy="2585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983126-BC7E-474B-8739-16596643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238" y="3076372"/>
              <a:ext cx="7555523" cy="2585200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3DA10E-B973-4400-AB33-2B4190E3A7A4}"/>
                </a:ext>
              </a:extLst>
            </p:cNvPr>
            <p:cNvSpPr/>
            <p:nvPr/>
          </p:nvSpPr>
          <p:spPr>
            <a:xfrm>
              <a:off x="7101562" y="4658188"/>
              <a:ext cx="242945" cy="2479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972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Second derivative using </a:t>
            </a:r>
            <a:r>
              <a:rPr lang="en-US" altLang="ko-KR" sz="2000" dirty="0" err="1"/>
              <a:t>Laplacian</a:t>
            </a:r>
            <a:r>
              <a:rPr lang="en-US" altLang="ko-KR" sz="2000" dirty="0"/>
              <a:t> of Gaussian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985865" y="2154109"/>
            <a:ext cx="4158135" cy="22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Algorithm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Compute </a:t>
            </a:r>
            <a:r>
              <a:rPr lang="en-US" altLang="ko-KR" sz="1600" dirty="0" err="1"/>
              <a:t>LoG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Compute zero crossings on </a:t>
            </a:r>
            <a:r>
              <a:rPr lang="en-US" altLang="ko-KR" sz="1600" dirty="0" err="1"/>
              <a:t>LoG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Compute a threshold for local </a:t>
            </a:r>
            <a:r>
              <a:rPr lang="en-US" altLang="ko-KR" sz="1600" dirty="0" err="1"/>
              <a:t>LoG</a:t>
            </a:r>
            <a:r>
              <a:rPr lang="en-US" altLang="ko-KR" sz="1600" dirty="0"/>
              <a:t> difference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Edge pixels = zero crossing &amp;&amp; local difference &gt; threshold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93230F-D719-4FAF-A17F-7E52C63C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" y="2095054"/>
            <a:ext cx="4726519" cy="3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Second derivative using </a:t>
            </a:r>
            <a:r>
              <a:rPr lang="en-US" altLang="ko-KR" sz="2000" dirty="0" err="1"/>
              <a:t>Laplacian</a:t>
            </a:r>
            <a:r>
              <a:rPr lang="en-US" altLang="ko-KR" sz="2000" dirty="0"/>
              <a:t> of Gaussian</a:t>
            </a:r>
            <a:endParaRPr lang="ko-KR" alt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97B9C-939C-4BCB-BA8C-1FA2D397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16" y="1885653"/>
            <a:ext cx="4732568" cy="47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A3AE93-0CC3-43C3-856D-D94C79FB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8" y="2642939"/>
            <a:ext cx="3915277" cy="19735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1644" y="2224142"/>
            <a:ext cx="3444571" cy="22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Hysteresis thresholding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1505" y="2839476"/>
            <a:ext cx="2730845" cy="329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3562350" y="2476501"/>
            <a:ext cx="1164490" cy="539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861644" y="2224142"/>
            <a:ext cx="3444571" cy="22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Hysteresis thresholding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021036-97BC-4854-BB79-A96D8E9196FE}"/>
              </a:ext>
            </a:extLst>
          </p:cNvPr>
          <p:cNvGrpSpPr/>
          <p:nvPr/>
        </p:nvGrpSpPr>
        <p:grpSpPr>
          <a:xfrm>
            <a:off x="944287" y="2344449"/>
            <a:ext cx="2922864" cy="3049639"/>
            <a:chOff x="944287" y="2344449"/>
            <a:chExt cx="2922864" cy="30496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8CCE8A-D3DF-4B72-9E05-12DF1266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287" y="2344449"/>
              <a:ext cx="2922864" cy="304963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4DA15BE-6377-4B88-ADC0-B358CB8EDBD4}"/>
                </a:ext>
              </a:extLst>
            </p:cNvPr>
            <p:cNvSpPr/>
            <p:nvPr/>
          </p:nvSpPr>
          <p:spPr>
            <a:xfrm>
              <a:off x="1076877" y="2584180"/>
              <a:ext cx="180423" cy="1907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276545C-E4FD-4BC5-9711-3029845AA667}"/>
                </a:ext>
              </a:extLst>
            </p:cNvPr>
            <p:cNvSpPr/>
            <p:nvPr/>
          </p:nvSpPr>
          <p:spPr>
            <a:xfrm>
              <a:off x="1622977" y="2363499"/>
              <a:ext cx="180423" cy="1907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80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 difference operators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Image gradient (first derivative)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8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Edge strength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1800" dirty="0"/>
              </a:p>
              <a:p>
                <a:endParaRPr lang="en-US" altLang="ko-KR" sz="2100" dirty="0"/>
              </a:p>
              <a:p>
                <a:r>
                  <a:rPr lang="en-US" altLang="ko-KR" sz="2100" dirty="0"/>
                  <a:t>Second derivative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1800" dirty="0"/>
              </a:p>
              <a:p>
                <a:pPr lvl="1"/>
                <a:endParaRPr lang="ko-KR" altLang="en-US" sz="17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5" t="-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861644" y="2224142"/>
            <a:ext cx="3444571" cy="22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Hysteresis thresholding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508D68-ACD4-48E4-A4E9-CDAE5D2E8D56}"/>
              </a:ext>
            </a:extLst>
          </p:cNvPr>
          <p:cNvCxnSpPr>
            <a:cxnSpLocks/>
          </p:cNvCxnSpPr>
          <p:nvPr/>
        </p:nvCxnSpPr>
        <p:spPr>
          <a:xfrm>
            <a:off x="539750" y="2376542"/>
            <a:ext cx="0" cy="22843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47C8F4-AB1C-4AFC-BEEE-6FD05E97A934}"/>
              </a:ext>
            </a:extLst>
          </p:cNvPr>
          <p:cNvCxnSpPr>
            <a:cxnSpLocks/>
          </p:cNvCxnSpPr>
          <p:nvPr/>
        </p:nvCxnSpPr>
        <p:spPr>
          <a:xfrm flipH="1">
            <a:off x="539750" y="4660900"/>
            <a:ext cx="36756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801DDC3-D74A-4D81-AF48-9AC80C690E69}"/>
              </a:ext>
            </a:extLst>
          </p:cNvPr>
          <p:cNvCxnSpPr>
            <a:cxnSpLocks/>
          </p:cNvCxnSpPr>
          <p:nvPr/>
        </p:nvCxnSpPr>
        <p:spPr>
          <a:xfrm flipH="1">
            <a:off x="539750" y="2940050"/>
            <a:ext cx="367562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11E017-284A-4914-9FC1-3398B53DAA46}"/>
              </a:ext>
            </a:extLst>
          </p:cNvPr>
          <p:cNvCxnSpPr>
            <a:cxnSpLocks/>
          </p:cNvCxnSpPr>
          <p:nvPr/>
        </p:nvCxnSpPr>
        <p:spPr>
          <a:xfrm flipH="1">
            <a:off x="539750" y="3905250"/>
            <a:ext cx="3675628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59827E-204A-4ABC-8722-BE4646790C61}"/>
              </a:ext>
            </a:extLst>
          </p:cNvPr>
          <p:cNvSpPr/>
          <p:nvPr/>
        </p:nvSpPr>
        <p:spPr>
          <a:xfrm>
            <a:off x="1642911" y="2332439"/>
            <a:ext cx="146930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Strong edges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070AEC-71DF-4A85-937C-8C19CA3B302A}"/>
              </a:ext>
            </a:extLst>
          </p:cNvPr>
          <p:cNvSpPr/>
          <p:nvPr/>
        </p:nvSpPr>
        <p:spPr>
          <a:xfrm>
            <a:off x="1642911" y="3213490"/>
            <a:ext cx="146930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Weak edges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058C32-7654-4D55-A1F8-28C7D2CD8792}"/>
              </a:ext>
            </a:extLst>
          </p:cNvPr>
          <p:cNvSpPr/>
          <p:nvPr/>
        </p:nvSpPr>
        <p:spPr>
          <a:xfrm>
            <a:off x="1642911" y="4025572"/>
            <a:ext cx="146930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No edges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2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31633" r="9039" b="30831"/>
          <a:stretch/>
        </p:blipFill>
        <p:spPr>
          <a:xfrm>
            <a:off x="600915" y="2618391"/>
            <a:ext cx="7806485" cy="18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 difference operators</a:t>
            </a:r>
            <a:endParaRPr lang="ko-KR" altLang="en-US" dirty="0"/>
          </a:p>
        </p:txBody>
      </p:sp>
      <p:grpSp>
        <p:nvGrpSpPr>
          <p:cNvPr id="6" name="Group 29">
            <a:extLst>
              <a:ext uri="{FF2B5EF4-FFF2-40B4-BE49-F238E27FC236}">
                <a16:creationId xmlns:a16="http://schemas.microsoft.com/office/drawing/2014/main" id="{664483BE-225F-4FE2-A2B3-9EDDC09696F0}"/>
              </a:ext>
            </a:extLst>
          </p:cNvPr>
          <p:cNvGrpSpPr>
            <a:grpSpLocks/>
          </p:cNvGrpSpPr>
          <p:nvPr/>
        </p:nvGrpSpPr>
        <p:grpSpPr bwMode="auto">
          <a:xfrm>
            <a:off x="1082550" y="1853853"/>
            <a:ext cx="6978900" cy="3150294"/>
            <a:chOff x="860" y="948"/>
            <a:chExt cx="3992" cy="1802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C2380ED3-0876-4BDE-8660-DC9C83AE6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948"/>
              <a:ext cx="3992" cy="18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58C3E8A0-0A0D-4539-AA79-DBE3AB60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117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8A41E548-B6E5-4E41-84F0-FA550DB6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84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7FAF852D-7606-4413-905A-F3123480C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3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0B7A040-8261-4E2A-AE0C-BA82DAC5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1117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E5C24E10-7616-4588-9978-5D1BF420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84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E90DCCEE-CD2C-4E84-AEEE-AE08FF71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478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20">
                  <a:extLst>
                    <a:ext uri="{FF2B5EF4-FFF2-40B4-BE49-F238E27FC236}">
                      <a16:creationId xmlns:a16="http://schemas.microsoft.com/office/drawing/2014/main" id="{0F47C575-AEF6-440C-BC04-9A138F96A9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071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4" name="Text Box 20">
                  <a:extLst>
                    <a:ext uri="{FF2B5EF4-FFF2-40B4-BE49-F238E27FC236}">
                      <a16:creationId xmlns:a16="http://schemas.microsoft.com/office/drawing/2014/main" id="{0F47C575-AEF6-440C-BC04-9A138F96A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4" y="1071"/>
                  <a:ext cx="337" cy="2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1">
                  <a:extLst>
                    <a:ext uri="{FF2B5EF4-FFF2-40B4-BE49-F238E27FC236}">
                      <a16:creationId xmlns:a16="http://schemas.microsoft.com/office/drawing/2014/main" id="{A965BFAC-03D0-4BBA-B310-4FD3B1F202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4" y="1781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5" name="Text Box 21">
                  <a:extLst>
                    <a:ext uri="{FF2B5EF4-FFF2-40B4-BE49-F238E27FC236}">
                      <a16:creationId xmlns:a16="http://schemas.microsoft.com/office/drawing/2014/main" id="{A965BFAC-03D0-4BBA-B310-4FD3B1F20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4" y="1781"/>
                  <a:ext cx="337" cy="2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22">
                  <a:extLst>
                    <a:ext uri="{FF2B5EF4-FFF2-40B4-BE49-F238E27FC236}">
                      <a16:creationId xmlns:a16="http://schemas.microsoft.com/office/drawing/2014/main" id="{E1BD31B3-E5FF-4F77-A2FC-EB49F2534A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0" y="2407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6" name="Text Box 22">
                  <a:extLst>
                    <a:ext uri="{FF2B5EF4-FFF2-40B4-BE49-F238E27FC236}">
                      <a16:creationId xmlns:a16="http://schemas.microsoft.com/office/drawing/2014/main" id="{E1BD31B3-E5FF-4F77-A2FC-EB49F2534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0" y="2407"/>
                  <a:ext cx="337" cy="2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3">
                  <a:extLst>
                    <a:ext uri="{FF2B5EF4-FFF2-40B4-BE49-F238E27FC236}">
                      <a16:creationId xmlns:a16="http://schemas.microsoft.com/office/drawing/2014/main" id="{7AE1735D-ECF6-4734-B97E-F357391BBF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9" y="1771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7" name="Text Box 23">
                  <a:extLst>
                    <a:ext uri="{FF2B5EF4-FFF2-40B4-BE49-F238E27FC236}">
                      <a16:creationId xmlns:a16="http://schemas.microsoft.com/office/drawing/2014/main" id="{7AE1735D-ECF6-4734-B97E-F357391BB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89" y="1771"/>
                  <a:ext cx="342" cy="281"/>
                </a:xfrm>
                <a:prstGeom prst="rect">
                  <a:avLst/>
                </a:prstGeom>
                <a:blipFill>
                  <a:blip r:embed="rId6"/>
                  <a:stretch>
                    <a:fillRect b="-617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27">
                  <a:extLst>
                    <a:ext uri="{FF2B5EF4-FFF2-40B4-BE49-F238E27FC236}">
                      <a16:creationId xmlns:a16="http://schemas.microsoft.com/office/drawing/2014/main" id="{BCCF0533-D511-481C-A01C-AAD948BEED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9" y="2397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8" name="Text Box 27">
                  <a:extLst>
                    <a:ext uri="{FF2B5EF4-FFF2-40B4-BE49-F238E27FC236}">
                      <a16:creationId xmlns:a16="http://schemas.microsoft.com/office/drawing/2014/main" id="{BCCF0533-D511-481C-A01C-AAD948BEE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29" y="2397"/>
                  <a:ext cx="342" cy="281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8">
                  <a:extLst>
                    <a:ext uri="{FF2B5EF4-FFF2-40B4-BE49-F238E27FC236}">
                      <a16:creationId xmlns:a16="http://schemas.microsoft.com/office/drawing/2014/main" id="{36E59958-6F88-4F7B-9B5D-9265C8A224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7" y="1063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9" name="Text Box 28">
                  <a:extLst>
                    <a:ext uri="{FF2B5EF4-FFF2-40B4-BE49-F238E27FC236}">
                      <a16:creationId xmlns:a16="http://schemas.microsoft.com/office/drawing/2014/main" id="{36E59958-6F88-4F7B-9B5D-9265C8A22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7" y="1063"/>
                  <a:ext cx="342" cy="281"/>
                </a:xfrm>
                <a:prstGeom prst="rect">
                  <a:avLst/>
                </a:prstGeom>
                <a:blipFill>
                  <a:blip r:embed="rId8"/>
                  <a:stretch>
                    <a:fillRect b="-617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657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5" y="355064"/>
            <a:ext cx="7912066" cy="4980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2d difference operators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06F46-C95B-46CA-B508-125D05E4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r="66692" b="79004"/>
          <a:stretch/>
        </p:blipFill>
        <p:spPr>
          <a:xfrm>
            <a:off x="302791" y="2495844"/>
            <a:ext cx="4106510" cy="23082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5CFBE4-0370-4849-9368-81835E47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r="66692" b="79004"/>
          <a:stretch/>
        </p:blipFill>
        <p:spPr>
          <a:xfrm>
            <a:off x="4734701" y="2495844"/>
            <a:ext cx="4126326" cy="231941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9072EC1F-F785-461C-AFC0-62A2B72D9723}"/>
              </a:ext>
            </a:extLst>
          </p:cNvPr>
          <p:cNvGrpSpPr/>
          <p:nvPr/>
        </p:nvGrpSpPr>
        <p:grpSpPr>
          <a:xfrm>
            <a:off x="300881" y="3161127"/>
            <a:ext cx="1201407" cy="977707"/>
            <a:chOff x="1200831" y="1330569"/>
            <a:chExt cx="493153" cy="4923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5A74B8-DD5C-4D98-887B-CB8C8C102C56}"/>
                </a:ext>
              </a:extLst>
            </p:cNvPr>
            <p:cNvSpPr/>
            <p:nvPr/>
          </p:nvSpPr>
          <p:spPr>
            <a:xfrm>
              <a:off x="1201615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B4E146-1F21-4E96-9560-B6B5DDE1910F}"/>
                </a:ext>
              </a:extLst>
            </p:cNvPr>
            <p:cNvSpPr/>
            <p:nvPr/>
          </p:nvSpPr>
          <p:spPr>
            <a:xfrm>
              <a:off x="1365738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8348CE-74DB-4881-B9D8-F6CA7DEF6DB6}"/>
                </a:ext>
              </a:extLst>
            </p:cNvPr>
            <p:cNvSpPr/>
            <p:nvPr/>
          </p:nvSpPr>
          <p:spPr>
            <a:xfrm>
              <a:off x="1529861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C7008CE-A0C7-4932-9624-27425AF3ED58}"/>
                </a:ext>
              </a:extLst>
            </p:cNvPr>
            <p:cNvSpPr/>
            <p:nvPr/>
          </p:nvSpPr>
          <p:spPr>
            <a:xfrm>
              <a:off x="1201615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AD1D8E6-9336-4505-900A-6B4B0D3186C1}"/>
                </a:ext>
              </a:extLst>
            </p:cNvPr>
            <p:cNvSpPr/>
            <p:nvPr/>
          </p:nvSpPr>
          <p:spPr>
            <a:xfrm>
              <a:off x="1365738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E48FF9D-559C-4B65-9740-62D4DD99822C}"/>
                </a:ext>
              </a:extLst>
            </p:cNvPr>
            <p:cNvSpPr/>
            <p:nvPr/>
          </p:nvSpPr>
          <p:spPr>
            <a:xfrm>
              <a:off x="1529861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575707-0EBC-4CDF-8CFE-7B06738824FC}"/>
                </a:ext>
              </a:extLst>
            </p:cNvPr>
            <p:cNvSpPr/>
            <p:nvPr/>
          </p:nvSpPr>
          <p:spPr>
            <a:xfrm>
              <a:off x="1200831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49BECDE-D995-4801-B28F-EA58AD251EE4}"/>
                </a:ext>
              </a:extLst>
            </p:cNvPr>
            <p:cNvSpPr/>
            <p:nvPr/>
          </p:nvSpPr>
          <p:spPr>
            <a:xfrm>
              <a:off x="1364954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63E8443-AD80-4ACD-BB18-028835FEA2E8}"/>
                </a:ext>
              </a:extLst>
            </p:cNvPr>
            <p:cNvSpPr/>
            <p:nvPr/>
          </p:nvSpPr>
          <p:spPr>
            <a:xfrm>
              <a:off x="1529077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6F06A46-2BDD-40E0-89AD-15B1295A78A9}"/>
              </a:ext>
            </a:extLst>
          </p:cNvPr>
          <p:cNvGrpSpPr/>
          <p:nvPr/>
        </p:nvGrpSpPr>
        <p:grpSpPr>
          <a:xfrm>
            <a:off x="3156542" y="2599000"/>
            <a:ext cx="1201407" cy="977707"/>
            <a:chOff x="1200831" y="1330569"/>
            <a:chExt cx="493153" cy="49236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F996FA5-849B-4534-8F6A-146A251CD7CD}"/>
                </a:ext>
              </a:extLst>
            </p:cNvPr>
            <p:cNvSpPr/>
            <p:nvPr/>
          </p:nvSpPr>
          <p:spPr>
            <a:xfrm>
              <a:off x="1201615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A011C12-25F2-461D-B0C7-AD6A641BFCD0}"/>
                </a:ext>
              </a:extLst>
            </p:cNvPr>
            <p:cNvSpPr/>
            <p:nvPr/>
          </p:nvSpPr>
          <p:spPr>
            <a:xfrm>
              <a:off x="1365738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064A2F0-A8B8-4AF2-A129-60AF1788FCB8}"/>
                </a:ext>
              </a:extLst>
            </p:cNvPr>
            <p:cNvSpPr/>
            <p:nvPr/>
          </p:nvSpPr>
          <p:spPr>
            <a:xfrm>
              <a:off x="1529861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7242E0B-4E39-4E6A-B1FB-BB7ADCDC4460}"/>
                </a:ext>
              </a:extLst>
            </p:cNvPr>
            <p:cNvSpPr/>
            <p:nvPr/>
          </p:nvSpPr>
          <p:spPr>
            <a:xfrm>
              <a:off x="1201615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36A3B06-D1AD-4660-8043-8F2D047E39C0}"/>
                </a:ext>
              </a:extLst>
            </p:cNvPr>
            <p:cNvSpPr/>
            <p:nvPr/>
          </p:nvSpPr>
          <p:spPr>
            <a:xfrm>
              <a:off x="1365738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16FA781-75D3-44CB-B0E7-C379A56EC931}"/>
                </a:ext>
              </a:extLst>
            </p:cNvPr>
            <p:cNvSpPr/>
            <p:nvPr/>
          </p:nvSpPr>
          <p:spPr>
            <a:xfrm>
              <a:off x="1529861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A31F8E3-2DA0-445C-9CEB-8933744816C0}"/>
                </a:ext>
              </a:extLst>
            </p:cNvPr>
            <p:cNvSpPr/>
            <p:nvPr/>
          </p:nvSpPr>
          <p:spPr>
            <a:xfrm>
              <a:off x="1200831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41C333D-1AE8-41A8-BBF4-BC2B7E3CB80E}"/>
                </a:ext>
              </a:extLst>
            </p:cNvPr>
            <p:cNvSpPr/>
            <p:nvPr/>
          </p:nvSpPr>
          <p:spPr>
            <a:xfrm>
              <a:off x="1364954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1F5CA15-4860-43B7-A966-B41F58FD6042}"/>
                </a:ext>
              </a:extLst>
            </p:cNvPr>
            <p:cNvSpPr/>
            <p:nvPr/>
          </p:nvSpPr>
          <p:spPr>
            <a:xfrm>
              <a:off x="1529077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F619A721-0380-4508-BBB9-C4ACF021C6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1470" y="1687954"/>
                <a:ext cx="58939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b="0" i="1" dirty="0"/>
              </a:p>
            </p:txBody>
          </p:sp>
        </mc:Choice>
        <mc:Fallback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F619A721-0380-4508-BBB9-C4ACF021C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470" y="1687954"/>
                <a:ext cx="5893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28">
                <a:extLst>
                  <a:ext uri="{FF2B5EF4-FFF2-40B4-BE49-F238E27FC236}">
                    <a16:creationId xmlns:a16="http://schemas.microsoft.com/office/drawing/2014/main" id="{9177E523-556F-46EA-98F4-1087D0AA1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8918" y="1658234"/>
                <a:ext cx="597892" cy="491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b="0" i="1" dirty="0"/>
              </a:p>
            </p:txBody>
          </p:sp>
        </mc:Choice>
        <mc:Fallback>
          <p:sp>
            <p:nvSpPr>
              <p:cNvPr id="60" name="Text Box 28">
                <a:extLst>
                  <a:ext uri="{FF2B5EF4-FFF2-40B4-BE49-F238E27FC236}">
                    <a16:creationId xmlns:a16="http://schemas.microsoft.com/office/drawing/2014/main" id="{9177E523-556F-46EA-98F4-1087D0AA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8918" y="1658234"/>
                <a:ext cx="597892" cy="491250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A284E54C-C4E0-41B7-9AFE-53D453E5E630}"/>
              </a:ext>
            </a:extLst>
          </p:cNvPr>
          <p:cNvGrpSpPr/>
          <p:nvPr/>
        </p:nvGrpSpPr>
        <p:grpSpPr>
          <a:xfrm>
            <a:off x="4734701" y="2924902"/>
            <a:ext cx="1201407" cy="977707"/>
            <a:chOff x="1200831" y="1330569"/>
            <a:chExt cx="493153" cy="49236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F7A08A7-12B1-4564-837C-A24FD445CEF2}"/>
                </a:ext>
              </a:extLst>
            </p:cNvPr>
            <p:cNvSpPr/>
            <p:nvPr/>
          </p:nvSpPr>
          <p:spPr>
            <a:xfrm>
              <a:off x="1201615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35A3B38-0B61-4A4B-84B3-ED8CF83DE52B}"/>
                </a:ext>
              </a:extLst>
            </p:cNvPr>
            <p:cNvSpPr/>
            <p:nvPr/>
          </p:nvSpPr>
          <p:spPr>
            <a:xfrm>
              <a:off x="1365738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D34C709-E571-4520-9CC3-B2BC8CB43D3E}"/>
                </a:ext>
              </a:extLst>
            </p:cNvPr>
            <p:cNvSpPr/>
            <p:nvPr/>
          </p:nvSpPr>
          <p:spPr>
            <a:xfrm>
              <a:off x="1529861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46752CD-128D-455C-A69B-264269A2F485}"/>
                </a:ext>
              </a:extLst>
            </p:cNvPr>
            <p:cNvSpPr/>
            <p:nvPr/>
          </p:nvSpPr>
          <p:spPr>
            <a:xfrm>
              <a:off x="1201615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96A1FE6-E3B7-43B0-9FC3-2A215E6A57B9}"/>
                </a:ext>
              </a:extLst>
            </p:cNvPr>
            <p:cNvSpPr/>
            <p:nvPr/>
          </p:nvSpPr>
          <p:spPr>
            <a:xfrm>
              <a:off x="1365738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59E57E4-A532-4267-952C-2477B23CFB66}"/>
                </a:ext>
              </a:extLst>
            </p:cNvPr>
            <p:cNvSpPr/>
            <p:nvPr/>
          </p:nvSpPr>
          <p:spPr>
            <a:xfrm>
              <a:off x="1529861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BE134C4-7E5A-4016-A886-294495E1B406}"/>
                </a:ext>
              </a:extLst>
            </p:cNvPr>
            <p:cNvSpPr/>
            <p:nvPr/>
          </p:nvSpPr>
          <p:spPr>
            <a:xfrm>
              <a:off x="1200831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461204C-C780-4364-A2B2-D0BCC1FB3853}"/>
                </a:ext>
              </a:extLst>
            </p:cNvPr>
            <p:cNvSpPr/>
            <p:nvPr/>
          </p:nvSpPr>
          <p:spPr>
            <a:xfrm>
              <a:off x="1364954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B6E9077-4747-4245-BA10-27C716075E9F}"/>
                </a:ext>
              </a:extLst>
            </p:cNvPr>
            <p:cNvSpPr/>
            <p:nvPr/>
          </p:nvSpPr>
          <p:spPr>
            <a:xfrm>
              <a:off x="1529077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861D8D1-1B1A-446A-B798-80C0CA0BFDA7}"/>
              </a:ext>
            </a:extLst>
          </p:cNvPr>
          <p:cNvGrpSpPr/>
          <p:nvPr/>
        </p:nvGrpSpPr>
        <p:grpSpPr>
          <a:xfrm>
            <a:off x="7633791" y="3756072"/>
            <a:ext cx="1201407" cy="977707"/>
            <a:chOff x="1200831" y="1330569"/>
            <a:chExt cx="493153" cy="49236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A434DC-81AC-4B36-A1DA-6C55ADBB1172}"/>
                </a:ext>
              </a:extLst>
            </p:cNvPr>
            <p:cNvSpPr/>
            <p:nvPr/>
          </p:nvSpPr>
          <p:spPr>
            <a:xfrm>
              <a:off x="1201615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320A141-9CA1-4C30-88F9-60DDCB1EF5A8}"/>
                </a:ext>
              </a:extLst>
            </p:cNvPr>
            <p:cNvSpPr/>
            <p:nvPr/>
          </p:nvSpPr>
          <p:spPr>
            <a:xfrm>
              <a:off x="1365738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010CB75-4DA9-4E8B-BD10-B06879AE2488}"/>
                </a:ext>
              </a:extLst>
            </p:cNvPr>
            <p:cNvSpPr/>
            <p:nvPr/>
          </p:nvSpPr>
          <p:spPr>
            <a:xfrm>
              <a:off x="1529861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A9898A-3BCB-43CF-BD35-BE5659BD439D}"/>
                </a:ext>
              </a:extLst>
            </p:cNvPr>
            <p:cNvSpPr/>
            <p:nvPr/>
          </p:nvSpPr>
          <p:spPr>
            <a:xfrm>
              <a:off x="1201615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CD6BC6D-4AB3-4B94-B80F-F82AA2B8E665}"/>
                </a:ext>
              </a:extLst>
            </p:cNvPr>
            <p:cNvSpPr/>
            <p:nvPr/>
          </p:nvSpPr>
          <p:spPr>
            <a:xfrm>
              <a:off x="1365738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6485419-E767-4982-B59F-623D62C3834D}"/>
                </a:ext>
              </a:extLst>
            </p:cNvPr>
            <p:cNvSpPr/>
            <p:nvPr/>
          </p:nvSpPr>
          <p:spPr>
            <a:xfrm>
              <a:off x="1529861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D0A69FD-BAC2-4CED-B625-709C26BED363}"/>
                </a:ext>
              </a:extLst>
            </p:cNvPr>
            <p:cNvSpPr/>
            <p:nvPr/>
          </p:nvSpPr>
          <p:spPr>
            <a:xfrm>
              <a:off x="1200831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A07905-4470-4E28-B7AF-B50BB5FDC71E}"/>
                </a:ext>
              </a:extLst>
            </p:cNvPr>
            <p:cNvSpPr/>
            <p:nvPr/>
          </p:nvSpPr>
          <p:spPr>
            <a:xfrm>
              <a:off x="1364954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38A5470-DE0B-4E50-96EC-A8A033778B48}"/>
                </a:ext>
              </a:extLst>
            </p:cNvPr>
            <p:cNvSpPr/>
            <p:nvPr/>
          </p:nvSpPr>
          <p:spPr>
            <a:xfrm>
              <a:off x="1529077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0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(without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CCFA0-F7DB-451A-A459-7D9B65FD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09" y="2197050"/>
            <a:ext cx="2493405" cy="42906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2CF7D7-3CF4-45DD-82B1-C83DDE60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58" y="3225462"/>
            <a:ext cx="3385133" cy="18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6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</a:t>
            </a:r>
            <a:r>
              <a:rPr lang="en-US" altLang="ko-KR" sz="1800" dirty="0"/>
              <a:t>(without </a:t>
            </a:r>
            <a:r>
              <a:rPr lang="en-US" altLang="ko-KR" sz="1800" i="1" dirty="0" err="1"/>
              <a:t>skimage</a:t>
            </a:r>
            <a:r>
              <a:rPr lang="en-US" altLang="ko-KR" sz="1800" dirty="0"/>
              <a:t> module)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AE87C-648B-424B-9F75-4AE39AC2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33" y="2473569"/>
            <a:ext cx="7146933" cy="24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</a:t>
            </a:r>
            <a:r>
              <a:rPr lang="en-US" altLang="ko-KR" sz="1800" dirty="0"/>
              <a:t>(without </a:t>
            </a:r>
            <a:r>
              <a:rPr lang="en-US" altLang="ko-KR" sz="1800" i="1" dirty="0" err="1"/>
              <a:t>skimage</a:t>
            </a:r>
            <a:r>
              <a:rPr lang="en-US" altLang="ko-KR" sz="1800" dirty="0"/>
              <a:t> module)</a:t>
            </a:r>
            <a:endParaRPr lang="ko-KR" alt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90A673-67E8-487B-A10B-82CF5E6A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5" y="3356632"/>
            <a:ext cx="4339330" cy="10931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735DF7-4E70-439C-852C-A8F85DE7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14" y="2466418"/>
            <a:ext cx="2862697" cy="28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C5F62C-95A9-4906-A426-B082913D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8" y="3688249"/>
            <a:ext cx="7244862" cy="1952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1CC762-BF5F-42D7-834E-06E33A8D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74" y="2308707"/>
            <a:ext cx="4068649" cy="10009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F3A427-C9D0-4808-807B-26D7E2C662C4}"/>
              </a:ext>
            </a:extLst>
          </p:cNvPr>
          <p:cNvSpPr/>
          <p:nvPr/>
        </p:nvSpPr>
        <p:spPr>
          <a:xfrm>
            <a:off x="7432431" y="3886200"/>
            <a:ext cx="574431" cy="153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B3D6BB3-FB58-458F-9F3E-68EE59276120}"/>
              </a:ext>
            </a:extLst>
          </p:cNvPr>
          <p:cNvSpPr txBox="1">
            <a:spLocks/>
          </p:cNvSpPr>
          <p:nvPr/>
        </p:nvSpPr>
        <p:spPr>
          <a:xfrm>
            <a:off x="7692083" y="3488492"/>
            <a:ext cx="817127" cy="397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Why ??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6DD6C4-A37C-403F-B008-994AEA4C1EA5}"/>
              </a:ext>
            </a:extLst>
          </p:cNvPr>
          <p:cNvGrpSpPr/>
          <p:nvPr/>
        </p:nvGrpSpPr>
        <p:grpSpPr>
          <a:xfrm>
            <a:off x="1085431" y="2565617"/>
            <a:ext cx="7278034" cy="2052519"/>
            <a:chOff x="493413" y="2495277"/>
            <a:chExt cx="7278034" cy="205251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57798C1-562D-42B2-A16F-95C3899C2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8" b="53648"/>
            <a:stretch/>
          </p:blipFill>
          <p:spPr>
            <a:xfrm>
              <a:off x="493413" y="2495281"/>
              <a:ext cx="1470201" cy="205251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71DCBE5-5E5E-48CF-AF89-C0042D35D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3227"/>
            <a:stretch/>
          </p:blipFill>
          <p:spPr>
            <a:xfrm>
              <a:off x="3029504" y="2495279"/>
              <a:ext cx="1445547" cy="205251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B54FFC1-27D2-4524-9009-0BE1B63B7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857"/>
            <a:stretch/>
          </p:blipFill>
          <p:spPr>
            <a:xfrm>
              <a:off x="4706343" y="2495278"/>
              <a:ext cx="1445546" cy="205251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725ACCD-99A9-4838-877E-3DD69516D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3043"/>
            <a:stretch/>
          </p:blipFill>
          <p:spPr>
            <a:xfrm>
              <a:off x="6360320" y="2495277"/>
              <a:ext cx="1411127" cy="2052514"/>
            </a:xfrm>
            <a:prstGeom prst="rect">
              <a:avLst/>
            </a:prstGeom>
          </p:spPr>
        </p:pic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70AC8BB-E8D8-4A3A-AACD-6057060E486D}"/>
                </a:ext>
              </a:extLst>
            </p:cNvPr>
            <p:cNvCxnSpPr>
              <a:cxnSpLocks/>
            </p:cNvCxnSpPr>
            <p:nvPr/>
          </p:nvCxnSpPr>
          <p:spPr>
            <a:xfrm>
              <a:off x="1228513" y="3429000"/>
              <a:ext cx="0" cy="5236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A91C15B-59B7-4E4B-8B30-154424891C57}"/>
                </a:ext>
              </a:extLst>
            </p:cNvPr>
            <p:cNvCxnSpPr>
              <a:cxnSpLocks/>
            </p:cNvCxnSpPr>
            <p:nvPr/>
          </p:nvCxnSpPr>
          <p:spPr>
            <a:xfrm>
              <a:off x="1228513" y="3429000"/>
              <a:ext cx="4129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7878F1E-930C-4298-9270-4C2E660288FE}"/>
                </a:ext>
              </a:extLst>
            </p:cNvPr>
            <p:cNvSpPr/>
            <p:nvPr/>
          </p:nvSpPr>
          <p:spPr>
            <a:xfrm>
              <a:off x="3737037" y="3409678"/>
              <a:ext cx="45720" cy="457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9449A55-61E8-4F65-A4AC-55568A550430}"/>
                </a:ext>
              </a:extLst>
            </p:cNvPr>
            <p:cNvSpPr/>
            <p:nvPr/>
          </p:nvSpPr>
          <p:spPr>
            <a:xfrm>
              <a:off x="5429116" y="3429000"/>
              <a:ext cx="45720" cy="457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A2D4753-25F2-4FDE-8304-2F53334F7D4C}"/>
                </a:ext>
              </a:extLst>
            </p:cNvPr>
            <p:cNvSpPr/>
            <p:nvPr/>
          </p:nvSpPr>
          <p:spPr>
            <a:xfrm>
              <a:off x="7065884" y="3451860"/>
              <a:ext cx="45720" cy="457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4339</TotalTime>
  <Words>406</Words>
  <Application>Microsoft Office PowerPoint</Application>
  <PresentationFormat>화면 슬라이드 쇼(4:3)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Gill Sans MT</vt:lpstr>
      <vt:lpstr>Times New Roman</vt:lpstr>
      <vt:lpstr>2018_ex_sds_theme</vt:lpstr>
      <vt:lpstr>EX 2-1</vt:lpstr>
      <vt:lpstr>2d difference operators</vt:lpstr>
      <vt:lpstr>2d difference operators</vt:lpstr>
      <vt:lpstr>2d difference operators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Canny</vt:lpstr>
      <vt:lpstr>Canny</vt:lpstr>
      <vt:lpstr>Canny</vt:lpstr>
      <vt:lpstr>Canny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이종은</cp:lastModifiedBy>
  <cp:revision>118</cp:revision>
  <dcterms:created xsi:type="dcterms:W3CDTF">2018-05-17T11:22:06Z</dcterms:created>
  <dcterms:modified xsi:type="dcterms:W3CDTF">2021-07-16T04:02:35Z</dcterms:modified>
</cp:coreProperties>
</file>