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F1D4-91D0-4D4A-96E3-53DEB2DD66C2}" type="datetimeFigureOut">
              <a:rPr lang="ko-KR" altLang="en-US" smtClean="0"/>
              <a:pPr/>
              <a:t>2018-07-14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2BF3-E597-43BE-9BC5-51F88A90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F1D4-91D0-4D4A-96E3-53DEB2DD66C2}" type="datetimeFigureOut">
              <a:rPr lang="ko-KR" altLang="en-US" smtClean="0"/>
              <a:pPr/>
              <a:t>2018-07-14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2BF3-E597-43BE-9BC5-51F88A90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F1D4-91D0-4D4A-96E3-53DEB2DD66C2}" type="datetimeFigureOut">
              <a:rPr lang="ko-KR" altLang="en-US" smtClean="0"/>
              <a:pPr/>
              <a:t>2018-07-14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2BF3-E597-43BE-9BC5-51F88A90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F1D4-91D0-4D4A-96E3-53DEB2DD66C2}" type="datetimeFigureOut">
              <a:rPr lang="ko-KR" altLang="en-US" smtClean="0"/>
              <a:pPr/>
              <a:t>2018-07-14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2BF3-E597-43BE-9BC5-51F88A90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F1D4-91D0-4D4A-96E3-53DEB2DD66C2}" type="datetimeFigureOut">
              <a:rPr lang="ko-KR" altLang="en-US" smtClean="0"/>
              <a:pPr/>
              <a:t>2018-07-14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2BF3-E597-43BE-9BC5-51F88A90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F1D4-91D0-4D4A-96E3-53DEB2DD66C2}" type="datetimeFigureOut">
              <a:rPr lang="ko-KR" altLang="en-US" smtClean="0"/>
              <a:pPr/>
              <a:t>2018-07-14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2BF3-E597-43BE-9BC5-51F88A90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F1D4-91D0-4D4A-96E3-53DEB2DD66C2}" type="datetimeFigureOut">
              <a:rPr lang="ko-KR" altLang="en-US" smtClean="0"/>
              <a:pPr/>
              <a:t>2018-07-14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2BF3-E597-43BE-9BC5-51F88A90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F1D4-91D0-4D4A-96E3-53DEB2DD66C2}" type="datetimeFigureOut">
              <a:rPr lang="ko-KR" altLang="en-US" smtClean="0"/>
              <a:pPr/>
              <a:t>2018-07-14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2BF3-E597-43BE-9BC5-51F88A90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F1D4-91D0-4D4A-96E3-53DEB2DD66C2}" type="datetimeFigureOut">
              <a:rPr lang="ko-KR" altLang="en-US" smtClean="0"/>
              <a:pPr/>
              <a:t>2018-07-14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2BF3-E597-43BE-9BC5-51F88A90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F1D4-91D0-4D4A-96E3-53DEB2DD66C2}" type="datetimeFigureOut">
              <a:rPr lang="ko-KR" altLang="en-US" smtClean="0"/>
              <a:pPr/>
              <a:t>2018-07-14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2BF3-E597-43BE-9BC5-51F88A90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F1D4-91D0-4D4A-96E3-53DEB2DD66C2}" type="datetimeFigureOut">
              <a:rPr lang="ko-KR" altLang="en-US" smtClean="0"/>
              <a:pPr/>
              <a:t>2018-07-14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2BF3-E597-43BE-9BC5-51F88A90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F1D4-91D0-4D4A-96E3-53DEB2DD66C2}" type="datetimeFigureOut">
              <a:rPr lang="ko-KR" altLang="en-US" smtClean="0"/>
              <a:pPr/>
              <a:t>2018-07-14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2BF3-E597-43BE-9BC5-51F88A9043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142976" y="428604"/>
            <a:ext cx="6858048" cy="5357850"/>
            <a:chOff x="1142976" y="428604"/>
            <a:chExt cx="6858048" cy="5357850"/>
          </a:xfrm>
        </p:grpSpPr>
        <p:sp>
          <p:nvSpPr>
            <p:cNvPr id="4" name="직사각형 3"/>
            <p:cNvSpPr/>
            <p:nvPr/>
          </p:nvSpPr>
          <p:spPr>
            <a:xfrm>
              <a:off x="1500166" y="1142984"/>
              <a:ext cx="6215106" cy="27146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42976" y="428604"/>
              <a:ext cx="1500198" cy="36933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Index page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57884" y="1294613"/>
              <a:ext cx="785818" cy="2769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u="sng" dirty="0" smtClean="0"/>
                <a:t>로그인</a:t>
              </a:r>
              <a:endParaRPr lang="en-US" altLang="ko-KR" sz="1200" u="sng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15140" y="1294613"/>
              <a:ext cx="857256" cy="2769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u="sng" dirty="0" smtClean="0"/>
                <a:t>회원가</a:t>
              </a:r>
              <a:r>
                <a:rPr lang="ko-KR" altLang="en-US" sz="1200" u="sng" dirty="0"/>
                <a:t>입</a:t>
              </a:r>
              <a:endParaRPr lang="en-US" altLang="ko-KR" sz="1200" u="sng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00232" y="2571744"/>
              <a:ext cx="1000132" cy="101566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자료검색</a:t>
              </a:r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8992" y="2556213"/>
              <a:ext cx="1000132" cy="101566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 err="1" smtClean="0"/>
                <a:t>내서재</a:t>
              </a:r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57752" y="2528882"/>
              <a:ext cx="1000132" cy="101566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도서등록</a:t>
              </a:r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12" y="2500306"/>
              <a:ext cx="1000132" cy="101566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대출관리</a:t>
              </a:r>
              <a:endParaRPr lang="en-US" altLang="ko-KR" sz="1200" dirty="0" smtClean="0"/>
            </a:p>
            <a:p>
              <a:pPr algn="ctr"/>
              <a:endParaRPr lang="en-US" altLang="ko-KR" sz="1200" dirty="0"/>
            </a:p>
            <a:p>
              <a:pPr algn="ctr"/>
              <a:endParaRPr lang="ko-KR" altLang="en-US" sz="1200" dirty="0"/>
            </a:p>
          </p:txBody>
        </p:sp>
        <p:cxnSp>
          <p:nvCxnSpPr>
            <p:cNvPr id="16" name="직선 화살표 연결선 15"/>
            <p:cNvCxnSpPr>
              <a:stCxn id="6" idx="0"/>
            </p:cNvCxnSpPr>
            <p:nvPr/>
          </p:nvCxnSpPr>
          <p:spPr>
            <a:xfrm rot="16200000" flipV="1">
              <a:off x="5978525" y="1022344"/>
              <a:ext cx="437381" cy="1071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15008" y="642918"/>
              <a:ext cx="928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1.login.jsp</a:t>
              </a:r>
              <a:endParaRPr lang="ko-KR" altLang="en-US" sz="1200" b="1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rot="5400000" flipH="1" flipV="1">
              <a:off x="6978656" y="986626"/>
              <a:ext cx="437382" cy="1785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929454" y="642918"/>
              <a:ext cx="928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2.join.jsp</a:t>
              </a:r>
              <a:endParaRPr lang="ko-KR" altLang="en-US" sz="1200" b="1" dirty="0"/>
            </a:p>
          </p:txBody>
        </p:sp>
        <p:cxnSp>
          <p:nvCxnSpPr>
            <p:cNvPr id="28" name="꺾인 연결선 27"/>
            <p:cNvCxnSpPr>
              <a:endCxn id="29" idx="0"/>
            </p:cNvCxnSpPr>
            <p:nvPr/>
          </p:nvCxnSpPr>
          <p:spPr>
            <a:xfrm rot="5400000">
              <a:off x="1946654" y="3875488"/>
              <a:ext cx="857256" cy="2500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643042" y="4429132"/>
              <a:ext cx="12144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3.search.jsp</a:t>
              </a:r>
              <a:endParaRPr lang="ko-KR" alt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00166" y="4937951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4.search_result.jsp</a:t>
              </a:r>
              <a:endParaRPr lang="ko-KR" alt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00166" y="5509455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5.search_detail.jsp</a:t>
              </a:r>
              <a:endParaRPr lang="ko-KR" altLang="en-US" sz="1200" b="1" dirty="0"/>
            </a:p>
          </p:txBody>
        </p:sp>
        <p:cxnSp>
          <p:nvCxnSpPr>
            <p:cNvPr id="37" name="직선 화살표 연결선 36"/>
            <p:cNvCxnSpPr>
              <a:stCxn id="29" idx="2"/>
              <a:endCxn id="34" idx="0"/>
            </p:cNvCxnSpPr>
            <p:nvPr/>
          </p:nvCxnSpPr>
          <p:spPr>
            <a:xfrm rot="5400000">
              <a:off x="2134355" y="4822041"/>
              <a:ext cx="23182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rot="5400000">
              <a:off x="2154992" y="5383998"/>
              <a:ext cx="23182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10" idx="2"/>
            </p:cNvCxnSpPr>
            <p:nvPr/>
          </p:nvCxnSpPr>
          <p:spPr>
            <a:xfrm rot="5400000">
              <a:off x="3536148" y="3964786"/>
              <a:ext cx="78582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286116" y="4429132"/>
              <a:ext cx="128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6.mylibrary.jsp</a:t>
              </a:r>
              <a:endParaRPr lang="ko-KR" altLang="en-US" sz="1200" b="1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rot="5400000">
              <a:off x="4964114" y="3921130"/>
              <a:ext cx="78582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643438" y="4437885"/>
              <a:ext cx="1643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7.book_manager.jsp</a:t>
              </a:r>
              <a:endParaRPr lang="ko-KR" altLang="en-US" sz="12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29388" y="4429132"/>
              <a:ext cx="157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8.rent_manager.jsp</a:t>
              </a:r>
              <a:endParaRPr lang="ko-KR" altLang="en-US" sz="1200" b="1" dirty="0"/>
            </a:p>
          </p:txBody>
        </p:sp>
        <p:cxnSp>
          <p:nvCxnSpPr>
            <p:cNvPr id="65" name="직선 화살표 연결선 64"/>
            <p:cNvCxnSpPr>
              <a:stCxn id="12" idx="2"/>
              <a:endCxn id="64" idx="0"/>
            </p:cNvCxnSpPr>
            <p:nvPr/>
          </p:nvCxnSpPr>
          <p:spPr>
            <a:xfrm rot="16200000" flipH="1">
              <a:off x="6544311" y="3758236"/>
              <a:ext cx="913163" cy="4286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0430" y="447240"/>
            <a:ext cx="178595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굴림체" pitchFamily="49" charset="-127"/>
                <a:ea typeface="굴림체" pitchFamily="49" charset="-127"/>
              </a:rPr>
              <a:t>개발 담당 현황</a:t>
            </a:r>
            <a:endParaRPr lang="ko-KR" altLang="en-US" sz="16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14358" y="1000108"/>
          <a:ext cx="7643870" cy="528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2214579"/>
                <a:gridCol w="2643207"/>
                <a:gridCol w="1500200"/>
              </a:tblGrid>
              <a:tr h="38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프로그램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/>
                </a:tc>
              </a:tr>
              <a:tr h="38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login.jsp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김경희</a:t>
                      </a:r>
                      <a:endParaRPr lang="ko-KR" altLang="en-US" dirty="0"/>
                    </a:p>
                  </a:txBody>
                  <a:tcPr/>
                </a:tc>
              </a:tr>
              <a:tr h="38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Join.jsp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김경희</a:t>
                      </a:r>
                    </a:p>
                  </a:txBody>
                  <a:tcPr/>
                </a:tc>
              </a:tr>
              <a:tr h="38529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자료검색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search.jsp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도서검색하기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최애리</a:t>
                      </a:r>
                      <a:endParaRPr lang="ko-KR" altLang="en-US" dirty="0"/>
                    </a:p>
                  </a:txBody>
                  <a:tcPr/>
                </a:tc>
              </a:tr>
              <a:tr h="6650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search_result.jsp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검색한 도서를 리스트로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최애리</a:t>
                      </a:r>
                      <a:endParaRPr lang="ko-KR" altLang="en-US" dirty="0"/>
                    </a:p>
                  </a:txBody>
                  <a:tcPr/>
                </a:tc>
              </a:tr>
              <a:tr h="66503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search_detail.jsp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선택한 도서의 상세페이지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최애리</a:t>
                      </a:r>
                      <a:endParaRPr lang="ko-KR" altLang="en-US" dirty="0"/>
                    </a:p>
                  </a:txBody>
                  <a:tcPr/>
                </a:tc>
              </a:tr>
              <a:tr h="665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내서재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my_libyary.jsp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사용자가 이용한 도서목록을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이지은</a:t>
                      </a:r>
                      <a:endParaRPr lang="ko-KR" altLang="en-US" dirty="0"/>
                    </a:p>
                  </a:txBody>
                  <a:tcPr/>
                </a:tc>
              </a:tr>
              <a:tr h="665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도서등록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book_manager.jsp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도서를 등록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수정 삭제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이지은</a:t>
                      </a:r>
                      <a:endParaRPr lang="ko-KR" altLang="en-US" dirty="0"/>
                    </a:p>
                  </a:txBody>
                  <a:tcPr/>
                </a:tc>
              </a:tr>
              <a:tr h="665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대출관리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rent_manager.jsp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회원의 도서 대출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반납을 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김현주</a:t>
                      </a:r>
                      <a:endParaRPr lang="ko-KR" altLang="en-US" dirty="0"/>
                    </a:p>
                  </a:txBody>
                  <a:tcPr/>
                </a:tc>
              </a:tr>
              <a:tr h="420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화면설계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김현주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1842" y="475818"/>
            <a:ext cx="250033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Project</a:t>
            </a:r>
            <a:r>
              <a:rPr lang="ko-KR" altLang="en-US" sz="2000" b="1" dirty="0" smtClean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Schedule</a:t>
            </a:r>
            <a:endParaRPr lang="ko-KR" altLang="en-US" sz="20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1" y="1338038"/>
          <a:ext cx="8215376" cy="359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7"/>
                <a:gridCol w="3214710"/>
                <a:gridCol w="1285886"/>
                <a:gridCol w="1714513"/>
              </a:tblGrid>
              <a:tr h="448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업무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진행상황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참고</a:t>
                      </a:r>
                      <a:endParaRPr lang="ko-KR" altLang="en-US" dirty="0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2018.06.28-06.29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검토 및 확정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도서관리업무</a:t>
                      </a:r>
                      <a:endParaRPr lang="ko-KR" altLang="en-US" dirty="0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2018.07.02-07.06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Database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설계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2018.07.09-07.13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설계 및 업무분장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2018.07.16-07.27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 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2018.08.06-08.17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테스트 및 데이터입력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2018.08.20-08.24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8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2018.08.27-09.05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 안정화 및 문서작업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5720" y="1071546"/>
          <a:ext cx="2786082" cy="4630486"/>
        </p:xfrm>
        <a:graphic>
          <a:graphicData uri="http://schemas.openxmlformats.org/drawingml/2006/table">
            <a:tbl>
              <a:tblPr/>
              <a:tblGrid>
                <a:gridCol w="2786082"/>
              </a:tblGrid>
              <a:tr h="298742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61576" marR="61576" marT="30788" marB="3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742">
                <a:tc>
                  <a:txBody>
                    <a:bodyPr/>
                    <a:lstStyle/>
                    <a:p>
                      <a:r>
                        <a:rPr lang="en-US" sz="1400" dirty="0"/>
                        <a:t>CREATE TABLE `</a:t>
                      </a:r>
                      <a:r>
                        <a:rPr lang="en-US" sz="1400" dirty="0" err="1"/>
                        <a:t>user_tbl</a:t>
                      </a:r>
                      <a:r>
                        <a:rPr lang="en-US" sz="1400" dirty="0"/>
                        <a:t>` (</a:t>
                      </a:r>
                    </a:p>
                  </a:txBody>
                  <a:tcPr marL="61576" marR="61576" marT="30788" marB="3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2796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user_id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(10) NOT NULL,</a:t>
                      </a:r>
                    </a:p>
                  </a:txBody>
                  <a:tcPr marL="61576" marR="61576" marT="30788" marB="3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2796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user_pwd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(10) NOT NULL,</a:t>
                      </a:r>
                    </a:p>
                  </a:txBody>
                  <a:tcPr marL="61576" marR="61576" marT="30788" marB="3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2796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user_name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(20) NOT NULL,</a:t>
                      </a:r>
                    </a:p>
                  </a:txBody>
                  <a:tcPr marL="61576" marR="61576" marT="30788" marB="3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2796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user_birth</a:t>
                      </a:r>
                      <a:r>
                        <a:rPr lang="en-US" sz="1400" dirty="0"/>
                        <a:t> char(8) NOT NULL,</a:t>
                      </a:r>
                    </a:p>
                  </a:txBody>
                  <a:tcPr marL="61576" marR="61576" marT="30788" marB="3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2796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user_addr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(100) NOT NULL,</a:t>
                      </a:r>
                    </a:p>
                  </a:txBody>
                  <a:tcPr marL="61576" marR="61576" marT="30788" marB="3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742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user_tel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(15),</a:t>
                      </a:r>
                    </a:p>
                  </a:txBody>
                  <a:tcPr marL="61576" marR="61576" marT="30788" marB="3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2796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adm_check</a:t>
                      </a:r>
                      <a:r>
                        <a:rPr lang="en-US" sz="1400" dirty="0"/>
                        <a:t> char(1) default '0',</a:t>
                      </a:r>
                    </a:p>
                  </a:txBody>
                  <a:tcPr marL="61576" marR="61576" marT="30788" marB="3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742">
                <a:tc>
                  <a:txBody>
                    <a:bodyPr/>
                    <a:lstStyle/>
                    <a:p>
                      <a:r>
                        <a:rPr lang="en-US" sz="1400" dirty="0"/>
                        <a:t>PRIMARY KEY (</a:t>
                      </a:r>
                      <a:r>
                        <a:rPr lang="en-US" sz="1400" dirty="0" err="1"/>
                        <a:t>user_id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61576" marR="61576" marT="30788" marB="3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742">
                <a:tc>
                  <a:txBody>
                    <a:bodyPr/>
                    <a:lstStyle/>
                    <a:p>
                      <a:r>
                        <a:rPr lang="en-US" sz="1400" dirty="0"/>
                        <a:t>)DEFAULT CHARSET=utf8</a:t>
                      </a:r>
                    </a:p>
                  </a:txBody>
                  <a:tcPr marL="61576" marR="61576" marT="30788" marB="307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071802" y="1142984"/>
          <a:ext cx="3143272" cy="5194554"/>
        </p:xfrm>
        <a:graphic>
          <a:graphicData uri="http://schemas.openxmlformats.org/drawingml/2006/table">
            <a:tbl>
              <a:tblPr/>
              <a:tblGrid>
                <a:gridCol w="3143272"/>
              </a:tblGrid>
              <a:tr h="484550">
                <a:tc>
                  <a:txBody>
                    <a:bodyPr/>
                    <a:lstStyle/>
                    <a:p>
                      <a:r>
                        <a:rPr lang="en-US" sz="1400" dirty="0"/>
                        <a:t>CREATE TABLE </a:t>
                      </a:r>
                      <a:r>
                        <a:rPr lang="en-US" sz="1400" dirty="0" err="1"/>
                        <a:t>book_tbl</a:t>
                      </a:r>
                      <a:r>
                        <a:rPr lang="en-US" sz="1400" dirty="0"/>
                        <a:t> (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45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book_id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(10) NOT NULL,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45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book_code</a:t>
                      </a:r>
                      <a:r>
                        <a:rPr lang="en-US" sz="1400" dirty="0"/>
                        <a:t> char(2) not null,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45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book_name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(50) NOT NULL,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45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book_author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(30) NOT NULL,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45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book_date</a:t>
                      </a:r>
                      <a:r>
                        <a:rPr lang="en-US" sz="1400" dirty="0"/>
                        <a:t> char(8) NOT NULL,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45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book_pub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(100) NOT NULL,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book_in_date</a:t>
                      </a:r>
                      <a:r>
                        <a:rPr lang="en-US" sz="1400" dirty="0"/>
                        <a:t> date,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45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book_imgPath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(100),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400" dirty="0"/>
                        <a:t>PRIMARY KEY (</a:t>
                      </a:r>
                      <a:r>
                        <a:rPr lang="en-US" sz="1400" dirty="0" err="1"/>
                        <a:t>book_id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4550">
                <a:tc>
                  <a:txBody>
                    <a:bodyPr/>
                    <a:lstStyle/>
                    <a:p>
                      <a:r>
                        <a:rPr lang="en-US" sz="1400" dirty="0"/>
                        <a:t>)DEFAULT CHARSET=utf8;</a:t>
                      </a:r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09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64508" marR="64508" marT="32254" marB="322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00760" y="1214422"/>
          <a:ext cx="2928958" cy="4500590"/>
        </p:xfrm>
        <a:graphic>
          <a:graphicData uri="http://schemas.openxmlformats.org/drawingml/2006/table">
            <a:tbl>
              <a:tblPr/>
              <a:tblGrid>
                <a:gridCol w="2928958"/>
              </a:tblGrid>
              <a:tr h="312488">
                <a:tc>
                  <a:txBody>
                    <a:bodyPr/>
                    <a:lstStyle/>
                    <a:p>
                      <a:r>
                        <a:rPr lang="en-US" sz="1400" dirty="0"/>
                        <a:t>CREATE TABLE </a:t>
                      </a:r>
                      <a:r>
                        <a:rPr lang="en-US" sz="1400" dirty="0" err="1"/>
                        <a:t>rent_tbl</a:t>
                      </a:r>
                      <a:r>
                        <a:rPr lang="en-US" sz="1400" dirty="0"/>
                        <a:t> (</a:t>
                      </a:r>
                    </a:p>
                  </a:txBody>
                  <a:tcPr marL="45156" marR="45156" marT="22578" marB="22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7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rent_no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(12) NOT NULL,</a:t>
                      </a:r>
                    </a:p>
                  </a:txBody>
                  <a:tcPr marL="45156" marR="45156" marT="22578" marB="22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7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user_id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(10) NOT NULL,</a:t>
                      </a:r>
                    </a:p>
                  </a:txBody>
                  <a:tcPr marL="45156" marR="45156" marT="22578" marB="22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7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book_id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varchar</a:t>
                      </a:r>
                      <a:r>
                        <a:rPr lang="en-US" sz="1400" dirty="0"/>
                        <a:t>(10) not null,</a:t>
                      </a:r>
                    </a:p>
                  </a:txBody>
                  <a:tcPr marL="45156" marR="45156" marT="22578" marB="22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7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book_rent_date</a:t>
                      </a:r>
                      <a:r>
                        <a:rPr lang="en-US" sz="1400" dirty="0"/>
                        <a:t> date NOT NULL,</a:t>
                      </a:r>
                    </a:p>
                  </a:txBody>
                  <a:tcPr marL="45156" marR="45156" marT="22578" marB="22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7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book_re_due_date</a:t>
                      </a:r>
                      <a:r>
                        <a:rPr lang="en-US" sz="1400" dirty="0"/>
                        <a:t> date NOT NULL,</a:t>
                      </a:r>
                    </a:p>
                  </a:txBody>
                  <a:tcPr marL="45156" marR="45156" marT="22578" marB="22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488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book_re_date</a:t>
                      </a:r>
                      <a:r>
                        <a:rPr lang="en-US" sz="1400" dirty="0"/>
                        <a:t> date,</a:t>
                      </a:r>
                    </a:p>
                  </a:txBody>
                  <a:tcPr marL="45156" marR="45156" marT="22578" marB="22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7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book_status</a:t>
                      </a:r>
                      <a:r>
                        <a:rPr lang="en-US" sz="1400" dirty="0"/>
                        <a:t> char(1) default '1',</a:t>
                      </a:r>
                    </a:p>
                  </a:txBody>
                  <a:tcPr marL="45156" marR="45156" marT="22578" marB="22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488">
                <a:tc>
                  <a:txBody>
                    <a:bodyPr/>
                    <a:lstStyle/>
                    <a:p>
                      <a:r>
                        <a:rPr lang="en-US" sz="1400" dirty="0"/>
                        <a:t>PRIMARY KEY (</a:t>
                      </a:r>
                      <a:r>
                        <a:rPr lang="en-US" sz="1400" dirty="0" err="1"/>
                        <a:t>rent_no</a:t>
                      </a:r>
                      <a:r>
                        <a:rPr lang="en-US" sz="1400" dirty="0"/>
                        <a:t>),</a:t>
                      </a:r>
                    </a:p>
                  </a:txBody>
                  <a:tcPr marL="45156" marR="45156" marT="22578" marB="22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488">
                <a:tc>
                  <a:txBody>
                    <a:bodyPr/>
                    <a:lstStyle/>
                    <a:p>
                      <a:r>
                        <a:rPr lang="en-US" sz="1400" dirty="0"/>
                        <a:t>)DEFAULT CHARSET=utf8;</a:t>
                      </a:r>
                    </a:p>
                  </a:txBody>
                  <a:tcPr marL="45156" marR="45156" marT="22578" marB="22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14612" y="428604"/>
            <a:ext cx="34290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Database(</a:t>
            </a:r>
            <a:r>
              <a:rPr lang="en-US" sz="2000" dirty="0" err="1" smtClean="0"/>
              <a:t>dreamLibDB</a:t>
            </a:r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)</a:t>
            </a:r>
            <a:endParaRPr lang="ko-KR" altLang="en-US" sz="2000" b="1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428604"/>
            <a:ext cx="34290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Board PJ</a:t>
            </a:r>
            <a:r>
              <a:rPr lang="ko-KR" altLang="en-US" sz="2000" b="1" dirty="0" smtClean="0">
                <a:latin typeface="굴림체" pitchFamily="49" charset="-127"/>
                <a:ea typeface="굴림체" pitchFamily="49" charset="-127"/>
              </a:rPr>
              <a:t>에서 </a:t>
            </a:r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DB </a:t>
            </a:r>
            <a:r>
              <a:rPr lang="ko-KR" altLang="en-US" sz="2000" b="1" dirty="0" smtClean="0">
                <a:latin typeface="굴림체" pitchFamily="49" charset="-127"/>
                <a:ea typeface="굴림체" pitchFamily="49" charset="-127"/>
              </a:rPr>
              <a:t>설정방법</a:t>
            </a:r>
            <a:endParaRPr lang="ko-KR" altLang="en-US" sz="20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92867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web.xml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28728" y="1250280"/>
            <a:ext cx="721523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&lt;context-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-name&gt;</a:t>
            </a:r>
            <a:r>
              <a:rPr lang="en-US" altLang="ko-KR" sz="1400" dirty="0" err="1" smtClean="0"/>
              <a:t>poolConfig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-name&gt;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</a:t>
            </a:r>
          </a:p>
          <a:p>
            <a:r>
              <a:rPr lang="en-US" altLang="ko-KR" sz="1400" dirty="0" err="1" smtClean="0"/>
              <a:t>jdbcdriver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com.mysql.jdbc.Driver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jdbcUrl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jdbc:mysql</a:t>
            </a:r>
            <a:r>
              <a:rPr lang="en-US" altLang="ko-KR" sz="1400" dirty="0" smtClean="0"/>
              <a:t>://localhost:3306</a:t>
            </a:r>
            <a:r>
              <a:rPr lang="en-US" altLang="ko-KR" sz="1400" u="sng" dirty="0" smtClean="0"/>
              <a:t>/</a:t>
            </a:r>
            <a:r>
              <a:rPr lang="en-US" altLang="ko-KR" sz="1400" u="sng" dirty="0" err="1" smtClean="0"/>
              <a:t>dreamLibDB</a:t>
            </a:r>
            <a:r>
              <a:rPr lang="en-US" altLang="ko-KR" sz="1400" dirty="0" err="1" smtClean="0"/>
              <a:t>?characterEncoding</a:t>
            </a:r>
            <a:r>
              <a:rPr lang="en-US" altLang="ko-KR" sz="1400" dirty="0" smtClean="0"/>
              <a:t>=utf8</a:t>
            </a:r>
          </a:p>
          <a:p>
            <a:r>
              <a:rPr lang="en-US" altLang="ko-KR" sz="1400" dirty="0" err="1" smtClean="0"/>
              <a:t>dbUser</a:t>
            </a:r>
            <a:r>
              <a:rPr lang="en-US" altLang="ko-KR" sz="1400" dirty="0" smtClean="0"/>
              <a:t>=</a:t>
            </a:r>
            <a:r>
              <a:rPr lang="en-US" altLang="ko-KR" sz="1400" u="sng" dirty="0" smtClean="0"/>
              <a:t>root</a:t>
            </a:r>
          </a:p>
          <a:p>
            <a:r>
              <a:rPr lang="en-US" altLang="ko-KR" sz="1400" dirty="0" err="1" smtClean="0"/>
              <a:t>dbPass</a:t>
            </a:r>
            <a:r>
              <a:rPr lang="en-US" altLang="ko-KR" sz="1400" dirty="0" smtClean="0"/>
              <a:t>=</a:t>
            </a:r>
            <a:r>
              <a:rPr lang="en-US" altLang="ko-KR" sz="1400" u="sng" dirty="0" smtClean="0"/>
              <a:t>1234</a:t>
            </a:r>
          </a:p>
          <a:p>
            <a:r>
              <a:rPr lang="en-US" altLang="ko-KR" sz="1400" dirty="0" err="1" smtClean="0"/>
              <a:t>validationQuery</a:t>
            </a:r>
            <a:r>
              <a:rPr lang="en-US" altLang="ko-KR" sz="1400" dirty="0" smtClean="0"/>
              <a:t>=select 1</a:t>
            </a:r>
          </a:p>
          <a:p>
            <a:r>
              <a:rPr lang="en-US" altLang="ko-KR" sz="1400" dirty="0" err="1" smtClean="0"/>
              <a:t>minIdle</a:t>
            </a:r>
            <a:r>
              <a:rPr lang="en-US" altLang="ko-KR" sz="1400" dirty="0" smtClean="0"/>
              <a:t>=3</a:t>
            </a:r>
          </a:p>
          <a:p>
            <a:r>
              <a:rPr lang="en-US" altLang="ko-KR" sz="1400" dirty="0" err="1" smtClean="0"/>
              <a:t>maxTotal</a:t>
            </a:r>
            <a:r>
              <a:rPr lang="en-US" altLang="ko-KR" sz="1400" dirty="0" smtClean="0"/>
              <a:t>=30</a:t>
            </a:r>
          </a:p>
          <a:p>
            <a:r>
              <a:rPr lang="en-US" altLang="ko-KR" sz="1400" dirty="0" err="1" smtClean="0"/>
              <a:t>poolName</a:t>
            </a:r>
            <a:r>
              <a:rPr lang="en-US" altLang="ko-KR" sz="1400" dirty="0" smtClean="0"/>
              <a:t>=</a:t>
            </a:r>
            <a:r>
              <a:rPr lang="en-US" altLang="ko-KR" sz="1400" u="sng" dirty="0" err="1" smtClean="0"/>
              <a:t>dreamLibDB</a:t>
            </a:r>
            <a:endParaRPr lang="en-US" altLang="ko-KR" sz="1400" u="sng" dirty="0" smtClean="0"/>
          </a:p>
          <a:p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</a:t>
            </a:r>
          </a:p>
          <a:p>
            <a:r>
              <a:rPr lang="en-US" altLang="ko-KR" sz="1400" dirty="0" smtClean="0"/>
              <a:t>&lt;/context-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71538" y="4286256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/>
              <a:t>ConnectionProvider.java(</a:t>
            </a:r>
            <a:r>
              <a:rPr lang="en-US" altLang="ko-KR" dirty="0" smtClean="0"/>
              <a:t>package </a:t>
            </a:r>
            <a:r>
              <a:rPr lang="en-US" altLang="ko-KR" dirty="0" err="1" smtClean="0"/>
              <a:t>jdbc.connection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57290" y="4655588"/>
            <a:ext cx="5715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 return </a:t>
            </a:r>
            <a:r>
              <a:rPr lang="en-US" altLang="ko-KR" sz="1400" dirty="0" err="1" smtClean="0"/>
              <a:t>DriverManager.</a:t>
            </a:r>
            <a:r>
              <a:rPr lang="en-US" altLang="ko-KR" sz="1400" i="1" dirty="0" err="1" smtClean="0"/>
              <a:t>getConnection</a:t>
            </a:r>
            <a:r>
              <a:rPr lang="en-US" altLang="ko-KR" sz="1400" i="1" dirty="0" smtClean="0"/>
              <a:t>(</a:t>
            </a:r>
          </a:p>
          <a:p>
            <a:r>
              <a:rPr lang="en-US" altLang="ko-KR" sz="1400" dirty="0" smtClean="0"/>
              <a:t>                "</a:t>
            </a:r>
            <a:r>
              <a:rPr lang="en-US" altLang="ko-KR" sz="1400" dirty="0" err="1" smtClean="0"/>
              <a:t>jdbc:apache:commons:dbcp</a:t>
            </a:r>
            <a:r>
              <a:rPr lang="en-US" altLang="ko-KR" sz="1400" u="sng" dirty="0" err="1" smtClean="0"/>
              <a:t>:dreamLibDB</a:t>
            </a:r>
            <a:r>
              <a:rPr lang="en-US" altLang="ko-KR" sz="1400" dirty="0" smtClean="0"/>
              <a:t>");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000100" y="5559998"/>
            <a:ext cx="692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변경후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dbconnTest.jsp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DB</a:t>
            </a:r>
            <a:r>
              <a:rPr lang="ko-KR" altLang="en-US" dirty="0" smtClean="0"/>
              <a:t>연결 확인</a:t>
            </a:r>
            <a:endParaRPr lang="en-US" altLang="ko-KR" i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71670" y="1285860"/>
            <a:ext cx="4857784" cy="4500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86050" y="528560"/>
            <a:ext cx="34290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j</a:t>
            </a:r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oin.</a:t>
            </a:r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jsp</a:t>
            </a:r>
            <a:endParaRPr lang="ko-KR" altLang="en-US" sz="20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612" y="17144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 이 </a:t>
            </a:r>
            <a:r>
              <a:rPr lang="ko-KR" altLang="en-US" dirty="0" err="1" smtClean="0"/>
              <a:t>디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286248" y="1757350"/>
            <a:ext cx="1857388" cy="2857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86050" y="214526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   </a:t>
            </a:r>
            <a:r>
              <a:rPr lang="ko-KR" altLang="en-US" dirty="0" err="1" smtClean="0"/>
              <a:t>름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4286248" y="2188124"/>
            <a:ext cx="1857388" cy="2857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14612" y="25717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286248" y="2614606"/>
            <a:ext cx="1857388" cy="2857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5984" y="298823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비밀번호확인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286248" y="3031092"/>
            <a:ext cx="1857388" cy="2857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14612" y="341900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생     일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286248" y="3461866"/>
            <a:ext cx="1857388" cy="2857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14612" y="384548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주     소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286248" y="3888348"/>
            <a:ext cx="1857388" cy="2857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14612" y="427411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전화번호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286248" y="4316976"/>
            <a:ext cx="1857388" cy="2857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71868" y="5000636"/>
            <a:ext cx="1500198" cy="357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5">
                    <a:lumMod val="50000"/>
                  </a:schemeClr>
                </a:solidFill>
              </a:rPr>
              <a:t>가입하기</a:t>
            </a:r>
            <a:endParaRPr lang="ko-KR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6050" y="528560"/>
            <a:ext cx="34290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search</a:t>
            </a:r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jsp</a:t>
            </a:r>
            <a:endParaRPr lang="ko-KR" altLang="en-US" sz="20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86182" y="2414564"/>
            <a:ext cx="1071570" cy="357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</a:rPr>
              <a:t>검색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1" name="그림 20" descr="se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200117"/>
            <a:ext cx="7530712" cy="108183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00100" y="1969418"/>
            <a:ext cx="7143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주제어</a:t>
            </a:r>
            <a:endParaRPr lang="en-US" altLang="ko-KR" sz="9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429520" y="1951825"/>
            <a:ext cx="1143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86050" y="3100328"/>
            <a:ext cx="34290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Search_result</a:t>
            </a:r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jsp</a:t>
            </a:r>
            <a:endParaRPr lang="ko-KR" altLang="en-US" sz="2000" b="1" dirty="0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42909" y="3786192"/>
          <a:ext cx="7786750" cy="229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1"/>
                <a:gridCol w="2357454"/>
                <a:gridCol w="1428761"/>
                <a:gridCol w="2143140"/>
                <a:gridCol w="1143014"/>
              </a:tblGrid>
              <a:tr h="382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출판년도</a:t>
                      </a:r>
                      <a:endParaRPr lang="ko-KR" altLang="en-US" dirty="0"/>
                    </a:p>
                  </a:txBody>
                  <a:tcPr/>
                </a:tc>
              </a:tr>
              <a:tr h="3827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27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27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27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274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429520" y="1951825"/>
            <a:ext cx="1143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857488" y="642918"/>
            <a:ext cx="34290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Search_detail</a:t>
            </a:r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2000" b="1" dirty="0" smtClean="0">
                <a:latin typeface="굴림체" pitchFamily="49" charset="-127"/>
                <a:ea typeface="굴림체" pitchFamily="49" charset="-127"/>
              </a:rPr>
              <a:t>jsp</a:t>
            </a:r>
            <a:endParaRPr lang="ko-KR" altLang="en-US" sz="20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728" y="2071678"/>
            <a:ext cx="2214578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책이미지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071934" y="2143116"/>
          <a:ext cx="3643338" cy="2764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69"/>
                <a:gridCol w="1821669"/>
              </a:tblGrid>
              <a:tr h="552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    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</a:tr>
              <a:tr h="552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     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</a:tr>
              <a:tr h="552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 판 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</a:tr>
              <a:tr h="552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출판년도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</a:tr>
              <a:tr h="552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대출여부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367</Words>
  <Application>Microsoft Office PowerPoint</Application>
  <PresentationFormat>화면 슬라이드 쇼(4:3)</PresentationFormat>
  <Paragraphs>168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User</dc:creator>
  <cp:lastModifiedBy>Windows User</cp:lastModifiedBy>
  <cp:revision>29</cp:revision>
  <dcterms:created xsi:type="dcterms:W3CDTF">2018-07-12T10:20:36Z</dcterms:created>
  <dcterms:modified xsi:type="dcterms:W3CDTF">2018-07-14T07:13:11Z</dcterms:modified>
</cp:coreProperties>
</file>