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1"/>
  </p:notesMasterIdLst>
  <p:sldIdLst>
    <p:sldId id="256" r:id="rId2"/>
    <p:sldId id="257" r:id="rId3"/>
    <p:sldId id="277" r:id="rId4"/>
    <p:sldId id="258" r:id="rId5"/>
    <p:sldId id="259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91" r:id="rId16"/>
    <p:sldId id="292" r:id="rId17"/>
    <p:sldId id="337" r:id="rId18"/>
    <p:sldId id="288" r:id="rId19"/>
    <p:sldId id="336" r:id="rId20"/>
    <p:sldId id="338" r:id="rId21"/>
    <p:sldId id="339" r:id="rId22"/>
    <p:sldId id="340" r:id="rId23"/>
    <p:sldId id="341" r:id="rId24"/>
    <p:sldId id="342" r:id="rId25"/>
    <p:sldId id="343" r:id="rId26"/>
    <p:sldId id="344" r:id="rId27"/>
    <p:sldId id="345" r:id="rId28"/>
    <p:sldId id="346" r:id="rId29"/>
    <p:sldId id="347" r:id="rId30"/>
    <p:sldId id="348" r:id="rId31"/>
    <p:sldId id="350" r:id="rId32"/>
    <p:sldId id="349" r:id="rId33"/>
    <p:sldId id="351" r:id="rId34"/>
    <p:sldId id="352" r:id="rId35"/>
    <p:sldId id="353" r:id="rId36"/>
    <p:sldId id="357" r:id="rId37"/>
    <p:sldId id="354" r:id="rId38"/>
    <p:sldId id="355" r:id="rId39"/>
    <p:sldId id="358" r:id="rId40"/>
  </p:sldIdLst>
  <p:sldSz cx="9144000" cy="5143500" type="screen16x9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9606" autoAdjust="0"/>
  </p:normalViewPr>
  <p:slideViewPr>
    <p:cSldViewPr>
      <p:cViewPr varScale="1">
        <p:scale>
          <a:sx n="82" d="100"/>
          <a:sy n="82" d="100"/>
        </p:scale>
        <p:origin x="-942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3108"/>
        <p:guide pos="2122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6BC9E-01D7-4DE1-9587-2019F2B7FCCF}" type="datetimeFigureOut">
              <a:rPr lang="en-US" smtClean="0"/>
              <a:pPr/>
              <a:t>26-Mar-24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739775"/>
            <a:ext cx="657701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0780B-68EB-4F45-85E0-E5CF30FAF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0780B-68EB-4F45-85E0-E5CF30FAFFF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0780B-68EB-4F45-85E0-E5CF30FAFFF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0780B-68EB-4F45-85E0-E5CF30FAFFF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0780B-68EB-4F45-85E0-E5CF30FAFFF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74209" y="411096"/>
            <a:ext cx="6062187" cy="9126340"/>
          </a:xfrm>
        </p:spPr>
        <p:txBody>
          <a:bodyPr>
            <a:normAutofit fontScale="85000" lnSpcReduction="20000"/>
          </a:bodyPr>
          <a:lstStyle/>
          <a:p>
            <a:endParaRPr lang="en-US" sz="13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0780B-68EB-4F45-85E0-E5CF30FAFFF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0780B-68EB-4F45-85E0-E5CF30FAFFF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0780B-68EB-4F45-85E0-E5CF30FAFFF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0780B-68EB-4F45-85E0-E5CF30FAFFF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0780B-68EB-4F45-85E0-E5CF30FAFFF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0780B-68EB-4F45-85E0-E5CF30FAFFF1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0780B-68EB-4F45-85E0-E5CF30FAFFF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0780B-68EB-4F45-85E0-E5CF30FAFFF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0780B-68EB-4F45-85E0-E5CF30FAFFF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0780B-68EB-4F45-85E0-E5CF30FAFFF1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0780B-68EB-4F45-85E0-E5CF30FAFFF1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0780B-68EB-4F45-85E0-E5CF30FAFFF1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0780B-68EB-4F45-85E0-E5CF30FAFFF1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0780B-68EB-4F45-85E0-E5CF30FAFFF1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0780B-68EB-4F45-85E0-E5CF30FAFFF1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0780B-68EB-4F45-85E0-E5CF30FAFFF1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0780B-68EB-4F45-85E0-E5CF30FAFFF1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0780B-68EB-4F45-85E0-E5CF30FAFFF1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0780B-68EB-4F45-85E0-E5CF30FAFFF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0780B-68EB-4F45-85E0-E5CF30FAFFF1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0780B-68EB-4F45-85E0-E5CF30FAFFF1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0780B-68EB-4F45-85E0-E5CF30FAFFF1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0780B-68EB-4F45-85E0-E5CF30FAFFF1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0780B-68EB-4F45-85E0-E5CF30FAFFF1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0780B-68EB-4F45-85E0-E5CF30FAFFF1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0780B-68EB-4F45-85E0-E5CF30FAFFF1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0780B-68EB-4F45-85E0-E5CF30FAFFF1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0780B-68EB-4F45-85E0-E5CF30FAFFF1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0780B-68EB-4F45-85E0-E5CF30FAFFF1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0780B-68EB-4F45-85E0-E5CF30FAFFF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0780B-68EB-4F45-85E0-E5CF30FAFFF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0780B-68EB-4F45-85E0-E5CF30FAFFF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0780B-68EB-4F45-85E0-E5CF30FAFFF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0780B-68EB-4F45-85E0-E5CF30FAFFF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0780B-68EB-4F45-85E0-E5CF30FAFFF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52317"/>
            <a:ext cx="9013372" cy="501915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2400300"/>
            <a:ext cx="6400800" cy="120015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AAD3-31B9-4493-AB9A-EB73BCC06208}" type="datetimeFigureOut">
              <a:rPr lang="en-US" smtClean="0"/>
              <a:pPr/>
              <a:t>26-Mar-24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31CF3FB7-7B8C-4C6B-A208-5787C3837B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2" y="1086978"/>
            <a:ext cx="9021537" cy="114551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2" y="1047540"/>
            <a:ext cx="9021537" cy="90435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2" y="2232487"/>
            <a:ext cx="9021537" cy="82899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129448"/>
            <a:ext cx="8229600" cy="1102519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AAD3-31B9-4493-AB9A-EB73BCC06208}" type="datetimeFigureOut">
              <a:rPr lang="en-US" smtClean="0"/>
              <a:pPr/>
              <a:t>26-Mar-24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3FB7-7B8C-4C6B-A208-5787C3837B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1"/>
            <a:ext cx="201168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05980"/>
            <a:ext cx="55626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AAD3-31B9-4493-AB9A-EB73BCC06208}" type="datetimeFigureOut">
              <a:rPr lang="en-US" smtClean="0"/>
              <a:pPr/>
              <a:t>26-Mar-24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3FB7-7B8C-4C6B-A208-5787C3837B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AAD3-31B9-4493-AB9A-EB73BCC06208}" type="datetimeFigureOut">
              <a:rPr lang="en-US" smtClean="0"/>
              <a:pPr/>
              <a:t>26-Mar-24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3FB7-7B8C-4C6B-A208-5787C3837B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085850"/>
            <a:ext cx="7772400" cy="3429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52317"/>
            <a:ext cx="9013372" cy="501915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714376"/>
            <a:ext cx="7772400" cy="1021556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910953"/>
            <a:ext cx="7772400" cy="100369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AAD3-31B9-4493-AB9A-EB73BCC06208}" type="datetimeFigureOut">
              <a:rPr lang="en-US" smtClean="0"/>
              <a:pPr/>
              <a:t>26-Mar-24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4629150"/>
            <a:ext cx="4000500" cy="3429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3" y="1782623"/>
            <a:ext cx="9013515" cy="6858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7" y="1756107"/>
            <a:ext cx="9013781" cy="3428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7" y="1851660"/>
            <a:ext cx="9014621" cy="3429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4656582"/>
            <a:ext cx="457200" cy="342900"/>
          </a:xfrm>
        </p:spPr>
        <p:txBody>
          <a:bodyPr/>
          <a:lstStyle/>
          <a:p>
            <a:fld id="{31CF3FB7-7B8C-4C6B-A208-5787C3837B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AAD3-31B9-4493-AB9A-EB73BCC06208}" type="datetimeFigureOut">
              <a:rPr lang="en-US" smtClean="0"/>
              <a:pPr/>
              <a:t>26-Mar-24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3FB7-7B8C-4C6B-A208-5787C3837B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085850"/>
            <a:ext cx="3749040" cy="3429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085850"/>
            <a:ext cx="3749040" cy="3429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4788"/>
            <a:ext cx="7772400" cy="85725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085850"/>
            <a:ext cx="3733800" cy="5715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085850"/>
            <a:ext cx="3733800" cy="5715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AAD3-31B9-4493-AB9A-EB73BCC06208}" type="datetimeFigureOut">
              <a:rPr lang="en-US" smtClean="0"/>
              <a:pPr/>
              <a:t>26-Mar-24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3FB7-7B8C-4C6B-A208-5787C3837B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1685925"/>
            <a:ext cx="3733800" cy="291465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1685925"/>
            <a:ext cx="3733800" cy="291465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AAD3-31B9-4493-AB9A-EB73BCC06208}" type="datetimeFigureOut">
              <a:rPr lang="en-US" smtClean="0"/>
              <a:pPr/>
              <a:t>26-Mar-24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3FB7-7B8C-4C6B-A208-5787C3837B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AAD3-31B9-4493-AB9A-EB73BCC06208}" type="datetimeFigureOut">
              <a:rPr lang="en-US" smtClean="0"/>
              <a:pPr/>
              <a:t>26-Mar-24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3FB7-7B8C-4C6B-A208-5787C3837B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52316"/>
            <a:ext cx="9013372" cy="5020056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4788"/>
            <a:ext cx="7772400" cy="85725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200150"/>
            <a:ext cx="1905000" cy="337185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AAD3-31B9-4493-AB9A-EB73BCC06208}" type="datetimeFigureOut">
              <a:rPr lang="en-US" smtClean="0"/>
              <a:pPr/>
              <a:t>26-Mar-24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3FB7-7B8C-4C6B-A208-5787C3837B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200150"/>
            <a:ext cx="5715000" cy="337185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675413"/>
            <a:ext cx="7315200" cy="391716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84369"/>
            <a:ext cx="7315200" cy="51435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AAD3-31B9-4493-AB9A-EB73BCC06208}" type="datetimeFigureOut">
              <a:rPr lang="en-US" smtClean="0"/>
              <a:pPr/>
              <a:t>26-Mar-24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4629150"/>
            <a:ext cx="3886200" cy="3429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4656582"/>
            <a:ext cx="457200" cy="342900"/>
          </a:xfrm>
        </p:spPr>
        <p:txBody>
          <a:bodyPr/>
          <a:lstStyle/>
          <a:p>
            <a:fld id="{31CF3FB7-7B8C-4C6B-A208-5787C3837B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3512666"/>
            <a:ext cx="9006840" cy="6858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9" y="3487856"/>
            <a:ext cx="9006639" cy="3428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1" y="3579919"/>
            <a:ext cx="9006637" cy="3660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9" y="50007"/>
            <a:ext cx="9001873" cy="3436144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52316"/>
            <a:ext cx="9013372" cy="5020056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05979"/>
            <a:ext cx="7772400" cy="85725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085850"/>
            <a:ext cx="7772400" cy="3429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4643437"/>
            <a:ext cx="2476500" cy="357188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DE9AAD3-31B9-4493-AB9A-EB73BCC06208}" type="datetimeFigureOut">
              <a:rPr lang="en-US" smtClean="0"/>
              <a:pPr/>
              <a:t>26-Mar-24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4657725"/>
            <a:ext cx="457200" cy="3429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31CF3FB7-7B8C-4C6B-A208-5787C3837B2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 smtClean="0"/>
              <a:t>Jelena Đikić 1488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Digitalna forenzika društvenih mreža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5979"/>
            <a:ext cx="8839200" cy="857250"/>
          </a:xfrm>
        </p:spPr>
        <p:txBody>
          <a:bodyPr anchor="ctr">
            <a:normAutofit/>
          </a:bodyPr>
          <a:lstStyle/>
          <a:p>
            <a:pPr algn="ctr"/>
            <a:r>
              <a:rPr lang="sr-Latn-R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Social Links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085850"/>
            <a:ext cx="8839200" cy="3848100"/>
          </a:xfrm>
        </p:spPr>
        <p:txBody>
          <a:bodyPr>
            <a:normAutofit/>
          </a:bodyPr>
          <a:lstStyle/>
          <a:p>
            <a:r>
              <a:rPr lang="sr-Latn-RS" sz="1800" dirty="0" smtClean="0">
                <a:solidFill>
                  <a:schemeClr val="tx2"/>
                </a:solidFill>
              </a:rPr>
              <a:t>O</a:t>
            </a:r>
            <a:r>
              <a:rPr lang="en-US" sz="1800" dirty="0" err="1" smtClean="0">
                <a:solidFill>
                  <a:schemeClr val="tx2"/>
                </a:solidFill>
              </a:rPr>
              <a:t>bjedinjuje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podatke</a:t>
            </a:r>
            <a:r>
              <a:rPr lang="en-US" sz="1800" dirty="0" smtClean="0">
                <a:solidFill>
                  <a:schemeClr val="tx2"/>
                </a:solidFill>
              </a:rPr>
              <a:t> s </a:t>
            </a:r>
            <a:r>
              <a:rPr lang="en-US" sz="1800" dirty="0" err="1" smtClean="0">
                <a:solidFill>
                  <a:schemeClr val="tx2"/>
                </a:solidFill>
              </a:rPr>
              <a:t>društvenih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mreža</a:t>
            </a:r>
            <a:r>
              <a:rPr lang="en-US" sz="1800" dirty="0" smtClean="0">
                <a:solidFill>
                  <a:schemeClr val="tx2"/>
                </a:solidFill>
              </a:rPr>
              <a:t>, </a:t>
            </a:r>
            <a:r>
              <a:rPr lang="en-US" sz="1800" dirty="0" err="1" smtClean="0">
                <a:solidFill>
                  <a:schemeClr val="tx2"/>
                </a:solidFill>
              </a:rPr>
              <a:t>aplikacija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za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razmenu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poruka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i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blok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lanaca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za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jasan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digitalni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otisak</a:t>
            </a:r>
            <a:endParaRPr lang="sr-Latn-RS" sz="1800" dirty="0" smtClean="0">
              <a:solidFill>
                <a:schemeClr val="tx2"/>
              </a:solidFill>
            </a:endParaRPr>
          </a:p>
          <a:p>
            <a:endParaRPr lang="en-US" sz="1800" dirty="0" smtClean="0">
              <a:solidFill>
                <a:schemeClr val="tx2"/>
              </a:solidFill>
            </a:endParaRPr>
          </a:p>
          <a:p>
            <a:r>
              <a:rPr lang="en-US" sz="1800" dirty="0" err="1" smtClean="0">
                <a:solidFill>
                  <a:schemeClr val="tx2"/>
                </a:solidFill>
              </a:rPr>
              <a:t>Unos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jedne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tačke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podataka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otkriva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više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informacija</a:t>
            </a:r>
            <a:r>
              <a:rPr lang="en-US" sz="1800" dirty="0" smtClean="0">
                <a:solidFill>
                  <a:schemeClr val="tx2"/>
                </a:solidFill>
              </a:rPr>
              <a:t> o </a:t>
            </a:r>
            <a:r>
              <a:rPr lang="en-US" sz="1800" dirty="0" err="1" smtClean="0">
                <a:solidFill>
                  <a:schemeClr val="tx2"/>
                </a:solidFill>
              </a:rPr>
              <a:t>osobi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na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internetu</a:t>
            </a:r>
            <a:r>
              <a:rPr lang="en-US" sz="1800" dirty="0" smtClean="0">
                <a:solidFill>
                  <a:schemeClr val="tx2"/>
                </a:solidFill>
              </a:rPr>
              <a:t>, </a:t>
            </a:r>
            <a:r>
              <a:rPr lang="en-US" sz="1800" dirty="0" err="1" smtClean="0">
                <a:solidFill>
                  <a:schemeClr val="tx2"/>
                </a:solidFill>
              </a:rPr>
              <a:t>poput</a:t>
            </a:r>
            <a:r>
              <a:rPr lang="sr-Latn-RS" sz="1800" dirty="0" smtClean="0">
                <a:solidFill>
                  <a:schemeClr val="tx2"/>
                </a:solidFill>
              </a:rPr>
              <a:t>:</a:t>
            </a:r>
          </a:p>
          <a:p>
            <a:pPr lvl="1">
              <a:buFont typeface="Courier New" pitchFamily="49" charset="0"/>
              <a:buChar char="o"/>
            </a:pPr>
            <a:r>
              <a:rPr lang="en-US" sz="1800" dirty="0" err="1" smtClean="0">
                <a:solidFill>
                  <a:schemeClr val="tx2"/>
                </a:solidFill>
              </a:rPr>
              <a:t>naloga</a:t>
            </a:r>
            <a:r>
              <a:rPr lang="en-US" sz="1800" dirty="0" smtClean="0">
                <a:solidFill>
                  <a:schemeClr val="tx2"/>
                </a:solidFill>
              </a:rPr>
              <a:t>,</a:t>
            </a:r>
            <a:endParaRPr lang="sr-Latn-RS" sz="1800" dirty="0" smtClean="0">
              <a:solidFill>
                <a:schemeClr val="tx2"/>
              </a:solidFill>
            </a:endParaRPr>
          </a:p>
          <a:p>
            <a:pPr lvl="1">
              <a:buFont typeface="Courier New" pitchFamily="49" charset="0"/>
              <a:buChar char="o"/>
            </a:pPr>
            <a:r>
              <a:rPr lang="sr-Latn-RS" sz="1800" dirty="0" smtClean="0">
                <a:solidFill>
                  <a:schemeClr val="tx2"/>
                </a:solidFill>
              </a:rPr>
              <a:t>ličnih podataka,</a:t>
            </a:r>
          </a:p>
          <a:p>
            <a:pPr lvl="1">
              <a:buFont typeface="Courier New" pitchFamily="49" charset="0"/>
              <a:buChar char="o"/>
            </a:pPr>
            <a:r>
              <a:rPr lang="en-US" sz="1800" dirty="0" err="1" smtClean="0">
                <a:solidFill>
                  <a:schemeClr val="tx2"/>
                </a:solidFill>
              </a:rPr>
              <a:t>prijatelja</a:t>
            </a:r>
            <a:r>
              <a:rPr lang="sr-Latn-RS" sz="1800" dirty="0" smtClean="0">
                <a:solidFill>
                  <a:schemeClr val="tx2"/>
                </a:solidFill>
              </a:rPr>
              <a:t>,</a:t>
            </a:r>
          </a:p>
          <a:p>
            <a:pPr lvl="1">
              <a:buFont typeface="Courier New" pitchFamily="49" charset="0"/>
              <a:buChar char="o"/>
            </a:pPr>
            <a:r>
              <a:rPr lang="sr-Latn-RS" sz="1800" dirty="0" smtClean="0">
                <a:solidFill>
                  <a:schemeClr val="tx2"/>
                </a:solidFill>
              </a:rPr>
              <a:t>lajkova i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endParaRPr lang="sr-Latn-RS" sz="1800" dirty="0" smtClean="0">
              <a:solidFill>
                <a:schemeClr val="tx2"/>
              </a:solidFill>
            </a:endParaRPr>
          </a:p>
          <a:p>
            <a:pPr lvl="1">
              <a:buFont typeface="Courier New" pitchFamily="49" charset="0"/>
              <a:buChar char="o"/>
            </a:pPr>
            <a:r>
              <a:rPr lang="en-US" sz="1800" dirty="0" err="1" smtClean="0">
                <a:solidFill>
                  <a:schemeClr val="tx2"/>
                </a:solidFill>
              </a:rPr>
              <a:t>postova</a:t>
            </a:r>
            <a:endParaRPr lang="en-US" sz="1800" dirty="0">
              <a:solidFill>
                <a:schemeClr val="tx2"/>
              </a:solidFill>
            </a:endParaRPr>
          </a:p>
        </p:txBody>
      </p:sp>
      <p:pic>
        <p:nvPicPr>
          <p:cNvPr id="4" name="Picture 3" descr="Eh9IKQIX0AIqxp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86600" y="209550"/>
            <a:ext cx="1815067" cy="6713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5979"/>
            <a:ext cx="8839200" cy="857250"/>
          </a:xfrm>
        </p:spPr>
        <p:txBody>
          <a:bodyPr anchor="ctr">
            <a:normAutofit/>
          </a:bodyPr>
          <a:lstStyle/>
          <a:p>
            <a:pPr algn="ctr"/>
            <a:r>
              <a:rPr lang="sr-Latn-R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Makeawebsitehub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085850"/>
            <a:ext cx="8839200" cy="3848100"/>
          </a:xfrm>
        </p:spPr>
        <p:txBody>
          <a:bodyPr>
            <a:normAutofit/>
          </a:bodyPr>
          <a:lstStyle/>
          <a:p>
            <a:r>
              <a:rPr lang="sr-Latn-RS" sz="1800" dirty="0" smtClean="0">
                <a:solidFill>
                  <a:schemeClr val="tx2"/>
                </a:solidFill>
              </a:rPr>
              <a:t>Nove aplikacije i platforme se stalno razvijaju</a:t>
            </a:r>
          </a:p>
          <a:p>
            <a:endParaRPr lang="sr-Latn-RS" sz="1800" dirty="0" smtClean="0">
              <a:solidFill>
                <a:schemeClr val="tx2"/>
              </a:solidFill>
            </a:endParaRPr>
          </a:p>
          <a:p>
            <a:r>
              <a:rPr lang="sr-Latn-RS" sz="1800" dirty="0" smtClean="0">
                <a:solidFill>
                  <a:schemeClr val="tx2"/>
                </a:solidFill>
              </a:rPr>
              <a:t>O</a:t>
            </a:r>
            <a:r>
              <a:rPr lang="vi-VN" sz="1800" dirty="0" smtClean="0">
                <a:solidFill>
                  <a:schemeClr val="tx2"/>
                </a:solidFill>
              </a:rPr>
              <a:t>država listu novih aplikacij</a:t>
            </a:r>
            <a:r>
              <a:rPr lang="sr-Latn-RS" sz="1800" dirty="0" smtClean="0">
                <a:solidFill>
                  <a:schemeClr val="tx2"/>
                </a:solidFill>
              </a:rPr>
              <a:t>a</a:t>
            </a:r>
            <a:r>
              <a:rPr lang="vi-VN" sz="1800" dirty="0" smtClean="0">
                <a:solidFill>
                  <a:schemeClr val="tx2"/>
                </a:solidFill>
              </a:rPr>
              <a:t>, što je korisno za proširenje istraživanja i otkrivanje manje poznatih platformi</a:t>
            </a:r>
            <a:endParaRPr lang="sr-Latn-RS" sz="1800" dirty="0" smtClean="0">
              <a:solidFill>
                <a:schemeClr val="tx2"/>
              </a:solidFill>
            </a:endParaRPr>
          </a:p>
          <a:p>
            <a:endParaRPr lang="sr-Latn-RS" sz="1800" dirty="0" smtClean="0">
              <a:solidFill>
                <a:schemeClr val="tx2"/>
              </a:solidFill>
            </a:endParaRPr>
          </a:p>
          <a:p>
            <a:r>
              <a:rPr lang="en-US" sz="1800" dirty="0" err="1" smtClean="0">
                <a:solidFill>
                  <a:schemeClr val="tx2"/>
                </a:solidFill>
              </a:rPr>
              <a:t>Ljudi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koji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pokušavaju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da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nanesu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štetu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ili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nešto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nezakonito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obično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komuniciraju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na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platformama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kojih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niko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nije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svestan</a:t>
            </a:r>
            <a:endParaRPr lang="vi-VN" sz="1800" dirty="0" smtClean="0">
              <a:solidFill>
                <a:schemeClr val="tx2"/>
              </a:solidFill>
            </a:endParaRPr>
          </a:p>
        </p:txBody>
      </p:sp>
      <p:pic>
        <p:nvPicPr>
          <p:cNvPr id="4" name="Picture 3" descr="makeawebsitehub-12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209550"/>
            <a:ext cx="1607588" cy="83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5979"/>
            <a:ext cx="8839200" cy="857250"/>
          </a:xfrm>
        </p:spPr>
        <p:txBody>
          <a:bodyPr anchor="ctr">
            <a:normAutofit/>
          </a:bodyPr>
          <a:lstStyle/>
          <a:p>
            <a:pPr algn="ctr"/>
            <a:r>
              <a:rPr lang="sr-Latn-R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TinEye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085850"/>
            <a:ext cx="8839200" cy="3848100"/>
          </a:xfrm>
        </p:spPr>
        <p:txBody>
          <a:bodyPr>
            <a:normAutofit/>
          </a:bodyPr>
          <a:lstStyle/>
          <a:p>
            <a:r>
              <a:rPr lang="sr-Latn-RS" sz="1800" dirty="0" smtClean="0">
                <a:solidFill>
                  <a:schemeClr val="tx2"/>
                </a:solidFill>
              </a:rPr>
              <a:t>J</a:t>
            </a:r>
            <a:r>
              <a:rPr lang="en-US" sz="1800" dirty="0" err="1" smtClean="0">
                <a:solidFill>
                  <a:schemeClr val="tx2"/>
                </a:solidFill>
              </a:rPr>
              <a:t>ednostavan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alat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za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praćenje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originalnih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slika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i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obrnutih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pretraga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slika</a:t>
            </a:r>
            <a:endParaRPr lang="sr-Latn-RS" sz="1800" dirty="0" smtClean="0">
              <a:solidFill>
                <a:schemeClr val="tx2"/>
              </a:solidFill>
            </a:endParaRPr>
          </a:p>
          <a:p>
            <a:endParaRPr lang="en-US" sz="1800" dirty="0" smtClean="0">
              <a:solidFill>
                <a:schemeClr val="tx2"/>
              </a:solidFill>
            </a:endParaRPr>
          </a:p>
          <a:p>
            <a:r>
              <a:rPr lang="en-US" sz="1800" dirty="0" err="1" smtClean="0">
                <a:solidFill>
                  <a:schemeClr val="tx2"/>
                </a:solidFill>
              </a:rPr>
              <a:t>Pomoću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TinEye</a:t>
            </a:r>
            <a:r>
              <a:rPr lang="en-US" sz="1800" dirty="0" smtClean="0">
                <a:solidFill>
                  <a:schemeClr val="tx2"/>
                </a:solidFill>
              </a:rPr>
              <a:t>-a mo</a:t>
            </a:r>
            <a:r>
              <a:rPr lang="sr-Latn-RS" sz="1800" dirty="0" smtClean="0">
                <a:solidFill>
                  <a:schemeClr val="tx2"/>
                </a:solidFill>
              </a:rPr>
              <a:t>gu se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pronaći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sva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mesta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na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kojima</a:t>
            </a:r>
            <a:r>
              <a:rPr lang="en-US" sz="1800" dirty="0" smtClean="0">
                <a:solidFill>
                  <a:schemeClr val="tx2"/>
                </a:solidFill>
              </a:rPr>
              <a:t> se </a:t>
            </a:r>
            <a:r>
              <a:rPr lang="en-US" sz="1800" dirty="0" err="1" smtClean="0">
                <a:solidFill>
                  <a:schemeClr val="tx2"/>
                </a:solidFill>
              </a:rPr>
              <a:t>slika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pojavljuje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na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Internetu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i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locirati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njen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izvor</a:t>
            </a:r>
            <a:endParaRPr lang="sr-Latn-RS" sz="1800" dirty="0" smtClean="0">
              <a:solidFill>
                <a:schemeClr val="tx2"/>
              </a:solidFill>
            </a:endParaRPr>
          </a:p>
          <a:p>
            <a:endParaRPr lang="sr-Latn-RS" sz="1800" dirty="0" smtClean="0">
              <a:solidFill>
                <a:schemeClr val="tx2"/>
              </a:solidFill>
            </a:endParaRPr>
          </a:p>
          <a:p>
            <a:r>
              <a:rPr lang="en-US" sz="1800" dirty="0" err="1" smtClean="0">
                <a:solidFill>
                  <a:schemeClr val="tx2"/>
                </a:solidFill>
              </a:rPr>
              <a:t>Ako</a:t>
            </a:r>
            <a:r>
              <a:rPr lang="en-US" sz="1800" dirty="0" smtClean="0">
                <a:solidFill>
                  <a:schemeClr val="tx2"/>
                </a:solidFill>
              </a:rPr>
              <a:t> se </a:t>
            </a:r>
            <a:r>
              <a:rPr lang="en-US" sz="1800" dirty="0" err="1" smtClean="0">
                <a:solidFill>
                  <a:schemeClr val="tx2"/>
                </a:solidFill>
              </a:rPr>
              <a:t>slika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pojavi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na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Facebooku</a:t>
            </a:r>
            <a:r>
              <a:rPr lang="en-US" sz="1800" dirty="0" smtClean="0">
                <a:solidFill>
                  <a:schemeClr val="tx2"/>
                </a:solidFill>
              </a:rPr>
              <a:t>, </a:t>
            </a:r>
            <a:r>
              <a:rPr lang="en-US" sz="1800" dirty="0" err="1" smtClean="0">
                <a:solidFill>
                  <a:schemeClr val="tx2"/>
                </a:solidFill>
              </a:rPr>
              <a:t>TinEye</a:t>
            </a:r>
            <a:r>
              <a:rPr lang="sr-Latn-R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omogućava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da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sr-Latn-RS" sz="1800" dirty="0" smtClean="0">
                <a:solidFill>
                  <a:schemeClr val="tx2"/>
                </a:solidFill>
              </a:rPr>
              <a:t>se </a:t>
            </a:r>
            <a:r>
              <a:rPr lang="en-US" sz="1800" dirty="0" err="1" smtClean="0">
                <a:solidFill>
                  <a:schemeClr val="tx2"/>
                </a:solidFill>
              </a:rPr>
              <a:t>otkrije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gde</a:t>
            </a:r>
            <a:r>
              <a:rPr lang="en-US" sz="1800" dirty="0" smtClean="0">
                <a:solidFill>
                  <a:schemeClr val="tx2"/>
                </a:solidFill>
              </a:rPr>
              <a:t> se </a:t>
            </a:r>
            <a:r>
              <a:rPr lang="en-US" sz="1800" dirty="0" err="1" smtClean="0">
                <a:solidFill>
                  <a:schemeClr val="tx2"/>
                </a:solidFill>
              </a:rPr>
              <a:t>još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koristi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na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drugim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platformama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društvenih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medij</a:t>
            </a:r>
            <a:r>
              <a:rPr lang="sr-Latn-RS" sz="1800" dirty="0" smtClean="0">
                <a:solidFill>
                  <a:schemeClr val="tx2"/>
                </a:solidFill>
              </a:rPr>
              <a:t>a</a:t>
            </a:r>
            <a:endParaRPr lang="en-US" sz="1800" dirty="0">
              <a:solidFill>
                <a:schemeClr val="tx2"/>
              </a:solidFill>
            </a:endParaRPr>
          </a:p>
        </p:txBody>
      </p:sp>
      <p:pic>
        <p:nvPicPr>
          <p:cNvPr id="4" name="Picture 3" descr="Screenshot-2017-07-13-10.27.37-1.png"/>
          <p:cNvPicPr>
            <a:picLocks noChangeAspect="1"/>
          </p:cNvPicPr>
          <p:nvPr/>
        </p:nvPicPr>
        <p:blipFill>
          <a:blip r:embed="rId3" cstate="print"/>
          <a:srcRect l="14074" r="18370" b="1946"/>
          <a:stretch>
            <a:fillRect/>
          </a:stretch>
        </p:blipFill>
        <p:spPr>
          <a:xfrm>
            <a:off x="7351986" y="133351"/>
            <a:ext cx="1639614" cy="99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5979"/>
            <a:ext cx="8839200" cy="857250"/>
          </a:xfrm>
        </p:spPr>
        <p:txBody>
          <a:bodyPr anchor="ctr">
            <a:noAutofit/>
          </a:bodyPr>
          <a:lstStyle/>
          <a:p>
            <a:pPr algn="ctr"/>
            <a:r>
              <a:rPr lang="sr-Latn-R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Koraci u postupku digitalne forenzike društvenih mreža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1336" y="1200150"/>
            <a:ext cx="5262664" cy="3733800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 err="1" smtClean="0">
                <a:solidFill>
                  <a:schemeClr val="tx2"/>
                </a:solidFill>
              </a:rPr>
              <a:t>Identifikacija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slučaja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i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ciljeva</a:t>
            </a:r>
            <a:endParaRPr lang="sr-Latn-RS" sz="1800" dirty="0" smtClean="0">
              <a:solidFill>
                <a:schemeClr val="tx2"/>
              </a:solidFill>
            </a:endParaRPr>
          </a:p>
          <a:p>
            <a:endParaRPr lang="en-US" sz="1800" dirty="0" smtClean="0">
              <a:solidFill>
                <a:schemeClr val="tx2"/>
              </a:solidFill>
            </a:endParaRPr>
          </a:p>
          <a:p>
            <a:r>
              <a:rPr lang="en-US" sz="1800" dirty="0" err="1" smtClean="0">
                <a:solidFill>
                  <a:schemeClr val="tx2"/>
                </a:solidFill>
              </a:rPr>
              <a:t>Pravna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i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etička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razmatranja</a:t>
            </a:r>
            <a:endParaRPr lang="sr-Latn-RS" sz="1800" dirty="0" smtClean="0">
              <a:solidFill>
                <a:schemeClr val="tx2"/>
              </a:solidFill>
            </a:endParaRPr>
          </a:p>
          <a:p>
            <a:endParaRPr lang="en-US" sz="1800" dirty="0" smtClean="0">
              <a:solidFill>
                <a:schemeClr val="tx2"/>
              </a:solidFill>
            </a:endParaRPr>
          </a:p>
          <a:p>
            <a:r>
              <a:rPr lang="en-US" sz="1800" dirty="0" err="1" smtClean="0">
                <a:solidFill>
                  <a:schemeClr val="tx2"/>
                </a:solidFill>
              </a:rPr>
              <a:t>Prikupljanje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podataka</a:t>
            </a:r>
            <a:endParaRPr lang="sr-Latn-RS" sz="1800" dirty="0" smtClean="0">
              <a:solidFill>
                <a:schemeClr val="tx2"/>
              </a:solidFill>
            </a:endParaRPr>
          </a:p>
          <a:p>
            <a:endParaRPr lang="en-US" sz="1800" dirty="0" smtClean="0">
              <a:solidFill>
                <a:schemeClr val="tx2"/>
              </a:solidFill>
            </a:endParaRPr>
          </a:p>
          <a:p>
            <a:r>
              <a:rPr lang="en-US" sz="1800" dirty="0" err="1" smtClean="0">
                <a:solidFill>
                  <a:schemeClr val="tx2"/>
                </a:solidFill>
              </a:rPr>
              <a:t>Očuvanje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dokaza</a:t>
            </a:r>
            <a:endParaRPr lang="sr-Latn-RS" sz="1800" dirty="0" smtClean="0">
              <a:solidFill>
                <a:schemeClr val="tx2"/>
              </a:solidFill>
            </a:endParaRPr>
          </a:p>
          <a:p>
            <a:endParaRPr lang="en-US" sz="1800" dirty="0" smtClean="0">
              <a:solidFill>
                <a:schemeClr val="tx2"/>
              </a:solidFill>
            </a:endParaRPr>
          </a:p>
          <a:p>
            <a:r>
              <a:rPr lang="en-US" sz="1800" dirty="0" err="1" smtClean="0">
                <a:solidFill>
                  <a:schemeClr val="tx2"/>
                </a:solidFill>
              </a:rPr>
              <a:t>Obrada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i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priprema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podataka</a:t>
            </a:r>
            <a:endParaRPr lang="sr-Latn-RS" sz="1800" dirty="0" smtClean="0">
              <a:solidFill>
                <a:schemeClr val="tx2"/>
              </a:solidFill>
            </a:endParaRPr>
          </a:p>
          <a:p>
            <a:endParaRPr lang="en-US" sz="1800" dirty="0" smtClean="0">
              <a:solidFill>
                <a:schemeClr val="tx2"/>
              </a:solidFill>
            </a:endParaRPr>
          </a:p>
          <a:p>
            <a:r>
              <a:rPr lang="en-US" sz="1800" dirty="0" err="1" smtClean="0">
                <a:solidFill>
                  <a:schemeClr val="tx2"/>
                </a:solidFill>
              </a:rPr>
              <a:t>Analiza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podataka</a:t>
            </a:r>
            <a:endParaRPr lang="sr-Latn-RS" sz="1800" dirty="0" smtClean="0">
              <a:solidFill>
                <a:schemeClr val="tx2"/>
              </a:solidFill>
            </a:endParaRPr>
          </a:p>
          <a:p>
            <a:endParaRPr lang="sr-Latn-RS" sz="1800" dirty="0" smtClean="0">
              <a:solidFill>
                <a:schemeClr val="tx2"/>
              </a:solidFill>
            </a:endParaRPr>
          </a:p>
          <a:p>
            <a:r>
              <a:rPr lang="en-US" sz="1800" dirty="0" err="1" smtClean="0">
                <a:solidFill>
                  <a:schemeClr val="tx2"/>
                </a:solidFill>
              </a:rPr>
              <a:t>Pripisivanje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korisnika</a:t>
            </a:r>
            <a:endParaRPr lang="sr-Latn-RS" sz="1800" dirty="0" smtClean="0">
              <a:solidFill>
                <a:schemeClr val="tx2"/>
              </a:solidFill>
            </a:endParaRPr>
          </a:p>
          <a:p>
            <a:endParaRPr lang="en-US" sz="1800" dirty="0" smtClean="0">
              <a:solidFill>
                <a:schemeClr val="tx2"/>
              </a:solidFill>
            </a:endParaRPr>
          </a:p>
          <a:p>
            <a:pPr>
              <a:buNone/>
            </a:pP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95800" y="1200150"/>
            <a:ext cx="5638800" cy="3695700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Analiza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metapodataka</a:t>
            </a:r>
            <a:endParaRPr kumimoji="0" lang="sr-Latn-R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Provera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autentičnosti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sadržaja</a:t>
            </a:r>
            <a:endParaRPr kumimoji="0" lang="sr-Latn-R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Generisanje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izveštaja</a:t>
            </a:r>
            <a:endParaRPr kumimoji="0" lang="sr-Latn-R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Veštačenje</a:t>
            </a:r>
            <a:endParaRPr kumimoji="0" lang="sr-Latn-R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Pravni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postupci</a:t>
            </a:r>
            <a:endParaRPr kumimoji="0" lang="sr-Latn-R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Dokumentacija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arhiviranje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3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9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0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5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1" dur="indefinit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2" dur="indefinit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6" dur="indefinite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7" dur="indefinite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8" dur="indefinite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2" dur="indefinite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3" dur="indefinite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4" dur="indefinite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8" dur="indefinite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9" dur="indefinite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0" dur="indefinite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657350"/>
            <a:ext cx="8839200" cy="1298971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Praktična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implementacija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alata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analizu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vizuelizaciju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zavisnosti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Twitter-u</a:t>
            </a:r>
            <a:r>
              <a:rPr lang="sr-Latn-R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(X)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4191000" y="3714750"/>
            <a:ext cx="762000" cy="762000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witter-New-Logo-X-2023-.jpg"/>
          <p:cNvPicPr>
            <a:picLocks noChangeAspect="1"/>
          </p:cNvPicPr>
          <p:nvPr/>
        </p:nvPicPr>
        <p:blipFill>
          <a:blip r:embed="rId3" cstate="print"/>
          <a:srcRect r="51613"/>
          <a:stretch>
            <a:fillRect/>
          </a:stretch>
        </p:blipFill>
        <p:spPr>
          <a:xfrm>
            <a:off x="8153400" y="209550"/>
            <a:ext cx="762000" cy="7874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Picture 5" descr="Twitter-New-Logo-X-2023-.jpg"/>
          <p:cNvPicPr>
            <a:picLocks noChangeAspect="1"/>
          </p:cNvPicPr>
          <p:nvPr/>
        </p:nvPicPr>
        <p:blipFill>
          <a:blip r:embed="rId4" cstate="print"/>
          <a:srcRect l="50000"/>
          <a:stretch>
            <a:fillRect/>
          </a:stretch>
        </p:blipFill>
        <p:spPr>
          <a:xfrm>
            <a:off x="228600" y="209550"/>
            <a:ext cx="762000" cy="762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5979"/>
            <a:ext cx="8839200" cy="857250"/>
          </a:xfrm>
        </p:spPr>
        <p:txBody>
          <a:bodyPr anchor="ctr">
            <a:noAutofit/>
          </a:bodyPr>
          <a:lstStyle/>
          <a:p>
            <a:pPr algn="ctr"/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Preuzimanje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arhiva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podataka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Twitter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naloga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 descr="21. download data.jp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152400" y="1620883"/>
            <a:ext cx="8839200" cy="277803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5979"/>
            <a:ext cx="8839200" cy="857250"/>
          </a:xfrm>
        </p:spPr>
        <p:txBody>
          <a:bodyPr anchor="ctr">
            <a:normAutofit/>
          </a:bodyPr>
          <a:lstStyle/>
          <a:p>
            <a:pPr algn="ctr"/>
            <a:r>
              <a:rPr lang="sr-Latn-R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Primeri preuzetih fajlova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 descr="2 direct messages.jp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152400" y="1123950"/>
            <a:ext cx="3343888" cy="3657600"/>
          </a:xfrm>
        </p:spPr>
      </p:pic>
      <p:pic>
        <p:nvPicPr>
          <p:cNvPr id="5" name="Picture 4" descr="20. tweets.js.jpg"/>
          <p:cNvPicPr>
            <a:picLocks noChangeAspect="1"/>
          </p:cNvPicPr>
          <p:nvPr/>
        </p:nvPicPr>
        <p:blipFill>
          <a:blip r:embed="rId4"/>
          <a:srcRect r="10148"/>
          <a:stretch>
            <a:fillRect/>
          </a:stretch>
        </p:blipFill>
        <p:spPr>
          <a:xfrm>
            <a:off x="3810000" y="1123950"/>
            <a:ext cx="5149631" cy="365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657350"/>
            <a:ext cx="8839200" cy="1298971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Analiza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vizuelizacija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zavisnosti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između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kontakata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Twitter-u</a:t>
            </a:r>
            <a:r>
              <a:rPr lang="sr-Latn-R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(X)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4191000" y="3714750"/>
            <a:ext cx="762000" cy="762000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57200" y="1809750"/>
            <a:ext cx="457200" cy="4572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209550"/>
            <a:ext cx="8839200" cy="4724400"/>
          </a:xfrm>
        </p:spPr>
        <p:txBody>
          <a:bodyPr>
            <a:normAutofit/>
          </a:bodyPr>
          <a:lstStyle/>
          <a:p>
            <a:endParaRPr lang="sr-Latn-RS" sz="1800" dirty="0" smtClean="0">
              <a:solidFill>
                <a:schemeClr val="tx2"/>
              </a:solidFill>
            </a:endParaRPr>
          </a:p>
          <a:p>
            <a:r>
              <a:rPr lang="en-US" sz="1800" dirty="0" err="1" smtClean="0">
                <a:solidFill>
                  <a:schemeClr val="tx2"/>
                </a:solidFill>
              </a:rPr>
              <a:t>crtanje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grafa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zavisnosti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između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kontakata</a:t>
            </a:r>
            <a:endParaRPr lang="sr-Latn-RS" sz="1800" dirty="0" smtClean="0">
              <a:solidFill>
                <a:schemeClr val="tx2"/>
              </a:solidFill>
            </a:endParaRPr>
          </a:p>
          <a:p>
            <a:endParaRPr lang="sr-Latn-RS" sz="1800" dirty="0" smtClean="0">
              <a:solidFill>
                <a:schemeClr val="tx2"/>
              </a:solidFill>
            </a:endParaRPr>
          </a:p>
          <a:p>
            <a:r>
              <a:rPr lang="en-US" sz="1800" dirty="0" err="1" smtClean="0">
                <a:solidFill>
                  <a:schemeClr val="tx2"/>
                </a:solidFill>
              </a:rPr>
              <a:t>čvorovi</a:t>
            </a:r>
            <a:r>
              <a:rPr lang="en-US" sz="1800" dirty="0" smtClean="0">
                <a:solidFill>
                  <a:schemeClr val="tx2"/>
                </a:solidFill>
              </a:rPr>
              <a:t> u </a:t>
            </a:r>
            <a:r>
              <a:rPr lang="en-US" sz="1800" dirty="0" err="1" smtClean="0">
                <a:solidFill>
                  <a:schemeClr val="tx2"/>
                </a:solidFill>
              </a:rPr>
              <a:t>grafu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predstavljaju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korisnike</a:t>
            </a:r>
            <a:r>
              <a:rPr lang="sr-Latn-RS" sz="1800" dirty="0" smtClean="0">
                <a:solidFill>
                  <a:schemeClr val="tx2"/>
                </a:solidFill>
              </a:rPr>
              <a:t>, </a:t>
            </a:r>
            <a:r>
              <a:rPr lang="en-US" sz="1800" dirty="0" smtClean="0">
                <a:solidFill>
                  <a:schemeClr val="tx2"/>
                </a:solidFill>
              </a:rPr>
              <a:t>a </a:t>
            </a:r>
            <a:r>
              <a:rPr lang="en-US" sz="1800" dirty="0" err="1" smtClean="0">
                <a:solidFill>
                  <a:schemeClr val="tx2"/>
                </a:solidFill>
              </a:rPr>
              <a:t>grane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zavinost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praćenja</a:t>
            </a:r>
            <a:endParaRPr lang="sr-Latn-RS" sz="1800" dirty="0" smtClean="0">
              <a:solidFill>
                <a:schemeClr val="tx2"/>
              </a:solidFill>
            </a:endParaRPr>
          </a:p>
          <a:p>
            <a:endParaRPr lang="sr-Latn-RS" sz="1800" dirty="0" smtClean="0">
              <a:solidFill>
                <a:schemeClr val="tx2"/>
              </a:solidFill>
            </a:endParaRPr>
          </a:p>
          <a:p>
            <a:r>
              <a:rPr lang="sr-Latn-RS" sz="1800" dirty="0" smtClean="0">
                <a:solidFill>
                  <a:schemeClr val="tx2"/>
                </a:solidFill>
              </a:rPr>
              <a:t>t</a:t>
            </a:r>
            <a:r>
              <a:rPr lang="en-US" sz="1800" dirty="0" err="1" smtClean="0">
                <a:solidFill>
                  <a:schemeClr val="tx2"/>
                </a:solidFill>
              </a:rPr>
              <a:t>ežine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na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granama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predstavljaju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broj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razmenjenih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poruka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između</a:t>
            </a:r>
            <a:r>
              <a:rPr lang="en-US" sz="1800" dirty="0" smtClean="0">
                <a:solidFill>
                  <a:schemeClr val="tx2"/>
                </a:solidFill>
              </a:rPr>
              <a:t> 2 </a:t>
            </a:r>
            <a:r>
              <a:rPr lang="en-US" sz="1800" dirty="0" err="1" smtClean="0">
                <a:solidFill>
                  <a:schemeClr val="tx2"/>
                </a:solidFill>
              </a:rPr>
              <a:t>korisnika</a:t>
            </a:r>
            <a:r>
              <a:rPr lang="en-US" sz="1800" dirty="0" smtClean="0">
                <a:solidFill>
                  <a:schemeClr val="tx2"/>
                </a:solidFill>
              </a:rPr>
              <a:t>, </a:t>
            </a:r>
            <a:r>
              <a:rPr lang="en-US" sz="1800" dirty="0" err="1" smtClean="0">
                <a:solidFill>
                  <a:schemeClr val="tx2"/>
                </a:solidFill>
              </a:rPr>
              <a:t>koje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ta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grana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povezuje</a:t>
            </a:r>
            <a:endParaRPr lang="sr-Latn-RS" sz="1800" dirty="0" smtClean="0">
              <a:solidFill>
                <a:schemeClr val="tx2"/>
              </a:solidFill>
            </a:endParaRPr>
          </a:p>
          <a:p>
            <a:endParaRPr lang="sr-Latn-RS" sz="1800" dirty="0" smtClean="0">
              <a:solidFill>
                <a:schemeClr val="tx2"/>
              </a:solidFill>
            </a:endParaRPr>
          </a:p>
          <a:p>
            <a:r>
              <a:rPr lang="en-US" sz="1800" dirty="0" err="1" smtClean="0">
                <a:solidFill>
                  <a:schemeClr val="tx2"/>
                </a:solidFill>
              </a:rPr>
              <a:t>account.js</a:t>
            </a:r>
            <a:r>
              <a:rPr lang="en-US" sz="1800" dirty="0" smtClean="0">
                <a:solidFill>
                  <a:schemeClr val="tx2"/>
                </a:solidFill>
              </a:rPr>
              <a:t>, </a:t>
            </a:r>
            <a:r>
              <a:rPr lang="en-US" sz="1800" dirty="0" err="1" smtClean="0">
                <a:solidFill>
                  <a:schemeClr val="tx2"/>
                </a:solidFill>
              </a:rPr>
              <a:t>following.js</a:t>
            </a:r>
            <a:r>
              <a:rPr lang="en-US" sz="1800" dirty="0" smtClean="0">
                <a:solidFill>
                  <a:schemeClr val="tx2"/>
                </a:solidFill>
              </a:rPr>
              <a:t>, </a:t>
            </a:r>
            <a:r>
              <a:rPr lang="en-US" sz="1800" dirty="0" err="1" smtClean="0">
                <a:solidFill>
                  <a:schemeClr val="tx2"/>
                </a:solidFill>
              </a:rPr>
              <a:t>followers.js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i</a:t>
            </a:r>
            <a:r>
              <a:rPr lang="en-US" sz="1800" dirty="0" smtClean="0">
                <a:solidFill>
                  <a:schemeClr val="tx2"/>
                </a:solidFill>
              </a:rPr>
              <a:t> direct-</a:t>
            </a:r>
            <a:r>
              <a:rPr lang="en-US" sz="1800" dirty="0" err="1" smtClean="0">
                <a:solidFill>
                  <a:schemeClr val="tx2"/>
                </a:solidFill>
              </a:rPr>
              <a:t>messages.js</a:t>
            </a: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8610600" y="133350"/>
            <a:ext cx="304800" cy="3048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33350"/>
            <a:ext cx="8839200" cy="4800600"/>
          </a:xfrm>
        </p:spPr>
        <p:txBody>
          <a:bodyPr>
            <a:normAutofit/>
          </a:bodyPr>
          <a:lstStyle/>
          <a:p>
            <a:pPr lvl="0"/>
            <a:endParaRPr lang="sr-Latn-RS" sz="18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en-US" sz="1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NetworkX</a:t>
            </a:r>
            <a:r>
              <a:rPr lang="en-US" sz="1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r-Latn-RS" sz="1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r-Latn-RS" sz="1800" dirty="0" smtClean="0">
                <a:solidFill>
                  <a:schemeClr val="tx2"/>
                </a:solidFill>
              </a:rPr>
              <a:t>je </a:t>
            </a:r>
            <a:r>
              <a:rPr lang="en-US" sz="1800" dirty="0" smtClean="0">
                <a:solidFill>
                  <a:schemeClr val="tx2"/>
                </a:solidFill>
              </a:rPr>
              <a:t>Python </a:t>
            </a:r>
            <a:r>
              <a:rPr lang="en-US" sz="1800" dirty="0" err="1" smtClean="0">
                <a:solidFill>
                  <a:schemeClr val="tx2"/>
                </a:solidFill>
              </a:rPr>
              <a:t>biblioteka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koja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omogućava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kreiranje</a:t>
            </a:r>
            <a:r>
              <a:rPr lang="en-US" sz="1800" dirty="0" smtClean="0">
                <a:solidFill>
                  <a:schemeClr val="tx2"/>
                </a:solidFill>
              </a:rPr>
              <a:t>, </a:t>
            </a:r>
            <a:r>
              <a:rPr lang="en-US" sz="1800" dirty="0" err="1" smtClean="0">
                <a:solidFill>
                  <a:schemeClr val="tx2"/>
                </a:solidFill>
              </a:rPr>
              <a:t>manipulaciju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i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analizu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grafova</a:t>
            </a:r>
            <a:r>
              <a:rPr lang="sr-Latn-RS" sz="1800" dirty="0" smtClean="0">
                <a:solidFill>
                  <a:schemeClr val="tx2"/>
                </a:solidFill>
              </a:rPr>
              <a:t> – iskorišćena je za manipulaciju grafa praćenja korisnika</a:t>
            </a:r>
          </a:p>
          <a:p>
            <a:pPr lvl="0"/>
            <a:endParaRPr lang="en-US" sz="1800" dirty="0" smtClean="0">
              <a:solidFill>
                <a:schemeClr val="tx2"/>
              </a:solidFill>
            </a:endParaRPr>
          </a:p>
          <a:p>
            <a:pPr lvl="0"/>
            <a:r>
              <a:rPr lang="en-US" sz="1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Matplotlib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sr-Latn-RS" sz="1800" dirty="0" smtClean="0">
                <a:solidFill>
                  <a:schemeClr val="tx2"/>
                </a:solidFill>
              </a:rPr>
              <a:t>je </a:t>
            </a:r>
            <a:r>
              <a:rPr lang="en-US" sz="1800" dirty="0" err="1" smtClean="0">
                <a:solidFill>
                  <a:schemeClr val="tx2"/>
                </a:solidFill>
              </a:rPr>
              <a:t>biblioteka</a:t>
            </a:r>
            <a:r>
              <a:rPr lang="en-US" sz="1800" dirty="0" smtClean="0">
                <a:solidFill>
                  <a:schemeClr val="tx2"/>
                </a:solidFill>
              </a:rPr>
              <a:t> u </a:t>
            </a:r>
            <a:r>
              <a:rPr lang="en-US" sz="1800" dirty="0" err="1" smtClean="0">
                <a:solidFill>
                  <a:schemeClr val="tx2"/>
                </a:solidFill>
              </a:rPr>
              <a:t>Pythonu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koja</a:t>
            </a:r>
            <a:r>
              <a:rPr lang="en-US" sz="1800" dirty="0" smtClean="0">
                <a:solidFill>
                  <a:schemeClr val="tx2"/>
                </a:solidFill>
              </a:rPr>
              <a:t> se </a:t>
            </a:r>
            <a:r>
              <a:rPr lang="en-US" sz="1800" dirty="0" err="1" smtClean="0">
                <a:solidFill>
                  <a:schemeClr val="tx2"/>
                </a:solidFill>
              </a:rPr>
              <a:t>koristi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za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vizualizaciju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podataka</a:t>
            </a:r>
            <a:r>
              <a:rPr lang="en-US" sz="1800" dirty="0" smtClean="0">
                <a:solidFill>
                  <a:schemeClr val="tx2"/>
                </a:solidFill>
              </a:rPr>
              <a:t>. </a:t>
            </a:r>
            <a:r>
              <a:rPr lang="en-US" sz="1800" dirty="0" err="1" smtClean="0">
                <a:solidFill>
                  <a:schemeClr val="tx2"/>
                </a:solidFill>
              </a:rPr>
              <a:t>Omogućava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kreiranje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različitih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vrsta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grafova</a:t>
            </a:r>
            <a:r>
              <a:rPr lang="en-US" sz="1800" dirty="0" smtClean="0">
                <a:solidFill>
                  <a:schemeClr val="tx2"/>
                </a:solidFill>
              </a:rPr>
              <a:t>, </a:t>
            </a:r>
            <a:r>
              <a:rPr lang="en-US" sz="1800" dirty="0" err="1" smtClean="0">
                <a:solidFill>
                  <a:schemeClr val="tx2"/>
                </a:solidFill>
              </a:rPr>
              <a:t>uključujući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linije</a:t>
            </a:r>
            <a:r>
              <a:rPr lang="en-US" sz="1800" dirty="0" smtClean="0">
                <a:solidFill>
                  <a:schemeClr val="tx2"/>
                </a:solidFill>
              </a:rPr>
              <a:t>, </a:t>
            </a:r>
            <a:r>
              <a:rPr lang="en-US" sz="1800" dirty="0" err="1" smtClean="0">
                <a:solidFill>
                  <a:schemeClr val="tx2"/>
                </a:solidFill>
              </a:rPr>
              <a:t>stubiće</a:t>
            </a:r>
            <a:r>
              <a:rPr lang="en-US" sz="1800" dirty="0" smtClean="0">
                <a:solidFill>
                  <a:schemeClr val="tx2"/>
                </a:solidFill>
              </a:rPr>
              <a:t>, </a:t>
            </a:r>
            <a:r>
              <a:rPr lang="en-US" sz="1800" dirty="0" err="1" smtClean="0">
                <a:solidFill>
                  <a:schemeClr val="tx2"/>
                </a:solidFill>
              </a:rPr>
              <a:t>krugove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i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mnoge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druge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vrste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grafika</a:t>
            </a:r>
            <a:r>
              <a:rPr lang="sr-Latn-RS" sz="1800" dirty="0" smtClean="0">
                <a:solidFill>
                  <a:schemeClr val="tx2"/>
                </a:solidFill>
              </a:rPr>
              <a:t> – iskorišćena je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za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crtanje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samog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grafa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sa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svim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njegovim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čvorovima</a:t>
            </a:r>
            <a:r>
              <a:rPr lang="en-US" sz="1800" dirty="0" smtClean="0">
                <a:solidFill>
                  <a:schemeClr val="tx2"/>
                </a:solidFill>
              </a:rPr>
              <a:t>, </a:t>
            </a:r>
            <a:r>
              <a:rPr lang="en-US" sz="1800" dirty="0" err="1" smtClean="0">
                <a:solidFill>
                  <a:schemeClr val="tx2"/>
                </a:solidFill>
              </a:rPr>
              <a:t>granama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i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etiketama</a:t>
            </a:r>
            <a:endParaRPr lang="en-US" sz="1800" dirty="0" smtClean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pic>
        <p:nvPicPr>
          <p:cNvPr id="5" name="Picture 4" descr="5. importi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653" y="3181350"/>
            <a:ext cx="3702694" cy="137160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8610600" y="133350"/>
            <a:ext cx="304800" cy="3048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5979"/>
            <a:ext cx="8839200" cy="857250"/>
          </a:xfrm>
        </p:spPr>
        <p:txBody>
          <a:bodyPr anchor="ctr">
            <a:normAutofit/>
          </a:bodyPr>
          <a:lstStyle/>
          <a:p>
            <a:pPr algn="ctr"/>
            <a:r>
              <a:rPr lang="sr-Latn-R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Digitalna forenzika društvenih mreža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085850"/>
            <a:ext cx="8839200" cy="3848100"/>
          </a:xfrm>
        </p:spPr>
        <p:txBody>
          <a:bodyPr>
            <a:noAutofit/>
          </a:bodyPr>
          <a:lstStyle/>
          <a:p>
            <a:r>
              <a:rPr lang="sr-Latn-RS" sz="1800" dirty="0" err="1" smtClean="0">
                <a:solidFill>
                  <a:schemeClr val="tx2"/>
                </a:solidFill>
              </a:rPr>
              <a:t>D</a:t>
            </a:r>
            <a:r>
              <a:rPr lang="en-US" sz="1800" dirty="0" err="1" smtClean="0">
                <a:solidFill>
                  <a:schemeClr val="tx2"/>
                </a:solidFill>
              </a:rPr>
              <a:t>ruštvene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mreže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postale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ključni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kanal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za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komunikaciju</a:t>
            </a:r>
            <a:r>
              <a:rPr lang="en-US" sz="1800" dirty="0" smtClean="0">
                <a:solidFill>
                  <a:schemeClr val="tx2"/>
                </a:solidFill>
              </a:rPr>
              <a:t>, </a:t>
            </a:r>
            <a:r>
              <a:rPr lang="en-US" sz="1800" dirty="0" err="1" smtClean="0">
                <a:solidFill>
                  <a:schemeClr val="tx2"/>
                </a:solidFill>
              </a:rPr>
              <a:t>interakciju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i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deljenje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informacija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među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korisnicima</a:t>
            </a:r>
            <a:endParaRPr lang="sr-Latn-RS" sz="1800" dirty="0" smtClean="0">
              <a:solidFill>
                <a:schemeClr val="tx2"/>
              </a:solidFill>
            </a:endParaRPr>
          </a:p>
          <a:p>
            <a:endParaRPr lang="vi-VN" sz="1800" dirty="0" smtClean="0">
              <a:solidFill>
                <a:schemeClr val="tx2"/>
              </a:solidFill>
            </a:endParaRPr>
          </a:p>
          <a:p>
            <a:r>
              <a:rPr lang="vi-VN" sz="1800" dirty="0" smtClean="0">
                <a:solidFill>
                  <a:schemeClr val="tx2"/>
                </a:solidFill>
              </a:rPr>
              <a:t>Analiza </a:t>
            </a:r>
            <a:r>
              <a:rPr lang="en-US" sz="1800" dirty="0" err="1" smtClean="0">
                <a:solidFill>
                  <a:schemeClr val="tx2"/>
                </a:solidFill>
              </a:rPr>
              <a:t>ponašanja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korisnika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postaje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važna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kako</a:t>
            </a:r>
            <a:r>
              <a:rPr lang="en-US" sz="1800" dirty="0" smtClean="0">
                <a:solidFill>
                  <a:schemeClr val="tx2"/>
                </a:solidFill>
              </a:rPr>
              <a:t> bi se </a:t>
            </a:r>
            <a:r>
              <a:rPr lang="en-US" sz="1800" dirty="0" err="1" smtClean="0">
                <a:solidFill>
                  <a:schemeClr val="tx2"/>
                </a:solidFill>
              </a:rPr>
              <a:t>razumela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njihova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interakcija</a:t>
            </a:r>
            <a:r>
              <a:rPr lang="en-US" sz="1800" dirty="0" smtClean="0">
                <a:solidFill>
                  <a:schemeClr val="tx2"/>
                </a:solidFill>
              </a:rPr>
              <a:t>, </a:t>
            </a:r>
            <a:r>
              <a:rPr lang="en-US" sz="1800" dirty="0" err="1" smtClean="0">
                <a:solidFill>
                  <a:schemeClr val="tx2"/>
                </a:solidFill>
              </a:rPr>
              <a:t>socijalni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odnosi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i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aktivnosti</a:t>
            </a:r>
            <a:endParaRPr lang="sr-Latn-RS" sz="1800" dirty="0" smtClean="0">
              <a:solidFill>
                <a:schemeClr val="tx2"/>
              </a:solidFill>
            </a:endParaRPr>
          </a:p>
          <a:p>
            <a:endParaRPr lang="vi-VN" sz="1800" dirty="0" smtClean="0">
              <a:solidFill>
                <a:schemeClr val="tx2"/>
              </a:solidFill>
            </a:endParaRPr>
          </a:p>
          <a:p>
            <a:r>
              <a:rPr lang="vi-VN" sz="1800" dirty="0" smtClean="0">
                <a:solidFill>
                  <a:schemeClr val="tx2"/>
                </a:solidFill>
              </a:rPr>
              <a:t>Raznovrsnost društvenih mrež</a:t>
            </a:r>
            <a:r>
              <a:rPr lang="sr-Latn-RS" sz="1800" dirty="0" smtClean="0">
                <a:solidFill>
                  <a:schemeClr val="tx2"/>
                </a:solidFill>
              </a:rPr>
              <a:t>a, različite forme interacije i sadržaja</a:t>
            </a:r>
          </a:p>
          <a:p>
            <a:endParaRPr lang="vi-VN" sz="1800" dirty="0" smtClean="0">
              <a:solidFill>
                <a:schemeClr val="tx2"/>
              </a:solidFill>
            </a:endParaRPr>
          </a:p>
          <a:p>
            <a:r>
              <a:rPr lang="vi-VN" sz="1800" dirty="0" smtClean="0">
                <a:solidFill>
                  <a:schemeClr val="tx2"/>
                </a:solidFill>
              </a:rPr>
              <a:t>Porast korisnika društvenih mreža dovodi do povećanja kriminalnih aktivnosti, ističući potrebu za</a:t>
            </a:r>
            <a:r>
              <a:rPr lang="sr-Latn-RS" sz="1800" dirty="0" smtClean="0">
                <a:solidFill>
                  <a:schemeClr val="tx2"/>
                </a:solidFill>
              </a:rPr>
              <a:t> razvojem alata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209550"/>
            <a:ext cx="8839200" cy="4724400"/>
          </a:xfrm>
        </p:spPr>
        <p:txBody>
          <a:bodyPr>
            <a:normAutofit/>
          </a:bodyPr>
          <a:lstStyle/>
          <a:p>
            <a:r>
              <a:rPr lang="sr-Latn-RS" sz="1800" dirty="0" smtClean="0">
                <a:solidFill>
                  <a:schemeClr val="tx2"/>
                </a:solidFill>
              </a:rPr>
              <a:t>Učitavanje podataka iz</a:t>
            </a:r>
            <a:r>
              <a:rPr lang="en-US" sz="1800" dirty="0" smtClean="0"/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JSON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fajlova</a:t>
            </a:r>
            <a:r>
              <a:rPr lang="en-US" sz="1800" dirty="0" smtClean="0">
                <a:solidFill>
                  <a:schemeClr val="tx2"/>
                </a:solidFill>
              </a:rPr>
              <a:t>: </a:t>
            </a:r>
            <a:r>
              <a:rPr lang="en-US" sz="1800" dirty="0" err="1" smtClean="0">
                <a:solidFill>
                  <a:schemeClr val="tx2"/>
                </a:solidFill>
              </a:rPr>
              <a:t>account.js</a:t>
            </a:r>
            <a:r>
              <a:rPr lang="en-US" sz="1800" dirty="0" smtClean="0">
                <a:solidFill>
                  <a:schemeClr val="tx2"/>
                </a:solidFill>
              </a:rPr>
              <a:t>, </a:t>
            </a:r>
            <a:r>
              <a:rPr lang="en-US" sz="1800" dirty="0" err="1" smtClean="0">
                <a:solidFill>
                  <a:schemeClr val="tx2"/>
                </a:solidFill>
              </a:rPr>
              <a:t>following.js</a:t>
            </a:r>
            <a:r>
              <a:rPr lang="en-US" sz="1800" dirty="0" smtClean="0">
                <a:solidFill>
                  <a:schemeClr val="tx2"/>
                </a:solidFill>
              </a:rPr>
              <a:t>, </a:t>
            </a:r>
            <a:r>
              <a:rPr lang="en-US" sz="1800" dirty="0" err="1" smtClean="0">
                <a:solidFill>
                  <a:schemeClr val="tx2"/>
                </a:solidFill>
              </a:rPr>
              <a:t>follower.js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i</a:t>
            </a:r>
            <a:r>
              <a:rPr lang="en-US" sz="1800" dirty="0" smtClean="0">
                <a:solidFill>
                  <a:schemeClr val="tx2"/>
                </a:solidFill>
              </a:rPr>
              <a:t> direct-</a:t>
            </a:r>
            <a:r>
              <a:rPr lang="en-US" sz="1800" dirty="0" err="1" smtClean="0">
                <a:solidFill>
                  <a:schemeClr val="tx2"/>
                </a:solidFill>
              </a:rPr>
              <a:t>messages.js</a:t>
            </a:r>
            <a:r>
              <a:rPr lang="en-US" sz="1800" dirty="0" smtClean="0">
                <a:solidFill>
                  <a:schemeClr val="tx2"/>
                </a:solidFill>
              </a:rPr>
              <a:t>. </a:t>
            </a:r>
            <a:endParaRPr lang="sr-Latn-RS" sz="1800" dirty="0" smtClean="0">
              <a:solidFill>
                <a:schemeClr val="tx2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8610600" y="133350"/>
            <a:ext cx="304800" cy="3048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1</a:t>
            </a:r>
            <a:endParaRPr lang="en-US" dirty="0"/>
          </a:p>
        </p:txBody>
      </p:sp>
      <p:pic>
        <p:nvPicPr>
          <p:cNvPr id="4" name="Picture 3" descr="6.  ucitavanje podataka iz fajlov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234" y="1200150"/>
            <a:ext cx="6593533" cy="3579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209550"/>
            <a:ext cx="8839200" cy="4724400"/>
          </a:xfrm>
        </p:spPr>
        <p:txBody>
          <a:bodyPr>
            <a:normAutofit/>
          </a:bodyPr>
          <a:lstStyle/>
          <a:p>
            <a:r>
              <a:rPr lang="sr-Latn-RS" sz="1800" dirty="0" smtClean="0">
                <a:solidFill>
                  <a:schemeClr val="tx2"/>
                </a:solidFill>
              </a:rPr>
              <a:t>Kreiranje grafa zavisnosti</a:t>
            </a:r>
          </a:p>
        </p:txBody>
      </p:sp>
      <p:sp>
        <p:nvSpPr>
          <p:cNvPr id="5" name="Oval 4"/>
          <p:cNvSpPr/>
          <p:nvPr/>
        </p:nvSpPr>
        <p:spPr>
          <a:xfrm>
            <a:off x="8610600" y="133350"/>
            <a:ext cx="304800" cy="3048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1</a:t>
            </a:r>
            <a:endParaRPr lang="en-US" dirty="0"/>
          </a:p>
        </p:txBody>
      </p:sp>
      <p:pic>
        <p:nvPicPr>
          <p:cNvPr id="6" name="Picture 5" descr="7. prazan graf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361950"/>
            <a:ext cx="4191000" cy="45857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209550"/>
            <a:ext cx="8839200" cy="4724400"/>
          </a:xfrm>
        </p:spPr>
        <p:txBody>
          <a:bodyPr>
            <a:normAutofit/>
          </a:bodyPr>
          <a:lstStyle/>
          <a:p>
            <a:r>
              <a:rPr lang="sr-Latn-RS" sz="1800" dirty="0" smtClean="0">
                <a:solidFill>
                  <a:schemeClr val="tx2"/>
                </a:solidFill>
              </a:rPr>
              <a:t>Definisanje vremenskog perioda za analizu</a:t>
            </a:r>
          </a:p>
        </p:txBody>
      </p:sp>
      <p:sp>
        <p:nvSpPr>
          <p:cNvPr id="5" name="Oval 4"/>
          <p:cNvSpPr/>
          <p:nvPr/>
        </p:nvSpPr>
        <p:spPr>
          <a:xfrm>
            <a:off x="8610600" y="133350"/>
            <a:ext cx="304800" cy="3048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1</a:t>
            </a:r>
            <a:endParaRPr lang="en-US" dirty="0"/>
          </a:p>
        </p:txBody>
      </p:sp>
      <p:pic>
        <p:nvPicPr>
          <p:cNvPr id="6" name="Picture 5" descr="8. dat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53" y="1047750"/>
            <a:ext cx="8025695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209550"/>
            <a:ext cx="8839200" cy="4724400"/>
          </a:xfrm>
        </p:spPr>
        <p:txBody>
          <a:bodyPr>
            <a:normAutofit/>
          </a:bodyPr>
          <a:lstStyle/>
          <a:p>
            <a:r>
              <a:rPr lang="sr-Latn-RS" sz="1800" dirty="0" smtClean="0">
                <a:solidFill>
                  <a:schemeClr val="tx2"/>
                </a:solidFill>
              </a:rPr>
              <a:t>Brojanje poruka i ažuriranje grana u grafu</a:t>
            </a:r>
          </a:p>
        </p:txBody>
      </p:sp>
      <p:sp>
        <p:nvSpPr>
          <p:cNvPr id="5" name="Oval 4"/>
          <p:cNvSpPr/>
          <p:nvPr/>
        </p:nvSpPr>
        <p:spPr>
          <a:xfrm>
            <a:off x="8610600" y="133350"/>
            <a:ext cx="304800" cy="3048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1</a:t>
            </a:r>
            <a:endParaRPr lang="en-US" dirty="0"/>
          </a:p>
        </p:txBody>
      </p:sp>
      <p:pic>
        <p:nvPicPr>
          <p:cNvPr id="7" name="Picture 6" descr="9. brojanje poruk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742950"/>
            <a:ext cx="7620000" cy="41378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209550"/>
            <a:ext cx="8839200" cy="4724400"/>
          </a:xfrm>
        </p:spPr>
        <p:txBody>
          <a:bodyPr>
            <a:normAutofit/>
          </a:bodyPr>
          <a:lstStyle/>
          <a:p>
            <a:r>
              <a:rPr lang="sr-Latn-RS" sz="1800" dirty="0" smtClean="0">
                <a:solidFill>
                  <a:schemeClr val="tx2"/>
                </a:solidFill>
              </a:rPr>
              <a:t>Crtanje prethodno kreiranog grafa</a:t>
            </a:r>
          </a:p>
        </p:txBody>
      </p:sp>
      <p:sp>
        <p:nvSpPr>
          <p:cNvPr id="5" name="Oval 4"/>
          <p:cNvSpPr/>
          <p:nvPr/>
        </p:nvSpPr>
        <p:spPr>
          <a:xfrm>
            <a:off x="8610600" y="133350"/>
            <a:ext cx="304800" cy="3048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1</a:t>
            </a:r>
            <a:endParaRPr lang="en-US" dirty="0"/>
          </a:p>
        </p:txBody>
      </p:sp>
      <p:pic>
        <p:nvPicPr>
          <p:cNvPr id="7" name="Picture 6" descr="10. crtanje graf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216" y="1123950"/>
            <a:ext cx="8529568" cy="2590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209550"/>
            <a:ext cx="8839200" cy="4724400"/>
          </a:xfrm>
        </p:spPr>
        <p:txBody>
          <a:bodyPr>
            <a:normAutofit/>
          </a:bodyPr>
          <a:lstStyle/>
          <a:p>
            <a:r>
              <a:rPr lang="sr-Latn-RS" sz="1800" dirty="0" smtClean="0">
                <a:solidFill>
                  <a:schemeClr val="tx2"/>
                </a:solidFill>
              </a:rPr>
              <a:t>Rezultat analize</a:t>
            </a:r>
          </a:p>
        </p:txBody>
      </p:sp>
      <p:sp>
        <p:nvSpPr>
          <p:cNvPr id="5" name="Oval 4"/>
          <p:cNvSpPr/>
          <p:nvPr/>
        </p:nvSpPr>
        <p:spPr>
          <a:xfrm>
            <a:off x="8610600" y="133350"/>
            <a:ext cx="304800" cy="3048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1</a:t>
            </a:r>
            <a:endParaRPr lang="en-US" dirty="0"/>
          </a:p>
        </p:txBody>
      </p:sp>
      <p:pic>
        <p:nvPicPr>
          <p:cNvPr id="6" name="Picture 5" descr="Figure_1.png"/>
          <p:cNvPicPr>
            <a:picLocks noChangeAspect="1"/>
          </p:cNvPicPr>
          <p:nvPr/>
        </p:nvPicPr>
        <p:blipFill>
          <a:blip r:embed="rId3"/>
          <a:srcRect l="5909" t="4361" r="5000" b="4361"/>
          <a:stretch>
            <a:fillRect/>
          </a:stretch>
        </p:blipFill>
        <p:spPr>
          <a:xfrm>
            <a:off x="444500" y="742950"/>
            <a:ext cx="8255000" cy="411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57350"/>
            <a:ext cx="7239000" cy="1298971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sr-Latn-R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Generisanje izveštaja o konverzacijama korisnika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4191000" y="3714750"/>
            <a:ext cx="762000" cy="762000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14400" y="2038350"/>
            <a:ext cx="457200" cy="4572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209550"/>
            <a:ext cx="8839200" cy="4724400"/>
          </a:xfrm>
        </p:spPr>
        <p:txBody>
          <a:bodyPr>
            <a:normAutofit/>
          </a:bodyPr>
          <a:lstStyle/>
          <a:p>
            <a:r>
              <a:rPr lang="sr-Latn-RS" sz="1800" dirty="0" smtClean="0">
                <a:solidFill>
                  <a:schemeClr val="tx2"/>
                </a:solidFill>
              </a:rPr>
              <a:t>Učitavanje neophodnih podataka </a:t>
            </a:r>
          </a:p>
        </p:txBody>
      </p:sp>
      <p:sp>
        <p:nvSpPr>
          <p:cNvPr id="5" name="Oval 4"/>
          <p:cNvSpPr/>
          <p:nvPr/>
        </p:nvSpPr>
        <p:spPr>
          <a:xfrm>
            <a:off x="8610600" y="133350"/>
            <a:ext cx="304800" cy="3048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2</a:t>
            </a:r>
            <a:endParaRPr lang="en-US" dirty="0"/>
          </a:p>
        </p:txBody>
      </p:sp>
      <p:pic>
        <p:nvPicPr>
          <p:cNvPr id="7" name="Picture 6" descr="11. import direc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352550"/>
            <a:ext cx="7772400" cy="2590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209550"/>
            <a:ext cx="8839200" cy="4724400"/>
          </a:xfrm>
        </p:spPr>
        <p:txBody>
          <a:bodyPr>
            <a:normAutofit/>
          </a:bodyPr>
          <a:lstStyle/>
          <a:p>
            <a:r>
              <a:rPr lang="sr-Latn-RS" sz="1800" dirty="0" smtClean="0">
                <a:solidFill>
                  <a:schemeClr val="tx2"/>
                </a:solidFill>
              </a:rPr>
              <a:t>Funkcija za generisanje izveštaja o razgovorima</a:t>
            </a:r>
          </a:p>
        </p:txBody>
      </p:sp>
      <p:sp>
        <p:nvSpPr>
          <p:cNvPr id="5" name="Oval 4"/>
          <p:cNvSpPr/>
          <p:nvPr/>
        </p:nvSpPr>
        <p:spPr>
          <a:xfrm>
            <a:off x="8610600" y="133350"/>
            <a:ext cx="304800" cy="3048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2</a:t>
            </a:r>
            <a:endParaRPr lang="en-US" dirty="0"/>
          </a:p>
        </p:txBody>
      </p:sp>
      <p:pic>
        <p:nvPicPr>
          <p:cNvPr id="4" name="Picture 3" descr="13. generisanje izvestaja direc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669" y="1123950"/>
            <a:ext cx="8736663" cy="304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209550"/>
            <a:ext cx="8839200" cy="4724400"/>
          </a:xfrm>
        </p:spPr>
        <p:txBody>
          <a:bodyPr>
            <a:normAutofit/>
          </a:bodyPr>
          <a:lstStyle/>
          <a:p>
            <a:r>
              <a:rPr lang="sr-Latn-RS" sz="1800" dirty="0" smtClean="0">
                <a:solidFill>
                  <a:schemeClr val="tx2"/>
                </a:solidFill>
              </a:rPr>
              <a:t>Definisanje početnog i krajnjeg datuma analize i generisanje izveštaja</a:t>
            </a:r>
          </a:p>
        </p:txBody>
      </p:sp>
      <p:sp>
        <p:nvSpPr>
          <p:cNvPr id="5" name="Oval 4"/>
          <p:cNvSpPr/>
          <p:nvPr/>
        </p:nvSpPr>
        <p:spPr>
          <a:xfrm>
            <a:off x="8610600" y="133350"/>
            <a:ext cx="304800" cy="3048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2</a:t>
            </a:r>
            <a:endParaRPr lang="en-US" dirty="0"/>
          </a:p>
        </p:txBody>
      </p:sp>
      <p:pic>
        <p:nvPicPr>
          <p:cNvPr id="4" name="Picture 3" descr="13. datumi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814" y="1047750"/>
            <a:ext cx="7394373" cy="35334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5979"/>
            <a:ext cx="8839200" cy="857250"/>
          </a:xfrm>
        </p:spPr>
        <p:txBody>
          <a:bodyPr anchor="ctr">
            <a:normAutofit/>
          </a:bodyPr>
          <a:lstStyle/>
          <a:p>
            <a:pPr algn="ctr"/>
            <a:r>
              <a:rPr lang="sr-Latn-R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Digitalna forenzika društvenih mreža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085850"/>
            <a:ext cx="8839200" cy="3848100"/>
          </a:xfrm>
        </p:spPr>
        <p:txBody>
          <a:bodyPr>
            <a:noAutofit/>
          </a:bodyPr>
          <a:lstStyle/>
          <a:p>
            <a:r>
              <a:rPr lang="sr-Latn-RS" sz="1800" dirty="0" smtClean="0">
                <a:solidFill>
                  <a:schemeClr val="tx2"/>
                </a:solidFill>
              </a:rPr>
              <a:t>U </a:t>
            </a:r>
            <a:r>
              <a:rPr lang="vi-VN" sz="1800" dirty="0" smtClean="0">
                <a:solidFill>
                  <a:schemeClr val="tx2"/>
                </a:solidFill>
              </a:rPr>
              <a:t>pravosudnom sistemu</a:t>
            </a:r>
            <a:r>
              <a:rPr lang="sr-Latn-RS" sz="1800" dirty="0" smtClean="0">
                <a:solidFill>
                  <a:schemeClr val="tx2"/>
                </a:solidFill>
              </a:rPr>
              <a:t> a</a:t>
            </a:r>
            <a:r>
              <a:rPr lang="en-US" sz="1800" dirty="0" err="1" smtClean="0">
                <a:solidFill>
                  <a:schemeClr val="tx2"/>
                </a:solidFill>
              </a:rPr>
              <a:t>naliza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zavisnosti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između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kontakata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pruž</a:t>
            </a:r>
            <a:r>
              <a:rPr lang="sr-Latn-RS" sz="1800" dirty="0" smtClean="0">
                <a:solidFill>
                  <a:schemeClr val="tx2"/>
                </a:solidFill>
              </a:rPr>
              <a:t>a </a:t>
            </a:r>
            <a:r>
              <a:rPr lang="en-US" sz="1800" dirty="0" err="1" smtClean="0">
                <a:solidFill>
                  <a:schemeClr val="tx2"/>
                </a:solidFill>
              </a:rPr>
              <a:t>uvid</a:t>
            </a:r>
            <a:r>
              <a:rPr lang="en-US" sz="1800" dirty="0" smtClean="0">
                <a:solidFill>
                  <a:schemeClr val="tx2"/>
                </a:solidFill>
              </a:rPr>
              <a:t> u </a:t>
            </a:r>
            <a:r>
              <a:rPr lang="en-US" sz="1800" dirty="0" err="1" smtClean="0">
                <a:solidFill>
                  <a:schemeClr val="tx2"/>
                </a:solidFill>
              </a:rPr>
              <a:t>komunikaciju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između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osoba</a:t>
            </a:r>
            <a:r>
              <a:rPr lang="en-US" sz="1800" dirty="0" smtClean="0">
                <a:solidFill>
                  <a:schemeClr val="tx2"/>
                </a:solidFill>
              </a:rPr>
              <a:t>, </a:t>
            </a:r>
            <a:r>
              <a:rPr lang="en-US" sz="1800" dirty="0" err="1" smtClean="0">
                <a:solidFill>
                  <a:schemeClr val="tx2"/>
                </a:solidFill>
              </a:rPr>
              <a:t>njihove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međusobne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veze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i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aktivnosti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na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platformi</a:t>
            </a:r>
            <a:endParaRPr lang="sr-Latn-RS" sz="1800" dirty="0" smtClean="0">
              <a:solidFill>
                <a:schemeClr val="tx2"/>
              </a:solidFill>
            </a:endParaRPr>
          </a:p>
          <a:p>
            <a:endParaRPr lang="sr-Latn-RS" sz="1800" dirty="0" smtClean="0">
              <a:solidFill>
                <a:schemeClr val="tx2"/>
              </a:solidFill>
            </a:endParaRPr>
          </a:p>
          <a:p>
            <a:r>
              <a:rPr lang="en-US" sz="1800" dirty="0" err="1" smtClean="0">
                <a:solidFill>
                  <a:schemeClr val="tx2"/>
                </a:solidFill>
              </a:rPr>
              <a:t>Vizualizacija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ovih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podataka</a:t>
            </a:r>
            <a:r>
              <a:rPr lang="en-US" sz="1800" dirty="0" smtClean="0">
                <a:solidFill>
                  <a:schemeClr val="tx2"/>
                </a:solidFill>
              </a:rPr>
              <a:t> u </a:t>
            </a:r>
            <a:r>
              <a:rPr lang="en-US" sz="1800" dirty="0" err="1" smtClean="0">
                <a:solidFill>
                  <a:schemeClr val="tx2"/>
                </a:solidFill>
              </a:rPr>
              <a:t>obliku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grafova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i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statistika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omogućava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bolje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razume</a:t>
            </a:r>
            <a:r>
              <a:rPr lang="sr-Latn-RS" sz="1800" dirty="0" smtClean="0">
                <a:solidFill>
                  <a:schemeClr val="tx2"/>
                </a:solidFill>
              </a:rPr>
              <a:t>vanje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situaciju</a:t>
            </a:r>
            <a:r>
              <a:rPr lang="sr-Latn-RS" sz="1800" dirty="0" smtClean="0">
                <a:solidFill>
                  <a:schemeClr val="tx2"/>
                </a:solidFill>
              </a:rPr>
              <a:t>a </a:t>
            </a:r>
            <a:r>
              <a:rPr lang="en-US" sz="1800" dirty="0" err="1" smtClean="0">
                <a:solidFill>
                  <a:schemeClr val="tx2"/>
                </a:solidFill>
              </a:rPr>
              <a:t>i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praviln</a:t>
            </a:r>
            <a:r>
              <a:rPr lang="sr-Latn-RS" sz="1800" dirty="0" smtClean="0">
                <a:solidFill>
                  <a:schemeClr val="tx2"/>
                </a:solidFill>
              </a:rPr>
              <a:t>u</a:t>
            </a:r>
            <a:r>
              <a:rPr lang="en-US" sz="1800" dirty="0" smtClean="0">
                <a:solidFill>
                  <a:schemeClr val="tx2"/>
                </a:solidFill>
              </a:rPr>
              <a:t> interpret</a:t>
            </a:r>
            <a:r>
              <a:rPr lang="sr-Latn-RS" sz="1800" dirty="0" smtClean="0">
                <a:solidFill>
                  <a:schemeClr val="tx2"/>
                </a:solidFill>
              </a:rPr>
              <a:t>aciju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dokaz</a:t>
            </a:r>
            <a:r>
              <a:rPr lang="sr-Latn-RS" sz="1800" dirty="0" smtClean="0">
                <a:solidFill>
                  <a:schemeClr val="tx2"/>
                </a:solidFill>
              </a:rPr>
              <a:t>a</a:t>
            </a:r>
            <a:endParaRPr lang="en-US" sz="1800" dirty="0" smtClean="0">
              <a:solidFill>
                <a:schemeClr val="tx2"/>
              </a:solidFill>
            </a:endParaRPr>
          </a:p>
          <a:p>
            <a:endParaRPr lang="vi-VN" sz="18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209550"/>
            <a:ext cx="8839200" cy="4724400"/>
          </a:xfrm>
        </p:spPr>
        <p:txBody>
          <a:bodyPr>
            <a:normAutofit/>
          </a:bodyPr>
          <a:lstStyle/>
          <a:p>
            <a:r>
              <a:rPr lang="sr-Latn-RS" sz="1800" dirty="0" smtClean="0">
                <a:solidFill>
                  <a:schemeClr val="tx2"/>
                </a:solidFill>
              </a:rPr>
              <a:t>Rezultat analize</a:t>
            </a:r>
          </a:p>
        </p:txBody>
      </p:sp>
      <p:sp>
        <p:nvSpPr>
          <p:cNvPr id="5" name="Oval 4"/>
          <p:cNvSpPr/>
          <p:nvPr/>
        </p:nvSpPr>
        <p:spPr>
          <a:xfrm>
            <a:off x="8610600" y="133350"/>
            <a:ext cx="304800" cy="3048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2</a:t>
            </a:r>
            <a:endParaRPr lang="en-US" dirty="0"/>
          </a:p>
        </p:txBody>
      </p:sp>
      <p:pic>
        <p:nvPicPr>
          <p:cNvPr id="4" name="Picture 3" descr="14. generisan izveštaj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300" y="590550"/>
            <a:ext cx="5867400" cy="43510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657350"/>
            <a:ext cx="7391400" cy="1298971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sr-Latn-R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izuelizacija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r-Latn-R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statistike aktivnosti (broj objavljenih tvitova)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4191000" y="3714750"/>
            <a:ext cx="762000" cy="762000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57200" y="1809750"/>
            <a:ext cx="457200" cy="4572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209550"/>
            <a:ext cx="8839200" cy="4724400"/>
          </a:xfrm>
        </p:spPr>
        <p:txBody>
          <a:bodyPr>
            <a:normAutofit/>
          </a:bodyPr>
          <a:lstStyle/>
          <a:p>
            <a:r>
              <a:rPr lang="sr-Latn-RS" sz="1800" dirty="0" smtClean="0">
                <a:solidFill>
                  <a:schemeClr val="tx2"/>
                </a:solidFill>
              </a:rPr>
              <a:t>Učitavanje tvitova, kreiranje praznog grafa i inicijalizacija brojača</a:t>
            </a:r>
          </a:p>
        </p:txBody>
      </p:sp>
      <p:sp>
        <p:nvSpPr>
          <p:cNvPr id="5" name="Oval 4"/>
          <p:cNvSpPr/>
          <p:nvPr/>
        </p:nvSpPr>
        <p:spPr>
          <a:xfrm>
            <a:off x="8610600" y="133350"/>
            <a:ext cx="304800" cy="3048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3</a:t>
            </a:r>
            <a:endParaRPr lang="en-US" dirty="0"/>
          </a:p>
        </p:txBody>
      </p:sp>
      <p:pic>
        <p:nvPicPr>
          <p:cNvPr id="6" name="Picture 5" descr="15. importi tweet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007" y="895350"/>
            <a:ext cx="7013986" cy="365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209550"/>
            <a:ext cx="8839200" cy="4724400"/>
          </a:xfrm>
        </p:spPr>
        <p:txBody>
          <a:bodyPr>
            <a:normAutofit/>
          </a:bodyPr>
          <a:lstStyle/>
          <a:p>
            <a:r>
              <a:rPr lang="sr-Latn-RS" sz="1800" dirty="0" smtClean="0">
                <a:solidFill>
                  <a:schemeClr val="tx2"/>
                </a:solidFill>
              </a:rPr>
              <a:t>Ažuriranje statističkih promenljiva na osnovu datuma objavljivanja tvitova</a:t>
            </a:r>
          </a:p>
        </p:txBody>
      </p:sp>
      <p:sp>
        <p:nvSpPr>
          <p:cNvPr id="5" name="Oval 4"/>
          <p:cNvSpPr/>
          <p:nvPr/>
        </p:nvSpPr>
        <p:spPr>
          <a:xfrm>
            <a:off x="8610600" y="133350"/>
            <a:ext cx="304800" cy="3048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3</a:t>
            </a:r>
            <a:endParaRPr lang="en-US" dirty="0"/>
          </a:p>
        </p:txBody>
      </p:sp>
      <p:pic>
        <p:nvPicPr>
          <p:cNvPr id="4" name="Picture 3" descr="16. obrada tweetova tweet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35" y="1276350"/>
            <a:ext cx="8543730" cy="304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209550"/>
            <a:ext cx="8839200" cy="4724400"/>
          </a:xfrm>
        </p:spPr>
        <p:txBody>
          <a:bodyPr>
            <a:normAutofit/>
          </a:bodyPr>
          <a:lstStyle/>
          <a:p>
            <a:r>
              <a:rPr lang="sr-Latn-RS" sz="1800" dirty="0" smtClean="0">
                <a:solidFill>
                  <a:schemeClr val="tx2"/>
                </a:solidFill>
              </a:rPr>
              <a:t>Vizuelizacija statistike aktivnosti korisnika na Twitteru</a:t>
            </a:r>
          </a:p>
        </p:txBody>
      </p:sp>
      <p:sp>
        <p:nvSpPr>
          <p:cNvPr id="5" name="Oval 4"/>
          <p:cNvSpPr/>
          <p:nvPr/>
        </p:nvSpPr>
        <p:spPr>
          <a:xfrm>
            <a:off x="8610600" y="133350"/>
            <a:ext cx="304800" cy="3048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3</a:t>
            </a:r>
            <a:endParaRPr lang="en-US" dirty="0"/>
          </a:p>
        </p:txBody>
      </p:sp>
      <p:pic>
        <p:nvPicPr>
          <p:cNvPr id="4" name="Picture 3" descr="17. crtanje prikaza tweet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900" y="620927"/>
            <a:ext cx="3886200" cy="42713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209550"/>
            <a:ext cx="8839200" cy="4724400"/>
          </a:xfrm>
        </p:spPr>
        <p:txBody>
          <a:bodyPr>
            <a:normAutofit/>
          </a:bodyPr>
          <a:lstStyle/>
          <a:p>
            <a:r>
              <a:rPr lang="sr-Latn-RS" sz="1800" dirty="0" smtClean="0">
                <a:solidFill>
                  <a:schemeClr val="tx2"/>
                </a:solidFill>
              </a:rPr>
              <a:t>Rezultat analize</a:t>
            </a:r>
          </a:p>
        </p:txBody>
      </p:sp>
      <p:sp>
        <p:nvSpPr>
          <p:cNvPr id="5" name="Oval 4"/>
          <p:cNvSpPr/>
          <p:nvPr/>
        </p:nvSpPr>
        <p:spPr>
          <a:xfrm>
            <a:off x="8610600" y="133350"/>
            <a:ext cx="304800" cy="3048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3</a:t>
            </a:r>
            <a:endParaRPr lang="en-US" dirty="0"/>
          </a:p>
        </p:txBody>
      </p:sp>
      <p:pic>
        <p:nvPicPr>
          <p:cNvPr id="6" name="Picture 5" descr="E:\- Jelena -\Fakultet\2. Master akademske studije\1. semestar\5. Digitalna forenzika\Projekat\rezultati\tvitovi po vremenskim intervalim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66700" y="971550"/>
            <a:ext cx="8610600" cy="3141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57350"/>
            <a:ext cx="7391400" cy="1298971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sr-Latn-R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Pretraga objavljenih tvitova po ključnoj reči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4191000" y="3714750"/>
            <a:ext cx="762000" cy="762000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57200" y="1809750"/>
            <a:ext cx="457200" cy="4572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209550"/>
            <a:ext cx="8839200" cy="4724400"/>
          </a:xfrm>
        </p:spPr>
        <p:txBody>
          <a:bodyPr>
            <a:normAutofit/>
          </a:bodyPr>
          <a:lstStyle/>
          <a:p>
            <a:r>
              <a:rPr lang="sr-Latn-RS" sz="1800" dirty="0" smtClean="0">
                <a:solidFill>
                  <a:schemeClr val="tx2"/>
                </a:solidFill>
              </a:rPr>
              <a:t>Nalaženje tvitova koji sadrže unetu ključnu reč</a:t>
            </a:r>
          </a:p>
        </p:txBody>
      </p:sp>
      <p:sp>
        <p:nvSpPr>
          <p:cNvPr id="5" name="Oval 4"/>
          <p:cNvSpPr/>
          <p:nvPr/>
        </p:nvSpPr>
        <p:spPr>
          <a:xfrm>
            <a:off x="8610600" y="133350"/>
            <a:ext cx="304800" cy="3048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4</a:t>
            </a:r>
            <a:endParaRPr lang="en-US" dirty="0"/>
          </a:p>
        </p:txBody>
      </p:sp>
      <p:pic>
        <p:nvPicPr>
          <p:cNvPr id="6" name="Picture 5" descr="18. search tweets keywork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742950"/>
            <a:ext cx="8229600" cy="42260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209550"/>
            <a:ext cx="8610600" cy="4724400"/>
          </a:xfrm>
        </p:spPr>
        <p:txBody>
          <a:bodyPr>
            <a:normAutofit/>
          </a:bodyPr>
          <a:lstStyle/>
          <a:p>
            <a:r>
              <a:rPr lang="sr-Latn-RS" sz="1800" dirty="0" smtClean="0">
                <a:solidFill>
                  <a:schemeClr val="tx2"/>
                </a:solidFill>
              </a:rPr>
              <a:t>Rezultat analize, fajl koji sadrži sve tvitove koje je korisnik objavio koji sadrže ključnu reč “Donec”, u vremenskom periodu 1.03.2024.-22.03.2024.</a:t>
            </a:r>
          </a:p>
        </p:txBody>
      </p:sp>
      <p:sp>
        <p:nvSpPr>
          <p:cNvPr id="5" name="Oval 4"/>
          <p:cNvSpPr/>
          <p:nvPr/>
        </p:nvSpPr>
        <p:spPr>
          <a:xfrm>
            <a:off x="8610600" y="133350"/>
            <a:ext cx="304800" cy="3048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4</a:t>
            </a:r>
            <a:endParaRPr lang="en-US" dirty="0"/>
          </a:p>
        </p:txBody>
      </p:sp>
      <p:pic>
        <p:nvPicPr>
          <p:cNvPr id="4" name="Picture 3" descr="19. svi nadjeni tweetovi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1428750"/>
            <a:ext cx="8610600" cy="16739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57350"/>
            <a:ext cx="7239000" cy="1298971"/>
          </a:xfrm>
        </p:spPr>
        <p:txBody>
          <a:bodyPr anchor="ctr">
            <a:normAutofit/>
          </a:bodyPr>
          <a:lstStyle/>
          <a:p>
            <a:pPr algn="ctr"/>
            <a:r>
              <a:rPr lang="sr-Latn-R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Hvala na pažnji!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5979"/>
            <a:ext cx="8839200" cy="857250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Ograničenj</a:t>
            </a:r>
            <a:r>
              <a:rPr lang="sr-Latn-R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085850"/>
            <a:ext cx="8839200" cy="3848100"/>
          </a:xfrm>
        </p:spPr>
        <p:txBody>
          <a:bodyPr>
            <a:normAutofit/>
          </a:bodyPr>
          <a:lstStyle/>
          <a:p>
            <a:r>
              <a:rPr lang="en-US" sz="1800" dirty="0" err="1" smtClean="0">
                <a:solidFill>
                  <a:schemeClr val="tx2"/>
                </a:solidFill>
              </a:rPr>
              <a:t>Ograničenja</a:t>
            </a:r>
            <a:r>
              <a:rPr lang="en-US" sz="1800" dirty="0" smtClean="0">
                <a:solidFill>
                  <a:schemeClr val="tx2"/>
                </a:solidFill>
              </a:rPr>
              <a:t> u </a:t>
            </a:r>
            <a:r>
              <a:rPr lang="en-US" sz="1800" dirty="0" err="1" smtClean="0">
                <a:solidFill>
                  <a:schemeClr val="tx2"/>
                </a:solidFill>
              </a:rPr>
              <a:t>prikupljanju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podataka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zbog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privatnosti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korisnika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i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zakonskih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regulativa</a:t>
            </a:r>
            <a:endParaRPr lang="sr-Latn-RS" sz="1800" dirty="0" smtClean="0">
              <a:solidFill>
                <a:schemeClr val="tx2"/>
              </a:solidFill>
            </a:endParaRPr>
          </a:p>
          <a:p>
            <a:endParaRPr lang="en-US" sz="1800" dirty="0" smtClean="0">
              <a:solidFill>
                <a:schemeClr val="tx2"/>
              </a:solidFill>
            </a:endParaRPr>
          </a:p>
          <a:p>
            <a:r>
              <a:rPr lang="en-US" sz="1800" dirty="0" err="1" smtClean="0">
                <a:solidFill>
                  <a:schemeClr val="tx2"/>
                </a:solidFill>
              </a:rPr>
              <a:t>Brz</a:t>
            </a:r>
            <a:r>
              <a:rPr lang="en-US" sz="1800" dirty="0" smtClean="0">
                <a:solidFill>
                  <a:schemeClr val="tx2"/>
                </a:solidFill>
              </a:rPr>
              <a:t> tempo </a:t>
            </a:r>
            <a:r>
              <a:rPr lang="en-US" sz="1800" dirty="0" err="1" smtClean="0">
                <a:solidFill>
                  <a:schemeClr val="tx2"/>
                </a:solidFill>
              </a:rPr>
              <a:t>promena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na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društvenim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mrežama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može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dovesti</a:t>
            </a:r>
            <a:r>
              <a:rPr lang="en-US" sz="1800" dirty="0" smtClean="0">
                <a:solidFill>
                  <a:schemeClr val="tx2"/>
                </a:solidFill>
              </a:rPr>
              <a:t> do </a:t>
            </a:r>
            <a:r>
              <a:rPr lang="en-US" sz="1800" dirty="0" err="1" smtClean="0">
                <a:solidFill>
                  <a:schemeClr val="tx2"/>
                </a:solidFill>
              </a:rPr>
              <a:t>problema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sa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ažuriranjem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alata</a:t>
            </a:r>
            <a:endParaRPr lang="sr-Latn-RS" sz="1800" dirty="0" smtClean="0">
              <a:solidFill>
                <a:schemeClr val="tx2"/>
              </a:solidFill>
            </a:endParaRPr>
          </a:p>
          <a:p>
            <a:endParaRPr lang="en-US" sz="1800" dirty="0" smtClean="0">
              <a:solidFill>
                <a:schemeClr val="tx2"/>
              </a:solidFill>
            </a:endParaRPr>
          </a:p>
          <a:p>
            <a:r>
              <a:rPr lang="en-US" sz="1800" dirty="0" err="1" smtClean="0">
                <a:solidFill>
                  <a:schemeClr val="tx2"/>
                </a:solidFill>
              </a:rPr>
              <a:t>Variranje</a:t>
            </a:r>
            <a:r>
              <a:rPr lang="en-US" sz="1800" dirty="0" smtClean="0">
                <a:solidFill>
                  <a:schemeClr val="tx2"/>
                </a:solidFill>
              </a:rPr>
              <a:t> u </a:t>
            </a:r>
            <a:r>
              <a:rPr lang="en-US" sz="1800" dirty="0" err="1" smtClean="0">
                <a:solidFill>
                  <a:schemeClr val="tx2"/>
                </a:solidFill>
              </a:rPr>
              <a:t>načinu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predstavljanja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podataka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na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različitim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mrežama</a:t>
            </a:r>
            <a:r>
              <a:rPr lang="sr-Latn-RS" sz="1800" dirty="0" smtClean="0">
                <a:solidFill>
                  <a:schemeClr val="tx2"/>
                </a:solidFill>
              </a:rPr>
              <a:t> i velika količina nepovezanih informacija</a:t>
            </a:r>
          </a:p>
          <a:p>
            <a:endParaRPr lang="en-US" sz="1800" dirty="0" smtClean="0">
              <a:solidFill>
                <a:schemeClr val="tx2"/>
              </a:solidFill>
            </a:endParaRPr>
          </a:p>
          <a:p>
            <a:r>
              <a:rPr lang="en-US" sz="1800" dirty="0" err="1" smtClean="0">
                <a:solidFill>
                  <a:schemeClr val="tx2"/>
                </a:solidFill>
              </a:rPr>
              <a:t>Postoji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rizik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od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manipulacije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digitalnih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dokaza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od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strane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korisnika</a:t>
            </a:r>
            <a:r>
              <a:rPr lang="en-US" sz="1800" dirty="0" smtClean="0">
                <a:solidFill>
                  <a:schemeClr val="tx2"/>
                </a:solidFill>
              </a:rPr>
              <a:t>, </a:t>
            </a:r>
            <a:r>
              <a:rPr lang="en-US" sz="1800" dirty="0" err="1" smtClean="0">
                <a:solidFill>
                  <a:schemeClr val="tx2"/>
                </a:solidFill>
              </a:rPr>
              <a:t>uključujući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falsifikovanje</a:t>
            </a:r>
            <a:r>
              <a:rPr lang="sr-Latn-RS" sz="1800" dirty="0" smtClean="0">
                <a:solidFill>
                  <a:schemeClr val="tx2"/>
                </a:solidFill>
              </a:rPr>
              <a:t>,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izmene</a:t>
            </a:r>
            <a:r>
              <a:rPr lang="sr-Latn-RS" sz="1800" dirty="0" smtClean="0">
                <a:solidFill>
                  <a:schemeClr val="tx2"/>
                </a:solidFill>
              </a:rPr>
              <a:t> i brisanje</a:t>
            </a:r>
            <a:endParaRPr lang="en-US" sz="1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5979"/>
            <a:ext cx="8839200" cy="857250"/>
          </a:xfrm>
        </p:spPr>
        <p:txBody>
          <a:bodyPr anchor="ctr">
            <a:normAutofit/>
          </a:bodyPr>
          <a:lstStyle/>
          <a:p>
            <a:pPr algn="ctr"/>
            <a:r>
              <a:rPr lang="sr-Latn-R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Potrebne funkcionalnosti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085850"/>
            <a:ext cx="8839200" cy="3848100"/>
          </a:xfrm>
        </p:spPr>
        <p:txBody>
          <a:bodyPr>
            <a:normAutofit/>
          </a:bodyPr>
          <a:lstStyle/>
          <a:p>
            <a:r>
              <a:rPr lang="en-US" sz="1800" dirty="0" err="1" smtClean="0">
                <a:solidFill>
                  <a:schemeClr val="tx2"/>
                </a:solidFill>
              </a:rPr>
              <a:t>Sigurno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prikupljanje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podataka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uz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poštovanje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privatnosti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i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zakonskih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regulativa</a:t>
            </a:r>
            <a:endParaRPr lang="sr-Latn-RS" sz="1800" dirty="0" smtClean="0">
              <a:solidFill>
                <a:schemeClr val="tx2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1800" dirty="0" smtClean="0">
              <a:solidFill>
                <a:schemeClr val="tx2"/>
              </a:solidFill>
            </a:endParaRPr>
          </a:p>
          <a:p>
            <a:r>
              <a:rPr lang="en-US" sz="1800" dirty="0" err="1" smtClean="0">
                <a:solidFill>
                  <a:schemeClr val="tx2"/>
                </a:solidFill>
              </a:rPr>
              <a:t>Analiza</a:t>
            </a:r>
            <a:r>
              <a:rPr lang="sr-Latn-RS" sz="1800" dirty="0" smtClean="0">
                <a:solidFill>
                  <a:schemeClr val="tx2"/>
                </a:solidFill>
              </a:rPr>
              <a:t> velike količine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podataka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uz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napredne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tehnike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obrade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endParaRPr lang="sr-Latn-RS" sz="1800" dirty="0" smtClean="0">
              <a:solidFill>
                <a:schemeClr val="tx2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1800" dirty="0" smtClean="0">
              <a:solidFill>
                <a:schemeClr val="tx2"/>
              </a:solidFill>
            </a:endParaRPr>
          </a:p>
          <a:p>
            <a:r>
              <a:rPr lang="en-US" sz="1800" dirty="0" err="1" smtClean="0">
                <a:solidFill>
                  <a:schemeClr val="tx2"/>
                </a:solidFill>
              </a:rPr>
              <a:t>Jasna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vizualizacija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rezultata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za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lakše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tumačenje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sr-Latn-RS" sz="1800" dirty="0" smtClean="0">
                <a:solidFill>
                  <a:schemeClr val="tx2"/>
                </a:solidFill>
              </a:rPr>
              <a:t>(grafovi, dijagrami,...)</a:t>
            </a:r>
          </a:p>
          <a:p>
            <a:pPr>
              <a:buFont typeface="Arial" pitchFamily="34" charset="0"/>
              <a:buChar char="•"/>
            </a:pPr>
            <a:endParaRPr lang="en-US" sz="1800" dirty="0" smtClean="0">
              <a:solidFill>
                <a:schemeClr val="tx2"/>
              </a:solidFill>
            </a:endParaRPr>
          </a:p>
          <a:p>
            <a:r>
              <a:rPr lang="sr-Latn-RS" sz="1800" dirty="0" err="1" smtClean="0">
                <a:solidFill>
                  <a:schemeClr val="tx2"/>
                </a:solidFill>
              </a:rPr>
              <a:t>M</a:t>
            </a:r>
            <a:r>
              <a:rPr lang="en-US" sz="1800" dirty="0" err="1" smtClean="0">
                <a:solidFill>
                  <a:schemeClr val="tx2"/>
                </a:solidFill>
              </a:rPr>
              <a:t>ogućnost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generisanja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izveštaja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i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dokumentacije</a:t>
            </a:r>
            <a:r>
              <a:rPr lang="en-US" sz="1800" dirty="0" smtClean="0">
                <a:solidFill>
                  <a:schemeClr val="tx2"/>
                </a:solidFill>
              </a:rPr>
              <a:t> o </a:t>
            </a:r>
            <a:r>
              <a:rPr lang="en-US" sz="1800" dirty="0" err="1" smtClean="0">
                <a:solidFill>
                  <a:schemeClr val="tx2"/>
                </a:solidFill>
              </a:rPr>
              <a:t>rezultatima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analize</a:t>
            </a:r>
            <a:endParaRPr lang="en-US" sz="1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5979"/>
            <a:ext cx="8839200" cy="857250"/>
          </a:xfrm>
        </p:spPr>
        <p:txBody>
          <a:bodyPr anchor="ctr">
            <a:normAutofit/>
          </a:bodyPr>
          <a:lstStyle/>
          <a:p>
            <a:pPr algn="ctr"/>
            <a:r>
              <a:rPr lang="sr-Latn-R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Pregled postojećih softverskih alata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085850"/>
            <a:ext cx="8839200" cy="3848100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1800" dirty="0" err="1" smtClean="0">
                <a:solidFill>
                  <a:schemeClr val="tx2"/>
                </a:solidFill>
              </a:rPr>
              <a:t>Jatheon</a:t>
            </a:r>
            <a:endParaRPr lang="sr-Latn-RS" sz="1800" dirty="0" smtClean="0">
              <a:solidFill>
                <a:schemeClr val="tx2"/>
              </a:solidFill>
            </a:endParaRPr>
          </a:p>
          <a:p>
            <a:pPr lvl="0"/>
            <a:endParaRPr lang="en-US" sz="1800" dirty="0" smtClean="0">
              <a:solidFill>
                <a:schemeClr val="tx2"/>
              </a:solidFill>
            </a:endParaRPr>
          </a:p>
          <a:p>
            <a:pPr lvl="0"/>
            <a:r>
              <a:rPr lang="en-US" sz="1800" dirty="0" err="1" smtClean="0">
                <a:solidFill>
                  <a:schemeClr val="tx2"/>
                </a:solidFill>
              </a:rPr>
              <a:t>WebPreserver</a:t>
            </a:r>
            <a:endParaRPr lang="sr-Latn-RS" sz="1800" dirty="0" smtClean="0">
              <a:solidFill>
                <a:schemeClr val="tx2"/>
              </a:solidFill>
            </a:endParaRPr>
          </a:p>
          <a:p>
            <a:pPr lvl="0"/>
            <a:endParaRPr lang="en-US" sz="1800" dirty="0" smtClean="0">
              <a:solidFill>
                <a:schemeClr val="tx2"/>
              </a:solidFill>
            </a:endParaRPr>
          </a:p>
          <a:p>
            <a:pPr lvl="0"/>
            <a:r>
              <a:rPr lang="en-US" sz="1800" dirty="0" err="1" smtClean="0">
                <a:solidFill>
                  <a:schemeClr val="tx2"/>
                </a:solidFill>
              </a:rPr>
              <a:t>Pipl</a:t>
            </a:r>
            <a:endParaRPr lang="sr-Latn-RS" sz="1800" dirty="0" smtClean="0">
              <a:solidFill>
                <a:schemeClr val="tx2"/>
              </a:solidFill>
            </a:endParaRPr>
          </a:p>
          <a:p>
            <a:pPr lvl="0"/>
            <a:endParaRPr lang="en-US" sz="1800" dirty="0" smtClean="0">
              <a:solidFill>
                <a:schemeClr val="tx2"/>
              </a:solidFill>
            </a:endParaRPr>
          </a:p>
          <a:p>
            <a:pPr lvl="0"/>
            <a:r>
              <a:rPr lang="en-US" sz="1800" dirty="0" smtClean="0">
                <a:solidFill>
                  <a:schemeClr val="tx2"/>
                </a:solidFill>
              </a:rPr>
              <a:t>Social Links</a:t>
            </a:r>
            <a:endParaRPr lang="sr-Latn-RS" sz="1800" dirty="0" smtClean="0">
              <a:solidFill>
                <a:schemeClr val="tx2"/>
              </a:solidFill>
            </a:endParaRPr>
          </a:p>
          <a:p>
            <a:pPr lvl="0"/>
            <a:endParaRPr lang="en-US" sz="1800" dirty="0" smtClean="0">
              <a:solidFill>
                <a:schemeClr val="tx2"/>
              </a:solidFill>
            </a:endParaRPr>
          </a:p>
          <a:p>
            <a:pPr lvl="0"/>
            <a:r>
              <a:rPr lang="en-US" sz="1800" dirty="0" err="1" smtClean="0">
                <a:solidFill>
                  <a:schemeClr val="tx2"/>
                </a:solidFill>
              </a:rPr>
              <a:t>Makeawebsitehub</a:t>
            </a:r>
            <a:endParaRPr lang="sr-Latn-RS" sz="1800" dirty="0" smtClean="0">
              <a:solidFill>
                <a:schemeClr val="tx2"/>
              </a:solidFill>
            </a:endParaRPr>
          </a:p>
          <a:p>
            <a:pPr lvl="0"/>
            <a:endParaRPr lang="en-US" sz="1800" dirty="0" smtClean="0">
              <a:solidFill>
                <a:schemeClr val="tx2"/>
              </a:solidFill>
            </a:endParaRPr>
          </a:p>
          <a:p>
            <a:pPr lvl="0"/>
            <a:r>
              <a:rPr lang="en-US" sz="1800" dirty="0" err="1" smtClean="0">
                <a:solidFill>
                  <a:schemeClr val="tx2"/>
                </a:solidFill>
              </a:rPr>
              <a:t>TinEye</a:t>
            </a:r>
            <a:endParaRPr lang="en-US" sz="1800" dirty="0" smtClean="0">
              <a:solidFill>
                <a:schemeClr val="tx2"/>
              </a:solidFill>
            </a:endParaRPr>
          </a:p>
          <a:p>
            <a:pPr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5979"/>
            <a:ext cx="8839200" cy="857250"/>
          </a:xfrm>
        </p:spPr>
        <p:txBody>
          <a:bodyPr anchor="ctr">
            <a:normAutofit/>
          </a:bodyPr>
          <a:lstStyle/>
          <a:p>
            <a:pPr algn="ctr"/>
            <a:r>
              <a:rPr lang="sr-Latn-R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Jatheon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085850"/>
            <a:ext cx="8839200" cy="3848100"/>
          </a:xfrm>
        </p:spPr>
        <p:txBody>
          <a:bodyPr>
            <a:normAutofit/>
          </a:bodyPr>
          <a:lstStyle/>
          <a:p>
            <a:r>
              <a:rPr lang="sr-Latn-RS" sz="1800" dirty="0" smtClean="0">
                <a:solidFill>
                  <a:schemeClr val="tx2"/>
                </a:solidFill>
              </a:rPr>
              <a:t>S</a:t>
            </a:r>
            <a:r>
              <a:rPr lang="vi-VN" sz="1800" dirty="0" smtClean="0">
                <a:solidFill>
                  <a:schemeClr val="tx2"/>
                </a:solidFill>
              </a:rPr>
              <a:t>oftver za arhiviranje društvenih medija</a:t>
            </a:r>
            <a:endParaRPr lang="sr-Latn-RS" sz="1800" dirty="0" smtClean="0">
              <a:solidFill>
                <a:schemeClr val="tx2"/>
              </a:solidFill>
            </a:endParaRPr>
          </a:p>
          <a:p>
            <a:endParaRPr lang="sr-Latn-RS" sz="1800" dirty="0" smtClean="0">
              <a:solidFill>
                <a:schemeClr val="tx2"/>
              </a:solidFill>
            </a:endParaRPr>
          </a:p>
          <a:p>
            <a:r>
              <a:rPr lang="vi-VN" sz="1800" dirty="0" smtClean="0">
                <a:solidFill>
                  <a:schemeClr val="tx2"/>
                </a:solidFill>
              </a:rPr>
              <a:t>Omogućava brzu pretragu svih glavnih zapisa društvenih medija sa 20+ naprednih kriterijuma</a:t>
            </a:r>
            <a:endParaRPr lang="sr-Latn-RS" sz="1800" dirty="0" smtClean="0">
              <a:solidFill>
                <a:schemeClr val="tx2"/>
              </a:solidFill>
            </a:endParaRPr>
          </a:p>
          <a:p>
            <a:endParaRPr lang="sr-Latn-RS" sz="1800" dirty="0" smtClean="0">
              <a:solidFill>
                <a:schemeClr val="tx2"/>
              </a:solidFill>
            </a:endParaRPr>
          </a:p>
          <a:p>
            <a:r>
              <a:rPr lang="vi-VN" sz="1800" dirty="0" smtClean="0">
                <a:solidFill>
                  <a:schemeClr val="tx2"/>
                </a:solidFill>
              </a:rPr>
              <a:t>Koristi se za rešavanje sporova</a:t>
            </a:r>
            <a:r>
              <a:rPr lang="sr-Latn-RS" sz="1800" dirty="0" smtClean="0">
                <a:solidFill>
                  <a:schemeClr val="tx2"/>
                </a:solidFill>
              </a:rPr>
              <a:t> i</a:t>
            </a:r>
            <a:r>
              <a:rPr lang="vi-VN" sz="1800" dirty="0" smtClean="0">
                <a:solidFill>
                  <a:schemeClr val="tx2"/>
                </a:solidFill>
              </a:rPr>
              <a:t> nedoličnog ponašanja zaposlenih</a:t>
            </a:r>
            <a:endParaRPr lang="sr-Latn-RS" sz="1800" dirty="0" smtClean="0">
              <a:solidFill>
                <a:schemeClr val="tx2"/>
              </a:solidFill>
            </a:endParaRPr>
          </a:p>
          <a:p>
            <a:endParaRPr lang="sr-Latn-RS" sz="1800" dirty="0" smtClean="0">
              <a:solidFill>
                <a:schemeClr val="tx2"/>
              </a:solidFill>
            </a:endParaRPr>
          </a:p>
          <a:p>
            <a:r>
              <a:rPr lang="vi-VN" sz="1800" dirty="0" smtClean="0">
                <a:solidFill>
                  <a:schemeClr val="tx2"/>
                </a:solidFill>
              </a:rPr>
              <a:t>Povezuje se sa nalozima na društvenim mrežama, snima sve postove, komentare i multimediju, uključujući izmene ili izbrisane postove/poruke</a:t>
            </a:r>
            <a:endParaRPr lang="en-US" sz="1800" dirty="0">
              <a:solidFill>
                <a:schemeClr val="tx2"/>
              </a:solidFill>
            </a:endParaRPr>
          </a:p>
        </p:txBody>
      </p:sp>
      <p:pic>
        <p:nvPicPr>
          <p:cNvPr id="4" name="Picture 3" descr="Jatheon_Logo.jpg"/>
          <p:cNvPicPr>
            <a:picLocks noChangeAspect="1"/>
          </p:cNvPicPr>
          <p:nvPr/>
        </p:nvPicPr>
        <p:blipFill>
          <a:blip r:embed="rId3" cstate="print"/>
          <a:srcRect t="25210" b="25210"/>
          <a:stretch>
            <a:fillRect/>
          </a:stretch>
        </p:blipFill>
        <p:spPr>
          <a:xfrm>
            <a:off x="6934200" y="285750"/>
            <a:ext cx="1889494" cy="4992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5979"/>
            <a:ext cx="8839200" cy="857250"/>
          </a:xfrm>
        </p:spPr>
        <p:txBody>
          <a:bodyPr anchor="ctr">
            <a:normAutofit/>
          </a:bodyPr>
          <a:lstStyle/>
          <a:p>
            <a:pPr algn="ctr"/>
            <a:r>
              <a:rPr lang="sr-Latn-R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WebPreserver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085850"/>
            <a:ext cx="8839200" cy="3848100"/>
          </a:xfrm>
        </p:spPr>
        <p:txBody>
          <a:bodyPr>
            <a:normAutofit/>
          </a:bodyPr>
          <a:lstStyle/>
          <a:p>
            <a:r>
              <a:rPr lang="sr-Latn-RS" sz="1800" dirty="0" smtClean="0">
                <a:solidFill>
                  <a:schemeClr val="tx2"/>
                </a:solidFill>
              </a:rPr>
              <a:t>A</a:t>
            </a:r>
            <a:r>
              <a:rPr lang="en-US" sz="1800" dirty="0" smtClean="0">
                <a:solidFill>
                  <a:schemeClr val="tx2"/>
                </a:solidFill>
              </a:rPr>
              <a:t>lat </a:t>
            </a:r>
            <a:r>
              <a:rPr lang="en-US" sz="1800" dirty="0" err="1" smtClean="0">
                <a:solidFill>
                  <a:schemeClr val="tx2"/>
                </a:solidFill>
              </a:rPr>
              <a:t>za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automatsko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očuvanje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društvenih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medija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koji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može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prikupiti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nedelje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dokaza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za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samo</a:t>
            </a:r>
            <a:r>
              <a:rPr lang="en-US" sz="1800" dirty="0" smtClean="0">
                <a:solidFill>
                  <a:schemeClr val="tx2"/>
                </a:solidFill>
              </a:rPr>
              <a:t> sat </a:t>
            </a:r>
            <a:r>
              <a:rPr lang="en-US" sz="1800" dirty="0" err="1" smtClean="0">
                <a:solidFill>
                  <a:schemeClr val="tx2"/>
                </a:solidFill>
              </a:rPr>
              <a:t>vremena</a:t>
            </a:r>
            <a:endParaRPr lang="sr-Latn-RS" sz="1800" dirty="0" smtClean="0">
              <a:solidFill>
                <a:schemeClr val="tx2"/>
              </a:solidFill>
            </a:endParaRPr>
          </a:p>
          <a:p>
            <a:endParaRPr lang="en-US" sz="1800" dirty="0" smtClean="0">
              <a:solidFill>
                <a:schemeClr val="tx2"/>
              </a:solidFill>
            </a:endParaRPr>
          </a:p>
          <a:p>
            <a:r>
              <a:rPr lang="en-US" sz="1800" dirty="0" err="1" smtClean="0">
                <a:solidFill>
                  <a:schemeClr val="tx2"/>
                </a:solidFill>
              </a:rPr>
              <a:t>Omogućava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lak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izvoz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dokaza</a:t>
            </a:r>
            <a:r>
              <a:rPr lang="en-US" sz="1800" dirty="0" smtClean="0">
                <a:solidFill>
                  <a:schemeClr val="tx2"/>
                </a:solidFill>
              </a:rPr>
              <a:t> u </a:t>
            </a:r>
            <a:r>
              <a:rPr lang="en-US" sz="1800" dirty="0" err="1" smtClean="0">
                <a:solidFill>
                  <a:schemeClr val="tx2"/>
                </a:solidFill>
              </a:rPr>
              <a:t>različite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formate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datoteka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poput</a:t>
            </a:r>
            <a:r>
              <a:rPr lang="en-US" sz="1800" dirty="0" smtClean="0">
                <a:solidFill>
                  <a:schemeClr val="tx2"/>
                </a:solidFill>
              </a:rPr>
              <a:t> OCR PDF </a:t>
            </a:r>
            <a:r>
              <a:rPr lang="en-US" sz="1800" dirty="0" err="1" smtClean="0">
                <a:solidFill>
                  <a:schemeClr val="tx2"/>
                </a:solidFill>
              </a:rPr>
              <a:t>ili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WARC</a:t>
            </a:r>
            <a:endParaRPr lang="sr-Latn-RS" sz="1800" dirty="0" smtClean="0">
              <a:solidFill>
                <a:schemeClr val="tx2"/>
              </a:solidFill>
            </a:endParaRPr>
          </a:p>
          <a:p>
            <a:endParaRPr lang="en-US" sz="1800" dirty="0" smtClean="0">
              <a:solidFill>
                <a:schemeClr val="tx2"/>
              </a:solidFill>
            </a:endParaRPr>
          </a:p>
          <a:p>
            <a:r>
              <a:rPr lang="en-US" sz="1800" dirty="0" err="1" smtClean="0">
                <a:solidFill>
                  <a:schemeClr val="tx2"/>
                </a:solidFill>
              </a:rPr>
              <a:t>Kompatibilan</a:t>
            </a:r>
            <a:r>
              <a:rPr lang="en-US" sz="1800" dirty="0" smtClean="0">
                <a:solidFill>
                  <a:schemeClr val="tx2"/>
                </a:solidFill>
              </a:rPr>
              <a:t> je </a:t>
            </a:r>
            <a:r>
              <a:rPr lang="en-US" sz="1800" dirty="0" err="1" smtClean="0">
                <a:solidFill>
                  <a:schemeClr val="tx2"/>
                </a:solidFill>
              </a:rPr>
              <a:t>sa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korisnicima</a:t>
            </a:r>
            <a:r>
              <a:rPr lang="en-US" sz="1800" dirty="0" smtClean="0">
                <a:solidFill>
                  <a:schemeClr val="tx2"/>
                </a:solidFill>
              </a:rPr>
              <a:t> Chrome-a </a:t>
            </a:r>
            <a:r>
              <a:rPr lang="en-US" sz="1800" dirty="0" err="1" smtClean="0">
                <a:solidFill>
                  <a:schemeClr val="tx2"/>
                </a:solidFill>
              </a:rPr>
              <a:t>i</a:t>
            </a:r>
            <a:r>
              <a:rPr lang="en-US" sz="1800" dirty="0" smtClean="0">
                <a:solidFill>
                  <a:schemeClr val="tx2"/>
                </a:solidFill>
              </a:rPr>
              <a:t> Edge-a, </a:t>
            </a:r>
            <a:r>
              <a:rPr lang="en-US" sz="1800" dirty="0" err="1" smtClean="0">
                <a:solidFill>
                  <a:schemeClr val="tx2"/>
                </a:solidFill>
              </a:rPr>
              <a:t>ali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za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korišćenje</a:t>
            </a:r>
            <a:r>
              <a:rPr lang="en-US" sz="1800" dirty="0" smtClean="0">
                <a:solidFill>
                  <a:schemeClr val="tx2"/>
                </a:solidFill>
              </a:rPr>
              <a:t> je </a:t>
            </a:r>
            <a:r>
              <a:rPr lang="en-US" sz="1800" dirty="0" err="1" smtClean="0">
                <a:solidFill>
                  <a:schemeClr val="tx2"/>
                </a:solidFill>
              </a:rPr>
              <a:t>potrebna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licenca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sa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zvaničnog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sr-Latn-RS" sz="1800" dirty="0" smtClean="0">
                <a:solidFill>
                  <a:schemeClr val="tx2"/>
                </a:solidFill>
              </a:rPr>
              <a:t>v</a:t>
            </a:r>
            <a:r>
              <a:rPr lang="en-US" sz="1800" dirty="0" err="1" smtClean="0">
                <a:solidFill>
                  <a:schemeClr val="tx2"/>
                </a:solidFill>
              </a:rPr>
              <a:t>eb</a:t>
            </a:r>
            <a:r>
              <a:rPr lang="sr-Latn-R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sajta</a:t>
            </a:r>
            <a:endParaRPr lang="en-US" sz="1800" dirty="0">
              <a:solidFill>
                <a:schemeClr val="tx2"/>
              </a:solidFill>
            </a:endParaRPr>
          </a:p>
        </p:txBody>
      </p:sp>
      <p:pic>
        <p:nvPicPr>
          <p:cNvPr id="4" name="Picture 3" descr="WebPreserver_Logo.jpg"/>
          <p:cNvPicPr>
            <a:picLocks noChangeAspect="1"/>
          </p:cNvPicPr>
          <p:nvPr/>
        </p:nvPicPr>
        <p:blipFill>
          <a:blip r:embed="rId3" cstate="print"/>
          <a:srcRect l="9106" t="29119" r="9826" b="31328"/>
          <a:stretch>
            <a:fillRect/>
          </a:stretch>
        </p:blipFill>
        <p:spPr>
          <a:xfrm>
            <a:off x="7010400" y="209550"/>
            <a:ext cx="1885950" cy="45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5979"/>
            <a:ext cx="8839200" cy="857250"/>
          </a:xfrm>
        </p:spPr>
        <p:txBody>
          <a:bodyPr anchor="ctr">
            <a:normAutofit/>
          </a:bodyPr>
          <a:lstStyle/>
          <a:p>
            <a:pPr algn="ctr"/>
            <a:r>
              <a:rPr lang="sr-Latn-R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Pipl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085850"/>
            <a:ext cx="8991600" cy="3848100"/>
          </a:xfrm>
        </p:spPr>
        <p:txBody>
          <a:bodyPr>
            <a:normAutofit/>
          </a:bodyPr>
          <a:lstStyle/>
          <a:p>
            <a:r>
              <a:rPr lang="sr-Latn-RS" sz="1800" dirty="0" smtClean="0">
                <a:solidFill>
                  <a:schemeClr val="tx2"/>
                </a:solidFill>
              </a:rPr>
              <a:t>Na</a:t>
            </a:r>
            <a:r>
              <a:rPr lang="en-US" sz="1800" dirty="0" err="1" smtClean="0">
                <a:solidFill>
                  <a:schemeClr val="tx2"/>
                </a:solidFill>
              </a:rPr>
              <a:t>predan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lični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pretraživač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za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istražitelje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društvenih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medija</a:t>
            </a:r>
            <a:endParaRPr lang="sr-Latn-RS" sz="1800" dirty="0" smtClean="0">
              <a:solidFill>
                <a:schemeClr val="tx2"/>
              </a:solidFill>
            </a:endParaRPr>
          </a:p>
          <a:p>
            <a:endParaRPr lang="en-US" sz="1800" dirty="0" smtClean="0">
              <a:solidFill>
                <a:schemeClr val="tx2"/>
              </a:solidFill>
            </a:endParaRPr>
          </a:p>
          <a:p>
            <a:r>
              <a:rPr lang="en-US" sz="1800" dirty="0" err="1" smtClean="0">
                <a:solidFill>
                  <a:schemeClr val="tx2"/>
                </a:solidFill>
              </a:rPr>
              <a:t>Prikuplja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podatke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iz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javnih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dokumenata</a:t>
            </a:r>
            <a:r>
              <a:rPr lang="en-US" sz="1800" dirty="0" smtClean="0">
                <a:solidFill>
                  <a:schemeClr val="tx2"/>
                </a:solidFill>
              </a:rPr>
              <a:t>, </a:t>
            </a:r>
            <a:r>
              <a:rPr lang="en-US" sz="1800" dirty="0" err="1" smtClean="0">
                <a:solidFill>
                  <a:schemeClr val="tx2"/>
                </a:solidFill>
              </a:rPr>
              <a:t>malih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oglasa</a:t>
            </a:r>
            <a:r>
              <a:rPr lang="en-US" sz="1800" dirty="0" smtClean="0">
                <a:solidFill>
                  <a:schemeClr val="tx2"/>
                </a:solidFill>
              </a:rPr>
              <a:t>, </a:t>
            </a:r>
            <a:r>
              <a:rPr lang="en-US" sz="1800" dirty="0" err="1" smtClean="0">
                <a:solidFill>
                  <a:schemeClr val="tx2"/>
                </a:solidFill>
              </a:rPr>
              <a:t>listinga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i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drugih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izvora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na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Internetu</a:t>
            </a:r>
            <a:endParaRPr lang="sr-Latn-RS" sz="1800" dirty="0" smtClean="0">
              <a:solidFill>
                <a:schemeClr val="tx2"/>
              </a:solidFill>
            </a:endParaRPr>
          </a:p>
          <a:p>
            <a:endParaRPr lang="en-US" sz="1800" dirty="0" smtClean="0">
              <a:solidFill>
                <a:schemeClr val="tx2"/>
              </a:solidFill>
            </a:endParaRPr>
          </a:p>
          <a:p>
            <a:r>
              <a:rPr lang="en-US" sz="1800" dirty="0" err="1" smtClean="0">
                <a:solidFill>
                  <a:schemeClr val="tx2"/>
                </a:solidFill>
              </a:rPr>
              <a:t>Zahteva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jednu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tačku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podataka</a:t>
            </a:r>
            <a:r>
              <a:rPr lang="en-US" sz="1800" dirty="0" smtClean="0">
                <a:solidFill>
                  <a:schemeClr val="tx2"/>
                </a:solidFill>
              </a:rPr>
              <a:t> o </a:t>
            </a:r>
            <a:r>
              <a:rPr lang="en-US" sz="1800" dirty="0" err="1" smtClean="0">
                <a:solidFill>
                  <a:schemeClr val="tx2"/>
                </a:solidFill>
              </a:rPr>
              <a:t>osobi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i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pruža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sve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dostupne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informacije</a:t>
            </a:r>
            <a:r>
              <a:rPr lang="en-US" sz="1800" dirty="0" smtClean="0">
                <a:solidFill>
                  <a:schemeClr val="tx2"/>
                </a:solidFill>
              </a:rPr>
              <a:t>, </a:t>
            </a:r>
            <a:r>
              <a:rPr lang="en-US" sz="1800" dirty="0" err="1" smtClean="0">
                <a:solidFill>
                  <a:schemeClr val="tx2"/>
                </a:solidFill>
              </a:rPr>
              <a:t>uključujući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naloge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na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društvenim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mrežama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sr-Latn-RS" sz="1800" dirty="0" smtClean="0">
                <a:solidFill>
                  <a:schemeClr val="tx2"/>
                </a:solidFill>
              </a:rPr>
              <a:t>pa sve do </a:t>
            </a:r>
            <a:r>
              <a:rPr lang="en-US" sz="1800" dirty="0" err="1" smtClean="0">
                <a:solidFill>
                  <a:schemeClr val="tx2"/>
                </a:solidFill>
              </a:rPr>
              <a:t>istorij</a:t>
            </a:r>
            <a:r>
              <a:rPr lang="sr-Latn-RS" sz="1800" dirty="0" smtClean="0">
                <a:solidFill>
                  <a:schemeClr val="tx2"/>
                </a:solidFill>
              </a:rPr>
              <a:t>e </a:t>
            </a:r>
            <a:r>
              <a:rPr lang="en-US" sz="1800" dirty="0" err="1" smtClean="0">
                <a:solidFill>
                  <a:schemeClr val="tx2"/>
                </a:solidFill>
              </a:rPr>
              <a:t>obrazovanja</a:t>
            </a:r>
            <a:endParaRPr lang="en-US" sz="1800" dirty="0">
              <a:solidFill>
                <a:schemeClr val="tx2"/>
              </a:solidFill>
            </a:endParaRPr>
          </a:p>
        </p:txBody>
      </p:sp>
      <p:pic>
        <p:nvPicPr>
          <p:cNvPr id="4" name="Picture 3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209550"/>
            <a:ext cx="912593" cy="53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Custom 5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464653"/>
      </a:accent1>
      <a:accent2>
        <a:srgbClr val="9FB8CD"/>
      </a:accent2>
      <a:accent3>
        <a:srgbClr val="D2DA7A"/>
      </a:accent3>
      <a:accent4>
        <a:srgbClr val="FADA7A"/>
      </a:accent4>
      <a:accent5>
        <a:srgbClr val="DDE9EC"/>
      </a:accent5>
      <a:accent6>
        <a:srgbClr val="8E736A"/>
      </a:accent6>
      <a:hlink>
        <a:srgbClr val="B292CA"/>
      </a:hlink>
      <a:folHlink>
        <a:srgbClr val="6B5680"/>
      </a:folHlink>
    </a:clrScheme>
    <a:fontScheme name="custom calibri">
      <a:majorFont>
        <a:latin typeface="Calibri (heading) "/>
        <a:ea typeface=""/>
        <a:cs typeface=""/>
      </a:majorFont>
      <a:minorFont>
        <a:latin typeface="Calibri (body)"/>
        <a:ea typeface=""/>
        <a:cs typeface="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808</TotalTime>
  <Words>877</Words>
  <Application>Microsoft Office PowerPoint</Application>
  <PresentationFormat>On-screen Show (16:9)</PresentationFormat>
  <Paragraphs>205</Paragraphs>
  <Slides>39</Slides>
  <Notes>39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Equity</vt:lpstr>
      <vt:lpstr>Digitalna forenzika društvenih mreža</vt:lpstr>
      <vt:lpstr>Digitalna forenzika društvenih mreža</vt:lpstr>
      <vt:lpstr>Digitalna forenzika društvenih mreža</vt:lpstr>
      <vt:lpstr>Ograničenja </vt:lpstr>
      <vt:lpstr>Potrebne funkcionalnosti</vt:lpstr>
      <vt:lpstr>Pregled postojećih softverskih alata</vt:lpstr>
      <vt:lpstr>Jatheon</vt:lpstr>
      <vt:lpstr>WebPreserver</vt:lpstr>
      <vt:lpstr>Pipl</vt:lpstr>
      <vt:lpstr>Social Links</vt:lpstr>
      <vt:lpstr>Makeawebsitehub</vt:lpstr>
      <vt:lpstr>TinEye</vt:lpstr>
      <vt:lpstr>Koraci u postupku digitalne forenzike društvenih mreža</vt:lpstr>
      <vt:lpstr>Praktična implementacija alata za analizu i vizuelizaciju zavisnosti na Twitter-u (X)</vt:lpstr>
      <vt:lpstr>Preuzimanje arhiva podataka sa Twitter naloga</vt:lpstr>
      <vt:lpstr>Primeri preuzetih fajlova</vt:lpstr>
      <vt:lpstr>Analiza i vizuelizacija zavisnosti između kontakata Twitter-u (X)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Generisanje izveštaja o konverzacijama korisnika</vt:lpstr>
      <vt:lpstr>Slide 27</vt:lpstr>
      <vt:lpstr>Slide 28</vt:lpstr>
      <vt:lpstr>Slide 29</vt:lpstr>
      <vt:lpstr>Slide 30</vt:lpstr>
      <vt:lpstr>Vizuelizacija statistike aktivnosti (broj objavljenih tvitova)</vt:lpstr>
      <vt:lpstr>Slide 32</vt:lpstr>
      <vt:lpstr>Slide 33</vt:lpstr>
      <vt:lpstr>Slide 34</vt:lpstr>
      <vt:lpstr>Slide 35</vt:lpstr>
      <vt:lpstr>Pretraga objavljenih tvitova po ključnoj reči</vt:lpstr>
      <vt:lpstr>Slide 37</vt:lpstr>
      <vt:lpstr>Slide 38</vt:lpstr>
      <vt:lpstr>Hvala na pažnji!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292</cp:revision>
  <dcterms:created xsi:type="dcterms:W3CDTF">2024-03-22T16:36:13Z</dcterms:created>
  <dcterms:modified xsi:type="dcterms:W3CDTF">2024-03-26T19:25:32Z</dcterms:modified>
</cp:coreProperties>
</file>