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4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0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9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48566" autoAdjust="0"/>
  </p:normalViewPr>
  <p:slideViewPr>
    <p:cSldViewPr>
      <p:cViewPr varScale="1">
        <p:scale>
          <a:sx n="29" d="100"/>
          <a:sy n="29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D0B3-606E-46B9-BB1F-E8C58C110BF2}" type="datetimeFigureOut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0302-8B72-4CB9-97FA-00FBE813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4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0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9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sr-Latn-R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8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185" indent="0" algn="ctr">
              <a:buNone/>
            </a:lvl2pPr>
            <a:lvl3pPr marL="914369" indent="0" algn="ctr">
              <a:buNone/>
            </a:lvl3pPr>
            <a:lvl4pPr marL="1371554" indent="0" algn="ctr">
              <a:buNone/>
            </a:lvl4pPr>
            <a:lvl5pPr marL="1828740" indent="0" algn="ctr">
              <a:buNone/>
            </a:lvl5pPr>
            <a:lvl6pPr marL="2285924" indent="0" algn="ctr">
              <a:buNone/>
            </a:lvl6pPr>
            <a:lvl7pPr marL="2743109" indent="0" algn="ctr">
              <a:buNone/>
            </a:lvl7pPr>
            <a:lvl8pPr marL="3200293" indent="0" algn="ctr">
              <a:buNone/>
            </a:lvl8pPr>
            <a:lvl9pPr marL="365747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054E-73B0-461C-8A05-4E7EAA634AE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2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3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A72-F961-48E6-A19C-99C4494AE292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52C3-084F-4946-8CCF-21A321CB979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7B42-0DEB-4FA4-B628-DF6E7DC8F5CA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1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8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6FA-06CB-4C3D-B8F8-6B13D8F3EBC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1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9" y="2341478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9" y="2468881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EAA8-E011-48CE-9265-181AF47DD067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2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37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37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D5AD-990D-486D-A13D-9849E4AE65C3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498F-A1E2-49C5-B0D6-1017378889B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0B5-D8E3-4FCA-A318-4EA0DEF908E8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2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1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0969-E9AA-4647-B11B-623C2056B826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1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0A1-B83D-4ED3-B5F7-C9F846945DD4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1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1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7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1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8" rIns="91437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1" y="274639"/>
            <a:ext cx="7772400" cy="1143000"/>
          </a:xfrm>
          <a:prstGeom prst="rect">
            <a:avLst/>
          </a:prstGeom>
        </p:spPr>
        <p:txBody>
          <a:bodyPr lIns="91437" tIns="45718" rIns="91437" bIns="91437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1" y="1447800"/>
            <a:ext cx="7772400" cy="4572000"/>
          </a:xfrm>
          <a:prstGeom prst="rect">
            <a:avLst/>
          </a:prstGeom>
        </p:spPr>
        <p:txBody>
          <a:bodyPr lIns="91437" tIns="45718" rIns="91437" bIns="4571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1"/>
          </a:xfrm>
          <a:prstGeom prst="rect">
            <a:avLst/>
          </a:prstGeom>
        </p:spPr>
        <p:txBody>
          <a:bodyPr lIns="91437" tIns="45718" rIns="91437" bIns="45718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AF1C85-6821-4A20-B287-1137C38EF8EE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1"/>
            <a:ext cx="3962400" cy="457200"/>
          </a:xfrm>
          <a:prstGeom prst="rect">
            <a:avLst/>
          </a:prstGeom>
        </p:spPr>
        <p:txBody>
          <a:bodyPr lIns="91437" tIns="45718" rIns="91437" bIns="45718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1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11" indent="-274311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2" indent="-228592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2" indent="-228592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44" indent="-228592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4" indent="-228592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65" indent="-228592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76" indent="-228592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87" indent="-228592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97" indent="-228592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aggregat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reference/method/db.collection.createIndexes/" TargetMode="External"/><Relationship Id="rId5" Type="http://schemas.openxmlformats.org/officeDocument/2006/relationships/hyperlink" Target="https://www.mongodb.com/docs/manual/reference/method/db.collection.createIndex/" TargetMode="External"/><Relationship Id="rId4" Type="http://schemas.openxmlformats.org/officeDocument/2006/relationships/hyperlink" Target="https://www.mongodb.com/docs/manual/reference/method/db.collection.countDocum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Jelena Đikić 1488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MongoDB kao distribuirana baza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Šard (engl.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4953000" cy="5257800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2"/>
                </a:solidFill>
              </a:rPr>
              <a:t>š</a:t>
            </a:r>
            <a:r>
              <a:rPr lang="en-US" dirty="0" err="1" smtClean="0">
                <a:solidFill>
                  <a:schemeClr val="tx2"/>
                </a:solidFill>
              </a:rPr>
              <a:t>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sadrži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podskup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podeljenih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podeljeni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</a:t>
            </a:r>
            <a:r>
              <a:rPr lang="sr-Latn-RS" dirty="0" smtClean="0">
                <a:solidFill>
                  <a:schemeClr val="tx2"/>
                </a:solidFill>
              </a:rPr>
              <a:t>, a z</a:t>
            </a:r>
            <a:r>
              <a:rPr lang="en-US" dirty="0" err="1" smtClean="0">
                <a:solidFill>
                  <a:schemeClr val="tx2"/>
                </a:solidFill>
              </a:rPr>
              <a:t>ajedno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delovi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drže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ceo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š</a:t>
            </a:r>
            <a:r>
              <a:rPr lang="en-US" dirty="0" err="1" smtClean="0">
                <a:solidFill>
                  <a:schemeClr val="tx2"/>
                </a:solidFill>
              </a:rPr>
              <a:t>ardovi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moraju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raspoređeni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replika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sr-Latn-RS" dirty="0" smtClean="0">
                <a:solidFill>
                  <a:schemeClr val="tx2"/>
                </a:solidFill>
              </a:rPr>
              <a:t> - </a:t>
            </a:r>
            <a:r>
              <a:rPr lang="en-US" dirty="0" err="1" smtClean="0">
                <a:solidFill>
                  <a:schemeClr val="tx2"/>
                </a:solidFill>
              </a:rPr>
              <a:t>redundantnost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visoka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dostupnost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okviru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podeljenog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svaka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poseduje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primarni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šard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sadrži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sve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kolekcije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specifične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bazu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Snimak ekrana 2023-12-22 1537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810000" cy="4079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Konfiguracioni serveri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čuvaju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metapodat</a:t>
            </a:r>
            <a:r>
              <a:rPr lang="sr-Latn-RS" dirty="0" smtClean="0">
                <a:solidFill>
                  <a:schemeClr val="tx2"/>
                </a:solidFill>
              </a:rPr>
              <a:t>ke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distribuirani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err="1" smtClean="0">
                <a:solidFill>
                  <a:schemeClr val="tx2"/>
                </a:solidFill>
              </a:rPr>
              <a:t>m</a:t>
            </a:r>
            <a:r>
              <a:rPr lang="en-US" dirty="0" err="1" smtClean="0">
                <a:solidFill>
                  <a:schemeClr val="tx2"/>
                </a:solidFill>
              </a:rPr>
              <a:t>etapodaci</a:t>
            </a: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opisuju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stanje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organizaciju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svih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komponenti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unutar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klastera</a:t>
            </a:r>
            <a:r>
              <a:rPr lang="sr-Latn-R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listu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čankova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svakom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šardu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opsege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precizno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definišu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čankove</a:t>
            </a:r>
            <a:r>
              <a:rPr lang="sr-Latn-RS" dirty="0" smtClean="0">
                <a:solidFill>
                  <a:schemeClr val="tx2"/>
                </a:solidFill>
              </a:rPr>
              <a:t>)</a:t>
            </a: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čuvaju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važne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informacije</a:t>
            </a:r>
            <a:r>
              <a:rPr lang="en-US" dirty="0" smtClean="0">
                <a:solidFill>
                  <a:schemeClr val="tx2"/>
                </a:solidFill>
              </a:rPr>
              <a:t> o </a:t>
            </a:r>
            <a:r>
              <a:rPr lang="en-US" dirty="0" err="1" smtClean="0">
                <a:solidFill>
                  <a:schemeClr val="tx2"/>
                </a:solidFill>
              </a:rPr>
              <a:t>konfiguraciji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autentifikacije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Mongos ruteri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igraju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ključnu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ulogu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usmeravanju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upita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operacija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pisanja</a:t>
            </a:r>
            <a:r>
              <a:rPr lang="en-US" dirty="0" smtClean="0">
                <a:solidFill>
                  <a:schemeClr val="tx2"/>
                </a:solidFill>
              </a:rPr>
              <a:t> ka </a:t>
            </a:r>
            <a:r>
              <a:rPr lang="en-US" dirty="0" err="1" smtClean="0">
                <a:solidFill>
                  <a:schemeClr val="tx2"/>
                </a:solidFill>
              </a:rPr>
              <a:t>šardovima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podeljenom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klasteru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mongos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pruža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jedini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interfejs</a:t>
            </a:r>
            <a:r>
              <a:rPr lang="en-US" dirty="0" smtClean="0">
                <a:solidFill>
                  <a:schemeClr val="tx2"/>
                </a:solidFill>
              </a:rPr>
              <a:t> ka </a:t>
            </a:r>
            <a:r>
              <a:rPr lang="en-US" dirty="0" err="1" smtClean="0">
                <a:solidFill>
                  <a:schemeClr val="tx2"/>
                </a:solidFill>
              </a:rPr>
              <a:t>podeljenom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klasteru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prati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se </a:t>
            </a:r>
            <a:r>
              <a:rPr lang="en-US" dirty="0" err="1" smtClean="0">
                <a:solidFill>
                  <a:schemeClr val="tx2"/>
                </a:solidFill>
              </a:rPr>
              <a:t>podaci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nalaze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šardu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keširajući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metapodatke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konfiguracionih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servera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sr-Latn-RS" dirty="0" err="1" smtClean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vi </a:t>
            </a:r>
            <a:r>
              <a:rPr lang="en-US" dirty="0" err="1" smtClean="0">
                <a:solidFill>
                  <a:schemeClr val="tx2"/>
                </a:solidFill>
              </a:rPr>
              <a:t>metapodaci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omogućavaju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mongosu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usmerava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operacije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aplikacija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klijenata</a:t>
            </a:r>
            <a:r>
              <a:rPr lang="en-US" dirty="0" smtClean="0">
                <a:solidFill>
                  <a:schemeClr val="tx2"/>
                </a:solidFill>
              </a:rPr>
              <a:t> do </a:t>
            </a:r>
            <a:r>
              <a:rPr lang="en-US" dirty="0" err="1" smtClean="0">
                <a:solidFill>
                  <a:schemeClr val="tx2"/>
                </a:solidFill>
              </a:rPr>
              <a:t>odgovarajućih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mongod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instanci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Konfiguracija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konfiguracionog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servera</a:t>
            </a:r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primer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ks1.jpg"/>
          <p:cNvPicPr>
            <a:picLocks noChangeAspect="1"/>
          </p:cNvPicPr>
          <p:nvPr/>
        </p:nvPicPr>
        <p:blipFill>
          <a:blip r:embed="rId3"/>
          <a:srcRect t="15151"/>
          <a:stretch>
            <a:fillRect/>
          </a:stretch>
        </p:blipFill>
        <p:spPr>
          <a:xfrm>
            <a:off x="150876" y="2286000"/>
            <a:ext cx="8842248" cy="507284"/>
          </a:xfrm>
          <a:prstGeom prst="rect">
            <a:avLst/>
          </a:prstGeom>
        </p:spPr>
      </p:pic>
      <p:pic>
        <p:nvPicPr>
          <p:cNvPr id="8" name="Picture 7" descr="ks2.jpg"/>
          <p:cNvPicPr>
            <a:picLocks noChangeAspect="1"/>
          </p:cNvPicPr>
          <p:nvPr/>
        </p:nvPicPr>
        <p:blipFill>
          <a:blip r:embed="rId4"/>
          <a:srcRect t="17647"/>
          <a:stretch>
            <a:fillRect/>
          </a:stretch>
        </p:blipFill>
        <p:spPr>
          <a:xfrm>
            <a:off x="150876" y="1676400"/>
            <a:ext cx="8842248" cy="507284"/>
          </a:xfrm>
          <a:prstGeom prst="rect">
            <a:avLst/>
          </a:prstGeom>
        </p:spPr>
      </p:pic>
      <p:pic>
        <p:nvPicPr>
          <p:cNvPr id="9" name="Picture 8" descr="ks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6" y="2895600"/>
            <a:ext cx="8842248" cy="522657"/>
          </a:xfrm>
          <a:prstGeom prst="rect">
            <a:avLst/>
          </a:prstGeom>
        </p:spPr>
      </p:pic>
      <p:pic>
        <p:nvPicPr>
          <p:cNvPr id="10" name="Picture 9" descr="s2.jpg"/>
          <p:cNvPicPr>
            <a:picLocks noChangeAspect="1"/>
          </p:cNvPicPr>
          <p:nvPr/>
        </p:nvPicPr>
        <p:blipFill>
          <a:blip r:embed="rId6"/>
          <a:srcRect t="3279"/>
          <a:stretch>
            <a:fillRect/>
          </a:stretch>
        </p:blipFill>
        <p:spPr>
          <a:xfrm>
            <a:off x="1752600" y="3581400"/>
            <a:ext cx="5638800" cy="28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Konfiguracija shard-ova - primer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2. sh1 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" y="2362200"/>
            <a:ext cx="8842248" cy="569236"/>
          </a:xfrm>
          <a:prstGeom prst="rect">
            <a:avLst/>
          </a:prstGeom>
        </p:spPr>
      </p:pic>
      <p:pic>
        <p:nvPicPr>
          <p:cNvPr id="5" name="Picture 4" descr="2. sh1 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" y="1600200"/>
            <a:ext cx="8842248" cy="537611"/>
          </a:xfrm>
          <a:prstGeom prst="rect">
            <a:avLst/>
          </a:prstGeom>
        </p:spPr>
      </p:pic>
      <p:pic>
        <p:nvPicPr>
          <p:cNvPr id="6" name="Picture 5" descr="2. sh1 r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6" y="3124200"/>
            <a:ext cx="8842248" cy="521798"/>
          </a:xfrm>
          <a:prstGeom prst="rect">
            <a:avLst/>
          </a:prstGeom>
        </p:spPr>
      </p:pic>
      <p:pic>
        <p:nvPicPr>
          <p:cNvPr id="7" name="Picture 6" descr="sh1 inicijalizacij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966" y="3810000"/>
            <a:ext cx="5500069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Konfiguracija mongos rutera - primer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mongos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0876" y="1752600"/>
            <a:ext cx="8842248" cy="480008"/>
          </a:xfrm>
          <a:prstGeom prst="rect">
            <a:avLst/>
          </a:prstGeom>
        </p:spPr>
      </p:pic>
      <p:pic>
        <p:nvPicPr>
          <p:cNvPr id="5" name="Picture 4" descr="addshard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33800"/>
            <a:ext cx="8382000" cy="25626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286000"/>
            <a:ext cx="9144000" cy="1143000"/>
          </a:xfrm>
          <a:prstGeom prst="rect">
            <a:avLst/>
          </a:prstGeom>
        </p:spPr>
        <p:txBody>
          <a:bodyPr lIns="91437" tIns="45718" rIns="91437" bIns="91437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Dodavanje shard-ova u klaster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Omogućavanje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šardinga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izabranom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bazom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podataka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šardovanje kolekcije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enable shardin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38300" y="1600200"/>
            <a:ext cx="5867400" cy="2672281"/>
          </a:xfrm>
          <a:prstGeom prst="rect">
            <a:avLst/>
          </a:prstGeom>
        </p:spPr>
      </p:pic>
      <p:pic>
        <p:nvPicPr>
          <p:cNvPr id="5" name="Picture 4" descr="shard coll 33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0" y="4495800"/>
            <a:ext cx="7145820" cy="201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Dodavanje podataka u bazu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insert krajnj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r="-2" b="6417"/>
          <a:stretch>
            <a:fillRect/>
          </a:stretch>
        </p:blipFill>
        <p:spPr>
          <a:xfrm>
            <a:off x="680784" y="1905000"/>
            <a:ext cx="7782433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db.users.getShardDistribution</a:t>
            </a:r>
            <a:r>
              <a:rPr lang="en-US" i="1" dirty="0" smtClean="0">
                <a:solidFill>
                  <a:schemeClr val="tx2"/>
                </a:solidFill>
              </a:rPr>
              <a:t>()</a:t>
            </a:r>
            <a:endParaRPr lang="en-US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8. see tota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18878"/>
            <a:ext cx="2971800" cy="4020244"/>
          </a:xfrm>
          <a:prstGeom prst="rect">
            <a:avLst/>
          </a:prstGeom>
        </p:spPr>
      </p:pic>
      <p:pic>
        <p:nvPicPr>
          <p:cNvPr id="5" name="Picture 4" descr="7. see sharding for us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20309"/>
            <a:ext cx="5562600" cy="3417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Distribuirane transakcije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situacijama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zahtevaju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atomičnost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čitanja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pisanja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više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dokumenata</a:t>
            </a:r>
            <a:r>
              <a:rPr lang="en-US" dirty="0" smtClean="0">
                <a:solidFill>
                  <a:schemeClr val="tx2"/>
                </a:solidFill>
              </a:rPr>
              <a:t> (u </a:t>
            </a:r>
            <a:r>
              <a:rPr lang="en-US" dirty="0" err="1" smtClean="0">
                <a:solidFill>
                  <a:schemeClr val="tx2"/>
                </a:solidFill>
              </a:rPr>
              <a:t>jednoj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ili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više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kolekcija</a:t>
            </a:r>
            <a:r>
              <a:rPr lang="en-US" dirty="0" smtClean="0">
                <a:solidFill>
                  <a:schemeClr val="tx2"/>
                </a:solidFill>
              </a:rPr>
              <a:t>), </a:t>
            </a:r>
            <a:r>
              <a:rPr lang="en-US" dirty="0" err="1" smtClean="0">
                <a:solidFill>
                  <a:schemeClr val="tx2"/>
                </a:solidFill>
              </a:rPr>
              <a:t>MongoDB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podržava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distribuirane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transakcije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uključujući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transakcije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setovima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replika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sharding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klasterima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  <a:cs typeface="Calibri" pitchFamily="34" charset="0"/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p</a:t>
            </a:r>
            <a:r>
              <a:rPr lang="en-US" dirty="0" err="1" smtClean="0">
                <a:solidFill>
                  <a:schemeClr val="tx2"/>
                </a:solidFill>
              </a:rPr>
              <a:t>održane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operacije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MongoDB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distribuiranim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transakcijama</a:t>
            </a:r>
            <a:r>
              <a:rPr lang="sr-Latn-RS" dirty="0" smtClean="0">
                <a:solidFill>
                  <a:schemeClr val="tx2"/>
                </a:solidFill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tx2"/>
                </a:solidFill>
              </a:rPr>
              <a:t>CRUD </a:t>
            </a:r>
            <a:r>
              <a:rPr lang="en-US" b="1" dirty="0" err="1" smtClean="0">
                <a:solidFill>
                  <a:schemeClr val="tx2"/>
                </a:solidFill>
              </a:rPr>
              <a:t>operacije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nad</a:t>
            </a:r>
            <a:r>
              <a:rPr lang="sr-Latn-RS" b="1" dirty="0" smtClean="0">
                <a:solidFill>
                  <a:schemeClr val="tx2"/>
                </a:solidFill>
              </a:rPr>
              <a:t> kolekcijma -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hlinkClick r:id="rId3"/>
              </a:rPr>
              <a:t>db.collection.aggregate</a:t>
            </a:r>
            <a:r>
              <a:rPr lang="en-US" i="1" dirty="0" smtClean="0">
                <a:solidFill>
                  <a:schemeClr val="tx2"/>
                </a:solidFill>
                <a:hlinkClick r:id="rId3"/>
              </a:rPr>
              <a:t>()</a:t>
            </a:r>
            <a:r>
              <a:rPr lang="en-US" i="1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  <a:hlinkClick r:id="rId4"/>
              </a:rPr>
              <a:t>db.collection.countDocuments</a:t>
            </a:r>
            <a:r>
              <a:rPr lang="en-US" i="1" dirty="0" smtClean="0">
                <a:solidFill>
                  <a:schemeClr val="tx2"/>
                </a:solidFill>
                <a:hlinkClick r:id="rId4"/>
              </a:rPr>
              <a:t>()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db.collection.distinct</a:t>
            </a:r>
            <a:r>
              <a:rPr lang="sr-Latn-RS" i="1" dirty="0" smtClean="0">
                <a:solidFill>
                  <a:schemeClr val="tx2"/>
                </a:solidFill>
              </a:rPr>
              <a:t>(), </a:t>
            </a:r>
            <a:r>
              <a:rPr lang="en-US" i="1" dirty="0" err="1" smtClean="0">
                <a:solidFill>
                  <a:schemeClr val="tx2"/>
                </a:solidFill>
              </a:rPr>
              <a:t>db.collection</a:t>
            </a:r>
            <a:r>
              <a:rPr lang="en-US" dirty="0" err="1" smtClean="0">
                <a:solidFill>
                  <a:schemeClr val="tx2"/>
                </a:solidFill>
              </a:rPr>
              <a:t>.</a:t>
            </a:r>
            <a:r>
              <a:rPr lang="en-US" i="1" dirty="0" err="1" smtClean="0">
                <a:solidFill>
                  <a:schemeClr val="tx2"/>
                </a:solidFill>
              </a:rPr>
              <a:t>find</a:t>
            </a:r>
            <a:r>
              <a:rPr lang="en-US" i="1" dirty="0" smtClean="0">
                <a:solidFill>
                  <a:schemeClr val="tx2"/>
                </a:solidFill>
              </a:rPr>
              <a:t>()</a:t>
            </a:r>
            <a:r>
              <a:rPr lang="sr-Latn-RS" i="1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operacije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kreiranja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ažuriranja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brisanja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 err="1" smtClean="0">
                <a:solidFill>
                  <a:schemeClr val="tx2"/>
                </a:solidFill>
              </a:rPr>
              <a:t>Operacije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administracije</a:t>
            </a:r>
            <a:r>
              <a:rPr lang="sr-Latn-RS" b="1" dirty="0" smtClean="0">
                <a:solidFill>
                  <a:schemeClr val="tx2"/>
                </a:solidFill>
              </a:rPr>
              <a:t> -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hlinkClick r:id="rId5"/>
              </a:rPr>
              <a:t>db.collection.createIndex</a:t>
            </a:r>
            <a:r>
              <a:rPr lang="en-US" i="1" dirty="0" smtClean="0">
                <a:solidFill>
                  <a:schemeClr val="tx2"/>
                </a:solidFill>
                <a:hlinkClick r:id="rId5"/>
              </a:rPr>
              <a:t>()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  <a:hlinkClick r:id="rId6"/>
              </a:rPr>
              <a:t>db.collection.createIndexes</a:t>
            </a:r>
            <a:r>
              <a:rPr lang="en-US" i="1" dirty="0" smtClean="0">
                <a:solidFill>
                  <a:schemeClr val="tx2"/>
                </a:solidFill>
                <a:hlinkClick r:id="rId6"/>
              </a:rPr>
              <a:t>()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sr-Latn-RS" i="1" dirty="0" smtClean="0">
                <a:solidFill>
                  <a:schemeClr val="tx2"/>
                </a:solidFill>
              </a:rPr>
              <a:t>,</a:t>
            </a:r>
            <a:r>
              <a:rPr lang="en-US" i="1" dirty="0" err="1" smtClean="0">
                <a:solidFill>
                  <a:schemeClr val="tx2"/>
                </a:solidFill>
              </a:rPr>
              <a:t>db.createCollection</a:t>
            </a:r>
            <a:r>
              <a:rPr lang="en-US" i="1" dirty="0" smtClean="0">
                <a:solidFill>
                  <a:schemeClr val="tx2"/>
                </a:solidFill>
              </a:rPr>
              <a:t>()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 err="1" smtClean="0">
                <a:solidFill>
                  <a:schemeClr val="tx2"/>
                </a:solidFill>
              </a:rPr>
              <a:t>Informacione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operacije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sr-Latn-RS" dirty="0" smtClean="0">
                <a:solidFill>
                  <a:schemeClr val="tx2"/>
                </a:solidFill>
              </a:rPr>
              <a:t>- </a:t>
            </a:r>
            <a:r>
              <a:rPr lang="en-US" i="1" dirty="0" smtClean="0">
                <a:solidFill>
                  <a:schemeClr val="tx2"/>
                </a:solidFill>
              </a:rPr>
              <a:t>hello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buildInfo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connectionStatus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 err="1" smtClean="0">
                <a:solidFill>
                  <a:schemeClr val="tx2"/>
                </a:solidFill>
              </a:rPr>
              <a:t>Rad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različitim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bazama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kao distribuirana baza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2438400" cy="5410200"/>
          </a:xfrm>
        </p:spPr>
        <p:txBody>
          <a:bodyPr>
            <a:normAutofit/>
          </a:bodyPr>
          <a:lstStyle/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Replikacija</a:t>
            </a: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sr-Latn-RS" dirty="0" smtClean="0">
                <a:solidFill>
                  <a:schemeClr val="tx2"/>
                </a:solidFill>
              </a:rPr>
              <a:t>harding</a:t>
            </a: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r>
              <a:rPr lang="sr-Latn-RS" dirty="0" smtClean="0">
                <a:solidFill>
                  <a:schemeClr val="tx2"/>
                </a:solidFill>
              </a:rPr>
              <a:t>istribuirane transakcije i upiti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alibri (body) (Body)"/>
              <a:cs typeface="Calibri" pitchFamily="34" charset="0"/>
            </a:endParaRPr>
          </a:p>
        </p:txBody>
      </p:sp>
      <p:pic>
        <p:nvPicPr>
          <p:cNvPr id="4" name="Content Placeholder 3" descr="Snimak ekrana 2023-12-18 212425.jpg"/>
          <p:cNvPicPr>
            <a:picLocks noChangeAspect="1"/>
          </p:cNvPicPr>
          <p:nvPr/>
        </p:nvPicPr>
        <p:blipFill>
          <a:blip r:embed="rId3"/>
          <a:srcRect t="3759"/>
          <a:stretch>
            <a:fillRect/>
          </a:stretch>
        </p:blipFill>
        <p:spPr>
          <a:xfrm>
            <a:off x="2438400" y="1905000"/>
            <a:ext cx="6389522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imer transakcij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20938" y="381000"/>
            <a:ext cx="7902125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REPLIKACIJA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omogućava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visoku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dostupnost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otpornost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kvarove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koristeći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članove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replika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automatski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prelaze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rezervni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čvor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slučaju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problema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S </a:t>
            </a:r>
            <a:r>
              <a:rPr lang="en-US" dirty="0" err="1" smtClean="0">
                <a:solidFill>
                  <a:schemeClr val="tx2"/>
                </a:solidFill>
              </a:rPr>
              <a:t>druge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strane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SHARDING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omogućava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horizontalno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skaliranje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baze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efikasno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raspodeljujući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podatke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više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servera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U </a:t>
            </a:r>
            <a:r>
              <a:rPr lang="en-US" dirty="0" err="1" smtClean="0">
                <a:solidFill>
                  <a:schemeClr val="tx2"/>
                </a:solidFill>
              </a:rPr>
              <a:t>kontekstu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DISTRIBUIRANIH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TRANSAKCIJA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MongoDB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pruža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rešenja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adresiraju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izazove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atomičnosti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konzistentnosti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izolacije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Replikacija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chemeClr val="tx2"/>
                </a:solidFill>
              </a:rPr>
              <a:t>S</a:t>
            </a:r>
            <a:r>
              <a:rPr lang="en-US" b="1" dirty="0" err="1" smtClean="0">
                <a:solidFill>
                  <a:schemeClr val="tx2"/>
                </a:solidFill>
              </a:rPr>
              <a:t>KUP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REPLIKA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u </a:t>
            </a:r>
            <a:r>
              <a:rPr lang="en-US" dirty="0" err="1" smtClean="0">
                <a:solidFill>
                  <a:schemeClr val="tx2"/>
                </a:solidFill>
              </a:rPr>
              <a:t>MongoDB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čini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grupa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mongod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procesa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zajedno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održavaju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identičan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redundantnost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visok</a:t>
            </a:r>
            <a:r>
              <a:rPr lang="sr-Latn-RS" dirty="0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dostupnost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povećan</a:t>
            </a:r>
            <a:r>
              <a:rPr lang="sr-Latn-RS" dirty="0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tolerancij</a:t>
            </a:r>
            <a:r>
              <a:rPr lang="sr-Latn-RS" dirty="0" smtClean="0">
                <a:solidFill>
                  <a:schemeClr val="tx2"/>
                </a:solidFill>
              </a:rPr>
              <a:t>a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greške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slučaju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gubitka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jednog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servera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podaci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osta</a:t>
            </a:r>
            <a:r>
              <a:rPr lang="sr-Latn-RS" dirty="0" smtClean="0">
                <a:solidFill>
                  <a:schemeClr val="tx2"/>
                </a:solidFill>
              </a:rPr>
              <a:t>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dostupni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funkcionalni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čak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nepredviđenim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situacijama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Članovi skupa replika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/>
          <a:srcRect l="3155" t="2778" r="3043" b="2063"/>
          <a:stretch>
            <a:fillRect/>
          </a:stretch>
        </p:blipFill>
        <p:spPr>
          <a:xfrm>
            <a:off x="1552249" y="1524000"/>
            <a:ext cx="6039503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Primarni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čvor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beleži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sve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promene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svojim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skupovima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svom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operacionom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zapisu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tj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i="1" dirty="0" err="1" smtClean="0">
                <a:solidFill>
                  <a:schemeClr val="tx2"/>
                </a:solidFill>
              </a:rPr>
              <a:t>oplog</a:t>
            </a:r>
            <a:r>
              <a:rPr lang="en-US" i="1" dirty="0" smtClean="0">
                <a:solidFill>
                  <a:schemeClr val="tx2"/>
                </a:solidFill>
              </a:rPr>
              <a:t>-</a:t>
            </a:r>
            <a:r>
              <a:rPr lang="sr-Latn-RS" i="1" dirty="0" smtClean="0">
                <a:solidFill>
                  <a:schemeClr val="tx2"/>
                </a:solidFill>
              </a:rPr>
              <a:t>u</a:t>
            </a: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Sekundarni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čvorovi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repliciraju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oplog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primarnog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čvora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primenjuju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operacije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svoje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skupove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endParaRPr lang="en-US" dirty="0">
              <a:solidFill>
                <a:schemeClr val="tx2"/>
              </a:solidFill>
              <a:latin typeface="Calibri(body)"/>
              <a:cs typeface="Calibri" pitchFamily="34" charset="0"/>
            </a:endParaRP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rcRect l="2414" t="3185" r="3380"/>
          <a:stretch>
            <a:fillRect/>
          </a:stretch>
        </p:blipFill>
        <p:spPr>
          <a:xfrm>
            <a:off x="645005" y="2971800"/>
            <a:ext cx="7853991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Konfiguracija seta replike – praktičan primer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752600"/>
            <a:ext cx="8839202" cy="439443"/>
          </a:xfrm>
          <a:prstGeom prst="rect">
            <a:avLst/>
          </a:prstGeom>
        </p:spPr>
      </p:pic>
      <p:pic>
        <p:nvPicPr>
          <p:cNvPr id="5" name="Picture 4" descr="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2362200"/>
            <a:ext cx="8839203" cy="470832"/>
          </a:xfrm>
          <a:prstGeom prst="rect">
            <a:avLst/>
          </a:prstGeom>
        </p:spPr>
      </p:pic>
      <p:pic>
        <p:nvPicPr>
          <p:cNvPr id="6" name="Picture 5" descr="r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971800"/>
            <a:ext cx="8839200" cy="439443"/>
          </a:xfrm>
          <a:prstGeom prst="rect">
            <a:avLst/>
          </a:prstGeom>
        </p:spPr>
      </p:pic>
      <p:pic>
        <p:nvPicPr>
          <p:cNvPr id="8" name="Picture 7" descr="sharding3.jpg"/>
          <p:cNvPicPr>
            <a:picLocks noChangeAspect="1"/>
          </p:cNvPicPr>
          <p:nvPr/>
        </p:nvPicPr>
        <p:blipFill>
          <a:blip r:embed="rId6"/>
          <a:srcRect b="3608"/>
          <a:stretch>
            <a:fillRect/>
          </a:stretch>
        </p:blipFill>
        <p:spPr>
          <a:xfrm>
            <a:off x="1812123" y="3733800"/>
            <a:ext cx="5519754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3400"/>
            <a:ext cx="2667000" cy="1384463"/>
          </a:xfrm>
          <a:prstGeom prst="rect">
            <a:avLst/>
          </a:prstGeom>
        </p:spPr>
      </p:pic>
      <p:pic>
        <p:nvPicPr>
          <p:cNvPr id="5" name="Picture 4" descr="r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0" y="2133600"/>
            <a:ext cx="7518100" cy="2438400"/>
          </a:xfrm>
          <a:prstGeom prst="rect">
            <a:avLst/>
          </a:prstGeom>
        </p:spPr>
      </p:pic>
      <p:pic>
        <p:nvPicPr>
          <p:cNvPr id="6" name="Picture 5" descr="r11.jpg"/>
          <p:cNvPicPr>
            <a:picLocks noChangeAspect="1"/>
          </p:cNvPicPr>
          <p:nvPr/>
        </p:nvPicPr>
        <p:blipFill>
          <a:blip r:embed="rId5"/>
          <a:srcRect t="17021"/>
          <a:stretch>
            <a:fillRect/>
          </a:stretch>
        </p:blipFill>
        <p:spPr>
          <a:xfrm>
            <a:off x="813816" y="4800600"/>
            <a:ext cx="7516368" cy="1393141"/>
          </a:xfrm>
          <a:prstGeom prst="rect">
            <a:avLst/>
          </a:prstGeom>
        </p:spPr>
      </p:pic>
      <p:pic>
        <p:nvPicPr>
          <p:cNvPr id="7" name="Picture 6" descr="6. sekundar 2.jpg"/>
          <p:cNvPicPr>
            <a:picLocks noChangeAspect="1"/>
          </p:cNvPicPr>
          <p:nvPr/>
        </p:nvPicPr>
        <p:blipFill>
          <a:blip r:embed="rId6"/>
          <a:srcRect r="7792"/>
          <a:stretch>
            <a:fillRect/>
          </a:stretch>
        </p:blipFill>
        <p:spPr>
          <a:xfrm>
            <a:off x="6172200" y="533400"/>
            <a:ext cx="2743200" cy="1380744"/>
          </a:xfrm>
          <a:prstGeom prst="rect">
            <a:avLst/>
          </a:prstGeom>
        </p:spPr>
      </p:pic>
      <p:pic>
        <p:nvPicPr>
          <p:cNvPr id="8" name="Picture 7" descr="6. sekundar.jpg"/>
          <p:cNvPicPr>
            <a:picLocks noChangeAspect="1"/>
          </p:cNvPicPr>
          <p:nvPr/>
        </p:nvPicPr>
        <p:blipFill>
          <a:blip r:embed="rId7"/>
          <a:srcRect r="6733"/>
          <a:stretch>
            <a:fillRect/>
          </a:stretch>
        </p:blipFill>
        <p:spPr>
          <a:xfrm>
            <a:off x="3048000" y="533400"/>
            <a:ext cx="2971800" cy="138074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sr-Latn-RS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rs.status()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Sharding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sharding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predstavlja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tehniku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horizontalnu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distribuciju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baze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više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čvorova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ili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servera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poznatih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šardovi</a:t>
            </a:r>
            <a:r>
              <a:rPr lang="sr-Latn-R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engl</a:t>
            </a:r>
            <a:r>
              <a:rPr lang="en-US" dirty="0" smtClean="0">
                <a:solidFill>
                  <a:schemeClr val="tx2"/>
                </a:solidFill>
              </a:rPr>
              <a:t>. shards)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err="1" smtClean="0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vaki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šard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upravlja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određenim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segmentom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formirajući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podeljeni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</a:t>
            </a:r>
            <a:endParaRPr lang="sr-Latn-RS" dirty="0" smtClean="0">
              <a:solidFill>
                <a:schemeClr val="tx2"/>
              </a:solidFill>
            </a:endParaRPr>
          </a:p>
          <a:p>
            <a:endParaRPr lang="sr-Latn-RS" dirty="0" smtClean="0">
              <a:solidFill>
                <a:schemeClr val="tx2"/>
              </a:solidFill>
              <a:latin typeface="Calibri (body) (Body)"/>
              <a:cs typeface="Calibri" pitchFamily="34" charset="0"/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u</a:t>
            </a:r>
            <a:r>
              <a:rPr lang="en-US" dirty="0" err="1" smtClean="0">
                <a:solidFill>
                  <a:schemeClr val="tx2"/>
                </a:solidFill>
              </a:rPr>
              <a:t>nutar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podeljenog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klastera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svaki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šard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funkcioniše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nezavisna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podataka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zadužena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skladištenje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upravljanje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određenim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podacima</a:t>
            </a:r>
            <a:endParaRPr lang="en-US" dirty="0">
              <a:solidFill>
                <a:schemeClr val="tx2"/>
              </a:solidFill>
              <a:latin typeface="Calibri (body) (Body)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 sharding klastera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šard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engl</a:t>
            </a:r>
            <a:r>
              <a:rPr lang="en-US" dirty="0" smtClean="0">
                <a:solidFill>
                  <a:schemeClr val="tx2"/>
                </a:solidFill>
              </a:rPr>
              <a:t>. shard)</a:t>
            </a:r>
            <a:endParaRPr lang="sr-Latn-RS" dirty="0" smtClean="0">
              <a:solidFill>
                <a:schemeClr val="tx2"/>
              </a:solidFill>
            </a:endParaRPr>
          </a:p>
          <a:p>
            <a:pPr lvl="0"/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US" dirty="0" err="1" smtClean="0">
                <a:solidFill>
                  <a:schemeClr val="tx2"/>
                </a:solidFill>
              </a:rPr>
              <a:t>konfiguracioni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serveri</a:t>
            </a:r>
            <a:endParaRPr lang="sr-Latn-RS" dirty="0" smtClean="0">
              <a:solidFill>
                <a:schemeClr val="tx2"/>
              </a:solidFill>
            </a:endParaRPr>
          </a:p>
          <a:p>
            <a:pPr lvl="0"/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sr-Latn-RS" dirty="0" err="1" smtClean="0">
                <a:solidFill>
                  <a:schemeClr val="tx2"/>
                </a:solidFill>
              </a:rPr>
              <a:t>m</a:t>
            </a:r>
            <a:r>
              <a:rPr lang="en-US" dirty="0" err="1" smtClean="0">
                <a:solidFill>
                  <a:schemeClr val="tx2"/>
                </a:solidFill>
              </a:rPr>
              <a:t>ongos</a:t>
            </a:r>
            <a:endParaRPr lang="sr-Latn-RS" dirty="0" smtClean="0">
              <a:solidFill>
                <a:schemeClr val="tx2"/>
              </a:solidFill>
            </a:endParaRPr>
          </a:p>
          <a:p>
            <a:pPr lvl="0"/>
            <a:endParaRPr lang="en-US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Snimak ekrana 2023-12-20 133530.jpg"/>
          <p:cNvPicPr>
            <a:picLocks noChangeAspect="1"/>
          </p:cNvPicPr>
          <p:nvPr/>
        </p:nvPicPr>
        <p:blipFill>
          <a:blip r:embed="rId3"/>
          <a:srcRect l="1530"/>
          <a:stretch>
            <a:fillRect/>
          </a:stretch>
        </p:blipFill>
        <p:spPr>
          <a:xfrm>
            <a:off x="3352800" y="1600200"/>
            <a:ext cx="5368615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575F6D"/>
      </a:accent1>
      <a:accent2>
        <a:srgbClr val="7598D9"/>
      </a:accent2>
      <a:accent3>
        <a:srgbClr val="B32C16"/>
      </a:accent3>
      <a:accent4>
        <a:srgbClr val="F5CD2D"/>
      </a:accent4>
      <a:accent5>
        <a:srgbClr val="777C84"/>
      </a:accent5>
      <a:accent6>
        <a:srgbClr val="777C84"/>
      </a:accent6>
      <a:hlink>
        <a:srgbClr val="575F6D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851</TotalTime>
  <Words>522</Words>
  <Application>Microsoft Office PowerPoint</Application>
  <PresentationFormat>On-screen Show (4:3)</PresentationFormat>
  <Paragraphs>97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MongoDB kao distribuirana baza podataka</vt:lpstr>
      <vt:lpstr>MongoDB kao distribuirana baza podataka</vt:lpstr>
      <vt:lpstr>Replikacija</vt:lpstr>
      <vt:lpstr>Članovi skupa replika</vt:lpstr>
      <vt:lpstr>Slide 5</vt:lpstr>
      <vt:lpstr>Konfiguracija seta replike – praktičan primer</vt:lpstr>
      <vt:lpstr>Slide 7</vt:lpstr>
      <vt:lpstr>Sharding</vt:lpstr>
      <vt:lpstr>Komponente sharding klastera</vt:lpstr>
      <vt:lpstr>Šard (engl. Shard)</vt:lpstr>
      <vt:lpstr>Konfiguracioni serveri</vt:lpstr>
      <vt:lpstr>Mongos ruteri</vt:lpstr>
      <vt:lpstr>Konfiguracija konfiguracionog servera – primer</vt:lpstr>
      <vt:lpstr>Konfiguracija shard-ova - primer</vt:lpstr>
      <vt:lpstr>Konfiguracija mongos rutera - primer</vt:lpstr>
      <vt:lpstr>Omogućavanje šardinga nad izabranom bazom podataka i šardovanje kolekcije</vt:lpstr>
      <vt:lpstr>Dodavanje podataka u bazu</vt:lpstr>
      <vt:lpstr>Slide 18</vt:lpstr>
      <vt:lpstr>Distribuirane transakcije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MongoDB baze podataka</dc:title>
  <dc:creator>Windows User</dc:creator>
  <cp:lastModifiedBy>Windows User</cp:lastModifiedBy>
  <cp:revision>302</cp:revision>
  <dcterms:created xsi:type="dcterms:W3CDTF">2024-02-04T12:32:55Z</dcterms:created>
  <dcterms:modified xsi:type="dcterms:W3CDTF">2024-02-25T17:12:42Z</dcterms:modified>
</cp:coreProperties>
</file>