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8" r:id="rId21"/>
    <p:sldId id="277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341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2D0B3-606E-46B9-BB1F-E8C58C110BF2}" type="datetimeFigureOut">
              <a:rPr lang="en-US" smtClean="0"/>
              <a:pPr/>
              <a:t>25-Feb-24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0302-8B72-4CB9-97FA-00FBE813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sr-Latn-R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054E-73B0-461C-8A05-4E7EAA634AEB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50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A72-F961-48E6-A19C-99C4494AE292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52C3-084F-4946-8CCF-21A321CB9795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7B42-0DEB-4FA4-B628-DF6E7DC8F5CA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A6FA-06CB-4C3D-B8F8-6B13D8F3EBCB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2376831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8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EAA8-E011-48CE-9265-181AF47DD067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D5AD-990D-486D-A13D-9849E4AE65C3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498F-A1E2-49C5-B0D6-1017378889B5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0B5-D8E3-4FCA-A318-4EA0DEF908E8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0969-E9AA-4647-B11B-623C2056B826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1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0A1-B83D-4ED3-B5F7-C9F846945DD4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AF1C85-6821-4A20-B287-1137C38EF8EE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Jelena Đikić 1488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Interna struktura i organizacija MySQL skladišta podataka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Podsistem obrade upita (Query Processor)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2819400"/>
          </a:xfrm>
        </p:spPr>
        <p:txBody>
          <a:bodyPr>
            <a:normAutofit lnSpcReduction="10000"/>
          </a:bodyPr>
          <a:lstStyle/>
          <a:p>
            <a:pPr lvl="0"/>
            <a:r>
              <a:rPr lang="vi-VN" dirty="0" smtClean="0">
                <a:solidFill>
                  <a:schemeClr val="accent1"/>
                </a:solidFill>
                <a:latin typeface="Calibri (body)"/>
              </a:rPr>
              <a:t>Ugrađeni prekompilator DML-a i kompilator DDL-a</a:t>
            </a:r>
          </a:p>
          <a:p>
            <a:pPr lvl="0"/>
            <a:r>
              <a:rPr lang="vi-VN" dirty="0" smtClean="0">
                <a:solidFill>
                  <a:schemeClr val="accent1"/>
                </a:solidFill>
                <a:latin typeface="Calibri (body)"/>
              </a:rPr>
              <a:t>Parser upita</a:t>
            </a:r>
          </a:p>
          <a:p>
            <a:pPr lvl="0"/>
            <a:r>
              <a:rPr lang="vi-VN" dirty="0" smtClean="0">
                <a:solidFill>
                  <a:schemeClr val="accent1"/>
                </a:solidFill>
                <a:latin typeface="Calibri (body)"/>
              </a:rPr>
              <a:t>Predprocesor upita</a:t>
            </a:r>
          </a:p>
          <a:p>
            <a:pPr lvl="0"/>
            <a:r>
              <a:rPr lang="vi-VN" dirty="0" smtClean="0">
                <a:solidFill>
                  <a:schemeClr val="accent1"/>
                </a:solidFill>
                <a:latin typeface="Calibri (body)"/>
              </a:rPr>
              <a:t>Menadžer sigurnosti/integracije</a:t>
            </a:r>
          </a:p>
          <a:p>
            <a:pPr lvl="0"/>
            <a:r>
              <a:rPr lang="vi-VN" dirty="0" smtClean="0">
                <a:solidFill>
                  <a:schemeClr val="accent1"/>
                </a:solidFill>
                <a:latin typeface="Calibri (body)"/>
              </a:rPr>
              <a:t>Optimizator upita</a:t>
            </a:r>
          </a:p>
          <a:p>
            <a:pPr lvl="0"/>
            <a:r>
              <a:rPr lang="vi-VN" dirty="0" smtClean="0">
                <a:solidFill>
                  <a:schemeClr val="accent1"/>
                </a:solidFill>
                <a:latin typeface="Calibri (body)"/>
              </a:rPr>
              <a:t>Izvršni mehanizam</a:t>
            </a:r>
            <a:endParaRPr lang="en-US" sz="2600" dirty="0">
              <a:solidFill>
                <a:schemeClr val="accent1"/>
              </a:solidFill>
              <a:latin typeface="Calibri (body)"/>
              <a:cs typeface="Calibri" pitchFamily="34" charset="0"/>
            </a:endParaRPr>
          </a:p>
        </p:txBody>
      </p:sp>
      <p:pic>
        <p:nvPicPr>
          <p:cNvPr id="4" name="Picture 3" descr="izvor 3 slika 2.png"/>
          <p:cNvPicPr>
            <a:picLocks noChangeAspect="1"/>
          </p:cNvPicPr>
          <p:nvPr/>
        </p:nvPicPr>
        <p:blipFill>
          <a:blip r:embed="rId3"/>
          <a:srcRect l="5195" t="18667" r="3896" b="38549"/>
          <a:stretch>
            <a:fillRect/>
          </a:stretch>
        </p:blipFill>
        <p:spPr>
          <a:xfrm>
            <a:off x="1905000" y="4191000"/>
            <a:ext cx="5334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Upravljanje transakcijama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sr-Latn-RS" dirty="0" err="1" smtClean="0">
                <a:solidFill>
                  <a:schemeClr val="accent1"/>
                </a:solidFill>
              </a:rPr>
              <a:t>t</a:t>
            </a:r>
            <a:r>
              <a:rPr lang="en-US" dirty="0" err="1" smtClean="0">
                <a:solidFill>
                  <a:schemeClr val="accent1"/>
                </a:solidFill>
              </a:rPr>
              <a:t>ransakcije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mogu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biti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pojedinačne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ili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grupisane</a:t>
            </a:r>
            <a:r>
              <a:rPr lang="sr-Latn-RS" dirty="0" smtClean="0">
                <a:solidFill>
                  <a:schemeClr val="accent1"/>
                </a:solidFill>
              </a:rPr>
              <a:t> - </a:t>
            </a:r>
            <a:r>
              <a:rPr lang="en-US" dirty="0" err="1" smtClean="0">
                <a:solidFill>
                  <a:schemeClr val="accent1"/>
                </a:solidFill>
              </a:rPr>
              <a:t>fleksibilnost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radu</a:t>
            </a:r>
            <a:r>
              <a:rPr lang="en-US" dirty="0" smtClean="0">
                <a:solidFill>
                  <a:schemeClr val="accent1"/>
                </a:solidFill>
              </a:rPr>
              <a:t> s </a:t>
            </a:r>
            <a:r>
              <a:rPr lang="en-US" dirty="0" err="1" smtClean="0">
                <a:solidFill>
                  <a:schemeClr val="accent1"/>
                </a:solidFill>
              </a:rPr>
              <a:t>podacima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može</a:t>
            </a:r>
            <a:r>
              <a:rPr lang="en-US" dirty="0" smtClean="0">
                <a:solidFill>
                  <a:schemeClr val="accent1"/>
                </a:solidFill>
              </a:rPr>
              <a:t> se </a:t>
            </a:r>
            <a:r>
              <a:rPr lang="en-US" dirty="0" err="1" smtClean="0">
                <a:solidFill>
                  <a:schemeClr val="accent1"/>
                </a:solidFill>
              </a:rPr>
              <a:t>dogoditi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jedna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transakcija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poziva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izvršenje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druge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transakcije</a:t>
            </a:r>
            <a:r>
              <a:rPr lang="sr-Latn-RS" dirty="0" smtClean="0">
                <a:solidFill>
                  <a:schemeClr val="accent1"/>
                </a:solidFill>
              </a:rPr>
              <a:t> -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niz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povezanih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transakcija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Transaction Management </a:t>
            </a:r>
            <a:r>
              <a:rPr lang="en-US" dirty="0" err="1" smtClean="0">
                <a:solidFill>
                  <a:schemeClr val="accent1"/>
                </a:solidFill>
              </a:rPr>
              <a:t>preuzima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odgovornost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praćenje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ovakvih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transakcionih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nizova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MySQL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sistem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održava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redosled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izvršavanja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transakcija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beležeći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svaku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pojedinačnu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radnju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osiguravajući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doslednost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rezultata</a:t>
            </a:r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Upravljanje transakcijama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vodi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računa</a:t>
            </a:r>
            <a:r>
              <a:rPr lang="en-US" dirty="0" smtClean="0">
                <a:solidFill>
                  <a:schemeClr val="accent1"/>
                </a:solidFill>
              </a:rPr>
              <a:t> o </a:t>
            </a:r>
            <a:r>
              <a:rPr lang="en-US" dirty="0" err="1" smtClean="0">
                <a:solidFill>
                  <a:schemeClr val="accent1"/>
                </a:solidFill>
              </a:rPr>
              <a:t>konceptu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  <a:endParaRPr lang="sr-Latn-RS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r-Latn-R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Kada</a:t>
            </a:r>
            <a:r>
              <a:rPr lang="en-US" dirty="0" smtClean="0">
                <a:solidFill>
                  <a:schemeClr val="accent1"/>
                </a:solidFill>
              </a:rPr>
              <a:t> je </a:t>
            </a:r>
            <a:r>
              <a:rPr lang="en-US" dirty="0" err="1" smtClean="0">
                <a:solidFill>
                  <a:schemeClr val="accent1"/>
                </a:solidFill>
              </a:rPr>
              <a:t>transakcija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uspešno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izvršena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njen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rezultat</a:t>
            </a:r>
            <a:r>
              <a:rPr lang="en-US" dirty="0" smtClean="0">
                <a:solidFill>
                  <a:schemeClr val="accent1"/>
                </a:solidFill>
              </a:rPr>
              <a:t> se</a:t>
            </a:r>
            <a:r>
              <a:rPr lang="sr-Latn-R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"</a:t>
            </a:r>
            <a:r>
              <a:rPr lang="en-US" dirty="0" err="1" smtClean="0">
                <a:solidFill>
                  <a:schemeClr val="accent1"/>
                </a:solidFill>
              </a:rPr>
              <a:t>commituje</a:t>
            </a:r>
            <a:r>
              <a:rPr lang="en-US" dirty="0" smtClean="0">
                <a:solidFill>
                  <a:schemeClr val="accent1"/>
                </a:solidFill>
              </a:rPr>
              <a:t>", </a:t>
            </a:r>
            <a:r>
              <a:rPr lang="en-US" dirty="0" err="1" smtClean="0">
                <a:solidFill>
                  <a:schemeClr val="accent1"/>
                </a:solidFill>
              </a:rPr>
              <a:t>čime</a:t>
            </a:r>
            <a:r>
              <a:rPr lang="en-US" dirty="0" smtClean="0">
                <a:solidFill>
                  <a:schemeClr val="accent1"/>
                </a:solidFill>
              </a:rPr>
              <a:t> se </a:t>
            </a:r>
            <a:r>
              <a:rPr lang="en-US" dirty="0" err="1" smtClean="0">
                <a:solidFill>
                  <a:schemeClr val="accent1"/>
                </a:solidFill>
              </a:rPr>
              <a:t>promene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trajno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primenjuju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dirty="0" smtClean="0">
              <a:solidFill>
                <a:schemeClr val="accent1"/>
              </a:solidFill>
            </a:endParaRPr>
          </a:p>
          <a:p>
            <a:r>
              <a:rPr lang="sr-Latn-RS" dirty="0" smtClean="0">
                <a:solidFill>
                  <a:schemeClr val="accent1"/>
                </a:solidFill>
              </a:rPr>
              <a:t>Ako </a:t>
            </a:r>
            <a:r>
              <a:rPr lang="en-US" dirty="0" smtClean="0">
                <a:solidFill>
                  <a:schemeClr val="accent1"/>
                </a:solidFill>
              </a:rPr>
              <a:t>se u </a:t>
            </a:r>
            <a:r>
              <a:rPr lang="en-US" dirty="0" err="1" smtClean="0">
                <a:solidFill>
                  <a:schemeClr val="accent1"/>
                </a:solidFill>
              </a:rPr>
              <a:t>transakciji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pojavi</a:t>
            </a:r>
            <a:r>
              <a:rPr lang="en-US" dirty="0" smtClean="0">
                <a:solidFill>
                  <a:schemeClr val="accent1"/>
                </a:solidFill>
              </a:rPr>
              <a:t> problem </a:t>
            </a:r>
            <a:r>
              <a:rPr lang="en-US" dirty="0" err="1" smtClean="0">
                <a:solidFill>
                  <a:schemeClr val="accent1"/>
                </a:solidFill>
              </a:rPr>
              <a:t>ili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greška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moguće</a:t>
            </a:r>
            <a:r>
              <a:rPr lang="en-US" dirty="0" smtClean="0">
                <a:solidFill>
                  <a:schemeClr val="accent1"/>
                </a:solidFill>
              </a:rPr>
              <a:t> je </a:t>
            </a:r>
            <a:r>
              <a:rPr lang="en-US" dirty="0" err="1" smtClean="0">
                <a:solidFill>
                  <a:schemeClr val="accent1"/>
                </a:solidFill>
              </a:rPr>
              <a:t>izvršiti</a:t>
            </a:r>
            <a:r>
              <a:rPr lang="en-US" dirty="0" smtClean="0">
                <a:solidFill>
                  <a:schemeClr val="accent1"/>
                </a:solidFill>
              </a:rPr>
              <a:t> "rollback", </a:t>
            </a:r>
            <a:r>
              <a:rPr lang="en-US" dirty="0" err="1" smtClean="0">
                <a:solidFill>
                  <a:schemeClr val="accent1"/>
                </a:solidFill>
              </a:rPr>
              <a:t>što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znači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poništiti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promene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vratiti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prethodno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stanje</a:t>
            </a:r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Menadžment oporavka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sr-Latn-RS" dirty="0" err="1" smtClean="0">
                <a:solidFill>
                  <a:schemeClr val="accent1"/>
                </a:solidFill>
              </a:rPr>
              <a:t>o</a:t>
            </a:r>
            <a:r>
              <a:rPr lang="en-US" dirty="0" err="1" smtClean="0">
                <a:solidFill>
                  <a:schemeClr val="accent1"/>
                </a:solidFill>
              </a:rPr>
              <a:t>bezbeđ</a:t>
            </a:r>
            <a:r>
              <a:rPr lang="sr-Latn-RS" dirty="0" smtClean="0">
                <a:solidFill>
                  <a:schemeClr val="accent1"/>
                </a:solidFill>
              </a:rPr>
              <a:t>uje </a:t>
            </a:r>
            <a:r>
              <a:rPr lang="en-US" dirty="0" err="1" smtClean="0">
                <a:solidFill>
                  <a:schemeClr val="accent1"/>
                </a:solidFill>
              </a:rPr>
              <a:t>sposobnost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oporavka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slučaju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neplaniranih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prekida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sistema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poseduje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dva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važna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tipa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logova</a:t>
            </a:r>
            <a:r>
              <a:rPr lang="en-US" dirty="0" smtClean="0">
                <a:solidFill>
                  <a:schemeClr val="accent1"/>
                </a:solidFill>
              </a:rPr>
              <a:t> - </a:t>
            </a:r>
            <a:r>
              <a:rPr lang="en-US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redo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logove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sr-Latn-R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enadžer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dnevnika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sr-Latn-R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zabeležava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svaku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operaciju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koja</a:t>
            </a:r>
            <a:r>
              <a:rPr lang="en-US" dirty="0" smtClean="0">
                <a:solidFill>
                  <a:schemeClr val="accent1"/>
                </a:solidFill>
              </a:rPr>
              <a:t> se </a:t>
            </a:r>
            <a:r>
              <a:rPr lang="en-US" dirty="0" err="1" smtClean="0">
                <a:solidFill>
                  <a:schemeClr val="accent1"/>
                </a:solidFill>
              </a:rPr>
              <a:t>izvršava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bazi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Menadžment skladištenja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definiše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strategiju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upisivanja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</a:t>
            </a:r>
            <a:r>
              <a:rPr lang="en-US" dirty="0" smtClean="0">
                <a:solidFill>
                  <a:schemeClr val="accent1"/>
                </a:solidFill>
              </a:rPr>
              <a:t> storage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sr-Latn-RS" dirty="0" err="1" smtClean="0">
                <a:solidFill>
                  <a:schemeClr val="accent1"/>
                </a:solidFill>
              </a:rPr>
              <a:t>n</a:t>
            </a:r>
            <a:r>
              <a:rPr lang="en-US" dirty="0" err="1" smtClean="0">
                <a:solidFill>
                  <a:schemeClr val="accent1"/>
                </a:solidFill>
              </a:rPr>
              <a:t>ajkorišćenije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mašine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skladištenje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su</a:t>
            </a:r>
            <a:r>
              <a:rPr lang="sr-Latn-RS" dirty="0" smtClean="0">
                <a:solidFill>
                  <a:schemeClr val="accent1"/>
                </a:solidFill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accent1"/>
                </a:solidFill>
              </a:rPr>
              <a:t>InnoDB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endParaRPr lang="sr-Latn-RS" sz="260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accent1"/>
                </a:solidFill>
              </a:rPr>
              <a:t>MyISAM</a:t>
            </a:r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Fizički sloj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Tipovi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koji</a:t>
            </a:r>
            <a:r>
              <a:rPr lang="en-US" dirty="0" smtClean="0">
                <a:solidFill>
                  <a:schemeClr val="accent1"/>
                </a:solidFill>
              </a:rPr>
              <a:t> se </a:t>
            </a:r>
            <a:r>
              <a:rPr lang="en-US" dirty="0" err="1" smtClean="0">
                <a:solidFill>
                  <a:schemeClr val="accent1"/>
                </a:solidFill>
              </a:rPr>
              <a:t>nalaze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sistemu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sledeći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accent1"/>
                </a:solidFill>
              </a:rPr>
              <a:t>Fajlovi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sa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podacima</a:t>
            </a:r>
            <a:r>
              <a:rPr lang="en-US" sz="2600" dirty="0" smtClean="0">
                <a:solidFill>
                  <a:schemeClr val="accent1"/>
                </a:solidFill>
              </a:rPr>
              <a:t> (data files)</a:t>
            </a: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accent1"/>
                </a:solidFill>
              </a:rPr>
              <a:t>Indeksi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accent1"/>
                </a:solidFill>
              </a:rPr>
              <a:t>Rečnik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podataka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accent1"/>
                </a:solidFill>
              </a:rPr>
              <a:t>Statistički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podaci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accent1"/>
                </a:solidFill>
              </a:rPr>
              <a:t>Log </a:t>
            </a:r>
            <a:r>
              <a:rPr lang="en-US" sz="2600" dirty="0" err="1" smtClean="0">
                <a:solidFill>
                  <a:schemeClr val="accent1"/>
                </a:solidFill>
              </a:rPr>
              <a:t>informacije</a:t>
            </a:r>
            <a:endParaRPr lang="en-US" sz="2600" dirty="0" smtClean="0">
              <a:solidFill>
                <a:schemeClr val="accent1"/>
              </a:solidFill>
            </a:endParaRPr>
          </a:p>
          <a:p>
            <a:endParaRPr lang="en-US" sz="26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izvor 2 slika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419600"/>
            <a:ext cx="6553200" cy="2089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Fajlovi sa podacima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stranice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podataka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chemeClr val="accent1"/>
                </a:solidFill>
              </a:rPr>
              <a:t>data pages) </a:t>
            </a:r>
            <a:r>
              <a:rPr lang="sr-Latn-RS" dirty="0" smtClean="0">
                <a:solidFill>
                  <a:schemeClr val="accent1"/>
                </a:solidFill>
              </a:rPr>
              <a:t> - </a:t>
            </a:r>
            <a:r>
              <a:rPr lang="en-US" dirty="0" err="1" smtClean="0">
                <a:solidFill>
                  <a:schemeClr val="accent1"/>
                </a:solidFill>
              </a:rPr>
              <a:t>diskretn</a:t>
            </a:r>
            <a:r>
              <a:rPr lang="sr-Latn-RS" dirty="0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blokov</a:t>
            </a:r>
            <a:r>
              <a:rPr lang="sr-Latn-RS" dirty="0" smtClean="0">
                <a:solidFill>
                  <a:schemeClr val="accent1"/>
                </a:solidFill>
              </a:rPr>
              <a:t>i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unutar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fizičkih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fajlova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obično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fiksno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veličinom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sr-Latn-R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lokovi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(blocks)</a:t>
            </a:r>
            <a:r>
              <a:rPr lang="sr-Latn-RS" dirty="0" smtClean="0">
                <a:solidFill>
                  <a:schemeClr val="accent1"/>
                </a:solidFill>
              </a:rPr>
              <a:t>  -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osnovn</a:t>
            </a:r>
            <a:r>
              <a:rPr lang="sr-Latn-RS" dirty="0" smtClean="0">
                <a:solidFill>
                  <a:schemeClr val="accent1"/>
                </a:solidFill>
              </a:rPr>
              <a:t>a </a:t>
            </a:r>
            <a:r>
              <a:rPr lang="en-US" dirty="0" err="1" smtClean="0">
                <a:solidFill>
                  <a:schemeClr val="accent1"/>
                </a:solidFill>
              </a:rPr>
              <a:t>jedinic</a:t>
            </a:r>
            <a:r>
              <a:rPr lang="sr-Latn-R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</a:t>
            </a:r>
            <a:r>
              <a:rPr lang="sr-Latn-R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se </a:t>
            </a:r>
            <a:r>
              <a:rPr lang="en-US" dirty="0" err="1" smtClean="0">
                <a:solidFill>
                  <a:schemeClr val="accent1"/>
                </a:solidFill>
              </a:rPr>
              <a:t>čita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ili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piš</a:t>
            </a:r>
            <a:r>
              <a:rPr lang="sr-Latn-RS" dirty="0" smtClean="0">
                <a:solidFill>
                  <a:schemeClr val="accent1"/>
                </a:solidFill>
              </a:rPr>
              <a:t>e </a:t>
            </a:r>
            <a:r>
              <a:rPr lang="en-US" dirty="0" err="1" smtClean="0">
                <a:solidFill>
                  <a:schemeClr val="accent1"/>
                </a:solidFill>
              </a:rPr>
              <a:t>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diska</a:t>
            </a:r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create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76" y="3962400"/>
            <a:ext cx="7350649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Indeksi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strukture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omogućavaju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brz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pristup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podacima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tabelama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indeks.PNG"/>
          <p:cNvPicPr>
            <a:picLocks noChangeAspect="1"/>
          </p:cNvPicPr>
          <p:nvPr/>
        </p:nvPicPr>
        <p:blipFill>
          <a:blip r:embed="rId3"/>
          <a:srcRect l="5677" t="30599" b="11801"/>
          <a:stretch>
            <a:fillRect/>
          </a:stretch>
        </p:blipFill>
        <p:spPr>
          <a:xfrm>
            <a:off x="381000" y="2514600"/>
            <a:ext cx="8382000" cy="591637"/>
          </a:xfrm>
          <a:prstGeom prst="rect">
            <a:avLst/>
          </a:prstGeom>
        </p:spPr>
      </p:pic>
      <p:pic>
        <p:nvPicPr>
          <p:cNvPr id="5" name="Picture 4" descr="show index.PNG"/>
          <p:cNvPicPr>
            <a:picLocks noChangeAspect="1"/>
          </p:cNvPicPr>
          <p:nvPr/>
        </p:nvPicPr>
        <p:blipFill>
          <a:blip r:embed="rId4"/>
          <a:srcRect l="6021" t="31666" b="11667"/>
          <a:stretch>
            <a:fillRect/>
          </a:stretch>
        </p:blipFill>
        <p:spPr>
          <a:xfrm>
            <a:off x="379476" y="3352800"/>
            <a:ext cx="8385048" cy="692364"/>
          </a:xfrm>
          <a:prstGeom prst="rect">
            <a:avLst/>
          </a:prstGeom>
        </p:spPr>
      </p:pic>
      <p:pic>
        <p:nvPicPr>
          <p:cNvPr id="6" name="Picture 5" descr="show indeks r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76" y="4267200"/>
            <a:ext cx="8385048" cy="765538"/>
          </a:xfrm>
          <a:prstGeom prst="rect">
            <a:avLst/>
          </a:prstGeom>
        </p:spPr>
      </p:pic>
      <p:pic>
        <p:nvPicPr>
          <p:cNvPr id="7" name="Picture 6" descr="drop indeks.PNG"/>
          <p:cNvPicPr>
            <a:picLocks noChangeAspect="1"/>
          </p:cNvPicPr>
          <p:nvPr/>
        </p:nvPicPr>
        <p:blipFill>
          <a:blip r:embed="rId6"/>
          <a:srcRect l="8226" t="11290" b="9600"/>
          <a:stretch>
            <a:fillRect/>
          </a:stretch>
        </p:blipFill>
        <p:spPr>
          <a:xfrm>
            <a:off x="2057400" y="5257800"/>
            <a:ext cx="5029200" cy="949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Rečnik podataka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sadrži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informacije</a:t>
            </a:r>
            <a:r>
              <a:rPr lang="en-US" dirty="0" smtClean="0">
                <a:solidFill>
                  <a:schemeClr val="accent1"/>
                </a:solidFill>
              </a:rPr>
              <a:t> o tome </a:t>
            </a:r>
            <a:r>
              <a:rPr lang="en-US" dirty="0" err="1" smtClean="0">
                <a:solidFill>
                  <a:schemeClr val="accent1"/>
                </a:solidFill>
              </a:rPr>
              <a:t>kako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tabele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kolone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indeksi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ključevi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druge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strukture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organizovane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unutar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dirty="0" smtClean="0">
              <a:solidFill>
                <a:schemeClr val="accent1"/>
              </a:solidFill>
            </a:endParaRPr>
          </a:p>
          <a:p>
            <a:pPr lvl="0"/>
            <a:r>
              <a:rPr lang="en-US" b="1" dirty="0" smtClean="0">
                <a:solidFill>
                  <a:schemeClr val="accent1"/>
                </a:solidFill>
              </a:rPr>
              <a:t>meta </a:t>
            </a:r>
            <a:r>
              <a:rPr lang="en-US" b="1" dirty="0" err="1" smtClean="0">
                <a:solidFill>
                  <a:schemeClr val="accent1"/>
                </a:solidFill>
              </a:rPr>
              <a:t>podatke</a:t>
            </a:r>
            <a:r>
              <a:rPr lang="en-US" dirty="0" smtClean="0">
                <a:solidFill>
                  <a:schemeClr val="accent1"/>
                </a:solidFill>
              </a:rPr>
              <a:t> o </a:t>
            </a:r>
            <a:r>
              <a:rPr lang="en-US" dirty="0" err="1" smtClean="0">
                <a:solidFill>
                  <a:schemeClr val="accent1"/>
                </a:solidFill>
              </a:rPr>
              <a:t>svakoj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tabeli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bazi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endParaRPr lang="sr-Latn-RS" dirty="0" smtClean="0">
              <a:solidFill>
                <a:schemeClr val="accent1"/>
              </a:solidFill>
            </a:endParaRP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  <a:p>
            <a:pPr lvl="0"/>
            <a:r>
              <a:rPr lang="sr-Latn-RS" dirty="0" err="1" smtClean="0">
                <a:solidFill>
                  <a:schemeClr val="accent1"/>
                </a:solidFill>
              </a:rPr>
              <a:t>s</a:t>
            </a:r>
            <a:r>
              <a:rPr lang="en-US" dirty="0" err="1" smtClean="0">
                <a:solidFill>
                  <a:schemeClr val="accent1"/>
                </a:solidFill>
              </a:rPr>
              <a:t>vaka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kolona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tabeli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svoj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opis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rečniku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sr-Latn-RS" dirty="0" smtClean="0">
                <a:solidFill>
                  <a:schemeClr val="accent1"/>
                </a:solidFill>
              </a:rPr>
              <a:t> </a:t>
            </a: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  <a:p>
            <a:pPr lvl="0"/>
            <a:r>
              <a:rPr lang="en-US" dirty="0" err="1" smtClean="0">
                <a:solidFill>
                  <a:schemeClr val="accent1"/>
                </a:solidFill>
              </a:rPr>
              <a:t>sadrži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informacije</a:t>
            </a:r>
            <a:r>
              <a:rPr lang="en-US" b="1" dirty="0" smtClean="0">
                <a:solidFill>
                  <a:schemeClr val="accent1"/>
                </a:solidFill>
              </a:rPr>
              <a:t> o </a:t>
            </a:r>
            <a:r>
              <a:rPr lang="en-US" b="1" dirty="0" err="1" smtClean="0">
                <a:solidFill>
                  <a:schemeClr val="accent1"/>
                </a:solidFill>
              </a:rPr>
              <a:t>indeksima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ključevima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ograničenjima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integriteta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definisana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tabeli</a:t>
            </a:r>
            <a:endParaRPr lang="sr-Latn-RS" dirty="0" smtClean="0">
              <a:solidFill>
                <a:schemeClr val="accent1"/>
              </a:solidFill>
            </a:endParaRP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  <a:p>
            <a:pPr lvl="0"/>
            <a:r>
              <a:rPr lang="en-US" dirty="0" err="1" smtClean="0">
                <a:solidFill>
                  <a:schemeClr val="accent1"/>
                </a:solidFill>
              </a:rPr>
              <a:t>sadrži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informacije</a:t>
            </a:r>
            <a:r>
              <a:rPr lang="en-US" b="1" dirty="0" smtClean="0">
                <a:solidFill>
                  <a:schemeClr val="accent1"/>
                </a:solidFill>
              </a:rPr>
              <a:t> o </a:t>
            </a:r>
            <a:r>
              <a:rPr lang="en-US" b="1" dirty="0" err="1" smtClean="0">
                <a:solidFill>
                  <a:schemeClr val="accent1"/>
                </a:solidFill>
              </a:rPr>
              <a:t>vezama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između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tabela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Rečnik podataka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show columns.PNG"/>
          <p:cNvPicPr>
            <a:picLocks noChangeAspect="1"/>
          </p:cNvPicPr>
          <p:nvPr/>
        </p:nvPicPr>
        <p:blipFill>
          <a:blip r:embed="rId3"/>
          <a:srcRect l="5771" t="14815"/>
          <a:stretch>
            <a:fillRect/>
          </a:stretch>
        </p:blipFill>
        <p:spPr>
          <a:xfrm>
            <a:off x="1588704" y="1676400"/>
            <a:ext cx="5966593" cy="819746"/>
          </a:xfrm>
          <a:prstGeom prst="rect">
            <a:avLst/>
          </a:prstGeom>
        </p:spPr>
      </p:pic>
      <p:pic>
        <p:nvPicPr>
          <p:cNvPr id="6" name="Picture 5" descr="show columns result.PNG"/>
          <p:cNvPicPr>
            <a:picLocks noChangeAspect="1"/>
          </p:cNvPicPr>
          <p:nvPr/>
        </p:nvPicPr>
        <p:blipFill>
          <a:blip r:embed="rId4"/>
          <a:srcRect r="16954" b="7500"/>
          <a:stretch>
            <a:fillRect/>
          </a:stretch>
        </p:blipFill>
        <p:spPr>
          <a:xfrm>
            <a:off x="1757476" y="2667000"/>
            <a:ext cx="5629049" cy="1334094"/>
          </a:xfrm>
          <a:prstGeom prst="rect">
            <a:avLst/>
          </a:prstGeom>
        </p:spPr>
      </p:pic>
      <p:pic>
        <p:nvPicPr>
          <p:cNvPr id="7" name="Picture 6" descr="show table status.PNG"/>
          <p:cNvPicPr>
            <a:picLocks noChangeAspect="1"/>
          </p:cNvPicPr>
          <p:nvPr/>
        </p:nvPicPr>
        <p:blipFill>
          <a:blip r:embed="rId5"/>
          <a:srcRect l="3422" t="23077"/>
          <a:stretch>
            <a:fillRect/>
          </a:stretch>
        </p:blipFill>
        <p:spPr>
          <a:xfrm>
            <a:off x="609600" y="4267200"/>
            <a:ext cx="7924800" cy="879989"/>
          </a:xfrm>
          <a:prstGeom prst="rect">
            <a:avLst/>
          </a:prstGeom>
        </p:spPr>
      </p:pic>
      <p:pic>
        <p:nvPicPr>
          <p:cNvPr id="8" name="Picture 7" descr="show table status res.PNG"/>
          <p:cNvPicPr>
            <a:picLocks noChangeAspect="1"/>
          </p:cNvPicPr>
          <p:nvPr/>
        </p:nvPicPr>
        <p:blipFill>
          <a:blip r:embed="rId6"/>
          <a:srcRect b="27658"/>
          <a:stretch>
            <a:fillRect/>
          </a:stretch>
        </p:blipFill>
        <p:spPr>
          <a:xfrm>
            <a:off x="591955" y="5486400"/>
            <a:ext cx="7960091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sistem za upravljanje bazama podataka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sistem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upravljanje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relacionim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bazama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koristi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klijent</a:t>
            </a:r>
            <a:r>
              <a:rPr lang="en-US" dirty="0" smtClean="0">
                <a:solidFill>
                  <a:schemeClr val="accent1"/>
                </a:solidFill>
              </a:rPr>
              <a:t>/server </a:t>
            </a:r>
            <a:r>
              <a:rPr lang="en-US" dirty="0" err="1" smtClean="0">
                <a:solidFill>
                  <a:schemeClr val="accent1"/>
                </a:solidFill>
              </a:rPr>
              <a:t>arhitekturu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slojevit</a:t>
            </a:r>
            <a:r>
              <a:rPr lang="sr-Latn-R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arhitektur</a:t>
            </a:r>
            <a:r>
              <a:rPr lang="sr-Latn-R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ima</a:t>
            </a:r>
            <a:r>
              <a:rPr lang="en-US" dirty="0" smtClean="0">
                <a:solidFill>
                  <a:schemeClr val="accent1"/>
                </a:solidFill>
              </a:rPr>
              <a:t> tri </a:t>
            </a:r>
            <a:r>
              <a:rPr lang="en-US" dirty="0" err="1" smtClean="0">
                <a:solidFill>
                  <a:schemeClr val="accent1"/>
                </a:solidFill>
              </a:rPr>
              <a:t>sloja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105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fizički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nivo</a:t>
            </a:r>
            <a:endParaRPr lang="sr-Latn-RS" sz="260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konceptualni</a:t>
            </a:r>
            <a:r>
              <a:rPr lang="en-US" sz="2600" dirty="0" smtClean="0">
                <a:solidFill>
                  <a:schemeClr val="accent1"/>
                </a:solidFill>
              </a:rPr>
              <a:t> (</a:t>
            </a:r>
            <a:r>
              <a:rPr lang="en-US" sz="2600" dirty="0" err="1" smtClean="0">
                <a:solidFill>
                  <a:schemeClr val="accent1"/>
                </a:solidFill>
              </a:rPr>
              <a:t>logički</a:t>
            </a:r>
            <a:r>
              <a:rPr lang="en-US" sz="2600" dirty="0" smtClean="0">
                <a:solidFill>
                  <a:schemeClr val="accent1"/>
                </a:solidFill>
              </a:rPr>
              <a:t>) </a:t>
            </a:r>
            <a:r>
              <a:rPr lang="en-US" sz="2600" dirty="0" err="1" smtClean="0">
                <a:solidFill>
                  <a:schemeClr val="accent1"/>
                </a:solidFill>
              </a:rPr>
              <a:t>nivo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endParaRPr lang="sr-Latn-RS" sz="260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sr-Latn-R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eksterni</a:t>
            </a:r>
            <a:r>
              <a:rPr lang="en-US" sz="2600" dirty="0" smtClean="0">
                <a:solidFill>
                  <a:schemeClr val="accent1"/>
                </a:solidFill>
              </a:rPr>
              <a:t>  (</a:t>
            </a:r>
            <a:r>
              <a:rPr lang="en-US" sz="2600" dirty="0" err="1" smtClean="0">
                <a:solidFill>
                  <a:schemeClr val="accent1"/>
                </a:solidFill>
              </a:rPr>
              <a:t>aplikacioni</a:t>
            </a:r>
            <a:r>
              <a:rPr lang="en-US" sz="2600" dirty="0" smtClean="0">
                <a:solidFill>
                  <a:schemeClr val="accent1"/>
                </a:solidFill>
              </a:rPr>
              <a:t>) </a:t>
            </a:r>
            <a:r>
              <a:rPr lang="en-US" sz="2600" dirty="0" err="1" smtClean="0">
                <a:solidFill>
                  <a:schemeClr val="accent1"/>
                </a:solidFill>
              </a:rPr>
              <a:t>nivo</a:t>
            </a:r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Rečnik podataka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show create table.PNG"/>
          <p:cNvPicPr>
            <a:picLocks noChangeAspect="1"/>
          </p:cNvPicPr>
          <p:nvPr/>
        </p:nvPicPr>
        <p:blipFill>
          <a:blip r:embed="rId3"/>
          <a:srcRect l="3277" t="17910"/>
          <a:stretch>
            <a:fillRect/>
          </a:stretch>
        </p:blipFill>
        <p:spPr>
          <a:xfrm>
            <a:off x="647700" y="1600200"/>
            <a:ext cx="7848600" cy="885892"/>
          </a:xfrm>
          <a:prstGeom prst="rect">
            <a:avLst/>
          </a:prstGeom>
        </p:spPr>
      </p:pic>
      <p:pic>
        <p:nvPicPr>
          <p:cNvPr id="7" name="Picture 6" descr="show create table 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092" y="2590800"/>
            <a:ext cx="5749816" cy="1981200"/>
          </a:xfrm>
          <a:prstGeom prst="rect">
            <a:avLst/>
          </a:prstGeom>
        </p:spPr>
      </p:pic>
      <p:pic>
        <p:nvPicPr>
          <p:cNvPr id="8" name="Picture 7" descr="show tables.PNG"/>
          <p:cNvPicPr>
            <a:picLocks noChangeAspect="1"/>
          </p:cNvPicPr>
          <p:nvPr/>
        </p:nvPicPr>
        <p:blipFill>
          <a:blip r:embed="rId5"/>
          <a:srcRect t="7258"/>
          <a:stretch>
            <a:fillRect/>
          </a:stretch>
        </p:blipFill>
        <p:spPr>
          <a:xfrm>
            <a:off x="3352800" y="4800600"/>
            <a:ext cx="2057400" cy="161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Statistički podaci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naliza.PNG"/>
          <p:cNvPicPr>
            <a:picLocks noChangeAspect="1"/>
          </p:cNvPicPr>
          <p:nvPr/>
        </p:nvPicPr>
        <p:blipFill>
          <a:blip r:embed="rId3"/>
          <a:srcRect l="5250" t="27272"/>
          <a:stretch>
            <a:fillRect/>
          </a:stretch>
        </p:blipFill>
        <p:spPr>
          <a:xfrm>
            <a:off x="1089212" y="1524000"/>
            <a:ext cx="6965576" cy="838200"/>
          </a:xfrm>
          <a:prstGeom prst="rect">
            <a:avLst/>
          </a:prstGeom>
        </p:spPr>
      </p:pic>
      <p:pic>
        <p:nvPicPr>
          <p:cNvPr id="5" name="Picture 4" descr="show status like handler.PNG"/>
          <p:cNvPicPr>
            <a:picLocks noChangeAspect="1"/>
          </p:cNvPicPr>
          <p:nvPr/>
        </p:nvPicPr>
        <p:blipFill>
          <a:blip r:embed="rId4"/>
          <a:srcRect l="6892" t="24390"/>
          <a:stretch>
            <a:fillRect/>
          </a:stretch>
        </p:blipFill>
        <p:spPr>
          <a:xfrm>
            <a:off x="1943100" y="2514600"/>
            <a:ext cx="5257800" cy="701819"/>
          </a:xfrm>
          <a:prstGeom prst="rect">
            <a:avLst/>
          </a:prstGeom>
        </p:spPr>
      </p:pic>
      <p:pic>
        <p:nvPicPr>
          <p:cNvPr id="6" name="Picture 5" descr="show status like handler res.PNG"/>
          <p:cNvPicPr>
            <a:picLocks noChangeAspect="1"/>
          </p:cNvPicPr>
          <p:nvPr/>
        </p:nvPicPr>
        <p:blipFill>
          <a:blip r:embed="rId5"/>
          <a:srcRect b="24557"/>
          <a:stretch>
            <a:fillRect/>
          </a:stretch>
        </p:blipFill>
        <p:spPr>
          <a:xfrm>
            <a:off x="3390900" y="3429000"/>
            <a:ext cx="2362200" cy="284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informacije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accent1"/>
                </a:solidFill>
              </a:rPr>
              <a:t>l</a:t>
            </a:r>
            <a:r>
              <a:rPr lang="en-US" dirty="0" err="1" smtClean="0">
                <a:solidFill>
                  <a:schemeClr val="accent1"/>
                </a:solidFill>
              </a:rPr>
              <a:t>og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informacije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beleže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svaki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izvršeni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upit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beležeći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informacije</a:t>
            </a:r>
            <a:r>
              <a:rPr lang="en-US" dirty="0" smtClean="0">
                <a:solidFill>
                  <a:schemeClr val="accent1"/>
                </a:solidFill>
              </a:rPr>
              <a:t> o </a:t>
            </a:r>
            <a:r>
              <a:rPr lang="en-US" dirty="0" err="1" smtClean="0">
                <a:solidFill>
                  <a:schemeClr val="accent1"/>
                </a:solidFill>
              </a:rPr>
              <a:t>vremenu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izvršavanja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korisniku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koji</a:t>
            </a:r>
            <a:r>
              <a:rPr lang="en-US" dirty="0" smtClean="0">
                <a:solidFill>
                  <a:schemeClr val="accent1"/>
                </a:solidFill>
              </a:rPr>
              <a:t> je </a:t>
            </a:r>
            <a:r>
              <a:rPr lang="en-US" dirty="0" err="1" smtClean="0">
                <a:solidFill>
                  <a:schemeClr val="accent1"/>
                </a:solidFill>
              </a:rPr>
              <a:t>izvršio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upit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samom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upitu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sr-Latn-RS" dirty="0" smtClean="0">
                <a:solidFill>
                  <a:schemeClr val="accent1"/>
                </a:solidFill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slučaju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pada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sistema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ili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gubitka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menadžer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oporavka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koristi</a:t>
            </a:r>
            <a:r>
              <a:rPr lang="en-US" dirty="0" smtClean="0">
                <a:solidFill>
                  <a:schemeClr val="accent1"/>
                </a:solidFill>
              </a:rPr>
              <a:t> log </a:t>
            </a:r>
            <a:r>
              <a:rPr lang="en-US" dirty="0" err="1" smtClean="0">
                <a:solidFill>
                  <a:schemeClr val="accent1"/>
                </a:solidFill>
              </a:rPr>
              <a:t>informacije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kako</a:t>
            </a:r>
            <a:r>
              <a:rPr lang="en-US" dirty="0" smtClean="0">
                <a:solidFill>
                  <a:schemeClr val="accent1"/>
                </a:solidFill>
              </a:rPr>
              <a:t> bi </a:t>
            </a:r>
            <a:r>
              <a:rPr lang="en-US" dirty="0" err="1" smtClean="0">
                <a:solidFill>
                  <a:schemeClr val="accent1"/>
                </a:solidFill>
              </a:rPr>
              <a:t>efikasno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tačno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obnovio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poslednju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konzistentnu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tačku</a:t>
            </a:r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show full processlist.PNG"/>
          <p:cNvPicPr>
            <a:picLocks noChangeAspect="1"/>
          </p:cNvPicPr>
          <p:nvPr/>
        </p:nvPicPr>
        <p:blipFill>
          <a:blip r:embed="rId3"/>
          <a:srcRect l="8384" t="40741"/>
          <a:stretch>
            <a:fillRect/>
          </a:stretch>
        </p:blipFill>
        <p:spPr>
          <a:xfrm>
            <a:off x="1962507" y="4343400"/>
            <a:ext cx="5218987" cy="609599"/>
          </a:xfrm>
          <a:prstGeom prst="rect">
            <a:avLst/>
          </a:prstGeom>
        </p:spPr>
      </p:pic>
      <p:pic>
        <p:nvPicPr>
          <p:cNvPr id="5" name="Picture 4" descr="show process list resul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42" y="5410200"/>
            <a:ext cx="8436317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Aplikacioni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sloj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MySQL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sistema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pruža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korisnicima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intuitiv</a:t>
            </a:r>
            <a:r>
              <a:rPr lang="sr-Latn-RS" dirty="0" smtClean="0">
                <a:solidFill>
                  <a:schemeClr val="accent1"/>
                </a:solidFill>
              </a:rPr>
              <a:t>an </a:t>
            </a:r>
            <a:r>
              <a:rPr lang="en-US" dirty="0" err="1" smtClean="0">
                <a:solidFill>
                  <a:schemeClr val="accent1"/>
                </a:solidFill>
              </a:rPr>
              <a:t>interfejs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interakciju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omogućavajući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jednostavno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postavljanje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upita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manipulaciju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podacima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Logički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sloj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svojim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podsistemima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obrade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upita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upravljanja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transakcijama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menadžmenta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oporavka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skladištenja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predstavlja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sistema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obezbeđujući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integrisano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efikasno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rukovođenje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podacima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Fizički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sloj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iako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efikasno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upravlja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skladištenjem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može</a:t>
            </a:r>
            <a:r>
              <a:rPr lang="en-US" dirty="0" smtClean="0">
                <a:solidFill>
                  <a:schemeClr val="accent1"/>
                </a:solidFill>
              </a:rPr>
              <a:t> se </a:t>
            </a:r>
            <a:r>
              <a:rPr lang="en-US" dirty="0" err="1" smtClean="0">
                <a:solidFill>
                  <a:schemeClr val="accent1"/>
                </a:solidFill>
              </a:rPr>
              <a:t>suočiti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izazovima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performansi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određenim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situacijama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sz="26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 struktura i organizacija - MySQL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izvor 2 slika 1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6748" r="4047" b="6722"/>
          <a:stretch>
            <a:fillRect/>
          </a:stretch>
        </p:blipFill>
        <p:spPr>
          <a:xfrm>
            <a:off x="2209800" y="1600200"/>
            <a:ext cx="4724400" cy="463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/ Server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izvor 1 slika 2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143000" y="1371600"/>
            <a:ext cx="6858000" cy="502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Aplikacioni sloj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konekcioni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sloj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ili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klijentski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kraj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MySQL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strukture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omogućava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interakciju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krajnjih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korisnika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sistemom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obuhvata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nekoliko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ključnih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usluga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od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kojih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najvažnije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accent1"/>
                </a:solidFill>
              </a:rPr>
              <a:t>Rukovanje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vezom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accent1"/>
                </a:solidFill>
              </a:rPr>
              <a:t>Autentifikacija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accent1"/>
                </a:solidFill>
              </a:rPr>
              <a:t>Bezbednost</a:t>
            </a:r>
            <a:endParaRPr lang="en-US" sz="2600" dirty="0" smtClean="0">
              <a:solidFill>
                <a:schemeClr val="accent1"/>
              </a:solidFill>
            </a:endParaRPr>
          </a:p>
          <a:p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Aplikacioni sloj – Rukovanje vezom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24384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accent1"/>
                </a:solidFill>
              </a:rPr>
              <a:t>klijent </a:t>
            </a:r>
            <a:r>
              <a:rPr lang="en-US" dirty="0" err="1" smtClean="0">
                <a:solidFill>
                  <a:schemeClr val="accent1"/>
                </a:solidFill>
              </a:rPr>
              <a:t>uputi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zahtev</a:t>
            </a:r>
            <a:r>
              <a:rPr lang="en-US" dirty="0" smtClean="0">
                <a:solidFill>
                  <a:schemeClr val="accent1"/>
                </a:solidFill>
              </a:rPr>
              <a:t>, server </a:t>
            </a:r>
            <a:r>
              <a:rPr lang="en-US" dirty="0" err="1" smtClean="0">
                <a:solidFill>
                  <a:schemeClr val="accent1"/>
                </a:solidFill>
              </a:rPr>
              <a:t>ga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potvrđuje</a:t>
            </a:r>
            <a:r>
              <a:rPr lang="sr-Latn-RS" dirty="0" smtClean="0">
                <a:solidFill>
                  <a:schemeClr val="accent1"/>
                </a:solidFill>
              </a:rPr>
              <a:t> i </a:t>
            </a:r>
            <a:r>
              <a:rPr lang="en-US" dirty="0" err="1" smtClean="0">
                <a:solidFill>
                  <a:schemeClr val="accent1"/>
                </a:solidFill>
              </a:rPr>
              <a:t>uspostavlja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vezu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omogućava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klijentu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izvršavanje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niza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zahteva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sr-Latn-RS" dirty="0" err="1" smtClean="0">
                <a:solidFill>
                  <a:schemeClr val="accent1"/>
                </a:solidFill>
              </a:rPr>
              <a:t>p</a:t>
            </a:r>
            <a:r>
              <a:rPr lang="en-US" dirty="0" err="1" smtClean="0">
                <a:solidFill>
                  <a:schemeClr val="accent1"/>
                </a:solidFill>
              </a:rPr>
              <a:t>rilikom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uspostavljanja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veze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serverom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svaki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klijent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dobija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svoju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posebnu</a:t>
            </a:r>
            <a:r>
              <a:rPr lang="en-US" dirty="0" smtClean="0">
                <a:solidFill>
                  <a:schemeClr val="accent1"/>
                </a:solidFill>
              </a:rPr>
              <a:t> nit </a:t>
            </a:r>
            <a:r>
              <a:rPr lang="en-US" dirty="0" err="1" smtClean="0">
                <a:solidFill>
                  <a:schemeClr val="accent1"/>
                </a:solidFill>
              </a:rPr>
              <a:t>koja</a:t>
            </a:r>
            <a:r>
              <a:rPr lang="en-US" dirty="0" smtClean="0">
                <a:solidFill>
                  <a:schemeClr val="accent1"/>
                </a:solidFill>
              </a:rPr>
              <a:t> je </a:t>
            </a:r>
            <a:r>
              <a:rPr lang="en-US" dirty="0" err="1" smtClean="0">
                <a:solidFill>
                  <a:schemeClr val="accent1"/>
                </a:solidFill>
              </a:rPr>
              <a:t>posvećena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upravljanju</a:t>
            </a:r>
            <a:r>
              <a:rPr lang="en-US" dirty="0" smtClean="0">
                <a:solidFill>
                  <a:schemeClr val="accent1"/>
                </a:solidFill>
              </a:rPr>
              <a:t> tom </a:t>
            </a:r>
            <a:r>
              <a:rPr lang="en-US" dirty="0" err="1" smtClean="0">
                <a:solidFill>
                  <a:schemeClr val="accent1"/>
                </a:solidFill>
              </a:rPr>
              <a:t>vezom</a:t>
            </a:r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izvor 4 slika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27" y="4038600"/>
            <a:ext cx="722434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Aplikacioni sloj - Autentifikacija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proces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koji</a:t>
            </a:r>
            <a:r>
              <a:rPr lang="en-US" dirty="0" smtClean="0">
                <a:solidFill>
                  <a:schemeClr val="accent1"/>
                </a:solidFill>
              </a:rPr>
              <a:t> se </a:t>
            </a:r>
            <a:r>
              <a:rPr lang="en-US" dirty="0" err="1" smtClean="0">
                <a:solidFill>
                  <a:schemeClr val="accent1"/>
                </a:solidFill>
              </a:rPr>
              <a:t>odvija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prilikom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svakog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povezivanja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korisnika</a:t>
            </a:r>
            <a:r>
              <a:rPr lang="sr-Latn-RS" dirty="0" smtClean="0">
                <a:solidFill>
                  <a:schemeClr val="accent1"/>
                </a:solidFill>
              </a:rPr>
              <a:t> </a:t>
            </a: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prvi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korak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autentifikacije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dešava</a:t>
            </a:r>
            <a:r>
              <a:rPr lang="en-US" dirty="0" smtClean="0">
                <a:solidFill>
                  <a:schemeClr val="accent1"/>
                </a:solidFill>
              </a:rPr>
              <a:t> se </a:t>
            </a:r>
            <a:r>
              <a:rPr lang="en-US" dirty="0" err="1" smtClean="0">
                <a:solidFill>
                  <a:schemeClr val="accent1"/>
                </a:solidFill>
              </a:rPr>
              <a:t>na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strani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klijenta</a:t>
            </a:r>
            <a:r>
              <a:rPr lang="sr-Latn-RS" dirty="0" smtClean="0">
                <a:solidFill>
                  <a:schemeClr val="accent1"/>
                </a:solidFill>
              </a:rPr>
              <a:t>, k</a:t>
            </a:r>
            <a:r>
              <a:rPr lang="en-US" dirty="0" err="1" smtClean="0">
                <a:solidFill>
                  <a:schemeClr val="accent1"/>
                </a:solidFill>
              </a:rPr>
              <a:t>lijent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pruža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serveru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korisničko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lozinku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čime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inicira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proces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provere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identiteta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sz="26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sr-Latn-RS" dirty="0" smtClean="0">
                <a:solidFill>
                  <a:schemeClr val="accent1"/>
                </a:solidFill>
              </a:rPr>
              <a:t>s</a:t>
            </a:r>
            <a:r>
              <a:rPr lang="en-US" dirty="0" err="1" smtClean="0">
                <a:solidFill>
                  <a:schemeClr val="accent1"/>
                </a:solidFill>
              </a:rPr>
              <a:t>erver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proverava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ovu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informaciju</a:t>
            </a:r>
            <a:r>
              <a:rPr lang="sr-Latn-RS" dirty="0" smtClean="0">
                <a:solidFill>
                  <a:schemeClr val="accent1"/>
                </a:solidFill>
              </a:rPr>
              <a:t> - </a:t>
            </a:r>
            <a:r>
              <a:rPr lang="en-US" dirty="0" err="1" smtClean="0">
                <a:solidFill>
                  <a:schemeClr val="accent1"/>
                </a:solidFill>
              </a:rPr>
              <a:t>verifikacija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uključuje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proveru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podudaranja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korisničkog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imena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hosta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lozinke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što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serveru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omogućava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precizno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identifikovanje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izvora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konekcije</a:t>
            </a:r>
            <a:endParaRPr lang="en-US" sz="26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aut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6" y="5638800"/>
            <a:ext cx="8731528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Aplikacioni sloj - bezbednost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mehanizm</a:t>
            </a:r>
            <a:r>
              <a:rPr lang="sr-Latn-RS" dirty="0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zaštitu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neovlašćenog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pristupa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osiguravanje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integriteta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tokom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komunikacije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između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klijenta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servera</a:t>
            </a:r>
            <a:endParaRPr lang="sr-Latn-RS" dirty="0" smtClean="0">
              <a:solidFill>
                <a:schemeClr val="accent1"/>
              </a:solidFill>
            </a:endParaRPr>
          </a:p>
          <a:p>
            <a:endParaRPr lang="sr-Latn-RS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tri </a:t>
            </a:r>
            <a:r>
              <a:rPr lang="en-US" dirty="0" err="1" smtClean="0">
                <a:solidFill>
                  <a:schemeClr val="accent1"/>
                </a:solidFill>
              </a:rPr>
              <a:t>glavne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komponente</a:t>
            </a:r>
            <a:r>
              <a:rPr lang="sr-Latn-RS" dirty="0" smtClean="0">
                <a:solidFill>
                  <a:schemeClr val="accent1"/>
                </a:solidFill>
              </a:rPr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administratori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klijenti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korisnici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upita</a:t>
            </a:r>
            <a:endParaRPr lang="sr-Latn-RS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6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izvor 3 slika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962400"/>
            <a:ext cx="5334000" cy="2658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Logički sloj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izvor 3 slika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288590"/>
            <a:ext cx="5867400" cy="5343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575F6D"/>
      </a:accent1>
      <a:accent2>
        <a:srgbClr val="7598D9"/>
      </a:accent2>
      <a:accent3>
        <a:srgbClr val="B32C16"/>
      </a:accent3>
      <a:accent4>
        <a:srgbClr val="F5CD2D"/>
      </a:accent4>
      <a:accent5>
        <a:srgbClr val="777C84"/>
      </a:accent5>
      <a:accent6>
        <a:srgbClr val="777C84"/>
      </a:accent6>
      <a:hlink>
        <a:srgbClr val="575F6D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718</TotalTime>
  <Words>694</Words>
  <Application>Microsoft Office PowerPoint</Application>
  <PresentationFormat>On-screen Show (4:3)</PresentationFormat>
  <Paragraphs>130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Interna struktura i organizacija MySQL skladišta podataka</vt:lpstr>
      <vt:lpstr>MySQL sistem za upravljanje bazama podataka</vt:lpstr>
      <vt:lpstr>Interna struktura i organizacija - MySQL</vt:lpstr>
      <vt:lpstr>Client / Server</vt:lpstr>
      <vt:lpstr>Aplikacioni sloj</vt:lpstr>
      <vt:lpstr>Aplikacioni sloj – Rukovanje vezom</vt:lpstr>
      <vt:lpstr>Aplikacioni sloj - Autentifikacija</vt:lpstr>
      <vt:lpstr>Aplikacioni sloj - bezbednost</vt:lpstr>
      <vt:lpstr>Logički sloj</vt:lpstr>
      <vt:lpstr>Podsistem obrade upita (Query Processor)</vt:lpstr>
      <vt:lpstr>Upravljanje transakcijama</vt:lpstr>
      <vt:lpstr>Upravljanje transakcijama</vt:lpstr>
      <vt:lpstr>Menadžment oporavka</vt:lpstr>
      <vt:lpstr>Menadžment skladištenja</vt:lpstr>
      <vt:lpstr>Fizički sloj</vt:lpstr>
      <vt:lpstr>Fajlovi sa podacima</vt:lpstr>
      <vt:lpstr>Indeksi</vt:lpstr>
      <vt:lpstr>Rečnik podataka</vt:lpstr>
      <vt:lpstr>Rečnik podataka</vt:lpstr>
      <vt:lpstr>Rečnik podataka</vt:lpstr>
      <vt:lpstr>Statistički podaci</vt:lpstr>
      <vt:lpstr>Log informacije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Sigurnost MongoDB baze podataka</dc:title>
  <dc:creator>Windows User</dc:creator>
  <cp:lastModifiedBy>Windows User</cp:lastModifiedBy>
  <cp:revision>298</cp:revision>
  <dcterms:created xsi:type="dcterms:W3CDTF">2024-02-04T12:32:55Z</dcterms:created>
  <dcterms:modified xsi:type="dcterms:W3CDTF">2024-02-25T13:02:03Z</dcterms:modified>
</cp:coreProperties>
</file>