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9" r:id="rId3"/>
    <p:sldId id="263" r:id="rId4"/>
    <p:sldId id="260" r:id="rId5"/>
    <p:sldId id="274" r:id="rId6"/>
    <p:sldId id="312" r:id="rId7"/>
    <p:sldId id="313" r:id="rId8"/>
    <p:sldId id="317" r:id="rId9"/>
    <p:sldId id="318" r:id="rId10"/>
    <p:sldId id="314" r:id="rId11"/>
    <p:sldId id="319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F437A7-961F-4F74-A33E-F7BE5F7F8B69}">
  <a:tblStyle styleId="{49F437A7-961F-4F74-A33E-F7BE5F7F8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6" autoAdjust="0"/>
  </p:normalViewPr>
  <p:slideViewPr>
    <p:cSldViewPr snapToGrid="0">
      <p:cViewPr varScale="1">
        <p:scale>
          <a:sx n="68" d="100"/>
          <a:sy n="68" d="100"/>
        </p:scale>
        <p:origin x="77" y="931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36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97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9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3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0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572666" y="158006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2"/>
                </a:solidFill>
              </a:rPr>
              <a:t>SECURA</a:t>
            </a:r>
            <a:r>
              <a:rPr lang="en-GB" sz="4400" dirty="0">
                <a:solidFill>
                  <a:schemeClr val="lt2"/>
                </a:solidFill>
              </a:rPr>
              <a:t>DSL</a:t>
            </a:r>
            <a:br>
              <a:rPr lang="sr-Cyrl-RS" sz="4400" dirty="0">
                <a:solidFill>
                  <a:schemeClr val="lt2"/>
                </a:solidFill>
              </a:rPr>
            </a:br>
            <a:r>
              <a:rPr lang="en-GB" sz="4400" dirty="0">
                <a:solidFill>
                  <a:schemeClr val="lt2"/>
                </a:solidFill>
              </a:rPr>
              <a:t>  </a:t>
            </a:r>
            <a:r>
              <a:rPr lang="sr-Cyrl-RS" sz="2800" b="1" dirty="0">
                <a:solidFill>
                  <a:schemeClr val="lt2"/>
                </a:solidFill>
              </a:rPr>
              <a:t>НАМЕНСКИ ЈЕЗИК ЗА ПОДРШКУ БРЗОГ УСПОСТАВЉАЊА</a:t>
            </a:r>
            <a:br>
              <a:rPr lang="en-US" sz="2800" b="1" dirty="0">
                <a:solidFill>
                  <a:schemeClr val="lt2"/>
                </a:solidFill>
              </a:rPr>
            </a:br>
            <a:r>
              <a:rPr lang="sr-Cyrl-RS" sz="2800" b="1" dirty="0">
                <a:solidFill>
                  <a:schemeClr val="lt2"/>
                </a:solidFill>
              </a:rPr>
              <a:t>КОНФИГУРАЦИЈЕ БЕЗБЕДНОСНИХ АСПЕКАТА У РАДНОМ ОКВИРУ</a:t>
            </a:r>
            <a:r>
              <a:rPr lang="sr-Cyrl-RS" sz="2800" dirty="0">
                <a:solidFill>
                  <a:schemeClr val="lt2"/>
                </a:solidFill>
              </a:rPr>
              <a:t> </a:t>
            </a:r>
            <a:r>
              <a:rPr lang="en-US" sz="2800" dirty="0">
                <a:solidFill>
                  <a:schemeClr val="lt2"/>
                </a:solidFill>
              </a:rPr>
              <a:t>SPRING</a:t>
            </a:r>
            <a:endParaRPr lang="en-GB" sz="28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7457450" y="4574444"/>
            <a:ext cx="1735732" cy="464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lt2"/>
                </a:solidFill>
              </a:rPr>
              <a:t>Јелена Хрњак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78347" y="161546"/>
            <a:ext cx="83101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ЗАКЉУЧАК</a:t>
            </a:r>
            <a:endParaRPr b="1"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60286" y="904376"/>
            <a:ext cx="7303554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sr-Cyrl-RS" dirty="0"/>
              <a:t>Наменски језик </a:t>
            </a:r>
            <a:r>
              <a:rPr lang="en-US" dirty="0"/>
              <a:t>securaDSL</a:t>
            </a:r>
            <a:r>
              <a:rPr lang="sr-Cyrl-RS" dirty="0"/>
              <a:t> и пропратни генератори намењени су експертима у пољу безбедносне конфигурације софтвера</a:t>
            </a:r>
          </a:p>
          <a:p>
            <a:pPr marL="285750" indent="-285750">
              <a:spcAft>
                <a:spcPts val="600"/>
              </a:spcAft>
            </a:pPr>
            <a:r>
              <a:rPr lang="sr-Cyrl-RS" dirty="0"/>
              <a:t>Убрзан процес развоја софтвера и смањена могућност грешке</a:t>
            </a:r>
          </a:p>
          <a:p>
            <a:pPr marL="285750" indent="-285750">
              <a:spcAft>
                <a:spcPts val="600"/>
              </a:spcAft>
            </a:pPr>
            <a:r>
              <a:rPr lang="sr-Cyrl-RS" dirty="0"/>
              <a:t>Постојање модела олакшава комуникацију унутар развојног тима</a:t>
            </a:r>
          </a:p>
          <a:p>
            <a:pPr marL="285750" indent="-285750">
              <a:spcAft>
                <a:spcPts val="600"/>
              </a:spcAft>
            </a:pPr>
            <a:r>
              <a:rPr lang="sr-Cyrl-RS" dirty="0"/>
              <a:t>Повећана ефикасност и унапређен квалитет апликација</a:t>
            </a:r>
          </a:p>
          <a:p>
            <a:pPr marL="285750" indent="-285750">
              <a:spcAft>
                <a:spcPts val="600"/>
              </a:spcAft>
            </a:pPr>
            <a:r>
              <a:rPr lang="sr-Cyrl-RS" dirty="0"/>
              <a:t>Могућа проширења: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sr-Cyrl-RS" dirty="0"/>
              <a:t>увођење нових концепата,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sr-Cyrl-RS" dirty="0"/>
              <a:t>проширење начина за моделовање и генератора за стандард </a:t>
            </a:r>
            <a:r>
              <a:rPr lang="en-US" i="1" dirty="0"/>
              <a:t>OAuth2.0</a:t>
            </a:r>
            <a:r>
              <a:rPr lang="sr-Cyrl-RS" i="1"/>
              <a:t> </a:t>
            </a:r>
            <a:r>
              <a:rPr lang="sr-Cyrl-RS"/>
              <a:t>и</a:t>
            </a:r>
            <a:endParaRPr lang="en-US" i="1" dirty="0"/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sr-Cyrl-RS" dirty="0"/>
              <a:t>подршка за друге програмске језике, радне оквире и безбедносне механизме.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3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0107FF-8CBE-2E8A-773E-2A70E2085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57" b="-11207"/>
          <a:stretch/>
        </p:blipFill>
        <p:spPr>
          <a:xfrm>
            <a:off x="2476055" y="1849316"/>
            <a:ext cx="4191890" cy="365615"/>
          </a:xfrm>
          <a:prstGeom prst="rect">
            <a:avLst/>
          </a:prstGeom>
        </p:spPr>
      </p:pic>
      <p:sp>
        <p:nvSpPr>
          <p:cNvPr id="2" name="Google Shape;522;p33">
            <a:extLst>
              <a:ext uri="{FF2B5EF4-FFF2-40B4-BE49-F238E27FC236}">
                <a16:creationId xmlns:a16="http://schemas.microsoft.com/office/drawing/2014/main" id="{23A9F678-F328-4499-107D-EA3B27F818D5}"/>
              </a:ext>
            </a:extLst>
          </p:cNvPr>
          <p:cNvSpPr/>
          <p:nvPr/>
        </p:nvSpPr>
        <p:spPr>
          <a:xfrm>
            <a:off x="4052810" y="487020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9;p33">
            <a:extLst>
              <a:ext uri="{FF2B5EF4-FFF2-40B4-BE49-F238E27FC236}">
                <a16:creationId xmlns:a16="http://schemas.microsoft.com/office/drawing/2014/main" id="{2D9342E3-F6D5-9A56-2478-449BCE2B0CF6}"/>
              </a:ext>
            </a:extLst>
          </p:cNvPr>
          <p:cNvSpPr txBox="1">
            <a:spLocks/>
          </p:cNvSpPr>
          <p:nvPr/>
        </p:nvSpPr>
        <p:spPr>
          <a:xfrm>
            <a:off x="3519598" y="1541573"/>
            <a:ext cx="2104804" cy="61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SECURADSL</a:t>
            </a:r>
            <a:endParaRPr lang="sr-Cyrl-RS" b="1" dirty="0"/>
          </a:p>
        </p:txBody>
      </p:sp>
      <p:sp>
        <p:nvSpPr>
          <p:cNvPr id="5" name="Google Shape;519;p33">
            <a:extLst>
              <a:ext uri="{FF2B5EF4-FFF2-40B4-BE49-F238E27FC236}">
                <a16:creationId xmlns:a16="http://schemas.microsoft.com/office/drawing/2014/main" id="{68603266-49B8-FEAD-CBDE-513DC6F15B42}"/>
              </a:ext>
            </a:extLst>
          </p:cNvPr>
          <p:cNvSpPr txBox="1">
            <a:spLocks/>
          </p:cNvSpPr>
          <p:nvPr/>
        </p:nvSpPr>
        <p:spPr>
          <a:xfrm>
            <a:off x="1482035" y="2928570"/>
            <a:ext cx="6179930" cy="1140667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schemeClr val="tx2">
                <a:alpha val="52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r-Cyrl-RS" sz="36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2"/>
                </a:solidFill>
              </a:rPr>
              <a:t>ХВАЛА НА ПАЖЊИ!</a:t>
            </a:r>
          </a:p>
        </p:txBody>
      </p:sp>
    </p:spTree>
    <p:extLst>
      <p:ext uri="{BB962C8B-B14F-4D97-AF65-F5344CB8AC3E}">
        <p14:creationId xmlns:p14="http://schemas.microsoft.com/office/powerpoint/2010/main" val="28637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73982" y="16401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БЕЗБЕДНОСТ У ВЕБ АПЛИКАЦИЈАМА</a:t>
            </a:r>
            <a:endParaRPr b="1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70756" y="979986"/>
            <a:ext cx="3892067" cy="129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sr-Cyrl-RS" dirty="0"/>
              <a:t>Скуп мера и механизама за заштиту од напада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sr-Cyrl-R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sr-Cyrl-RS" dirty="0"/>
              <a:t>Два основна концепта: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sr-Cyrl-RS" dirty="0"/>
              <a:t>аутентификација и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sr-Cyrl-RS" dirty="0"/>
              <a:t>ауторизација.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EEAEB21A-0D27-EEB2-68E3-F62DB74BEF83}"/>
              </a:ext>
            </a:extLst>
          </p:cNvPr>
          <p:cNvSpPr txBox="1">
            <a:spLocks/>
          </p:cNvSpPr>
          <p:nvPr/>
        </p:nvSpPr>
        <p:spPr>
          <a:xfrm>
            <a:off x="626625" y="3575027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Cyrl-RS" b="1" dirty="0"/>
              <a:t>ЗАШТО </a:t>
            </a:r>
            <a:r>
              <a:rPr lang="en-US" dirty="0"/>
              <a:t>SPRING</a:t>
            </a:r>
            <a:r>
              <a:rPr lang="sr-Cyrl-RS" b="1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235745" y="11688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МОТИВАЦИЈА И ЦИЉЕВИ</a:t>
            </a:r>
            <a:endParaRPr b="1"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278016" y="2365921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ЦИЉЕВИ</a:t>
            </a:r>
            <a:endParaRPr b="1"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85593" y="2744274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sr-Cyrl-RS" dirty="0"/>
              <a:t>Обезбеђивање заштите је сложен и временски захтеван процес</a:t>
            </a:r>
          </a:p>
          <a:p>
            <a:pPr marL="285750" indent="-285750" algn="l">
              <a:spcAft>
                <a:spcPts val="1600"/>
              </a:spcAft>
            </a:pPr>
            <a:r>
              <a:rPr lang="sr-Cyrl-RS" dirty="0"/>
              <a:t>Процес подложан грешкама</a:t>
            </a:r>
          </a:p>
          <a:p>
            <a:pPr marL="285750" indent="-285750" algn="l">
              <a:spcAft>
                <a:spcPts val="1600"/>
              </a:spcAft>
            </a:pPr>
            <a:r>
              <a:rPr lang="sr-Cyrl-RS" dirty="0"/>
              <a:t>Конфигурација при имплементацији сваког новог пројекта 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07" y="2365921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МОТИВАЦИЈА</a:t>
            </a:r>
            <a:endParaRPr b="1"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46" y="719988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127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127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276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062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64" y="850241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29;p36">
            <a:extLst>
              <a:ext uri="{FF2B5EF4-FFF2-40B4-BE49-F238E27FC236}">
                <a16:creationId xmlns:a16="http://schemas.microsoft.com/office/drawing/2014/main" id="{12B673DE-6470-AD35-261E-0F236AF2A40C}"/>
              </a:ext>
            </a:extLst>
          </p:cNvPr>
          <p:cNvSpPr txBox="1">
            <a:spLocks/>
          </p:cNvSpPr>
          <p:nvPr/>
        </p:nvSpPr>
        <p:spPr>
          <a:xfrm>
            <a:off x="5325330" y="2766846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spcAft>
                <a:spcPts val="1600"/>
              </a:spcAft>
            </a:pPr>
            <a:r>
              <a:rPr lang="ru-RU" dirty="0"/>
              <a:t>Аутоматско генерисање почетне</a:t>
            </a:r>
            <a:r>
              <a:rPr lang="en-US" dirty="0"/>
              <a:t> </a:t>
            </a:r>
            <a:r>
              <a:rPr lang="en-US" i="1" dirty="0"/>
              <a:t>Spring </a:t>
            </a:r>
            <a:r>
              <a:rPr lang="sr-Cyrl-RS" dirty="0"/>
              <a:t>веб апликације са конфигурисаним безбедносним аспектима</a:t>
            </a:r>
          </a:p>
          <a:p>
            <a:pPr marL="285750" indent="-285750" algn="l">
              <a:spcAft>
                <a:spcPts val="1600"/>
              </a:spcAft>
            </a:pPr>
            <a:r>
              <a:rPr lang="sr-Cyrl-RS" dirty="0"/>
              <a:t>Корисник уноси основне карактеристике апликације и њених елемената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499327" y="106579"/>
            <a:ext cx="83101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РАЗВОЈ СОФТВЕРА ВОЂЕН МОДЕЛИМА И НАМЕНСКИ ЈЕЗИЦИ</a:t>
            </a:r>
            <a:endParaRPr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A5875-3648-032D-3928-23A77D90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286" y="906768"/>
            <a:ext cx="8310111" cy="3860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Cyrl-RS" dirty="0"/>
              <a:t>Модел представља централну тачку у процесу развоја софтвера</a:t>
            </a:r>
          </a:p>
          <a:p>
            <a:pPr>
              <a:lnSpc>
                <a:spcPct val="150000"/>
              </a:lnSpc>
            </a:pPr>
            <a:r>
              <a:rPr lang="sr-Cyrl-RS" dirty="0"/>
              <a:t>Модели се креирају помоћу језика за моделовање</a:t>
            </a:r>
          </a:p>
          <a:p>
            <a:pPr>
              <a:lnSpc>
                <a:spcPct val="150000"/>
              </a:lnSpc>
            </a:pPr>
            <a:r>
              <a:rPr lang="sr-Cyrl-RS" dirty="0"/>
              <a:t>Језик за моделовање обухвата апстрактну и конкретну синтаксу и семантику</a:t>
            </a:r>
          </a:p>
          <a:p>
            <a:pPr>
              <a:lnSpc>
                <a:spcPct val="150000"/>
              </a:lnSpc>
            </a:pPr>
            <a:r>
              <a:rPr lang="en-US" i="1" dirty="0"/>
              <a:t>securaDSL </a:t>
            </a:r>
            <a:r>
              <a:rPr lang="sr-Cyrl-RS" dirty="0"/>
              <a:t>представља наменски језик за моделовање</a:t>
            </a:r>
          </a:p>
          <a:p>
            <a:pPr>
              <a:lnSpc>
                <a:spcPct val="150000"/>
              </a:lnSpc>
            </a:pPr>
            <a:r>
              <a:rPr lang="sr-Cyrl-RS" dirty="0"/>
              <a:t>Трансформацијама се из изворног модела генерише текст или циљни модел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234314" y="1707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ПОДРЖАНИ БЕЗБЕДНОСНИ МЕХАНИЗМИ</a:t>
            </a:r>
            <a:endParaRPr dirty="0"/>
          </a:p>
        </p:txBody>
      </p:sp>
      <p:sp>
        <p:nvSpPr>
          <p:cNvPr id="1907" name="Google Shape;1907;p47"/>
          <p:cNvSpPr/>
          <p:nvPr/>
        </p:nvSpPr>
        <p:spPr>
          <a:xfrm>
            <a:off x="234315" y="1050314"/>
            <a:ext cx="2712264" cy="3755011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7"/>
          <p:cNvSpPr/>
          <p:nvPr/>
        </p:nvSpPr>
        <p:spPr>
          <a:xfrm rot="5400000">
            <a:off x="1175370" y="217185"/>
            <a:ext cx="750449" cy="2632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dirty="0"/>
          </a:p>
        </p:txBody>
      </p:sp>
      <p:sp>
        <p:nvSpPr>
          <p:cNvPr id="1910" name="Google Shape;1910;p47"/>
          <p:cNvSpPr txBox="1">
            <a:spLocks noGrp="1"/>
          </p:cNvSpPr>
          <p:nvPr>
            <p:ph type="body" idx="4294967295"/>
          </p:nvPr>
        </p:nvSpPr>
        <p:spPr>
          <a:xfrm>
            <a:off x="131445" y="2043485"/>
            <a:ext cx="2815134" cy="255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sr-Cyrl-RS" sz="1400" dirty="0"/>
              <a:t>Енгл. </a:t>
            </a:r>
            <a:r>
              <a:rPr lang="en-US" sz="1400" i="1" dirty="0"/>
              <a:t>Basic Authentication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sr-Cyrl-RS" sz="1400" dirty="0"/>
              <a:t>Идентификација помоћу корисничког имена и лозинке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-Cyrl-RS" sz="1400" dirty="0"/>
              <a:t>Идентификациони параметри у заглављу захтева</a:t>
            </a:r>
            <a:endParaRPr sz="1400" dirty="0"/>
          </a:p>
        </p:txBody>
      </p:sp>
      <p:sp>
        <p:nvSpPr>
          <p:cNvPr id="8" name="Google Shape;878;p37">
            <a:extLst>
              <a:ext uri="{FF2B5EF4-FFF2-40B4-BE49-F238E27FC236}">
                <a16:creationId xmlns:a16="http://schemas.microsoft.com/office/drawing/2014/main" id="{DAFB05C2-1151-981D-B620-D7DFCB080ABF}"/>
              </a:ext>
            </a:extLst>
          </p:cNvPr>
          <p:cNvSpPr txBox="1">
            <a:spLocks/>
          </p:cNvSpPr>
          <p:nvPr/>
        </p:nvSpPr>
        <p:spPr>
          <a:xfrm>
            <a:off x="443594" y="129303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r-Cyrl-RS" b="1" dirty="0"/>
              <a:t>ОСНОВНА АУТЕНТИФИКАЦИЈА</a:t>
            </a:r>
          </a:p>
        </p:txBody>
      </p:sp>
      <p:sp>
        <p:nvSpPr>
          <p:cNvPr id="9" name="Google Shape;1907;p47">
            <a:extLst>
              <a:ext uri="{FF2B5EF4-FFF2-40B4-BE49-F238E27FC236}">
                <a16:creationId xmlns:a16="http://schemas.microsoft.com/office/drawing/2014/main" id="{41A79A82-8577-444C-1E40-36E230637913}"/>
              </a:ext>
            </a:extLst>
          </p:cNvPr>
          <p:cNvSpPr/>
          <p:nvPr/>
        </p:nvSpPr>
        <p:spPr>
          <a:xfrm>
            <a:off x="3227453" y="1050314"/>
            <a:ext cx="2712264" cy="3755011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08;p47">
            <a:extLst>
              <a:ext uri="{FF2B5EF4-FFF2-40B4-BE49-F238E27FC236}">
                <a16:creationId xmlns:a16="http://schemas.microsoft.com/office/drawing/2014/main" id="{3A5E8F58-C214-AFC9-BCC5-B4A575EA75E1}"/>
              </a:ext>
            </a:extLst>
          </p:cNvPr>
          <p:cNvSpPr/>
          <p:nvPr/>
        </p:nvSpPr>
        <p:spPr>
          <a:xfrm rot="5400000">
            <a:off x="4168508" y="217185"/>
            <a:ext cx="750449" cy="2632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dirty="0"/>
          </a:p>
        </p:txBody>
      </p:sp>
      <p:sp>
        <p:nvSpPr>
          <p:cNvPr id="12" name="Google Shape;1907;p47">
            <a:extLst>
              <a:ext uri="{FF2B5EF4-FFF2-40B4-BE49-F238E27FC236}">
                <a16:creationId xmlns:a16="http://schemas.microsoft.com/office/drawing/2014/main" id="{0246BD2B-A0F4-D2B8-364A-208D698BB3E9}"/>
              </a:ext>
            </a:extLst>
          </p:cNvPr>
          <p:cNvSpPr/>
          <p:nvPr/>
        </p:nvSpPr>
        <p:spPr>
          <a:xfrm>
            <a:off x="6197424" y="1050314"/>
            <a:ext cx="2712264" cy="3755011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08;p47">
            <a:extLst>
              <a:ext uri="{FF2B5EF4-FFF2-40B4-BE49-F238E27FC236}">
                <a16:creationId xmlns:a16="http://schemas.microsoft.com/office/drawing/2014/main" id="{DB0093A6-2446-F51C-D54F-660A4AE8FBE8}"/>
              </a:ext>
            </a:extLst>
          </p:cNvPr>
          <p:cNvSpPr/>
          <p:nvPr/>
        </p:nvSpPr>
        <p:spPr>
          <a:xfrm rot="5400000">
            <a:off x="7138479" y="217185"/>
            <a:ext cx="750449" cy="2632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dirty="0"/>
          </a:p>
        </p:txBody>
      </p:sp>
      <p:sp>
        <p:nvSpPr>
          <p:cNvPr id="15" name="Google Shape;876;p37">
            <a:extLst>
              <a:ext uri="{FF2B5EF4-FFF2-40B4-BE49-F238E27FC236}">
                <a16:creationId xmlns:a16="http://schemas.microsoft.com/office/drawing/2014/main" id="{61C9331E-EE8B-0E68-3686-3BE642949481}"/>
              </a:ext>
            </a:extLst>
          </p:cNvPr>
          <p:cNvSpPr txBox="1">
            <a:spLocks/>
          </p:cNvSpPr>
          <p:nvPr/>
        </p:nvSpPr>
        <p:spPr>
          <a:xfrm>
            <a:off x="3436732" y="129824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r-Cyrl-RS" b="1" dirty="0"/>
              <a:t>СТАНДАРД </a:t>
            </a:r>
            <a:r>
              <a:rPr lang="en-GB" b="1" dirty="0"/>
              <a:t>JSON</a:t>
            </a:r>
            <a:r>
              <a:rPr lang="en-GB" dirty="0"/>
              <a:t> </a:t>
            </a:r>
            <a:r>
              <a:rPr lang="sr-Cyrl-RS" b="1" dirty="0"/>
              <a:t>ВЕБ ТОКЕН</a:t>
            </a:r>
          </a:p>
        </p:txBody>
      </p:sp>
      <p:sp>
        <p:nvSpPr>
          <p:cNvPr id="16" name="Google Shape;880;p37">
            <a:extLst>
              <a:ext uri="{FF2B5EF4-FFF2-40B4-BE49-F238E27FC236}">
                <a16:creationId xmlns:a16="http://schemas.microsoft.com/office/drawing/2014/main" id="{A749C88D-A776-B1B2-33C1-A221567FC42C}"/>
              </a:ext>
            </a:extLst>
          </p:cNvPr>
          <p:cNvSpPr txBox="1">
            <a:spLocks/>
          </p:cNvSpPr>
          <p:nvPr/>
        </p:nvSpPr>
        <p:spPr>
          <a:xfrm>
            <a:off x="6386534" y="129303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r-Cyrl-RS" b="1" dirty="0"/>
              <a:t>СТАНДАРД  </a:t>
            </a:r>
            <a:r>
              <a:rPr lang="en-GB" b="1" dirty="0"/>
              <a:t>OPEN AUTHORIZATION</a:t>
            </a:r>
          </a:p>
        </p:txBody>
      </p:sp>
      <p:sp>
        <p:nvSpPr>
          <p:cNvPr id="18" name="Google Shape;1910;p47">
            <a:extLst>
              <a:ext uri="{FF2B5EF4-FFF2-40B4-BE49-F238E27FC236}">
                <a16:creationId xmlns:a16="http://schemas.microsoft.com/office/drawing/2014/main" id="{B900C244-0F8F-DED4-7ADF-B421A824B608}"/>
              </a:ext>
            </a:extLst>
          </p:cNvPr>
          <p:cNvSpPr txBox="1">
            <a:spLocks/>
          </p:cNvSpPr>
          <p:nvPr/>
        </p:nvSpPr>
        <p:spPr>
          <a:xfrm>
            <a:off x="3107734" y="2047961"/>
            <a:ext cx="2815134" cy="255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-317500">
              <a:spcAft>
                <a:spcPts val="600"/>
              </a:spcAft>
              <a:buSzPts val="1400"/>
            </a:pPr>
            <a:r>
              <a:rPr lang="ru-RU" sz="1400" dirty="0"/>
              <a:t>Скраћ. </a:t>
            </a:r>
            <a:r>
              <a:rPr lang="en-US" sz="1400" i="1" dirty="0"/>
              <a:t>JWT</a:t>
            </a:r>
            <a:endParaRPr lang="ru-RU" sz="1400" i="1" dirty="0"/>
          </a:p>
          <a:p>
            <a:pPr indent="-317500">
              <a:spcAft>
                <a:spcPts val="600"/>
              </a:spcAft>
              <a:buSzPts val="1400"/>
            </a:pPr>
            <a:r>
              <a:rPr lang="ru-RU" sz="1400" dirty="0"/>
              <a:t>Формат за представу токена за аутентификацију</a:t>
            </a:r>
          </a:p>
          <a:p>
            <a:pPr indent="-317500">
              <a:buSzPts val="1400"/>
            </a:pPr>
            <a:r>
              <a:rPr lang="ru-RU" sz="1400" dirty="0"/>
              <a:t>Токен се генерише при успешној аутентификацији и додељује се кориснику</a:t>
            </a:r>
          </a:p>
          <a:p>
            <a:pPr indent="-317500">
              <a:spcBef>
                <a:spcPts val="600"/>
              </a:spcBef>
              <a:buSzPts val="1400"/>
            </a:pPr>
            <a:r>
              <a:rPr lang="ru-RU" sz="1400" dirty="0"/>
              <a:t>Проверава се валидност токена при сваком захтеву</a:t>
            </a:r>
          </a:p>
        </p:txBody>
      </p:sp>
      <p:sp>
        <p:nvSpPr>
          <p:cNvPr id="19" name="Google Shape;1910;p47">
            <a:extLst>
              <a:ext uri="{FF2B5EF4-FFF2-40B4-BE49-F238E27FC236}">
                <a16:creationId xmlns:a16="http://schemas.microsoft.com/office/drawing/2014/main" id="{FAE7978E-180D-C4B5-2505-1E238C2908B6}"/>
              </a:ext>
            </a:extLst>
          </p:cNvPr>
          <p:cNvSpPr txBox="1">
            <a:spLocks/>
          </p:cNvSpPr>
          <p:nvPr/>
        </p:nvSpPr>
        <p:spPr>
          <a:xfrm>
            <a:off x="6039910" y="2041865"/>
            <a:ext cx="2815134" cy="255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-317500">
              <a:spcAft>
                <a:spcPts val="600"/>
              </a:spcAft>
              <a:buSzPts val="1400"/>
            </a:pPr>
            <a:r>
              <a:rPr lang="ru-RU" sz="1400" dirty="0"/>
              <a:t>Скраћ. </a:t>
            </a:r>
            <a:r>
              <a:rPr lang="en-US" sz="1400" i="1" dirty="0"/>
              <a:t>OAuth</a:t>
            </a:r>
            <a:endParaRPr lang="ru-RU" sz="1400" dirty="0"/>
          </a:p>
          <a:p>
            <a:pPr indent="-317500">
              <a:spcAft>
                <a:spcPts val="600"/>
              </a:spcAft>
              <a:buSzPts val="1400"/>
            </a:pPr>
            <a:r>
              <a:rPr lang="sr-Cyrl-RS" sz="1400" dirty="0"/>
              <a:t>Додела овлашћења апликација за приступ подацима који се налазе у другим апликацијама</a:t>
            </a:r>
          </a:p>
          <a:p>
            <a:pPr indent="-317500">
              <a:spcAft>
                <a:spcPts val="600"/>
              </a:spcAft>
              <a:buSzPts val="1400"/>
            </a:pPr>
            <a:r>
              <a:rPr lang="sr-Cyrl-RS" sz="1400" dirty="0"/>
              <a:t>Последња верзија </a:t>
            </a:r>
            <a:r>
              <a:rPr lang="en-US" sz="1400" i="1" dirty="0"/>
              <a:t>OAuth2.0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93764" y="207266"/>
            <a:ext cx="83101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АПСТРАКТНА СИНТАКСА</a:t>
            </a:r>
            <a:endParaRPr b="1" dirty="0"/>
          </a:p>
        </p:txBody>
      </p:sp>
      <p:pic>
        <p:nvPicPr>
          <p:cNvPr id="5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3FF597B0-E32C-0676-74EE-38773D99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25" y="685801"/>
            <a:ext cx="8350433" cy="43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416944" y="2032050"/>
            <a:ext cx="83101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КОНКРЕТНА СИНТАКСА</a:t>
            </a:r>
            <a:r>
              <a:rPr lang="en-US" b="1" dirty="0"/>
              <a:t> </a:t>
            </a:r>
            <a:r>
              <a:rPr lang="sr-Cyrl-RS" b="1" dirty="0"/>
              <a:t>– ПРИМЕРИ МОДЕЛА </a:t>
            </a:r>
            <a:r>
              <a:rPr lang="en-US" b="1" i="1" dirty="0"/>
              <a:t>SPRING </a:t>
            </a:r>
            <a:r>
              <a:rPr lang="sr-Cyrl-RS" b="1" i="1" dirty="0"/>
              <a:t>ВЕБ АПЛИКАЦИЈЕ СА КОНФИГУРИСАНИМ БЕЗБЕДНОСНИМ АСПЕКТИМА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599C7-73D8-CA32-56A9-4DFCAB77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07570" y="4525260"/>
            <a:ext cx="9144000" cy="3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3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42A2-39F7-2C20-8BB5-2635F089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57312"/>
            <a:ext cx="6629400" cy="2428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32B88-E505-F450-7222-435D34F96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671512"/>
            <a:ext cx="4514850" cy="38004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6165C-A866-19DB-4158-9C4F75B4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30" y="149181"/>
            <a:ext cx="2267266" cy="56205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BBE3DB-FA52-B383-E1CE-63327C5EE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134" y="149181"/>
            <a:ext cx="3655896" cy="4851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4F738-41AB-069A-4FE2-C965045C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30" y="142730"/>
            <a:ext cx="4630219" cy="214697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4FD970-E888-2016-BC12-E6285B698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692" y="142730"/>
            <a:ext cx="3178901" cy="4851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D9377-44C9-8643-E1ED-3FD770F755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3496" y="914761"/>
            <a:ext cx="4429743" cy="275310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070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93587" y="151294"/>
            <a:ext cx="831011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ГЕНЕРИСАЊЕ </a:t>
            </a:r>
            <a:r>
              <a:rPr lang="en-US" dirty="0"/>
              <a:t>SPRING </a:t>
            </a:r>
            <a:r>
              <a:rPr lang="sr-Cyrl-RS" b="1" dirty="0"/>
              <a:t>ВЕБ АПЛИКАЦИЈЕ СА БЕЗБЕДНОСНОМ КОНФИГУРАЦИЈОМ</a:t>
            </a:r>
            <a:endParaRPr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A5875-3648-032D-3928-23A77D90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287" y="1138416"/>
            <a:ext cx="8310111" cy="3860303"/>
          </a:xfrm>
        </p:spPr>
        <p:txBody>
          <a:bodyPr/>
          <a:lstStyle/>
          <a:p>
            <a:r>
              <a:rPr lang="sr-Cyrl-RS" dirty="0"/>
              <a:t>Генератор за сваку целину и безбедносни механизам:</a:t>
            </a:r>
          </a:p>
          <a:p>
            <a:pPr lvl="1"/>
            <a:r>
              <a:rPr lang="sr-Cyrl-RS" dirty="0"/>
              <a:t>генератор статичких датотека,</a:t>
            </a:r>
          </a:p>
          <a:p>
            <a:pPr lvl="1"/>
            <a:r>
              <a:rPr lang="sr-Cyrl-RS" dirty="0"/>
              <a:t>генератор општих конфигурационих датотека,</a:t>
            </a:r>
          </a:p>
          <a:p>
            <a:pPr lvl="1"/>
            <a:r>
              <a:rPr lang="sr-Cyrl-RS" dirty="0"/>
              <a:t>генератор слоја који моделује податке из базе података,</a:t>
            </a:r>
          </a:p>
          <a:p>
            <a:pPr lvl="1"/>
            <a:r>
              <a:rPr lang="sr-Cyrl-RS" dirty="0"/>
              <a:t>генератор слоја за обраду захтева корисника,</a:t>
            </a:r>
          </a:p>
          <a:p>
            <a:pPr lvl="1"/>
            <a:r>
              <a:rPr lang="sr-Cyrl-RS" dirty="0"/>
              <a:t>генератор конфигурационих датотека за основну аутентификацију,</a:t>
            </a:r>
          </a:p>
          <a:p>
            <a:pPr lvl="1"/>
            <a:r>
              <a:rPr lang="sr-Cyrl-RS" dirty="0"/>
              <a:t>генератор конфигурационих датотека за стандард </a:t>
            </a:r>
            <a:r>
              <a:rPr lang="en-US" dirty="0"/>
              <a:t>JWT </a:t>
            </a:r>
            <a:r>
              <a:rPr lang="sr-Cyrl-RS" dirty="0"/>
              <a:t>и</a:t>
            </a:r>
          </a:p>
          <a:p>
            <a:pPr lvl="1"/>
            <a:r>
              <a:rPr lang="sr-Cyrl-RS" dirty="0"/>
              <a:t>генератор конфигурационих датотека за стандард </a:t>
            </a:r>
            <a:r>
              <a:rPr lang="en-US" dirty="0"/>
              <a:t>OAuth2.0.</a:t>
            </a:r>
            <a:endParaRPr lang="sr-Cyrl-RS" dirty="0"/>
          </a:p>
          <a:p>
            <a:pPr lvl="1"/>
            <a:endParaRPr lang="sr-Cyrl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DD21F-4E8A-B474-54E2-9D738E9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067" y="275846"/>
            <a:ext cx="5049863" cy="4587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D6D8FD-28FE-794A-8F1B-0CF0C60CCF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5"/>
          <a:stretch/>
        </p:blipFill>
        <p:spPr bwMode="auto">
          <a:xfrm>
            <a:off x="2421255" y="626745"/>
            <a:ext cx="4301490" cy="389001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84931-D36E-E913-4CF2-2F5217E5A9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86" b="-1131"/>
          <a:stretch/>
        </p:blipFill>
        <p:spPr bwMode="auto">
          <a:xfrm>
            <a:off x="2396172" y="1186497"/>
            <a:ext cx="4351655" cy="27705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8E9F0-DFD6-C96B-67F3-2EAD430DE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965" y="1589722"/>
            <a:ext cx="5640070" cy="1964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A93FA3-B877-20E1-4F5F-0559488F0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389" y="1323801"/>
            <a:ext cx="7135221" cy="2495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4CE2BB-C224-6766-2073-EBF8F9EE95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130"/>
          <a:stretch/>
        </p:blipFill>
        <p:spPr bwMode="auto">
          <a:xfrm>
            <a:off x="2514600" y="1623377"/>
            <a:ext cx="4114800" cy="189674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68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347</Words>
  <Application>Microsoft Office PowerPoint</Application>
  <PresentationFormat>On-screen Show (16:9)</PresentationFormat>
  <Paragraphs>59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DM Sans</vt:lpstr>
      <vt:lpstr>Arial</vt:lpstr>
      <vt:lpstr>Viga</vt:lpstr>
      <vt:lpstr>Cyber Security Business Plan</vt:lpstr>
      <vt:lpstr>SECURADSL   НАМЕНСКИ ЈЕЗИК ЗА ПОДРШКУ БРЗОГ УСПОСТАВЉАЊА КОНФИГУРАЦИЈЕ БЕЗБЕДНОСНИХ АСПЕКАТА У РАДНОМ ОКВИРУ SPRING</vt:lpstr>
      <vt:lpstr>БЕЗБЕДНОСТ У ВЕБ АПЛИКАЦИЈАМА</vt:lpstr>
      <vt:lpstr>МОТИВАЦИЈА И ЦИЉЕВИ</vt:lpstr>
      <vt:lpstr>РАЗВОЈ СОФТВЕРА ВОЂЕН МОДЕЛИМА И НАМЕНСКИ ЈЕЗИЦИ</vt:lpstr>
      <vt:lpstr>ПОДРЖАНИ БЕЗБЕДНОСНИ МЕХАНИЗМИ</vt:lpstr>
      <vt:lpstr>АПСТРАКТНА СИНТАКСА</vt:lpstr>
      <vt:lpstr>КОНКРЕТНА СИНТАКСА – ПРИМЕРИ МОДЕЛА SPRING ВЕБ АПЛИКАЦИЈЕ СА КОНФИГУРИСАНИМ БЕЗБЕДНОСНИМ АСПЕКТИМА</vt:lpstr>
      <vt:lpstr>PowerPoint Presentation</vt:lpstr>
      <vt:lpstr>ГЕНЕРИСАЊЕ SPRING ВЕБ АПЛИКАЦИЈЕ СА БЕЗБЕДНОСНОМ КОНФИГУРАЦИЈОМ</vt:lpstr>
      <vt:lpstr>ЗАКЉУЧАК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SECURADSL   НАМЕНСКИ ЈЕЗИК ЗА ПОДРШКУ БРЗОГ УСПОСТАВЉАЊА БЕЗБЕДНОСНИХ АСПЕКАТА У РАДНОМ ОКВИРУ SPRING</dc:title>
  <cp:lastModifiedBy>Jelena Hrnjak</cp:lastModifiedBy>
  <cp:revision>15</cp:revision>
  <dcterms:modified xsi:type="dcterms:W3CDTF">2023-09-14T23:31:50Z</dcterms:modified>
</cp:coreProperties>
</file>