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A002E-815E-4AAE-8515-F9E33F3C9D11}" type="datetimeFigureOut">
              <a:rPr lang="en-US" smtClean="0"/>
              <a:t>29-Apr-19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2B1CF-BC73-418F-9189-3B235EB76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48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A002E-815E-4AAE-8515-F9E33F3C9D11}" type="datetimeFigureOut">
              <a:rPr lang="en-US" smtClean="0"/>
              <a:t>29-Apr-19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2B1CF-BC73-418F-9189-3B235EB76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26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A002E-815E-4AAE-8515-F9E33F3C9D11}" type="datetimeFigureOut">
              <a:rPr lang="en-US" smtClean="0"/>
              <a:t>29-Apr-19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2B1CF-BC73-418F-9189-3B235EB7680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7693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A002E-815E-4AAE-8515-F9E33F3C9D11}" type="datetimeFigureOut">
              <a:rPr lang="en-US" smtClean="0"/>
              <a:t>29-Apr-19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2B1CF-BC73-418F-9189-3B235EB76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64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A002E-815E-4AAE-8515-F9E33F3C9D11}" type="datetimeFigureOut">
              <a:rPr lang="en-US" smtClean="0"/>
              <a:t>29-Apr-19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2B1CF-BC73-418F-9189-3B235EB7680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3578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A002E-815E-4AAE-8515-F9E33F3C9D11}" type="datetimeFigureOut">
              <a:rPr lang="en-US" smtClean="0"/>
              <a:t>29-Apr-19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2B1CF-BC73-418F-9189-3B235EB76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155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A002E-815E-4AAE-8515-F9E33F3C9D11}" type="datetimeFigureOut">
              <a:rPr lang="en-US" smtClean="0"/>
              <a:t>29-Apr-19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2B1CF-BC73-418F-9189-3B235EB76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14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A002E-815E-4AAE-8515-F9E33F3C9D11}" type="datetimeFigureOut">
              <a:rPr lang="en-US" smtClean="0"/>
              <a:t>29-Apr-19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2B1CF-BC73-418F-9189-3B235EB76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49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A002E-815E-4AAE-8515-F9E33F3C9D11}" type="datetimeFigureOut">
              <a:rPr lang="en-US" smtClean="0"/>
              <a:t>29-Apr-19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2B1CF-BC73-418F-9189-3B235EB76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81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A002E-815E-4AAE-8515-F9E33F3C9D11}" type="datetimeFigureOut">
              <a:rPr lang="en-US" smtClean="0"/>
              <a:t>29-Apr-19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2B1CF-BC73-418F-9189-3B235EB76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04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A002E-815E-4AAE-8515-F9E33F3C9D11}" type="datetimeFigureOut">
              <a:rPr lang="en-US" smtClean="0"/>
              <a:t>29-Apr-19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2B1CF-BC73-418F-9189-3B235EB76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29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A002E-815E-4AAE-8515-F9E33F3C9D11}" type="datetimeFigureOut">
              <a:rPr lang="en-US" smtClean="0"/>
              <a:t>29-Apr-19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2B1CF-BC73-418F-9189-3B235EB76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38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A002E-815E-4AAE-8515-F9E33F3C9D11}" type="datetimeFigureOut">
              <a:rPr lang="en-US" smtClean="0"/>
              <a:t>29-Apr-19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2B1CF-BC73-418F-9189-3B235EB76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44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A002E-815E-4AAE-8515-F9E33F3C9D11}" type="datetimeFigureOut">
              <a:rPr lang="en-US" smtClean="0"/>
              <a:t>29-Apr-19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2B1CF-BC73-418F-9189-3B235EB76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44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A002E-815E-4AAE-8515-F9E33F3C9D11}" type="datetimeFigureOut">
              <a:rPr lang="en-US" smtClean="0"/>
              <a:t>29-Apr-19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2B1CF-BC73-418F-9189-3B235EB76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70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A002E-815E-4AAE-8515-F9E33F3C9D11}" type="datetimeFigureOut">
              <a:rPr lang="en-US" smtClean="0"/>
              <a:t>29-Apr-19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2B1CF-BC73-418F-9189-3B235EB76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96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A002E-815E-4AAE-8515-F9E33F3C9D11}" type="datetimeFigureOut">
              <a:rPr lang="en-US" smtClean="0"/>
              <a:t>29-Apr-19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9A2B1CF-BC73-418F-9189-3B235EB76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0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r-HR" dirty="0"/>
              <a:t>Klasifikacija zdravlja fetusa na temelju </a:t>
            </a:r>
            <a:r>
              <a:rPr lang="hr-HR" dirty="0" err="1" smtClean="0"/>
              <a:t>kardiotokografije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 smtClean="0"/>
              <a:t>Valentina Križ, Jelena </a:t>
            </a:r>
            <a:r>
              <a:rPr lang="hr-HR" dirty="0" err="1" smtClean="0"/>
              <a:t>Kurilić</a:t>
            </a:r>
            <a:r>
              <a:rPr lang="hr-HR" dirty="0" smtClean="0"/>
              <a:t>, Lucija Valentić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0332" y="5349875"/>
            <a:ext cx="2473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PMF – MO</a:t>
            </a:r>
          </a:p>
          <a:p>
            <a:r>
              <a:rPr lang="hr-HR" dirty="0" smtClean="0"/>
              <a:t>Strojno učenje</a:t>
            </a:r>
          </a:p>
          <a:p>
            <a:r>
              <a:rPr lang="hr-HR" dirty="0" smtClean="0"/>
              <a:t>2018./2019.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40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Uvod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406" y="2171520"/>
            <a:ext cx="10515600" cy="4351338"/>
          </a:xfrm>
        </p:spPr>
        <p:txBody>
          <a:bodyPr>
            <a:normAutofit/>
          </a:bodyPr>
          <a:lstStyle/>
          <a:p>
            <a:r>
              <a:rPr lang="hr-HR" sz="1900" dirty="0" smtClean="0"/>
              <a:t>Problem fetalne patnje</a:t>
            </a:r>
          </a:p>
          <a:p>
            <a:endParaRPr lang="hr-HR" sz="1900" dirty="0" smtClean="0"/>
          </a:p>
          <a:p>
            <a:r>
              <a:rPr lang="hr-HR" sz="1900" dirty="0" err="1" smtClean="0"/>
              <a:t>Kardiotokografija</a:t>
            </a:r>
            <a:endParaRPr lang="hr-HR" sz="1900" dirty="0"/>
          </a:p>
          <a:p>
            <a:pPr lvl="1"/>
            <a:r>
              <a:rPr lang="hr-HR" sz="1900" dirty="0" smtClean="0"/>
              <a:t>Aktivnost srca fetusa</a:t>
            </a:r>
          </a:p>
          <a:p>
            <a:pPr lvl="1"/>
            <a:r>
              <a:rPr lang="hr-HR" sz="1900" dirty="0" smtClean="0"/>
              <a:t>Kontrakcije maternice</a:t>
            </a:r>
          </a:p>
          <a:p>
            <a:pPr lvl="1"/>
            <a:endParaRPr lang="hr-HR" sz="1900" dirty="0" smtClean="0"/>
          </a:p>
          <a:p>
            <a:endParaRPr lang="en-US" sz="19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703" y="1367382"/>
            <a:ext cx="6305006" cy="47287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49555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Podaci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r-HR" sz="1900" dirty="0" err="1" smtClean="0"/>
              <a:t>Cardiotocography</a:t>
            </a:r>
            <a:r>
              <a:rPr lang="hr-HR" sz="1900" dirty="0" smtClean="0"/>
              <a:t> data set iz UCI repozitorija za strojno učenje</a:t>
            </a:r>
          </a:p>
          <a:p>
            <a:pPr lvl="1"/>
            <a:r>
              <a:rPr lang="hr-HR" sz="1900" dirty="0" smtClean="0"/>
              <a:t>2126 primjeraka</a:t>
            </a:r>
          </a:p>
          <a:p>
            <a:pPr lvl="1"/>
            <a:endParaRPr lang="hr-HR" sz="1900" dirty="0" smtClean="0"/>
          </a:p>
          <a:p>
            <a:r>
              <a:rPr lang="hr-HR" sz="1900" dirty="0" smtClean="0"/>
              <a:t>21 obilježje</a:t>
            </a:r>
          </a:p>
          <a:p>
            <a:pPr lvl="1"/>
            <a:r>
              <a:rPr lang="hr-HR" sz="1900" dirty="0" smtClean="0"/>
              <a:t>npr. broj </a:t>
            </a:r>
            <a:r>
              <a:rPr lang="hr-HR" sz="1900" dirty="0"/>
              <a:t>otkucaja u minuti, broj pomaka fetusa u </a:t>
            </a:r>
            <a:r>
              <a:rPr lang="hr-HR" sz="1900" dirty="0" smtClean="0"/>
              <a:t>sekundi, </a:t>
            </a:r>
            <a:r>
              <a:rPr lang="hr-HR" sz="1900" dirty="0"/>
              <a:t>broj kontrakcija maternice u </a:t>
            </a:r>
            <a:r>
              <a:rPr lang="hr-HR" sz="1900" dirty="0" smtClean="0"/>
              <a:t>sekundi</a:t>
            </a:r>
          </a:p>
          <a:p>
            <a:pPr lvl="1"/>
            <a:endParaRPr lang="hr-HR" sz="1900" dirty="0" smtClean="0"/>
          </a:p>
          <a:p>
            <a:r>
              <a:rPr lang="hr-HR" sz="1900" dirty="0" smtClean="0"/>
              <a:t>3 klase:</a:t>
            </a:r>
          </a:p>
          <a:p>
            <a:pPr lvl="1"/>
            <a:r>
              <a:rPr lang="hr-HR" sz="1900" dirty="0" smtClean="0"/>
              <a:t>Normalna</a:t>
            </a:r>
          </a:p>
          <a:p>
            <a:pPr lvl="1"/>
            <a:r>
              <a:rPr lang="hr-HR" sz="1900" dirty="0" smtClean="0"/>
              <a:t>Sumnjiva</a:t>
            </a:r>
          </a:p>
          <a:p>
            <a:pPr lvl="1"/>
            <a:r>
              <a:rPr lang="hr-HR" sz="1900" dirty="0" smtClean="0"/>
              <a:t>Patološka</a:t>
            </a:r>
          </a:p>
          <a:p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961345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Pregled literature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49217"/>
          </a:xfrm>
        </p:spPr>
        <p:txBody>
          <a:bodyPr>
            <a:normAutofit/>
          </a:bodyPr>
          <a:lstStyle/>
          <a:p>
            <a:r>
              <a:rPr lang="hr-HR" sz="1900" dirty="0" smtClean="0"/>
              <a:t>Korištene metode:</a:t>
            </a:r>
          </a:p>
          <a:p>
            <a:pPr lvl="1"/>
            <a:r>
              <a:rPr lang="hr-HR" sz="1900" dirty="0" err="1" smtClean="0"/>
              <a:t>Diskriminantna</a:t>
            </a:r>
            <a:r>
              <a:rPr lang="hr-HR" sz="1900" dirty="0" smtClean="0"/>
              <a:t> analiza, stabla odlučivanja, neuronske mreže, metoda potpornih vektora,</a:t>
            </a:r>
            <a:r>
              <a:rPr lang="hr-HR" sz="1900" dirty="0"/>
              <a:t> </a:t>
            </a:r>
            <a:r>
              <a:rPr lang="hr-HR" sz="1900" dirty="0" smtClean="0"/>
              <a:t>metoda </a:t>
            </a:r>
            <a:r>
              <a:rPr lang="hr-HR" sz="1900" dirty="0"/>
              <a:t>najbližih </a:t>
            </a:r>
            <a:r>
              <a:rPr lang="hr-HR" sz="1900" dirty="0" smtClean="0"/>
              <a:t>susjeda, slučajne šume…</a:t>
            </a:r>
          </a:p>
          <a:p>
            <a:pPr lvl="1"/>
            <a:endParaRPr lang="hr-HR" sz="1900" dirty="0"/>
          </a:p>
          <a:p>
            <a:r>
              <a:rPr lang="hr-HR" sz="1900" dirty="0" smtClean="0"/>
              <a:t>Najbolji rezultati:</a:t>
            </a:r>
          </a:p>
          <a:p>
            <a:pPr lvl="1"/>
            <a:r>
              <a:rPr lang="hr-HR" sz="1900" dirty="0" smtClean="0"/>
              <a:t>Metoda slučajnih šuma - točnost 99.18%</a:t>
            </a:r>
          </a:p>
          <a:p>
            <a:pPr lvl="1"/>
            <a:r>
              <a:rPr lang="hr-HR" sz="1900" dirty="0" smtClean="0"/>
              <a:t>Metoda najbližih susjeda - točnost </a:t>
            </a:r>
            <a:r>
              <a:rPr lang="hr-HR" sz="1900" dirty="0"/>
              <a:t>98.4% </a:t>
            </a:r>
            <a:endParaRPr lang="hr-HR" sz="1900" dirty="0" smtClean="0"/>
          </a:p>
        </p:txBody>
      </p:sp>
    </p:spTree>
    <p:extLst>
      <p:ext uri="{BB962C8B-B14F-4D97-AF65-F5344CB8AC3E}">
        <p14:creationId xmlns:p14="http://schemas.microsoft.com/office/powerpoint/2010/main" val="4032450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Naš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1900" dirty="0" smtClean="0"/>
              <a:t>Problem: nebalansiranost podataka </a:t>
            </a:r>
          </a:p>
          <a:p>
            <a:pPr lvl="1"/>
            <a:r>
              <a:rPr lang="hr-HR" sz="1900" dirty="0" smtClean="0"/>
              <a:t>Zanemareno u svim radovima</a:t>
            </a:r>
          </a:p>
          <a:p>
            <a:pPr lvl="1"/>
            <a:endParaRPr lang="hr-HR" sz="1700" dirty="0" smtClean="0"/>
          </a:p>
          <a:p>
            <a:r>
              <a:rPr lang="hr-HR" sz="1900" dirty="0" smtClean="0"/>
              <a:t>Posvetiti </a:t>
            </a:r>
            <a:r>
              <a:rPr lang="hr-HR" sz="1900" dirty="0"/>
              <a:t>se problemu nebalansiranosti podataka</a:t>
            </a:r>
          </a:p>
          <a:p>
            <a:r>
              <a:rPr lang="hr-HR" sz="1900" dirty="0"/>
              <a:t>Isprobati neke od metoda pomoću kojih su dobiveni najbolji rezultati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019130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Literatura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38075"/>
            <a:ext cx="8858552" cy="4658222"/>
          </a:xfrm>
        </p:spPr>
        <p:txBody>
          <a:bodyPr>
            <a:noAutofit/>
          </a:bodyPr>
          <a:lstStyle/>
          <a:p>
            <a:r>
              <a:rPr lang="hr-HR" dirty="0"/>
              <a:t>M.-L. </a:t>
            </a:r>
            <a:r>
              <a:rPr lang="hr-HR" dirty="0" err="1"/>
              <a:t>Huang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Y.-Y. </a:t>
            </a:r>
            <a:r>
              <a:rPr lang="hr-HR" dirty="0" err="1"/>
              <a:t>Hsu</a:t>
            </a:r>
            <a:r>
              <a:rPr lang="hr-HR" dirty="0"/>
              <a:t>, "</a:t>
            </a:r>
            <a:r>
              <a:rPr lang="hr-HR" dirty="0" err="1"/>
              <a:t>Fetal</a:t>
            </a:r>
            <a:r>
              <a:rPr lang="hr-HR" dirty="0"/>
              <a:t> </a:t>
            </a:r>
            <a:r>
              <a:rPr lang="hr-HR" dirty="0" err="1"/>
              <a:t>distress</a:t>
            </a:r>
            <a:r>
              <a:rPr lang="hr-HR" dirty="0"/>
              <a:t> </a:t>
            </a:r>
            <a:r>
              <a:rPr lang="hr-HR" dirty="0" err="1"/>
              <a:t>prediction</a:t>
            </a:r>
            <a:r>
              <a:rPr lang="hr-HR" dirty="0"/>
              <a:t> </a:t>
            </a:r>
            <a:r>
              <a:rPr lang="hr-HR" dirty="0" err="1"/>
              <a:t>using</a:t>
            </a:r>
            <a:r>
              <a:rPr lang="hr-HR" dirty="0"/>
              <a:t> </a:t>
            </a:r>
            <a:r>
              <a:rPr lang="hr-HR" dirty="0" err="1"/>
              <a:t>discriminant</a:t>
            </a:r>
            <a:r>
              <a:rPr lang="hr-HR" dirty="0"/>
              <a:t> </a:t>
            </a:r>
            <a:r>
              <a:rPr lang="hr-HR" dirty="0" err="1"/>
              <a:t>analysis</a:t>
            </a:r>
            <a:r>
              <a:rPr lang="hr-HR" dirty="0"/>
              <a:t>, </a:t>
            </a:r>
            <a:r>
              <a:rPr lang="hr-HR" dirty="0" err="1"/>
              <a:t>decision</a:t>
            </a:r>
            <a:r>
              <a:rPr lang="hr-HR" dirty="0"/>
              <a:t> </a:t>
            </a:r>
            <a:r>
              <a:rPr lang="hr-HR" dirty="0" err="1"/>
              <a:t>tree</a:t>
            </a:r>
            <a:r>
              <a:rPr lang="hr-HR" dirty="0"/>
              <a:t>,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 smtClean="0"/>
              <a:t>artificial</a:t>
            </a:r>
            <a:r>
              <a:rPr lang="hr-HR" dirty="0" smtClean="0"/>
              <a:t> </a:t>
            </a:r>
            <a:r>
              <a:rPr lang="hr-HR" dirty="0" err="1"/>
              <a:t>neural</a:t>
            </a:r>
            <a:r>
              <a:rPr lang="hr-HR" dirty="0"/>
              <a:t> network," Journal </a:t>
            </a:r>
            <a:r>
              <a:rPr lang="hr-HR" dirty="0" err="1"/>
              <a:t>of</a:t>
            </a:r>
            <a:r>
              <a:rPr lang="hr-HR" dirty="0"/>
              <a:t> </a:t>
            </a:r>
            <a:r>
              <a:rPr lang="hr-HR" dirty="0" err="1"/>
              <a:t>Biomedical</a:t>
            </a:r>
            <a:r>
              <a:rPr lang="hr-HR" dirty="0"/>
              <a:t> Science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Engineering</a:t>
            </a:r>
            <a:r>
              <a:rPr lang="hr-HR" dirty="0"/>
              <a:t>, vol. 5, p. 526, 2012. </a:t>
            </a:r>
            <a:endParaRPr lang="en-US" dirty="0"/>
          </a:p>
          <a:p>
            <a:r>
              <a:rPr lang="hr-HR" dirty="0"/>
              <a:t>C. </a:t>
            </a:r>
            <a:r>
              <a:rPr lang="hr-HR" dirty="0" err="1"/>
              <a:t>Sundar</a:t>
            </a:r>
            <a:r>
              <a:rPr lang="hr-HR" dirty="0"/>
              <a:t>, </a:t>
            </a:r>
            <a:r>
              <a:rPr lang="hr-HR" dirty="0" err="1"/>
              <a:t>et</a:t>
            </a:r>
            <a:r>
              <a:rPr lang="hr-HR" dirty="0"/>
              <a:t> </a:t>
            </a:r>
            <a:r>
              <a:rPr lang="hr-HR" dirty="0" err="1"/>
              <a:t>al</a:t>
            </a:r>
            <a:r>
              <a:rPr lang="hr-HR" dirty="0"/>
              <a:t>., "</a:t>
            </a:r>
            <a:r>
              <a:rPr lang="hr-HR" dirty="0" err="1"/>
              <a:t>Classification</a:t>
            </a:r>
            <a:r>
              <a:rPr lang="hr-HR" dirty="0"/>
              <a:t> </a:t>
            </a:r>
            <a:r>
              <a:rPr lang="hr-HR" dirty="0" err="1"/>
              <a:t>of</a:t>
            </a:r>
            <a:r>
              <a:rPr lang="hr-HR" dirty="0"/>
              <a:t> </a:t>
            </a:r>
            <a:r>
              <a:rPr lang="hr-HR" dirty="0" err="1"/>
              <a:t>cardiotocogram</a:t>
            </a:r>
            <a:r>
              <a:rPr lang="hr-HR" dirty="0"/>
              <a:t> data </a:t>
            </a:r>
            <a:r>
              <a:rPr lang="hr-HR" dirty="0" err="1"/>
              <a:t>using</a:t>
            </a:r>
            <a:r>
              <a:rPr lang="hr-HR" dirty="0"/>
              <a:t> </a:t>
            </a:r>
            <a:r>
              <a:rPr lang="hr-HR" dirty="0" err="1"/>
              <a:t>neural</a:t>
            </a:r>
            <a:r>
              <a:rPr lang="hr-HR" dirty="0"/>
              <a:t> network </a:t>
            </a:r>
            <a:r>
              <a:rPr lang="hr-HR" dirty="0" err="1"/>
              <a:t>based</a:t>
            </a:r>
            <a:r>
              <a:rPr lang="hr-HR" dirty="0"/>
              <a:t> </a:t>
            </a:r>
            <a:r>
              <a:rPr lang="hr-HR" dirty="0" err="1"/>
              <a:t>machine</a:t>
            </a:r>
            <a:r>
              <a:rPr lang="hr-HR" dirty="0"/>
              <a:t> </a:t>
            </a:r>
            <a:r>
              <a:rPr lang="hr-HR" dirty="0" err="1"/>
              <a:t>learning</a:t>
            </a:r>
            <a:r>
              <a:rPr lang="hr-HR" dirty="0"/>
              <a:t> </a:t>
            </a:r>
            <a:r>
              <a:rPr lang="hr-HR" dirty="0" err="1" smtClean="0"/>
              <a:t>technique</a:t>
            </a:r>
            <a:r>
              <a:rPr lang="hr-HR" dirty="0"/>
              <a:t>," International Journal </a:t>
            </a:r>
            <a:r>
              <a:rPr lang="hr-HR" dirty="0" err="1"/>
              <a:t>of</a:t>
            </a:r>
            <a:r>
              <a:rPr lang="hr-HR" dirty="0"/>
              <a:t> Computer  </a:t>
            </a:r>
            <a:r>
              <a:rPr lang="hr-HR" dirty="0" err="1"/>
              <a:t>Applications</a:t>
            </a:r>
            <a:r>
              <a:rPr lang="hr-HR" dirty="0"/>
              <a:t>, vol. 47, 2012. </a:t>
            </a:r>
            <a:endParaRPr lang="en-US" dirty="0"/>
          </a:p>
          <a:p>
            <a:r>
              <a:rPr lang="hr-HR" dirty="0"/>
              <a:t>E. </a:t>
            </a:r>
            <a:r>
              <a:rPr lang="hr-HR" dirty="0" err="1"/>
              <a:t>Yılmaz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Ç. </a:t>
            </a:r>
            <a:r>
              <a:rPr lang="hr-HR" dirty="0" err="1"/>
              <a:t>Kılıkçıer</a:t>
            </a:r>
            <a:r>
              <a:rPr lang="hr-HR" dirty="0"/>
              <a:t>, "</a:t>
            </a:r>
            <a:r>
              <a:rPr lang="hr-HR" dirty="0" err="1"/>
              <a:t>Determination</a:t>
            </a:r>
            <a:r>
              <a:rPr lang="hr-HR" dirty="0"/>
              <a:t> </a:t>
            </a:r>
            <a:r>
              <a:rPr lang="hr-HR" dirty="0" err="1"/>
              <a:t>of</a:t>
            </a:r>
            <a:r>
              <a:rPr lang="hr-HR" dirty="0"/>
              <a:t> </a:t>
            </a:r>
            <a:r>
              <a:rPr lang="hr-HR" dirty="0" err="1"/>
              <a:t>fetal</a:t>
            </a:r>
            <a:r>
              <a:rPr lang="hr-HR" dirty="0"/>
              <a:t> </a:t>
            </a:r>
            <a:r>
              <a:rPr lang="hr-HR" dirty="0" err="1"/>
              <a:t>state</a:t>
            </a:r>
            <a:r>
              <a:rPr lang="hr-HR" dirty="0"/>
              <a:t> </a:t>
            </a:r>
            <a:r>
              <a:rPr lang="hr-HR" dirty="0" err="1"/>
              <a:t>from</a:t>
            </a:r>
            <a:r>
              <a:rPr lang="hr-HR" dirty="0"/>
              <a:t> </a:t>
            </a:r>
            <a:r>
              <a:rPr lang="hr-HR" dirty="0" err="1"/>
              <a:t>cardiotocogram</a:t>
            </a:r>
            <a:r>
              <a:rPr lang="hr-HR" dirty="0"/>
              <a:t> </a:t>
            </a:r>
            <a:r>
              <a:rPr lang="hr-HR" dirty="0" err="1"/>
              <a:t>using</a:t>
            </a:r>
            <a:r>
              <a:rPr lang="hr-HR" dirty="0"/>
              <a:t> LS-SVM </a:t>
            </a:r>
            <a:r>
              <a:rPr lang="hr-HR" dirty="0" err="1"/>
              <a:t>with</a:t>
            </a:r>
            <a:r>
              <a:rPr lang="hr-HR" dirty="0"/>
              <a:t> </a:t>
            </a:r>
            <a:r>
              <a:rPr lang="hr-HR" dirty="0" err="1" smtClean="0"/>
              <a:t>particle</a:t>
            </a:r>
            <a:r>
              <a:rPr lang="hr-HR" dirty="0" smtClean="0"/>
              <a:t> </a:t>
            </a:r>
            <a:r>
              <a:rPr lang="hr-HR" dirty="0" err="1"/>
              <a:t>swarm</a:t>
            </a:r>
            <a:r>
              <a:rPr lang="hr-HR" dirty="0"/>
              <a:t> </a:t>
            </a:r>
            <a:r>
              <a:rPr lang="hr-HR" dirty="0" err="1"/>
              <a:t>optimization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binary</a:t>
            </a:r>
            <a:r>
              <a:rPr lang="hr-HR" dirty="0"/>
              <a:t> </a:t>
            </a:r>
            <a:r>
              <a:rPr lang="hr-HR" dirty="0" err="1"/>
              <a:t>decision</a:t>
            </a:r>
            <a:r>
              <a:rPr lang="hr-HR" dirty="0"/>
              <a:t> </a:t>
            </a:r>
            <a:r>
              <a:rPr lang="hr-HR" dirty="0" err="1"/>
              <a:t>tree</a:t>
            </a:r>
            <a:r>
              <a:rPr lang="hr-HR" dirty="0"/>
              <a:t>," </a:t>
            </a:r>
            <a:r>
              <a:rPr lang="hr-HR" dirty="0" err="1"/>
              <a:t>Computational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mathematical</a:t>
            </a:r>
            <a:r>
              <a:rPr lang="hr-HR" dirty="0"/>
              <a:t> </a:t>
            </a:r>
            <a:r>
              <a:rPr lang="hr-HR" dirty="0" err="1"/>
              <a:t>methods</a:t>
            </a:r>
            <a:r>
              <a:rPr lang="hr-HR" dirty="0"/>
              <a:t> </a:t>
            </a:r>
            <a:r>
              <a:rPr lang="hr-HR" dirty="0" err="1"/>
              <a:t>in</a:t>
            </a:r>
            <a:r>
              <a:rPr lang="hr-HR" dirty="0"/>
              <a:t> </a:t>
            </a:r>
            <a:r>
              <a:rPr lang="hr-HR" dirty="0" smtClean="0"/>
              <a:t>medicine</a:t>
            </a:r>
            <a:r>
              <a:rPr lang="hr-HR" dirty="0"/>
              <a:t>, vol. 2013, 2013.</a:t>
            </a:r>
            <a:endParaRPr lang="en-US" dirty="0"/>
          </a:p>
          <a:p>
            <a:r>
              <a:rPr lang="hr-HR" dirty="0"/>
              <a:t>H. </a:t>
            </a:r>
            <a:r>
              <a:rPr lang="hr-HR" dirty="0" err="1"/>
              <a:t>Ocak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H. M. </a:t>
            </a:r>
            <a:r>
              <a:rPr lang="hr-HR" dirty="0" err="1"/>
              <a:t>Ertunc</a:t>
            </a:r>
            <a:r>
              <a:rPr lang="hr-HR" dirty="0"/>
              <a:t>, "</a:t>
            </a:r>
            <a:r>
              <a:rPr lang="hr-HR" dirty="0" err="1"/>
              <a:t>Prediction</a:t>
            </a:r>
            <a:r>
              <a:rPr lang="hr-HR" dirty="0"/>
              <a:t> </a:t>
            </a:r>
            <a:r>
              <a:rPr lang="hr-HR" dirty="0" err="1"/>
              <a:t>of</a:t>
            </a:r>
            <a:r>
              <a:rPr lang="hr-HR" dirty="0"/>
              <a:t> </a:t>
            </a:r>
            <a:r>
              <a:rPr lang="hr-HR" dirty="0" err="1"/>
              <a:t>fetal</a:t>
            </a:r>
            <a:r>
              <a:rPr lang="hr-HR" dirty="0"/>
              <a:t> </a:t>
            </a:r>
            <a:r>
              <a:rPr lang="hr-HR" dirty="0" err="1"/>
              <a:t>state</a:t>
            </a:r>
            <a:r>
              <a:rPr lang="hr-HR" dirty="0"/>
              <a:t> </a:t>
            </a:r>
            <a:r>
              <a:rPr lang="hr-HR" dirty="0" err="1"/>
              <a:t>from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cardiotocogram</a:t>
            </a:r>
            <a:r>
              <a:rPr lang="hr-HR" dirty="0"/>
              <a:t> </a:t>
            </a:r>
            <a:r>
              <a:rPr lang="hr-HR" dirty="0" err="1"/>
              <a:t>recordings</a:t>
            </a:r>
            <a:r>
              <a:rPr lang="hr-HR" dirty="0"/>
              <a:t> </a:t>
            </a:r>
            <a:r>
              <a:rPr lang="hr-HR" dirty="0" err="1"/>
              <a:t>using</a:t>
            </a:r>
            <a:r>
              <a:rPr lang="hr-HR" dirty="0"/>
              <a:t> </a:t>
            </a:r>
            <a:r>
              <a:rPr lang="hr-HR" dirty="0" err="1" smtClean="0"/>
              <a:t>adaptive</a:t>
            </a:r>
            <a:r>
              <a:rPr lang="hr-HR" dirty="0" smtClean="0"/>
              <a:t> </a:t>
            </a:r>
            <a:r>
              <a:rPr lang="hr-HR" dirty="0" err="1"/>
              <a:t>neuro-fuzzy</a:t>
            </a:r>
            <a:r>
              <a:rPr lang="hr-HR" dirty="0"/>
              <a:t> </a:t>
            </a:r>
            <a:r>
              <a:rPr lang="hr-HR" dirty="0" err="1"/>
              <a:t>inference</a:t>
            </a:r>
            <a:r>
              <a:rPr lang="hr-HR" dirty="0"/>
              <a:t> </a:t>
            </a:r>
            <a:r>
              <a:rPr lang="hr-HR" dirty="0" err="1"/>
              <a:t>systems</a:t>
            </a:r>
            <a:r>
              <a:rPr lang="hr-HR" dirty="0"/>
              <a:t>," </a:t>
            </a:r>
            <a:r>
              <a:rPr lang="hr-HR" dirty="0" err="1"/>
              <a:t>Neural</a:t>
            </a:r>
            <a:r>
              <a:rPr lang="hr-HR" dirty="0"/>
              <a:t> </a:t>
            </a:r>
            <a:r>
              <a:rPr lang="hr-HR" dirty="0" err="1"/>
              <a:t>Computing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Applications</a:t>
            </a:r>
            <a:r>
              <a:rPr lang="hr-HR" dirty="0"/>
              <a:t>, vol. 23, </a:t>
            </a:r>
            <a:r>
              <a:rPr lang="hr-HR" dirty="0" err="1"/>
              <a:t>pp</a:t>
            </a:r>
            <a:r>
              <a:rPr lang="hr-HR" dirty="0"/>
              <a:t>. 1583-1589., 2013.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651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Literatura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9634"/>
            <a:ext cx="8884677" cy="4242526"/>
          </a:xfrm>
        </p:spPr>
        <p:txBody>
          <a:bodyPr>
            <a:noAutofit/>
          </a:bodyPr>
          <a:lstStyle/>
          <a:p>
            <a:r>
              <a:rPr lang="hr-HR" dirty="0"/>
              <a:t>E. M. </a:t>
            </a:r>
            <a:r>
              <a:rPr lang="hr-HR" dirty="0" err="1"/>
              <a:t>Karabulut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T. </a:t>
            </a:r>
            <a:r>
              <a:rPr lang="hr-HR" dirty="0" err="1"/>
              <a:t>Ibrikci</a:t>
            </a:r>
            <a:r>
              <a:rPr lang="hr-HR" dirty="0"/>
              <a:t>, "</a:t>
            </a:r>
            <a:r>
              <a:rPr lang="hr-HR" dirty="0" err="1"/>
              <a:t>Analysis</a:t>
            </a:r>
            <a:r>
              <a:rPr lang="hr-HR" dirty="0"/>
              <a:t> </a:t>
            </a:r>
            <a:r>
              <a:rPr lang="hr-HR" dirty="0" err="1"/>
              <a:t>of</a:t>
            </a:r>
            <a:r>
              <a:rPr lang="hr-HR" dirty="0"/>
              <a:t> </a:t>
            </a:r>
            <a:r>
              <a:rPr lang="hr-HR" dirty="0" err="1"/>
              <a:t>cardiotocogram</a:t>
            </a:r>
            <a:r>
              <a:rPr lang="hr-HR" dirty="0"/>
              <a:t> data for </a:t>
            </a:r>
            <a:r>
              <a:rPr lang="hr-HR" dirty="0" err="1"/>
              <a:t>fetal</a:t>
            </a:r>
            <a:r>
              <a:rPr lang="hr-HR" dirty="0"/>
              <a:t> </a:t>
            </a:r>
            <a:r>
              <a:rPr lang="hr-HR" dirty="0" err="1"/>
              <a:t>distress</a:t>
            </a:r>
            <a:r>
              <a:rPr lang="hr-HR" dirty="0"/>
              <a:t> </a:t>
            </a:r>
            <a:r>
              <a:rPr lang="hr-HR" dirty="0" err="1"/>
              <a:t>determination</a:t>
            </a:r>
            <a:r>
              <a:rPr lang="hr-HR" dirty="0"/>
              <a:t> </a:t>
            </a:r>
            <a:r>
              <a:rPr lang="hr-HR" dirty="0" err="1"/>
              <a:t>by</a:t>
            </a:r>
            <a:r>
              <a:rPr lang="hr-HR" dirty="0"/>
              <a:t> </a:t>
            </a:r>
            <a:r>
              <a:rPr lang="hr-HR" dirty="0" err="1" smtClean="0"/>
              <a:t>decision</a:t>
            </a:r>
            <a:r>
              <a:rPr lang="hr-HR" dirty="0" smtClean="0"/>
              <a:t> </a:t>
            </a:r>
            <a:r>
              <a:rPr lang="hr-HR" dirty="0" err="1"/>
              <a:t>tree</a:t>
            </a:r>
            <a:r>
              <a:rPr lang="hr-HR" dirty="0"/>
              <a:t> </a:t>
            </a:r>
            <a:r>
              <a:rPr lang="hr-HR" dirty="0" err="1"/>
              <a:t>based</a:t>
            </a:r>
            <a:r>
              <a:rPr lang="hr-HR" dirty="0"/>
              <a:t> </a:t>
            </a:r>
            <a:r>
              <a:rPr lang="hr-HR" dirty="0" err="1"/>
              <a:t>adaptive</a:t>
            </a:r>
            <a:r>
              <a:rPr lang="hr-HR" dirty="0"/>
              <a:t> </a:t>
            </a:r>
            <a:r>
              <a:rPr lang="hr-HR" dirty="0" err="1"/>
              <a:t>boosting</a:t>
            </a:r>
            <a:r>
              <a:rPr lang="hr-HR" dirty="0"/>
              <a:t> </a:t>
            </a:r>
            <a:r>
              <a:rPr lang="hr-HR" dirty="0" err="1"/>
              <a:t>approach</a:t>
            </a:r>
            <a:r>
              <a:rPr lang="hr-HR" dirty="0"/>
              <a:t>," Journal </a:t>
            </a:r>
            <a:r>
              <a:rPr lang="hr-HR" dirty="0" err="1"/>
              <a:t>of</a:t>
            </a:r>
            <a:r>
              <a:rPr lang="hr-HR" dirty="0"/>
              <a:t> Computer </a:t>
            </a:r>
            <a:r>
              <a:rPr lang="hr-HR" dirty="0" err="1"/>
              <a:t>and</a:t>
            </a:r>
            <a:r>
              <a:rPr lang="hr-HR" dirty="0"/>
              <a:t> Communications, vol. 2, p. 32, 2014.</a:t>
            </a:r>
            <a:endParaRPr lang="en-US" dirty="0"/>
          </a:p>
          <a:p>
            <a:r>
              <a:rPr lang="hr-HR" dirty="0"/>
              <a:t>H. </a:t>
            </a:r>
            <a:r>
              <a:rPr lang="hr-HR" dirty="0" err="1"/>
              <a:t>Sahin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A. </a:t>
            </a:r>
            <a:r>
              <a:rPr lang="hr-HR" dirty="0" err="1"/>
              <a:t>Subasi</a:t>
            </a:r>
            <a:r>
              <a:rPr lang="hr-HR" dirty="0"/>
              <a:t>, "</a:t>
            </a:r>
            <a:r>
              <a:rPr lang="hr-HR" dirty="0" err="1"/>
              <a:t>Classification</a:t>
            </a:r>
            <a:r>
              <a:rPr lang="hr-HR" dirty="0"/>
              <a:t> </a:t>
            </a:r>
            <a:r>
              <a:rPr lang="hr-HR" dirty="0" err="1"/>
              <a:t>of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cardiotocogram</a:t>
            </a:r>
            <a:r>
              <a:rPr lang="hr-HR" dirty="0"/>
              <a:t> data for </a:t>
            </a:r>
            <a:r>
              <a:rPr lang="hr-HR" dirty="0" err="1"/>
              <a:t>anticipation</a:t>
            </a:r>
            <a:r>
              <a:rPr lang="hr-HR" dirty="0"/>
              <a:t> </a:t>
            </a:r>
            <a:r>
              <a:rPr lang="hr-HR" dirty="0" err="1"/>
              <a:t>of</a:t>
            </a:r>
            <a:r>
              <a:rPr lang="hr-HR" dirty="0"/>
              <a:t> </a:t>
            </a:r>
            <a:r>
              <a:rPr lang="hr-HR" dirty="0" err="1"/>
              <a:t>fetal</a:t>
            </a:r>
            <a:r>
              <a:rPr lang="hr-HR" dirty="0"/>
              <a:t> </a:t>
            </a:r>
            <a:r>
              <a:rPr lang="hr-HR" dirty="0" err="1"/>
              <a:t>risks</a:t>
            </a:r>
            <a:r>
              <a:rPr lang="hr-HR" dirty="0"/>
              <a:t> </a:t>
            </a:r>
            <a:r>
              <a:rPr lang="hr-HR" dirty="0" err="1"/>
              <a:t>using</a:t>
            </a:r>
            <a:r>
              <a:rPr lang="hr-HR" dirty="0"/>
              <a:t> </a:t>
            </a:r>
            <a:r>
              <a:rPr lang="hr-HR" dirty="0" err="1" smtClean="0"/>
              <a:t>machine</a:t>
            </a:r>
            <a:r>
              <a:rPr lang="hr-HR" dirty="0" smtClean="0"/>
              <a:t> </a:t>
            </a:r>
            <a:r>
              <a:rPr lang="hr-HR" dirty="0" err="1"/>
              <a:t>learning</a:t>
            </a:r>
            <a:r>
              <a:rPr lang="hr-HR" dirty="0"/>
              <a:t> </a:t>
            </a:r>
            <a:r>
              <a:rPr lang="hr-HR" dirty="0" err="1"/>
              <a:t>techniques</a:t>
            </a:r>
            <a:r>
              <a:rPr lang="hr-HR" dirty="0"/>
              <a:t>," Applied </a:t>
            </a:r>
            <a:r>
              <a:rPr lang="hr-HR" dirty="0" err="1"/>
              <a:t>Soft</a:t>
            </a:r>
            <a:r>
              <a:rPr lang="hr-HR" dirty="0"/>
              <a:t> </a:t>
            </a:r>
            <a:r>
              <a:rPr lang="hr-HR" dirty="0" err="1"/>
              <a:t>Computing</a:t>
            </a:r>
            <a:r>
              <a:rPr lang="hr-HR" dirty="0"/>
              <a:t>, vol. 33, </a:t>
            </a:r>
            <a:r>
              <a:rPr lang="hr-HR" dirty="0" err="1"/>
              <a:t>pp</a:t>
            </a:r>
            <a:r>
              <a:rPr lang="hr-HR" dirty="0"/>
              <a:t>. 231-238, 2015. </a:t>
            </a:r>
            <a:endParaRPr lang="en-US" dirty="0"/>
          </a:p>
          <a:p>
            <a:r>
              <a:rPr lang="hr-HR" dirty="0"/>
              <a:t>Z. </a:t>
            </a:r>
            <a:r>
              <a:rPr lang="hr-HR" dirty="0" err="1"/>
              <a:t>Cömert</a:t>
            </a:r>
            <a:r>
              <a:rPr lang="hr-HR" dirty="0"/>
              <a:t>, </a:t>
            </a:r>
            <a:r>
              <a:rPr lang="hr-HR" dirty="0" err="1"/>
              <a:t>et</a:t>
            </a:r>
            <a:r>
              <a:rPr lang="hr-HR" dirty="0"/>
              <a:t> </a:t>
            </a:r>
            <a:r>
              <a:rPr lang="hr-HR" dirty="0" err="1"/>
              <a:t>al</a:t>
            </a:r>
            <a:r>
              <a:rPr lang="hr-HR" dirty="0"/>
              <a:t>., "</a:t>
            </a:r>
            <a:r>
              <a:rPr lang="hr-HR" dirty="0" err="1"/>
              <a:t>Cardiotocography</a:t>
            </a:r>
            <a:r>
              <a:rPr lang="hr-HR" dirty="0"/>
              <a:t> </a:t>
            </a:r>
            <a:r>
              <a:rPr lang="hr-HR" dirty="0" err="1"/>
              <a:t>signals</a:t>
            </a:r>
            <a:r>
              <a:rPr lang="hr-HR" dirty="0"/>
              <a:t> </a:t>
            </a:r>
            <a:r>
              <a:rPr lang="hr-HR" dirty="0" err="1"/>
              <a:t>with</a:t>
            </a:r>
            <a:r>
              <a:rPr lang="hr-HR" dirty="0"/>
              <a:t> </a:t>
            </a:r>
            <a:r>
              <a:rPr lang="hr-HR" dirty="0" err="1"/>
              <a:t>artificial</a:t>
            </a:r>
            <a:r>
              <a:rPr lang="hr-HR" dirty="0"/>
              <a:t> </a:t>
            </a:r>
            <a:r>
              <a:rPr lang="hr-HR" dirty="0" err="1"/>
              <a:t>neural</a:t>
            </a:r>
            <a:r>
              <a:rPr lang="hr-HR" dirty="0"/>
              <a:t> network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extreme</a:t>
            </a:r>
            <a:r>
              <a:rPr lang="hr-HR" dirty="0"/>
              <a:t> </a:t>
            </a:r>
            <a:r>
              <a:rPr lang="hr-HR" dirty="0" err="1"/>
              <a:t>learning</a:t>
            </a:r>
            <a:r>
              <a:rPr lang="hr-HR" dirty="0"/>
              <a:t> </a:t>
            </a:r>
            <a:r>
              <a:rPr lang="hr-HR" dirty="0" err="1" smtClean="0"/>
              <a:t>machine</a:t>
            </a:r>
            <a:r>
              <a:rPr lang="hr-HR" dirty="0"/>
              <a:t>," </a:t>
            </a:r>
            <a:r>
              <a:rPr lang="hr-HR" dirty="0" err="1"/>
              <a:t>in</a:t>
            </a:r>
            <a:r>
              <a:rPr lang="hr-HR" dirty="0"/>
              <a:t> Signal Processing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Communication</a:t>
            </a:r>
            <a:r>
              <a:rPr lang="hr-HR" dirty="0"/>
              <a:t>  </a:t>
            </a:r>
            <a:r>
              <a:rPr lang="hr-HR" dirty="0" err="1"/>
              <a:t>Application</a:t>
            </a:r>
            <a:r>
              <a:rPr lang="hr-HR" dirty="0"/>
              <a:t> </a:t>
            </a:r>
            <a:r>
              <a:rPr lang="hr-HR" dirty="0" err="1"/>
              <a:t>Conference</a:t>
            </a:r>
            <a:r>
              <a:rPr lang="hr-HR" dirty="0"/>
              <a:t> (SIU), 2016 24th, 2016, </a:t>
            </a:r>
            <a:r>
              <a:rPr lang="hr-HR" dirty="0" err="1"/>
              <a:t>pp</a:t>
            </a:r>
            <a:r>
              <a:rPr lang="hr-HR" dirty="0"/>
              <a:t>. 1493-1496. </a:t>
            </a:r>
            <a:endParaRPr lang="en-US" dirty="0"/>
          </a:p>
          <a:p>
            <a:r>
              <a:rPr lang="hr-HR" dirty="0"/>
              <a:t>M. </a:t>
            </a:r>
            <a:r>
              <a:rPr lang="hr-HR" dirty="0" err="1"/>
              <a:t>Arif</a:t>
            </a:r>
            <a:r>
              <a:rPr lang="hr-HR" dirty="0"/>
              <a:t>, "</a:t>
            </a:r>
            <a:r>
              <a:rPr lang="hr-HR" dirty="0" err="1"/>
              <a:t>Classification</a:t>
            </a:r>
            <a:r>
              <a:rPr lang="hr-HR" dirty="0"/>
              <a:t> </a:t>
            </a:r>
            <a:r>
              <a:rPr lang="hr-HR" dirty="0" err="1"/>
              <a:t>of</a:t>
            </a:r>
            <a:r>
              <a:rPr lang="hr-HR" dirty="0"/>
              <a:t> </a:t>
            </a:r>
            <a:r>
              <a:rPr lang="hr-HR" dirty="0" err="1"/>
              <a:t>cardiotocograms</a:t>
            </a:r>
            <a:r>
              <a:rPr lang="hr-HR" dirty="0"/>
              <a:t> </a:t>
            </a:r>
            <a:r>
              <a:rPr lang="hr-HR" dirty="0" err="1"/>
              <a:t>using</a:t>
            </a:r>
            <a:r>
              <a:rPr lang="hr-HR" dirty="0"/>
              <a:t> </a:t>
            </a:r>
            <a:r>
              <a:rPr lang="hr-HR" dirty="0" err="1"/>
              <a:t>random</a:t>
            </a:r>
            <a:r>
              <a:rPr lang="hr-HR" dirty="0"/>
              <a:t> </a:t>
            </a:r>
            <a:r>
              <a:rPr lang="hr-HR" dirty="0" err="1"/>
              <a:t>forest</a:t>
            </a:r>
            <a:r>
              <a:rPr lang="hr-HR" dirty="0"/>
              <a:t> </a:t>
            </a:r>
            <a:r>
              <a:rPr lang="hr-HR" dirty="0" err="1"/>
              <a:t>classifier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selection</a:t>
            </a:r>
            <a:r>
              <a:rPr lang="hr-HR" dirty="0"/>
              <a:t> </a:t>
            </a:r>
            <a:r>
              <a:rPr lang="hr-HR" dirty="0" err="1"/>
              <a:t>of</a:t>
            </a:r>
            <a:r>
              <a:rPr lang="hr-HR" dirty="0"/>
              <a:t> </a:t>
            </a:r>
            <a:r>
              <a:rPr lang="hr-HR" dirty="0" err="1"/>
              <a:t>important</a:t>
            </a:r>
            <a:r>
              <a:rPr lang="hr-HR" dirty="0"/>
              <a:t> </a:t>
            </a:r>
            <a:r>
              <a:rPr lang="hr-HR" dirty="0" err="1" smtClean="0"/>
              <a:t>features</a:t>
            </a:r>
            <a:r>
              <a:rPr lang="hr-HR" dirty="0" smtClean="0"/>
              <a:t> </a:t>
            </a:r>
            <a:r>
              <a:rPr lang="hr-HR" dirty="0" err="1"/>
              <a:t>from</a:t>
            </a:r>
            <a:r>
              <a:rPr lang="hr-HR" dirty="0"/>
              <a:t> </a:t>
            </a:r>
            <a:r>
              <a:rPr lang="hr-HR" dirty="0" err="1"/>
              <a:t>cardiotocogram</a:t>
            </a:r>
            <a:r>
              <a:rPr lang="hr-HR" dirty="0"/>
              <a:t> signal," </a:t>
            </a:r>
            <a:r>
              <a:rPr lang="hr-HR" dirty="0" err="1"/>
              <a:t>Biomaterials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Biomechanics</a:t>
            </a:r>
            <a:r>
              <a:rPr lang="hr-HR" dirty="0"/>
              <a:t> </a:t>
            </a:r>
            <a:r>
              <a:rPr lang="hr-HR" dirty="0" err="1"/>
              <a:t>in</a:t>
            </a:r>
            <a:r>
              <a:rPr lang="hr-HR" dirty="0"/>
              <a:t> </a:t>
            </a:r>
            <a:r>
              <a:rPr lang="hr-HR" dirty="0" err="1"/>
              <a:t>Bioengineering</a:t>
            </a:r>
            <a:r>
              <a:rPr lang="hr-HR" dirty="0"/>
              <a:t>, vol. 2, </a:t>
            </a:r>
            <a:r>
              <a:rPr lang="hr-HR" dirty="0" err="1"/>
              <a:t>pp</a:t>
            </a:r>
            <a:r>
              <a:rPr lang="hr-HR" dirty="0"/>
              <a:t>. 173-183, 2015. </a:t>
            </a:r>
            <a:endParaRPr lang="en-US" dirty="0"/>
          </a:p>
          <a:p>
            <a:r>
              <a:rPr lang="hr-HR" dirty="0"/>
              <a:t>R. </a:t>
            </a:r>
            <a:r>
              <a:rPr lang="hr-HR" dirty="0" err="1"/>
              <a:t>Kamath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R. </a:t>
            </a:r>
            <a:r>
              <a:rPr lang="hr-HR" dirty="0" err="1"/>
              <a:t>Kamat</a:t>
            </a:r>
            <a:r>
              <a:rPr lang="hr-HR" dirty="0"/>
              <a:t>, "</a:t>
            </a:r>
            <a:r>
              <a:rPr lang="hr-HR" dirty="0" err="1"/>
              <a:t>Modeling</a:t>
            </a:r>
            <a:r>
              <a:rPr lang="hr-HR" dirty="0"/>
              <a:t> </a:t>
            </a:r>
            <a:r>
              <a:rPr lang="hr-HR" dirty="0" err="1"/>
              <a:t>fetal</a:t>
            </a:r>
            <a:r>
              <a:rPr lang="hr-HR" dirty="0"/>
              <a:t> </a:t>
            </a:r>
            <a:r>
              <a:rPr lang="hr-HR" dirty="0" err="1"/>
              <a:t>morphologic</a:t>
            </a:r>
            <a:r>
              <a:rPr lang="hr-HR" dirty="0"/>
              <a:t> </a:t>
            </a:r>
            <a:r>
              <a:rPr lang="hr-HR" dirty="0" err="1"/>
              <a:t>patterns</a:t>
            </a:r>
            <a:r>
              <a:rPr lang="hr-HR" dirty="0"/>
              <a:t> </a:t>
            </a:r>
            <a:r>
              <a:rPr lang="hr-HR" dirty="0" err="1"/>
              <a:t>through</a:t>
            </a:r>
            <a:r>
              <a:rPr lang="hr-HR" dirty="0"/>
              <a:t> </a:t>
            </a:r>
            <a:r>
              <a:rPr lang="hr-HR" dirty="0" err="1"/>
              <a:t>cardiotocography</a:t>
            </a:r>
            <a:r>
              <a:rPr lang="hr-HR" dirty="0"/>
              <a:t> data: </a:t>
            </a:r>
            <a:r>
              <a:rPr lang="hr-HR" dirty="0" err="1" smtClean="0"/>
              <a:t>Decision</a:t>
            </a:r>
            <a:r>
              <a:rPr lang="hr-HR" dirty="0" smtClean="0"/>
              <a:t> </a:t>
            </a:r>
            <a:r>
              <a:rPr lang="hr-HR" dirty="0" err="1"/>
              <a:t>tree-based</a:t>
            </a:r>
            <a:r>
              <a:rPr lang="hr-HR" dirty="0"/>
              <a:t> </a:t>
            </a:r>
            <a:r>
              <a:rPr lang="hr-HR" dirty="0" err="1"/>
              <a:t>approach</a:t>
            </a:r>
            <a:r>
              <a:rPr lang="hr-HR" dirty="0"/>
              <a:t>," Journal </a:t>
            </a:r>
            <a:r>
              <a:rPr lang="hr-HR" dirty="0" err="1"/>
              <a:t>of</a:t>
            </a:r>
            <a:r>
              <a:rPr lang="hr-HR" dirty="0"/>
              <a:t> </a:t>
            </a:r>
            <a:r>
              <a:rPr lang="hr-HR" dirty="0" err="1"/>
              <a:t>Pharmacy</a:t>
            </a:r>
            <a:r>
              <a:rPr lang="hr-HR" dirty="0"/>
              <a:t>  Research| Vol, vol. 12, p. 10, 2018.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41285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</TotalTime>
  <Words>490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Klasifikacija zdravlja fetusa na temelju kardiotokografije</vt:lpstr>
      <vt:lpstr>Uvod</vt:lpstr>
      <vt:lpstr>Podaci</vt:lpstr>
      <vt:lpstr>Pregled literature</vt:lpstr>
      <vt:lpstr>Naš plan</vt:lpstr>
      <vt:lpstr>Literatura</vt:lpstr>
      <vt:lpstr>Literatura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Klasifikacija zdravlja fetusa na temelju kardiotokografije</dc:title>
  <dc:creator>Valentina Križ</dc:creator>
  <cp:lastModifiedBy>Valentina Križ</cp:lastModifiedBy>
  <cp:revision>5</cp:revision>
  <dcterms:created xsi:type="dcterms:W3CDTF">2019-04-16T13:24:06Z</dcterms:created>
  <dcterms:modified xsi:type="dcterms:W3CDTF">2019-04-29T08:33:47Z</dcterms:modified>
</cp:coreProperties>
</file>