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258" r:id="rId3"/>
    <p:sldId id="280" r:id="rId4"/>
    <p:sldId id="259" r:id="rId5"/>
    <p:sldId id="284" r:id="rId6"/>
    <p:sldId id="289" r:id="rId7"/>
    <p:sldId id="288" r:id="rId8"/>
    <p:sldId id="287" r:id="rId9"/>
    <p:sldId id="291" r:id="rId10"/>
    <p:sldId id="292" r:id="rId11"/>
    <p:sldId id="300" r:id="rId12"/>
    <p:sldId id="304" r:id="rId13"/>
    <p:sldId id="294" r:id="rId14"/>
    <p:sldId id="305" r:id="rId15"/>
    <p:sldId id="306" r:id="rId16"/>
    <p:sldId id="295" r:id="rId17"/>
    <p:sldId id="282" r:id="rId18"/>
    <p:sldId id="301" r:id="rId19"/>
    <p:sldId id="325" r:id="rId20"/>
    <p:sldId id="296" r:id="rId21"/>
    <p:sldId id="326" r:id="rId22"/>
    <p:sldId id="311" r:id="rId23"/>
    <p:sldId id="299" r:id="rId24"/>
    <p:sldId id="308" r:id="rId25"/>
    <p:sldId id="317" r:id="rId26"/>
    <p:sldId id="321" r:id="rId27"/>
    <p:sldId id="320" r:id="rId28"/>
    <p:sldId id="327" r:id="rId29"/>
    <p:sldId id="329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 u kurs" id="{C3CF9660-D4FE-428E-821F-124F8D1AC74D}">
          <p14:sldIdLst>
            <p14:sldId id="260"/>
            <p14:sldId id="258"/>
            <p14:sldId id="280"/>
          </p14:sldIdLst>
        </p14:section>
        <p14:section name="Uvod u programski jezik C++" id="{D57E6939-19FC-4C9D-9D79-1DF6DFA69FA8}">
          <p14:sldIdLst>
            <p14:sldId id="259"/>
            <p14:sldId id="284"/>
            <p14:sldId id="289"/>
            <p14:sldId id="288"/>
            <p14:sldId id="287"/>
            <p14:sldId id="291"/>
            <p14:sldId id="292"/>
            <p14:sldId id="300"/>
            <p14:sldId id="304"/>
            <p14:sldId id="294"/>
            <p14:sldId id="305"/>
            <p14:sldId id="306"/>
            <p14:sldId id="295"/>
            <p14:sldId id="282"/>
            <p14:sldId id="301"/>
            <p14:sldId id="325"/>
            <p14:sldId id="296"/>
            <p14:sldId id="326"/>
            <p14:sldId id="311"/>
            <p14:sldId id="299"/>
            <p14:sldId id="308"/>
            <p14:sldId id="317"/>
            <p14:sldId id="321"/>
            <p14:sldId id="320"/>
            <p14:sldId id="327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F99"/>
    <a:srgbClr val="008000"/>
    <a:srgbClr val="001080"/>
    <a:srgbClr val="0000FF"/>
    <a:srgbClr val="795E26"/>
    <a:srgbClr val="6C8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FD0D-53EA-4156-87B3-00DE8A27B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7B1C3-D0FD-418E-8F92-166EA49A40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CC2C5-AC71-4AC6-9D56-24920C502298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16ABB-E343-4BB2-BC10-2EC9D6418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BE67-D0B6-45EF-B3C7-FA4ED7B724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D60E-2914-4885-B08E-45DED078B390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488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9CC56-C9D4-41BA-8806-E3F46E7A213B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36ED-5897-49D7-8DBE-3249514D1EC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545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1127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6705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5427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921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243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64162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29410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543685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56138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05272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094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31609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741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444259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0989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8826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2710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444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27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5635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04348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370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77902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0066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064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3209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36ED-5897-49D7-8DBE-3249514D1EC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39716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EC4A-530C-463F-95C3-E2EB0043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0F2FB-FB41-4CB7-B03A-5A03DF9A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C9BC-C56D-477A-97FE-CFFCD3C7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7633-7597-4227-917A-60CE0BBD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3615-2017-4B2A-B6AA-D94E90AD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824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868-CD47-4812-86AD-CA040F94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463F-30CC-45E2-A399-A3766663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760F-BEDA-4D12-BA74-AD403B2B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38AC-C8FC-466C-B3F2-9E14F5F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5C5E-0437-404A-840F-85FC067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1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052A9-9741-4C79-93A6-E0571DAF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455A5-BA97-48B5-AF75-45E4653B9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0C1F-031A-46D2-8B94-22F0BAE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96DB-0E9D-4F0B-881F-07854D84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70F0-CFEF-4B8D-B5F2-C5A7E30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8487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AE6B-C71A-4C1B-A58B-DF561C68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sr-Latn-BA" noProof="1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BBB3-4680-44DA-ACD5-5037B1BA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sr-Latn-BA" noProof="1"/>
              <a:t>Click to edit Master text styles</a:t>
            </a:r>
          </a:p>
          <a:p>
            <a:pPr lvl="1"/>
            <a:r>
              <a:rPr lang="sr-Latn-BA" noProof="1"/>
              <a:t>Second level</a:t>
            </a:r>
          </a:p>
          <a:p>
            <a:pPr lvl="2"/>
            <a:r>
              <a:rPr lang="sr-Latn-BA" noProof="1"/>
              <a:t>Third level</a:t>
            </a:r>
          </a:p>
          <a:p>
            <a:pPr lvl="3"/>
            <a:r>
              <a:rPr lang="sr-Latn-BA" noProof="1"/>
              <a:t>Fourth level</a:t>
            </a:r>
          </a:p>
          <a:p>
            <a:pPr lvl="4"/>
            <a:r>
              <a:rPr lang="sr-Latn-BA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E18A-1FDA-44D6-B937-3EF8E88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1DBF-6FC7-4132-B53C-5F39D50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1731-349D-4130-98EA-4572AFC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23EB-4212-40AB-A49C-86B49E94DDA9}"/>
              </a:ext>
            </a:extLst>
          </p:cNvPr>
          <p:cNvSpPr/>
          <p:nvPr userDrawn="1"/>
        </p:nvSpPr>
        <p:spPr>
          <a:xfrm>
            <a:off x="933450" y="1463994"/>
            <a:ext cx="10515600" cy="45719"/>
          </a:xfrm>
          <a:prstGeom prst="rect">
            <a:avLst/>
          </a:prstGeom>
          <a:gradFill flip="none" rotWithShape="1">
            <a:gsLst>
              <a:gs pos="38000">
                <a:schemeClr val="accent6">
                  <a:alpha val="90000"/>
                  <a:lumMod val="85000"/>
                  <a:lumOff val="15000"/>
                </a:schemeClr>
              </a:gs>
              <a:gs pos="100000">
                <a:schemeClr val="bg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4207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2C5C-802F-45C9-B5A7-A66CC88D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4D21-891B-4BC8-83BE-8D9ABAF2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D756-69C0-4FE1-8D7F-B6230B1E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F3F9-7259-40E9-96FE-F4E65392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AA99-9D3F-422E-A0DE-99DB6D2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592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17A-5537-4C89-AE43-B1A51A93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7AA8-87DF-437B-80B8-5DD7603DD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D37DC-49FE-4401-9DF6-2AADCB7F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C9D9-C154-43E0-A9D8-8B627632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7D34-A195-4FF5-AB5A-F1876AFC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3D23-EC8C-495A-880C-29723E0B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6380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ED45-B90A-476B-9501-68530843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B1D3-CF4B-48B6-B952-4B98A965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7671-83D4-4347-BCDC-9109ACDB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3D430-A307-4FC4-AF36-E73C3294A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14753-39D8-4E10-8387-6D73E8E9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E62E2-35A8-41BA-9063-163C68B7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AAF9C-9B04-40AE-AE6B-BACB4231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9DC54-993B-4AB1-BA6A-0D338220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9718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22C3-DC86-4EBD-874B-B826EAA0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E63F-D50E-431E-A45B-D5330EAB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1840-A27B-4A34-9C77-6E1C1EE8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B2B0-78A3-4BD8-A3B7-8FB4C0F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3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03290-8FD0-4E42-938A-6FB02797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01556-0B01-464D-9EBB-8CD71E0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B4E8-9982-4B39-BDE3-D07863F7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27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FCB2-3647-434C-8BB7-A00DA40A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C51B-018A-4F2A-A6E2-8DA84A29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0313-A0E0-4F8C-B24A-C5C00AB2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4951-3CC5-403E-A700-6C271D59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A1CB-6BB8-44FC-ACE6-A6CEBD1C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C08A5-ED43-4EDF-926D-490BF182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5350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E8B8-D8DA-4F20-877A-41C277D4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A4D4B-63A4-4C27-81E9-36D821E74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ED0FE-09BE-4D94-9AB8-57D43FC3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C025-7C63-42D3-91DD-E6C585C0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48971-22F4-47DF-AB2D-F5AC404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BC86-F3B4-4339-B9A3-22AE1353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6196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16CCB-F5F3-44D3-B67D-79D4DFD7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4F06D-072A-459E-9020-B40920A9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6AF4-DB71-41A3-9FE7-E3FA462CB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B40B-0DB3-4FC3-BBF9-685DF91EB901}" type="datetimeFigureOut">
              <a:rPr lang="sr-Latn-BA" smtClean="0"/>
              <a:t>17.10.2024.</a:t>
            </a:fld>
            <a:endParaRPr lang="sr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A537-F9E8-4434-8B77-90DE4D90C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2ECE-36A6-4823-A12A-0712EB7F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FDAE-3FB6-4066-9980-1E056AEB400A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0489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9A4D4-B4DD-47BA-B089-FB4743BD0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b="1"/>
              <a:t>Programski jezici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79606D-6593-4398-ABBF-1D2BF6C3B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b="1"/>
              <a:t>Objektno-orijentisano programiranje kroz C++</a:t>
            </a:r>
          </a:p>
        </p:txBody>
      </p:sp>
    </p:spTree>
    <p:extLst>
      <p:ext uri="{BB962C8B-B14F-4D97-AF65-F5344CB8AC3E}">
        <p14:creationId xmlns:p14="http://schemas.microsoft.com/office/powerpoint/2010/main" val="41622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77570" cy="5029200"/>
          </a:xfrm>
        </p:spPr>
        <p:txBody>
          <a:bodyPr>
            <a:normAutofit/>
          </a:bodyPr>
          <a:lstStyle/>
          <a:p>
            <a:r>
              <a:rPr lang="sr-Latn-BA" b="1">
                <a:latin typeface="Consolas" panose="020B0609020204030204" pitchFamily="49" charset="0"/>
              </a:rPr>
              <a:t>public</a:t>
            </a:r>
            <a:r>
              <a:rPr lang="en-US"/>
              <a:t> i </a:t>
            </a:r>
            <a:r>
              <a:rPr lang="sr-Latn-BA" b="1">
                <a:latin typeface="Consolas" panose="020B0609020204030204" pitchFamily="49" charset="0"/>
              </a:rPr>
              <a:t>private</a:t>
            </a:r>
            <a:r>
              <a:rPr lang="en-US"/>
              <a:t> su </a:t>
            </a:r>
            <a:r>
              <a:rPr lang="en-US" b="1"/>
              <a:t>modifikatori pristupa</a:t>
            </a:r>
            <a:endParaRPr lang="sr-Latn-BA" b="1">
              <a:latin typeface="Consolas" panose="020B0609020204030204" pitchFamily="49" charset="0"/>
            </a:endParaRPr>
          </a:p>
          <a:p>
            <a:r>
              <a:rPr lang="sr-Latn-BA"/>
              <a:t>Privatnim članovima se može pristupiti samo iz unutrašnjosti strukture</a:t>
            </a:r>
          </a:p>
          <a:p>
            <a:pPr lvl="1"/>
            <a:r>
              <a:rPr lang="sr-Latn-BA"/>
              <a:t>Dakle, iz funkcija koje su članovi strukture</a:t>
            </a:r>
            <a:endParaRPr lang="en-US"/>
          </a:p>
          <a:p>
            <a:r>
              <a:rPr lang="en-US"/>
              <a:t>Razli</a:t>
            </a:r>
            <a:r>
              <a:rPr lang="sr-Latn-BA"/>
              <a:t>čiti članovi mogu imati različite modifikatore pristupa</a:t>
            </a:r>
            <a:endParaRPr lang="en-US" b="1"/>
          </a:p>
          <a:p>
            <a:r>
              <a:rPr lang="en-US"/>
              <a:t>Funkcije u strukturi koje slu</a:t>
            </a:r>
            <a:r>
              <a:rPr lang="sr-Latn-BA"/>
              <a:t>že za pristup privatnim članovima: </a:t>
            </a:r>
            <a:r>
              <a:rPr lang="sr-Latn-BA" b="1"/>
              <a:t>geteri</a:t>
            </a:r>
            <a:r>
              <a:rPr lang="sr-Latn-BA"/>
              <a:t> i </a:t>
            </a:r>
            <a:r>
              <a:rPr lang="sr-Latn-BA" b="1"/>
              <a:t>seteri</a:t>
            </a:r>
            <a:endParaRPr lang="en-US" b="1"/>
          </a:p>
          <a:p>
            <a:r>
              <a:rPr lang="en-US" b="1"/>
              <a:t>Geteri </a:t>
            </a:r>
            <a:r>
              <a:rPr lang="sr-Latn-BA"/>
              <a:t>vraćaju vrijednosti članova</a:t>
            </a:r>
          </a:p>
          <a:p>
            <a:r>
              <a:rPr lang="sr-Latn-BA" b="1"/>
              <a:t>Seteri </a:t>
            </a:r>
            <a:r>
              <a:rPr lang="sr-Latn-BA"/>
              <a:t>postavljaju vrijednosti članova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69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38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77570" cy="5029200"/>
          </a:xfrm>
        </p:spPr>
        <p:txBody>
          <a:bodyPr>
            <a:normAutofit/>
          </a:bodyPr>
          <a:lstStyle/>
          <a:p>
            <a:r>
              <a:rPr lang="en-US"/>
              <a:t>Funkcije u strukturi koje slu</a:t>
            </a:r>
            <a:r>
              <a:rPr lang="sr-Latn-BA"/>
              <a:t>že za pristup privatnim članovima: </a:t>
            </a:r>
            <a:r>
              <a:rPr lang="sr-Latn-BA" b="1"/>
              <a:t>geteri</a:t>
            </a:r>
            <a:r>
              <a:rPr lang="sr-Latn-BA"/>
              <a:t> i </a:t>
            </a:r>
            <a:r>
              <a:rPr lang="sr-Latn-BA" b="1"/>
              <a:t>seteri</a:t>
            </a:r>
            <a:endParaRPr lang="en-US" b="1"/>
          </a:p>
          <a:p>
            <a:r>
              <a:rPr lang="en-US" b="1"/>
              <a:t>Geteri </a:t>
            </a:r>
            <a:r>
              <a:rPr lang="sr-Latn-BA"/>
              <a:t>vraćaju vrijednosti članova</a:t>
            </a:r>
          </a:p>
          <a:p>
            <a:r>
              <a:rPr lang="sr-Latn-BA" b="1"/>
              <a:t>Seteri </a:t>
            </a:r>
            <a:r>
              <a:rPr lang="sr-Latn-BA"/>
              <a:t>postavljaju vrijednosti članova</a:t>
            </a:r>
            <a:endParaRPr lang="sr-Latn-BA" b="1"/>
          </a:p>
          <a:p>
            <a:endParaRPr lang="sr-Latn-BA" b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68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5116C-6608-4766-AE04-BD9E555CE977}"/>
              </a:ext>
            </a:extLst>
          </p:cNvPr>
          <p:cNvSpPr txBox="1"/>
          <p:nvPr/>
        </p:nvSpPr>
        <p:spPr>
          <a:xfrm>
            <a:off x="1157938" y="4109423"/>
            <a:ext cx="6654652" cy="2754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1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2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7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77570" cy="5029200"/>
          </a:xfrm>
        </p:spPr>
        <p:txBody>
          <a:bodyPr>
            <a:normAutofit/>
          </a:bodyPr>
          <a:lstStyle/>
          <a:p>
            <a:r>
              <a:rPr lang="sr-Latn-BA"/>
              <a:t>Svrha privatnih članova</a:t>
            </a:r>
            <a:r>
              <a:rPr lang="en-US"/>
              <a:t>?</a:t>
            </a:r>
          </a:p>
          <a:p>
            <a:pPr lvl="1"/>
            <a:r>
              <a:rPr lang="en-US"/>
              <a:t>Skrivanje implementacije od korisnika strukture</a:t>
            </a:r>
          </a:p>
          <a:p>
            <a:pPr lvl="1"/>
            <a:r>
              <a:rPr lang="en-US"/>
              <a:t>Biblioteke mogu mijenjati svoje implementacije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67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DEE11-0E56-42BD-AA1A-6255E7FB2648}"/>
              </a:ext>
            </a:extLst>
          </p:cNvPr>
          <p:cNvSpPr txBox="1"/>
          <p:nvPr/>
        </p:nvSpPr>
        <p:spPr>
          <a:xfrm>
            <a:off x="1157938" y="4109422"/>
            <a:ext cx="6654652" cy="2754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1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2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8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77570" cy="5029200"/>
          </a:xfrm>
        </p:spPr>
        <p:txBody>
          <a:bodyPr>
            <a:normAutofit/>
          </a:bodyPr>
          <a:lstStyle/>
          <a:p>
            <a:r>
              <a:rPr lang="sr-Latn-BA"/>
              <a:t>Svrha privatnih članova</a:t>
            </a:r>
            <a:r>
              <a:rPr lang="en-US"/>
              <a:t>?</a:t>
            </a:r>
          </a:p>
          <a:p>
            <a:pPr lvl="1"/>
            <a:r>
              <a:rPr lang="en-US"/>
              <a:t>Skrivanje implementacije od korisnika strukture</a:t>
            </a:r>
          </a:p>
          <a:p>
            <a:pPr lvl="1"/>
            <a:r>
              <a:rPr lang="en-US"/>
              <a:t>Biblioteke mogu mijenjati svoje implementacije</a:t>
            </a:r>
          </a:p>
          <a:p>
            <a:pPr lvl="1"/>
            <a:r>
              <a:rPr lang="sr-Latn-BA"/>
              <a:t>Ovo ne treba da onemogući kompajliranje neažuriranog koda koji koristi te biblioteke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71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koordinate kao niz dužine 2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25593-7AFB-4F81-AEE7-1BA144BB4030}"/>
              </a:ext>
            </a:extLst>
          </p:cNvPr>
          <p:cNvSpPr txBox="1"/>
          <p:nvPr/>
        </p:nvSpPr>
        <p:spPr>
          <a:xfrm>
            <a:off x="1157938" y="4109426"/>
            <a:ext cx="6654652" cy="2754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1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 == 2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0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77570" cy="5029200"/>
          </a:xfrm>
        </p:spPr>
        <p:txBody>
          <a:bodyPr>
            <a:normAutofit/>
          </a:bodyPr>
          <a:lstStyle/>
          <a:p>
            <a:r>
              <a:rPr lang="sr-Latn-BA"/>
              <a:t>Svrha privatnih članova</a:t>
            </a:r>
            <a:r>
              <a:rPr lang="en-US"/>
              <a:t>?</a:t>
            </a:r>
          </a:p>
          <a:p>
            <a:pPr lvl="1"/>
            <a:r>
              <a:rPr lang="en-US"/>
              <a:t>Skrivanje implementacije</a:t>
            </a:r>
            <a:r>
              <a:rPr lang="en-US" b="1"/>
              <a:t> </a:t>
            </a:r>
            <a:r>
              <a:rPr lang="en-US"/>
              <a:t>od korisnika strukture</a:t>
            </a:r>
          </a:p>
          <a:p>
            <a:pPr lvl="1"/>
            <a:r>
              <a:rPr lang="en-US"/>
              <a:t>Biblioteke mogu mijenjati svoje implementacije</a:t>
            </a:r>
          </a:p>
          <a:p>
            <a:pPr lvl="1"/>
            <a:r>
              <a:rPr lang="sr-Latn-BA"/>
              <a:t>Ovo ne treba da onemogući kompajliranje neažuriranog koda koji koristi te biblioteke</a:t>
            </a:r>
            <a:endParaRPr lang="en-US"/>
          </a:p>
          <a:p>
            <a:r>
              <a:rPr lang="sr-Latn-BA"/>
              <a:t>Praksa: minimizirati izmjenu prototipova javnih </a:t>
            </a:r>
            <a:r>
              <a:rPr lang="en-US"/>
              <a:t>funkcija </a:t>
            </a:r>
            <a:r>
              <a:rPr lang="sr-Latn-BA"/>
              <a:t>članica u bibliotekama</a:t>
            </a:r>
          </a:p>
          <a:p>
            <a:pPr lvl="1"/>
            <a:r>
              <a:rPr lang="sr-Latn-BA"/>
              <a:t>Ako se promijeni prototip javnih funkcija,  programski kod koji je koristio te funkcije se neće moći kompajlirati ili možda neće funkcionisati kako </a:t>
            </a:r>
            <a:r>
              <a:rPr lang="en-US"/>
              <a:t>se o</a:t>
            </a:r>
            <a:r>
              <a:rPr lang="sr-Latn-BA"/>
              <a:t>čekuje, dok se ne ažurira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71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koordinate kao niz dužine 2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23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54A-1EF9-4411-9599-80FE8C1B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804" y="801541"/>
            <a:ext cx="8156895" cy="2451347"/>
          </a:xfrm>
        </p:spPr>
        <p:txBody>
          <a:bodyPr/>
          <a:lstStyle/>
          <a:p>
            <a:pPr algn="l"/>
            <a:r>
              <a:rPr lang="sr-Latn-BA" b="1" noProof="1"/>
              <a:t>Programski jez</a:t>
            </a:r>
            <a:r>
              <a:rPr lang="en-US" b="1" noProof="1"/>
              <a:t>ici 1</a:t>
            </a:r>
            <a:endParaRPr lang="sr-Latn-BA" b="1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5EEB5-5D68-4E7E-B791-D67A4F98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415" y="3431098"/>
            <a:ext cx="5845735" cy="1616978"/>
          </a:xfrm>
        </p:spPr>
        <p:txBody>
          <a:bodyPr/>
          <a:lstStyle/>
          <a:p>
            <a:pPr algn="l"/>
            <a:r>
              <a:rPr lang="sr-Latn-BA" b="1"/>
              <a:t>Uvod u programski jezik C++</a:t>
            </a:r>
          </a:p>
          <a:p>
            <a:pPr algn="l"/>
            <a:r>
              <a:rPr lang="sr-Latn-BA"/>
              <a:t>Klase i objekti</a:t>
            </a:r>
          </a:p>
          <a:p>
            <a:pPr algn="l"/>
            <a:endParaRPr lang="sr-Latn-BA" b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DFD70-ED3B-4A81-A702-DEB883B2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974" y="2301624"/>
            <a:ext cx="2009412" cy="22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i objekti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>
            <a:normAutofit/>
          </a:bodyPr>
          <a:lstStyle/>
          <a:p>
            <a:r>
              <a:rPr lang="sr-Latn-BA" b="1"/>
              <a:t>C++ klase </a:t>
            </a:r>
            <a:r>
              <a:rPr lang="en-US"/>
              <a:t>–</a:t>
            </a:r>
            <a:r>
              <a:rPr lang="sr-Latn-BA"/>
              <a:t> konstrukt ekvivalentan C++ strukturama po svemu osim po podrazumijevanom modifikatoru pristupa (i osim po nazivu)</a:t>
            </a:r>
          </a:p>
          <a:p>
            <a:r>
              <a:rPr lang="sr-Latn-BA"/>
              <a:t>Članovi klas</a:t>
            </a:r>
            <a:r>
              <a:rPr lang="en-US"/>
              <a:t>a</a:t>
            </a:r>
            <a:r>
              <a:rPr lang="sr-Latn-BA"/>
              <a:t> su podrazumijevano privatni članovi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13C8-6F5D-4005-93D9-40C07753AA42}"/>
              </a:ext>
            </a:extLst>
          </p:cNvPr>
          <p:cNvSpPr txBox="1"/>
          <p:nvPr/>
        </p:nvSpPr>
        <p:spPr>
          <a:xfrm>
            <a:off x="1185882" y="3376565"/>
            <a:ext cx="21597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A7056-4F84-4A69-86C1-8BE0172DD62A}"/>
              </a:ext>
            </a:extLst>
          </p:cNvPr>
          <p:cNvSpPr txBox="1"/>
          <p:nvPr/>
        </p:nvSpPr>
        <p:spPr>
          <a:xfrm>
            <a:off x="3366819" y="3698002"/>
            <a:ext cx="5593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/>
              <a:t>≡</a:t>
            </a:r>
            <a:endParaRPr lang="sr-Latn-BA" sz="4000"/>
          </a:p>
          <a:p>
            <a:endParaRPr lang="sr-Latn-BA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1BFFC-A47B-441E-867E-B9A5160170CC}"/>
              </a:ext>
            </a:extLst>
          </p:cNvPr>
          <p:cNvSpPr txBox="1"/>
          <p:nvPr/>
        </p:nvSpPr>
        <p:spPr>
          <a:xfrm>
            <a:off x="3931280" y="3515064"/>
            <a:ext cx="19634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C7779-510E-4E77-A5E2-C32BB52FBDFC}"/>
              </a:ext>
            </a:extLst>
          </p:cNvPr>
          <p:cNvSpPr txBox="1"/>
          <p:nvPr/>
        </p:nvSpPr>
        <p:spPr>
          <a:xfrm>
            <a:off x="1185882" y="5259764"/>
            <a:ext cx="21597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9FAC6-8D42-4019-A387-343F6724B61E}"/>
              </a:ext>
            </a:extLst>
          </p:cNvPr>
          <p:cNvSpPr txBox="1"/>
          <p:nvPr/>
        </p:nvSpPr>
        <p:spPr>
          <a:xfrm>
            <a:off x="3366819" y="5410309"/>
            <a:ext cx="5593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/>
              <a:t>≡</a:t>
            </a:r>
            <a:endParaRPr lang="sr-Latn-BA" sz="4000"/>
          </a:p>
          <a:p>
            <a:endParaRPr lang="sr-Latn-BA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68BD1-2949-4544-8EC6-567FEDE515CA}"/>
              </a:ext>
            </a:extLst>
          </p:cNvPr>
          <p:cNvSpPr txBox="1"/>
          <p:nvPr/>
        </p:nvSpPr>
        <p:spPr>
          <a:xfrm>
            <a:off x="3931280" y="5121264"/>
            <a:ext cx="19634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ABEF10-64A4-49F9-89A0-9A92602B61C9}"/>
              </a:ext>
            </a:extLst>
          </p:cNvPr>
          <p:cNvSpPr txBox="1">
            <a:spLocks/>
          </p:cNvSpPr>
          <p:nvPr/>
        </p:nvSpPr>
        <p:spPr>
          <a:xfrm>
            <a:off x="5939767" y="3309625"/>
            <a:ext cx="5761715" cy="330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/>
              <a:t>Praksa: koristiti klase umjesto struktura kada postoje privatni članovi ili funkcije kao članovi (većina slučajeva u OOP)</a:t>
            </a:r>
          </a:p>
          <a:p>
            <a:r>
              <a:rPr lang="sr-Latn-BA"/>
              <a:t>U većini OOP jezika za ovakav konstrukt postoji samo termin klasa</a:t>
            </a:r>
          </a:p>
          <a:p>
            <a:r>
              <a:rPr lang="sr-Latn-BA"/>
              <a:t>Umjesto </a:t>
            </a:r>
            <a:r>
              <a:rPr lang="sr-Latn-BA" b="1">
                <a:latin typeface="Consolas" panose="020B0609020204030204" pitchFamily="49" charset="0"/>
              </a:rPr>
              <a:t>struct</a:t>
            </a:r>
            <a:r>
              <a:rPr lang="sr-Latn-BA"/>
              <a:t> koristićemo </a:t>
            </a:r>
            <a:r>
              <a:rPr lang="sr-Latn-BA" b="1">
                <a:latin typeface="Consolas" panose="020B06090202040302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815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i objekti</a:t>
            </a:r>
            <a:r>
              <a:rPr lang="sr-Latn-BA"/>
              <a:t> </a:t>
            </a:r>
            <a:r>
              <a:rPr lang="en-US"/>
              <a:t>– </a:t>
            </a:r>
            <a:r>
              <a:rPr lang="sr-Latn-BA"/>
              <a:t>terminologija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799"/>
            <a:ext cx="7434432" cy="3141234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Klasa</a:t>
            </a:r>
            <a:r>
              <a:rPr lang="en-US"/>
              <a:t> – </a:t>
            </a:r>
            <a:r>
              <a:rPr lang="sr-Latn-BA"/>
              <a:t>korisnički-definisan tip podatka koji enkapsulira i ponašanje (funkcije kao članove)</a:t>
            </a:r>
            <a:endParaRPr lang="en-US"/>
          </a:p>
          <a:p>
            <a:r>
              <a:rPr lang="sr-Latn-BA" b="1"/>
              <a:t>Podaci članovi </a:t>
            </a:r>
            <a:r>
              <a:rPr lang="sr-Latn-BA"/>
              <a:t>(</a:t>
            </a:r>
            <a:r>
              <a:rPr lang="sr-Latn-BA" b="1"/>
              <a:t>data members</a:t>
            </a:r>
            <a:r>
              <a:rPr lang="sr-Latn-BA"/>
              <a:t>)</a:t>
            </a:r>
          </a:p>
          <a:p>
            <a:r>
              <a:rPr lang="sr-Latn-BA" b="1"/>
              <a:t>Funkcije članice </a:t>
            </a:r>
            <a:r>
              <a:rPr lang="sr-Latn-BA"/>
              <a:t>(</a:t>
            </a:r>
            <a:r>
              <a:rPr lang="sr-Latn-BA" b="1"/>
              <a:t>member functions</a:t>
            </a:r>
            <a:r>
              <a:rPr lang="sr-Latn-BA"/>
              <a:t>) su </a:t>
            </a:r>
            <a:r>
              <a:rPr lang="sr-Latn-BA" b="1"/>
              <a:t>metode</a:t>
            </a:r>
          </a:p>
          <a:p>
            <a:r>
              <a:rPr lang="sr-Latn-BA" b="1"/>
              <a:t>Instance klasa </a:t>
            </a:r>
            <a:r>
              <a:rPr lang="en-US"/>
              <a:t>– </a:t>
            </a:r>
            <a:r>
              <a:rPr lang="sr-Latn-BA" b="1"/>
              <a:t>objekti</a:t>
            </a:r>
            <a:endParaRPr lang="sr-Latn-BA"/>
          </a:p>
          <a:p>
            <a:pPr lvl="1"/>
            <a:r>
              <a:rPr lang="sr-Latn-BA"/>
              <a:t>Analogno strukturnim promjenljivama</a:t>
            </a:r>
          </a:p>
          <a:p>
            <a:r>
              <a:rPr lang="sr-Latn-BA" b="1">
                <a:latin typeface="Consolas" panose="020B0609020204030204" pitchFamily="49" charset="0"/>
              </a:rPr>
              <a:t>this</a:t>
            </a:r>
            <a:r>
              <a:rPr lang="sr-Latn-BA"/>
              <a:t> </a:t>
            </a:r>
            <a:r>
              <a:rPr lang="en-US"/>
              <a:t>–</a:t>
            </a:r>
            <a:r>
              <a:rPr lang="sr-Latn-BA"/>
              <a:t> pokazivač na trenutni objekat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8175812" y="1828800"/>
            <a:ext cx="401261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član podatak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sr-Latn-BA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l-PL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l-PL">
                <a:solidFill>
                  <a:srgbClr val="008000"/>
                </a:solidFill>
                <a:latin typeface="Consolas" panose="020B0609020204030204" pitchFamily="49" charset="0"/>
              </a:rPr>
              <a:t>// metoda, geter za član 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metoda, seter za </a:t>
            </a:r>
            <a:r>
              <a:rPr lang="pl-PL">
                <a:solidFill>
                  <a:srgbClr val="008000"/>
                </a:solidFill>
                <a:latin typeface="Consolas" panose="020B0609020204030204" pitchFamily="49" charset="0"/>
              </a:rPr>
              <a:t>član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metoda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18878-98C3-49E5-8CD2-CF78E62FB716}"/>
              </a:ext>
            </a:extLst>
          </p:cNvPr>
          <p:cNvSpPr txBox="1"/>
          <p:nvPr/>
        </p:nvSpPr>
        <p:spPr>
          <a:xfrm>
            <a:off x="1183340" y="4830184"/>
            <a:ext cx="6992471" cy="202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objekat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tipa A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(instanca klase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sr-Latn-BA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    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objekat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b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tipa A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(instanca klase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l-PL">
                <a:solidFill>
                  <a:srgbClr val="008000"/>
                </a:solidFill>
                <a:latin typeface="Consolas" panose="020B0609020204030204" pitchFamily="49" charset="0"/>
              </a:rPr>
              <a:t>// poziv metod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e setX</a:t>
            </a:r>
            <a:r>
              <a:rPr lang="pl-PL">
                <a:solidFill>
                  <a:srgbClr val="008000"/>
                </a:solidFill>
                <a:latin typeface="Consolas" panose="020B0609020204030204" pitchFamily="49" charset="0"/>
              </a:rPr>
              <a:t> nad objektom 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k == 9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k == 5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3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allAtOnce" animBg="1"/>
      <p:bldP spid="11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i objekti</a:t>
            </a:r>
            <a:r>
              <a:rPr lang="sr-Latn-BA"/>
              <a:t> </a:t>
            </a:r>
            <a:r>
              <a:rPr lang="en-US"/>
              <a:t>– sakrivanje informacija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974390" cy="5029200"/>
          </a:xfrm>
        </p:spPr>
        <p:txBody>
          <a:bodyPr>
            <a:normAutofit lnSpcReduction="10000"/>
          </a:bodyPr>
          <a:lstStyle/>
          <a:p>
            <a:r>
              <a:rPr lang="sr-Latn-BA"/>
              <a:t>Podaci članovi, uz njihove konkretne vrijednosti, čine </a:t>
            </a:r>
            <a:r>
              <a:rPr lang="sr-Latn-BA" b="1"/>
              <a:t>stanje objekta</a:t>
            </a:r>
          </a:p>
          <a:p>
            <a:r>
              <a:rPr lang="sr-Latn-BA" b="1"/>
              <a:t>Praksa: podaci članovi </a:t>
            </a:r>
            <a:r>
              <a:rPr lang="en-US" b="1"/>
              <a:t>u klasi </a:t>
            </a:r>
            <a:r>
              <a:rPr lang="sr-Latn-BA" b="1"/>
              <a:t>su privatni</a:t>
            </a:r>
            <a:endParaRPr lang="en-US" b="1"/>
          </a:p>
          <a:p>
            <a:r>
              <a:rPr lang="en-US" b="1"/>
              <a:t>Skup javnih metoda: interfejs klase</a:t>
            </a:r>
            <a:endParaRPr lang="sr-Latn-BA" b="1"/>
          </a:p>
          <a:p>
            <a:r>
              <a:rPr lang="sr-Latn-BA"/>
              <a:t>Izmjena stanja objekta se vrši kroz interfejs objekta propisan interfejsom klase</a:t>
            </a:r>
          </a:p>
          <a:p>
            <a:r>
              <a:rPr lang="sr-Latn-BA"/>
              <a:t>Drugačije rečeno, upotreba interfejsa objekta može dovesti do promjene stanja objekta</a:t>
            </a:r>
            <a:endParaRPr lang="en-US"/>
          </a:p>
          <a:p>
            <a:r>
              <a:rPr lang="en-US" b="1"/>
              <a:t>Privatne metode </a:t>
            </a:r>
            <a:r>
              <a:rPr lang="sr-Latn-BA" b="1"/>
              <a:t>kao pomoćne </a:t>
            </a:r>
            <a:r>
              <a:rPr lang="en-US" b="1"/>
              <a:t>metode</a:t>
            </a:r>
          </a:p>
          <a:p>
            <a:pPr lvl="1"/>
            <a:r>
              <a:rPr lang="en-US"/>
              <a:t>Mogu se pozivati iz javnih metoda kao potprocedure ili funkcije</a:t>
            </a:r>
            <a:endParaRPr lang="sr-Latn-B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7812590" y="1785768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45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442D74-9B6B-F405-DF20-3FD2E17F49C6}"/>
              </a:ext>
            </a:extLst>
          </p:cNvPr>
          <p:cNvSpPr txBox="1"/>
          <p:nvPr/>
        </p:nvSpPr>
        <p:spPr>
          <a:xfrm>
            <a:off x="7812590" y="1785768"/>
            <a:ext cx="420370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      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      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i objekti</a:t>
            </a:r>
            <a:r>
              <a:rPr lang="sr-Latn-BA"/>
              <a:t> </a:t>
            </a:r>
            <a:r>
              <a:rPr lang="en-US"/>
              <a:t>–</a:t>
            </a:r>
            <a:r>
              <a:rPr lang="sr-Latn-BA"/>
              <a:t> konstantne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7135756" cy="5029200"/>
          </a:xfrm>
        </p:spPr>
        <p:txBody>
          <a:bodyPr>
            <a:normAutofit fontScale="92500" lnSpcReduction="20000"/>
          </a:bodyPr>
          <a:lstStyle/>
          <a:p>
            <a:r>
              <a:rPr lang="sr-Latn-BA" sz="3000"/>
              <a:t>Metode se mogu označiti kao konstantne </a:t>
            </a:r>
            <a:r>
              <a:rPr lang="sr-Latn-BA" sz="3000" b="1"/>
              <a:t>(</a:t>
            </a:r>
            <a:r>
              <a:rPr lang="sr-Latn-BA" sz="3000" b="1">
                <a:latin typeface="Consolas" panose="020B0609020204030204" pitchFamily="49" charset="0"/>
              </a:rPr>
              <a:t>const)</a:t>
            </a:r>
          </a:p>
          <a:p>
            <a:r>
              <a:rPr lang="sr-Latn-BA" sz="3000" b="1">
                <a:latin typeface="Consolas" panose="020B0609020204030204" pitchFamily="49" charset="0"/>
              </a:rPr>
              <a:t>const</a:t>
            </a:r>
            <a:r>
              <a:rPr lang="sr-Latn-BA" sz="3000"/>
              <a:t> metode ne mogu mijenjati vrijednosti podataka članova</a:t>
            </a:r>
            <a:r>
              <a:rPr lang="en-US" sz="3000"/>
              <a:t>; u</a:t>
            </a:r>
            <a:r>
              <a:rPr lang="sr-Latn-BA" sz="3000"/>
              <a:t> njima </a:t>
            </a:r>
            <a:r>
              <a:rPr lang="sr-Latn-BA" sz="3200" b="1">
                <a:latin typeface="Consolas" panose="020B0609020204030204" pitchFamily="49" charset="0"/>
              </a:rPr>
              <a:t>this</a:t>
            </a:r>
            <a:r>
              <a:rPr lang="sr-Latn-BA" sz="3000"/>
              <a:t> pokazuje na</a:t>
            </a:r>
            <a:r>
              <a:rPr lang="en-US" sz="3000"/>
              <a:t> trenutni </a:t>
            </a:r>
            <a:r>
              <a:rPr lang="sr-Latn-BA" sz="3000"/>
              <a:t>objekat</a:t>
            </a:r>
            <a:r>
              <a:rPr lang="en-US" sz="3000"/>
              <a:t> kao na konstantan objekat</a:t>
            </a:r>
            <a:endParaRPr lang="sr-Latn-BA" sz="3000"/>
          </a:p>
          <a:p>
            <a:r>
              <a:rPr lang="sr-Latn-BA" sz="3000" b="1"/>
              <a:t>Praksa: označiti metode koje i ne treba da mijenjaju stanje objekta kao konstantne</a:t>
            </a:r>
          </a:p>
          <a:p>
            <a:r>
              <a:rPr lang="sr-Latn-BA" sz="3000"/>
              <a:t>Ako se, u kodu, u konstantnoj metodi pokušava izvršiti promjena podatka člana, program se, željeno, neće moći kompajlirati</a:t>
            </a:r>
          </a:p>
          <a:p>
            <a:r>
              <a:rPr lang="sr-Latn-BA" sz="3000"/>
              <a:t>Ako se, u kodu, u konstantnoj metodi pokušava pozvati nekonstantna metoda, program se, željeno, neće moći kompajlirati</a:t>
            </a:r>
          </a:p>
          <a:p>
            <a:endParaRPr lang="sr-Latn-BA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28DEF-D155-42DC-A98E-57A678D890E8}"/>
              </a:ext>
            </a:extLst>
          </p:cNvPr>
          <p:cNvSpPr txBox="1"/>
          <p:nvPr/>
        </p:nvSpPr>
        <p:spPr>
          <a:xfrm>
            <a:off x="10073995" y="31589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B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D8324-5904-4274-9AB0-05FB8CB66E78}"/>
              </a:ext>
            </a:extLst>
          </p:cNvPr>
          <p:cNvSpPr txBox="1"/>
          <p:nvPr/>
        </p:nvSpPr>
        <p:spPr>
          <a:xfrm>
            <a:off x="10073995" y="397432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291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6BB-7782-4003-B542-CBE0E9C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/>
              <a:t>Objektno-orijentisano programiranje kroz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221F-47D0-4AA4-A4CD-B520BCE5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65638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b="1"/>
              <a:t>C++: jezik opšte namjene sa podrškom za OOP</a:t>
            </a:r>
          </a:p>
          <a:p>
            <a:r>
              <a:rPr lang="sr-Latn-BA"/>
              <a:t>Prilagođen programiranju na niskom nivou</a:t>
            </a:r>
          </a:p>
          <a:p>
            <a:r>
              <a:rPr lang="sr-Latn-BA"/>
              <a:t>Nadskup programskog jezika C (uz minimalne izuzetke)</a:t>
            </a:r>
          </a:p>
          <a:p>
            <a:r>
              <a:rPr lang="sr-Latn-BA"/>
              <a:t>Sopstvena standardna biblioteka + kompatibilnost sa C bibliotekama</a:t>
            </a:r>
          </a:p>
          <a:p>
            <a:r>
              <a:rPr lang="sr-Latn-BA"/>
              <a:t>Ideja kursa: </a:t>
            </a:r>
            <a:r>
              <a:rPr lang="sr-Latn-BA" b="1"/>
              <a:t>upoznavanje koncepata OOP kroz jezik C++</a:t>
            </a:r>
          </a:p>
          <a:p>
            <a:pPr lvl="1"/>
            <a:r>
              <a:rPr lang="sr-Latn-BA"/>
              <a:t>Pristup na kursu: C++ se posmatra kao proširenje jezika C</a:t>
            </a:r>
          </a:p>
          <a:p>
            <a:pPr lvl="1"/>
            <a:r>
              <a:rPr lang="sr-Latn-BA"/>
              <a:t>Ovakav</a:t>
            </a:r>
            <a:r>
              <a:rPr lang="en-US"/>
              <a:t> </a:t>
            </a:r>
            <a:r>
              <a:rPr lang="sr-Latn-BA"/>
              <a:t>pristup</a:t>
            </a:r>
            <a:r>
              <a:rPr lang="en-US"/>
              <a:t> z</a:t>
            </a:r>
            <a:r>
              <a:rPr lang="sr-Latn-BA"/>
              <a:t>ahtijeva </a:t>
            </a:r>
            <a:r>
              <a:rPr lang="sr-Latn-BA" b="1"/>
              <a:t>predznanje jezika C </a:t>
            </a:r>
            <a:r>
              <a:rPr lang="sr-Latn-BA"/>
              <a:t>(</a:t>
            </a:r>
            <a:r>
              <a:rPr lang="en-US" b="1"/>
              <a:t>struktu</a:t>
            </a:r>
            <a:r>
              <a:rPr lang="sr-Latn-BA" b="1"/>
              <a:t>re</a:t>
            </a:r>
            <a:r>
              <a:rPr lang="sr-Latn-BA"/>
              <a:t>, </a:t>
            </a:r>
            <a:r>
              <a:rPr lang="sr-Latn-BA" b="1"/>
              <a:t>dinamička alokacija, </a:t>
            </a:r>
            <a:r>
              <a:rPr lang="en-US" b="1"/>
              <a:t>pokaziva</a:t>
            </a:r>
            <a:r>
              <a:rPr lang="sr-Latn-BA" b="1"/>
              <a:t>či</a:t>
            </a:r>
            <a:r>
              <a:rPr lang="sr-Latn-BA"/>
              <a:t>, itd.)</a:t>
            </a:r>
          </a:p>
          <a:p>
            <a:r>
              <a:rPr lang="sr-Latn-BA" b="1"/>
              <a:t>OOP koncepti i jezički konstrukti iz C++ postoje i u drugim jezicima</a:t>
            </a:r>
            <a:r>
              <a:rPr lang="sr-Latn-BA"/>
              <a:t> </a:t>
            </a:r>
            <a:endParaRPr lang="en-US"/>
          </a:p>
          <a:p>
            <a:pPr lvl="1"/>
            <a:r>
              <a:rPr lang="sr-Latn-BA"/>
              <a:t>Java, C#,</a:t>
            </a:r>
            <a:r>
              <a:rPr lang="en-US"/>
              <a:t> Python,</a:t>
            </a:r>
            <a:r>
              <a:rPr lang="sr-Latn-BA"/>
              <a:t> </a:t>
            </a:r>
            <a:r>
              <a:rPr lang="en-US"/>
              <a:t>JavaScript, PHP, Ruby, Go, Scala, Rust, Kotlin, TypeScript, </a:t>
            </a:r>
            <a:r>
              <a:rPr lang="sr-Latn-BA"/>
              <a:t>...</a:t>
            </a:r>
          </a:p>
          <a:p>
            <a:pPr lvl="1"/>
            <a:endParaRPr lang="sr-Latn-BA"/>
          </a:p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713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i objekti</a:t>
            </a:r>
            <a:r>
              <a:rPr lang="sr-Latn-BA"/>
              <a:t> </a:t>
            </a:r>
            <a:r>
              <a:rPr lang="en-US"/>
              <a:t>–</a:t>
            </a:r>
            <a:r>
              <a:rPr lang="sr-Latn-BA"/>
              <a:t> </a:t>
            </a:r>
            <a:r>
              <a:rPr lang="en-US"/>
              <a:t>modularizacija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8799"/>
            <a:ext cx="10615369" cy="2487169"/>
          </a:xfrm>
        </p:spPr>
        <p:txBody>
          <a:bodyPr>
            <a:normAutofit fontScale="85000" lnSpcReduction="20000"/>
          </a:bodyPr>
          <a:lstStyle/>
          <a:p>
            <a:r>
              <a:rPr lang="sr-Latn-BA"/>
              <a:t>Metode mogu da se definišu izvan klase – o</a:t>
            </a:r>
            <a:r>
              <a:rPr lang="en-US"/>
              <a:t>snov za </a:t>
            </a:r>
            <a:r>
              <a:rPr lang="en-US" b="1"/>
              <a:t>modularizacij</a:t>
            </a:r>
            <a:r>
              <a:rPr lang="sr-Latn-BA" b="1"/>
              <a:t>u</a:t>
            </a:r>
            <a:endParaRPr lang="sr-Latn-BA"/>
          </a:p>
          <a:p>
            <a:r>
              <a:rPr lang="sr-Latn-BA"/>
              <a:t>Prototip metode mora biti naveden unutar definicije klase</a:t>
            </a:r>
          </a:p>
          <a:p>
            <a:r>
              <a:rPr lang="sr-Latn-BA" b="1"/>
              <a:t>Praksa: definicija klase u .h fajl (</a:t>
            </a:r>
            <a:r>
              <a:rPr lang="sr-Latn-BA" b="1" i="1"/>
              <a:t>header</a:t>
            </a:r>
            <a:r>
              <a:rPr lang="sr-Latn-BA" b="1"/>
              <a:t>), definicije metoda u .cpp fajl</a:t>
            </a:r>
            <a:endParaRPr lang="en-US" b="1"/>
          </a:p>
          <a:p>
            <a:r>
              <a:rPr lang="en-US" b="1"/>
              <a:t>Operator </a:t>
            </a:r>
            <a:r>
              <a:rPr lang="sr-Latn-BA" b="1"/>
              <a:t>razrješenja dosega 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sr-Latn-BA" noProof="1">
                <a:sym typeface="Wingdings" panose="05000000000000000000" pitchFamily="2" charset="2"/>
              </a:rPr>
              <a:t>se može koristiti za</a:t>
            </a:r>
            <a:r>
              <a:rPr lang="en-US" noProof="1">
                <a:sym typeface="Wingdings" panose="05000000000000000000" pitchFamily="2" charset="2"/>
              </a:rPr>
              <a:t> sp</a:t>
            </a:r>
            <a:r>
              <a:rPr lang="sr-Latn-BA" noProof="1">
                <a:sym typeface="Wingdings" panose="05000000000000000000" pitchFamily="2" charset="2"/>
              </a:rPr>
              <a:t>ecificiranje klase u kojoj neki identifikator treba da se nalazi</a:t>
            </a:r>
            <a:endParaRPr lang="en-US" noProof="1">
              <a:sym typeface="Wingdings" panose="05000000000000000000" pitchFamily="2" charset="2"/>
            </a:endParaRPr>
          </a:p>
          <a:p>
            <a:r>
              <a:rPr lang="sr-Latn-BA" i="1" noProof="1">
                <a:sym typeface="Wingdings" panose="05000000000000000000" pitchFamily="2" charset="2"/>
              </a:rPr>
              <a:t>I</a:t>
            </a:r>
            <a:r>
              <a:rPr lang="en-US" i="1" noProof="1">
                <a:sym typeface="Wingdings" panose="05000000000000000000" pitchFamily="2" charset="2"/>
              </a:rPr>
              <a:t>nclude guard</a:t>
            </a:r>
            <a:r>
              <a:rPr lang="en-US" noProof="1">
                <a:sym typeface="Wingdings" panose="05000000000000000000" pitchFamily="2" charset="2"/>
              </a:rPr>
              <a:t> mehaniz</a:t>
            </a:r>
            <a:r>
              <a:rPr lang="sr-Latn-BA" noProof="1">
                <a:sym typeface="Wingdings" panose="05000000000000000000" pitchFamily="2" charset="2"/>
              </a:rPr>
              <a:t>am olakšan </a:t>
            </a:r>
            <a:r>
              <a:rPr lang="sr-Latn-BA" b="1" noProof="1">
                <a:latin typeface="Consolas" panose="020B0609020204030204" pitchFamily="49" charset="0"/>
                <a:sym typeface="Wingdings" panose="05000000000000000000" pitchFamily="2" charset="2"/>
              </a:rPr>
              <a:t>#pragma once</a:t>
            </a:r>
            <a:r>
              <a:rPr lang="sr-Latn-BA" noProof="1">
                <a:sym typeface="Wingdings" panose="05000000000000000000" pitchFamily="2" charset="2"/>
              </a:rPr>
              <a:t> direktivom.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3072203" y="4315968"/>
            <a:ext cx="3023797" cy="2287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A.h</a:t>
            </a: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#pragma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E50000"/>
                </a:solidFill>
                <a:latin typeface="Consolas" panose="020B0609020204030204" pitchFamily="49" charset="0"/>
              </a:rPr>
              <a:t>once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80CC7-5682-4936-8A0F-CD1F52A67D55}"/>
              </a:ext>
            </a:extLst>
          </p:cNvPr>
          <p:cNvSpPr txBox="1"/>
          <p:nvPr/>
        </p:nvSpPr>
        <p:spPr>
          <a:xfrm>
            <a:off x="6096000" y="4315968"/>
            <a:ext cx="3023797" cy="2280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A.cpp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"A.h"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2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allAtOnce" animBg="1"/>
      <p:bldP spid="8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/>
              <a:t>Klase i objekti </a:t>
            </a:r>
            <a:r>
              <a:rPr lang="en-US"/>
              <a:t>– ilustrativni primjer</a:t>
            </a:r>
            <a:endParaRPr lang="sr-Latn-B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FE5B-28E7-4DDE-B60F-14C6854D8391}"/>
              </a:ext>
            </a:extLst>
          </p:cNvPr>
          <p:cNvSpPr txBox="1"/>
          <p:nvPr/>
        </p:nvSpPr>
        <p:spPr>
          <a:xfrm>
            <a:off x="1" y="1581913"/>
            <a:ext cx="5504688" cy="52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r-Latn-BA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) i druge tačke (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sr-Latn-B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squaredDistance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) i koordinatnog ishodišta</a:t>
            </a:r>
            <a:endParaRPr lang="sr-Latn-B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sqDistanceFromOrigin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computeSquaredDistance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36309-EE98-40A7-BF2A-5A4B191D8528}"/>
              </a:ext>
            </a:extLst>
          </p:cNvPr>
          <p:cNvSpPr txBox="1"/>
          <p:nvPr/>
        </p:nvSpPr>
        <p:spPr>
          <a:xfrm>
            <a:off x="5504688" y="1581913"/>
            <a:ext cx="6687311" cy="5276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Point.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</a:t>
            </a:r>
          </a:p>
          <a:p>
            <a:r>
              <a:rPr lang="sr-Latn-BA" sz="1600" b="1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r-Latn-BA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sr-Latn-BA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squaredDistance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sr-Latn-BA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sr-Latn-BA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sqDistanceFromOrigin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sr-Latn-BA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r-Latn-BA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sr-Latn-BA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 i </a:t>
            </a:r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tačke predstavljene koordinatama </a:t>
            </a:r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sr-Latn-BA" sz="1600" dirty="0">
                <a:solidFill>
                  <a:srgbClr val="008000"/>
                </a:solidFill>
                <a:latin typeface="Consolas" panose="020B0609020204030204" pitchFamily="49" charset="0"/>
              </a:rPr>
              <a:t> i </a:t>
            </a:r>
            <a:r>
              <a:rPr lang="sr-Latn-BA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endParaRPr lang="sr-Latn-B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fr-FR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sr-Latn-BA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sr-Latn-BA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sr-Latn-BA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9554F-6550-431C-9900-668D6BCA07A7}"/>
                  </a:ext>
                </a:extLst>
              </p:cNvPr>
              <p:cNvSpPr txBox="1"/>
              <p:nvPr/>
            </p:nvSpPr>
            <p:spPr>
              <a:xfrm>
                <a:off x="5720520" y="5249608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r-Latn-BA" sz="160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dirty="0">
                            <a:solidFill>
                              <a:srgbClr val="008000"/>
                            </a:solidFill>
                            <a:latin typeface="Consolas" panose="020B0609020204030204" pitchFamily="49" charset="0"/>
                          </a:rPr>
                          <m:t>Δ</m:t>
                        </m:r>
                        <m:r>
                          <a:rPr lang="en-US" sz="1600" b="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1600" dirty="0">
                        <a:solidFill>
                          <a:srgbClr val="008000"/>
                        </a:solidFill>
                        <a:latin typeface="Consolas" panose="020B0609020204030204" pitchFamily="49" charset="0"/>
                      </a:rPr>
                      <m:t>Δ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r-Latn-BA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9554F-6550-431C-9900-668D6BCA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20" y="5249608"/>
                <a:ext cx="1426673" cy="338554"/>
              </a:xfrm>
              <a:prstGeom prst="rect">
                <a:avLst/>
              </a:prstGeom>
              <a:blipFill>
                <a:blip r:embed="rId3"/>
                <a:stretch>
                  <a:fillRect l="-2137" t="-7143" b="-19643"/>
                </a:stretch>
              </a:blipFill>
            </p:spPr>
            <p:txBody>
              <a:bodyPr/>
              <a:lstStyle/>
              <a:p>
                <a:r>
                  <a:rPr lang="sr-Latn-B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FE5B-28E7-4DDE-B60F-14C6854D8391}"/>
              </a:ext>
            </a:extLst>
          </p:cNvPr>
          <p:cNvSpPr txBox="1"/>
          <p:nvPr/>
        </p:nvSpPr>
        <p:spPr>
          <a:xfrm>
            <a:off x="0" y="1599247"/>
            <a:ext cx="5495544" cy="5258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en-US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 i druge tačke (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sr-Latn-B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squaredDistance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 i koordinatnog ishodišta</a:t>
            </a:r>
            <a:endParaRPr lang="sr-Latn-B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sqDistanceFromOrigin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fr-FR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795E26"/>
                </a:solidFill>
                <a:latin typeface="Consolas" panose="020B0609020204030204" pitchFamily="49" charset="0"/>
              </a:rPr>
              <a:t>computeSquaredDistance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F6F73-A26E-49E5-AC64-A508C841650C}"/>
              </a:ext>
            </a:extLst>
          </p:cNvPr>
          <p:cNvSpPr txBox="1"/>
          <p:nvPr/>
        </p:nvSpPr>
        <p:spPr>
          <a:xfrm>
            <a:off x="137970" y="4136457"/>
            <a:ext cx="4948935" cy="261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main.cpp</a:t>
            </a:r>
          </a:p>
          <a:p>
            <a:r>
              <a:rPr lang="sr-Latn-BA" b="1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 dirty="0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 dirty="0">
                <a:solidFill>
                  <a:srgbClr val="795E26"/>
                </a:solidFill>
                <a:latin typeface="Consolas" panose="020B0609020204030204" pitchFamily="49" charset="0"/>
              </a:rPr>
              <a:t>squaredDistance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sr-Latn-BA" b="1" dirty="0">
                <a:solidFill>
                  <a:srgbClr val="008000"/>
                </a:solidFill>
                <a:latin typeface="Consolas" panose="020B0609020204030204" pitchFamily="49" charset="0"/>
              </a:rPr>
              <a:t> //k==2</a:t>
            </a:r>
            <a:endParaRPr lang="sr-Latn-B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r-Latn-BA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sqDistanceFromOrigin</a:t>
            </a:r>
            <a:r>
              <a:rPr lang="sr-Latn-B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r-Latn-B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BA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r-Latn-BA" b="1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==25</a:t>
            </a:r>
            <a:endParaRPr lang="sr-Latn-BA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Klase i objekti </a:t>
            </a:r>
            <a:r>
              <a:rPr lang="en-US" dirty="0"/>
              <a:t>– ilustrativni primjer</a:t>
            </a:r>
            <a:endParaRPr lang="sr-Latn-B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36309-EE98-40A7-BF2A-5A4B191D8528}"/>
              </a:ext>
            </a:extLst>
          </p:cNvPr>
          <p:cNvSpPr txBox="1"/>
          <p:nvPr/>
        </p:nvSpPr>
        <p:spPr>
          <a:xfrm>
            <a:off x="5495544" y="1599247"/>
            <a:ext cx="6696456" cy="5258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Point.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</a:t>
            </a:r>
          </a:p>
          <a:p>
            <a:r>
              <a:rPr lang="sr-Latn-BA" sz="1600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sr-Latn-BA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squaredDistance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sr-Latn-BA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sqDistanceFromOrigin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r-Latn-BA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// kvadrat udaljenosti između trenutne tačke (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) i tačke predstavljene koordinatama 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sr-Latn-BA" sz="1600">
                <a:solidFill>
                  <a:srgbClr val="008000"/>
                </a:solidFill>
                <a:latin typeface="Consolas" panose="020B0609020204030204" pitchFamily="49" charset="0"/>
              </a:rPr>
              <a:t> i </a:t>
            </a:r>
            <a:r>
              <a:rPr lang="sr-Latn-BA" sz="1600" b="1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endParaRPr lang="sr-Latn-B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computeSquaredDistance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BA" sz="16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fr-FR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sr-Latn-BA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sr-Latn-BA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r-Latn-BA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sr-Latn-BA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sr-Latn-BA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9554F-6550-431C-9900-668D6BCA07A7}"/>
                  </a:ext>
                </a:extLst>
              </p:cNvPr>
              <p:cNvSpPr txBox="1"/>
              <p:nvPr/>
            </p:nvSpPr>
            <p:spPr>
              <a:xfrm>
                <a:off x="5720520" y="5249609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sr-Latn-BA" sz="160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dirty="0">
                            <a:solidFill>
                              <a:srgbClr val="008000"/>
                            </a:solidFill>
                            <a:latin typeface="Consolas" panose="020B0609020204030204" pitchFamily="49" charset="0"/>
                          </a:rPr>
                          <m:t>Δ</m:t>
                        </m:r>
                        <m:r>
                          <a:rPr lang="en-US" sz="16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1600" dirty="0">
                        <a:solidFill>
                          <a:srgbClr val="008000"/>
                        </a:solidFill>
                        <a:latin typeface="Consolas" panose="020B0609020204030204" pitchFamily="49" charset="0"/>
                      </a:rPr>
                      <m:t>Δ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r-Latn-BA" sz="16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9554F-6550-431C-9900-668D6BCA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20" y="5249609"/>
                <a:ext cx="1426673" cy="338554"/>
              </a:xfrm>
              <a:prstGeom prst="rect">
                <a:avLst/>
              </a:prstGeom>
              <a:blipFill>
                <a:blip r:embed="rId3"/>
                <a:stretch>
                  <a:fillRect l="-2137" t="-7143" b="-19643"/>
                </a:stretch>
              </a:blipFill>
            </p:spPr>
            <p:txBody>
              <a:bodyPr/>
              <a:lstStyle/>
              <a:p>
                <a:r>
                  <a:rPr lang="sr-Latn-B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0078 -0.1932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Klase i objekti</a:t>
            </a:r>
            <a:r>
              <a:rPr lang="sr-Latn-BA"/>
              <a:t> </a:t>
            </a:r>
            <a:r>
              <a:rPr lang="en-US" dirty="0"/>
              <a:t>–</a:t>
            </a:r>
            <a:r>
              <a:rPr lang="sr-Latn-BA"/>
              <a:t> </a:t>
            </a:r>
            <a:r>
              <a:rPr lang="en-US" dirty="0"/>
              <a:t>inicijalizacija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8799"/>
            <a:ext cx="10515599" cy="4744123"/>
          </a:xfrm>
        </p:spPr>
        <p:txBody>
          <a:bodyPr>
            <a:normAutofit/>
          </a:bodyPr>
          <a:lstStyle/>
          <a:p>
            <a:r>
              <a:rPr lang="sr-Latn-BA" noProof="1"/>
              <a:t>Kako inicijalizovati privatne podatke članove pri kreiranju objekta?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1152635" y="2946252"/>
            <a:ext cx="2504965" cy="362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4C5D6-8121-40DF-9A00-2E158E5FA444}"/>
              </a:ext>
            </a:extLst>
          </p:cNvPr>
          <p:cNvSpPr txBox="1"/>
          <p:nvPr/>
        </p:nvSpPr>
        <p:spPr>
          <a:xfrm>
            <a:off x="6680499" y="2946251"/>
            <a:ext cx="4358866" cy="36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main.cpp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greška, članovi nedostupni</a:t>
            </a:r>
            <a:endParaRPr lang="sr-Latn-BA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sr-Latn-BA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r-Latn-BA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717B9-7BC1-4621-9E8E-7F98E8CD5ABE}"/>
              </a:ext>
            </a:extLst>
          </p:cNvPr>
          <p:cNvSpPr txBox="1"/>
          <p:nvPr/>
        </p:nvSpPr>
        <p:spPr>
          <a:xfrm>
            <a:off x="3657600" y="2946253"/>
            <a:ext cx="3022899" cy="362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"Point.h“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Klase i objekti</a:t>
            </a:r>
            <a:r>
              <a:rPr lang="sr-Latn-BA"/>
              <a:t> </a:t>
            </a:r>
            <a:r>
              <a:rPr lang="en-US" dirty="0"/>
              <a:t>–</a:t>
            </a:r>
            <a:r>
              <a:rPr lang="sr-Latn-BA"/>
              <a:t> </a:t>
            </a:r>
            <a:r>
              <a:rPr lang="en-US" dirty="0"/>
              <a:t>inicijalizacija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8799"/>
            <a:ext cx="10515599" cy="4744123"/>
          </a:xfrm>
        </p:spPr>
        <p:txBody>
          <a:bodyPr>
            <a:normAutofit/>
          </a:bodyPr>
          <a:lstStyle/>
          <a:p>
            <a:r>
              <a:rPr lang="sr-Latn-BA" noProof="1"/>
              <a:t>Kako inicijalizovati privatne podatke članove pri kreiranju objekta?</a:t>
            </a:r>
          </a:p>
          <a:p>
            <a:r>
              <a:rPr lang="sr-Latn-BA" noProof="1"/>
              <a:t>Potencijalno rješenje: metoda za inicijalizaciju?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1152635" y="2946252"/>
            <a:ext cx="2504965" cy="362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4C5D6-8121-40DF-9A00-2E158E5FA444}"/>
              </a:ext>
            </a:extLst>
          </p:cNvPr>
          <p:cNvSpPr txBox="1"/>
          <p:nvPr/>
        </p:nvSpPr>
        <p:spPr>
          <a:xfrm>
            <a:off x="6680499" y="2946251"/>
            <a:ext cx="4358866" cy="36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main.cpp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sr-Latn-BA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članovi nedostupni</a:t>
            </a:r>
            <a:endParaRPr lang="sr-Latn-BA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// Point p { 1, 2 };</a:t>
            </a:r>
            <a:endParaRPr lang="sr-Latn-BA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// između kreiranja objekta</a:t>
            </a:r>
          </a:p>
          <a:p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   // i poziva init metode</a:t>
            </a:r>
            <a:endParaRPr lang="sr-Latn-BA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    // x i y nisu inicijalizovani</a:t>
            </a:r>
            <a:endParaRPr lang="sr-Latn-BA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717B9-7BC1-4621-9E8E-7F98E8CD5ABE}"/>
              </a:ext>
            </a:extLst>
          </p:cNvPr>
          <p:cNvSpPr txBox="1"/>
          <p:nvPr/>
        </p:nvSpPr>
        <p:spPr>
          <a:xfrm>
            <a:off x="3657600" y="2946251"/>
            <a:ext cx="3022899" cy="362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"Point.h“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A2879-C91F-4041-B32C-367F2DA54674}"/>
              </a:ext>
            </a:extLst>
          </p:cNvPr>
          <p:cNvSpPr txBox="1"/>
          <p:nvPr/>
        </p:nvSpPr>
        <p:spPr>
          <a:xfrm>
            <a:off x="7897121" y="2321702"/>
            <a:ext cx="186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sr-Latn-BA" sz="28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  <a:r>
              <a:rPr kumimoji="0" lang="sr-Latn-BA" sz="28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?</a:t>
            </a:r>
            <a:endParaRPr lang="sr-Latn-BA" b="1"/>
          </a:p>
        </p:txBody>
      </p:sp>
    </p:spTree>
    <p:extLst>
      <p:ext uri="{BB962C8B-B14F-4D97-AF65-F5344CB8AC3E}">
        <p14:creationId xmlns:p14="http://schemas.microsoft.com/office/powerpoint/2010/main" val="15246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K</a:t>
            </a:r>
            <a:r>
              <a:rPr lang="en-US" dirty="0"/>
              <a:t>onstruktor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8799"/>
            <a:ext cx="10515599" cy="4744123"/>
          </a:xfrm>
        </p:spPr>
        <p:txBody>
          <a:bodyPr>
            <a:normAutofit/>
          </a:bodyPr>
          <a:lstStyle/>
          <a:p>
            <a:r>
              <a:rPr lang="sr-Latn-BA" noProof="1"/>
              <a:t>Kako inicijalizovati podatke članove </a:t>
            </a:r>
            <a:r>
              <a:rPr lang="en-US" noProof="1"/>
              <a:t>objekta </a:t>
            </a:r>
            <a:r>
              <a:rPr lang="sr-Latn-BA" noProof="1"/>
              <a:t>pri kreiranju objekta?</a:t>
            </a:r>
            <a:endParaRPr lang="en-US" noProof="1"/>
          </a:p>
          <a:p>
            <a:r>
              <a:rPr lang="sr-Latn-BA" b="1"/>
              <a:t>Konstruktor</a:t>
            </a:r>
            <a:r>
              <a:rPr lang="en-US" b="1" dirty="0"/>
              <a:t> </a:t>
            </a:r>
            <a:r>
              <a:rPr lang="en-US" dirty="0"/>
              <a:t>– automatski pozvana specijalna metoda za inicijalizaciju objekta tokom njegovog kreiranja</a:t>
            </a:r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1152635" y="4249272"/>
            <a:ext cx="2504965" cy="246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4C5D6-8121-40DF-9A00-2E158E5FA444}"/>
              </a:ext>
            </a:extLst>
          </p:cNvPr>
          <p:cNvSpPr txBox="1"/>
          <p:nvPr/>
        </p:nvSpPr>
        <p:spPr>
          <a:xfrm>
            <a:off x="6680499" y="4249272"/>
            <a:ext cx="4358866" cy="246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main.cpp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sr-Latn-BA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članovi 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neinicijalizovani</a:t>
            </a:r>
            <a:endParaRPr lang="sr-Latn-BA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717B9-7BC1-4621-9E8E-7F98E8CD5ABE}"/>
              </a:ext>
            </a:extLst>
          </p:cNvPr>
          <p:cNvSpPr txBox="1"/>
          <p:nvPr/>
        </p:nvSpPr>
        <p:spPr>
          <a:xfrm>
            <a:off x="3657600" y="4249273"/>
            <a:ext cx="3022899" cy="246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"Point.h“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8.33333E-7 -0.071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</a:t>
            </a:r>
            <a:r>
              <a:rPr lang="en-US" dirty="0"/>
              <a:t>odrazumijevani konstruktor</a:t>
            </a:r>
            <a:endParaRPr lang="sr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8799"/>
            <a:ext cx="10515599" cy="4744123"/>
          </a:xfrm>
        </p:spPr>
        <p:txBody>
          <a:bodyPr>
            <a:normAutofit/>
          </a:bodyPr>
          <a:lstStyle/>
          <a:p>
            <a:r>
              <a:rPr lang="sr-Latn-BA" b="1"/>
              <a:t>Konstruktor</a:t>
            </a:r>
            <a:r>
              <a:rPr lang="en-US" b="1" dirty="0"/>
              <a:t> </a:t>
            </a:r>
            <a:r>
              <a:rPr lang="en-US" dirty="0"/>
              <a:t>– automatski pozvana specijalna metoda za inicijalizaciju objekta tokom njegovog kreiranja</a:t>
            </a:r>
          </a:p>
          <a:p>
            <a:r>
              <a:rPr lang="sr-Latn-BA" b="1" noProof="1"/>
              <a:t>Podrazumijevani </a:t>
            </a:r>
            <a:r>
              <a:rPr lang="sr-Latn-BA" noProof="1"/>
              <a:t>(</a:t>
            </a:r>
            <a:r>
              <a:rPr lang="sr-Latn-BA" b="1" noProof="1"/>
              <a:t>default</a:t>
            </a:r>
            <a:r>
              <a:rPr lang="sr-Latn-BA" noProof="1"/>
              <a:t>)</a:t>
            </a:r>
            <a:r>
              <a:rPr lang="sr-Latn-BA" b="1" noProof="1"/>
              <a:t> konstruktor</a:t>
            </a:r>
            <a:r>
              <a:rPr lang="sr-Latn-BA" noProof="1"/>
              <a:t> – konstruktor bez argumenata</a:t>
            </a:r>
            <a:endParaRPr lang="en-US" noProof="1"/>
          </a:p>
          <a:p>
            <a:pPr lvl="1"/>
            <a:r>
              <a:rPr lang="en-US" noProof="1"/>
              <a:t>Mo</a:t>
            </a:r>
            <a:r>
              <a:rPr lang="sr-Latn-BA" noProof="1"/>
              <a:t>že inicijalizovati podatke članove na podrazumijevane vrijednosti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26195-5CC9-4882-BC1A-1B24AACC8684}"/>
              </a:ext>
            </a:extLst>
          </p:cNvPr>
          <p:cNvSpPr txBox="1"/>
          <p:nvPr/>
        </p:nvSpPr>
        <p:spPr>
          <a:xfrm>
            <a:off x="1152635" y="4249272"/>
            <a:ext cx="2504965" cy="246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4C5D6-8121-40DF-9A00-2E158E5FA444}"/>
              </a:ext>
            </a:extLst>
          </p:cNvPr>
          <p:cNvSpPr txBox="1"/>
          <p:nvPr/>
        </p:nvSpPr>
        <p:spPr>
          <a:xfrm>
            <a:off x="6680499" y="4249272"/>
            <a:ext cx="4358866" cy="246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main.cpp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// članovi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neinicijalizovani</a:t>
            </a:r>
            <a:endParaRPr lang="sr-Latn-BA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717B9-7BC1-4621-9E8E-7F98E8CD5ABE}"/>
              </a:ext>
            </a:extLst>
          </p:cNvPr>
          <p:cNvSpPr txBox="1"/>
          <p:nvPr/>
        </p:nvSpPr>
        <p:spPr>
          <a:xfrm>
            <a:off x="3657600" y="4249273"/>
            <a:ext cx="3022899" cy="246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Point.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"Point.h“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Podrazumijevani konstruktor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599" cy="2130011"/>
          </a:xfrm>
        </p:spPr>
        <p:txBody>
          <a:bodyPr>
            <a:normAutofit fontScale="92500" lnSpcReduction="10000"/>
          </a:bodyPr>
          <a:lstStyle/>
          <a:p>
            <a:r>
              <a:rPr lang="sr-Latn-BA" b="1"/>
              <a:t>Konstruktor</a:t>
            </a:r>
            <a:r>
              <a:rPr lang="en-US" b="1" dirty="0"/>
              <a:t> </a:t>
            </a:r>
            <a:r>
              <a:rPr lang="en-US" dirty="0"/>
              <a:t>– automatski pozvana specijalna metoda za inicijalizaciju objekta tokom njegovog kreiranja</a:t>
            </a:r>
          </a:p>
          <a:p>
            <a:r>
              <a:rPr lang="sr-Latn-BA" b="1" noProof="1"/>
              <a:t>Podrazumijevani </a:t>
            </a:r>
            <a:r>
              <a:rPr lang="sr-Latn-BA" noProof="1"/>
              <a:t>(</a:t>
            </a:r>
            <a:r>
              <a:rPr lang="sr-Latn-BA" b="1" noProof="1"/>
              <a:t>default</a:t>
            </a:r>
            <a:r>
              <a:rPr lang="sr-Latn-BA" noProof="1"/>
              <a:t>)</a:t>
            </a:r>
            <a:r>
              <a:rPr lang="sr-Latn-BA" b="1" noProof="1"/>
              <a:t> konstruktor</a:t>
            </a:r>
            <a:r>
              <a:rPr lang="sr-Latn-BA" noProof="1"/>
              <a:t> – konstruktor bez argumenata</a:t>
            </a:r>
            <a:endParaRPr lang="en-US" noProof="1"/>
          </a:p>
          <a:p>
            <a:pPr lvl="1"/>
            <a:r>
              <a:rPr lang="en-US" noProof="1"/>
              <a:t>Mo</a:t>
            </a:r>
            <a:r>
              <a:rPr lang="sr-Latn-BA" noProof="1"/>
              <a:t>že inicijalizovati podatke članove na podrazumijevane vrijednosti</a:t>
            </a:r>
          </a:p>
          <a:p>
            <a:r>
              <a:rPr lang="sr-Latn-BA" noProof="1"/>
              <a:t>Nema povratnog tipa, navodi se naziv klase za deklaraciju/definiciju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E0C0-124D-4176-905C-51A772091DD3}"/>
              </a:ext>
            </a:extLst>
          </p:cNvPr>
          <p:cNvSpPr txBox="1"/>
          <p:nvPr/>
        </p:nvSpPr>
        <p:spPr>
          <a:xfrm>
            <a:off x="527122" y="3958816"/>
            <a:ext cx="2861534" cy="2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400" b="1">
                <a:solidFill>
                  <a:srgbClr val="008000"/>
                </a:solidFill>
                <a:latin typeface="Consolas" panose="020B0609020204030204" pitchFamily="49" charset="0"/>
              </a:rPr>
              <a:t>// Point.h</a:t>
            </a:r>
            <a:endParaRPr lang="sr-Latn-BA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400" b="1">
                <a:solidFill>
                  <a:srgbClr val="267F99"/>
                </a:solidFill>
                <a:latin typeface="Consolas" panose="020B0609020204030204" pitchFamily="49" charset="0"/>
              </a:rPr>
              <a:t>Point 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sr-Latn-BA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400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sz="1400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sr-Latn-BA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public: </a:t>
            </a:r>
            <a:r>
              <a:rPr lang="sr-Latn-BA" sz="1400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sr-Latn-BA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6F43B-D789-434E-A963-2DCEEB1C00FA}"/>
              </a:ext>
            </a:extLst>
          </p:cNvPr>
          <p:cNvSpPr txBox="1"/>
          <p:nvPr/>
        </p:nvSpPr>
        <p:spPr>
          <a:xfrm>
            <a:off x="6680495" y="3958815"/>
            <a:ext cx="4970033" cy="284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main.cpp</a:t>
            </a:r>
            <a:endParaRPr lang="sr-Latn-BA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"Point.h"</a:t>
            </a:r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   // konstrukcija objekta podrazumijevanim konstruktorom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Latn-BA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A5526-C636-4C0A-A208-8F80BFB5A050}"/>
              </a:ext>
            </a:extLst>
          </p:cNvPr>
          <p:cNvSpPr txBox="1"/>
          <p:nvPr/>
        </p:nvSpPr>
        <p:spPr>
          <a:xfrm>
            <a:off x="3388656" y="3958814"/>
            <a:ext cx="3291840" cy="284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sr-Latn-BA" sz="1400" b="1">
                <a:solidFill>
                  <a:srgbClr val="008000"/>
                </a:solidFill>
                <a:latin typeface="Consolas" panose="020B0609020204030204" pitchFamily="49" charset="0"/>
              </a:rPr>
              <a:t>// Point.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sr-Latn-BA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BA" sz="1400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sz="1400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sr-Latn-BA" sz="1400" b="1">
                <a:solidFill>
                  <a:srgbClr val="A31515"/>
                </a:solidFill>
                <a:latin typeface="Consolas" panose="020B0609020204030204" pitchFamily="49" charset="0"/>
              </a:rPr>
              <a:t>"Point.h“</a:t>
            </a:r>
            <a:endParaRPr lang="en-US" sz="1400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sr-Latn-BA" sz="1400" b="1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</a:p>
          <a:p>
            <a:r>
              <a:rPr lang="fr-FR" b="1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E90BD-1792-4DEB-972F-2E3F3CAE4B08}"/>
              </a:ext>
            </a:extLst>
          </p:cNvPr>
          <p:cNvSpPr txBox="1"/>
          <p:nvPr/>
        </p:nvSpPr>
        <p:spPr>
          <a:xfrm>
            <a:off x="8316104" y="5335788"/>
            <a:ext cx="234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==</a:t>
            </a:r>
            <a:r>
              <a:rPr lang="sr-Latn-BA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==</a:t>
            </a:r>
            <a:r>
              <a:rPr lang="sr-Latn-BA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3458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771-E971-7381-9C26-BB5F6ECA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Primjer dinamičkog niza</a:t>
            </a:r>
            <a:r>
              <a:rPr lang="en-US"/>
              <a:t> (zaglavlja)</a:t>
            </a:r>
            <a:endParaRPr lang="sr-Latn-B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142C7-5CF6-7A47-298D-34BC66C89EFF}"/>
              </a:ext>
            </a:extLst>
          </p:cNvPr>
          <p:cNvSpPr txBox="1"/>
          <p:nvPr/>
        </p:nvSpPr>
        <p:spPr>
          <a:xfrm>
            <a:off x="6782291" y="1713904"/>
            <a:ext cx="3730261" cy="4778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 C++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IntArray.h</a:t>
            </a:r>
            <a:endParaRPr lang="en-US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endParaRPr lang="sr-Latn-BA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sr-Latn-BA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length;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capacity;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array;</a:t>
            </a: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sr-Latn-BA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sr-Latn-BA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Assume valid index</a:t>
            </a:r>
            <a:endParaRPr lang="sr-Latn-BA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sr-Latn-BA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0FFE-7632-61E1-B1D8-814817B9579D}"/>
              </a:ext>
            </a:extLst>
          </p:cNvPr>
          <p:cNvSpPr txBox="1"/>
          <p:nvPr/>
        </p:nvSpPr>
        <p:spPr>
          <a:xfrm>
            <a:off x="1679449" y="1713904"/>
            <a:ext cx="3730261" cy="4778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IntArray.h</a:t>
            </a:r>
            <a:endParaRPr lang="en-US" b="1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IntArray__initalize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IntArray__append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IntArray__free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6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771-E971-7381-9C26-BB5F6ECA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Primjer dinamičkog niza</a:t>
            </a:r>
            <a:r>
              <a:rPr lang="en-US"/>
              <a:t> (implementacija)</a:t>
            </a:r>
            <a:endParaRPr lang="sr-Latn-B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142C7-5CF6-7A47-298D-34BC66C89EFF}"/>
              </a:ext>
            </a:extLst>
          </p:cNvPr>
          <p:cNvSpPr txBox="1"/>
          <p:nvPr/>
        </p:nvSpPr>
        <p:spPr>
          <a:xfrm>
            <a:off x="6127954" y="1613077"/>
            <a:ext cx="6064046" cy="5025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// C++</a:t>
            </a:r>
          </a:p>
          <a:p>
            <a:r>
              <a:rPr lang="sr-Latn-BA" sz="1200" b="1">
                <a:solidFill>
                  <a:srgbClr val="008000"/>
                </a:solidFill>
                <a:latin typeface="Consolas" panose="020B0609020204030204" pitchFamily="49" charset="0"/>
              </a:rPr>
              <a:t>// IntArray.</a:t>
            </a:r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sz="1200" b="1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"IntArray.h"</a:t>
            </a:r>
            <a:endParaRPr lang="en-US" sz="1200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0FFE-7632-61E1-B1D8-814817B9579D}"/>
              </a:ext>
            </a:extLst>
          </p:cNvPr>
          <p:cNvSpPr txBox="1"/>
          <p:nvPr/>
        </p:nvSpPr>
        <p:spPr>
          <a:xfrm>
            <a:off x="986" y="1613319"/>
            <a:ext cx="6126968" cy="5025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</a:p>
          <a:p>
            <a:r>
              <a:rPr lang="sr-Latn-BA" sz="1200" b="1">
                <a:solidFill>
                  <a:srgbClr val="008000"/>
                </a:solidFill>
                <a:latin typeface="Consolas" panose="020B0609020204030204" pitchFamily="49" charset="0"/>
              </a:rPr>
              <a:t>// IntArray.</a:t>
            </a:r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endParaRPr lang="en-US" sz="1200" b="1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sr-Latn-BA" sz="1200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"IntArray.h"</a:t>
            </a:r>
            <a:endParaRPr lang="sr-Latn-BA" sz="1200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IntArray__initalize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IntArray__append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sr-Latn-BA" sz="12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IntArray__free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r-Latn-BA" sz="12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BA" sz="1200" b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5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6BB-7782-4003-B542-CBE0E9C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/>
              <a:t>Domeni upotrebe programskog jezika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221F-47D0-4AA4-A4CD-B520BCE5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>
            <a:normAutofit/>
          </a:bodyPr>
          <a:lstStyle/>
          <a:p>
            <a:r>
              <a:rPr lang="sr-Latn-BA"/>
              <a:t>Mogućnost </a:t>
            </a:r>
            <a:r>
              <a:rPr lang="sr-Latn-BA" b="1"/>
              <a:t>programiranja na niskom nivou </a:t>
            </a:r>
            <a:r>
              <a:rPr lang="en-US"/>
              <a:t>⇒</a:t>
            </a:r>
            <a:r>
              <a:rPr lang="sr-Latn-BA"/>
              <a:t> </a:t>
            </a:r>
            <a:r>
              <a:rPr lang="sr-Latn-BA" b="1"/>
              <a:t>bolje performanse</a:t>
            </a:r>
          </a:p>
          <a:p>
            <a:r>
              <a:rPr lang="sr-Latn-BA" b="1"/>
              <a:t>Objektno-orijentisani koncepti </a:t>
            </a:r>
            <a:r>
              <a:rPr lang="en-US"/>
              <a:t>⇒</a:t>
            </a:r>
            <a:r>
              <a:rPr lang="sr-Latn-BA"/>
              <a:t> prirodnija </a:t>
            </a:r>
            <a:r>
              <a:rPr lang="sr-Latn-BA" b="1"/>
              <a:t>programska reprezentacija stvarnih entiteta</a:t>
            </a:r>
            <a:r>
              <a:rPr lang="sr-Latn-BA"/>
              <a:t> ili </a:t>
            </a:r>
            <a:r>
              <a:rPr lang="sr-Latn-BA" b="1"/>
              <a:t>entiteta iz domena problema</a:t>
            </a:r>
          </a:p>
          <a:p>
            <a:r>
              <a:rPr lang="sr-Latn-BA"/>
              <a:t>Mana: </a:t>
            </a:r>
            <a:r>
              <a:rPr lang="sr-Latn-BA" b="1"/>
              <a:t>složenost jezika </a:t>
            </a:r>
            <a:r>
              <a:rPr lang="sr-Latn-BA"/>
              <a:t>zahtijeva poznavanje velikog broja detalja</a:t>
            </a:r>
          </a:p>
          <a:p>
            <a:r>
              <a:rPr lang="sr-Latn-BA"/>
              <a:t>Najčešći </a:t>
            </a:r>
            <a:r>
              <a:rPr lang="sr-Latn-BA" b="1"/>
              <a:t>domeni upotrebe </a:t>
            </a:r>
            <a:r>
              <a:rPr lang="sr-Latn-BA"/>
              <a:t>danas</a:t>
            </a:r>
          </a:p>
          <a:p>
            <a:endParaRPr lang="sr-Latn-B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81B-7FB7-4D9D-B26C-0634266DADBF}"/>
              </a:ext>
            </a:extLst>
          </p:cNvPr>
          <p:cNvSpPr txBox="1"/>
          <p:nvPr/>
        </p:nvSpPr>
        <p:spPr>
          <a:xfrm>
            <a:off x="656215" y="4306186"/>
            <a:ext cx="5637009" cy="255181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Biblioteke </a:t>
            </a:r>
            <a:r>
              <a:rPr lang="sr-Latn-BA" sz="2400"/>
              <a:t>visokih performansi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 sz="2400"/>
              <a:t>Matematički proračuni, vještačka inteligencija, mašinsko učenje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Ra</a:t>
            </a:r>
            <a:r>
              <a:rPr lang="sr-Latn-BA" sz="2400"/>
              <a:t>čunarska grafika, 3D softver, AR/VR, 3D simulacije i videoigre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 sz="2400"/>
              <a:t>Vremenski-kritične aplikacije</a:t>
            </a:r>
            <a:endParaRPr lang="sr-Latn-BA" sz="2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4A63E-DCCC-4656-A0B5-6D14EF703A89}"/>
              </a:ext>
            </a:extLst>
          </p:cNvPr>
          <p:cNvSpPr txBox="1"/>
          <p:nvPr/>
        </p:nvSpPr>
        <p:spPr>
          <a:xfrm>
            <a:off x="5499566" y="4306186"/>
            <a:ext cx="5558076" cy="255181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 sz="2400" i="1"/>
              <a:t>Embedded </a:t>
            </a:r>
            <a:r>
              <a:rPr lang="sr-Latn-BA" sz="2400"/>
              <a:t>programiranje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 sz="2400"/>
              <a:t>Održavanje postojećeg softvera napisanog u C++ (velika količina)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BA" sz="2400"/>
              <a:t>Moguće je veći dio programa napisati u drugom jeziku</a:t>
            </a:r>
            <a:r>
              <a:rPr lang="en-US" sz="2400"/>
              <a:t>, a </a:t>
            </a:r>
            <a:r>
              <a:rPr lang="sr-Latn-BA" sz="2400"/>
              <a:t>u C+</a:t>
            </a:r>
            <a:r>
              <a:rPr lang="en-US" sz="2400"/>
              <a:t>+ samo </a:t>
            </a:r>
            <a:r>
              <a:rPr lang="sr-Latn-BA" sz="2400"/>
              <a:t>dijelove</a:t>
            </a:r>
            <a:r>
              <a:rPr lang="en-US" sz="2400"/>
              <a:t> koji treba brzo da se izvr</a:t>
            </a:r>
            <a:r>
              <a:rPr lang="sr-Latn-BA" sz="2400"/>
              <a:t>še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BA" sz="2800"/>
          </a:p>
        </p:txBody>
      </p:sp>
    </p:spTree>
    <p:extLst>
      <p:ext uri="{BB962C8B-B14F-4D97-AF65-F5344CB8AC3E}">
        <p14:creationId xmlns:p14="http://schemas.microsoft.com/office/powerpoint/2010/main" val="26361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771-E971-7381-9C26-BB5F6ECA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Primjer dinamičkog niza</a:t>
            </a:r>
            <a:r>
              <a:rPr lang="en-US"/>
              <a:t> (upotreba)</a:t>
            </a:r>
            <a:endParaRPr lang="sr-Latn-B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142C7-5CF6-7A47-298D-34BC66C89EFF}"/>
              </a:ext>
            </a:extLst>
          </p:cNvPr>
          <p:cNvSpPr txBox="1"/>
          <p:nvPr/>
        </p:nvSpPr>
        <p:spPr>
          <a:xfrm>
            <a:off x="5715000" y="1613077"/>
            <a:ext cx="6477000" cy="5025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 C++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b="1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"IntArray.h"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sz="1600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sz="1600" b="1">
                <a:solidFill>
                  <a:srgbClr val="795E26"/>
                </a:solidFill>
                <a:latin typeface="Consolas" panose="020B0609020204030204" pitchFamily="49" charset="0"/>
              </a:rPr>
              <a:t>getLength</a:t>
            </a:r>
            <a:r>
              <a:rPr lang="sr-Latn-BA" sz="1600" b="1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sr-Latn-BA" b="1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dispose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0FFE-7632-61E1-B1D8-814817B9579D}"/>
              </a:ext>
            </a:extLst>
          </p:cNvPr>
          <p:cNvSpPr txBox="1"/>
          <p:nvPr/>
        </p:nvSpPr>
        <p:spPr>
          <a:xfrm>
            <a:off x="986" y="1613319"/>
            <a:ext cx="5714014" cy="5025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</a:p>
          <a:p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endParaRPr lang="en-US" b="1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sr-Latn-BA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"IntArray.h"</a:t>
            </a:r>
            <a:b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267F99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IntArray__initalize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IntArray__append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sr-Latn-BA" sz="1600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sz="1600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sz="1600" b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sr-Latn-BA" b="1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sr-Latn-BA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]);</a:t>
            </a:r>
            <a:endParaRPr lang="en-US" b="1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sr-Latn-BA" b="1">
                <a:solidFill>
                  <a:srgbClr val="795E26"/>
                </a:solidFill>
                <a:latin typeface="Consolas" panose="020B0609020204030204" pitchFamily="49" charset="0"/>
              </a:rPr>
              <a:t>IntArray__free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BA" b="1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sr-Latn-BA" b="1"/>
          </a:p>
        </p:txBody>
      </p:sp>
    </p:spTree>
    <p:extLst>
      <p:ext uri="{BB962C8B-B14F-4D97-AF65-F5344CB8AC3E}">
        <p14:creationId xmlns:p14="http://schemas.microsoft.com/office/powerpoint/2010/main" val="1405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54A-1EF9-4411-9599-80FE8C1B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804" y="801541"/>
            <a:ext cx="8156895" cy="2451347"/>
          </a:xfrm>
        </p:spPr>
        <p:txBody>
          <a:bodyPr/>
          <a:lstStyle/>
          <a:p>
            <a:pPr algn="l"/>
            <a:r>
              <a:rPr lang="sr-Latn-BA" b="1" noProof="1"/>
              <a:t>Programski jez</a:t>
            </a:r>
            <a:r>
              <a:rPr lang="en-US" b="1" noProof="1"/>
              <a:t>ici 1</a:t>
            </a:r>
            <a:endParaRPr lang="sr-Latn-BA" b="1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5EEB5-5D68-4E7E-B791-D67A4F98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415" y="3431098"/>
            <a:ext cx="5845735" cy="1616978"/>
          </a:xfrm>
        </p:spPr>
        <p:txBody>
          <a:bodyPr/>
          <a:lstStyle/>
          <a:p>
            <a:pPr algn="l"/>
            <a:r>
              <a:rPr lang="sr-Latn-BA" b="1"/>
              <a:t>Uvod u programski jezik C++</a:t>
            </a:r>
          </a:p>
          <a:p>
            <a:pPr algn="l"/>
            <a:r>
              <a:rPr lang="sr-Latn-BA"/>
              <a:t>Proširenja struktura</a:t>
            </a:r>
            <a:r>
              <a:rPr lang="en-US"/>
              <a:t> </a:t>
            </a:r>
            <a:r>
              <a:rPr lang="sr-Latn-BA"/>
              <a:t>iz jezika C</a:t>
            </a:r>
          </a:p>
          <a:p>
            <a:pPr algn="l"/>
            <a:endParaRPr lang="sr-Latn-BA" b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DFD70-ED3B-4A81-A702-DEB883B2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974" y="2301624"/>
            <a:ext cx="2009412" cy="22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Strukture u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471"/>
            <a:ext cx="10515600" cy="4351338"/>
          </a:xfrm>
        </p:spPr>
        <p:txBody>
          <a:bodyPr>
            <a:normAutofit/>
          </a:bodyPr>
          <a:lstStyle/>
          <a:p>
            <a:r>
              <a:rPr lang="sr-Latn-BA"/>
              <a:t>Jednostavniji</a:t>
            </a:r>
            <a:r>
              <a:rPr lang="en-US"/>
              <a:t> </a:t>
            </a:r>
            <a:r>
              <a:rPr lang="sr-Latn-BA"/>
              <a:t>način za definisanje struktura</a:t>
            </a:r>
            <a:r>
              <a:rPr lang="en-US"/>
              <a:t> u C++</a:t>
            </a:r>
          </a:p>
          <a:p>
            <a:r>
              <a:rPr lang="sr-Latn-BA"/>
              <a:t>Primjer: strukturni tip za predstavljanje tačke u 2D prostoru</a:t>
            </a:r>
            <a:endParaRPr lang="en-US"/>
          </a:p>
          <a:p>
            <a:r>
              <a:rPr lang="sr-Latn-BA"/>
              <a:t>C++ strukture imaju znatna objektno-orijentisana proširenja u odnosu na C strukture (strukturni tipovi su ekvivalentni tzv. </a:t>
            </a:r>
            <a:r>
              <a:rPr lang="sr-Latn-BA" b="1"/>
              <a:t>klasama</a:t>
            </a:r>
            <a:r>
              <a:rPr lang="sr-Latn-BA"/>
              <a:t>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BB7D-60DF-443B-B9AD-83DC30F1BC52}"/>
              </a:ext>
            </a:extLst>
          </p:cNvPr>
          <p:cNvSpPr txBox="1"/>
          <p:nvPr/>
        </p:nvSpPr>
        <p:spPr>
          <a:xfrm>
            <a:off x="1595720" y="3789930"/>
            <a:ext cx="96352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fr-FR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je struktura kojom predstavljamo tačku u 2D prostoru </a:t>
            </a:r>
            <a:endParaRPr lang="fr-FR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Kreiranje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ta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čaka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fr-FR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je strukturna promjenljiva tipa 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fr-FR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r>
              <a:rPr lang="sr-Latn-BA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je strukturna promjenljiva tipa 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 i 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q </a:t>
            </a:r>
            <a:r>
              <a:rPr lang="sr-Latn-BA">
                <a:solidFill>
                  <a:srgbClr val="008000"/>
                </a:solidFill>
                <a:latin typeface="Consolas" panose="020B0609020204030204" pitchFamily="49" charset="0"/>
              </a:rPr>
              <a:t>su strukturne promjenljive kojima predstavljamo konkretne tačke </a:t>
            </a:r>
            <a:endParaRPr lang="fr-FR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Strukture u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800"/>
            <a:ext cx="11027485" cy="4351338"/>
          </a:xfrm>
        </p:spPr>
        <p:txBody>
          <a:bodyPr>
            <a:normAutofit/>
          </a:bodyPr>
          <a:lstStyle/>
          <a:p>
            <a:r>
              <a:rPr lang="sr-Latn-BA"/>
              <a:t>Funkcija koja prima pokazivač na tačku i vraća zbir vrijednosti koordinata? </a:t>
            </a:r>
          </a:p>
          <a:p>
            <a:r>
              <a:rPr lang="en-US"/>
              <a:t>Poziv funkcije</a:t>
            </a:r>
            <a:r>
              <a:rPr lang="sr-Latn-BA"/>
              <a:t> nad </a:t>
            </a:r>
            <a:r>
              <a:rPr lang="sr-Latn-BA" b="1">
                <a:latin typeface="Consolas" panose="020B0609020204030204" pitchFamily="49" charset="0"/>
              </a:rPr>
              <a:t>p</a:t>
            </a:r>
            <a:r>
              <a:rPr lang="en-US"/>
              <a:t> i </a:t>
            </a:r>
            <a:r>
              <a:rPr lang="en-US" err="1"/>
              <a:t>dodjela</a:t>
            </a:r>
            <a:r>
              <a:rPr lang="en-US"/>
              <a:t> rezultata u </a:t>
            </a:r>
            <a:r>
              <a:rPr lang="en-US" b="1">
                <a:latin typeface="Consolas" panose="020B0609020204030204" pitchFamily="49" charset="0"/>
              </a:rPr>
              <a:t>a</a:t>
            </a:r>
            <a:r>
              <a:rPr lang="sr-Latn-BA"/>
              <a:t>?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BB7D-60DF-443B-B9AD-83DC30F1BC52}"/>
              </a:ext>
            </a:extLst>
          </p:cNvPr>
          <p:cNvSpPr txBox="1"/>
          <p:nvPr/>
        </p:nvSpPr>
        <p:spPr>
          <a:xfrm>
            <a:off x="1889192" y="3026527"/>
            <a:ext cx="3895409" cy="286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fr-FR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r-Latn-BA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F1DF2-30E4-40FB-A733-C40313397852}"/>
              </a:ext>
            </a:extLst>
          </p:cNvPr>
          <p:cNvSpPr txBox="1"/>
          <p:nvPr/>
        </p:nvSpPr>
        <p:spPr>
          <a:xfrm>
            <a:off x="5784601" y="3026526"/>
            <a:ext cx="449971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a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 // a = 3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a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 // a = 7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r-Latn-BA" b="1">
                <a:solidFill>
                  <a:srgbClr val="001080"/>
                </a:solidFill>
                <a:latin typeface="Consolas" panose="020B0609020204030204" pitchFamily="49" charset="0"/>
              </a:rPr>
              <a:t>a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 // a = 5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4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Strukture u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799"/>
            <a:ext cx="5376137" cy="5029201"/>
          </a:xfrm>
        </p:spPr>
        <p:txBody>
          <a:bodyPr>
            <a:normAutofit lnSpcReduction="10000"/>
          </a:bodyPr>
          <a:lstStyle/>
          <a:p>
            <a:r>
              <a:rPr lang="en-US"/>
              <a:t>Funkcije</a:t>
            </a:r>
            <a:r>
              <a:rPr lang="sr-Latn-BA"/>
              <a:t> kao članice strukture</a:t>
            </a:r>
            <a:endParaRPr lang="en-US"/>
          </a:p>
          <a:p>
            <a:r>
              <a:rPr lang="sr-Latn-BA"/>
              <a:t>Kako izvršiti p</a:t>
            </a:r>
            <a:r>
              <a:rPr lang="en-US"/>
              <a:t>oziv funkcije</a:t>
            </a:r>
            <a:r>
              <a:rPr lang="sr-Latn-BA"/>
              <a:t> članice</a:t>
            </a:r>
            <a:r>
              <a:rPr lang="en-US"/>
              <a:t> nad struktur</a:t>
            </a:r>
            <a:r>
              <a:rPr lang="sr-Latn-BA"/>
              <a:t>n</a:t>
            </a:r>
            <a:r>
              <a:rPr lang="en-US"/>
              <a:t>om</a:t>
            </a:r>
            <a:r>
              <a:rPr lang="sr-Latn-BA"/>
              <a:t> promjenljivom</a:t>
            </a:r>
            <a:r>
              <a:rPr lang="en-US"/>
              <a:t>?</a:t>
            </a:r>
          </a:p>
          <a:p>
            <a:r>
              <a:rPr lang="en-US"/>
              <a:t>Pokaziva</a:t>
            </a:r>
            <a:r>
              <a:rPr lang="sr-Latn-BA"/>
              <a:t>č</a:t>
            </a:r>
            <a:r>
              <a:rPr lang="sr-Latn-BA" b="1"/>
              <a:t> </a:t>
            </a:r>
            <a:r>
              <a:rPr lang="en-US" b="1">
                <a:latin typeface="Consolas" panose="020B0609020204030204" pitchFamily="49" charset="0"/>
              </a:rPr>
              <a:t>this</a:t>
            </a:r>
            <a:endParaRPr lang="sr-Latn-BA" b="1">
              <a:latin typeface="Consolas" panose="020B0609020204030204" pitchFamily="49" charset="0"/>
            </a:endParaRPr>
          </a:p>
          <a:p>
            <a:pPr lvl="1"/>
            <a:r>
              <a:rPr lang="en-US"/>
              <a:t>Skriveni argument funkcija </a:t>
            </a:r>
            <a:r>
              <a:rPr lang="sr-Latn-BA"/>
              <a:t>članica C++ </a:t>
            </a:r>
            <a:r>
              <a:rPr lang="en-US"/>
              <a:t>struktura</a:t>
            </a:r>
          </a:p>
          <a:p>
            <a:pPr lvl="1"/>
            <a:r>
              <a:rPr lang="en-US"/>
              <a:t>Pokazuje na struktur</a:t>
            </a:r>
            <a:r>
              <a:rPr lang="sr-Latn-BA"/>
              <a:t>n</a:t>
            </a:r>
            <a:r>
              <a:rPr lang="en-US"/>
              <a:t>u</a:t>
            </a:r>
            <a:r>
              <a:rPr lang="sr-Latn-BA"/>
              <a:t> promjenljivu</a:t>
            </a:r>
            <a:r>
              <a:rPr lang="en-US"/>
              <a:t> nad kojom se</a:t>
            </a:r>
            <a:r>
              <a:rPr lang="sr-Latn-BA"/>
              <a:t> </a:t>
            </a:r>
            <a:r>
              <a:rPr lang="en-US"/>
              <a:t>vr</a:t>
            </a:r>
            <a:r>
              <a:rPr lang="sr-Latn-BA"/>
              <a:t>ši </a:t>
            </a:r>
            <a:r>
              <a:rPr lang="en-US"/>
              <a:t>poziv</a:t>
            </a:r>
            <a:r>
              <a:rPr lang="sr-Latn-BA"/>
              <a:t> funkcije članice</a:t>
            </a:r>
            <a:endParaRPr lang="en-US"/>
          </a:p>
          <a:p>
            <a:r>
              <a:rPr lang="en-US"/>
              <a:t>Primjer:</a:t>
            </a:r>
          </a:p>
          <a:p>
            <a:pPr lvl="1"/>
            <a:r>
              <a:rPr lang="sr-Latn-BA" b="1">
                <a:latin typeface="Consolas" panose="020B0609020204030204" pitchFamily="49" charset="0"/>
              </a:rPr>
              <a:t>s</a:t>
            </a:r>
            <a:r>
              <a:rPr lang="en-US" b="1">
                <a:latin typeface="Consolas" panose="020B0609020204030204" pitchFamily="49" charset="0"/>
              </a:rPr>
              <a:t>um</a:t>
            </a:r>
            <a:r>
              <a:rPr lang="sr-Latn-BA"/>
              <a:t> se poziva nad </a:t>
            </a:r>
            <a:r>
              <a:rPr lang="sr-Latn-BA" b="1">
                <a:latin typeface="Consolas" panose="020B0609020204030204" pitchFamily="49" charset="0"/>
              </a:rPr>
              <a:t>p</a:t>
            </a:r>
            <a:r>
              <a:rPr lang="sr-Latn-BA"/>
              <a:t> : </a:t>
            </a:r>
            <a:r>
              <a:rPr lang="en-US" b="1">
                <a:latin typeface="Consolas" panose="020B0609020204030204" pitchFamily="49" charset="0"/>
              </a:rPr>
              <a:t>this == &amp;p</a:t>
            </a:r>
          </a:p>
          <a:p>
            <a:pPr lvl="1"/>
            <a:r>
              <a:rPr lang="sr-Latn-BA" b="1">
                <a:latin typeface="Consolas" panose="020B0609020204030204" pitchFamily="49" charset="0"/>
              </a:rPr>
              <a:t>s</a:t>
            </a:r>
            <a:r>
              <a:rPr lang="en-US" b="1">
                <a:latin typeface="Consolas" panose="020B0609020204030204" pitchFamily="49" charset="0"/>
              </a:rPr>
              <a:t>um</a:t>
            </a:r>
            <a:r>
              <a:rPr lang="sr-Latn-BA"/>
              <a:t> se poziva nad </a:t>
            </a:r>
            <a:r>
              <a:rPr lang="sr-Latn-BA" b="1">
                <a:latin typeface="Consolas" panose="020B0609020204030204" pitchFamily="49" charset="0"/>
              </a:rPr>
              <a:t>q</a:t>
            </a:r>
            <a:r>
              <a:rPr lang="sr-Latn-BA"/>
              <a:t> : </a:t>
            </a:r>
            <a:r>
              <a:rPr lang="en-US" b="1">
                <a:latin typeface="Consolas" panose="020B0609020204030204" pitchFamily="49" charset="0"/>
              </a:rPr>
              <a:t>this == &amp;q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BB7D-60DF-443B-B9AD-83DC30F1BC52}"/>
              </a:ext>
            </a:extLst>
          </p:cNvPr>
          <p:cNvSpPr txBox="1"/>
          <p:nvPr/>
        </p:nvSpPr>
        <p:spPr>
          <a:xfrm>
            <a:off x="6214337" y="1645920"/>
            <a:ext cx="4817337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// sabira vrijednosti koordinata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BA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sr-Latn-BA" b="1">
                <a:solidFill>
                  <a:srgbClr val="008000"/>
                </a:solidFill>
                <a:latin typeface="Consolas" panose="020B0609020204030204" pitchFamily="49" charset="0"/>
              </a:rPr>
              <a:t>mijenja se član u p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14BA0-6545-4179-8208-D722EC366F49}"/>
              </a:ext>
            </a:extLst>
          </p:cNvPr>
          <p:cNvSpPr txBox="1"/>
          <p:nvPr/>
        </p:nvSpPr>
        <p:spPr>
          <a:xfrm>
            <a:off x="9228879" y="4937757"/>
            <a:ext cx="1367402" cy="41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a == 3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31FA8-70D6-41D0-9617-CC324598A783}"/>
              </a:ext>
            </a:extLst>
          </p:cNvPr>
          <p:cNvSpPr txBox="1"/>
          <p:nvPr/>
        </p:nvSpPr>
        <p:spPr>
          <a:xfrm>
            <a:off x="9218121" y="5481367"/>
            <a:ext cx="1367402" cy="41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b == 7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4B66A-88ED-4AED-A4FD-5CFDF3C8DC36}"/>
              </a:ext>
            </a:extLst>
          </p:cNvPr>
          <p:cNvSpPr txBox="1"/>
          <p:nvPr/>
        </p:nvSpPr>
        <p:spPr>
          <a:xfrm>
            <a:off x="8623005" y="2971483"/>
            <a:ext cx="23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2400">
                <a:solidFill>
                  <a:srgbClr val="008000"/>
                </a:solidFill>
              </a:rPr>
              <a:t>Implementacija</a:t>
            </a:r>
            <a:r>
              <a:rPr lang="en-US" sz="2400">
                <a:solidFill>
                  <a:srgbClr val="008000"/>
                </a:solidFill>
              </a:rPr>
              <a:t>?</a:t>
            </a:r>
            <a:endParaRPr lang="sr-Latn-BA" sz="2400">
              <a:solidFill>
                <a:srgbClr val="008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685E8-78BD-496E-A92F-1585DDA2FEAC}"/>
              </a:ext>
            </a:extLst>
          </p:cNvPr>
          <p:cNvSpPr txBox="1"/>
          <p:nvPr/>
        </p:nvSpPr>
        <p:spPr>
          <a:xfrm>
            <a:off x="8466893" y="6035735"/>
            <a:ext cx="1588519" cy="41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a == 12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>
            <a:normAutofit/>
          </a:bodyPr>
          <a:lstStyle/>
          <a:p>
            <a:r>
              <a:rPr lang="sr-Latn-BA"/>
              <a:t>Članovi struktura su podrazumijevano dostupni u bilo kom dijelu koda </a:t>
            </a:r>
            <a:endParaRPr lang="en-US"/>
          </a:p>
          <a:p>
            <a:r>
              <a:rPr lang="en-US"/>
              <a:t>Ovo </a:t>
            </a:r>
            <a:r>
              <a:rPr lang="sr-Latn-BA"/>
              <a:t>se može eksplicitno</a:t>
            </a:r>
            <a:r>
              <a:rPr lang="en-US"/>
              <a:t> naglasiti upotrebom klju</a:t>
            </a:r>
            <a:r>
              <a:rPr lang="sr-Latn-BA"/>
              <a:t>čne riječi </a:t>
            </a:r>
            <a:r>
              <a:rPr lang="sr-Latn-BA" b="1">
                <a:latin typeface="Consolas" panose="020B0609020204030204" pitchFamily="49" charset="0"/>
              </a:rPr>
              <a:t>public</a:t>
            </a:r>
            <a:endParaRPr lang="sr-Latn-BA">
              <a:latin typeface="Consolas" panose="020B0609020204030204" pitchFamily="49" charset="0"/>
            </a:endParaRPr>
          </a:p>
          <a:p>
            <a:r>
              <a:rPr lang="sr-Latn-BA"/>
              <a:t>Takvi članovi se nazivaju </a:t>
            </a:r>
            <a:r>
              <a:rPr lang="sr-Latn-BA" b="1"/>
              <a:t>javni članovi</a:t>
            </a:r>
            <a:endParaRPr lang="sr-Latn-BA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BB7D-60DF-443B-B9AD-83DC30F1BC52}"/>
              </a:ext>
            </a:extLst>
          </p:cNvPr>
          <p:cNvSpPr txBox="1"/>
          <p:nvPr/>
        </p:nvSpPr>
        <p:spPr>
          <a:xfrm>
            <a:off x="1215887" y="3500589"/>
            <a:ext cx="381974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p.x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p.y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87963-3ABC-417C-BEC2-D0E4A8CEF4CD}"/>
              </a:ext>
            </a:extLst>
          </p:cNvPr>
          <p:cNvSpPr txBox="1"/>
          <p:nvPr/>
        </p:nvSpPr>
        <p:spPr>
          <a:xfrm>
            <a:off x="5342964" y="4561123"/>
            <a:ext cx="5593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/>
              <a:t>≡</a:t>
            </a:r>
            <a:endParaRPr lang="sr-Latn-BA" sz="4000"/>
          </a:p>
          <a:p>
            <a:endParaRPr lang="sr-Latn-BA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6166666" y="3362089"/>
            <a:ext cx="53035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p.x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p.y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0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DA-5B55-4BC5-B51E-D6F6BB2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Modifikatori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417-08BB-45D1-833A-8FF3714B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>
            <a:normAutofit/>
          </a:bodyPr>
          <a:lstStyle/>
          <a:p>
            <a:r>
              <a:rPr lang="sr-Latn-BA"/>
              <a:t>Pristup članovima strukture se može ograničiti upotrebom ključne riječi </a:t>
            </a:r>
            <a:r>
              <a:rPr lang="sr-Latn-BA" b="1">
                <a:latin typeface="Consolas" panose="020B0609020204030204" pitchFamily="49" charset="0"/>
              </a:rPr>
              <a:t>private</a:t>
            </a:r>
            <a:r>
              <a:rPr lang="sr-Latn-BA"/>
              <a:t> (ograničenje u vrijeme kompajliranja)</a:t>
            </a:r>
            <a:endParaRPr lang="sr-Latn-BA" b="1">
              <a:latin typeface="Consolas" panose="020B0609020204030204" pitchFamily="49" charset="0"/>
            </a:endParaRPr>
          </a:p>
          <a:p>
            <a:r>
              <a:rPr lang="sr-Latn-BA"/>
              <a:t>Takvi članovi se nazivaju </a:t>
            </a:r>
            <a:r>
              <a:rPr lang="sr-Latn-BA" b="1"/>
              <a:t>privatni članovi</a:t>
            </a:r>
            <a:r>
              <a:rPr lang="sr-Latn-BA"/>
              <a:t>. </a:t>
            </a:r>
            <a:endParaRPr lang="sr-Latn-BA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BB7D-60DF-443B-B9AD-83DC30F1BC52}"/>
              </a:ext>
            </a:extLst>
          </p:cNvPr>
          <p:cNvSpPr txBox="1"/>
          <p:nvPr/>
        </p:nvSpPr>
        <p:spPr>
          <a:xfrm>
            <a:off x="1215885" y="3500589"/>
            <a:ext cx="381974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p.x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p.y dostupno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87963-3ABC-417C-BEC2-D0E4A8CEF4CD}"/>
              </a:ext>
            </a:extLst>
          </p:cNvPr>
          <p:cNvSpPr txBox="1"/>
          <p:nvPr/>
        </p:nvSpPr>
        <p:spPr>
          <a:xfrm>
            <a:off x="5342962" y="4561123"/>
            <a:ext cx="5593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/>
              <a:t>≡</a:t>
            </a:r>
            <a:endParaRPr lang="sr-Latn-BA" sz="4000"/>
          </a:p>
          <a:p>
            <a:endParaRPr lang="sr-Latn-BA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69DD-6E99-4FF4-BB54-F2DC52409E8E}"/>
              </a:ext>
            </a:extLst>
          </p:cNvPr>
          <p:cNvSpPr txBox="1"/>
          <p:nvPr/>
        </p:nvSpPr>
        <p:spPr>
          <a:xfrm>
            <a:off x="6166665" y="3362089"/>
            <a:ext cx="530098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578C06-9050-4E2A-A1D6-11E1CFAB3AC3}"/>
              </a:ext>
            </a:extLst>
          </p:cNvPr>
          <p:cNvCxnSpPr>
            <a:cxnSpLocks/>
          </p:cNvCxnSpPr>
          <p:nvPr/>
        </p:nvCxnSpPr>
        <p:spPr>
          <a:xfrm flipH="1">
            <a:off x="5477436" y="4658064"/>
            <a:ext cx="288660" cy="56477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C03B84-79E7-41C0-8716-060A5BF44FC6}"/>
              </a:ext>
            </a:extLst>
          </p:cNvPr>
          <p:cNvSpPr txBox="1"/>
          <p:nvPr/>
        </p:nvSpPr>
        <p:spPr>
          <a:xfrm>
            <a:off x="7801085" y="5836154"/>
            <a:ext cx="347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greška: član nedostupan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greška: član nedostupan</a:t>
            </a:r>
            <a:endParaRPr 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4199</Words>
  <Application>Microsoft Office PowerPoint</Application>
  <PresentationFormat>Widescreen</PresentationFormat>
  <Paragraphs>780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Wingdings</vt:lpstr>
      <vt:lpstr>Office Theme</vt:lpstr>
      <vt:lpstr>Programski jezici 1</vt:lpstr>
      <vt:lpstr>Objektno-orijentisano programiranje kroz C++</vt:lpstr>
      <vt:lpstr>Domeni upotrebe programskog jezika C++</vt:lpstr>
      <vt:lpstr>Programski jezici 1</vt:lpstr>
      <vt:lpstr>Strukture u C++</vt:lpstr>
      <vt:lpstr>Strukture u C++</vt:lpstr>
      <vt:lpstr>Strukture u C++</vt:lpstr>
      <vt:lpstr>Modifikatori pristupa</vt:lpstr>
      <vt:lpstr>Modifikatori pristupa</vt:lpstr>
      <vt:lpstr>Modifikatori pristupa</vt:lpstr>
      <vt:lpstr>Modifikatori pristupa</vt:lpstr>
      <vt:lpstr>Modifikatori pristupa</vt:lpstr>
      <vt:lpstr>Modifikatori pristupa</vt:lpstr>
      <vt:lpstr>Modifikatori pristupa</vt:lpstr>
      <vt:lpstr>Programski jezici 1</vt:lpstr>
      <vt:lpstr>Klase i objekti</vt:lpstr>
      <vt:lpstr>Klase i objekti – terminologija</vt:lpstr>
      <vt:lpstr>Klase i objekti – sakrivanje informacija</vt:lpstr>
      <vt:lpstr>Klase i objekti – konstantne metode</vt:lpstr>
      <vt:lpstr>Klase i objekti – modularizacija</vt:lpstr>
      <vt:lpstr>Klase i objekti – ilustrativni primjer</vt:lpstr>
      <vt:lpstr>Klase i objekti – ilustrativni primjer</vt:lpstr>
      <vt:lpstr>Klase i objekti – inicijalizacija</vt:lpstr>
      <vt:lpstr>Klase i objekti – inicijalizacija</vt:lpstr>
      <vt:lpstr>Konstruktor</vt:lpstr>
      <vt:lpstr>Podrazumijevani konstruktor</vt:lpstr>
      <vt:lpstr>Podrazumijevani konstruktor</vt:lpstr>
      <vt:lpstr>Primjer dinamičkog niza (zaglavlja)</vt:lpstr>
      <vt:lpstr>Primjer dinamičkog niza (implementacija)</vt:lpstr>
      <vt:lpstr>Primjer dinamičkog niza (upotreba)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Stefan Novaković</dc:creator>
  <cp:lastModifiedBy>Stefan Novaković</cp:lastModifiedBy>
  <cp:revision>3</cp:revision>
  <dcterms:created xsi:type="dcterms:W3CDTF">2021-09-29T13:55:43Z</dcterms:created>
  <dcterms:modified xsi:type="dcterms:W3CDTF">2024-10-17T10:29:50Z</dcterms:modified>
</cp:coreProperties>
</file>