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1" r:id="rId2"/>
    <p:sldId id="407" r:id="rId3"/>
    <p:sldId id="409" r:id="rId4"/>
    <p:sldId id="410" r:id="rId5"/>
    <p:sldId id="412" r:id="rId6"/>
    <p:sldId id="424" r:id="rId7"/>
    <p:sldId id="426" r:id="rId8"/>
    <p:sldId id="414" r:id="rId9"/>
    <p:sldId id="415" r:id="rId10"/>
    <p:sldId id="420" r:id="rId11"/>
    <p:sldId id="416" r:id="rId12"/>
    <p:sldId id="422" r:id="rId13"/>
    <p:sldId id="423" r:id="rId14"/>
    <p:sldId id="427" r:id="rId15"/>
    <p:sldId id="428" r:id="rId16"/>
    <p:sldId id="429" r:id="rId17"/>
    <p:sldId id="4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78" d="100"/>
          <a:sy n="78" d="100"/>
        </p:scale>
        <p:origin x="1627" y="77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</a:t>
            </a:r>
            <a:r>
              <a:rPr lang="en-US" dirty="0"/>
              <a:t>1</a:t>
            </a:r>
            <a:r>
              <a:rPr lang="sr-Latn-BA" dirty="0"/>
              <a:t>0</a:t>
            </a:r>
            <a:r>
              <a:rPr lang="sr-Latn-RS" dirty="0"/>
              <a:t> – </a:t>
            </a:r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44215"/>
            <a:ext cx="7772400" cy="2726755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  <a:p>
            <a:pPr>
              <a:tabLst>
                <a:tab pos="1943100" algn="l"/>
              </a:tabLst>
            </a:pPr>
            <a:endParaRPr lang="en-US" dirty="0"/>
          </a:p>
          <a:p>
            <a:pPr>
              <a:tabLst>
                <a:tab pos="1943100" algn="l"/>
              </a:tabLst>
            </a:pP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202</a:t>
            </a:r>
            <a:r>
              <a:rPr lang="en-US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1033272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rb =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%7.2lf\n"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rb++,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-&gt;s.prezime,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-&gt;s.prosjek);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 </a:t>
            </a:r>
            <a:r>
              <a:rPr lang="pt-BR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 = 0, *r = 0;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"====================================================\n"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"Dodavanje [D], brisanje [B], prikaz [P], kraj [0]?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"\n%c"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podatke:\n"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citaj(&amp;s); dodaj(&amp;f, &amp;r, &amp;s);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(brisi(&amp;f, &amp;r, &amp;s))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Obrisani su podaci o studentu %s, %s!\n"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s.prezime, s.ime);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Greska! Red je prazan.\n"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pisi(f);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Nepoznata opcija - '%c'.\n"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brisi_red(&amp;f, &amp;r);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"KRAJ!\n"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7825" y="1201510"/>
            <a:ext cx="5837559" cy="515875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 [D], brisanje [B], prikaz [P],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Indeks: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1102/14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Prezime: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Bojanic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Ime: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Bojana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Prosjek: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 [D], brisanje [B], prikaz [P],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 Indeks: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1101/14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 Prezime: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 Ime: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 Prosjek: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9.5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 [D], brisanje [B], prikaz [P],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RB. INDEKS  PREZIME              IME                  PROSJEK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1. 1102/14 Bojanic              Bojana                 10.00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2. 1101/14 Markovic             Marko                   9.50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 [D], brisanje [B], prikaz [P],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KRAJ!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</a:t>
            </a:r>
            <a:r>
              <a:rPr lang="sr-Latn-BA" dirty="0"/>
              <a:t>ŽNI BAFER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linearnu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kru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žni bafer koja služi za smještanje cijelih brojeva, pri čemu je potrebno kor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stiti sekvencijalnu reprezentaciju bafera, bez prepisivanja,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dodaje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novi broj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bafer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še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bafera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bafer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prazan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bafer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pun,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bafera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dodavanje broja u bafer,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brisanje broja iz bafera,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prikaz svih brojeva u baferu.</a:t>
            </a:r>
            <a:endParaRPr lang="sr-Latn-RS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4568087"/>
            <a:ext cx="8595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5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f, r;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isFull(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+ 1) %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-&gt;f;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isEmpty(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-1;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</a:t>
            </a:r>
            <a:r>
              <a:rPr lang="sr-Latn-BA" dirty="0"/>
              <a:t>ŽNI BAFER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44750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pl-PL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(isFull(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-1)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0;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= (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+ 1) % </a:t>
            </a:r>
            <a:r>
              <a:rPr lang="pt-BR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-&gt;r]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(isEmpty(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-&gt;f];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-&gt;r)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= -1;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+ 1) %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835" y="1032757"/>
            <a:ext cx="412028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(isEmpty(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&lt;=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-&gt;niz[i++]);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-&gt;niz[i++]);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 = 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-&gt;niz[i++]);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</a:t>
            </a:r>
            <a:r>
              <a:rPr lang="sr-Latn-BA" dirty="0"/>
              <a:t>ŽNI BAFER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6" y="1033272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bafer; bafer.f = bafer.r = -1;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broj;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"===================================================\n"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"Dodavanje[D], brisanje [B], prikaz [P], kraj [0]?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"\n%c"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broj: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0)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Bafer je pun!\n"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(brisi(&amp;bafer, &amp;broj))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</a:t>
            </a:r>
            <a:r>
              <a:rPr lang="fr-FR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Obrisan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je </a:t>
            </a:r>
            <a:r>
              <a:rPr lang="fr-FR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%</a:t>
            </a:r>
            <a:r>
              <a:rPr lang="fr-FR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d\n</a:t>
            </a:r>
            <a:r>
              <a:rPr lang="fr-F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Bafer je prazan!\n"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Sadrzaj bafera: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(pisi(&amp;bafer) == 0)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  Bafer je prazan!\n"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Nepoznata opcija - '%c'.\n"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"KRAJ!\n"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0280" y="1084801"/>
            <a:ext cx="5415104" cy="527546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brisanje [B], prikaz [P], kraj [0]?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Unesite broj: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. .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brisanje [B], prikaz [P], kraj [0]?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Unesite broj: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brisanje [B], prikaz [P], kraj [0]?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Unesite broj: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Bafer je pun!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Dodavanje[D], brisanje [B], prikaz [P], kraj [0]? </a:t>
            </a:r>
            <a:r>
              <a:rPr lang="sr-Latn-BA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Sadrzaj bafera: 1 2 3 4 5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Dodavanje[D], brisanje [B], prikaz [P], kraj [0]? </a:t>
            </a:r>
            <a:r>
              <a:rPr lang="sr-Latn-BA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Obrisan je broj: 1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Dodavanje[D], brisanje [B], prikaz [P], kraj [0]? </a:t>
            </a:r>
            <a:r>
              <a:rPr lang="sr-Latn-BA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sr-Latn-BA" sz="13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Unesite broj: 6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brisanje [B], prikaz [P],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Sadrzaj bafera: 2 3 4 5 6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====================================================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 [D], brisanje [B], prikaz [P],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KRAJ!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</a:t>
            </a:r>
            <a:r>
              <a:rPr lang="sr-Latn-BA" dirty="0"/>
              <a:t>ŽNI BAFER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simulira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obradu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procesorskih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instrukcija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pomo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ću kružnog bafera. Potrebno je koristiti sekvencijalnu reprezentaciju kružnog bafera, sa prepisivanjem. Instrukcija se sastoji od naziva,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opcode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-a (oktalni podatak veličine dva bajta), ukupnog broja operanada i (dinamičkog) niza adresa svih operanada (heksadecimalni podaci veličine četiri bajta). Obrada instrukcije podrazumijeva ispis parametara instrukcije, nakon čega je potrebno obrisati instrukciju iz bafera.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dodaje instrukcije u bafer i da ih obrađuje.</a:t>
            </a:r>
            <a:endParaRPr lang="sr-Latn-RS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3160165"/>
            <a:ext cx="85953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opcode;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*adrese;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INSTRUKCIJA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INSTRUKCIJA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f, r;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isFull(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+ 1) %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-&gt;f; 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isEmpty(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-1;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</a:t>
            </a:r>
            <a:r>
              <a:rPr lang="sr-Latn-BA" dirty="0"/>
              <a:t>ŽNI BAFER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4" y="1032757"/>
            <a:ext cx="574244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sv-SE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v-S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v-SE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INSTRUKCIJA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v-S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(isFull(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+ 1) %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-1)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0;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= (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+ 1) % </a:t>
            </a:r>
            <a:r>
              <a:rPr lang="pt-BR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-&gt;r] =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INSTRUKCIJA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Opcode: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"%ho"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-&gt;opcode);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Br. operanada: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-&gt;bro);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adrese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calloc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-&gt;bro,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i&lt;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-&gt;bro;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 {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%d. operand (adr):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"%x"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-&gt;adrese[i]);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811" y="1032757"/>
            <a:ext cx="431231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INSTRUKCIJA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(isEmpty(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-&gt;f];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-&gt;r)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= -1;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bafer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+ 1) %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</a:t>
            </a:r>
            <a:r>
              <a:rPr lang="sr-Latn-BA" dirty="0"/>
              <a:t>ŽNI BAFER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6" y="1033272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bafer;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INSTRUKCIJA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instr; bafer.f = bafer.r = -1;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"===================================================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====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"Dodavanje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D], obrada [O], kraj [0]?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"\n%c"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citaj(&amp;instr);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dodaj(&amp;bafer, &amp;instr);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'O'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(brisi(&amp;bafer, &amp;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instr))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Obradjena instrukcija: %s (%o), ["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instr.naziv, instr.opcode);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i&lt;instr.bro; i++)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"%x"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instr.adrese[i]), i&lt;instr.bro-1 ?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 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"]\n"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free(instr.adrese);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Bafer je prazan!\n"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Nepoznata opcija - '%c'.\n"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"KRAJ!\n"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0280" y="1084801"/>
            <a:ext cx="5415104" cy="526297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====</a:t>
            </a:r>
            <a:endParaRPr lang="pl-PL" sz="13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[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D], obrada [O],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Opcode: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Br. operanada: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1. operand (adr):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f1234570</a:t>
            </a:r>
          </a:p>
          <a:p>
            <a:r>
              <a:rPr lang="en-US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2. operand (adr):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f123456a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====</a:t>
            </a:r>
            <a:endParaRPr lang="pl-PL" sz="13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obrada [O],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MUL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Opcode: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Br. operanada: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1. operand (adr):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f0aaaa11</a:t>
            </a:r>
          </a:p>
          <a:p>
            <a:r>
              <a:rPr lang="en-US" sz="13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300" b="1" dirty="0">
                <a:latin typeface="Consolas" pitchFamily="49" charset="0"/>
                <a:cs typeface="Consolas" pitchFamily="49" charset="0"/>
              </a:rPr>
              <a:t>2. operand (adr):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f0aaaa31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====</a:t>
            </a:r>
            <a:endParaRPr lang="pl-PL" sz="13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obrada [O],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Obradjena instrukcija: ADD (20), [f1234570, f123456a]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====</a:t>
            </a:r>
            <a:endParaRPr lang="pl-PL" sz="13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obrada [O],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Obradjena instrukcija: MUL (70), [f0aaaa11, f0aaaa31]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====</a:t>
            </a:r>
            <a:endParaRPr lang="pl-PL" sz="13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obrada [O],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  Bafer je prazan!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===================================================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====</a:t>
            </a:r>
            <a:endParaRPr lang="pl-PL" sz="13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Dodavanje[D], obrada [O], kraj [0]? </a:t>
            </a:r>
            <a:r>
              <a:rPr lang="pl-PL" sz="1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 dirty="0">
                <a:latin typeface="Consolas" pitchFamily="49" charset="0"/>
                <a:cs typeface="Consolas" pitchFamily="49" charset="0"/>
              </a:rPr>
              <a:t>KRAJ!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 ZA </a:t>
            </a:r>
            <a:r>
              <a:rPr lang="sr-Latn-RS" dirty="0"/>
              <a:t>VJEŽBU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vi-VN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Napisati program koji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čita </a:t>
            </a:r>
            <a:r>
              <a:rPr lang="vi-VN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riječi iz datoteke čiji se naziv navodi kao prvi argument komandne linije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 upisuje ih nazad u datoteku, ali u obrnutom poretku</a:t>
            </a:r>
            <a:r>
              <a:rPr lang="vi-VN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Za čuvanje riječi u programu potrebno je koristiti ulančanu reprezentaciju steka.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vi-VN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Napisati program koji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provjerava da li je unesena riječ palindrom pomoću steka. Potrebno je koristiti sekvencijalnu reprezentaciju steka.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Napisati program koji ilustruje rad prioritetnog reda. U red je potrebno smiještati studente, pri čemu studenti sa većim prosjekom imaju viši prioritet, tj. potrebno je da se nalaze u redu ispred studenata sa nižim prioritetom.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kojim se reprezentuje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(podaci koji se vode o studentu su: </a:t>
            </a:r>
            <a:r>
              <a:rPr lang="sr-Latn-RS" sz="1800" b="1" i="1" dirty="0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 dirty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 dirty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sz="1800" b="1" i="1" dirty="0">
                <a:solidFill>
                  <a:schemeClr val="tx2">
                    <a:lumMod val="75000"/>
                  </a:schemeClr>
                </a:solidFill>
              </a:rPr>
              <a:t>prosjek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Napisati program za obradu artikala. Potrebno je koristiti kružni bafer za čuvanje artikala. Artikal se smatra obrađenim nakon što se doda u kružni bafer, tako da nakon obrade više nije potreban, tj. moguće ga je prebrisati novim artiklom koji dođe u bafer. Definisati tip 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ARTIKAL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kojim se reprezentuje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(podaci koji se vode o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su: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sr-Latn-BA" sz="1800" b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267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linearnu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LIFO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disciplinom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pristupa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(STEK)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koja služi za smještanje cijelih brojeva, pri čemu je potrebno kor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stiti sekvencijalnu reprezentaciju steka,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stavlja broj na stek,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skida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steka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stek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prazan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stek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pun,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skida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steka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prebacuje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u glavnom programu ilustrovati rad sa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stekom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tj. definisanim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funkcijama.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199" y="3735456"/>
            <a:ext cx="5348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isFull(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-&gt;tos ==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isEmpty(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-&gt;tos == -1;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792" y="3843178"/>
            <a:ext cx="33832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(isFull(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-&gt;niz[++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-&gt;tos] =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(isEmpty(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-&gt;tos--];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1033272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isprazniStek(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(isEmpty(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*niz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-&gt;tos + 1)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(!isEmpty(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niz[i++] =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-&gt;tos--];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pop(s, niz + i++);</a:t>
            </a:r>
            <a:endParaRPr lang="sr-Latn-BA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*rezultat;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STEK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stek;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stek.tos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-1;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Stavljanje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prvih 10 prirodnih brojeva na stek...\n"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&lt;= 10;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</a:t>
            </a:r>
          </a:p>
          <a:p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(push(&amp;stek,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 stek je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stavljen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broj: %d\n"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(isFull(&amp;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stek))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"Stek je pun!\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"Pokusaj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stavljanja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 pun stek...\n"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(push(&amp;stek, i))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 stek je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stavljen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broj: %d\n"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"Greska! Stek je pun.\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nl-NL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"Pokusaj skidanja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broja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sa steka...\n"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(pop(&amp;stek, &amp;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 steka je skinut broj: %d\n"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v-SE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"Nakon skidanja svih brojeva sa steka: \n"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stek.tos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rezultat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isprazniStek(&amp;stek);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= 0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&lt; n; i++)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rezultat[i]);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free(rezultat);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(isEmpty(&amp;stek))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"\nStek je prazan!\n"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89420" y="1431940"/>
            <a:ext cx="5875965" cy="495424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Stavljanje prvih 10 prirodnih brojeva na stek...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2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3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4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5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6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7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8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9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 stek je stavljen broj: 10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Stek je pun!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Pokusaj stavljanja na pun stek...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Greska! Stek je pun.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Pokusaj skidanja elementa sa steka...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Sa steka je skinut broj: 10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Nakon skidanja svih brojeva sa steka: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9 8 7 6 5 4 3 2 1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Stek je prazan!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2372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ARTIKAL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kojim se reprezentuje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(podaci koji se vode 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su: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),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linearnu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LIFO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disciplinom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pristupa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(STEK)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koja služi za smještanje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artikala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pri čemu je potrebno kor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stiti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ulan</a:t>
            </a:r>
            <a:r>
              <a:rPr lang="bs-Latn-BA" b="1" dirty="0">
                <a:solidFill>
                  <a:schemeClr val="tx2">
                    <a:lumMod val="75000"/>
                  </a:schemeClr>
                </a:solidFill>
              </a:rPr>
              <a:t>čanu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reprezentaciju steka,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stavlja novi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na stek,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skida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steka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svim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artiklima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200" y="3441279"/>
            <a:ext cx="67011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</a:t>
            </a:r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novi-&gt;art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novi-&gt;sljedeci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4885" y="4647113"/>
            <a:ext cx="365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</a:t>
            </a:r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p-&gt;art;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p-&gt;sljedeci;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free(p);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6" y="1033272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art;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rb =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-------------------- ------ ------ 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-------------------- ------ ------ 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(pop(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&amp;art))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%-20s %6.2lf %6.2lf %6.2lf\n"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rb++,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art.naziv, art.kol, art.cijena, art.kol * art.cijena);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-------------------- ------ ------ 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*tos = 0;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art;</a:t>
            </a: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"Stavljanje artikala na stek...\n"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artiklu:\n"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citaj(&amp;art), push(&amp;tos, &amp;art);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"Skidanje artikala sa steka i njihov ispis...\n"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pisi(&amp;tos);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1875" y="1931205"/>
            <a:ext cx="5453510" cy="44549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pl-PL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Stavljanje artikala na stek...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1. artiklu: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2. artiklu: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1.2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Skidanje artikala sa steka i njihov ispis...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--- -------------------- ------ ------ ------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--- -------------------- ------ ------ ------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1. Jabuke                 3.00   1.20   3.60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2. Banane                 2.00   1.50   3.00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--- -------------------- ------ ------ ------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267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linearnu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FIFO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disciplinom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pristupa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(RED)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koja služi za smještanje cijelih brojeva, pri čemu je potrebno kor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stiti sekvencijalnu reprezentaciju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reda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dodaje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novi broj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 red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še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reda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red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prazan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pun,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reda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u glavnom programu ilustrovati rad sa redom tj. definisanim funkcijama.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7" y="3746934"/>
            <a:ext cx="49244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stdlib.h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f, r;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isFull(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 ==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l-PL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isEmpty(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-1 ||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5290200" y="3727179"/>
            <a:ext cx="3749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(isFull(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== -1)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= 0;</a:t>
            </a:r>
          </a:p>
          <a:p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-&gt;r++] =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obrisi(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(isEmpty(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-&gt;f++];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1033272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 != -1)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-&gt;f;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-&gt;r; i++)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red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-&gt;niz[i]);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 {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RED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red.f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-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red.r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1; i &lt;= 10; i++)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dodaj(&amp;red, i);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"Prikaz reda: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pisi(&amp;red);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(obrisi(&amp;red, &amp;podatak))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"\nObrisan broj %d iz reda."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podatak);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"\nPrikaz reda nakon brisanja: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pisi(&amp;red);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"Greska! Red je prazan."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"\nUnesite broj koji zelite dodati u red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&amp;podatak);</a:t>
            </a: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%d %sdodat u red.\n"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podatak, dodaj(&amp;red, podatak) ? 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"Prikaz reda nakon dodavanja: 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pisi(&amp;red);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5800" y="4581150"/>
            <a:ext cx="6029585" cy="1805034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Prikaz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reda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1 2 3 4 5 6 7 8 9 10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Obrisan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broj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reda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Prikaz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reda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nakon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brisanja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2 3 4 5 6 7 8 9 10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Unesite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broj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koji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zelite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dodati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u red: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22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Broj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22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dodat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u red.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Prikaz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reda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nakon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dodavanja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2 3 4 5 6 7 8 9 10 22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kojim se reprezentuje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(podaci koji se vode o studentu su: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prosjek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),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linearnu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FIFO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disciplinom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pristupa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(RED)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koja služi za smještanje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podataka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studentima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pri čemu je potrebno kor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stiti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ulan</a:t>
            </a:r>
            <a:r>
              <a:rPr lang="bs-Latn-BA" b="1" dirty="0">
                <a:solidFill>
                  <a:schemeClr val="tx2">
                    <a:lumMod val="75000"/>
                  </a:schemeClr>
                </a:solidFill>
              </a:rPr>
              <a:t>čanu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reprezentaciju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reda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tip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reprezentuje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element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reda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dodaje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nov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studenta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 red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še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studenta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reda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funkciju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še sve studente iz reda,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svim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studentima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koji su u redu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studentu,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dodavanje podataka o novom studentu,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prikaz podataka o svim studentima,</a:t>
            </a:r>
            <a:endParaRPr lang="sr-Latn-RS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Stek</a:t>
            </a:r>
            <a:r>
              <a:rPr lang="sr-Latn-BA" dirty="0"/>
              <a:t>,</a:t>
            </a:r>
            <a:r>
              <a:rPr lang="en-US" dirty="0"/>
              <a:t> red</a:t>
            </a:r>
            <a:r>
              <a:rPr lang="sr-Latn-BA" dirty="0"/>
              <a:t> i kružni bafrer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BA" dirty="0"/>
              <a:t>1</a:t>
            </a:r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prezime[21], ime[21];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novi-&gt;s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novi-&gt;sljedeci =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 =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p-&gt;s;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p-&gt;sljedeci;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free(p);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4020" y="3187193"/>
            <a:ext cx="4023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brisi_red(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(brisi(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&amp;pom));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Indeks: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Prezime: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Prosjek: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-&gt;prosjek);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5025</Words>
  <Application>Microsoft Office PowerPoint</Application>
  <PresentationFormat>On-screen Show (4:3)</PresentationFormat>
  <Paragraphs>603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STEK</vt:lpstr>
      <vt:lpstr>STEK</vt:lpstr>
      <vt:lpstr>STEK</vt:lpstr>
      <vt:lpstr>STEK</vt:lpstr>
      <vt:lpstr>RED</vt:lpstr>
      <vt:lpstr>RED</vt:lpstr>
      <vt:lpstr>RED</vt:lpstr>
      <vt:lpstr>RED</vt:lpstr>
      <vt:lpstr>RED</vt:lpstr>
      <vt:lpstr>KRUŽNI BAFER</vt:lpstr>
      <vt:lpstr>KRUŽNI BAFER</vt:lpstr>
      <vt:lpstr>KRUŽNI BAFER</vt:lpstr>
      <vt:lpstr>KRUŽNI BAFER</vt:lpstr>
      <vt:lpstr>KRUŽNI BAFER</vt:lpstr>
      <vt:lpstr>KRUŽNI BAFER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Bojan Bulatovic</cp:lastModifiedBy>
  <cp:revision>1461</cp:revision>
  <dcterms:created xsi:type="dcterms:W3CDTF">2006-08-16T00:00:00Z</dcterms:created>
  <dcterms:modified xsi:type="dcterms:W3CDTF">2023-05-04T05:29:16Z</dcterms:modified>
</cp:coreProperties>
</file>